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7" r:id="rId3"/>
    <p:sldId id="258" r:id="rId4"/>
    <p:sldId id="259" r:id="rId5"/>
    <p:sldId id="260" r:id="rId6"/>
    <p:sldId id="261" r:id="rId7"/>
    <p:sldId id="262" r:id="rId8"/>
    <p:sldId id="263" r:id="rId9"/>
    <p:sldId id="264" r:id="rId10"/>
    <p:sldId id="266" r:id="rId11"/>
    <p:sldId id="267" r:id="rId12"/>
    <p:sldId id="268" r:id="rId13"/>
    <p:sldId id="269" r:id="rId14"/>
    <p:sldId id="272" r:id="rId15"/>
    <p:sldId id="271" r:id="rId16"/>
    <p:sldId id="273" r:id="rId17"/>
    <p:sldId id="274" r:id="rId18"/>
    <p:sldId id="275" r:id="rId19"/>
    <p:sldId id="276" r:id="rId20"/>
    <p:sldId id="277" r:id="rId21"/>
    <p:sldId id="278" r:id="rId22"/>
    <p:sldId id="279" r:id="rId23"/>
    <p:sldId id="280" r:id="rId24"/>
    <p:sldId id="281" r:id="rId25"/>
    <p:sldId id="282"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248.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9.xm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3.xml" /><Relationship Id="rId10" Type="http://schemas.openxmlformats.org/officeDocument/2006/relationships/tags" Target="../tags/tag9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tags" Target="../tags/tag90.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2.xml" /><Relationship Id="rId10" Type="http://schemas.openxmlformats.org/officeDocument/2006/relationships/tags" Target="../tags/tag100.xml" /><Relationship Id="rId11" Type="http://schemas.openxmlformats.org/officeDocument/2006/relationships/tags" Target="../tags/tag101.xml" /><Relationship Id="rId12" Type="http://schemas.openxmlformats.org/officeDocument/2006/relationships/tags" Target="../tags/tag102.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3.xml" /><Relationship Id="rId2" Type="http://schemas.openxmlformats.org/officeDocument/2006/relationships/image" Target="../media/image2.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3.xm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2.xm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tags" Target="../tags/tag128.xml" /><Relationship Id="rId9" Type="http://schemas.openxmlformats.org/officeDocument/2006/relationships/tags" Target="../tags/tag129.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image" Target="../media/image1.jpeg"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 Id="rId8" Type="http://schemas.openxmlformats.org/officeDocument/2006/relationships/tags" Target="../tags/tag136.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image" Target="../media/image3.jpeg" /><Relationship Id="rId6"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7.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image" Target="../media/image3.jpeg" /><Relationship Id="rId8"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3.xml" /><Relationship Id="rId10" Type="http://schemas.openxmlformats.org/officeDocument/2006/relationships/slideMaster" Target="../slideMasters/slideMaster2.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 Id="rId9" Type="http://schemas.openxmlformats.org/officeDocument/2006/relationships/image" Target="../media/image3.jpeg"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1.xml" /><Relationship Id="rId10" Type="http://schemas.openxmlformats.org/officeDocument/2006/relationships/slideMaster" Target="../slideMasters/slideMaster2.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image" Target="../media/image3.jpeg"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69.xml" /><Relationship Id="rId10" Type="http://schemas.openxmlformats.org/officeDocument/2006/relationships/slideMaster" Target="../slideMasters/slideMaster2.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image" Target="../media/image3.jpeg"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77.xml" /><Relationship Id="rId10" Type="http://schemas.openxmlformats.org/officeDocument/2006/relationships/tags" Target="../tags/tag186.xml" /><Relationship Id="rId11" Type="http://schemas.openxmlformats.org/officeDocument/2006/relationships/image" Target="../media/image3.jpeg" /><Relationship Id="rId12" Type="http://schemas.openxmlformats.org/officeDocument/2006/relationships/slideMaster" Target="../slideMasters/slideMaster2.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 Id="rId8" Type="http://schemas.openxmlformats.org/officeDocument/2006/relationships/tags" Target="../tags/tag184.xml" /><Relationship Id="rId9" Type="http://schemas.openxmlformats.org/officeDocument/2006/relationships/tags" Target="../tags/tag185.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87.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image" Target="../media/image3.jpeg" /><Relationship Id="rId8"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2021/6/25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ctrTitle" hasCustomPrompt="1"/>
            <p:custDataLst>
              <p:tags r:id="rId3"/>
            </p:custDataLst>
          </p:nvPr>
        </p:nvSpPr>
        <p:spPr>
          <a:xfrm>
            <a:off x="2503200" y="2447730"/>
            <a:ext cx="7185600" cy="1198800"/>
          </a:xfrm>
        </p:spPr>
        <p:txBody>
          <a:bodyPr lIns="90000" tIns="46800" rIns="90000" bIns="46800" anchor="b" anchorCtr="0">
            <a:normAutofit/>
          </a:bodyPr>
          <a:lstStyle>
            <a:lvl1pPr algn="dist">
              <a:defRPr sz="7200" b="0" spc="600" baseline="0">
                <a:solidFill>
                  <a:schemeClr val="accent1"/>
                </a:solidFill>
                <a:latin typeface="微软雅黑" panose="020b0503020204020204" pitchFamily="34" charset="-122"/>
                <a:ea typeface="汉仪旗黑-85S" panose="00020600040101010101" pitchFamily="18" charset="-122"/>
              </a:defRPr>
            </a:lvl1pPr>
          </a:lstStyle>
          <a:p>
            <a:r>
              <a:rPr lang="zh-CN" altLang="en-US"/>
              <a:t>单击编辑标题</a:t>
            </a:r>
          </a:p>
        </p:txBody>
      </p:sp>
      <p:sp>
        <p:nvSpPr>
          <p:cNvPr id="3" name="副标题 2"/>
          <p:cNvSpPr>
            <a:spLocks noGrp="1"/>
          </p:cNvSpPr>
          <p:nvPr>
            <p:ph type="subTitle" idx="1" hasCustomPrompt="1"/>
            <p:custDataLst>
              <p:tags r:id="rId4"/>
            </p:custDataLst>
          </p:nvPr>
        </p:nvSpPr>
        <p:spPr>
          <a:xfrm>
            <a:off x="4031400" y="3819541"/>
            <a:ext cx="4129200" cy="502601"/>
          </a:xfrm>
        </p:spPr>
        <p:txBody>
          <a:bodyPr lIns="101600" tIns="38100" rIns="76200" bIns="38100">
            <a:normAutofit/>
          </a:bodyPr>
          <a:lstStyle>
            <a:lvl1pPr marL="0" indent="0" algn="ctr" eaLnBrk="1" fontAlgn="auto" latinLnBrk="0" hangingPunct="1">
              <a:lnSpc>
                <a:spcPct val="100000"/>
              </a:lnSpc>
              <a:buNone/>
              <a:defRPr sz="1400" u="none" strike="noStrike" kern="1200" cap="none" spc="200" normalizeH="0" baseline="0">
                <a:solidFill>
                  <a:schemeClr val="tx1">
                    <a:lumMod val="75000"/>
                    <a:lumOff val="25000"/>
                  </a:schemeClr>
                </a:solidFill>
                <a:uFillTx/>
                <a:latin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2021/6/25</a:t>
            </a:fld>
            <a:endParaRPr lang="zh-CN" altLang="en-US"/>
          </a:p>
        </p:txBody>
      </p:sp>
      <p:sp>
        <p:nvSpPr>
          <p:cNvPr id="17" name="页脚占位符 16"/>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grpSp>
        <p:nvGrpSpPr>
          <p:cNvPr id="13" name="组合 12"/>
          <p:cNvGrpSpPr/>
          <p:nvPr userDrawn="1">
            <p:custDataLst>
              <p:tags r:id="rId1"/>
            </p:custDataLst>
          </p:nvPr>
        </p:nvGrpSpPr>
        <p:grpSpPr>
          <a:xfrm>
            <a:off x="0" y="0"/>
            <a:ext cx="12192000" cy="6858000"/>
            <a:chExt cx="12192000" cy="6858000"/>
          </a:xfrm>
        </p:grpSpPr>
        <p:pic>
          <p:nvPicPr>
            <p:cNvPr id="11" name="图片 10"/>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858000"/>
            </a:xfrm>
            <a:prstGeom prst="rect">
              <a:avLst/>
            </a:prstGeom>
            <a:solidFill>
              <a:schemeClr val="bg1">
                <a:alpha val="80000"/>
              </a:schemeClr>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微软雅黑" panose="020b0503020204020204" pitchFamily="34" charset="-122"/>
                <a:ea typeface="微软雅黑" panose="020b0503020204020204" pitchFamily="34" charset="-122"/>
                <a:cs typeface="Viner Hand ITC" panose="03070502030502020203" charset="0"/>
                <a:sym typeface="+mn-ea"/>
              </a:endParaRPr>
            </a:p>
          </p:txBody>
        </p:sp>
      </p:grpSp>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5" name="页脚占位符 4"/>
          <p:cNvSpPr>
            <a:spLocks noGrp="1"/>
          </p:cNvSpPr>
          <p:nvPr>
            <p:ph type="ftr" sz="quarter" idx="11"/>
            <p:custDataLst>
              <p:tags r:id="rId8"/>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9" name="图片 8"/>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hasCustomPrompt="1"/>
            <p:custDataLst>
              <p:tags r:id="rId3"/>
            </p:custDataLst>
          </p:nvPr>
        </p:nvSpPr>
        <p:spPr>
          <a:xfrm>
            <a:off x="2159000" y="2601738"/>
            <a:ext cx="7874000" cy="1076400"/>
          </a:xfrm>
        </p:spPr>
        <p:txBody>
          <a:bodyPr lIns="90000" tIns="46800" rIns="90000" bIns="46800" anchor="b" anchorCtr="0">
            <a:normAutofit/>
          </a:bodyPr>
          <a:lstStyle>
            <a:lvl1pPr algn="ctr">
              <a:defRPr sz="6400" b="0" u="none" strike="noStrike" kern="1200" cap="none" spc="800" normalizeH="0" baseline="0">
                <a:solidFill>
                  <a:schemeClr val="accent1"/>
                </a:solidFill>
                <a:uFillTx/>
                <a:latin typeface="微软雅黑" panose="020b0503020204020204" pitchFamily="34" charset="-122"/>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4"/>
            </p:custDataLst>
          </p:nvPr>
        </p:nvSpPr>
        <p:spPr>
          <a:xfrm>
            <a:off x="4031400" y="3819541"/>
            <a:ext cx="4129200" cy="531019"/>
          </a:xfrm>
        </p:spPr>
        <p:txBody>
          <a:bodyPr lIns="90000" tIns="46800" rIns="90000" bIns="46800">
            <a:normAutofit/>
          </a:bodyPr>
          <a:lstStyle>
            <a:lvl1pPr marL="0" indent="0" algn="ctr" eaLnBrk="1" fontAlgn="auto" latinLnBrk="0" hangingPunct="1">
              <a:lnSpc>
                <a:spcPct val="100000"/>
              </a:lnSpc>
              <a:buNone/>
              <a:defRPr kumimoji="0" lang="zh-CN" altLang="en-US" sz="1400" b="0" i="0" u="none" strike="noStrike" kern="1200" cap="none" spc="8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2021/6/25</a:t>
            </a:fld>
            <a:endParaRPr lang="zh-CN" altLang="en-US"/>
          </a:p>
        </p:txBody>
      </p:sp>
      <p:sp>
        <p:nvSpPr>
          <p:cNvPr id="5" name="页脚占位符 4"/>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grpSp>
        <p:nvGrpSpPr>
          <p:cNvPr id="11" name="组合 10"/>
          <p:cNvGrpSpPr/>
          <p:nvPr userDrawn="1">
            <p:custDataLst>
              <p:tags r:id="rId1"/>
            </p:custDataLst>
          </p:nvPr>
        </p:nvGrpSpPr>
        <p:grpSpPr>
          <a:xfrm>
            <a:off x="0" y="0"/>
            <a:ext cx="12192000" cy="6858000"/>
            <a:chExt cx="12192000" cy="6858000"/>
          </a:xfrm>
        </p:grpSpPr>
        <p:pic>
          <p:nvPicPr>
            <p:cNvPr id="12" name="图片 1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p:cNvSpPr/>
            <p:nvPr userDrawn="1">
              <p:custDataLst>
                <p:tags r:id="rId4"/>
              </p:custDataLst>
            </p:nvPr>
          </p:nvSpPr>
          <p:spPr>
            <a:xfrm>
              <a:off x="0" y="0"/>
              <a:ext cx="12192000" cy="6858000"/>
            </a:xfrm>
            <a:prstGeom prst="rect">
              <a:avLst/>
            </a:prstGeom>
            <a:solidFill>
              <a:schemeClr val="bg1">
                <a:alpha val="80000"/>
              </a:schemeClr>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微软雅黑" panose="020b0503020204020204" pitchFamily="34" charset="-122"/>
                <a:ea typeface="微软雅黑" panose="020b0503020204020204" pitchFamily="34" charset="-122"/>
                <a:cs typeface="Viner Hand ITC" panose="03070502030502020203" charset="0"/>
                <a:sym typeface="+mn-ea"/>
              </a:endParaRPr>
            </a:p>
          </p:txBody>
        </p:sp>
      </p:grpSp>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a:noAutofit/>
          </a:bodyPr>
          <a:lstStyle>
            <a:lvl1pPr>
              <a:defRPr sz="1600" u="none" strike="noStrike" kern="1200" cap="none" spc="0" normalizeH="0">
                <a:solidFill>
                  <a:schemeClr val="tx1">
                    <a:lumMod val="75000"/>
                    <a:lumOff val="25000"/>
                  </a:schemeClr>
                </a:solidFill>
                <a:latin typeface="微软雅黑" panose="020b0503020204020204" pitchFamily="34" charset="-122"/>
                <a:ea typeface="微软雅黑" panose="020b0503020204020204" pitchFamily="34" charset="-122"/>
              </a:defRPr>
            </a:lvl1pPr>
            <a:lvl2pPr>
              <a:defRPr sz="1600" u="none" strike="noStrike" kern="1200" cap="none" spc="0" normalizeH="0">
                <a:solidFill>
                  <a:schemeClr val="tx1">
                    <a:lumMod val="75000"/>
                    <a:lumOff val="25000"/>
                  </a:schemeClr>
                </a:solidFill>
                <a:latin typeface="微软雅黑" panose="020b0503020204020204" pitchFamily="34" charset="-122"/>
                <a:ea typeface="微软雅黑" panose="020b0503020204020204" pitchFamily="34" charset="-122"/>
              </a:defRPr>
            </a:lvl2pPr>
            <a:lvl3pPr>
              <a:defRPr sz="1600" u="none" strike="noStrike" kern="1200" cap="none" spc="0" normalizeH="0">
                <a:solidFill>
                  <a:schemeClr val="tx1">
                    <a:lumMod val="75000"/>
                    <a:lumOff val="25000"/>
                  </a:schemeClr>
                </a:solidFill>
                <a:latin typeface="微软雅黑" panose="020b0503020204020204" pitchFamily="34" charset="-122"/>
                <a:ea typeface="微软雅黑" panose="020b0503020204020204" pitchFamily="34" charset="-122"/>
              </a:defRPr>
            </a:lvl3pPr>
            <a:lvl4pPr>
              <a:defRPr sz="1600" u="none" strike="noStrike" kern="1200" cap="none" spc="0" normalizeH="0">
                <a:solidFill>
                  <a:schemeClr val="tx1">
                    <a:lumMod val="75000"/>
                    <a:lumOff val="25000"/>
                  </a:schemeClr>
                </a:solidFill>
                <a:latin typeface="微软雅黑" panose="020b0503020204020204" pitchFamily="34" charset="-122"/>
                <a:ea typeface="微软雅黑" panose="020b0503020204020204" pitchFamily="34" charset="-122"/>
              </a:defRPr>
            </a:lvl4pPr>
            <a:lvl5pPr>
              <a:defRPr sz="1600" u="none" strike="noStrike" kern="1200" cap="none" spc="0" normalizeH="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6" name="页脚占位符 5"/>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grpSp>
        <p:nvGrpSpPr>
          <p:cNvPr id="13" name="组合 12"/>
          <p:cNvGrpSpPr/>
          <p:nvPr userDrawn="1">
            <p:custDataLst>
              <p:tags r:id="rId1"/>
            </p:custDataLst>
          </p:nvPr>
        </p:nvGrpSpPr>
        <p:grpSpPr>
          <a:xfrm>
            <a:off x="0" y="0"/>
            <a:ext cx="12192000" cy="6858000"/>
            <a:chExt cx="12192000" cy="6858000"/>
          </a:xfrm>
        </p:grpSpPr>
        <p:pic>
          <p:nvPicPr>
            <p:cNvPr id="14" name="图片 13"/>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858000"/>
            </a:xfrm>
            <a:prstGeom prst="rect">
              <a:avLst/>
            </a:prstGeom>
            <a:solidFill>
              <a:schemeClr val="bg1">
                <a:alpha val="80000"/>
              </a:schemeClr>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微软雅黑" panose="020b0503020204020204" pitchFamily="34" charset="-122"/>
                <a:ea typeface="微软雅黑" panose="020b0503020204020204" pitchFamily="34" charset="-122"/>
                <a:cs typeface="Viner Hand ITC" panose="03070502030502020203" charset="0"/>
                <a:sym typeface="+mn-ea"/>
              </a:endParaRPr>
            </a:p>
          </p:txBody>
        </p:sp>
      </p:grpSp>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8" name="页脚占位符 7"/>
          <p:cNvSpPr>
            <a:spLocks noGrp="1"/>
          </p:cNvSpPr>
          <p:nvPr>
            <p:ph type="ftr" sz="quarter" idx="11"/>
            <p:custDataLst>
              <p:tags r:id="rId11"/>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6" name="任意多边形: 形状 5"/>
          <p:cNvSpPr/>
          <p:nvPr>
            <p:custDataLst>
              <p:tags r:id="rId1"/>
            </p:custDataLst>
          </p:nvPr>
        </p:nvSpPr>
        <p:spPr>
          <a:xfrm>
            <a:off x="2" y="0"/>
            <a:ext cx="7073321" cy="6858000"/>
          </a:xfrm>
          <a:custGeom>
            <a:gdLst>
              <a:gd name="connsiteX0" fmla="*/ 0 w 7073321"/>
              <a:gd name="connsiteY0" fmla="*/ 0 h 6858000"/>
              <a:gd name="connsiteX1" fmla="*/ 3362885 w 7073321"/>
              <a:gd name="connsiteY1" fmla="*/ 0 h 6858000"/>
              <a:gd name="connsiteX2" fmla="*/ 4634891 w 7073321"/>
              <a:gd name="connsiteY2" fmla="*/ 0 h 6858000"/>
              <a:gd name="connsiteX3" fmla="*/ 7073321 w 7073321"/>
              <a:gd name="connsiteY3" fmla="*/ 6858000 h 6858000"/>
              <a:gd name="connsiteX4" fmla="*/ 3362885 w 7073321"/>
              <a:gd name="connsiteY4" fmla="*/ 6858000 h 6858000"/>
              <a:gd name="connsiteX5" fmla="*/ 2171151 w 7073321"/>
              <a:gd name="connsiteY5" fmla="*/ 6858000 h 6858000"/>
              <a:gd name="connsiteX6" fmla="*/ 0 w 7073321"/>
              <a:gd name="connsiteY6"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73321" h="6858000">
                <a:moveTo>
                  <a:pt x="0" y="0"/>
                </a:moveTo>
                <a:lnTo>
                  <a:pt x="3362885" y="0"/>
                </a:lnTo>
                <a:lnTo>
                  <a:pt x="4634891" y="0"/>
                </a:lnTo>
                <a:lnTo>
                  <a:pt x="7073321" y="6858000"/>
                </a:lnTo>
                <a:lnTo>
                  <a:pt x="3362885" y="6858000"/>
                </a:lnTo>
                <a:lnTo>
                  <a:pt x="2171151" y="6858000"/>
                </a:lnTo>
                <a:lnTo>
                  <a:pt x="0" y="6858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pitchFamily="34" charset="-122"/>
            </a:endParaRPr>
          </a:p>
        </p:txBody>
      </p:sp>
      <p:pic>
        <p:nvPicPr>
          <p:cNvPr id="7" name="图片 6"/>
          <p:cNvPicPr>
            <a:picLocks noChangeAspect="1"/>
          </p:cNvPicPr>
          <p:nvPr>
            <p:custDataLst>
              <p:tags r:id="rId3"/>
            </p:custDataLst>
          </p:nvPr>
        </p:nvPicPr>
        <p:blipFill>
          <a:blip r:embed="rId2"/>
          <a:stretch>
            <a:fillRect/>
          </a:stretch>
        </p:blipFill>
        <p:spPr>
          <a:xfrm>
            <a:off x="1" y="0"/>
            <a:ext cx="6141567" cy="6858000"/>
          </a:xfrm>
          <a:custGeom>
            <a:gdLst>
              <a:gd name="connsiteX0" fmla="*/ 0 w 6141567"/>
              <a:gd name="connsiteY0" fmla="*/ 0 h 6858000"/>
              <a:gd name="connsiteX1" fmla="*/ 2431131 w 6141567"/>
              <a:gd name="connsiteY1" fmla="*/ 0 h 6858000"/>
              <a:gd name="connsiteX2" fmla="*/ 3703137 w 6141567"/>
              <a:gd name="connsiteY2" fmla="*/ 0 h 6858000"/>
              <a:gd name="connsiteX3" fmla="*/ 6141567 w 6141567"/>
              <a:gd name="connsiteY3" fmla="*/ 6858000 h 6858000"/>
              <a:gd name="connsiteX4" fmla="*/ 2431131 w 6141567"/>
              <a:gd name="connsiteY4" fmla="*/ 6858000 h 6858000"/>
              <a:gd name="connsiteX5" fmla="*/ 1239397 w 6141567"/>
              <a:gd name="connsiteY5" fmla="*/ 6858000 h 6858000"/>
              <a:gd name="connsiteX6" fmla="*/ 0 w 6141567"/>
              <a:gd name="connsiteY6"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1567" h="6858000">
                <a:moveTo>
                  <a:pt x="0" y="0"/>
                </a:moveTo>
                <a:lnTo>
                  <a:pt x="2431131" y="0"/>
                </a:lnTo>
                <a:lnTo>
                  <a:pt x="3703137" y="0"/>
                </a:lnTo>
                <a:lnTo>
                  <a:pt x="6141567" y="6858000"/>
                </a:lnTo>
                <a:lnTo>
                  <a:pt x="2431131" y="6858000"/>
                </a:lnTo>
                <a:lnTo>
                  <a:pt x="1239397" y="6858000"/>
                </a:lnTo>
                <a:lnTo>
                  <a:pt x="0" y="6858000"/>
                </a:lnTo>
                <a:close/>
              </a:path>
            </a:pathLst>
          </a:custGeom>
        </p:spPr>
      </p:pic>
      <p:sp>
        <p:nvSpPr>
          <p:cNvPr id="9" name="矩形 8"/>
          <p:cNvSpPr/>
          <p:nvPr userDrawn="1">
            <p:custDataLst>
              <p:tags r:id="rId4"/>
            </p:custDataLst>
          </p:nvPr>
        </p:nvSpPr>
        <p:spPr>
          <a:xfrm>
            <a:off x="246743" y="243785"/>
            <a:ext cx="11698515" cy="6370431"/>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5834743" y="660944"/>
            <a:ext cx="5687376"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2021/6/25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grpSp>
        <p:nvGrpSpPr>
          <p:cNvPr id="11" name="组合 10"/>
          <p:cNvGrpSpPr/>
          <p:nvPr userDrawn="1">
            <p:custDataLst>
              <p:tags r:id="rId1"/>
            </p:custDataLst>
          </p:nvPr>
        </p:nvGrpSpPr>
        <p:grpSpPr>
          <a:xfrm>
            <a:off x="0" y="0"/>
            <a:ext cx="12192000" cy="6858000"/>
            <a:chExt cx="12192000" cy="6858000"/>
          </a:xfrm>
        </p:grpSpPr>
        <p:pic>
          <p:nvPicPr>
            <p:cNvPr id="12" name="图片 1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p:cNvSpPr/>
            <p:nvPr userDrawn="1">
              <p:custDataLst>
                <p:tags r:id="rId4"/>
              </p:custDataLst>
            </p:nvPr>
          </p:nvSpPr>
          <p:spPr>
            <a:xfrm>
              <a:off x="0" y="0"/>
              <a:ext cx="12192000" cy="6858000"/>
            </a:xfrm>
            <a:prstGeom prst="rect">
              <a:avLst/>
            </a:prstGeom>
            <a:solidFill>
              <a:schemeClr val="bg1">
                <a:alpha val="80000"/>
              </a:schemeClr>
            </a:soli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微软雅黑" panose="020b0503020204020204" pitchFamily="34" charset="-122"/>
                <a:ea typeface="微软雅黑" panose="020b0503020204020204" pitchFamily="34" charset="-122"/>
                <a:cs typeface="Viner Hand ITC" panose="03070502030502020203" charset="0"/>
                <a:sym typeface="+mn-ea"/>
              </a:endParaRPr>
            </a:p>
          </p:txBody>
        </p:sp>
      </p:grpSp>
      <p:sp>
        <p:nvSpPr>
          <p:cNvPr id="2" name="标题 1"/>
          <p:cNvSpPr>
            <a:spLocks noGrp="1"/>
          </p:cNvSpPr>
          <p:nvPr>
            <p:ph type="title"/>
            <p:custDataLst>
              <p:tags r:id="rId5"/>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t>2021/6/25</a:t>
            </a:fld>
            <a:endParaRPr lang="zh-CN" altLang="en-US"/>
          </a:p>
        </p:txBody>
      </p:sp>
      <p:sp>
        <p:nvSpPr>
          <p:cNvPr id="6" name="页脚占位符 5"/>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grpSp>
        <p:nvGrpSpPr>
          <p:cNvPr id="10" name="组合 9"/>
          <p:cNvGrpSpPr/>
          <p:nvPr userDrawn="1">
            <p:custDataLst>
              <p:tags r:id="rId1"/>
            </p:custDataLst>
          </p:nvPr>
        </p:nvGrpSpPr>
        <p:grpSpPr>
          <a:xfrm>
            <a:off x="0" y="0"/>
            <a:ext cx="12192000" cy="6858000"/>
            <a:chExt cx="12192000" cy="6858000"/>
          </a:xfrm>
        </p:grpSpPr>
        <p:pic>
          <p:nvPicPr>
            <p:cNvPr id="11" name="图片 10"/>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矩形 11"/>
            <p:cNvSpPr/>
            <p:nvPr userDrawn="1">
              <p:custDataLst>
                <p:tags r:id="rId4"/>
              </p:custDataLst>
            </p:nvPr>
          </p:nvSpPr>
          <p:spPr>
            <a:xfrm>
              <a:off x="292800" y="304200"/>
              <a:ext cx="11606400" cy="6249600"/>
            </a:xfrm>
            <a:prstGeom prst="rect">
              <a:avLst/>
            </a:prstGeom>
            <a:solidFill>
              <a:schemeClr val="bg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vl2pPr indent="0" eaLnBrk="1" fontAlgn="auto" latinLnBrk="0" hangingPunct="1">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2pPr>
            <a:lvl3pPr indent="0" eaLnBrk="1" fontAlgn="auto" latinLnBrk="0" hangingPunct="1">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3pPr>
            <a:lvl4pPr indent="0" eaLnBrk="1" fontAlgn="auto" latinLnBrk="0" hangingPunct="1">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4pPr>
            <a:lvl5pPr indent="0" eaLnBrk="1" fontAlgn="auto" latinLnBrk="0" hangingPunct="1">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5" name="页脚占位符 4"/>
          <p:cNvSpPr>
            <a:spLocks noGrp="1"/>
          </p:cNvSpPr>
          <p:nvPr>
            <p:ph type="ftr" sz="quarter" idx="11"/>
            <p:custDataLst>
              <p:tags r:id="rId8"/>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grpSp>
        <p:nvGrpSpPr>
          <p:cNvPr id="10" name="组合 9"/>
          <p:cNvGrpSpPr/>
          <p:nvPr userDrawn="1">
            <p:custDataLst>
              <p:tags r:id="rId1"/>
            </p:custDataLst>
          </p:nvPr>
        </p:nvGrpSpPr>
        <p:grpSpPr>
          <a:xfrm>
            <a:off x="0" y="0"/>
            <a:ext cx="12192000" cy="6858000"/>
            <a:chExt cx="12192000" cy="6858000"/>
          </a:xfrm>
        </p:grpSpPr>
        <p:pic>
          <p:nvPicPr>
            <p:cNvPr id="11" name="图片 10"/>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矩形 11"/>
            <p:cNvSpPr/>
            <p:nvPr userDrawn="1">
              <p:custDataLst>
                <p:tags r:id="rId4"/>
              </p:custDataLst>
            </p:nvPr>
          </p:nvSpPr>
          <p:spPr>
            <a:xfrm>
              <a:off x="292800" y="304200"/>
              <a:ext cx="11606400" cy="6249600"/>
            </a:xfrm>
            <a:prstGeom prst="rect">
              <a:avLst/>
            </a:prstGeom>
            <a:solidFill>
              <a:schemeClr val="bg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5"/>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6"/>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u="none" strike="noStrike" kern="1200" cap="none" spc="0" normalizeH="0" baseline="0">
                <a:latin typeface="微软雅黑" panose="020b0503020204020204" pitchFamily="34" charset="-122"/>
                <a:ea typeface="微软雅黑" panose="020b0503020204020204" pitchFamily="34" charset="-122"/>
              </a:defRPr>
            </a:lvl1pPr>
            <a:lvl2pPr>
              <a:defRPr u="none" strike="noStrike" kern="1200" cap="none" spc="0" normalizeH="0" baseline="0">
                <a:latin typeface="微软雅黑" panose="020b0503020204020204" pitchFamily="34" charset="-122"/>
                <a:ea typeface="微软雅黑" panose="020b0503020204020204" pitchFamily="34" charset="-122"/>
              </a:defRPr>
            </a:lvl2pPr>
            <a:lvl3pPr>
              <a:defRPr u="none" strike="noStrike" kern="1200" cap="none" spc="0" normalizeH="0" baseline="0">
                <a:latin typeface="微软雅黑" panose="020b0503020204020204" pitchFamily="34" charset="-122"/>
                <a:ea typeface="微软雅黑" panose="020b0503020204020204" pitchFamily="34" charset="-122"/>
              </a:defRPr>
            </a:lvl3pPr>
            <a:lvl4pPr>
              <a:defRPr u="none" strike="noStrike" kern="1200" cap="none" spc="0" normalizeH="0" baseline="0">
                <a:latin typeface="微软雅黑" panose="020b0503020204020204" pitchFamily="34" charset="-122"/>
                <a:ea typeface="微软雅黑" panose="020b0503020204020204" pitchFamily="34" charset="-122"/>
              </a:defRPr>
            </a:lvl4pPr>
            <a:lvl5pPr>
              <a:defRPr u="none" strike="noStrike" kern="1200" cap="none" spc="0" normalizeH="0" baseline="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9" name="图片 8"/>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hasCustomPrompt="1"/>
            <p:custDataLst>
              <p:tags r:id="rId3"/>
            </p:custDataLst>
          </p:nvPr>
        </p:nvSpPr>
        <p:spPr>
          <a:xfrm>
            <a:off x="2197100" y="2447730"/>
            <a:ext cx="7797800" cy="1198800"/>
          </a:xfrm>
        </p:spPr>
        <p:txBody>
          <a:bodyPr vert="horz" lIns="90000" tIns="46800" rIns="90000" bIns="46800" rtlCol="0" anchor="b" anchorCtr="0">
            <a:normAutofit/>
          </a:bodyPr>
          <a:lstStyle>
            <a:lvl1pPr marL="0" marR="0" algn="dist" defTabSz="914400" rtl="0" eaLnBrk="1" fontAlgn="auto" latinLnBrk="0" hangingPunct="1">
              <a:lnSpc>
                <a:spcPct val="100000"/>
              </a:lnSpc>
              <a:buNone/>
              <a:defRPr kumimoji="0" lang="zh-CN" altLang="en-US" sz="7200" b="0" i="0" u="none" strike="noStrike" kern="1200" cap="none" spc="600" normalizeH="0" baseline="0" noProof="1">
                <a:solidFill>
                  <a:schemeClr val="accent1"/>
                </a:solidFill>
                <a:uFillTx/>
                <a:latin typeface="微软雅黑" panose="020b0503020204020204" pitchFamily="34" charset="-122"/>
                <a:ea typeface="汉仪旗黑-85S" panose="00020600040101010101" pitchFamily="18" charset="-122"/>
                <a:cs typeface="+mj-cs"/>
                <a:sym typeface="+mn-ea"/>
              </a:defRPr>
            </a:lvl1pPr>
          </a:lstStyle>
          <a:p>
            <a:pPr lvl="0"/>
            <a:r>
              <a:rPr>
                <a:sym typeface="+mn-ea"/>
              </a:rPr>
              <a:t>单击编辑标题</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12" name="文本占位符 11"/>
          <p:cNvSpPr>
            <a:spLocks noGrp="1"/>
          </p:cNvSpPr>
          <p:nvPr>
            <p:ph type="body" sz="quarter" idx="13" hasCustomPrompt="1"/>
            <p:custDataLst>
              <p:tags r:id="rId7"/>
            </p:custDataLst>
          </p:nvPr>
        </p:nvSpPr>
        <p:spPr>
          <a:xfrm>
            <a:off x="3917764" y="3819541"/>
            <a:ext cx="4356472" cy="317500"/>
          </a:xfrm>
        </p:spPr>
        <p:txBody>
          <a:bodyPr>
            <a:normAutofit/>
          </a:bodyPr>
          <a:lstStyle>
            <a:lvl1pPr marL="0" indent="0" algn="ctr">
              <a:lnSpc>
                <a:spcPct val="100000"/>
              </a:lnSpc>
              <a:buNone/>
              <a:defRPr sz="1400" spc="800" baseline="0">
                <a:solidFill>
                  <a:schemeClr val="tx1">
                    <a:lumMod val="75000"/>
                    <a:lumOff val="25000"/>
                  </a:schemeClr>
                </a:solidFill>
                <a:latin typeface="微软雅黑" panose="020b0503020204020204" pitchFamily="34" charset="-122"/>
              </a:defRPr>
            </a:lvl1pPr>
            <a:lvl2pPr marL="457200" indent="0" algn="ctr">
              <a:lnSpc>
                <a:spcPct val="100000"/>
              </a:lnSpc>
              <a:buNone/>
              <a:defRPr sz="1400" spc="800" baseline="0">
                <a:solidFill>
                  <a:schemeClr val="tx1">
                    <a:lumMod val="75000"/>
                    <a:lumOff val="25000"/>
                  </a:schemeClr>
                </a:solidFill>
                <a:latin typeface="微软雅黑" panose="020b0503020204020204" pitchFamily="34" charset="-122"/>
              </a:defRPr>
            </a:lvl2pPr>
          </a:lstStyle>
          <a:p>
            <a:pPr lvl="0"/>
            <a:r>
              <a:rPr lang="zh-CN" altLang="en-US"/>
              <a:t>单击此处编辑文本</a:t>
            </a:r>
          </a:p>
          <a:p>
            <a:pPr lvl="1"/>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1">
          <a:blip r:embed="rId5"/>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3"/>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1">
          <a:blip r:embed="rId7"/>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735" y="304165"/>
            <a:ext cx="11606530" cy="6249670"/>
          </a:xfrm>
          <a:prstGeom prst="rect">
            <a:avLst/>
          </a:prstGeom>
          <a:solidFill>
            <a:schemeClr val="bg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u="none" strike="noStrike" kern="1200" cap="none" spc="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u="none" strike="noStrike" kern="1200" cap="none" spc="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vl2pPr>
              <a:defRPr u="none" strike="noStrike" kern="1200" cap="none" spc="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2pPr>
            <a:lvl3pPr>
              <a:defRPr u="none" strike="noStrike" kern="1200" cap="none" spc="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3pPr>
            <a:lvl4pPr>
              <a:defRPr u="none" strike="noStrike" kern="1200" cap="none" spc="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4pPr>
            <a:lvl5pPr>
              <a:defRPr u="none" strike="noStrike" kern="1200" cap="none" spc="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1">
          <a:blip r:embed="rId9"/>
          <a:stretch>
            <a:fillRect/>
          </a:stretch>
        </a:blipFill>
        <a:effectLst/>
      </p:bgPr>
    </p:bg>
    <p:spTree>
      <p:nvGrpSpPr>
        <p:cNvPr id="1" name=""/>
        <p:cNvGrpSpPr/>
        <p:nvPr/>
      </p:nvGrpSpPr>
      <p:grpSpPr>
        <a:xfrm>
          <a:off x="0" y="0"/>
          <a:ext cx="0" cy="0"/>
        </a:xfrm>
      </p:grpSpPr>
      <p:sp>
        <p:nvSpPr>
          <p:cNvPr id="16" name="矩形 15"/>
          <p:cNvSpPr/>
          <p:nvPr userDrawn="1">
            <p:custDataLst>
              <p:tags r:id="rId1"/>
            </p:custDataLst>
          </p:nvPr>
        </p:nvSpPr>
        <p:spPr>
          <a:xfrm>
            <a:off x="292735" y="304165"/>
            <a:ext cx="11606530" cy="6249670"/>
          </a:xfrm>
          <a:prstGeom prst="rect">
            <a:avLst/>
          </a:prstGeom>
          <a:solidFill>
            <a:schemeClr val="bg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5"/>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vl2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2pPr>
            <a:lvl3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3pPr>
            <a:lvl4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4pPr>
            <a:lvl5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vl2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2pPr>
            <a:lvl3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3pPr>
            <a:lvl4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4pPr>
            <a:lvl5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1">
          <a:blip r:embed="rId9"/>
          <a:stretch>
            <a:fillRect/>
          </a:stretch>
        </a:blipFill>
        <a:effectLst/>
      </p:bgPr>
    </p:bg>
    <p:spTree>
      <p:nvGrpSpPr>
        <p:cNvPr id="1" name=""/>
        <p:cNvGrpSpPr/>
        <p:nvPr/>
      </p:nvGrpSpPr>
      <p:grpSpPr>
        <a:xfrm>
          <a:off x="0" y="0"/>
          <a:ext cx="0" cy="0"/>
        </a:xfrm>
      </p:grpSpPr>
      <p:sp>
        <p:nvSpPr>
          <p:cNvPr id="17" name="矩形 16"/>
          <p:cNvSpPr/>
          <p:nvPr userDrawn="1">
            <p:custDataLst>
              <p:tags r:id="rId1"/>
            </p:custDataLst>
          </p:nvPr>
        </p:nvSpPr>
        <p:spPr>
          <a:xfrm>
            <a:off x="292735" y="304165"/>
            <a:ext cx="11606530" cy="6249670"/>
          </a:xfrm>
          <a:prstGeom prst="rect">
            <a:avLst/>
          </a:prstGeom>
          <a:solidFill>
            <a:schemeClr val="bg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5"/>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vl2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2pPr>
            <a:lvl3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3pPr>
            <a:lvl4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4pPr>
            <a:lvl5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1">
          <a:blip r:embed="rId9"/>
          <a:stretch>
            <a:fillRect/>
          </a:stretch>
        </a:blipFill>
        <a:effectLst/>
      </p:bgPr>
    </p:bg>
    <p:spTree>
      <p:nvGrpSpPr>
        <p:cNvPr id="1" name=""/>
        <p:cNvGrpSpPr/>
        <p:nvPr/>
      </p:nvGrpSpPr>
      <p:grpSpPr>
        <a:xfrm>
          <a:off x="0" y="0"/>
          <a:ext cx="0" cy="0"/>
        </a:xfrm>
      </p:grpSpPr>
      <p:sp>
        <p:nvSpPr>
          <p:cNvPr id="13" name="矩形 12"/>
          <p:cNvSpPr/>
          <p:nvPr userDrawn="1">
            <p:custDataLst>
              <p:tags r:id="rId1"/>
            </p:custDataLst>
          </p:nvPr>
        </p:nvSpPr>
        <p:spPr>
          <a:xfrm>
            <a:off x="292735" y="304165"/>
            <a:ext cx="11606530" cy="6249670"/>
          </a:xfrm>
          <a:prstGeom prst="rect">
            <a:avLst/>
          </a:prstGeom>
          <a:solidFill>
            <a:schemeClr val="bg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5"/>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vl2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2pPr>
            <a:lvl3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3pPr>
            <a:lvl4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4pPr>
            <a:lvl5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1">
          <a:blip r:embed="rId11"/>
          <a:stretch>
            <a:fillRect/>
          </a:stretch>
        </a:blipFill>
        <a:effectLst/>
      </p:bgPr>
    </p:bg>
    <p:spTree>
      <p:nvGrpSpPr>
        <p:cNvPr id="1" name=""/>
        <p:cNvGrpSpPr/>
        <p:nvPr/>
      </p:nvGrpSpPr>
      <p:grpSpPr>
        <a:xfrm>
          <a:off x="0" y="0"/>
          <a:ext cx="0" cy="0"/>
        </a:xfrm>
      </p:grpSpPr>
      <p:sp>
        <p:nvSpPr>
          <p:cNvPr id="16" name="矩形 15"/>
          <p:cNvSpPr/>
          <p:nvPr userDrawn="1">
            <p:custDataLst>
              <p:tags r:id="rId1"/>
            </p:custDataLst>
          </p:nvPr>
        </p:nvSpPr>
        <p:spPr>
          <a:xfrm>
            <a:off x="292735" y="304165"/>
            <a:ext cx="11606530" cy="6249670"/>
          </a:xfrm>
          <a:prstGeom prst="rect">
            <a:avLst/>
          </a:prstGeom>
          <a:solidFill>
            <a:schemeClr val="bg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p:custDataLst>
              <p:tags r:id="rId3"/>
            </p:custDataLst>
          </p:nvPr>
        </p:nvSpPr>
        <p:spPr>
          <a:xfrm>
            <a:off x="579600" y="237600"/>
            <a:ext cx="11037600" cy="441964"/>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userDrawn="1">
            <p:ph sz="quarter" idx="13"/>
            <p:custDataLst>
              <p:tags r:id="rId7"/>
            </p:custDataLst>
          </p:nvPr>
        </p:nvSpPr>
        <p:spPr>
          <a:xfrm>
            <a:off x="579600" y="1663200"/>
            <a:ext cx="5342400" cy="2894400"/>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vl2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2pPr>
            <a:lvl3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3pPr>
            <a:lvl4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4pPr>
            <a:lvl5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userDrawn="1">
            <p:ph sz="quarter" idx="14"/>
            <p:custDataLst>
              <p:tags r:id="rId8"/>
            </p:custDataLst>
          </p:nvPr>
        </p:nvSpPr>
        <p:spPr>
          <a:xfrm>
            <a:off x="6242400" y="1663200"/>
            <a:ext cx="5367600" cy="2894400"/>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vl2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2pPr>
            <a:lvl3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3pPr>
            <a:lvl4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4pPr>
            <a:lvl5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userDrawn="1">
            <p:ph type="body" sz="quarter" idx="15"/>
            <p:custDataLst>
              <p:tags r:id="rId9"/>
            </p:custDataLst>
          </p:nvPr>
        </p:nvSpPr>
        <p:spPr>
          <a:xfrm>
            <a:off x="572400" y="4816800"/>
            <a:ext cx="5342400" cy="781200"/>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userDrawn="1">
            <p:ph type="body" sz="quarter" idx="16"/>
            <p:custDataLst>
              <p:tags r:id="rId10"/>
            </p:custDataLst>
          </p:nvPr>
        </p:nvSpPr>
        <p:spPr>
          <a:xfrm>
            <a:off x="6253200" y="4813200"/>
            <a:ext cx="5367600" cy="781200"/>
          </a:xfrm>
        </p:spPr>
        <p:txBody>
          <a:bodyPr/>
          <a:lstStyle>
            <a:lvl1pP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1">
          <a:blip r:embed="rId7"/>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4"/>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u="none" strike="noStrike" kern="1200" cap="none" spc="0" normalizeH="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u="none" strike="noStrike" kern="1200" cap="none" spc="0" normalizeH="0" baseline="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2021/6/25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2021/6/25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2021/6/25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2021/6/25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2021/6/25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93.xml" /><Relationship Id="rId2" Type="http://schemas.openxmlformats.org/officeDocument/2006/relationships/slideLayout" Target="../slideLayouts/slideLayout13.xml" /><Relationship Id="rId20" Type="http://schemas.openxmlformats.org/officeDocument/2006/relationships/tags" Target="../tags/tag194.xml" /><Relationship Id="rId21" Type="http://schemas.openxmlformats.org/officeDocument/2006/relationships/tags" Target="../tags/tag195.xml" /><Relationship Id="rId22" Type="http://schemas.openxmlformats.org/officeDocument/2006/relationships/tags" Target="../tags/tag196.xml" /><Relationship Id="rId23" Type="http://schemas.openxmlformats.org/officeDocument/2006/relationships/tags" Target="../tags/tag197.xml" /><Relationship Id="rId24" Type="http://schemas.openxmlformats.org/officeDocument/2006/relationships/tags" Target="../tags/tag198.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2021/6/25</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2021/6/25</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4.xml" /><Relationship Id="rId3" Type="http://schemas.openxmlformats.org/officeDocument/2006/relationships/image" Target="../media/image4.png" /><Relationship Id="rId4" Type="http://schemas.openxmlformats.org/officeDocument/2006/relationships/image" Target="../media/image5.svg" /><Relationship Id="rId5" Type="http://schemas.openxmlformats.org/officeDocument/2006/relationships/tags" Target="../tags/tag21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21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21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22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22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22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22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2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tags" Target="../tags/tag22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3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tags" Target="../tags/tag23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3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tags" Target="../tags/tag23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3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tags" Target="../tags/tag23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3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tags" Target="../tags/tag23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3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tags" Target="../tags/tag23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40.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tags" Target="../tags/tag24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4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0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tags" Target="../tags/tag24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4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tags" Target="../tags/tag24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46.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4.png" /><Relationship Id="rId3" Type="http://schemas.openxmlformats.org/officeDocument/2006/relationships/image" Target="../media/image5.svg" /><Relationship Id="rId4" Type="http://schemas.openxmlformats.org/officeDocument/2006/relationships/image" Target="../media/image6.png" /><Relationship Id="rId5" Type="http://schemas.openxmlformats.org/officeDocument/2006/relationships/tags" Target="../tags/tag24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5.xml" /><Relationship Id="rId3" Type="http://schemas.openxmlformats.org/officeDocument/2006/relationships/tags" Target="../tags/tag20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0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8.xml" /><Relationship Id="rId3" Type="http://schemas.openxmlformats.org/officeDocument/2006/relationships/tags" Target="../tags/tag20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1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ctrTitle"/>
            <p:custDataLst>
              <p:tags r:id="rId2"/>
            </p:custDataLst>
          </p:nvPr>
        </p:nvSpPr>
        <p:spPr/>
        <p:txBody>
          <a:bodyPr>
            <a:normAutofit fontScale="90000"/>
          </a:bodyPr>
          <a:lstStyle/>
          <a:p>
            <a:r>
              <a:rPr lang="zh-CN" altLang="en-US">
                <a:solidFill>
                  <a:schemeClr val="accent1"/>
                </a:solidFill>
              </a:rPr>
              <a:t>正确使用词语（包括熟语）</a:t>
            </a:r>
          </a:p>
        </p:txBody>
      </p:sp>
      <p:sp>
        <p:nvSpPr>
          <p:cNvPr id="2" name="副标题 4"/>
          <p:cNvSpPr/>
          <p:nvPr>
            <p:custDataLst>
              <p:tags r:id="rId3"/>
            </p:custDataLst>
          </p:nvPr>
        </p:nvSpPr>
        <p:spPr>
          <a:xfrm>
            <a:off x="1651000" y="3646687"/>
            <a:ext cx="8890064" cy="826380"/>
          </a:xfrm>
          <a:prstGeom prst="rect">
            <a:avLst/>
          </a:prstGeom>
        </p:spPr>
        <p:txBody>
          <a:bodyPr vert="horz" wrap="square" lIns="0" tIns="0" rIns="0" bIns="0" rtlCol="0" anchor="b" anchorCtr="0">
            <a:normAutofit/>
          </a:bodyPr>
          <a:lstStyle>
            <a:lvl1pPr marL="0" marR="0" lvl="0" indent="0" algn="dist"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a:solidFill>
                  <a:schemeClr val="dk1">
                    <a:lumMod val="65000"/>
                    <a:lumOff val="35000"/>
                  </a:schemeClr>
                </a:solidFill>
              </a:rPr>
              <a:t>选词用词须细心，切磋琢磨求工稳</a:t>
            </a: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2800"/>
              <a:t>二、虚词辨析“重五看”</a:t>
            </a:r>
          </a:p>
        </p:txBody>
      </p:sp>
      <p:sp>
        <p:nvSpPr>
          <p:cNvPr id="3" name="内容占位符 2"/>
          <p:cNvSpPr>
            <a:spLocks noGrp="1"/>
          </p:cNvSpPr>
          <p:nvPr>
            <p:ph idx="1"/>
          </p:nvPr>
        </p:nvSpPr>
        <p:spPr/>
        <p:txBody>
          <a:bodyPr>
            <a:normAutofit/>
          </a:bodyPr>
          <a:lstStyle/>
          <a:p>
            <a:r>
              <a:rPr lang="en-US" altLang="zh-CN" sz="2400"/>
              <a:t>3</a:t>
            </a:r>
            <a:r>
              <a:rPr sz="2400"/>
              <a:t>、看表达关系：虚词有用来表明或强化词语之间、短语之间和句子之间的关系的作用，所以可以通过辨析词语、句子之间的关系辨析虚词使用是否恰当。如：①“进而”与“从而”。前者一般表示递进关系，后者一般表示承接或因果关系。②“只要”与“只有”。前者所强调的是充分条件，后者所强调的是必要条件。③“虽然”与“即使”。前者表示事实，后者表示假设的事实。</a:t>
            </a:r>
          </a:p>
          <a:p>
            <a:r>
              <a:rPr lang="en-US" altLang="zh-CN" sz="2400"/>
              <a:t>4</a:t>
            </a:r>
            <a:r>
              <a:rPr sz="2400"/>
              <a:t>、看语气辨析：主要指表示语气的副词和助词。有些虚词必须用在表疑问的句子中，用在陈述句中就不合语法。有些虚词用来表达委婉语气，有些虚词用来表达强调语气。如：①“何况”与“况且”。前者可用于反问，后者不能。②“未免”与“不免”。“未免”表示前面所说的情况不合适，或对前面所说的情况不以为然，含有委婉批评的意味；“不免”表示由于前面所说的原因而不能避免某种消极的结果</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2800"/>
              <a:t>二、虚词辨析“重五看”</a:t>
            </a:r>
          </a:p>
        </p:txBody>
      </p:sp>
      <p:sp>
        <p:nvSpPr>
          <p:cNvPr id="3" name="内容占位符 2"/>
          <p:cNvSpPr>
            <a:spLocks noGrp="1"/>
          </p:cNvSpPr>
          <p:nvPr>
            <p:ph idx="1"/>
          </p:nvPr>
        </p:nvSpPr>
        <p:spPr>
          <a:xfrm>
            <a:off x="669925" y="952500"/>
            <a:ext cx="10852150" cy="2940685"/>
          </a:xfrm>
        </p:spPr>
        <p:txBody>
          <a:bodyPr>
            <a:normAutofit/>
          </a:bodyPr>
          <a:lstStyle/>
          <a:p>
            <a:r>
              <a:rPr lang="en-US" altLang="zh-CN" sz="2400"/>
              <a:t>5</a:t>
            </a:r>
            <a:r>
              <a:rPr sz="2400"/>
              <a:t>、看位置：虚词在句中的位置必须根据句子的语法需要和虚词自身的表意特点来确定。比如，关联词语有固定的位置，有的只能用于前一分句，如“由于”；有的只能用于后一分句，如“却”。复句中出现成对的关联词，如果前后分句的主语相同，关联词用在主语后；反之，则用在主语前。如：“至于”与“对于”。“至于”作为介词，表示另提一事，只能用在分句之首；“对于”表示引入对象，可用于句首，也可用于句中</a:t>
            </a:r>
          </a:p>
        </p:txBody>
      </p:sp>
      <p:sp>
        <p:nvSpPr>
          <p:cNvPr id="4" name="标题 1"/>
          <p:cNvSpPr>
            <a:spLocks noGrp="1"/>
          </p:cNvSpPr>
          <p:nvPr/>
        </p:nvSpPr>
        <p:spPr>
          <a:xfrm>
            <a:off x="669882" y="3914779"/>
            <a:ext cx="10852237" cy="441964"/>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r>
              <a:rPr lang="zh-CN" altLang="en-US" sz="2800"/>
              <a:t>小试牛刀</a:t>
            </a:r>
          </a:p>
        </p:txBody>
      </p:sp>
      <p:sp>
        <p:nvSpPr>
          <p:cNvPr id="100" name="文本框 99"/>
          <p:cNvSpPr txBox="1"/>
          <p:nvPr/>
        </p:nvSpPr>
        <p:spPr>
          <a:xfrm>
            <a:off x="1038225" y="4526915"/>
            <a:ext cx="10285095" cy="82994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279400"/>
            <a:r>
              <a:rPr lang="en-US" altLang="zh-CN" sz="2400" b="0">
                <a:latin typeface="黑体" panose="02010609060101010101" charset="-122"/>
                <a:ea typeface="黑体" panose="02010609060101010101" charset="-122"/>
                <a:cs typeface="黑体" panose="02010609060101010101" charset="-122"/>
              </a:rPr>
              <a:t>4</a:t>
            </a:r>
            <a:r>
              <a:rPr lang="zh-CN" altLang="en-US" sz="2400" b="0">
                <a:latin typeface="黑体" panose="02010609060101010101" charset="-122"/>
                <a:ea typeface="黑体" panose="02010609060101010101" charset="-122"/>
                <a:cs typeface="黑体" panose="02010609060101010101" charset="-122"/>
              </a:rPr>
              <a:t>、</a:t>
            </a:r>
            <a:r>
              <a:rPr lang="zh-CN" sz="2400" b="0">
                <a:latin typeface="黑体" panose="02010609060101010101" charset="-122"/>
                <a:ea typeface="黑体" panose="02010609060101010101" charset="-122"/>
                <a:cs typeface="黑体" panose="02010609060101010101" charset="-122"/>
              </a:rPr>
              <a:t>太阳花、</a:t>
            </a:r>
            <a:r>
              <a:rPr lang="en-US"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太阳花，</a:t>
            </a:r>
            <a:r>
              <a:rPr lang="en-US"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一听到这个名字大家可能会感到十分奇怪</a:t>
            </a:r>
            <a:r>
              <a:rPr lang="en-US"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a:t>
            </a:r>
            <a:r>
              <a:rPr lang="en-US" sz="2400" b="0">
                <a:latin typeface="黑体" panose="02010609060101010101" charset="-122"/>
                <a:ea typeface="黑体" panose="02010609060101010101" charset="-122"/>
                <a:cs typeface="黑体" panose="02010609060101010101" charset="-122"/>
              </a:rPr>
              <a:t>________(</a:t>
            </a:r>
            <a:r>
              <a:rPr lang="zh-CN" sz="2400" b="0">
                <a:latin typeface="黑体" panose="02010609060101010101" charset="-122"/>
                <a:ea typeface="黑体" panose="02010609060101010101" charset="-122"/>
                <a:cs typeface="黑体" panose="02010609060101010101" charset="-122"/>
              </a:rPr>
              <a:t>难道　莫非</a:t>
            </a:r>
            <a:r>
              <a:rPr lang="en-US" sz="2400" b="0">
                <a:latin typeface="黑体" panose="02010609060101010101" charset="-122"/>
                <a:ea typeface="黑体" panose="02010609060101010101" charset="-122"/>
                <a:cs typeface="黑体" panose="02010609060101010101" charset="-122"/>
              </a:rPr>
              <a:t>)</a:t>
            </a:r>
            <a:r>
              <a:rPr lang="zh-CN" sz="2400" b="0">
                <a:latin typeface="黑体" panose="02010609060101010101" charset="-122"/>
                <a:ea typeface="黑体" panose="02010609060101010101" charset="-122"/>
                <a:cs typeface="黑体" panose="02010609060101010101" charset="-122"/>
              </a:rPr>
              <a:t>这种花朵长得和太阳一样？</a:t>
            </a:r>
            <a:endParaRPr lang="zh-CN" altLang="en-US" sz="2400" b="0">
              <a:latin typeface="黑体" panose="02010609060101010101" charset="-122"/>
              <a:ea typeface="黑体" panose="02010609060101010101" charset="-122"/>
              <a:cs typeface="黑体" panose="02010609060101010101" charset="-122"/>
            </a:endParaRPr>
          </a:p>
        </p:txBody>
      </p:sp>
      <p:sp>
        <p:nvSpPr>
          <p:cNvPr id="5" name="圆角矩形标注 4"/>
          <p:cNvSpPr/>
          <p:nvPr/>
        </p:nvSpPr>
        <p:spPr>
          <a:xfrm>
            <a:off x="209550" y="2494280"/>
            <a:ext cx="3284220" cy="1862455"/>
          </a:xfrm>
          <a:prstGeom prst="wedgeRoundRectCallout">
            <a:avLst>
              <a:gd name="adj1" fmla="val -14752"/>
              <a:gd name="adj2" fmla="val 887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t>解析：“难道”多用来加强反问语气；“莫非”多用于揣测语气，有时也用来加强反问语气，但不及前者强烈。</a:t>
            </a:r>
          </a:p>
          <a:p>
            <a:pPr algn="l"/>
            <a:r>
              <a:rPr lang="zh-CN" altLang="en-US"/>
              <a:t>答案：莫非</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小试牛刀</a:t>
            </a:r>
          </a:p>
        </p:txBody>
      </p:sp>
      <p:sp>
        <p:nvSpPr>
          <p:cNvPr id="3" name="内容占位符 2"/>
          <p:cNvSpPr>
            <a:spLocks noGrp="1"/>
          </p:cNvSpPr>
          <p:nvPr>
            <p:ph idx="1"/>
          </p:nvPr>
        </p:nvSpPr>
        <p:spPr>
          <a:xfrm>
            <a:off x="669925" y="952500"/>
            <a:ext cx="10852150" cy="3536950"/>
          </a:xfrm>
        </p:spPr>
        <p:txBody>
          <a:bodyPr/>
          <a:lstStyle/>
          <a:p>
            <a:r>
              <a:rPr lang="en-US" altLang="zh-CN" sz="2400"/>
              <a:t>5</a:t>
            </a:r>
            <a:r>
              <a:rPr lang="zh-CN" altLang="en-US" sz="2400"/>
              <a:t>．填入下面文段空白处的词语，最恰当的一组是(　　)</a:t>
            </a:r>
          </a:p>
          <a:p>
            <a:r>
              <a:rPr lang="zh-CN" altLang="en-US" sz="2000">
                <a:latin typeface="宋体" panose="02010600030101010101" pitchFamily="2" charset="-122"/>
                <a:ea typeface="宋体" panose="02010600030101010101" pitchFamily="2" charset="-122"/>
                <a:cs typeface="宋体" panose="02010600030101010101" pitchFamily="2" charset="-122"/>
              </a:rPr>
              <a:t>为什么大多数纸质书是长方形？你__①__以为是出于人类工程学的原因——这样比较便于手持、携带和存放。__②__，按照《书》的作者基思·休斯敦的看法，采用这种形状是__③__奶牛、山羊和绵羊是长方形的。2 000年前，当现今属于土耳其西部的帕加马的抄写员不再用莎草纸书写，__④__开始使用羊皮纸时，他们__⑤__创造了一种出版模式——一种可怕的模式，因为“羊皮纸以一头小牛、一只羊羔或者一个孩子的死亡为起点，是一个血腥、漫长、有形的过程的最终产品”。《书》以埃及人5 000年前发明莎草纸为开端，追溯了这种圣物的历史，__⑥__在这个过程中讲述了大量类似的生动内容。</a:t>
            </a:r>
          </a:p>
        </p:txBody>
      </p:sp>
      <p:graphicFrame>
        <p:nvGraphicFramePr>
          <p:cNvPr id="4" name="表格 3"/>
          <p:cNvGraphicFramePr>
            <a:graphicFrameLocks noGrp="1"/>
          </p:cNvGraphicFramePr>
          <p:nvPr>
            <p:custDataLst>
              <p:tags r:id="rId2"/>
            </p:custDataLst>
          </p:nvPr>
        </p:nvGraphicFramePr>
        <p:xfrm>
          <a:off x="1083945" y="4503420"/>
          <a:ext cx="10024110" cy="1828800"/>
        </p:xfrm>
        <a:graphic>
          <a:graphicData uri="http://schemas.openxmlformats.org/drawingml/2006/table">
            <a:tbl>
              <a:tblPr firstRow="1" bandRow="1">
                <a:tableStyleId>{5940675A-B579-460E-94D1-54222C63F5DA}</a:tableStyleId>
              </a:tblPr>
              <a:tblGrid>
                <a:gridCol w="1093470"/>
                <a:gridCol w="1628140"/>
                <a:gridCol w="1628140"/>
                <a:gridCol w="1628140"/>
                <a:gridCol w="1209675"/>
                <a:gridCol w="1208405"/>
                <a:gridCol w="1628140"/>
              </a:tblGrid>
              <a:tr h="346710">
                <a:tc>
                  <a:txBody>
                    <a:bodyPr vert="horz" wrap="square"/>
                    <a:lstStyle/>
                    <a:p>
                      <a:pPr indent="0" algn="ctr">
                        <a:buNone/>
                      </a:pP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①</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②</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③</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④</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⑤</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⑥</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6710">
                <a:tc>
                  <a:txBody>
                    <a:bodyPr vert="horz" wrap="square"/>
                    <a:lstStyle/>
                    <a:p>
                      <a:pPr indent="0" algn="ctr">
                        <a:buNone/>
                      </a:pPr>
                      <a:r>
                        <a:rPr lang="en-US" sz="2400" b="0">
                          <a:latin typeface="Times New Roman" panose="02020603050405020304" charset="0"/>
                          <a:cs typeface="Times New Roman" panose="02020603050405020304" charset="0"/>
                        </a:rPr>
                        <a:t>A</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可能</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而且</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因为</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而</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还</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然而</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6710">
                <a:tc>
                  <a:txBody>
                    <a:bodyPr vert="horz" wrap="square"/>
                    <a:lstStyle/>
                    <a:p>
                      <a:pPr indent="0" algn="ctr">
                        <a:buNone/>
                      </a:pPr>
                      <a:r>
                        <a:rPr lang="en-US" sz="2400" b="0">
                          <a:latin typeface="Times New Roman" panose="02020603050405020304" charset="0"/>
                          <a:cs typeface="Times New Roman" panose="02020603050405020304" charset="0"/>
                        </a:rPr>
                        <a:t>B</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肯定</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但是</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进而</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和</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可能</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6710">
                <a:tc>
                  <a:txBody>
                    <a:bodyPr vert="horz" wrap="square"/>
                    <a:lstStyle/>
                    <a:p>
                      <a:pPr indent="0" algn="ctr">
                        <a:buNone/>
                      </a:pPr>
                      <a:r>
                        <a:rPr lang="en-US" sz="2400" b="0">
                          <a:latin typeface="Times New Roman" panose="02020603050405020304" charset="0"/>
                          <a:cs typeface="Times New Roman" panose="02020603050405020304" charset="0"/>
                        </a:rPr>
                        <a:t>C</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必然</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然而</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和</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就</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6710">
                <a:tc>
                  <a:txBody>
                    <a:bodyPr vert="horz" wrap="square"/>
                    <a:lstStyle/>
                    <a:p>
                      <a:pPr indent="0" algn="ctr">
                        <a:buNone/>
                      </a:pPr>
                      <a:r>
                        <a:rPr lang="en-US" sz="2400" b="0">
                          <a:latin typeface="Times New Roman" panose="02020603050405020304" charset="0"/>
                          <a:cs typeface="Times New Roman" panose="02020603050405020304" charset="0"/>
                        </a:rPr>
                        <a:t>D</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可能</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但是</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因为</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而</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就</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并且</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5" name="图片 4" descr="31393938393834313b31393939353232383bb9b4d5fdc8b7"/>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393825" y="5761990"/>
            <a:ext cx="666115" cy="666115"/>
          </a:xfrm>
          <a:prstGeom prst="rect">
            <a:avLst/>
          </a:prstGeom>
        </p:spPr>
      </p:pic>
      <p:sp>
        <p:nvSpPr>
          <p:cNvPr id="6" name="圆角矩形标注 5"/>
          <p:cNvSpPr/>
          <p:nvPr/>
        </p:nvSpPr>
        <p:spPr>
          <a:xfrm>
            <a:off x="2417445" y="4500245"/>
            <a:ext cx="9774555" cy="1891665"/>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a:t>解析：选D。本题中，根据语意，①处应填表推测语气的词语，因此排除B、C两项。②空前后，所提问题的答案不同，可知②空应用转折连词。③空后是原因，应用“因为”。根据前文的“不再”可知，④空应用表转折关系的“而”。⑤空根据前文“2 000年前”，此处可用“就”表示时间早。⑥空前后文是并列关系，应用“并且”。故选D。</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三、突破正确使用熟语(含成语)</a:t>
            </a:r>
          </a:p>
        </p:txBody>
      </p:sp>
      <p:sp>
        <p:nvSpPr>
          <p:cNvPr id="3" name="内容占位符 2"/>
          <p:cNvSpPr>
            <a:spLocks noGrp="1"/>
          </p:cNvSpPr>
          <p:nvPr>
            <p:ph idx="1"/>
          </p:nvPr>
        </p:nvSpPr>
        <p:spPr/>
        <p:txBody>
          <a:bodyPr>
            <a:noAutofit/>
          </a:bodyPr>
          <a:lstStyle/>
          <a:p>
            <a:r>
              <a:rPr lang="zh-CN" altLang="en-US" sz="2000" b="1"/>
              <a:t>新题型重点突破——抓细微差别，巧辨近义成语</a:t>
            </a:r>
          </a:p>
          <a:p>
            <a:r>
              <a:rPr lang="zh-CN" altLang="en-US" sz="2000"/>
              <a:t>①不谋而合　不约而同</a:t>
            </a:r>
          </a:p>
          <a:p>
            <a:r>
              <a:rPr lang="zh-CN" altLang="en-US" sz="2000"/>
              <a:t>我们多么希望看到这样的一幅图景：一位老人跌倒，周围众多的路人________去搀扶，去问候；一个小偷行窃，车内无数的乘客毫不犹豫地去呵斥，去阻止。</a:t>
            </a:r>
          </a:p>
          <a:p>
            <a:r>
              <a:rPr lang="zh-CN" altLang="en-US" sz="2000"/>
              <a:t>②骇人听闻　耸人听闻</a:t>
            </a:r>
          </a:p>
          <a:p>
            <a:r>
              <a:rPr lang="zh-CN" altLang="en-US" sz="2000"/>
              <a:t>他们散布了许多________的谣言，企图扰乱人心。</a:t>
            </a:r>
          </a:p>
          <a:p>
            <a:r>
              <a:rPr lang="zh-CN" altLang="en-US" sz="2000"/>
              <a:t>③按部就班　人云亦云</a:t>
            </a:r>
          </a:p>
          <a:p>
            <a:r>
              <a:rPr lang="zh-CN" altLang="en-US" sz="2000"/>
              <a:t>很多大学生希望毕业后找到一份工作，稳步发展；可是也有许多人不愿________，他们有相对稳定的家庭背景，有工作能力，却在寻找生活的另一种可能性。</a:t>
            </a:r>
          </a:p>
          <a:p>
            <a:r>
              <a:rPr lang="zh-CN" altLang="en-US" sz="2000"/>
              <a:t>[我的理解]　　　　　　　　　　　　　　　　　　　　　　　　　　　　　　　</a:t>
            </a:r>
          </a:p>
          <a:p>
            <a:r>
              <a:rPr lang="zh-CN" altLang="en-US" sz="2000"/>
              <a:t>　　　　　　　　　　　　　　　　　　　　　　　　　　　　　　　　　　　　</a:t>
            </a:r>
          </a:p>
          <a:p>
            <a:r>
              <a:rPr lang="zh-CN" altLang="en-US" sz="2000"/>
              <a:t>　　　　　　　　　　　　　　　　　　　　　　　　　　　　　　　　　　　　</a:t>
            </a:r>
          </a:p>
        </p:txBody>
      </p:sp>
      <p:sp>
        <p:nvSpPr>
          <p:cNvPr id="4" name="圆角矩形标注 3"/>
          <p:cNvSpPr/>
          <p:nvPr/>
        </p:nvSpPr>
        <p:spPr>
          <a:xfrm>
            <a:off x="5083175" y="2477770"/>
            <a:ext cx="6549390" cy="344424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t>答案：这一组成语都可从词义侧重点不同的角度辨析。①“不谋而合”强调的是策划和计划，而“不约而同”是指动作。根据语境应选</a:t>
            </a:r>
            <a:r>
              <a:rPr lang="zh-CN" altLang="en-US">
                <a:solidFill>
                  <a:srgbClr val="FF0000"/>
                </a:solidFill>
              </a:rPr>
              <a:t>“不约而同”。</a:t>
            </a:r>
            <a:r>
              <a:rPr lang="zh-CN" altLang="en-US"/>
              <a:t>②两者都有“使人听了非常吃惊”的意思，但“骇人听闻”侧重在事件使人震惊；而“耸人听闻”侧重在夸大事实，甚至是有意编造。根据语境选</a:t>
            </a:r>
            <a:r>
              <a:rPr lang="zh-CN" altLang="en-US">
                <a:solidFill>
                  <a:srgbClr val="FF0000"/>
                </a:solidFill>
              </a:rPr>
              <a:t>“耸人听闻”</a:t>
            </a:r>
            <a:r>
              <a:rPr lang="zh-CN" altLang="en-US"/>
              <a:t>。③“按部就班”指按照一定的条理，遵循一定的程序，强调的是行为；“人云亦云”指没有自己的主见，强调的是语言。根据语境应选</a:t>
            </a:r>
            <a:r>
              <a:rPr lang="zh-CN" altLang="en-US">
                <a:solidFill>
                  <a:srgbClr val="FF0000"/>
                </a:solidFill>
              </a:rPr>
              <a:t>“按部就班”</a:t>
            </a:r>
            <a:r>
              <a:rPr lang="zh-CN" altLang="en-US"/>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229360"/>
            <a:ext cx="10852237" cy="441964"/>
          </a:xfrm>
        </p:spPr>
        <p:txBody>
          <a:bodyPr/>
          <a:lstStyle/>
          <a:p>
            <a:pPr algn="ctr"/>
            <a:r>
              <a:rPr lang="zh-CN" altLang="en-US" sz="3200"/>
              <a:t>抓词义侧重点</a:t>
            </a:r>
          </a:p>
        </p:txBody>
      </p:sp>
      <p:sp>
        <p:nvSpPr>
          <p:cNvPr id="3" name="内容占位符 2"/>
          <p:cNvSpPr>
            <a:spLocks noGrp="1"/>
          </p:cNvSpPr>
          <p:nvPr>
            <p:ph idx="4294967295"/>
          </p:nvPr>
        </p:nvSpPr>
        <p:spPr>
          <a:xfrm>
            <a:off x="876300" y="2097405"/>
            <a:ext cx="10852150" cy="5388610"/>
          </a:xfrm>
        </p:spPr>
        <p:txBody>
          <a:bodyPr/>
          <a:lstStyle/>
          <a:p>
            <a:pPr algn="l"/>
            <a:r>
              <a:rPr lang="zh-CN" altLang="en-US" sz="2400"/>
              <a:t>不同的成语有不同的侧重点，近义成语可根据意义的侧重点不同进行辨析。</a:t>
            </a:r>
          </a:p>
          <a:p>
            <a:pPr algn="l"/>
            <a:r>
              <a:rPr lang="zh-CN" altLang="en-US" sz="2400"/>
              <a:t>如“深思熟虑”和“深谋远虑”都有“深入、周密考虑”的意思。前者侧重深入细致地考虑；后者侧重周密地计划，往长远里考虑。再如“八面玲珑”和“面面俱到”都有“对各方面应付得很周到”的意思，有时可通用。异：前者多含贬义，侧重于处世圆滑；后者是中性词，侧重于“应付得十分周到”。</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三、突破正确使用熟语(含成语)</a:t>
            </a:r>
          </a:p>
        </p:txBody>
      </p:sp>
      <p:sp>
        <p:nvSpPr>
          <p:cNvPr id="3" name="内容占位符 2"/>
          <p:cNvSpPr>
            <a:spLocks noGrp="1"/>
          </p:cNvSpPr>
          <p:nvPr>
            <p:ph idx="1"/>
          </p:nvPr>
        </p:nvSpPr>
        <p:spPr/>
        <p:txBody>
          <a:bodyPr>
            <a:noAutofit/>
          </a:bodyPr>
          <a:lstStyle/>
          <a:p>
            <a:r>
              <a:rPr lang="zh-CN" altLang="en-US" sz="2000" b="1"/>
              <a:t>新题型重点突破——抓细微差别，巧辨近义成语</a:t>
            </a:r>
          </a:p>
          <a:p>
            <a:r>
              <a:rPr lang="zh-CN" altLang="en-US" sz="2000"/>
              <a:t>①饥寒交迫　啼饥号寒</a:t>
            </a:r>
          </a:p>
          <a:p>
            <a:r>
              <a:rPr lang="zh-CN" altLang="en-US" sz="2000"/>
              <a:t>相传南宋最后一个皇帝南下逃难至潮州时寄宿在荒山古庙中，________，寺僧取番薯叶做成汤盛与皇帝，皇帝饮后倍觉爽口，敕封为“护国菜”。</a:t>
            </a:r>
          </a:p>
          <a:p>
            <a:r>
              <a:rPr lang="zh-CN" altLang="en-US" sz="2000"/>
              <a:t>②五体投地　心悦诚服</a:t>
            </a:r>
          </a:p>
          <a:p>
            <a:r>
              <a:rPr lang="zh-CN" altLang="en-US" sz="2000"/>
              <a:t>一名商贩对城管的执法不服，提出申诉。城管大队长与该商贩耐心沟通，直至他________为止。</a:t>
            </a:r>
          </a:p>
          <a:p>
            <a:r>
              <a:rPr lang="zh-CN" altLang="en-US" sz="2000"/>
              <a:t>[我的理解]　　　　　　　　　　　　　　　　　　　　　　　　　　　　　　　　　　　　　</a:t>
            </a:r>
          </a:p>
          <a:p>
            <a:r>
              <a:rPr lang="zh-CN" altLang="en-US" sz="2000"/>
              <a:t>　　　　　　　　　　　　　　　　　　　　　　　　　　　　　　　　　　　　</a:t>
            </a:r>
          </a:p>
          <a:p>
            <a:r>
              <a:rPr lang="zh-CN" altLang="en-US" sz="2000"/>
              <a:t>　　　　　　　　　　　　　　　　　　　　　　　　　　　　　　　　　　　　　　　　　</a:t>
            </a:r>
          </a:p>
        </p:txBody>
      </p:sp>
      <p:sp>
        <p:nvSpPr>
          <p:cNvPr id="4" name="圆角矩形标注 3"/>
          <p:cNvSpPr/>
          <p:nvPr/>
        </p:nvSpPr>
        <p:spPr>
          <a:xfrm>
            <a:off x="3053715" y="4020820"/>
            <a:ext cx="8797290" cy="245872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a:t>答案：这一组都可从词义轻重的角度辨析。①饥寒交迫：形容无衣无食，生活困苦不堪。啼饥号寒：因为缺乏衣食而啼哭，形容生活极端困苦。后者程度重。选</a:t>
            </a:r>
            <a:r>
              <a:rPr lang="zh-CN" altLang="en-US" sz="2400">
                <a:solidFill>
                  <a:srgbClr val="FF0000"/>
                </a:solidFill>
              </a:rPr>
              <a:t>“饥寒交迫”</a:t>
            </a:r>
            <a:r>
              <a:rPr lang="zh-CN" altLang="en-US" sz="2400"/>
              <a:t>。②五体投地：指两手、两膝和头着地，比喻敬佩到了极点。心悦诚服：诚心诚意地服从或佩服。后者程度轻。选</a:t>
            </a:r>
            <a:r>
              <a:rPr lang="zh-CN" altLang="en-US" sz="2400">
                <a:solidFill>
                  <a:srgbClr val="FF0000"/>
                </a:solidFill>
              </a:rPr>
              <a:t>“心悦诚服”</a:t>
            </a:r>
            <a:r>
              <a:rPr lang="zh-CN" altLang="en-US" sz="2400"/>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229360"/>
            <a:ext cx="10852237" cy="441964"/>
          </a:xfrm>
        </p:spPr>
        <p:txBody>
          <a:bodyPr/>
          <a:lstStyle/>
          <a:p>
            <a:pPr algn="ctr"/>
            <a:r>
              <a:rPr lang="zh-CN" altLang="en-US" sz="3200"/>
              <a:t>比较词义轻重</a:t>
            </a:r>
          </a:p>
        </p:txBody>
      </p:sp>
      <p:sp>
        <p:nvSpPr>
          <p:cNvPr id="3" name="内容占位符 2"/>
          <p:cNvSpPr>
            <a:spLocks noGrp="1"/>
          </p:cNvSpPr>
          <p:nvPr>
            <p:ph idx="4294967295"/>
          </p:nvPr>
        </p:nvSpPr>
        <p:spPr>
          <a:xfrm>
            <a:off x="876300" y="2097405"/>
            <a:ext cx="10852150" cy="5388610"/>
          </a:xfrm>
        </p:spPr>
        <p:txBody>
          <a:bodyPr/>
          <a:lstStyle/>
          <a:p>
            <a:pPr algn="l"/>
            <a:r>
              <a:rPr lang="zh-CN" altLang="en-US" sz="2400"/>
              <a:t>成语的意义有的表示程度深，有的表示程度浅。近义成语可根据成语的表意轻重不同进行辨析。</a:t>
            </a:r>
          </a:p>
          <a:p>
            <a:pPr algn="l"/>
            <a:r>
              <a:rPr lang="zh-CN" altLang="en-US" sz="2400"/>
              <a:t>如“目空一切”“旁若无人”“不可一世”都形容“态度傲慢，狂妄自大”。但它们的语意轻重不同，“不可一世”程度最重，“目空一切”次之，“旁若无人”又次之。　　 </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三、突破正确使用熟语(含成语)</a:t>
            </a:r>
          </a:p>
        </p:txBody>
      </p:sp>
      <p:sp>
        <p:nvSpPr>
          <p:cNvPr id="3" name="内容占位符 2"/>
          <p:cNvSpPr>
            <a:spLocks noGrp="1"/>
          </p:cNvSpPr>
          <p:nvPr>
            <p:ph idx="1"/>
          </p:nvPr>
        </p:nvSpPr>
        <p:spPr/>
        <p:txBody>
          <a:bodyPr>
            <a:noAutofit/>
          </a:bodyPr>
          <a:lstStyle/>
          <a:p>
            <a:r>
              <a:rPr lang="zh-CN" altLang="en-US" sz="2000" b="1"/>
              <a:t>新题型重点突破——抓细微差别，巧辨近义成语</a:t>
            </a:r>
          </a:p>
          <a:p>
            <a:r>
              <a:rPr lang="zh-CN" altLang="en-US" sz="2000"/>
              <a:t>①相敬如宾　彬彬有礼</a:t>
            </a:r>
          </a:p>
          <a:p>
            <a:r>
              <a:rPr lang="zh-CN" altLang="en-US" sz="2000"/>
              <a:t>作为政府官员，要和各行各业的人交朋友，但官商交往要________，不能称兄道弟，更不能狼狈为奸。</a:t>
            </a:r>
          </a:p>
          <a:p>
            <a:r>
              <a:rPr lang="zh-CN" altLang="en-US" sz="2000"/>
              <a:t>②目不斜视　目不转睛</a:t>
            </a:r>
          </a:p>
          <a:p>
            <a:r>
              <a:rPr lang="zh-CN" altLang="en-US" sz="2000"/>
              <a:t>在亚洲硅业有限公司的鸟瞰图前，学子们________，认真聆听公司总经理王体虎的介绍。</a:t>
            </a:r>
          </a:p>
          <a:p>
            <a:r>
              <a:rPr lang="zh-CN" altLang="en-US" sz="2000"/>
              <a:t>③坚如磐石　固若金汤</a:t>
            </a:r>
          </a:p>
          <a:p>
            <a:r>
              <a:rPr lang="zh-CN" altLang="en-US" sz="2000"/>
              <a:t>我们不但有温和的处事方法，也有________的信念以及点石成金的能力。</a:t>
            </a:r>
          </a:p>
          <a:p>
            <a:r>
              <a:rPr lang="zh-CN" altLang="en-US" sz="2000"/>
              <a:t>[我的理解]　　　　　　　　　　　　　　　　　　　　　　　　　　　　　　　</a:t>
            </a:r>
          </a:p>
          <a:p>
            <a:r>
              <a:rPr lang="zh-CN" altLang="en-US" sz="2000"/>
              <a:t>　　　　　　　　　　　　　　　　　　　　　　　　　　　　　　　　　　　　　　　　　　　　　　　　　　　　　　　　　　　　　　　</a:t>
            </a:r>
          </a:p>
          <a:p>
            <a:r>
              <a:rPr lang="zh-CN" altLang="en-US" sz="2000"/>
              <a:t>　　　　　　　　　　　　　　　　　　　　　　　　　　　　　　　　　　　　　　　　　</a:t>
            </a:r>
          </a:p>
        </p:txBody>
      </p:sp>
      <p:sp>
        <p:nvSpPr>
          <p:cNvPr id="4" name="圆角矩形标注 3"/>
          <p:cNvSpPr/>
          <p:nvPr/>
        </p:nvSpPr>
        <p:spPr>
          <a:xfrm>
            <a:off x="3053715" y="3453765"/>
            <a:ext cx="8797290" cy="3025775"/>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a:t>答案：这一组都可从使用对象角度辨析。①“相敬如宾”，形容夫妻之间互相尊敬，像对待宾客一样；“彬彬有礼”，文雅而有礼貌的样子，对象宽泛。应选</a:t>
            </a:r>
            <a:r>
              <a:rPr lang="zh-CN" altLang="en-US" sz="2400">
                <a:solidFill>
                  <a:srgbClr val="FF0000"/>
                </a:solidFill>
              </a:rPr>
              <a:t>“彬彬有礼”</a:t>
            </a:r>
            <a:r>
              <a:rPr lang="zh-CN" altLang="en-US" sz="2400"/>
              <a:t>。②“目不斜视”，不该看的事物不看，形容品行端正，遵守礼制；“目不转睛”，凝神注视，眼珠一转不转，形容注意力高度集中。应选</a:t>
            </a:r>
            <a:r>
              <a:rPr lang="zh-CN" altLang="en-US" sz="2400">
                <a:solidFill>
                  <a:srgbClr val="FF0000"/>
                </a:solidFill>
              </a:rPr>
              <a:t>“目不转睛”</a:t>
            </a:r>
            <a:r>
              <a:rPr lang="zh-CN" altLang="en-US" sz="2400"/>
              <a:t>。③“坚如磐石”，常比喻意志不可动摇；“固若金汤”，形容城池或阵地非常坚固。应选</a:t>
            </a:r>
            <a:r>
              <a:rPr lang="zh-CN" altLang="en-US" sz="2400">
                <a:solidFill>
                  <a:srgbClr val="FF0000"/>
                </a:solidFill>
              </a:rPr>
              <a:t>“坚如磐石”</a:t>
            </a:r>
            <a:r>
              <a:rPr lang="zh-CN" altLang="en-US" sz="2400"/>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229360"/>
            <a:ext cx="10852237" cy="441964"/>
          </a:xfrm>
        </p:spPr>
        <p:txBody>
          <a:bodyPr/>
          <a:lstStyle/>
          <a:p>
            <a:pPr algn="ctr"/>
            <a:r>
              <a:rPr lang="zh-CN" altLang="en-US" sz="3200"/>
              <a:t>明确适用对象</a:t>
            </a:r>
          </a:p>
        </p:txBody>
      </p:sp>
      <p:sp>
        <p:nvSpPr>
          <p:cNvPr id="3" name="内容占位符 2"/>
          <p:cNvSpPr>
            <a:spLocks noGrp="1"/>
          </p:cNvSpPr>
          <p:nvPr>
            <p:ph idx="4294967295"/>
          </p:nvPr>
        </p:nvSpPr>
        <p:spPr>
          <a:xfrm>
            <a:off x="876300" y="2097405"/>
            <a:ext cx="10852150" cy="5388610"/>
          </a:xfrm>
        </p:spPr>
        <p:txBody>
          <a:bodyPr/>
          <a:lstStyle/>
          <a:p>
            <a:pPr algn="l"/>
            <a:r>
              <a:rPr lang="zh-CN" altLang="en-US" sz="2400"/>
              <a:t>一部分成语有特定的适用对象。主要看成语是适用于自己还是适用于他人，是表谦称还是表敬称，是适用于一般对象还是适用于特定对象，等等。近义成语可根据成语适用对象不同进行辨析。</a:t>
            </a:r>
          </a:p>
          <a:p>
            <a:pPr algn="l"/>
            <a:r>
              <a:rPr lang="zh-CN" altLang="en-US" sz="2400"/>
              <a:t>如“以身作则”“身体力行”“身先士卒”都有“亲自去做”的意思。异：“以身作则”重在用自己的行动做出榜样；“身体力行”重在亲自体验，努力实行；“身先士卒”重在职位高的人首先走在前面，带头去做。　　  </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三、突破正确使用熟语(含成语)</a:t>
            </a:r>
          </a:p>
        </p:txBody>
      </p:sp>
      <p:sp>
        <p:nvSpPr>
          <p:cNvPr id="3" name="内容占位符 2"/>
          <p:cNvSpPr>
            <a:spLocks noGrp="1"/>
          </p:cNvSpPr>
          <p:nvPr>
            <p:ph idx="1"/>
          </p:nvPr>
        </p:nvSpPr>
        <p:spPr/>
        <p:txBody>
          <a:bodyPr>
            <a:noAutofit/>
          </a:bodyPr>
          <a:lstStyle/>
          <a:p>
            <a:r>
              <a:rPr lang="zh-CN" altLang="en-US" sz="2000" b="1"/>
              <a:t>新题型重点突破——抓细微差别，巧辨近义成语</a:t>
            </a:r>
          </a:p>
          <a:p>
            <a:r>
              <a:rPr lang="zh-CN" altLang="en-US" sz="2000"/>
              <a:t>①处心积虑　孜孜不倦</a:t>
            </a:r>
          </a:p>
          <a:p>
            <a:r>
              <a:rPr lang="zh-CN" altLang="en-US" sz="2000"/>
              <a:t>获得教养的途径有许多种，比如阅读经典、求是问道、社会实践等，但独立思考的意识和能力更应该是我们着力培养和________追求的东西。</a:t>
            </a:r>
          </a:p>
          <a:p>
            <a:r>
              <a:rPr lang="zh-CN" altLang="en-US" sz="2000"/>
              <a:t>②夸夸其谈　侃侃而谈</a:t>
            </a:r>
          </a:p>
          <a:p>
            <a:r>
              <a:rPr lang="zh-CN" altLang="en-US" sz="2000"/>
              <a:t>经过一年的锻炼，原来的羞涩男孩现在已经是一个可以和客户________的合格营销员了。</a:t>
            </a:r>
          </a:p>
          <a:p>
            <a:r>
              <a:rPr lang="zh-CN" altLang="en-US" sz="2000"/>
              <a:t>③重整旗鼓　卷土重来</a:t>
            </a:r>
          </a:p>
          <a:p>
            <a:r>
              <a:rPr lang="zh-CN" altLang="en-US" sz="2000"/>
              <a:t>在美国和北约军队从阿富汗撤军后，塔利班如果________，会不会威胁新疆的安全？这是我们需要思考的。</a:t>
            </a:r>
          </a:p>
          <a:p>
            <a:r>
              <a:rPr lang="zh-CN" altLang="en-US" sz="2000"/>
              <a:t>[我的理解]　　　　　　　　　　　　　　　　　　　　　　　　　　　　　　　　　　　　　　　　　　　　　　　　　　　　　　　　　　　　　　　　　　　　　　　　　　　　　　　　　　　　　　　</a:t>
            </a:r>
          </a:p>
          <a:p>
            <a:r>
              <a:rPr lang="zh-CN" altLang="en-US" sz="2000"/>
              <a:t>　　　　　　　　　　　　　　　　　　　　　　　　　　　　　　　　　　　　　　　　　</a:t>
            </a:r>
          </a:p>
        </p:txBody>
      </p:sp>
      <p:sp>
        <p:nvSpPr>
          <p:cNvPr id="4" name="圆角矩形标注 3"/>
          <p:cNvSpPr/>
          <p:nvPr/>
        </p:nvSpPr>
        <p:spPr>
          <a:xfrm>
            <a:off x="3053715" y="3215640"/>
            <a:ext cx="8797290" cy="327406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a:t>答案：这一组均可从感情色彩角度辨析。①“处心积虑”，千方百计地盘算，多含贬义。“孜孜不倦”，勤奋努力，不知疲倦。选</a:t>
            </a:r>
            <a:r>
              <a:rPr lang="zh-CN" altLang="en-US" sz="2400">
                <a:solidFill>
                  <a:srgbClr val="FF0000"/>
                </a:solidFill>
              </a:rPr>
              <a:t>“孜孜不倦”</a:t>
            </a:r>
            <a:r>
              <a:rPr lang="zh-CN" altLang="en-US" sz="2400"/>
              <a:t>。②“夸夸其谈”，说话或写文章浮夸，不切实际，含贬义。“侃侃而谈”，形容说话正直，理直气壮，从容不迫，含褒义。选“</a:t>
            </a:r>
            <a:r>
              <a:rPr lang="zh-CN" altLang="en-US" sz="2400">
                <a:solidFill>
                  <a:srgbClr val="FF0000"/>
                </a:solidFill>
              </a:rPr>
              <a:t>侃侃而谈”</a:t>
            </a:r>
            <a:r>
              <a:rPr lang="zh-CN" altLang="en-US" sz="2400"/>
              <a:t>。③“重整旗鼓”，比喻失败后积聚力量，重新行动。亦作“重振旗鼓”，中性词。“卷土重来”，形容失败后组织力量，重新猛扑过来，贬义词。选</a:t>
            </a:r>
            <a:r>
              <a:rPr lang="zh-CN" altLang="en-US" sz="2400">
                <a:solidFill>
                  <a:srgbClr val="FF0000"/>
                </a:solidFill>
              </a:rPr>
              <a:t>“卷土重来”</a:t>
            </a:r>
            <a:r>
              <a:rPr lang="zh-CN" altLang="en-US" sz="2400"/>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2800"/>
              <a:t>一、实词辨析“求同辨异”</a:t>
            </a:r>
          </a:p>
        </p:txBody>
      </p:sp>
      <p:sp>
        <p:nvSpPr>
          <p:cNvPr id="3" name="内容占位符 2"/>
          <p:cNvSpPr>
            <a:spLocks noGrp="1"/>
          </p:cNvSpPr>
          <p:nvPr>
            <p:ph idx="1"/>
          </p:nvPr>
        </p:nvSpPr>
        <p:spPr/>
        <p:txBody>
          <a:bodyPr>
            <a:normAutofit lnSpcReduction="10000"/>
          </a:bodyPr>
          <a:lstStyle/>
          <a:p>
            <a:r>
              <a:rPr lang="zh-CN" altLang="en-US" sz="2400"/>
              <a:t>实词包括名词、动词、形容词、数词、量词、代词六类。近几年高考对实词的考查主要集中在动词和形容词上，偶尔也会涉及名词。</a:t>
            </a:r>
          </a:p>
          <a:p>
            <a:r>
              <a:rPr lang="zh-CN" altLang="en-US" sz="2400"/>
              <a:t>（一）、意义辨析</a:t>
            </a:r>
          </a:p>
          <a:p>
            <a:r>
              <a:rPr lang="en-US" altLang="zh-CN" sz="2400"/>
              <a:t>1</a:t>
            </a:r>
            <a:r>
              <a:rPr sz="2400"/>
              <a:t>、</a:t>
            </a:r>
            <a:r>
              <a:rPr sz="2400">
                <a:solidFill>
                  <a:srgbClr val="FF0000"/>
                </a:solidFill>
              </a:rPr>
              <a:t>词义侧重点</a:t>
            </a:r>
            <a:r>
              <a:rPr sz="2400"/>
              <a:t>：①名词近义词的侧重点区别往往在所指的事物、现象的特点方面，如：“场面”与“局面”都指“在一定环境中呈现出来的情况”；但“场面”侧重指“一定场合下的情况”，而“局面”侧重指“一个时期内事情发展变化所呈现出的状态”</a:t>
            </a:r>
          </a:p>
          <a:p>
            <a:r>
              <a:rPr sz="2400"/>
              <a:t>②动词近义词的侧重点区别往往在所指动作的方式、方法或动作的结果方面，如：“沉思”“深思”“寻思”这一组词，都有“注意力集中，仔细思考”的意思；但“沉思”侧重指思考的“全神贯注”，“深思”侧重指思考的“深入”，“寻思”侧重指思考的“反复”</a:t>
            </a: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229360"/>
            <a:ext cx="10852237" cy="441964"/>
          </a:xfrm>
        </p:spPr>
        <p:txBody>
          <a:bodyPr/>
          <a:lstStyle/>
          <a:p>
            <a:pPr algn="ctr"/>
            <a:r>
              <a:rPr lang="zh-CN" altLang="en-US" sz="3200"/>
              <a:t>区分感情色彩</a:t>
            </a:r>
          </a:p>
        </p:txBody>
      </p:sp>
      <p:sp>
        <p:nvSpPr>
          <p:cNvPr id="3" name="内容占位符 2"/>
          <p:cNvSpPr>
            <a:spLocks noGrp="1"/>
          </p:cNvSpPr>
          <p:nvPr>
            <p:ph idx="4294967295"/>
          </p:nvPr>
        </p:nvSpPr>
        <p:spPr>
          <a:xfrm>
            <a:off x="876300" y="2097405"/>
            <a:ext cx="10852150" cy="5388610"/>
          </a:xfrm>
        </p:spPr>
        <p:txBody>
          <a:bodyPr/>
          <a:lstStyle/>
          <a:p>
            <a:pPr algn="l"/>
            <a:r>
              <a:rPr lang="zh-CN" altLang="en-US" sz="2400"/>
              <a:t>有些成语有鲜明的感情色彩，可谓褒贬分明。辨析近义成语可根据成语的感情色彩不同进行辨析。</a:t>
            </a:r>
          </a:p>
          <a:p>
            <a:pPr algn="l"/>
            <a:r>
              <a:rPr lang="zh-CN" altLang="en-US" sz="2400"/>
              <a:t>如“煞费苦心”和“挖空心思”都有“用尽心思”的意思。异：“煞费苦心”是中性词，可以指在坏事上用尽心思，也可以指在好事上用尽心思；“挖空心思”是贬义词，多指在坏事上用尽心思。再如“无微不至”和“无所不至”都有“没有一处不到”之意。异：前者形容处事待人细致周到，体贴入微，含褒义；后者多指什么事都干得出来，含贬义。</a:t>
            </a: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三、突破正确使用熟语(含成语)</a:t>
            </a:r>
          </a:p>
        </p:txBody>
      </p:sp>
      <p:sp>
        <p:nvSpPr>
          <p:cNvPr id="3" name="内容占位符 2"/>
          <p:cNvSpPr>
            <a:spLocks noGrp="1"/>
          </p:cNvSpPr>
          <p:nvPr>
            <p:ph idx="1"/>
          </p:nvPr>
        </p:nvSpPr>
        <p:spPr/>
        <p:txBody>
          <a:bodyPr>
            <a:noAutofit/>
          </a:bodyPr>
          <a:lstStyle/>
          <a:p>
            <a:r>
              <a:rPr lang="zh-CN" altLang="en-US" sz="2000" b="1"/>
              <a:t>新题型重点突破——抓细微差别，巧辨近义成语</a:t>
            </a:r>
          </a:p>
          <a:p>
            <a:r>
              <a:rPr lang="zh-CN" altLang="en-US" sz="2000"/>
              <a:t>①管窥蠡测　鼠目寸光</a:t>
            </a:r>
          </a:p>
          <a:p>
            <a:r>
              <a:rPr lang="zh-CN" altLang="en-US" sz="2000"/>
              <a:t>缺乏对市场行情的深入了解和细致分析，任何________的决策都于事无补。</a:t>
            </a:r>
          </a:p>
          <a:p>
            <a:r>
              <a:rPr lang="zh-CN" altLang="en-US" sz="2000"/>
              <a:t>②进退维谷　进退两难</a:t>
            </a:r>
          </a:p>
          <a:p>
            <a:r>
              <a:rPr lang="zh-CN" altLang="en-US" sz="2000"/>
              <a:t>在所有的婆媳大战中，夹在两者之间的儿子或丈夫都是________。</a:t>
            </a:r>
          </a:p>
          <a:p>
            <a:r>
              <a:rPr lang="zh-CN" altLang="en-US" sz="2000"/>
              <a:t>③生吞活剥　囫囵吞枣</a:t>
            </a:r>
          </a:p>
          <a:p>
            <a:r>
              <a:rPr lang="zh-CN" altLang="en-US" sz="2000"/>
              <a:t>对于西方企业的实践经验，我们要学习，但不能________，不能忽视中国企业本土文化的背景。</a:t>
            </a:r>
          </a:p>
          <a:p>
            <a:r>
              <a:rPr lang="zh-CN" altLang="en-US" sz="2000"/>
              <a:t>[我的理解]　　　　　　　　　　　　　　　　　　　　　　　　　　　　　　　　　　　　　　　　　　　　　　　　　　　　　　　　　　　　　　　　　　　　　　　　　　　　　　　　　　　　　　　　　　　　　　　　　　　　　　　　　　　　　　　　　　　</a:t>
            </a:r>
          </a:p>
          <a:p>
            <a:r>
              <a:rPr lang="zh-CN" altLang="en-US" sz="2000"/>
              <a:t>　　　　　　　　　　　　　　　　　　　　　　　　　　　　　　　　　　　　　　　　　</a:t>
            </a:r>
          </a:p>
        </p:txBody>
      </p:sp>
      <p:sp>
        <p:nvSpPr>
          <p:cNvPr id="4" name="圆角矩形标注 3"/>
          <p:cNvSpPr/>
          <p:nvPr/>
        </p:nvSpPr>
        <p:spPr>
          <a:xfrm>
            <a:off x="3053715" y="3215640"/>
            <a:ext cx="8797290" cy="327406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a:t>答案：这一组均可从口语和书面语的角度辨析。①“管窥蠡测”，从竹管里看天，用瓢测量海水。比喻对事物的观察和了解很狭窄，很片面。书面语。“鼠目寸光”，形容眼光短，见识浅。口语。选</a:t>
            </a:r>
            <a:r>
              <a:rPr lang="zh-CN" altLang="en-US" sz="2400">
                <a:solidFill>
                  <a:srgbClr val="FF0000"/>
                </a:solidFill>
              </a:rPr>
              <a:t>“管窥蠡测”</a:t>
            </a:r>
            <a:r>
              <a:rPr lang="zh-CN" altLang="en-US" sz="2400"/>
              <a:t>。②“进退维谷”，进退都处于困难境地。书面语。“进退两难”，形容处境困难。口语。选“</a:t>
            </a:r>
            <a:r>
              <a:rPr lang="zh-CN" altLang="en-US" sz="2400">
                <a:solidFill>
                  <a:srgbClr val="FF0000"/>
                </a:solidFill>
              </a:rPr>
              <a:t>进退两难”</a:t>
            </a:r>
            <a:r>
              <a:rPr lang="zh-CN" altLang="en-US" sz="2400"/>
              <a:t>。③“生吞活剥”，比喻生硬地接受或机械地套用或模仿。书面语。“囫囵吞枣”，比喻不加分析地笼统接受。口语。选</a:t>
            </a:r>
            <a:r>
              <a:rPr lang="zh-CN" altLang="en-US" sz="2400">
                <a:solidFill>
                  <a:srgbClr val="FF0000"/>
                </a:solidFill>
              </a:rPr>
              <a:t>“生吞活剥”</a:t>
            </a:r>
            <a:r>
              <a:rPr lang="zh-CN" altLang="en-US" sz="2400"/>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229360"/>
            <a:ext cx="10852237" cy="441964"/>
          </a:xfrm>
        </p:spPr>
        <p:txBody>
          <a:bodyPr/>
          <a:lstStyle/>
          <a:p>
            <a:pPr algn="ctr"/>
            <a:r>
              <a:rPr lang="zh-CN" altLang="en-US" sz="3200"/>
              <a:t>区分语体色彩</a:t>
            </a:r>
          </a:p>
        </p:txBody>
      </p:sp>
      <p:sp>
        <p:nvSpPr>
          <p:cNvPr id="3" name="内容占位符 2"/>
          <p:cNvSpPr>
            <a:spLocks noGrp="1"/>
          </p:cNvSpPr>
          <p:nvPr>
            <p:ph idx="4294967295"/>
          </p:nvPr>
        </p:nvSpPr>
        <p:spPr>
          <a:xfrm>
            <a:off x="876300" y="2097405"/>
            <a:ext cx="10852150" cy="5388610"/>
          </a:xfrm>
        </p:spPr>
        <p:txBody>
          <a:bodyPr/>
          <a:lstStyle/>
          <a:p>
            <a:pPr algn="l"/>
            <a:r>
              <a:rPr lang="zh-CN" altLang="en-US" sz="2400"/>
              <a:t>语体，指为适应不同的交际需要而形成的语言体式，一般分为口语(通俗)和书面语(较庄重文雅)两大类。书面语又可分为公文语体、科技语体、文艺语体等。近义成语可根据成语的语体色彩不同进行辨析。</a:t>
            </a:r>
          </a:p>
          <a:p>
            <a:pPr algn="l"/>
            <a:r>
              <a:rPr lang="zh-CN" altLang="en-US" sz="2400"/>
              <a:t>如“博闻强志”和“见多识广”都有“见识广”之意。异：前者侧重于见闻广博，记忆力强，用于书面语；后者侧重于阅历多，多用于口语。再如“风平浪静”和“平安无事”都有“安宁无事”的意思。前者是形象的比喻；后者则是浅显的陈说，是通俗的口语。　　 </a:t>
            </a: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三、突破正确使用熟语(含成语)</a:t>
            </a:r>
          </a:p>
        </p:txBody>
      </p:sp>
      <p:sp>
        <p:nvSpPr>
          <p:cNvPr id="3" name="内容占位符 2"/>
          <p:cNvSpPr>
            <a:spLocks noGrp="1"/>
          </p:cNvSpPr>
          <p:nvPr>
            <p:ph idx="1"/>
          </p:nvPr>
        </p:nvSpPr>
        <p:spPr/>
        <p:txBody>
          <a:bodyPr>
            <a:noAutofit/>
          </a:bodyPr>
          <a:lstStyle/>
          <a:p>
            <a:r>
              <a:rPr lang="zh-CN" altLang="en-US" sz="2000" b="1"/>
              <a:t>新题型重点突破——抓细微差别，巧辨近义成语</a:t>
            </a:r>
          </a:p>
          <a:p>
            <a:r>
              <a:rPr lang="zh-CN" altLang="en-US" sz="2000"/>
              <a:t>①望其项背　望尘莫及</a:t>
            </a:r>
          </a:p>
          <a:p>
            <a:r>
              <a:rPr lang="zh-CN" altLang="en-US" sz="2000"/>
              <a:t>虽然华尔街对苹果在上个季度的业绩给出“表现平平”或者是“失望”的评价，但苹果仍是美国盈利最大的公司，其他竞争对手难以________。</a:t>
            </a:r>
          </a:p>
          <a:p>
            <a:r>
              <a:rPr lang="zh-CN" altLang="en-US" sz="2000"/>
              <a:t>②瓮中捉鳖　瓮中之鳖</a:t>
            </a:r>
          </a:p>
          <a:p>
            <a:r>
              <a:rPr lang="zh-CN" altLang="en-US" sz="2000"/>
              <a:t>反腐要两手抓：一手抓“________”，抓国内腐败分子；一手抓“亡羊”，抓境外潜逃腐败分子。且两手都要硬，让贪官无处藏身。</a:t>
            </a:r>
          </a:p>
          <a:p>
            <a:r>
              <a:rPr lang="zh-CN" altLang="en-US" sz="2000"/>
              <a:t>③峥嵘岁月　蹉跎岁月</a:t>
            </a:r>
          </a:p>
          <a:p>
            <a:r>
              <a:rPr lang="zh-CN" altLang="en-US" sz="2000"/>
              <a:t>曾参加过抗美援朝战争的老兵们共聚长春万达国际影城，一同观看《英雄儿女》，缅怀那段________。</a:t>
            </a:r>
          </a:p>
          <a:p>
            <a:r>
              <a:rPr lang="zh-CN" altLang="en-US" sz="2000"/>
              <a:t>[我的理解]　　　　　　　　　　　　　　　　　　　　　　　　　　　　　　　</a:t>
            </a:r>
          </a:p>
          <a:p>
            <a:r>
              <a:rPr lang="zh-CN" altLang="en-US" sz="2000"/>
              <a:t>　　　　　　　　　　　　　　　　　　　　　　　　　　　　　　　　　　　　　　　　　　　　　　　　　　　　　　　　　　　　　　　　　　　　　</a:t>
            </a:r>
          </a:p>
        </p:txBody>
      </p:sp>
      <p:sp>
        <p:nvSpPr>
          <p:cNvPr id="4" name="圆角矩形标注 3"/>
          <p:cNvSpPr/>
          <p:nvPr/>
        </p:nvSpPr>
        <p:spPr>
          <a:xfrm>
            <a:off x="3053715" y="2957830"/>
            <a:ext cx="8797290" cy="353187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a:t>答案：这一组均可从语法、词性的角度辨析。①“望其项背”，指能够望见别人的颈的后部和脊背，表示赶得上或比得上(多用于否定句)。“望尘莫及”，指只望见走在前面的人带起的尘土而追赶不上，形容远远落后。此句是否定句，填“</a:t>
            </a:r>
            <a:r>
              <a:rPr lang="zh-CN" altLang="en-US" sz="2400">
                <a:solidFill>
                  <a:srgbClr val="FF0000"/>
                </a:solidFill>
              </a:rPr>
              <a:t>望其项背”</a:t>
            </a:r>
            <a:r>
              <a:rPr lang="zh-CN" altLang="en-US" sz="2400"/>
              <a:t>。②“瓮中捉鳖”，下手即可捉到，很有把握。动词性短语。“瓮中之鳖”，比喻已在掌握之中，逃不了的东西。名词性短语。选</a:t>
            </a:r>
            <a:r>
              <a:rPr lang="zh-CN" altLang="en-US" sz="2400">
                <a:solidFill>
                  <a:srgbClr val="FF0000"/>
                </a:solidFill>
              </a:rPr>
              <a:t>“瓮中之鳖”</a:t>
            </a:r>
            <a:r>
              <a:rPr lang="zh-CN" altLang="en-US" sz="2400"/>
              <a:t>。③“蹉跎岁月”，把时光白白地耽误过去。指虚度光阴。动词性短语。“峥嵘岁月”，形容不平凡的年月。名词性短语。选</a:t>
            </a:r>
            <a:r>
              <a:rPr lang="zh-CN" altLang="en-US" sz="2400">
                <a:solidFill>
                  <a:srgbClr val="FF0000"/>
                </a:solidFill>
              </a:rPr>
              <a:t>“峥嵘岁月”</a:t>
            </a:r>
            <a:r>
              <a:rPr lang="zh-CN" altLang="en-US" sz="2400"/>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229360"/>
            <a:ext cx="10852237" cy="441964"/>
          </a:xfrm>
        </p:spPr>
        <p:txBody>
          <a:bodyPr/>
          <a:lstStyle/>
          <a:p>
            <a:pPr algn="ctr"/>
            <a:r>
              <a:rPr lang="zh-CN" altLang="en-US" sz="3200"/>
              <a:t>分析语法功能</a:t>
            </a:r>
          </a:p>
        </p:txBody>
      </p:sp>
      <p:sp>
        <p:nvSpPr>
          <p:cNvPr id="3" name="内容占位符 2"/>
          <p:cNvSpPr>
            <a:spLocks noGrp="1"/>
          </p:cNvSpPr>
          <p:nvPr>
            <p:ph idx="4294967295"/>
          </p:nvPr>
        </p:nvSpPr>
        <p:spPr>
          <a:xfrm>
            <a:off x="876300" y="2097405"/>
            <a:ext cx="10852150" cy="5388610"/>
          </a:xfrm>
        </p:spPr>
        <p:txBody>
          <a:bodyPr/>
          <a:lstStyle/>
          <a:p>
            <a:pPr algn="l"/>
            <a:r>
              <a:rPr lang="zh-CN" altLang="en-US" sz="2400"/>
              <a:t>根据成语在句子中充当的成分，确定成语的语法功能，从而准确辨析词义。近义成语可根据成语的语法结构不同进行辨析。</a:t>
            </a:r>
          </a:p>
          <a:p>
            <a:pPr algn="l"/>
            <a:r>
              <a:rPr lang="zh-CN" altLang="en-US" sz="2400"/>
              <a:t>如“痴心妄想”和“胡思乱想”都有“想法”的意思。异：前者有“痴心、狂妄”的意思，所指的思想活动往往是连续的、顽固的，它可以有专注的目标，可以带宾语，其贬义色彩浓于“胡思乱想”；后者有“随意、胡乱想”的意思，所指的思想活动往往是间歇的、短暂的，而且没有专注的目标，一般不带宾语，其贬义色彩不如“痴心妄想”浓烈。</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a:t>传统题型巧突破——“九角度”判断成语使用的正误 </a:t>
            </a:r>
          </a:p>
        </p:txBody>
      </p:sp>
      <p:sp>
        <p:nvSpPr>
          <p:cNvPr id="7" name="内容占位符 6"/>
          <p:cNvSpPr>
            <a:spLocks noGrp="1"/>
          </p:cNvSpPr>
          <p:nvPr>
            <p:ph sz="quarter" idx="13"/>
          </p:nvPr>
        </p:nvSpPr>
        <p:spPr/>
        <p:txBody>
          <a:bodyPr/>
          <a:lstStyle/>
          <a:p>
            <a:r>
              <a:rPr lang="zh-CN" altLang="en-US" sz="2400"/>
              <a:t>角度一　看词义，忌望文生义</a:t>
            </a:r>
          </a:p>
          <a:p>
            <a:r>
              <a:rPr lang="zh-CN" altLang="en-US" sz="2400"/>
              <a:t>望文生义，即只按照字面意思来理解成语的含义，不了解成语的确切含义，仅从字面上去牵强附会，造成不确切的理解，从而做出错误的判断。</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zh-CN" altLang="en-US"/>
              <a:t>练中悟道</a:t>
            </a:r>
          </a:p>
        </p:txBody>
      </p:sp>
      <p:sp>
        <p:nvSpPr>
          <p:cNvPr id="6" name="内容占位符 5"/>
          <p:cNvSpPr>
            <a:spLocks noGrp="1"/>
          </p:cNvSpPr>
          <p:nvPr>
            <p:ph sz="half" idx="1"/>
          </p:nvPr>
        </p:nvSpPr>
        <p:spPr/>
        <p:style>
          <a:lnRef idx="2">
            <a:schemeClr val="accent2"/>
          </a:lnRef>
          <a:fillRef idx="1">
            <a:schemeClr val="lt1"/>
          </a:fillRef>
          <a:effectRef idx="0">
            <a:schemeClr val="accent2"/>
          </a:effectRef>
          <a:fontRef idx="minor">
            <a:schemeClr val="dk1"/>
          </a:fontRef>
        </p:style>
        <p:txBody>
          <a:bodyPr/>
          <a:lstStyle/>
          <a:p>
            <a:r>
              <a:rPr lang="zh-CN" altLang="en-US" sz="1800"/>
              <a:t>1．下列各句中加点成语的使用，不恰当的一项是(　　)</a:t>
            </a:r>
          </a:p>
          <a:p>
            <a:r>
              <a:rPr lang="zh-CN" altLang="en-US" sz="1800"/>
              <a:t>A．周末的超市本应人山人海，但是位于四道口的这家超市却是门可罗雀。</a:t>
            </a:r>
          </a:p>
          <a:p>
            <a:r>
              <a:rPr lang="zh-CN" altLang="en-US" sz="1800"/>
              <a:t>B．新一轮改革大潮正在恢宏展开，在以习近平同志为核心的党中央坚强领导下，宏伟的目标有望计日程功。</a:t>
            </a:r>
          </a:p>
          <a:p>
            <a:r>
              <a:rPr lang="zh-CN" altLang="en-US" sz="1800"/>
              <a:t>C．为使库区农民尽早搬进新居，县委一班人安土重迁，把移民安居工程摆上重要议事日程，下大力抓稳抓好。</a:t>
            </a:r>
          </a:p>
          <a:p>
            <a:r>
              <a:rPr lang="zh-CN" altLang="en-US" sz="1800"/>
              <a:t>D．这些报道，使我们看到了最不愿看到的一幕，这就是伊拉克的人道主义形势正在急剧恶化，令人触目惊心。</a:t>
            </a:r>
          </a:p>
        </p:txBody>
      </p:sp>
      <p:sp>
        <p:nvSpPr>
          <p:cNvPr id="7" name="内容占位符 6"/>
          <p:cNvSpPr>
            <a:spLocks noGrp="1"/>
          </p:cNvSpPr>
          <p:nvPr>
            <p:ph sz="half" idx="2"/>
          </p:nvPr>
        </p:nvSpPr>
        <p:spPr/>
        <p:style>
          <a:lnRef idx="2">
            <a:schemeClr val="accent2"/>
          </a:lnRef>
          <a:fillRef idx="1">
            <a:schemeClr val="lt1"/>
          </a:fillRef>
          <a:effectRef idx="0">
            <a:schemeClr val="accent2"/>
          </a:effectRef>
          <a:fontRef idx="minor">
            <a:schemeClr val="dk1"/>
          </a:fontRef>
        </p:style>
        <p:txBody>
          <a:bodyPr/>
          <a:lstStyle/>
          <a:p>
            <a:r>
              <a:rPr lang="zh-CN" altLang="en-US" sz="2000"/>
              <a:t>解析：选C。A.“门可罗雀”指大门之前可以张起网来捕麻雀。形容十分冷落，宾客稀少。使用正确。B.“计日程功”指工作进度或成效可以按日计算。形容进展快，有把握按时完成。使用正确。C.“安土重迁”形容安于本乡本土，不愿轻易迁移。此处表示县委一班人重视移民安居工程，望文生义。D.“触目惊心”指看见某种严重情况，心里感到震惊。使用正确。</a:t>
            </a:r>
          </a:p>
        </p:txBody>
      </p:sp>
      <p:pic>
        <p:nvPicPr>
          <p:cNvPr id="8" name="图片 7"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775970" y="3523615"/>
            <a:ext cx="914400" cy="91440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a:t>传统题型巧突破——“九角度”判断成语使用的正误 </a:t>
            </a:r>
          </a:p>
        </p:txBody>
      </p:sp>
      <p:sp>
        <p:nvSpPr>
          <p:cNvPr id="7" name="内容占位符 6"/>
          <p:cNvSpPr>
            <a:spLocks noGrp="1"/>
          </p:cNvSpPr>
          <p:nvPr>
            <p:ph sz="quarter" idx="13"/>
          </p:nvPr>
        </p:nvSpPr>
        <p:spPr/>
        <p:txBody>
          <a:bodyPr/>
          <a:lstStyle/>
          <a:p>
            <a:r>
              <a:rPr lang="zh-CN" altLang="en-US" sz="2400"/>
              <a:t>角度二　看对象，忌张冠李戴</a:t>
            </a:r>
          </a:p>
          <a:p>
            <a:r>
              <a:rPr lang="zh-CN" altLang="en-US" sz="2400"/>
              <a:t>成语一般有固定的使用对象，或只能用于某类人，或只能用于某物或某事，或只能用于某种情境、某种行为。把握不准，就会张冠李戴，造成误用。</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zh-CN" altLang="en-US"/>
              <a:t>练中悟道</a:t>
            </a:r>
          </a:p>
        </p:txBody>
      </p:sp>
      <p:sp>
        <p:nvSpPr>
          <p:cNvPr id="6" name="内容占位符 5"/>
          <p:cNvSpPr>
            <a:spLocks noGrp="1"/>
          </p:cNvSpPr>
          <p:nvPr>
            <p:ph sz="half" idx="1"/>
          </p:nvPr>
        </p:nvSpPr>
        <p:spPr/>
        <p:style>
          <a:lnRef idx="2">
            <a:schemeClr val="accent2"/>
          </a:lnRef>
          <a:fillRef idx="1">
            <a:schemeClr val="lt1"/>
          </a:fillRef>
          <a:effectRef idx="0">
            <a:schemeClr val="accent2"/>
          </a:effectRef>
          <a:fontRef idx="minor">
            <a:schemeClr val="dk1"/>
          </a:fontRef>
        </p:style>
        <p:txBody>
          <a:bodyPr/>
          <a:lstStyle/>
          <a:p>
            <a:r>
              <a:rPr lang="zh-CN" altLang="en-US" sz="1800"/>
              <a:t>2．下列各句中划线词语的使用，全都正确的一项是(　　)</a:t>
            </a:r>
          </a:p>
          <a:p>
            <a:r>
              <a:rPr lang="zh-CN" altLang="en-US" sz="1800"/>
              <a:t>①满耳的阵阵蛙鼓，激昂亢奋地噪闹着，将静夜和旷野喧嚣得如同这季候一般，热情洋溢，</a:t>
            </a:r>
            <a:r>
              <a:rPr lang="zh-CN" altLang="en-US" sz="1800" u="sng">
                <a:solidFill>
                  <a:schemeClr val="tx1">
                    <a:lumMod val="75000"/>
                    <a:lumOff val="25000"/>
                  </a:schemeClr>
                </a:solidFill>
                <a:uFillTx/>
              </a:rPr>
              <a:t>生机勃勃。</a:t>
            </a:r>
          </a:p>
          <a:p>
            <a:r>
              <a:rPr lang="zh-CN" altLang="en-US" sz="1800"/>
              <a:t>②在学校举行的元旦文艺晚会上，我们班的女生自编自演了一个话剧，两位同学将剧中人物演得</a:t>
            </a:r>
            <a:r>
              <a:rPr lang="zh-CN" altLang="en-US" sz="1800" u="sng"/>
              <a:t>栩栩如生</a:t>
            </a:r>
            <a:r>
              <a:rPr lang="zh-CN" altLang="en-US" sz="1800"/>
              <a:t>，博得了观众的热烈掌声。</a:t>
            </a:r>
          </a:p>
          <a:p>
            <a:r>
              <a:rPr lang="zh-CN" altLang="en-US" sz="1800"/>
              <a:t>③每当我提出一个问题时，我总会把眼神转向他，一种非常温柔、期待的眼神。我的问题不难，且在提问时加了许多暗示，答案几乎是</a:t>
            </a:r>
            <a:r>
              <a:rPr lang="zh-CN" altLang="en-US" sz="1800" u="sng"/>
              <a:t>呼之欲出</a:t>
            </a:r>
            <a:r>
              <a:rPr lang="zh-CN" altLang="en-US" sz="1800"/>
              <a:t>。</a:t>
            </a:r>
          </a:p>
          <a:p>
            <a:r>
              <a:rPr lang="zh-CN" altLang="en-US" sz="1800"/>
              <a:t>④镇雄县城南部新区建设指挥部干部同50多位新村小组的代表，围绕建设城市综合体、收回原种场土地两个问题，</a:t>
            </a:r>
            <a:r>
              <a:rPr lang="zh-CN" altLang="en-US" sz="1800" u="sng"/>
              <a:t>推心置腹</a:t>
            </a:r>
            <a:r>
              <a:rPr lang="zh-CN" altLang="en-US" sz="1800"/>
              <a:t>地进行交谈。</a:t>
            </a:r>
          </a:p>
          <a:p>
            <a:endParaRPr lang="zh-CN" altLang="en-US" sz="1800"/>
          </a:p>
        </p:txBody>
      </p:sp>
      <p:sp>
        <p:nvSpPr>
          <p:cNvPr id="7" name="内容占位符 6"/>
          <p:cNvSpPr>
            <a:spLocks noGrp="1"/>
          </p:cNvSpPr>
          <p:nvPr>
            <p:ph sz="half" idx="2"/>
          </p:nvPr>
        </p:nvSpPr>
        <p:spPr>
          <a:xfrm>
            <a:off x="6238875" y="952500"/>
            <a:ext cx="5283200" cy="3686175"/>
          </a:xfrm>
        </p:spPr>
        <p:style>
          <a:lnRef idx="2">
            <a:schemeClr val="accent2"/>
          </a:lnRef>
          <a:fillRef idx="1">
            <a:schemeClr val="lt1"/>
          </a:fillRef>
          <a:effectRef idx="0">
            <a:schemeClr val="accent2"/>
          </a:effectRef>
          <a:fontRef idx="minor">
            <a:schemeClr val="dk1"/>
          </a:fontRef>
        </p:style>
        <p:txBody>
          <a:bodyPr/>
          <a:lstStyle/>
          <a:p>
            <a:r>
              <a:rPr lang="zh-CN" altLang="en-US" sz="2000">
                <a:sym typeface="+mn-ea"/>
              </a:rPr>
              <a:t>⑤野花肆意开放，花丛间常可见一对对小而伶俐的麻褐色野兔，在那里追逐嬉戏，天真烂漫，</a:t>
            </a:r>
            <a:r>
              <a:rPr lang="zh-CN" altLang="en-US" sz="2000" u="sng">
                <a:sym typeface="+mn-ea"/>
              </a:rPr>
              <a:t>活灵活现</a:t>
            </a:r>
            <a:r>
              <a:rPr lang="zh-CN" altLang="en-US" sz="2000">
                <a:sym typeface="+mn-ea"/>
              </a:rPr>
              <a:t>。</a:t>
            </a:r>
            <a:endParaRPr lang="zh-CN" altLang="en-US" sz="2000"/>
          </a:p>
          <a:p>
            <a:r>
              <a:rPr lang="zh-CN" altLang="en-US" sz="2000">
                <a:sym typeface="+mn-ea"/>
              </a:rPr>
              <a:t>⑥当食品安全与</a:t>
            </a:r>
            <a:r>
              <a:rPr lang="zh-CN" altLang="en-US" sz="2000" u="sng">
                <a:effectLst/>
                <a:sym typeface="+mn-ea"/>
              </a:rPr>
              <a:t>日新月异</a:t>
            </a:r>
            <a:r>
              <a:rPr lang="zh-CN" altLang="en-US" sz="2000">
                <a:sym typeface="+mn-ea"/>
              </a:rPr>
              <a:t>的二维码技术相结合，人们不仅能够仔细了解食品的“身世”，甚至还能找到生鸡蛋的“鸡妈妈”。</a:t>
            </a:r>
          </a:p>
          <a:p>
            <a:r>
              <a:rPr lang="zh-CN" altLang="en-US" sz="2000"/>
              <a:t>A．①②⑤　　　　　　　　</a:t>
            </a:r>
            <a:r>
              <a:rPr lang="en-US" altLang="zh-CN" sz="2000"/>
              <a:t>  </a:t>
            </a:r>
            <a:r>
              <a:rPr lang="zh-CN" altLang="en-US" sz="2000"/>
              <a:t>	</a:t>
            </a:r>
            <a:r>
              <a:rPr lang="en-US" altLang="zh-CN" sz="2000"/>
              <a:t> </a:t>
            </a:r>
            <a:r>
              <a:rPr lang="zh-CN" altLang="en-US" sz="2000"/>
              <a:t>B．①④⑥</a:t>
            </a:r>
          </a:p>
          <a:p>
            <a:r>
              <a:rPr lang="zh-CN" altLang="en-US" sz="2000"/>
              <a:t>C．②③⑤  	</a:t>
            </a:r>
            <a:r>
              <a:rPr lang="en-US" altLang="zh-CN" sz="2000"/>
              <a:t>                         </a:t>
            </a:r>
            <a:r>
              <a:rPr lang="zh-CN" altLang="en-US" sz="2000"/>
              <a:t>D．③④⑥</a:t>
            </a:r>
          </a:p>
        </p:txBody>
      </p:sp>
      <p:pic>
        <p:nvPicPr>
          <p:cNvPr id="8" name="图片 7"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9823450" y="3262630"/>
            <a:ext cx="914400" cy="914400"/>
          </a:xfrm>
          <a:prstGeom prst="rect">
            <a:avLst/>
          </a:prstGeom>
        </p:spPr>
      </p:pic>
      <p:sp>
        <p:nvSpPr>
          <p:cNvPr id="2" name="文本框 1"/>
          <p:cNvSpPr txBox="1"/>
          <p:nvPr/>
        </p:nvSpPr>
        <p:spPr>
          <a:xfrm>
            <a:off x="3877945" y="3916045"/>
            <a:ext cx="7644130" cy="258445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zh-CN" altLang="en-US"/>
              <a:t>解析：选B。“生机勃勃”形容自然界充满生命力，或社会生活活跃。成语运用正确。“栩栩如生”指艺术形象非常逼真，如同活的一样，用来形容“演出”张冠李戴。“呼之欲出”形容画像非常逼真，似乎叫他一声，他就会从画里走出来，泛指文学作品中人物的描写十分生动。也指某事即将揭晓或出现。多适用于文学、绘画方面，“答案”是不能“呼之欲出”的。“推心置腹”指把自己的心放在对方的肚子里，形容待人真诚。运用正确。“活灵活现”形容描述或模仿的人或事物生动逼真，指一种非现实呈现的状况。句子说野兔在追逐嬉戏，是真实的，张冠李戴。“日新月异”侧重变化大，日日都有更新。成语运用正确。</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a:t>传统题型巧突破——“九角度”判断成语使用的正误 </a:t>
            </a:r>
          </a:p>
        </p:txBody>
      </p:sp>
      <p:sp>
        <p:nvSpPr>
          <p:cNvPr id="7" name="内容占位符 6"/>
          <p:cNvSpPr>
            <a:spLocks noGrp="1"/>
          </p:cNvSpPr>
          <p:nvPr>
            <p:ph sz="quarter" idx="13"/>
          </p:nvPr>
        </p:nvSpPr>
        <p:spPr/>
        <p:txBody>
          <a:bodyPr/>
          <a:lstStyle/>
          <a:p>
            <a:r>
              <a:rPr lang="zh-CN" altLang="en-US" sz="2400"/>
              <a:t>角度三　看色彩，忌褒贬失当</a:t>
            </a:r>
          </a:p>
          <a:p>
            <a:r>
              <a:rPr lang="zh-CN" altLang="en-US" sz="2400"/>
              <a:t>辨析成语使用是否恰当，要根据句子表达的需要来判断成语是否把作者的思想感情准确、鲜明地表达出来，以及成语的褒贬色彩是否得当。</a:t>
            </a: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2800"/>
              <a:t>一、实词辨析“求同辨异”</a:t>
            </a:r>
          </a:p>
        </p:txBody>
      </p:sp>
      <p:sp>
        <p:nvSpPr>
          <p:cNvPr id="3" name="内容占位符 2"/>
          <p:cNvSpPr>
            <a:spLocks noGrp="1"/>
          </p:cNvSpPr>
          <p:nvPr>
            <p:ph idx="1"/>
          </p:nvPr>
        </p:nvSpPr>
        <p:spPr/>
        <p:txBody>
          <a:bodyPr>
            <a:normAutofit lnSpcReduction="20000"/>
          </a:bodyPr>
          <a:lstStyle/>
          <a:p>
            <a:r>
              <a:rPr lang="zh-CN" altLang="en-US" sz="2400"/>
              <a:t>③形容词近义词的侧重点区别往往在所指状态和性质方面，如：“陡峭”与“峻峭”，前者侧重指“陡直”，后者侧重指“高峻”。“冷僻”与“冷落”，前者侧重指“偏僻，不熟悉”，后者侧重指“不热闹，不热情”</a:t>
            </a:r>
          </a:p>
          <a:p>
            <a:r>
              <a:rPr lang="en-US" altLang="zh-CN" sz="2400"/>
              <a:t>2</a:t>
            </a:r>
            <a:r>
              <a:rPr sz="2400"/>
              <a:t>、</a:t>
            </a:r>
            <a:r>
              <a:rPr sz="2400">
                <a:solidFill>
                  <a:srgbClr val="FF0000"/>
                </a:solidFill>
              </a:rPr>
              <a:t>词义轻重</a:t>
            </a:r>
            <a:r>
              <a:rPr sz="2400"/>
              <a:t>：不少近义词在语义上有轻重之分：有的适用于重要的事物，有的适用于一般的事物；有的表示程度深、性质重，有的表示程度浅、性质轻。如：“嘲笑”与“讥笑”都含有“看不起人、取笑人”的意思，只是语义轻重程度不同：“嘲笑”指一般的取笑，语义较轻；“讥笑”指带有讽刺、挖苦意味的取笑，语义较重。</a:t>
            </a:r>
          </a:p>
          <a:p>
            <a:r>
              <a:rPr lang="en-US" altLang="zh-CN" sz="2400"/>
              <a:t>3</a:t>
            </a:r>
            <a:r>
              <a:rPr sz="2400"/>
              <a:t>、</a:t>
            </a:r>
            <a:r>
              <a:rPr sz="2400">
                <a:solidFill>
                  <a:srgbClr val="FF0000"/>
                </a:solidFill>
              </a:rPr>
              <a:t>词义范围</a:t>
            </a:r>
            <a:r>
              <a:rPr sz="2400"/>
              <a:t>：很多近义词的适用范围是不同的，有的大一些，有的小一些；有的概括的是事物的总的方面，有的概括的是其中的某一部分；有的是事物的集合体，有的是事物的个体。如：“年龄”与“年纪”：“年龄”指人或动植物已生存的年数，词义范围大；“年纪”专指人的年龄，词义范围小</a:t>
            </a:r>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zh-CN" altLang="en-US"/>
              <a:t>练中悟道</a:t>
            </a:r>
          </a:p>
        </p:txBody>
      </p:sp>
      <p:sp>
        <p:nvSpPr>
          <p:cNvPr id="6" name="内容占位符 5"/>
          <p:cNvSpPr>
            <a:spLocks noGrp="1"/>
          </p:cNvSpPr>
          <p:nvPr>
            <p:ph sz="half" idx="1"/>
          </p:nvPr>
        </p:nvSpPr>
        <p:spPr>
          <a:xfrm>
            <a:off x="669925" y="952500"/>
            <a:ext cx="5283200" cy="5906135"/>
          </a:xfrm>
        </p:spPr>
        <p:style>
          <a:lnRef idx="2">
            <a:schemeClr val="accent2"/>
          </a:lnRef>
          <a:fillRef idx="1">
            <a:schemeClr val="lt1"/>
          </a:fillRef>
          <a:effectRef idx="0">
            <a:schemeClr val="accent2"/>
          </a:effectRef>
          <a:fontRef idx="minor">
            <a:schemeClr val="dk1"/>
          </a:fontRef>
        </p:style>
        <p:txBody>
          <a:bodyPr/>
          <a:lstStyle/>
          <a:p>
            <a:r>
              <a:rPr lang="zh-CN" altLang="en-US" sz="1800"/>
              <a:t>3．下列各句中加点词语的使用，全都不正确的一项是(　　)</a:t>
            </a:r>
          </a:p>
          <a:p>
            <a:r>
              <a:rPr lang="zh-CN" altLang="en-US" sz="1800"/>
              <a:t>①司机张师傅冒着生命危险解救乘客的事迹，一经新闻报道，就被传得</a:t>
            </a:r>
            <a:r>
              <a:rPr lang="zh-CN" altLang="en-US" sz="1800" u="sng"/>
              <a:t>满城风雨</a:t>
            </a:r>
            <a:r>
              <a:rPr lang="zh-CN" altLang="en-US" sz="1800"/>
              <a:t>，感动了无数市民。</a:t>
            </a:r>
          </a:p>
          <a:p>
            <a:r>
              <a:rPr lang="zh-CN" altLang="en-US" sz="1800"/>
              <a:t>②SPA可以放松筋骨，减轻压力，促进新陈代谢。这种新的水疗法一传入国内就受到爱美女士的青睐，一些女明星更是</a:t>
            </a:r>
            <a:r>
              <a:rPr lang="zh-CN" altLang="en-US" sz="1800" u="sng"/>
              <a:t>趋之若鹜</a:t>
            </a:r>
            <a:r>
              <a:rPr lang="zh-CN" altLang="en-US" sz="1800"/>
              <a:t>。</a:t>
            </a:r>
          </a:p>
          <a:p>
            <a:r>
              <a:rPr lang="zh-CN" altLang="en-US" sz="1800"/>
              <a:t>③为化解部分旅客的不满情绪，他们设立了“旅客投诉中心”，此举说明他们不仅有良好的服务意识，还有</a:t>
            </a:r>
            <a:r>
              <a:rPr lang="zh-CN" altLang="en-US" sz="1800" u="sng"/>
              <a:t>闻过则喜</a:t>
            </a:r>
            <a:r>
              <a:rPr lang="zh-CN" altLang="en-US" sz="1800"/>
              <a:t>的雅量。</a:t>
            </a:r>
          </a:p>
          <a:p>
            <a:r>
              <a:rPr lang="zh-CN" altLang="en-US" sz="1800"/>
              <a:t>④一颗巨星陨落，划过天际时留下的是璀璨的光芒。有着光辉一生的钱学森在他</a:t>
            </a:r>
            <a:r>
              <a:rPr lang="zh-CN" altLang="en-US" sz="1800" u="sng"/>
              <a:t>驾鹤西归</a:t>
            </a:r>
            <a:r>
              <a:rPr lang="zh-CN" altLang="en-US" sz="1800"/>
              <a:t>后，带给国人的是无尽的哀恸，而他生前的丰功伟绩和爱国情怀让世人更加钦佩敬仰。</a:t>
            </a:r>
          </a:p>
        </p:txBody>
      </p:sp>
      <p:sp>
        <p:nvSpPr>
          <p:cNvPr id="7" name="内容占位符 6"/>
          <p:cNvSpPr>
            <a:spLocks noGrp="1"/>
          </p:cNvSpPr>
          <p:nvPr>
            <p:ph sz="half" idx="2"/>
          </p:nvPr>
        </p:nvSpPr>
        <p:spPr>
          <a:xfrm>
            <a:off x="6238875" y="952500"/>
            <a:ext cx="5283200" cy="3686175"/>
          </a:xfrm>
        </p:spPr>
        <p:style>
          <a:lnRef idx="2">
            <a:schemeClr val="accent2"/>
          </a:lnRef>
          <a:fillRef idx="1">
            <a:schemeClr val="lt1"/>
          </a:fillRef>
          <a:effectRef idx="0">
            <a:schemeClr val="accent2"/>
          </a:effectRef>
          <a:fontRef idx="minor">
            <a:schemeClr val="dk1"/>
          </a:fontRef>
        </p:style>
        <p:txBody>
          <a:bodyPr/>
          <a:lstStyle/>
          <a:p>
            <a:r>
              <a:rPr lang="zh-CN" altLang="en-US" sz="2000">
                <a:sym typeface="+mn-ea"/>
              </a:rPr>
              <a:t>⑤中国航天紧紧瞄准世界最新科技，</a:t>
            </a:r>
            <a:r>
              <a:rPr lang="zh-CN" altLang="en-US" sz="2000" u="sng">
                <a:sym typeface="+mn-ea"/>
              </a:rPr>
              <a:t>亦步亦趋</a:t>
            </a:r>
            <a:r>
              <a:rPr lang="zh-CN" altLang="en-US" sz="2000">
                <a:sym typeface="+mn-ea"/>
              </a:rPr>
              <a:t>地紧跟世界航天发展新动向，所以“太空漫步”才得以圆满成功。</a:t>
            </a:r>
          </a:p>
          <a:p>
            <a:r>
              <a:rPr lang="zh-CN" altLang="en-US" sz="2000">
                <a:sym typeface="+mn-ea"/>
              </a:rPr>
              <a:t>⑥在剧本研讨座谈会上，与会的各方人士针对剧本内容，</a:t>
            </a:r>
            <a:r>
              <a:rPr lang="zh-CN" altLang="en-US" sz="2000" u="sng">
                <a:sym typeface="+mn-ea"/>
              </a:rPr>
              <a:t>各抒己见</a:t>
            </a:r>
            <a:r>
              <a:rPr lang="zh-CN" altLang="en-US" sz="2000">
                <a:sym typeface="+mn-ea"/>
              </a:rPr>
              <a:t>，交谈甚欢，现场气氛非常热烈。</a:t>
            </a:r>
          </a:p>
          <a:p>
            <a:r>
              <a:rPr sz="2000"/>
              <a:t>A．①②④  	B．①②⑤</a:t>
            </a:r>
          </a:p>
          <a:p>
            <a:r>
              <a:rPr sz="2000"/>
              <a:t>C．②⑤⑥  	D．③④⑥</a:t>
            </a:r>
          </a:p>
        </p:txBody>
      </p:sp>
      <p:pic>
        <p:nvPicPr>
          <p:cNvPr id="8" name="图片 7"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7941945" y="3213100"/>
            <a:ext cx="914400" cy="914400"/>
          </a:xfrm>
          <a:prstGeom prst="rect">
            <a:avLst/>
          </a:prstGeom>
        </p:spPr>
      </p:pic>
      <p:sp>
        <p:nvSpPr>
          <p:cNvPr id="3" name="文本框 2"/>
          <p:cNvSpPr txBox="1"/>
          <p:nvPr/>
        </p:nvSpPr>
        <p:spPr>
          <a:xfrm>
            <a:off x="4375150" y="4188460"/>
            <a:ext cx="7644130" cy="258445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zh-CN" altLang="en-US"/>
              <a:t>解析：选B。“满城风雨”形容事情传遍各处，到处都在议论着(多指坏事)。此处为英雄事迹，褒贬不当。“趋之若鹜”形容像成群的鸭子一样争先恐后地跑过去，比喻许多人争相追逐某种事物(多指利益或不好的东西)，含贬义。此处为正面宣传SPA，不应用贬义词。“闻过则喜”意为听到别人批评自己的缺点或错误就感到高兴，指虚心接受意见，成语运用正确。“驾鹤西归”指人去世的委婉说法。感情色彩正确。“亦步亦趋”指自己没有主张，或者为了讨好，每件事都效仿或依从别人，跟着人家行事。此处写中国航天的成功，不应用贬义词。“各抒己见”指各自坚持自己的意见或见解，重在指发表自己的看法，成语运用正确。</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a:t>传统题型巧突破——“九角度”判断成语使用的正误 </a:t>
            </a:r>
          </a:p>
        </p:txBody>
      </p:sp>
      <p:sp>
        <p:nvSpPr>
          <p:cNvPr id="7" name="内容占位符 6"/>
          <p:cNvSpPr>
            <a:spLocks noGrp="1"/>
          </p:cNvSpPr>
          <p:nvPr>
            <p:ph sz="quarter" idx="13"/>
          </p:nvPr>
        </p:nvSpPr>
        <p:spPr/>
        <p:txBody>
          <a:bodyPr/>
          <a:lstStyle/>
          <a:p>
            <a:r>
              <a:rPr lang="zh-CN" altLang="en-US" sz="2400"/>
              <a:t>角度四　看表达，忌重复赘余</a:t>
            </a:r>
          </a:p>
          <a:p>
            <a:r>
              <a:rPr lang="zh-CN" altLang="en-US" sz="2400"/>
              <a:t>有些成语在运用中虽然符合句子的语境，但跟句子中某些词语(一般紧挨着该成语)的意义重复，造成重复赘余。因此，在辨析成语时，一定要准确把握成语的含义，同时注意观察其前后文字，判断是否出现语义重复的错误。</a:t>
            </a:r>
          </a:p>
        </p:txBody>
      </p:sp>
    </p:spTree>
    <p:custDataLst>
      <p:tags r:id="rId2"/>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zh-CN" altLang="en-US"/>
              <a:t>练中悟道</a:t>
            </a:r>
          </a:p>
        </p:txBody>
      </p:sp>
      <p:sp>
        <p:nvSpPr>
          <p:cNvPr id="6" name="内容占位符 5"/>
          <p:cNvSpPr>
            <a:spLocks noGrp="1"/>
          </p:cNvSpPr>
          <p:nvPr>
            <p:ph sz="half" idx="1"/>
          </p:nvPr>
        </p:nvSpPr>
        <p:spPr>
          <a:xfrm>
            <a:off x="669925" y="952500"/>
            <a:ext cx="5283200" cy="5906135"/>
          </a:xfrm>
        </p:spPr>
        <p:style>
          <a:lnRef idx="2">
            <a:schemeClr val="accent2"/>
          </a:lnRef>
          <a:fillRef idx="1">
            <a:schemeClr val="lt1"/>
          </a:fillRef>
          <a:effectRef idx="0">
            <a:schemeClr val="accent2"/>
          </a:effectRef>
          <a:fontRef idx="minor">
            <a:schemeClr val="dk1"/>
          </a:fontRef>
        </p:style>
        <p:txBody>
          <a:bodyPr/>
          <a:lstStyle/>
          <a:p>
            <a:r>
              <a:rPr lang="zh-CN" altLang="en-US" sz="1800"/>
              <a:t>4．下列各句中加点词语的使用，全都正确的一项是(　　)</a:t>
            </a:r>
          </a:p>
          <a:p>
            <a:r>
              <a:rPr lang="zh-CN" altLang="en-US" sz="1800"/>
              <a:t>①纵横旅游票务资源部经理感叹说，现在的中国游客不同往日，不再是花最少的钱，走最多的地方，</a:t>
            </a:r>
            <a:r>
              <a:rPr lang="zh-CN" altLang="en-US" sz="1800" u="sng"/>
              <a:t>走马观花</a:t>
            </a:r>
            <a:r>
              <a:rPr lang="zh-CN" altLang="en-US" sz="1800"/>
              <a:t>地游玩，拍照了事。</a:t>
            </a:r>
          </a:p>
          <a:p>
            <a:r>
              <a:rPr lang="zh-CN" altLang="en-US" sz="1800"/>
              <a:t>②作者以一座老宅即将被拆除为契机，借一群</a:t>
            </a:r>
            <a:r>
              <a:rPr lang="zh-CN" altLang="en-US" sz="1800" u="sng"/>
              <a:t>芸芸众生</a:t>
            </a:r>
            <a:r>
              <a:rPr lang="zh-CN" altLang="en-US" sz="1800"/>
              <a:t>极为日常化的生活，传递出那个万物复苏的年代里南方小镇骚动不安的气氛。</a:t>
            </a:r>
          </a:p>
          <a:p>
            <a:r>
              <a:rPr lang="zh-CN" altLang="en-US" sz="1800"/>
              <a:t>③时下的店名和商品名在吸收外来词时，追求时髦，令人费解。这些让人看不懂的名称，只能让人</a:t>
            </a:r>
            <a:r>
              <a:rPr lang="zh-CN" altLang="en-US" sz="1800" u="sng"/>
              <a:t>贻笑大方</a:t>
            </a:r>
            <a:r>
              <a:rPr lang="zh-CN" altLang="en-US" sz="1800"/>
              <a:t>。</a:t>
            </a:r>
          </a:p>
          <a:p>
            <a:r>
              <a:rPr lang="zh-CN" altLang="en-US" sz="1800"/>
              <a:t>④某些球队里有一些所谓的“核心队员”，他们在场上</a:t>
            </a:r>
            <a:r>
              <a:rPr lang="zh-CN" altLang="en-US" sz="1800" u="sng"/>
              <a:t>自行其是</a:t>
            </a:r>
            <a:r>
              <a:rPr lang="zh-CN" altLang="en-US" sz="1800"/>
              <a:t>，一旦没有赢球，就怪教练，怪队友。可想而知，这样的球队怎么可能跻身一流强队。</a:t>
            </a:r>
          </a:p>
        </p:txBody>
      </p:sp>
      <p:sp>
        <p:nvSpPr>
          <p:cNvPr id="7" name="内容占位符 6"/>
          <p:cNvSpPr>
            <a:spLocks noGrp="1"/>
          </p:cNvSpPr>
          <p:nvPr>
            <p:ph sz="half" idx="2"/>
          </p:nvPr>
        </p:nvSpPr>
        <p:spPr>
          <a:xfrm>
            <a:off x="6238875" y="952500"/>
            <a:ext cx="5283200" cy="3686175"/>
          </a:xfrm>
        </p:spPr>
        <p:style>
          <a:lnRef idx="2">
            <a:schemeClr val="accent2"/>
          </a:lnRef>
          <a:fillRef idx="1">
            <a:schemeClr val="lt1"/>
          </a:fillRef>
          <a:effectRef idx="0">
            <a:schemeClr val="accent2"/>
          </a:effectRef>
          <a:fontRef idx="minor">
            <a:schemeClr val="dk1"/>
          </a:fontRef>
        </p:style>
        <p:txBody>
          <a:bodyPr/>
          <a:lstStyle/>
          <a:p>
            <a:r>
              <a:rPr lang="zh-CN" altLang="en-US" sz="2000">
                <a:sym typeface="+mn-ea"/>
              </a:rPr>
              <a:t>⑤迅速反映现实生活，高奏时代主旋律，为人民群众提供最好的精神食粮，这是文艺工作者</a:t>
            </a:r>
            <a:r>
              <a:rPr lang="zh-CN" altLang="en-US" sz="2000" u="sng">
                <a:sym typeface="+mn-ea"/>
              </a:rPr>
              <a:t>责无旁贷</a:t>
            </a:r>
            <a:r>
              <a:rPr lang="zh-CN" altLang="en-US" sz="2000">
                <a:sym typeface="+mn-ea"/>
              </a:rPr>
              <a:t>的职责。</a:t>
            </a:r>
          </a:p>
          <a:p>
            <a:r>
              <a:rPr lang="zh-CN" altLang="en-US" sz="2000">
                <a:sym typeface="+mn-ea"/>
              </a:rPr>
              <a:t>⑥经过一年多</a:t>
            </a:r>
            <a:r>
              <a:rPr lang="zh-CN" altLang="en-US" sz="2000" u="sng">
                <a:sym typeface="+mn-ea"/>
              </a:rPr>
              <a:t>苦心孤诣</a:t>
            </a:r>
            <a:r>
              <a:rPr lang="zh-CN" altLang="en-US" sz="2000">
                <a:sym typeface="+mn-ea"/>
              </a:rPr>
              <a:t>的治水工作，虽然没有取得超越前人的成就，但作为桐溪的河道长，他现在已经能体会到古人那种殚精竭虑的心境。</a:t>
            </a:r>
          </a:p>
          <a:p>
            <a:r>
              <a:rPr sz="2000"/>
              <a:t>A．①②④  	B．①④⑥</a:t>
            </a:r>
          </a:p>
          <a:p>
            <a:r>
              <a:rPr sz="2000"/>
              <a:t>C．②③⑤  	D．④⑤⑥</a:t>
            </a:r>
          </a:p>
        </p:txBody>
      </p:sp>
      <p:pic>
        <p:nvPicPr>
          <p:cNvPr id="8" name="图片 7"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7941945" y="3724275"/>
            <a:ext cx="914400" cy="914400"/>
          </a:xfrm>
          <a:prstGeom prst="rect">
            <a:avLst/>
          </a:prstGeom>
        </p:spPr>
      </p:pic>
      <p:sp>
        <p:nvSpPr>
          <p:cNvPr id="3" name="文本框 2"/>
          <p:cNvSpPr txBox="1"/>
          <p:nvPr/>
        </p:nvSpPr>
        <p:spPr>
          <a:xfrm>
            <a:off x="4206240" y="4393565"/>
            <a:ext cx="7644130" cy="230695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zh-CN" altLang="en-US"/>
              <a:t>解析：选B。“走马观花”指骑在奔跑的马上看花，比喻匆忙地不深入细致地观察事物。用于此处恰当。“芸芸众生”本是佛教用语，指一切有生命的东西，后也用来指众多的平常人。“芸芸”与“一群”语义重复。“贻笑大方”指让内行人笑话。“贻”与“让人”语义重复。“自行其是”指按照自己认为对的去做(不考虑别人的意见)。使用正确。“责无旁贷”指自己的责任不能推卸给别人。“责”与“职责”语义重复。“苦心孤诣”指费尽心思钻研或经营，达到别人达不到的境地，也指为寻求解决问题的办法而费尽心思。用于此处正确。</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a:t>传统题型巧突破——“九角度”判断成语使用的正误 </a:t>
            </a:r>
          </a:p>
        </p:txBody>
      </p:sp>
      <p:sp>
        <p:nvSpPr>
          <p:cNvPr id="7" name="内容占位符 6"/>
          <p:cNvSpPr>
            <a:spLocks noGrp="1"/>
          </p:cNvSpPr>
          <p:nvPr>
            <p:ph sz="quarter" idx="13"/>
          </p:nvPr>
        </p:nvSpPr>
        <p:spPr/>
        <p:txBody>
          <a:bodyPr/>
          <a:lstStyle/>
          <a:p>
            <a:r>
              <a:rPr lang="zh-CN" altLang="en-US" sz="2400"/>
              <a:t>角度五　看语气，忌谦敬错位</a:t>
            </a:r>
          </a:p>
          <a:p>
            <a:r>
              <a:rPr lang="zh-CN" altLang="en-US" sz="2400"/>
              <a:t>有些成语有谦敬之分，由此而产生使用上的差别：谦辞只能用于自己，敬辞只能用于对方。一旦遇到此类成语，应该注意辨析。</a:t>
            </a:r>
          </a:p>
        </p:txBody>
      </p:sp>
    </p:spTree>
    <p:custDataLst>
      <p:tags r:id="rId2"/>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zh-CN" altLang="en-US"/>
              <a:t>练中悟道</a:t>
            </a:r>
          </a:p>
        </p:txBody>
      </p:sp>
      <p:sp>
        <p:nvSpPr>
          <p:cNvPr id="6" name="内容占位符 5"/>
          <p:cNvSpPr>
            <a:spLocks noGrp="1"/>
          </p:cNvSpPr>
          <p:nvPr>
            <p:ph sz="half" idx="1"/>
          </p:nvPr>
        </p:nvSpPr>
        <p:spPr>
          <a:xfrm>
            <a:off x="669925" y="952500"/>
            <a:ext cx="5283200" cy="5906135"/>
          </a:xfrm>
        </p:spPr>
        <p:style>
          <a:lnRef idx="2">
            <a:schemeClr val="accent2"/>
          </a:lnRef>
          <a:fillRef idx="1">
            <a:schemeClr val="lt1"/>
          </a:fillRef>
          <a:effectRef idx="0">
            <a:schemeClr val="accent2"/>
          </a:effectRef>
          <a:fontRef idx="minor">
            <a:schemeClr val="dk1"/>
          </a:fontRef>
        </p:style>
        <p:txBody>
          <a:bodyPr/>
          <a:lstStyle/>
          <a:p>
            <a:r>
              <a:rPr lang="zh-CN" altLang="en-US" sz="1800"/>
              <a:t>5．下列各句中加点词语的使用，全都正确的一项是(　　)</a:t>
            </a:r>
          </a:p>
          <a:p>
            <a:r>
              <a:rPr lang="zh-CN" altLang="en-US" sz="1800"/>
              <a:t>①由于该企业职工不了解相关的政策法规，在经济补偿、养老保险、医疗保险等方面要求过高，拒绝许多</a:t>
            </a:r>
            <a:r>
              <a:rPr lang="zh-CN" altLang="en-US" sz="1800" u="sng"/>
              <a:t>不情之请</a:t>
            </a:r>
            <a:r>
              <a:rPr lang="zh-CN" altLang="en-US" sz="1800"/>
              <a:t>，导致企业的破产清算工作进展缓慢。</a:t>
            </a:r>
          </a:p>
          <a:p>
            <a:r>
              <a:rPr lang="zh-CN" altLang="en-US" sz="1800"/>
              <a:t>②在座的各位都是本领域的顶尖专家，我们请大家来，就是想听听各位的高见，大家不必客气，就</a:t>
            </a:r>
            <a:r>
              <a:rPr lang="zh-CN" altLang="en-US" sz="1800" u="sng"/>
              <a:t>姑妄言之</a:t>
            </a:r>
            <a:r>
              <a:rPr lang="zh-CN" altLang="en-US" sz="1800"/>
              <a:t>吧。</a:t>
            </a:r>
          </a:p>
          <a:p>
            <a:r>
              <a:rPr lang="zh-CN" altLang="en-US" sz="1800"/>
              <a:t>③新视招聘火热进行中，待遇高、工作环境好，16个职位</a:t>
            </a:r>
            <a:r>
              <a:rPr lang="zh-CN" altLang="en-US" sz="1800" u="sng"/>
              <a:t>虚左以待</a:t>
            </a:r>
            <a:r>
              <a:rPr lang="zh-CN" altLang="en-US" sz="1800"/>
              <a:t>，新视传媒期待你的加入。</a:t>
            </a:r>
          </a:p>
          <a:p>
            <a:r>
              <a:rPr lang="zh-CN" altLang="en-US" sz="1800"/>
              <a:t>④习近平总书记在听取中央巡视组首轮巡视情况汇报时曾明确表态，反腐巡视不能看人看地方下“菜碟”，对领导同志工作过的地方，不能</a:t>
            </a:r>
            <a:r>
              <a:rPr lang="zh-CN" altLang="en-US" sz="1800" u="sng"/>
              <a:t>投鼠忌器</a:t>
            </a:r>
            <a:r>
              <a:rPr lang="zh-CN" altLang="en-US" sz="1800"/>
              <a:t>，要全部扫描。</a:t>
            </a:r>
          </a:p>
        </p:txBody>
      </p:sp>
      <p:sp>
        <p:nvSpPr>
          <p:cNvPr id="7" name="内容占位符 6"/>
          <p:cNvSpPr>
            <a:spLocks noGrp="1"/>
          </p:cNvSpPr>
          <p:nvPr>
            <p:ph sz="half" idx="2"/>
          </p:nvPr>
        </p:nvSpPr>
        <p:spPr>
          <a:xfrm>
            <a:off x="6238875" y="952500"/>
            <a:ext cx="5283200" cy="3686175"/>
          </a:xfrm>
        </p:spPr>
        <p:style>
          <a:lnRef idx="2">
            <a:schemeClr val="accent2"/>
          </a:lnRef>
          <a:fillRef idx="1">
            <a:schemeClr val="lt1"/>
          </a:fillRef>
          <a:effectRef idx="0">
            <a:schemeClr val="accent2"/>
          </a:effectRef>
          <a:fontRef idx="minor">
            <a:schemeClr val="dk1"/>
          </a:fontRef>
        </p:style>
        <p:txBody>
          <a:bodyPr/>
          <a:lstStyle/>
          <a:p>
            <a:r>
              <a:rPr lang="zh-CN" altLang="en-US" sz="2000">
                <a:sym typeface="+mn-ea"/>
              </a:rPr>
              <a:t>⑤装修工小王见到一位电影明星后，激动地说：“你今天能到这里来，我非常高兴，改日我到你家，也会</a:t>
            </a:r>
            <a:r>
              <a:rPr lang="zh-CN" altLang="en-US" sz="2000" u="sng">
                <a:sym typeface="+mn-ea"/>
              </a:rPr>
              <a:t>蓬荜生辉</a:t>
            </a:r>
            <a:r>
              <a:rPr lang="zh-CN" altLang="en-US" sz="2000">
                <a:sym typeface="+mn-ea"/>
              </a:rPr>
              <a:t>的。”</a:t>
            </a:r>
          </a:p>
          <a:p>
            <a:r>
              <a:rPr lang="zh-CN" altLang="en-US" sz="2000">
                <a:sym typeface="+mn-ea"/>
              </a:rPr>
              <a:t>⑥今天下午，蔡振华在一场新闻发布会上表示，《中国足球改革发展总体方案》的出台，是中国足球的福音，中国足球工作者要有</a:t>
            </a:r>
            <a:r>
              <a:rPr lang="zh-CN" altLang="en-US" sz="2000" u="sng">
                <a:sym typeface="+mn-ea"/>
              </a:rPr>
              <a:t>孤注一掷</a:t>
            </a:r>
            <a:r>
              <a:rPr lang="zh-CN" altLang="en-US" sz="2000">
                <a:sym typeface="+mn-ea"/>
              </a:rPr>
              <a:t>的勇气，转思路，换脑筋。</a:t>
            </a:r>
            <a:r>
              <a:rPr sz="2000"/>
              <a:t>A．①⑤⑥  	B．②③④</a:t>
            </a:r>
          </a:p>
          <a:p>
            <a:r>
              <a:rPr sz="2000"/>
              <a:t>C．①②⑤  	D．③④⑥</a:t>
            </a:r>
          </a:p>
        </p:txBody>
      </p:sp>
      <p:pic>
        <p:nvPicPr>
          <p:cNvPr id="8" name="图片 7"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7971790" y="4022725"/>
            <a:ext cx="914400" cy="914400"/>
          </a:xfrm>
          <a:prstGeom prst="rect">
            <a:avLst/>
          </a:prstGeom>
        </p:spPr>
      </p:pic>
      <p:sp>
        <p:nvSpPr>
          <p:cNvPr id="3" name="文本框 2"/>
          <p:cNvSpPr txBox="1"/>
          <p:nvPr/>
        </p:nvSpPr>
        <p:spPr>
          <a:xfrm>
            <a:off x="3957320" y="3817620"/>
            <a:ext cx="7644130" cy="286131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zh-CN" altLang="en-US"/>
              <a:t>解析：选D。“不情之请”是客套话，指不合情理的请求，多用于向人求助时称自己的请求，谦辞与敬辞使用错位。“姑妄言之”指姑且随便说说，不一定有什么道理，多用作自谦，句中用于“大家”，谦辞与敬辞使用错位。“虚左以待”指空着座位等候宾客、贵人，也泛指留出位置恭候他人。成语运用正确。“投鼠忌器”指想用东西打老鼠，又怕打坏了近旁的器物。比喻做事有顾忌，不敢放手干。成语运用正确。“蓬荜生辉”指由于宾客来到家里，或张挂别人赠送的字画等而使自己非常光荣。谦辞，只能用于自己，句中用于“你家”，谦辞与敬辞使用错位。“孤注一掷”指把所有的钱一次押上去，决一输赢。比喻在危急时用尽所有力量做最后一次冒险。成语使用正确。</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a:t>传统题型巧突破——“九角度”判断成语使用的正误 </a:t>
            </a:r>
          </a:p>
        </p:txBody>
      </p:sp>
      <p:sp>
        <p:nvSpPr>
          <p:cNvPr id="7" name="内容占位符 6"/>
          <p:cNvSpPr>
            <a:spLocks noGrp="1"/>
          </p:cNvSpPr>
          <p:nvPr>
            <p:ph sz="quarter" idx="13"/>
          </p:nvPr>
        </p:nvSpPr>
        <p:spPr/>
        <p:txBody>
          <a:bodyPr/>
          <a:lstStyle/>
          <a:p>
            <a:r>
              <a:rPr lang="zh-CN" altLang="en-US" sz="2400"/>
              <a:t>角度六　看适度，忌轻重失调</a:t>
            </a:r>
          </a:p>
          <a:p>
            <a:r>
              <a:rPr lang="zh-CN" altLang="en-US" sz="2400"/>
              <a:t>有的成语适用范围有大小，词义有轻重，这就要求我们要善于根据特定语言环境，选用范围大小或词义轻重适度的成语，以避免犯大词小用或小词大用、重词轻用或轻词重用等错误。</a:t>
            </a:r>
          </a:p>
        </p:txBody>
      </p:sp>
    </p:spTree>
    <p:custDataLst>
      <p:tags r:id="rId2"/>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zh-CN" altLang="en-US"/>
              <a:t>练中悟道</a:t>
            </a:r>
          </a:p>
        </p:txBody>
      </p:sp>
      <p:sp>
        <p:nvSpPr>
          <p:cNvPr id="6" name="内容占位符 5"/>
          <p:cNvSpPr>
            <a:spLocks noGrp="1"/>
          </p:cNvSpPr>
          <p:nvPr>
            <p:ph sz="half" idx="1"/>
          </p:nvPr>
        </p:nvSpPr>
        <p:spPr>
          <a:xfrm>
            <a:off x="669925" y="952500"/>
            <a:ext cx="5283200" cy="5149850"/>
          </a:xfrm>
        </p:spPr>
        <p:style>
          <a:lnRef idx="2">
            <a:schemeClr val="accent2"/>
          </a:lnRef>
          <a:fillRef idx="1">
            <a:schemeClr val="lt1"/>
          </a:fillRef>
          <a:effectRef idx="0">
            <a:schemeClr val="accent2"/>
          </a:effectRef>
          <a:fontRef idx="minor">
            <a:schemeClr val="dk1"/>
          </a:fontRef>
        </p:style>
        <p:txBody>
          <a:bodyPr/>
          <a:lstStyle/>
          <a:p>
            <a:r>
              <a:rPr lang="zh-CN" altLang="en-US" sz="1800"/>
              <a:t>6．下列各句中加点词语的使用，全都不正确的一项是(　　)</a:t>
            </a:r>
          </a:p>
          <a:p>
            <a:r>
              <a:rPr lang="zh-CN" altLang="en-US" sz="1800"/>
              <a:t>①他今天迟到，明天早退，提起他犯下的错误，真是</a:t>
            </a:r>
            <a:r>
              <a:rPr lang="zh-CN" altLang="en-US" sz="1800" u="sng"/>
              <a:t>擢发难数</a:t>
            </a:r>
            <a:r>
              <a:rPr lang="zh-CN" altLang="en-US" sz="1800"/>
              <a:t>。</a:t>
            </a:r>
          </a:p>
          <a:p>
            <a:r>
              <a:rPr lang="zh-CN" altLang="en-US" sz="1800"/>
              <a:t>②金沙遗址是成都地区继三星堆之后又一个重大的考古发现，对破解</a:t>
            </a:r>
            <a:r>
              <a:rPr lang="zh-CN" altLang="en-US" sz="1800" u="sng"/>
              <a:t>扑朔迷离</a:t>
            </a:r>
            <a:r>
              <a:rPr lang="zh-CN" altLang="en-US" sz="1800"/>
              <a:t>的古蜀历史文化之谜有着非同寻常的意义。</a:t>
            </a:r>
          </a:p>
          <a:p>
            <a:r>
              <a:rPr lang="zh-CN" altLang="en-US" sz="1800"/>
              <a:t>③在大好形势下，执黑棋一方走得非常不冷静，先是走出两手昏棋，几手后竟然又</a:t>
            </a:r>
            <a:r>
              <a:rPr lang="zh-CN" altLang="en-US" sz="1800" u="sng"/>
              <a:t>鬼使神差</a:t>
            </a:r>
            <a:r>
              <a:rPr lang="zh-CN" altLang="en-US" sz="1800"/>
              <a:t>地走出一着让人看不懂的败棋。</a:t>
            </a:r>
          </a:p>
          <a:p>
            <a:r>
              <a:rPr lang="zh-CN" altLang="en-US" sz="1800"/>
              <a:t>④有缺点错误就要及时改正，否则就会</a:t>
            </a:r>
            <a:r>
              <a:rPr lang="zh-CN" altLang="en-US" sz="1800" u="sng"/>
              <a:t>养虎遗患</a:t>
            </a:r>
            <a:r>
              <a:rPr lang="zh-CN" altLang="en-US" sz="1800"/>
              <a:t>，铸成大错。</a:t>
            </a:r>
          </a:p>
        </p:txBody>
      </p:sp>
      <p:sp>
        <p:nvSpPr>
          <p:cNvPr id="7" name="内容占位符 6"/>
          <p:cNvSpPr>
            <a:spLocks noGrp="1"/>
          </p:cNvSpPr>
          <p:nvPr>
            <p:ph sz="half" idx="2"/>
          </p:nvPr>
        </p:nvSpPr>
        <p:spPr>
          <a:xfrm>
            <a:off x="6238875" y="952500"/>
            <a:ext cx="5283200" cy="3686175"/>
          </a:xfrm>
        </p:spPr>
        <p:style>
          <a:lnRef idx="2">
            <a:schemeClr val="accent2"/>
          </a:lnRef>
          <a:fillRef idx="1">
            <a:schemeClr val="lt1"/>
          </a:fillRef>
          <a:effectRef idx="0">
            <a:schemeClr val="accent2"/>
          </a:effectRef>
          <a:fontRef idx="minor">
            <a:schemeClr val="dk1"/>
          </a:fontRef>
        </p:style>
        <p:txBody>
          <a:bodyPr/>
          <a:lstStyle/>
          <a:p>
            <a:r>
              <a:rPr lang="zh-CN" altLang="en-US" sz="2000">
                <a:sym typeface="+mn-ea"/>
              </a:rPr>
              <a:t>⑤李老师当班主任20年，勤勤恳恳，</a:t>
            </a:r>
            <a:r>
              <a:rPr lang="zh-CN" altLang="en-US" sz="2000" u="sng">
                <a:sym typeface="+mn-ea"/>
              </a:rPr>
              <a:t>日理万机</a:t>
            </a:r>
            <a:r>
              <a:rPr lang="zh-CN" altLang="en-US" sz="2000">
                <a:sym typeface="+mn-ea"/>
              </a:rPr>
              <a:t>，积劳成疾仍坚持工作。</a:t>
            </a:r>
          </a:p>
          <a:p>
            <a:r>
              <a:rPr lang="zh-CN" altLang="en-US" sz="2000">
                <a:sym typeface="+mn-ea"/>
              </a:rPr>
              <a:t>⑥军队改革必然会触碰到各种</a:t>
            </a:r>
            <a:r>
              <a:rPr lang="zh-CN" altLang="en-US" sz="2000" u="sng">
                <a:sym typeface="+mn-ea"/>
              </a:rPr>
              <a:t>盘根错节</a:t>
            </a:r>
            <a:r>
              <a:rPr lang="zh-CN" altLang="en-US" sz="2000">
                <a:sym typeface="+mn-ea"/>
              </a:rPr>
              <a:t>的利益，也可能会在“深水区”遇到种种阻挠。但无论如何，都应该以壮士断腕的精神前行。</a:t>
            </a:r>
          </a:p>
          <a:p>
            <a:r>
              <a:rPr sz="2000"/>
              <a:t>A．①④⑤  	B．②③⑤</a:t>
            </a:r>
          </a:p>
          <a:p>
            <a:r>
              <a:rPr sz="2000"/>
              <a:t>C．②③⑥  	D．③④⑥</a:t>
            </a:r>
          </a:p>
        </p:txBody>
      </p:sp>
      <p:pic>
        <p:nvPicPr>
          <p:cNvPr id="8" name="图片 7"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379210" y="2868295"/>
            <a:ext cx="914400" cy="914400"/>
          </a:xfrm>
          <a:prstGeom prst="rect">
            <a:avLst/>
          </a:prstGeom>
        </p:spPr>
      </p:pic>
      <p:sp>
        <p:nvSpPr>
          <p:cNvPr id="3" name="文本框 2"/>
          <p:cNvSpPr txBox="1"/>
          <p:nvPr/>
        </p:nvSpPr>
        <p:spPr>
          <a:xfrm>
            <a:off x="4118610" y="3801745"/>
            <a:ext cx="7644130" cy="230695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zh-CN" altLang="en-US"/>
              <a:t>解析：选A。“擢发难数”形容罪恶多得像头发那样，数也数不清。用于此处词义过重。“扑朔迷离”形容事情错综复杂，难以辨别。用于此处正确。“鬼使神差”形容意外地发生某种巧合的事或不由自主地做出某种意想不到的事。用于此处正确。“养虎遗患”比喻纵容恶人，给自己留下后患。在句中形容缺点错误，既使用对象不当，又程度过重。“日理万机”意为一天之中要处理上万件事务，常指君王或国家领导人每天忙于繁多的政务。用在“李老师”身上，既使用对象不当，又大词小用。“盘根错节”形容事情或关系等相互交织，纷繁复杂。用于此处正确。</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a:t>传统题型巧突破——“九角度”判断成语使用的正误 </a:t>
            </a:r>
          </a:p>
        </p:txBody>
      </p:sp>
      <p:sp>
        <p:nvSpPr>
          <p:cNvPr id="7" name="内容占位符 6"/>
          <p:cNvSpPr>
            <a:spLocks noGrp="1"/>
          </p:cNvSpPr>
          <p:nvPr>
            <p:ph sz="quarter" idx="13"/>
          </p:nvPr>
        </p:nvSpPr>
        <p:spPr/>
        <p:txBody>
          <a:bodyPr/>
          <a:lstStyle/>
          <a:p>
            <a:r>
              <a:rPr lang="zh-CN" altLang="en-US" sz="2400"/>
              <a:t>角度七　看搭配，忌功能混乱</a:t>
            </a:r>
          </a:p>
          <a:p>
            <a:r>
              <a:rPr lang="zh-CN" altLang="en-US" sz="2400"/>
              <a:t>一个词语依据自身的词义、词性和语法关系，在句子中的语法功能不同，搭配关系也不同；如果脱离了固定的搭配关系和语法功能，就容易造成搭配失当和功能混乱。审读题干时，注意成语的搭配关系，探究成语是否能带宾语，是否能用于否定句或疑问句中等。</a:t>
            </a:r>
          </a:p>
        </p:txBody>
      </p:sp>
    </p:spTree>
    <p:custDataLst>
      <p:tags r:id="rId2"/>
    </p:custData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zh-CN" altLang="en-US"/>
              <a:t>练中悟道</a:t>
            </a:r>
          </a:p>
        </p:txBody>
      </p:sp>
      <p:sp>
        <p:nvSpPr>
          <p:cNvPr id="6" name="内容占位符 5"/>
          <p:cNvSpPr>
            <a:spLocks noGrp="1"/>
          </p:cNvSpPr>
          <p:nvPr>
            <p:ph sz="half" idx="1"/>
          </p:nvPr>
        </p:nvSpPr>
        <p:spPr>
          <a:xfrm>
            <a:off x="669925" y="952500"/>
            <a:ext cx="5283200" cy="5149850"/>
          </a:xfrm>
        </p:spPr>
        <p:style>
          <a:lnRef idx="2">
            <a:schemeClr val="accent2"/>
          </a:lnRef>
          <a:fillRef idx="1">
            <a:schemeClr val="lt1"/>
          </a:fillRef>
          <a:effectRef idx="0">
            <a:schemeClr val="accent2"/>
          </a:effectRef>
          <a:fontRef idx="minor">
            <a:schemeClr val="dk1"/>
          </a:fontRef>
        </p:style>
        <p:txBody>
          <a:bodyPr/>
          <a:lstStyle/>
          <a:p>
            <a:r>
              <a:rPr lang="zh-CN" altLang="en-US" sz="1800"/>
              <a:t>7．下列各句中加点词语的使用，全都正确的一项是(　　)</a:t>
            </a:r>
          </a:p>
          <a:p>
            <a:r>
              <a:rPr lang="zh-CN" altLang="en-US" sz="1800"/>
              <a:t>①生活像雾像雨又像风，抑或像雨后的七色彩虹，使人</a:t>
            </a:r>
            <a:r>
              <a:rPr lang="zh-CN" altLang="en-US" sz="1800" u="sng"/>
              <a:t>不可捉摸</a:t>
            </a:r>
            <a:r>
              <a:rPr lang="zh-CN" altLang="en-US" sz="1800"/>
              <a:t>，很多事情不一定会按照你事先设计好的那样发展。</a:t>
            </a:r>
          </a:p>
          <a:p>
            <a:r>
              <a:rPr lang="zh-CN" altLang="en-US" sz="1800"/>
              <a:t>②有些党员干部把“执政为民”的宗旨抛诸脑后，对人民群众的意见和呼声</a:t>
            </a:r>
            <a:r>
              <a:rPr lang="zh-CN" altLang="en-US" sz="1800" u="sng"/>
              <a:t>熟视无睹</a:t>
            </a:r>
            <a:r>
              <a:rPr lang="zh-CN" altLang="en-US" sz="1800"/>
              <a:t>，这种现象应引起高度重视。</a:t>
            </a:r>
          </a:p>
          <a:p>
            <a:r>
              <a:rPr lang="zh-CN" altLang="en-US" sz="1800"/>
              <a:t>③他的书法一向很好，可谓</a:t>
            </a:r>
            <a:r>
              <a:rPr lang="zh-CN" altLang="en-US" sz="1800" u="sng"/>
              <a:t>笔走龙蛇</a:t>
            </a:r>
            <a:r>
              <a:rPr lang="zh-CN" altLang="en-US" sz="1800"/>
              <a:t>，意气纵横。</a:t>
            </a:r>
          </a:p>
          <a:p>
            <a:r>
              <a:rPr lang="zh-CN" altLang="en-US" sz="1800"/>
              <a:t>④时下商业竞争愈演愈烈，实力强弱固然是决定双方胜负的重要因素，但调查市场、调整结构也是</a:t>
            </a:r>
            <a:r>
              <a:rPr lang="zh-CN" altLang="en-US" sz="1800" u="sng"/>
              <a:t>出奇制胜</a:t>
            </a:r>
            <a:r>
              <a:rPr lang="zh-CN" altLang="en-US" sz="1800"/>
              <a:t>对手的重要手段。</a:t>
            </a:r>
          </a:p>
        </p:txBody>
      </p:sp>
      <p:sp>
        <p:nvSpPr>
          <p:cNvPr id="7" name="内容占位符 6"/>
          <p:cNvSpPr>
            <a:spLocks noGrp="1"/>
          </p:cNvSpPr>
          <p:nvPr>
            <p:ph sz="half" idx="2"/>
          </p:nvPr>
        </p:nvSpPr>
        <p:spPr>
          <a:xfrm>
            <a:off x="6238875" y="952500"/>
            <a:ext cx="5283200" cy="3686175"/>
          </a:xfrm>
        </p:spPr>
        <p:style>
          <a:lnRef idx="2">
            <a:schemeClr val="accent2"/>
          </a:lnRef>
          <a:fillRef idx="1">
            <a:schemeClr val="lt1"/>
          </a:fillRef>
          <a:effectRef idx="0">
            <a:schemeClr val="accent2"/>
          </a:effectRef>
          <a:fontRef idx="minor">
            <a:schemeClr val="dk1"/>
          </a:fontRef>
        </p:style>
        <p:txBody>
          <a:bodyPr/>
          <a:lstStyle/>
          <a:p>
            <a:r>
              <a:rPr lang="zh-CN" altLang="en-US" sz="2000">
                <a:sym typeface="+mn-ea"/>
              </a:rPr>
              <a:t>⑤有时候解决问题的方法会突然在脑海中闪现，于是问题便</a:t>
            </a:r>
            <a:r>
              <a:rPr lang="zh-CN" altLang="en-US" sz="2000" u="sng">
                <a:sym typeface="+mn-ea"/>
              </a:rPr>
              <a:t>茅塞顿开</a:t>
            </a:r>
            <a:r>
              <a:rPr lang="zh-CN" altLang="en-US" sz="2000">
                <a:sym typeface="+mn-ea"/>
              </a:rPr>
              <a:t>，这种一下子使问题解决的顿悟，便是所谓的灵感。</a:t>
            </a:r>
          </a:p>
          <a:p>
            <a:r>
              <a:rPr lang="zh-CN" altLang="en-US" sz="2000">
                <a:sym typeface="+mn-ea"/>
              </a:rPr>
              <a:t>⑥新赛季，迈阿密热火队“三巨头”的雄厚实力令其他NBA球队的球员难以</a:t>
            </a:r>
            <a:r>
              <a:rPr lang="zh-CN" altLang="en-US" sz="2000" u="sng">
                <a:sym typeface="+mn-ea"/>
              </a:rPr>
              <a:t>望其项背</a:t>
            </a:r>
            <a:r>
              <a:rPr lang="zh-CN" altLang="en-US" sz="2000">
                <a:sym typeface="+mn-ea"/>
              </a:rPr>
              <a:t>。</a:t>
            </a:r>
          </a:p>
          <a:p>
            <a:r>
              <a:rPr sz="2000"/>
              <a:t>A．①②④  	B．①③⑥</a:t>
            </a:r>
          </a:p>
          <a:p>
            <a:r>
              <a:rPr sz="2000"/>
              <a:t>C．③④⑤  	D．④⑤⑥</a:t>
            </a:r>
          </a:p>
        </p:txBody>
      </p:sp>
      <p:pic>
        <p:nvPicPr>
          <p:cNvPr id="8" name="图片 7"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7915910" y="2903855"/>
            <a:ext cx="914400" cy="914400"/>
          </a:xfrm>
          <a:prstGeom prst="rect">
            <a:avLst/>
          </a:prstGeom>
        </p:spPr>
      </p:pic>
      <p:sp>
        <p:nvSpPr>
          <p:cNvPr id="3" name="文本框 2"/>
          <p:cNvSpPr txBox="1"/>
          <p:nvPr/>
        </p:nvSpPr>
        <p:spPr>
          <a:xfrm>
            <a:off x="3877945" y="4072255"/>
            <a:ext cx="7644130" cy="203009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zh-CN" altLang="en-US"/>
              <a:t>解析：选B。“不可捉摸”指无法猜测预料。用在此处正确。“熟视无睹”指对应关心的事物漠不关心。不能与“意见”“呼声”搭配。“笔走龙蛇”形容书法生动而有气势。用在此处正确。“出奇制胜”指用奇兵或奇计战胜敌人，泛指用对方想不到的方法来取胜。后面不能带宾语。“茅塞顿开”比喻人心里有所闭塞，经人指引而豁然醒悟。这里用“问题”与它搭配是不恰当的。“望其项背”指能够望见别人的颈的后部和背脊，表示差距不大，能赶得上或比得上。可与“难以”搭配用于否定句中。用在此处正确。</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a:t>传统题型巧突破——“九角度”判断成语使用的正误 </a:t>
            </a:r>
          </a:p>
        </p:txBody>
      </p:sp>
      <p:sp>
        <p:nvSpPr>
          <p:cNvPr id="7" name="内容占位符 6"/>
          <p:cNvSpPr>
            <a:spLocks noGrp="1"/>
          </p:cNvSpPr>
          <p:nvPr>
            <p:ph sz="quarter" idx="13"/>
          </p:nvPr>
        </p:nvSpPr>
        <p:spPr/>
        <p:txBody>
          <a:bodyPr/>
          <a:lstStyle/>
          <a:p>
            <a:r>
              <a:rPr lang="zh-CN" altLang="en-US" sz="2400"/>
              <a:t>角度八　看逻辑，忌自相矛盾</a:t>
            </a:r>
          </a:p>
          <a:p>
            <a:r>
              <a:rPr lang="zh-CN" altLang="en-US" sz="2400"/>
              <a:t>在成语运用的过程中，要特别注意成语义和语境义的契合性，既不能违背语义逻辑，也不能违背事理逻辑，否则就会产生逻辑上的相悖，语境和语义上的矛盾。</a:t>
            </a: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小试牛刀</a:t>
            </a:r>
          </a:p>
        </p:txBody>
      </p:sp>
      <p:sp>
        <p:nvSpPr>
          <p:cNvPr id="4" name="内容占位符 3"/>
          <p:cNvSpPr>
            <a:spLocks noGrp="1"/>
          </p:cNvSpPr>
          <p:nvPr>
            <p:ph sz="half" idx="1"/>
          </p:nvPr>
        </p:nvSpPr>
        <p:spPr/>
        <p:style>
          <a:lnRef idx="2">
            <a:schemeClr val="accent1"/>
          </a:lnRef>
          <a:fillRef idx="1">
            <a:schemeClr val="lt1"/>
          </a:fillRef>
          <a:effectRef idx="0">
            <a:schemeClr val="accent1"/>
          </a:effectRef>
          <a:fontRef idx="minor">
            <a:schemeClr val="dk1"/>
          </a:fontRef>
        </p:style>
        <p:txBody>
          <a:bodyPr/>
          <a:lstStyle/>
          <a:p>
            <a:r>
              <a:rPr lang="zh-CN" altLang="en-US" sz="2400"/>
              <a:t>1．经过几天的发酵，事情的________(原委　缘由)基本搞明白了：一家人吃了在冰箱里冷冻了一年的一种名叫“酸汤子”的食物。然而由于该食物已经变质，导致全家集体中毒，9人中已有8人去世，剩下的一位目前也在ICU抢救。</a:t>
            </a:r>
          </a:p>
        </p:txBody>
      </p:sp>
      <p:sp>
        <p:nvSpPr>
          <p:cNvPr id="5" name="内容占位符 4"/>
          <p:cNvSpPr>
            <a:spLocks noGrp="1"/>
          </p:cNvSpPr>
          <p:nvPr>
            <p:ph sz="half" idx="2"/>
          </p:nvPr>
        </p:nvSpPr>
        <p:spPr>
          <a:xfrm>
            <a:off x="6238875" y="952500"/>
            <a:ext cx="5283200" cy="2442845"/>
          </a:xfrm>
        </p:spPr>
        <p:style>
          <a:lnRef idx="2">
            <a:schemeClr val="accent1"/>
          </a:lnRef>
          <a:fillRef idx="1">
            <a:schemeClr val="lt1"/>
          </a:fillRef>
          <a:effectRef idx="0">
            <a:schemeClr val="accent1"/>
          </a:effectRef>
          <a:fontRef idx="minor">
            <a:schemeClr val="dk1"/>
          </a:fontRef>
        </p:style>
        <p:txBody>
          <a:bodyPr/>
          <a:lstStyle/>
          <a:p>
            <a:r>
              <a:rPr lang="zh-CN" altLang="en-US" sz="2800"/>
              <a:t>解析：“原委”指事情从头到尾的经过；“缘由”强调原因。原句强调的是事情的经过，故选“原委”。</a:t>
            </a:r>
          </a:p>
        </p:txBody>
      </p:sp>
      <p:sp>
        <p:nvSpPr>
          <p:cNvPr id="7" name="内容占位符 4"/>
          <p:cNvSpPr>
            <a:spLocks noGrp="1"/>
          </p:cNvSpPr>
          <p:nvPr/>
        </p:nvSpPr>
        <p:spPr>
          <a:xfrm>
            <a:off x="6238875" y="3647440"/>
            <a:ext cx="5283200" cy="2442845"/>
          </a:xfrm>
          <a:prstGeom prst="rect">
            <a:avLst/>
          </a:prstGeom>
        </p:spPr>
        <p:style>
          <a:lnRef idx="2">
            <a:schemeClr val="accent1"/>
          </a:lnRef>
          <a:fillRef idx="1">
            <a:schemeClr val="lt1"/>
          </a:fillRef>
          <a:effectRef idx="0">
            <a:schemeClr val="accent1"/>
          </a:effectRef>
          <a:fontRef idx="minor">
            <a:schemeClr val="dk1"/>
          </a:fontRef>
        </p:style>
        <p:txBody>
          <a:bodyPr vert="horz" lIns="101600" tIns="0" rIns="82550" bIns="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r>
              <a:rPr lang="zh-CN" altLang="en-US" sz="2800"/>
              <a:t>答案：原委</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blinds(horizontal)">
                                      <p:cBhvr>
                                        <p:cTn id="7" dur="500"/>
                                        <p:tgtEl>
                                          <p:spTgt spid="5">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zh-CN" altLang="en-US"/>
              <a:t>练中悟道</a:t>
            </a:r>
          </a:p>
        </p:txBody>
      </p:sp>
      <p:sp>
        <p:nvSpPr>
          <p:cNvPr id="6" name="内容占位符 5"/>
          <p:cNvSpPr>
            <a:spLocks noGrp="1"/>
          </p:cNvSpPr>
          <p:nvPr>
            <p:ph sz="half" idx="1"/>
          </p:nvPr>
        </p:nvSpPr>
        <p:spPr>
          <a:xfrm>
            <a:off x="669925" y="952500"/>
            <a:ext cx="5283200" cy="5149850"/>
          </a:xfrm>
        </p:spPr>
        <p:style>
          <a:lnRef idx="2">
            <a:schemeClr val="accent2"/>
          </a:lnRef>
          <a:fillRef idx="1">
            <a:schemeClr val="lt1"/>
          </a:fillRef>
          <a:effectRef idx="0">
            <a:schemeClr val="accent2"/>
          </a:effectRef>
          <a:fontRef idx="minor">
            <a:schemeClr val="dk1"/>
          </a:fontRef>
        </p:style>
        <p:txBody>
          <a:bodyPr/>
          <a:lstStyle/>
          <a:p>
            <a:r>
              <a:rPr lang="zh-CN" altLang="en-US" sz="1800"/>
              <a:t>8．下列各句中划线词语的使用，全都不正确的一项是(　　)</a:t>
            </a:r>
          </a:p>
          <a:p>
            <a:r>
              <a:rPr lang="zh-CN" altLang="en-US" sz="1800"/>
              <a:t>①初春的校园，篝火晚会上，大家陶醉在这</a:t>
            </a:r>
            <a:r>
              <a:rPr lang="zh-CN" altLang="en-US" sz="1800" u="sng"/>
              <a:t>春意阑珊</a:t>
            </a:r>
            <a:r>
              <a:rPr lang="zh-CN" altLang="en-US" sz="1800"/>
              <a:t>的氛围中，有的在唱着，有的在跳着，有的在谈着……欢乐围绕在每个人的身边。</a:t>
            </a:r>
          </a:p>
          <a:p>
            <a:r>
              <a:rPr lang="zh-CN" altLang="en-US" sz="1800"/>
              <a:t>②近年来，一些正值</a:t>
            </a:r>
            <a:r>
              <a:rPr lang="zh-CN" altLang="en-US" sz="1800" u="sng"/>
              <a:t>豆蔻年华</a:t>
            </a:r>
            <a:r>
              <a:rPr lang="zh-CN" altLang="en-US" sz="1800"/>
              <a:t>的大学生沉迷在网吧里，从而荒废了学业，浪费了青春，真让人痛惜不已。</a:t>
            </a:r>
          </a:p>
          <a:p>
            <a:r>
              <a:rPr lang="zh-CN" altLang="en-US" sz="1800"/>
              <a:t>③北京时间5月2日晚，意甲联赛冠军归属</a:t>
            </a:r>
            <a:r>
              <a:rPr lang="zh-CN" altLang="en-US" sz="1800" u="sng"/>
              <a:t>尘埃落定</a:t>
            </a:r>
            <a:r>
              <a:rPr lang="zh-CN" altLang="en-US" sz="1800"/>
              <a:t>，AC米兰主场1比0战胜罗马，提前2轮夺冠。</a:t>
            </a:r>
          </a:p>
          <a:p>
            <a:r>
              <a:rPr lang="zh-CN" altLang="en-US" sz="1800"/>
              <a:t>④只顾眼前的蝇头小利，不考虑未来的发展，这些企业</a:t>
            </a:r>
            <a:r>
              <a:rPr lang="zh-CN" altLang="en-US" sz="1800" u="sng"/>
              <a:t>目光如炬</a:t>
            </a:r>
            <a:r>
              <a:rPr lang="zh-CN" altLang="en-US" sz="1800"/>
              <a:t>，难以走向世界。</a:t>
            </a:r>
          </a:p>
        </p:txBody>
      </p:sp>
      <p:sp>
        <p:nvSpPr>
          <p:cNvPr id="7" name="内容占位符 6"/>
          <p:cNvSpPr>
            <a:spLocks noGrp="1"/>
          </p:cNvSpPr>
          <p:nvPr>
            <p:ph sz="half" idx="2"/>
          </p:nvPr>
        </p:nvSpPr>
        <p:spPr>
          <a:xfrm>
            <a:off x="6238875" y="952500"/>
            <a:ext cx="5283200" cy="3686175"/>
          </a:xfrm>
        </p:spPr>
        <p:style>
          <a:lnRef idx="2">
            <a:schemeClr val="accent2"/>
          </a:lnRef>
          <a:fillRef idx="1">
            <a:schemeClr val="lt1"/>
          </a:fillRef>
          <a:effectRef idx="0">
            <a:schemeClr val="accent2"/>
          </a:effectRef>
          <a:fontRef idx="minor">
            <a:schemeClr val="dk1"/>
          </a:fontRef>
        </p:style>
        <p:txBody>
          <a:bodyPr/>
          <a:lstStyle/>
          <a:p>
            <a:r>
              <a:rPr lang="zh-CN" altLang="en-US" sz="2000">
                <a:sym typeface="+mn-ea"/>
              </a:rPr>
              <a:t>⑤未来五年，中华民族将穿越萦绕千年的小康梦想，站在新的历史起点，展开一幅亿万人民</a:t>
            </a:r>
            <a:r>
              <a:rPr lang="zh-CN" altLang="en-US" sz="2000" u="sng">
                <a:sym typeface="+mn-ea"/>
              </a:rPr>
              <a:t>勠力同心</a:t>
            </a:r>
            <a:r>
              <a:rPr lang="zh-CN" altLang="en-US" sz="2000">
                <a:sym typeface="+mn-ea"/>
              </a:rPr>
              <a:t>建设全面小康的壮丽图景。</a:t>
            </a:r>
          </a:p>
          <a:p>
            <a:r>
              <a:rPr lang="zh-CN" altLang="en-US" sz="2000">
                <a:sym typeface="+mn-ea"/>
              </a:rPr>
              <a:t>⑥闻得老人一席话，我顿时犹如</a:t>
            </a:r>
            <a:r>
              <a:rPr lang="zh-CN" altLang="en-US" sz="2000" u="sng">
                <a:sym typeface="+mn-ea"/>
              </a:rPr>
              <a:t>醍醐灌顶</a:t>
            </a:r>
            <a:r>
              <a:rPr lang="zh-CN" altLang="en-US" sz="2000">
                <a:sym typeface="+mn-ea"/>
              </a:rPr>
              <a:t>，明白了父亲的良苦用心，明白了他一直以来藏在严厉教导中的深沉的爱。</a:t>
            </a:r>
          </a:p>
          <a:p>
            <a:r>
              <a:rPr sz="2000"/>
              <a:t>A．①②④  	B．②④⑤</a:t>
            </a:r>
          </a:p>
          <a:p>
            <a:r>
              <a:rPr sz="2000"/>
              <a:t>C．③⑤⑥  	D．④⑤⑥</a:t>
            </a:r>
          </a:p>
        </p:txBody>
      </p:sp>
      <p:pic>
        <p:nvPicPr>
          <p:cNvPr id="8" name="图片 7"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332855" y="3250565"/>
            <a:ext cx="914400" cy="914400"/>
          </a:xfrm>
          <a:prstGeom prst="rect">
            <a:avLst/>
          </a:prstGeom>
        </p:spPr>
      </p:pic>
      <p:sp>
        <p:nvSpPr>
          <p:cNvPr id="3" name="文本框 2"/>
          <p:cNvSpPr txBox="1"/>
          <p:nvPr/>
        </p:nvSpPr>
        <p:spPr>
          <a:xfrm>
            <a:off x="3877945" y="4386580"/>
            <a:ext cx="7644130" cy="203009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zh-CN" altLang="en-US"/>
              <a:t>解析：选A。“春意阑珊”的“阑珊”是指“将尽，衰落”，这正好与句首的“初春”相左。“豆蔻年华”是指女子十三四岁的年纪，这与语境中所说的“大学生”相矛盾。“尘埃落定”比喻事情经过许多变化，终于有了结果；或经过一阵混乱后将结果确定下来。用在此处，符合语境。“目光如炬”形容见识远大，与“只顾眼前”相矛盾，可换成“目光如豆”。“勠力同心”指齐心合力，团结一致。运用正确。“醍醐灌顶”比喻给人灌输智慧，使人得到启发和感悟。用在此处符合语境。</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lstStyle/>
          <a:p>
            <a:r>
              <a:rPr lang="zh-CN" altLang="en-US"/>
              <a:t>传统题型巧突破——“九角度”判断成语使用的正误 </a:t>
            </a:r>
          </a:p>
        </p:txBody>
      </p:sp>
      <p:sp>
        <p:nvSpPr>
          <p:cNvPr id="7" name="内容占位符 6"/>
          <p:cNvSpPr>
            <a:spLocks noGrp="1"/>
          </p:cNvSpPr>
          <p:nvPr>
            <p:ph sz="quarter" idx="13"/>
          </p:nvPr>
        </p:nvSpPr>
        <p:spPr/>
        <p:txBody>
          <a:bodyPr/>
          <a:lstStyle/>
          <a:p>
            <a:r>
              <a:rPr lang="zh-CN" altLang="en-US" sz="2400"/>
              <a:t>角度九　看多义，忌顾此失彼</a:t>
            </a:r>
          </a:p>
          <a:p>
            <a:r>
              <a:rPr lang="zh-CN" altLang="en-US" sz="2400"/>
              <a:t>有些成语含义不是单一的，有两种或两种以上的含义，有的甚至感情色彩相反。对这类成语，要全面把握其多种含义及其不同的使用语境。</a:t>
            </a:r>
          </a:p>
        </p:txBody>
      </p:sp>
    </p:spTree>
    <p:custDataLst>
      <p:tags r:id="rId2"/>
    </p:custData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r>
              <a:rPr lang="zh-CN" altLang="en-US"/>
              <a:t>练中悟道</a:t>
            </a:r>
          </a:p>
        </p:txBody>
      </p:sp>
      <p:sp>
        <p:nvSpPr>
          <p:cNvPr id="6" name="内容占位符 5"/>
          <p:cNvSpPr>
            <a:spLocks noGrp="1"/>
          </p:cNvSpPr>
          <p:nvPr>
            <p:ph sz="half" idx="1"/>
          </p:nvPr>
        </p:nvSpPr>
        <p:spPr>
          <a:xfrm>
            <a:off x="669925" y="952500"/>
            <a:ext cx="5283200" cy="5149850"/>
          </a:xfrm>
        </p:spPr>
        <p:style>
          <a:lnRef idx="2">
            <a:schemeClr val="accent2"/>
          </a:lnRef>
          <a:fillRef idx="1">
            <a:schemeClr val="lt1"/>
          </a:fillRef>
          <a:effectRef idx="0">
            <a:schemeClr val="accent2"/>
          </a:effectRef>
          <a:fontRef idx="minor">
            <a:schemeClr val="dk1"/>
          </a:fontRef>
        </p:style>
        <p:txBody>
          <a:bodyPr/>
          <a:lstStyle/>
          <a:p>
            <a:r>
              <a:rPr lang="zh-CN" altLang="en-US" sz="1800"/>
              <a:t>9．下列各句中加点成语的使用，不恰当的一项是(　　)</a:t>
            </a:r>
          </a:p>
          <a:p>
            <a:r>
              <a:rPr lang="zh-CN" altLang="en-US" sz="1800"/>
              <a:t>A．亚洲合作不能期望一步登天，必须要立足现有合作渠道，分步骤进行。</a:t>
            </a:r>
          </a:p>
          <a:p>
            <a:r>
              <a:rPr lang="zh-CN" altLang="en-US" sz="1800"/>
              <a:t>B．本来还不错的一篇文章，让你们这样改来改去，反而改得不三不四了。</a:t>
            </a:r>
          </a:p>
          <a:p>
            <a:r>
              <a:rPr lang="zh-CN" altLang="en-US" sz="1800"/>
              <a:t>C．王羲之是中国东晋书法家，有“书圣”之称，他的行书书法入木三分。</a:t>
            </a:r>
          </a:p>
          <a:p>
            <a:r>
              <a:rPr lang="zh-CN" altLang="en-US" sz="1800"/>
              <a:t>D．他开会大谈如何防腐，暗地里却受贿，这种做法和叶公好龙没有两样。</a:t>
            </a:r>
          </a:p>
        </p:txBody>
      </p:sp>
      <p:sp>
        <p:nvSpPr>
          <p:cNvPr id="7" name="内容占位符 6"/>
          <p:cNvSpPr>
            <a:spLocks noGrp="1"/>
          </p:cNvSpPr>
          <p:nvPr>
            <p:ph sz="half" idx="2"/>
          </p:nvPr>
        </p:nvSpPr>
        <p:spPr>
          <a:xfrm>
            <a:off x="6238875" y="952500"/>
            <a:ext cx="5283200" cy="5150485"/>
          </a:xfrm>
        </p:spPr>
        <p:style>
          <a:lnRef idx="2">
            <a:schemeClr val="accent2"/>
          </a:lnRef>
          <a:fillRef idx="1">
            <a:schemeClr val="lt1"/>
          </a:fillRef>
          <a:effectRef idx="0">
            <a:schemeClr val="accent2"/>
          </a:effectRef>
          <a:fontRef idx="minor">
            <a:schemeClr val="dk1"/>
          </a:fontRef>
        </p:style>
        <p:txBody>
          <a:bodyPr/>
          <a:lstStyle/>
          <a:p>
            <a:r>
              <a:rPr lang="zh-CN" altLang="en-US" sz="2000">
                <a:sym typeface="+mn-ea"/>
              </a:rPr>
              <a:t>解析：选D。A项，一步登天：比喻地位一下升得很高；也比喻一下子达到最高的境界或程度。使用正确。B项，不三不四：既用于人，指品行不正派；也可指事物不像样子，不伦不类。使用正确。C项，入木三分：比喻议论深刻；也用来形容书法有力。使用正确。D项，叶公好龙：指表面上爱好某种事物，其实并非真爱好。这里是说表面憎恨，而实际爱好。不合语境。</a:t>
            </a:r>
          </a:p>
        </p:txBody>
      </p:sp>
      <p:pic>
        <p:nvPicPr>
          <p:cNvPr id="8" name="图片 7"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758825" y="4057015"/>
            <a:ext cx="914400" cy="91440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bg/>
                                          </p:spTgt>
                                        </p:tgtEl>
                                        <p:attrNameLst>
                                          <p:attrName>style.visibility</p:attrName>
                                        </p:attrNameLst>
                                      </p:cBhvr>
                                      <p:to>
                                        <p:strVal val="visible"/>
                                      </p:to>
                                    </p:set>
                                    <p:anim calcmode="lin" valueType="num">
                                      <p:cBhvr additive="base">
                                        <p:cTn id="13"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标题 7"/>
          <p:cNvSpPr>
            <a:spLocks noGrp="1"/>
          </p:cNvSpPr>
          <p:nvPr>
            <p:ph type="title"/>
          </p:nvPr>
        </p:nvSpPr>
        <p:spPr/>
        <p:txBody>
          <a:bodyPr/>
          <a:lstStyle/>
          <a:p>
            <a:r>
              <a:rPr lang="zh-CN" altLang="en-US"/>
              <a:t>四、具体语境中近义词辨析——用“法”要灵活</a:t>
            </a:r>
          </a:p>
        </p:txBody>
      </p:sp>
      <p:sp>
        <p:nvSpPr>
          <p:cNvPr id="9" name="内容占位符 8"/>
          <p:cNvSpPr>
            <a:spLocks noGrp="1"/>
          </p:cNvSpPr>
          <p:nvPr>
            <p:ph sz="quarter" idx="13"/>
          </p:nvPr>
        </p:nvSpPr>
        <p:spPr/>
        <p:txBody>
          <a:bodyPr/>
          <a:lstStyle/>
          <a:p>
            <a:r>
              <a:rPr lang="zh-CN" altLang="en-US" sz="2400"/>
              <a:t>1．首先阅读语段，把握语境含意。</a:t>
            </a:r>
          </a:p>
          <a:p>
            <a:r>
              <a:rPr lang="zh-CN" altLang="en-US" sz="2400"/>
              <a:t>2．抓住相异语素，分析其意义差异，选符合语境义者。</a:t>
            </a:r>
          </a:p>
          <a:p>
            <a:r>
              <a:rPr lang="zh-CN" altLang="en-US" sz="2400"/>
              <a:t>3．联系日常习惯用语，推断词语意义及用法，再判断该选何词。</a:t>
            </a:r>
          </a:p>
          <a:p>
            <a:r>
              <a:rPr lang="zh-CN" altLang="en-US" sz="2400"/>
              <a:t>4．巧妙运用排除法。</a:t>
            </a:r>
          </a:p>
        </p:txBody>
      </p:sp>
    </p:spTree>
    <p:custDataLst>
      <p:tags r:id="rId2"/>
    </p:custDataLst>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标题 7"/>
          <p:cNvSpPr>
            <a:spLocks noGrp="1"/>
          </p:cNvSpPr>
          <p:nvPr>
            <p:ph type="title"/>
          </p:nvPr>
        </p:nvSpPr>
        <p:spPr/>
        <p:txBody>
          <a:bodyPr/>
          <a:lstStyle/>
          <a:p>
            <a:r>
              <a:rPr lang="zh-CN" altLang="en-US"/>
              <a:t>达标检测</a:t>
            </a:r>
          </a:p>
        </p:txBody>
      </p:sp>
      <p:sp>
        <p:nvSpPr>
          <p:cNvPr id="9" name="内容占位符 8"/>
          <p:cNvSpPr>
            <a:spLocks noGrp="1"/>
          </p:cNvSpPr>
          <p:nvPr>
            <p:ph sz="half" idx="1"/>
          </p:nvPr>
        </p:nvSpPr>
        <p:spPr/>
        <p:txBody>
          <a:bodyPr/>
          <a:lstStyle/>
          <a:p>
            <a:r>
              <a:rPr lang="zh-CN" altLang="en-US" sz="1800"/>
              <a:t>1．(2021·湖北云梦县为民学校模拟)依次填入下面语段横线处的词语，最恰当的一组是(　　)</a:t>
            </a:r>
          </a:p>
          <a:p>
            <a:r>
              <a:rPr lang="zh-CN" altLang="en-US" sz="1800"/>
              <a:t>在人类大发展大变革的时期，________人类命运共同体，对世界人权事业发展提出了新的要求。约束国际霸权主义的________，从人类命运________的视角调整人类集体人权之间的结构关系，从而在全球化的新阶段________人类整体的生存、发展。</a:t>
            </a:r>
          </a:p>
          <a:p>
            <a:r>
              <a:rPr sz="1800">
                <a:sym typeface="+mn-ea"/>
              </a:rPr>
              <a:t>A．构建　无所不为　息息相关　确保</a:t>
            </a:r>
            <a:endParaRPr lang="zh-CN" altLang="en-US" sz="1800"/>
          </a:p>
          <a:p>
            <a:r>
              <a:rPr sz="1800">
                <a:sym typeface="+mn-ea"/>
              </a:rPr>
              <a:t>B．构造  为所欲为  休戚与共  确立</a:t>
            </a:r>
            <a:endParaRPr lang="zh-CN" altLang="en-US" sz="1800"/>
          </a:p>
          <a:p>
            <a:r>
              <a:rPr sz="1800">
                <a:sym typeface="+mn-ea"/>
              </a:rPr>
              <a:t>C．构造  无所不为  息息相关  确立</a:t>
            </a:r>
            <a:endParaRPr lang="zh-CN" altLang="en-US" sz="1800"/>
          </a:p>
          <a:p>
            <a:r>
              <a:rPr sz="1800">
                <a:sym typeface="+mn-ea"/>
              </a:rPr>
              <a:t>D．构建  为所欲为  休戚与共  确保</a:t>
            </a:r>
            <a:endParaRPr lang="zh-CN" altLang="en-US" sz="1800"/>
          </a:p>
        </p:txBody>
      </p:sp>
      <p:sp>
        <p:nvSpPr>
          <p:cNvPr id="2" name="内容占位符 1"/>
          <p:cNvSpPr>
            <a:spLocks noGrp="1"/>
          </p:cNvSpPr>
          <p:nvPr>
            <p:ph sz="half" idx="2"/>
          </p:nvPr>
        </p:nvSpPr>
        <p:spPr/>
        <p:txBody>
          <a:bodyPr/>
          <a:lstStyle/>
          <a:p>
            <a:r>
              <a:rPr lang="zh-CN" altLang="en-US" sz="2000"/>
              <a:t>解析：选D。本题考查正确使用词语(包括熟语)的能力。构建：建立(多用于抽象事物)。构造：建造。语段中的“人类命运共同体”是抽象事物，故第一个空应选“构建”。排除B、C两项。无所不为：没有什么不干的，指什么坏事都干。为所欲为：想干什么就干什么，任意行事。针对语段中的“国际霸权主义”，第二个空应选“为所欲为”。排除A项。休戚与共：彼此共同承受幸福与灾祸。息息相关：形容关系密切。语境强调人类共同承受祸福，故第三空选“休戚与共”。确保：确实地保持或保证。确立：稳固地建立或树立。后面是“人类整体的生存、发展”，应选“确保”。故选D。</a:t>
            </a:r>
          </a:p>
        </p:txBody>
      </p:sp>
      <p:pic>
        <p:nvPicPr>
          <p:cNvPr id="3" name="图片 2" descr="31393938393834313b31393939353232383bb9b4d5fdc8b7"/>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838835" y="5399405"/>
            <a:ext cx="586740" cy="586740"/>
          </a:xfrm>
          <a:prstGeom prst="rect">
            <a:avLst/>
          </a:prstGeom>
        </p:spPr>
      </p:pic>
      <p:pic>
        <p:nvPicPr>
          <p:cNvPr id="10" name="New picture"/>
          <p:cNvPicPr/>
          <p:nvPr/>
        </p:nvPicPr>
        <p:blipFill>
          <a:blip r:embed="rId4"/>
          <a:stretch>
            <a:fillRect/>
          </a:stretch>
        </p:blipFill>
        <p:spPr>
          <a:xfrm>
            <a:off x="10541000" y="10871200"/>
            <a:ext cx="355600" cy="266700"/>
          </a:xfrm>
          <a:prstGeom prst="cube">
            <a:avLst/>
          </a:prstGeom>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（二）色彩辨析</a:t>
            </a:r>
          </a:p>
        </p:txBody>
      </p:sp>
      <p:graphicFrame>
        <p:nvGraphicFramePr>
          <p:cNvPr id="6" name="表格 5"/>
          <p:cNvGraphicFramePr>
            <a:graphicFrameLocks noGrp="1"/>
          </p:cNvGraphicFramePr>
          <p:nvPr>
            <p:custDataLst>
              <p:tags r:id="rId2"/>
            </p:custDataLst>
          </p:nvPr>
        </p:nvGraphicFramePr>
        <p:xfrm>
          <a:off x="1218565" y="998220"/>
          <a:ext cx="10103485" cy="5000625"/>
        </p:xfrm>
        <a:graphic>
          <a:graphicData uri="http://schemas.openxmlformats.org/drawingml/2006/table">
            <a:tbl>
              <a:tblPr firstRow="1" bandRow="1">
                <a:tableStyleId>{5940675A-B579-460E-94D1-54222C63F5DA}</a:tableStyleId>
              </a:tblPr>
              <a:tblGrid>
                <a:gridCol w="2123440"/>
                <a:gridCol w="3327400"/>
                <a:gridCol w="4652645"/>
              </a:tblGrid>
              <a:tr h="499745">
                <a:tc gridSpan="2">
                  <a:txBody>
                    <a:bodyPr vert="horz" wrap="square"/>
                    <a:lstStyle/>
                    <a:p>
                      <a:pPr indent="0" algn="ctr">
                        <a:buNone/>
                      </a:pPr>
                      <a:r>
                        <a:rPr lang="en-US" sz="2400" b="0">
                          <a:latin typeface="Times New Roman" panose="02020603050405020304" charset="0"/>
                          <a:cs typeface="Times New Roman" panose="02020603050405020304" charset="0"/>
                        </a:rPr>
                        <a:t>辨析角度</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vert="horz" wrap="square"/>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vert="horz" wrap="square"/>
                    <a:lstStyle/>
                    <a:p>
                      <a:pPr indent="0" algn="ctr">
                        <a:buNone/>
                      </a:pPr>
                      <a:r>
                        <a:rPr lang="en-US" sz="2400" b="0">
                          <a:latin typeface="Times New Roman" panose="02020603050405020304" charset="0"/>
                          <a:cs typeface="Times New Roman" panose="02020603050405020304" charset="0"/>
                        </a:rPr>
                        <a:t>举　例</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01140">
                <a:tc>
                  <a:txBody>
                    <a:bodyPr vert="horz" wrap="square"/>
                    <a:lstStyle/>
                    <a:p>
                      <a:pPr indent="0">
                        <a:buNone/>
                      </a:pPr>
                      <a:r>
                        <a:rPr lang="en-US" sz="2400" b="0">
                          <a:latin typeface="Times New Roman" panose="02020603050405020304" charset="0"/>
                          <a:cs typeface="Times New Roman" panose="02020603050405020304" charset="0"/>
                        </a:rPr>
                        <a:t>辨析词语的感情色彩</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Times New Roman" panose="02020603050405020304" charset="0"/>
                          <a:cs typeface="Times New Roman" panose="02020603050405020304" charset="0"/>
                        </a:rPr>
                        <a:t>感情色彩分褒、贬、中三种</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①</a:t>
                      </a:r>
                      <a:r>
                        <a:rPr lang="en-US" sz="2400" b="0">
                          <a:latin typeface="Times New Roman" panose="02020603050405020304" charset="0"/>
                          <a:cs typeface="Times New Roman" panose="02020603050405020304" charset="0"/>
                        </a:rPr>
                        <a:t>成果——结果——后果　(褒)　</a:t>
                      </a:r>
                      <a:r>
                        <a:rPr lang="en-US" sz="2400" b="0">
                          <a:latin typeface="宋体" panose="02010600030101010101" pitchFamily="2" charset="-122"/>
                          <a:ea typeface="宋体" panose="02010600030101010101" pitchFamily="2" charset="-122"/>
                          <a:cs typeface="宋体" panose="02010600030101010101" pitchFamily="2" charset="-122"/>
                        </a:rPr>
                        <a:t> </a:t>
                      </a:r>
                      <a:r>
                        <a:rPr lang="en-US" sz="2400" b="0">
                          <a:latin typeface="Times New Roman" panose="02020603050405020304" charset="0"/>
                          <a:cs typeface="Times New Roman" panose="02020603050405020304" charset="0"/>
                        </a:rPr>
                        <a:t> (中)　　(贬)</a:t>
                      </a:r>
                      <a:r>
                        <a:rPr lang="en-US" sz="2400" b="0">
                          <a:latin typeface="宋体" panose="02010600030101010101" pitchFamily="2" charset="-122"/>
                          <a:ea typeface="宋体" panose="02010600030101010101" pitchFamily="2" charset="-122"/>
                          <a:cs typeface="宋体" panose="02010600030101010101" pitchFamily="2" charset="-122"/>
                        </a:rPr>
                        <a:t>②</a:t>
                      </a:r>
                      <a:r>
                        <a:rPr lang="en-US" sz="2400" b="0">
                          <a:latin typeface="Times New Roman" panose="02020603050405020304" charset="0"/>
                          <a:cs typeface="Times New Roman" panose="02020603050405020304" charset="0"/>
                        </a:rPr>
                        <a:t>发动——煽动　</a:t>
                      </a:r>
                      <a:r>
                        <a:rPr lang="en-US" sz="2400" b="0">
                          <a:latin typeface="宋体" panose="02010600030101010101" pitchFamily="2" charset="-122"/>
                          <a:ea typeface="宋体" panose="02010600030101010101" pitchFamily="2" charset="-122"/>
                          <a:cs typeface="宋体" panose="02010600030101010101" pitchFamily="2" charset="-122"/>
                        </a:rPr>
                        <a:t> </a:t>
                      </a:r>
                      <a:r>
                        <a:rPr lang="en-US" sz="2400" b="0">
                          <a:latin typeface="Times New Roman" panose="02020603050405020304" charset="0"/>
                          <a:cs typeface="Times New Roman" panose="02020603050405020304" charset="0"/>
                        </a:rPr>
                        <a:t>(中)　 (贬)</a:t>
                      </a:r>
                      <a:r>
                        <a:rPr lang="en-US" sz="2400" b="0">
                          <a:latin typeface="宋体" panose="02010600030101010101" pitchFamily="2" charset="-122"/>
                          <a:ea typeface="宋体" panose="02010600030101010101" pitchFamily="2" charset="-122"/>
                          <a:cs typeface="宋体" panose="02010600030101010101" pitchFamily="2" charset="-122"/>
                        </a:rPr>
                        <a:t>③</a:t>
                      </a:r>
                      <a:r>
                        <a:rPr lang="en-US" sz="2400" b="0">
                          <a:latin typeface="Times New Roman" panose="02020603050405020304" charset="0"/>
                          <a:cs typeface="Times New Roman" panose="02020603050405020304" charset="0"/>
                        </a:rPr>
                        <a:t>称赞——奉</a:t>
                      </a:r>
                      <a:r>
                        <a:rPr lang="en-US" sz="2400" b="0">
                          <a:latin typeface="宋体" panose="02010600030101010101" pitchFamily="2" charset="-122"/>
                          <a:ea typeface="宋体" panose="02010600030101010101" pitchFamily="2" charset="-122"/>
                          <a:cs typeface="宋体" panose="02010600030101010101" pitchFamily="2" charset="-122"/>
                        </a:rPr>
                        <a:t>承　 (褒)　</a:t>
                      </a:r>
                      <a:r>
                        <a:rPr lang="en-US" sz="2400" b="0">
                          <a:latin typeface="Times New Roman" panose="02020603050405020304" charset="0"/>
                          <a:cs typeface="Times New Roman" panose="02020603050405020304" charset="0"/>
                        </a:rPr>
                        <a:t> (贬)</a:t>
                      </a:r>
                      <a:endParaRPr lang="en-US"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99740">
                <a:tc>
                  <a:txBody>
                    <a:bodyPr vert="horz" wrap="square"/>
                    <a:lstStyle/>
                    <a:p>
                      <a:pPr indent="0">
                        <a:buNone/>
                      </a:pPr>
                      <a:r>
                        <a:rPr lang="en-US" sz="2400" b="0">
                          <a:latin typeface="Times New Roman" panose="02020603050405020304" charset="0"/>
                          <a:cs typeface="Times New Roman" panose="02020603050405020304" charset="0"/>
                        </a:rPr>
                        <a:t>辨析词语的语体色彩</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latin typeface="Times New Roman" panose="02020603050405020304" charset="0"/>
                          <a:cs typeface="Times New Roman" panose="02020603050405020304" charset="0"/>
                        </a:rPr>
                        <a:t>语体分为口语与书面语。口语较通俗；书面语分为公文语体、科技语体、文艺语体、政论语体等</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charset="0"/>
                          <a:cs typeface="Times New Roman" panose="02020603050405020304" charset="0"/>
                        </a:rPr>
                        <a:t>较庄重文雅。使用时应分清场合</a:t>
                      </a:r>
                      <a:endParaRPr lang="en-US" altLang="en-US" sz="24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①</a:t>
                      </a:r>
                      <a:r>
                        <a:rPr lang="en-US" sz="2400" b="0">
                          <a:latin typeface="Times New Roman" panose="02020603050405020304" charset="0"/>
                          <a:cs typeface="Times New Roman" panose="02020603050405020304" charset="0"/>
                        </a:rPr>
                        <a:t>爸爸——父亲(口语) </a:t>
                      </a:r>
                      <a:r>
                        <a:rPr lang="en-US" sz="2400" b="0">
                          <a:latin typeface="宋体" panose="02010600030101010101" pitchFamily="2" charset="-122"/>
                          <a:ea typeface="宋体" panose="02010600030101010101" pitchFamily="2" charset="-122"/>
                          <a:cs typeface="宋体" panose="02010600030101010101" pitchFamily="2" charset="-122"/>
                        </a:rPr>
                        <a:t> </a:t>
                      </a:r>
                      <a:r>
                        <a:rPr lang="en-US" sz="2400" b="0">
                          <a:latin typeface="Times New Roman" panose="02020603050405020304" charset="0"/>
                          <a:cs typeface="Times New Roman" panose="02020603050405020304" charset="0"/>
                        </a:rPr>
                        <a:t>(书面语)见面——会见(口语)</a:t>
                      </a:r>
                      <a:r>
                        <a:rPr lang="en-US" sz="2400" b="0">
                          <a:latin typeface="宋体" panose="02010600030101010101" pitchFamily="2" charset="-122"/>
                          <a:ea typeface="宋体" panose="02010600030101010101" pitchFamily="2" charset="-122"/>
                          <a:cs typeface="宋体" panose="02010600030101010101" pitchFamily="2" charset="-122"/>
                        </a:rPr>
                        <a:t>  </a:t>
                      </a:r>
                      <a:r>
                        <a:rPr lang="en-US" sz="2400" b="0">
                          <a:latin typeface="Times New Roman" panose="02020603050405020304" charset="0"/>
                          <a:cs typeface="Times New Roman" panose="02020603050405020304" charset="0"/>
                        </a:rPr>
                        <a:t>(书面语)</a:t>
                      </a:r>
                      <a:r>
                        <a:rPr lang="en-US" sz="2400" b="0">
                          <a:latin typeface="宋体" panose="02010600030101010101" pitchFamily="2" charset="-122"/>
                          <a:ea typeface="宋体" panose="02010600030101010101" pitchFamily="2" charset="-122"/>
                          <a:cs typeface="宋体" panose="02010600030101010101" pitchFamily="2" charset="-122"/>
                        </a:rPr>
                        <a:t>②</a:t>
                      </a:r>
                      <a:r>
                        <a:rPr lang="en-US" sz="2400" b="0">
                          <a:latin typeface="Times New Roman" panose="02020603050405020304" charset="0"/>
                          <a:cs typeface="Times New Roman" panose="02020603050405020304" charset="0"/>
                        </a:rPr>
                        <a:t>玉米——苞米/苞谷/棒子(普通话)　</a:t>
                      </a:r>
                      <a:r>
                        <a:rPr lang="en-US" sz="2400" b="0">
                          <a:latin typeface="宋体" panose="02010600030101010101" pitchFamily="2" charset="-122"/>
                          <a:ea typeface="宋体" panose="02010600030101010101" pitchFamily="2" charset="-122"/>
                          <a:cs typeface="宋体" panose="02010600030101010101" pitchFamily="2" charset="-122"/>
                        </a:rPr>
                        <a:t> </a:t>
                      </a:r>
                      <a:r>
                        <a:rPr lang="en-US" sz="2400" b="0">
                          <a:latin typeface="Times New Roman" panose="02020603050405020304" charset="0"/>
                          <a:cs typeface="Times New Roman" panose="02020603050405020304" charset="0"/>
                        </a:rPr>
                        <a:t>(方言)</a:t>
                      </a:r>
                      <a:endParaRPr lang="en-US"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小试牛刀</a:t>
            </a:r>
          </a:p>
        </p:txBody>
      </p:sp>
      <p:sp>
        <p:nvSpPr>
          <p:cNvPr id="4" name="内容占位符 3"/>
          <p:cNvSpPr>
            <a:spLocks noGrp="1"/>
          </p:cNvSpPr>
          <p:nvPr>
            <p:ph sz="half" idx="1"/>
          </p:nvPr>
        </p:nvSpPr>
        <p:spPr/>
        <p:style>
          <a:lnRef idx="2">
            <a:schemeClr val="accent1"/>
          </a:lnRef>
          <a:fillRef idx="1">
            <a:schemeClr val="lt1"/>
          </a:fillRef>
          <a:effectRef idx="0">
            <a:schemeClr val="accent1"/>
          </a:effectRef>
          <a:fontRef idx="minor">
            <a:schemeClr val="dk1"/>
          </a:fontRef>
        </p:style>
        <p:txBody>
          <a:bodyPr/>
          <a:lstStyle/>
          <a:p>
            <a:r>
              <a:rPr lang="en-US" altLang="zh-CN" sz="2400"/>
              <a:t>2</a:t>
            </a:r>
            <a:r>
              <a:rPr lang="zh-CN" altLang="en-US" sz="2400"/>
              <a:t>．人口普查员耐心地与普查对象进行________(勾通　沟通), 获取相关信息，争取对方的信任、支持和理解。 </a:t>
            </a:r>
          </a:p>
        </p:txBody>
      </p:sp>
      <p:sp>
        <p:nvSpPr>
          <p:cNvPr id="5" name="内容占位符 4"/>
          <p:cNvSpPr>
            <a:spLocks noGrp="1"/>
          </p:cNvSpPr>
          <p:nvPr>
            <p:ph sz="half" idx="2"/>
          </p:nvPr>
        </p:nvSpPr>
        <p:spPr>
          <a:xfrm>
            <a:off x="6238875" y="952500"/>
            <a:ext cx="5283200" cy="2442845"/>
          </a:xfrm>
        </p:spPr>
        <p:style>
          <a:lnRef idx="2">
            <a:schemeClr val="accent1"/>
          </a:lnRef>
          <a:fillRef idx="1">
            <a:schemeClr val="lt1"/>
          </a:fillRef>
          <a:effectRef idx="0">
            <a:schemeClr val="accent1"/>
          </a:effectRef>
          <a:fontRef idx="minor">
            <a:schemeClr val="dk1"/>
          </a:fontRef>
        </p:style>
        <p:txBody>
          <a:bodyPr/>
          <a:lstStyle/>
          <a:p>
            <a:r>
              <a:rPr lang="zh-CN" altLang="en-US" sz="2800"/>
              <a:t>解析：“沟通”指使双方能通连，是中性词；“勾通”指暗中串通，勾结，含贬义。</a:t>
            </a:r>
          </a:p>
        </p:txBody>
      </p:sp>
      <p:sp>
        <p:nvSpPr>
          <p:cNvPr id="7" name="内容占位符 4"/>
          <p:cNvSpPr>
            <a:spLocks noGrp="1"/>
          </p:cNvSpPr>
          <p:nvPr/>
        </p:nvSpPr>
        <p:spPr>
          <a:xfrm>
            <a:off x="6238875" y="3647440"/>
            <a:ext cx="5283200" cy="2442845"/>
          </a:xfrm>
          <a:prstGeom prst="rect">
            <a:avLst/>
          </a:prstGeom>
        </p:spPr>
        <p:style>
          <a:lnRef idx="2">
            <a:schemeClr val="accent1"/>
          </a:lnRef>
          <a:fillRef idx="1">
            <a:schemeClr val="lt1"/>
          </a:fillRef>
          <a:effectRef idx="0">
            <a:schemeClr val="accent1"/>
          </a:effectRef>
          <a:fontRef idx="minor">
            <a:schemeClr val="dk1"/>
          </a:fontRef>
        </p:style>
        <p:txBody>
          <a:bodyPr vert="horz" lIns="101600" tIns="0" rIns="82550" bIns="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r>
              <a:rPr lang="zh-CN" altLang="en-US" sz="2800">
                <a:sym typeface="+mn-ea"/>
              </a:rPr>
              <a:t>答案：沟通</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blinds(horizontal)">
                                      <p:cBhvr>
                                        <p:cTn id="7" dur="500"/>
                                        <p:tgtEl>
                                          <p:spTgt spid="5">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（三）用法辨析</a:t>
            </a:r>
          </a:p>
        </p:txBody>
      </p:sp>
      <p:graphicFrame>
        <p:nvGraphicFramePr>
          <p:cNvPr id="4" name="表格 3"/>
          <p:cNvGraphicFramePr>
            <a:graphicFrameLocks noGrp="1"/>
          </p:cNvGraphicFramePr>
          <p:nvPr>
            <p:custDataLst>
              <p:tags r:id="rId2"/>
            </p:custDataLst>
          </p:nvPr>
        </p:nvGraphicFramePr>
        <p:xfrm>
          <a:off x="1048385" y="1097280"/>
          <a:ext cx="10373995" cy="5132070"/>
        </p:xfrm>
        <a:graphic>
          <a:graphicData uri="http://schemas.openxmlformats.org/drawingml/2006/table">
            <a:tbl>
              <a:tblPr firstRow="1" bandRow="1">
                <a:tableStyleId>{5940675A-B579-460E-94D1-54222C63F5DA}</a:tableStyleId>
              </a:tblPr>
              <a:tblGrid>
                <a:gridCol w="989965"/>
                <a:gridCol w="3239770"/>
                <a:gridCol w="6144260"/>
              </a:tblGrid>
              <a:tr h="342900">
                <a:tc gridSpan="2">
                  <a:txBody>
                    <a:bodyPr vert="horz" wrap="square"/>
                    <a:lstStyle/>
                    <a:p>
                      <a:pPr indent="0" algn="ctr">
                        <a:buNone/>
                      </a:pPr>
                      <a:r>
                        <a:rPr lang="en-US" sz="1800" b="0">
                          <a:latin typeface="Times New Roman" panose="02020603050405020304" charset="0"/>
                          <a:cs typeface="Times New Roman" panose="02020603050405020304" charset="0"/>
                        </a:rPr>
                        <a:t>辨析角度</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vert="horz" wrap="square"/>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vert="horz" wrap="square"/>
                    <a:lstStyle/>
                    <a:p>
                      <a:pPr indent="0" algn="ctr">
                        <a:buNone/>
                      </a:pPr>
                      <a:r>
                        <a:rPr lang="en-US" sz="1800" b="0">
                          <a:latin typeface="Times New Roman" panose="02020603050405020304" charset="0"/>
                          <a:cs typeface="Times New Roman" panose="02020603050405020304" charset="0"/>
                        </a:rPr>
                        <a:t>举　例</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10690">
                <a:tc>
                  <a:txBody>
                    <a:bodyPr vert="horz" wrap="square"/>
                    <a:lstStyle/>
                    <a:p>
                      <a:pPr indent="0" algn="ctr">
                        <a:buNone/>
                      </a:pPr>
                      <a:r>
                        <a:rPr lang="en-US" sz="1800" b="0">
                          <a:latin typeface="Times New Roman" panose="02020603050405020304" charset="0"/>
                          <a:cs typeface="Times New Roman" panose="02020603050405020304" charset="0"/>
                        </a:rPr>
                        <a:t>看适用对象</a:t>
                      </a:r>
                      <a:r>
                        <a:rPr lang="en-US" sz="1800" b="0">
                          <a:latin typeface="宋体" panose="02010600030101010101" pitchFamily="2" charset="-122"/>
                          <a:ea typeface="宋体" panose="02010600030101010101" pitchFamily="2" charset="-122"/>
                          <a:cs typeface="宋体" panose="02010600030101010101" pitchFamily="2" charset="-122"/>
                        </a:rPr>
                        <a:t>　</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latin typeface="Times New Roman" panose="02020603050405020304" charset="0"/>
                          <a:cs typeface="Times New Roman" panose="02020603050405020304" charset="0"/>
                        </a:rPr>
                        <a:t>看其是用于自己还是他人</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是谦称还是敬称</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是用于一般对象还是特定对象</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是主动性还是被动性</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latin typeface="宋体" panose="02010600030101010101" pitchFamily="2" charset="-122"/>
                          <a:ea typeface="宋体" panose="02010600030101010101" pitchFamily="2" charset="-122"/>
                          <a:cs typeface="宋体" panose="02010600030101010101" pitchFamily="2" charset="-122"/>
                        </a:rPr>
                        <a:t>①</a:t>
                      </a:r>
                      <a:r>
                        <a:rPr lang="en-US" sz="1800" b="0">
                          <a:latin typeface="Times New Roman" panose="02020603050405020304" charset="0"/>
                          <a:cs typeface="Times New Roman" panose="02020603050405020304" charset="0"/>
                        </a:rPr>
                        <a:t>爱护——爱戴(上级对下级</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(下级对上级</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长辈对晚辈)　晚辈对长辈)</a:t>
                      </a:r>
                      <a:r>
                        <a:rPr lang="en-US" sz="1800" b="0">
                          <a:latin typeface="宋体" panose="02010600030101010101" pitchFamily="2" charset="-122"/>
                          <a:ea typeface="宋体" panose="02010600030101010101" pitchFamily="2" charset="-122"/>
                          <a:cs typeface="宋体" panose="02010600030101010101" pitchFamily="2" charset="-122"/>
                        </a:rPr>
                        <a:t>②</a:t>
                      </a:r>
                      <a:r>
                        <a:rPr lang="en-US" sz="1800" b="0">
                          <a:latin typeface="Times New Roman" panose="02020603050405020304" charset="0"/>
                          <a:cs typeface="Times New Roman" panose="02020603050405020304" charset="0"/>
                        </a:rPr>
                        <a:t>接受——接收(被动性)　(主动性)</a:t>
                      </a:r>
                      <a:r>
                        <a:rPr lang="en-US" sz="1800" b="0">
                          <a:latin typeface="宋体" panose="02010600030101010101" pitchFamily="2" charset="-122"/>
                          <a:ea typeface="宋体" panose="02010600030101010101" pitchFamily="2" charset="-122"/>
                          <a:cs typeface="宋体" panose="02010600030101010101" pitchFamily="2" charset="-122"/>
                        </a:rPr>
                        <a:t>③</a:t>
                      </a:r>
                      <a:r>
                        <a:rPr lang="en-US" sz="1800" b="0">
                          <a:latin typeface="Times New Roman" panose="02020603050405020304" charset="0"/>
                          <a:cs typeface="Times New Roman" panose="02020603050405020304" charset="0"/>
                        </a:rPr>
                        <a:t>启用——起用(用于物)　(用于人)</a:t>
                      </a:r>
                      <a:endParaRPr lang="en-US" altLang="en-US" sz="1800" b="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10690">
                <a:tc>
                  <a:txBody>
                    <a:bodyPr vert="horz" wrap="square"/>
                    <a:lstStyle/>
                    <a:p>
                      <a:pPr indent="0" algn="ctr">
                        <a:buNone/>
                      </a:pPr>
                      <a:r>
                        <a:rPr lang="en-US" sz="1800" b="0">
                          <a:latin typeface="Times New Roman" panose="02020603050405020304" charset="0"/>
                          <a:cs typeface="Times New Roman" panose="02020603050405020304" charset="0"/>
                        </a:rPr>
                        <a:t>看搭配习惯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latin typeface="Times New Roman" panose="02020603050405020304" charset="0"/>
                          <a:cs typeface="Times New Roman" panose="02020603050405020304" charset="0"/>
                        </a:rPr>
                        <a:t>在语言实践中</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词语之间的搭配有一定的限制</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不能任意组合。词语的搭配</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一要合乎事理</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二要合乎习惯</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latin typeface="宋体" panose="02010600030101010101" pitchFamily="2" charset="-122"/>
                          <a:ea typeface="宋体" panose="02010600030101010101" pitchFamily="2" charset="-122"/>
                          <a:cs typeface="宋体" panose="02010600030101010101" pitchFamily="2" charset="-122"/>
                        </a:rPr>
                        <a:t>①</a:t>
                      </a:r>
                      <a:r>
                        <a:rPr lang="en-US" sz="1800" b="0">
                          <a:latin typeface="Times New Roman" panose="02020603050405020304" charset="0"/>
                          <a:cs typeface="Times New Roman" panose="02020603050405020304" charset="0"/>
                        </a:rPr>
                        <a:t>侵占——侵犯(财物、　(主权、利领土)　　益、领空)</a:t>
                      </a:r>
                      <a:r>
                        <a:rPr lang="en-US" sz="1800" b="0">
                          <a:latin typeface="宋体" panose="02010600030101010101" pitchFamily="2" charset="-122"/>
                          <a:ea typeface="宋体" panose="02010600030101010101" pitchFamily="2" charset="-122"/>
                          <a:cs typeface="宋体" panose="02010600030101010101" pitchFamily="2" charset="-122"/>
                        </a:rPr>
                        <a:t>②</a:t>
                      </a:r>
                      <a:r>
                        <a:rPr lang="en-US" sz="1800" b="0">
                          <a:latin typeface="Times New Roman" panose="02020603050405020304" charset="0"/>
                          <a:cs typeface="Times New Roman" panose="02020603050405020304" charset="0"/>
                        </a:rPr>
                        <a:t>交流——交换(思想、经　(意见</a:t>
                      </a:r>
                      <a:r>
                        <a:rPr lang="en-US" sz="1800" b="0">
                          <a:latin typeface="宋体" panose="02010600030101010101" pitchFamily="2" charset="-122"/>
                          <a:ea typeface="宋体" panose="02010600030101010101" pitchFamily="2" charset="-122"/>
                          <a:cs typeface="宋体" panose="02010600030101010101" pitchFamily="2" charset="-122"/>
                        </a:rPr>
                        <a:t>、礼验、文化)　物、场地)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67790">
                <a:tc>
                  <a:txBody>
                    <a:bodyPr vert="horz" wrap="square"/>
                    <a:lstStyle/>
                    <a:p>
                      <a:pPr indent="0" algn="ctr">
                        <a:buNone/>
                      </a:pPr>
                      <a:r>
                        <a:rPr lang="en-US" sz="1800" b="0">
                          <a:latin typeface="Times New Roman" panose="02020603050405020304" charset="0"/>
                          <a:cs typeface="Times New Roman" panose="02020603050405020304" charset="0"/>
                        </a:rPr>
                        <a:t>看语法功能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latin typeface="Times New Roman" panose="02020603050405020304" charset="0"/>
                          <a:cs typeface="Times New Roman" panose="02020603050405020304" charset="0"/>
                        </a:rPr>
                        <a:t>确定该词的语法功能</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主要是根据词性</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charset="0"/>
                          <a:cs typeface="Times New Roman" panose="02020603050405020304" charset="0"/>
                        </a:rPr>
                        <a:t>来判断某词在句子中充当的成分</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latin typeface="宋体" panose="02010600030101010101" pitchFamily="2" charset="-122"/>
                          <a:ea typeface="宋体" panose="02010600030101010101" pitchFamily="2" charset="-122"/>
                          <a:cs typeface="宋体" panose="02010600030101010101" pitchFamily="2" charset="-122"/>
                        </a:rPr>
                        <a:t>①</a:t>
                      </a:r>
                      <a:r>
                        <a:rPr lang="en-US" sz="1800" b="0">
                          <a:latin typeface="Times New Roman" panose="02020603050405020304" charset="0"/>
                          <a:cs typeface="Times New Roman" panose="02020603050405020304" charset="0"/>
                        </a:rPr>
                        <a:t>节约——节俭(动词)　(形容词)</a:t>
                      </a:r>
                      <a:r>
                        <a:rPr lang="en-US" sz="1800" b="0">
                          <a:latin typeface="宋体" panose="02010600030101010101" pitchFamily="2" charset="-122"/>
                          <a:ea typeface="宋体" panose="02010600030101010101" pitchFamily="2" charset="-122"/>
                          <a:cs typeface="宋体" panose="02010600030101010101" pitchFamily="2" charset="-122"/>
                        </a:rPr>
                        <a:t>②</a:t>
                      </a:r>
                      <a:r>
                        <a:rPr lang="en-US" sz="1800" b="0">
                          <a:latin typeface="Times New Roman" panose="02020603050405020304" charset="0"/>
                          <a:cs typeface="Times New Roman" panose="02020603050405020304" charset="0"/>
                        </a:rPr>
                        <a:t>代表——代替(名词、　(动词)动词)</a:t>
                      </a:r>
                      <a:endParaRPr lang="en-US" altLang="en-US" sz="1800" b="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小试牛刀</a:t>
            </a:r>
          </a:p>
        </p:txBody>
      </p:sp>
      <p:sp>
        <p:nvSpPr>
          <p:cNvPr id="4" name="内容占位符 3"/>
          <p:cNvSpPr>
            <a:spLocks noGrp="1"/>
          </p:cNvSpPr>
          <p:nvPr>
            <p:ph sz="half" idx="1"/>
          </p:nvPr>
        </p:nvSpPr>
        <p:spPr/>
        <p:style>
          <a:lnRef idx="2">
            <a:schemeClr val="accent1"/>
          </a:lnRef>
          <a:fillRef idx="1">
            <a:schemeClr val="lt1"/>
          </a:fillRef>
          <a:effectRef idx="0">
            <a:schemeClr val="accent1"/>
          </a:effectRef>
          <a:fontRef idx="minor">
            <a:schemeClr val="dk1"/>
          </a:fontRef>
        </p:style>
        <p:txBody>
          <a:bodyPr/>
          <a:lstStyle/>
          <a:p>
            <a:r>
              <a:rPr lang="en-US" altLang="zh-CN" sz="2400"/>
              <a:t>3</a:t>
            </a:r>
            <a:r>
              <a:rPr sz="2400"/>
              <a:t>．①近年来，随着乌鲁木齐生态环境改善以及市民________(爱护　爱戴)野生动物意识增强，乌鲁木齐野生鸟类数量和种类呈现增多趋势。</a:t>
            </a:r>
          </a:p>
          <a:p>
            <a:r>
              <a:rPr sz="2400"/>
              <a:t>②我与________(令尊　家父)有四十多年的交情，虽然有段时间有些过节，但那只不过是观点上的“稍异”，并没有影响我们之间的交情。</a:t>
            </a:r>
          </a:p>
        </p:txBody>
      </p:sp>
      <p:sp>
        <p:nvSpPr>
          <p:cNvPr id="5" name="内容占位符 4"/>
          <p:cNvSpPr>
            <a:spLocks noGrp="1"/>
          </p:cNvSpPr>
          <p:nvPr>
            <p:ph sz="half" idx="2"/>
          </p:nvPr>
        </p:nvSpPr>
        <p:spPr>
          <a:xfrm>
            <a:off x="6238875" y="952500"/>
            <a:ext cx="5283200" cy="4284345"/>
          </a:xfrm>
        </p:spPr>
        <p:style>
          <a:lnRef idx="2">
            <a:schemeClr val="accent1"/>
          </a:lnRef>
          <a:fillRef idx="1">
            <a:schemeClr val="lt1"/>
          </a:fillRef>
          <a:effectRef idx="0">
            <a:schemeClr val="accent1"/>
          </a:effectRef>
          <a:fontRef idx="minor">
            <a:schemeClr val="dk1"/>
          </a:fontRef>
        </p:style>
        <p:txBody>
          <a:bodyPr/>
          <a:lstStyle/>
          <a:p>
            <a:r>
              <a:rPr lang="zh-CN" altLang="en-US" sz="2800"/>
              <a:t>解析：①“爱戴”用于下级对上级、晚辈对长辈；“爱护”用于上级对下级、长辈对晚辈或同辈之间，有时还用于物。②“令尊”是敬辞，称对方的父亲；“家父”是谦辞，对人称自己的父亲。</a:t>
            </a:r>
          </a:p>
        </p:txBody>
      </p:sp>
      <p:sp>
        <p:nvSpPr>
          <p:cNvPr id="7" name="内容占位符 4"/>
          <p:cNvSpPr>
            <a:spLocks noGrp="1"/>
          </p:cNvSpPr>
          <p:nvPr/>
        </p:nvSpPr>
        <p:spPr>
          <a:xfrm>
            <a:off x="6238875" y="5429250"/>
            <a:ext cx="5283200" cy="912495"/>
          </a:xfrm>
          <a:prstGeom prst="rect">
            <a:avLst/>
          </a:prstGeom>
        </p:spPr>
        <p:style>
          <a:lnRef idx="2">
            <a:schemeClr val="accent1"/>
          </a:lnRef>
          <a:fillRef idx="1">
            <a:schemeClr val="lt1"/>
          </a:fillRef>
          <a:effectRef idx="0">
            <a:schemeClr val="accent1"/>
          </a:effectRef>
          <a:fontRef idx="minor">
            <a:schemeClr val="dk1"/>
          </a:fontRef>
        </p:style>
        <p:txBody>
          <a:bodyPr vert="horz" lIns="101600" tIns="0" rIns="82550" bIns="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0" normalizeH="0" baseline="0">
                <a:solidFill>
                  <a:schemeClr val="dk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r>
              <a:rPr lang="zh-CN" altLang="en-US" sz="2800">
                <a:sym typeface="+mn-ea"/>
              </a:rPr>
              <a:t>答案：①爱护　②令尊</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blinds(horizontal)">
                                      <p:cBhvr>
                                        <p:cTn id="7" dur="500"/>
                                        <p:tgtEl>
                                          <p:spTgt spid="5">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2800"/>
              <a:t>二、虚词辨析“重五看”</a:t>
            </a:r>
          </a:p>
        </p:txBody>
      </p:sp>
      <p:sp>
        <p:nvSpPr>
          <p:cNvPr id="3" name="内容占位符 2"/>
          <p:cNvSpPr>
            <a:spLocks noGrp="1"/>
          </p:cNvSpPr>
          <p:nvPr>
            <p:ph idx="1"/>
          </p:nvPr>
        </p:nvSpPr>
        <p:spPr/>
        <p:txBody>
          <a:bodyPr>
            <a:normAutofit/>
          </a:bodyPr>
          <a:lstStyle/>
          <a:p>
            <a:r>
              <a:rPr lang="zh-CN" altLang="en-US" sz="2400"/>
              <a:t>虚词是指汉语中不能单独成句，意义比较抽象，但有帮助造句作用的词，包括副词、介词、连词、助词、叹词、拟声词六类。</a:t>
            </a:r>
          </a:p>
          <a:p>
            <a:r>
              <a:rPr lang="zh-CN" altLang="en-US" sz="2400"/>
              <a:t>虚词的考查主要涉及连词、介词和副词在动态语境中使用情况的辨析，偶尔也涉及助词的辨析。</a:t>
            </a:r>
          </a:p>
          <a:p>
            <a:r>
              <a:rPr lang="zh-CN" altLang="en-US" sz="2400"/>
              <a:t>（一）、辨析角度</a:t>
            </a:r>
          </a:p>
          <a:p>
            <a:r>
              <a:rPr lang="en-US" altLang="zh-CN" sz="2400"/>
              <a:t>1</a:t>
            </a:r>
            <a:r>
              <a:rPr sz="2400"/>
              <a:t>、</a:t>
            </a:r>
            <a:r>
              <a:rPr sz="2400">
                <a:solidFill>
                  <a:srgbClr val="FF0000"/>
                </a:solidFill>
              </a:rPr>
              <a:t>看词性异同</a:t>
            </a:r>
            <a:r>
              <a:rPr sz="2400"/>
              <a:t>：词性不同，虚词的语法功能就不同。只有把握了词性，才能做到准确使用虚词。如：偶然（形容词）——偶尔（副词）</a:t>
            </a:r>
          </a:p>
          <a:p>
            <a:r>
              <a:rPr lang="en-US" altLang="zh-CN" sz="2400"/>
              <a:t>2</a:t>
            </a:r>
            <a:r>
              <a:rPr sz="2400"/>
              <a:t>、看搭配情况：关联词语在使用中有着固定的搭配关系，一般不能换用。在辨析虚词时，要结合句中出现的词语，看清是不是成套出现，是否构成了固定搭配关系。如：因为……所以……</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RGE_SHAPE" val="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5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6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7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3.xml><?xml version="1.0" encoding="utf-8"?>
<p:tagLst xmlns:p="http://schemas.openxmlformats.org/presentationml/2006/main">
  <p:tag name="KSO_WM_BEAUTIFY_FLAG" val="#wm#"/>
  <p:tag name="KSO_WM_TAG_VERSION" val="1.0"/>
  <p:tag name="KSO_WM_TEMPLATE_CATEGORY" val="custom"/>
  <p:tag name="KSO_WM_TEMPLATE_INDEX" val="20200994"/>
  <p:tag name="KSO_WM_UNIT_COMPATIBLE" val="0"/>
  <p:tag name="KSO_WM_UNIT_DIAGRAM_ISNUMVISUAL" val="0"/>
  <p:tag name="KSO_WM_UNIT_DIAGRAM_ISREFERUNIT" val="0"/>
  <p:tag name="KSO_WM_UNIT_HIGHLIGHT" val="0"/>
  <p:tag name="KSO_WM_UNIT_ID" val="_0**"/>
  <p:tag name="KSO_WM_UNIT_LAYERLEVEL" val="1"/>
</p:tagLst>
</file>

<file path=ppt/tags/tag194.xml><?xml version="1.0" encoding="utf-8"?>
<p:tagLst xmlns:p="http://schemas.openxmlformats.org/presentationml/2006/main">
  <p:tag name="KSO_WM_BEAUTIFY_FLAG" val="#wm#"/>
  <p:tag name="KSO_WM_TAG_VERSION" val="1.0"/>
  <p:tag name="KSO_WM_TEMPLATE_CATEGORY" val="custom"/>
  <p:tag name="KSO_WM_TEMPLATE_INDEX" val="20200994"/>
  <p:tag name="KSO_WM_UNIT_COMPATIBLE" val="0"/>
  <p:tag name="KSO_WM_UNIT_DIAGRAM_ISNUMVISUAL" val="0"/>
  <p:tag name="KSO_WM_UNIT_DIAGRAM_ISREFERUNIT" val="0"/>
  <p:tag name="KSO_WM_UNIT_HIGHLIGHT" val="0"/>
  <p:tag name="KSO_WM_UNIT_ID" val="_0**"/>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994"/>
  <p:tag name="KSO_WM_TEMPLATE_MASTER_THUMB_INDEX" val="12"/>
  <p:tag name="KSO_WM_TEMPLATE_MASTER_TYPE" val="1"/>
  <p:tag name="KSO_WM_TEMPLATE_SUBCATEGORY" val="0"/>
  <p:tag name="KSO_WM_TEMPLATE_THUMBS_INDEX" val="1、5、6、7、8、9、10、11、12、13、15"/>
</p:tagLst>
</file>

<file path=ppt/tags/tag199.xml><?xml version="1.0" encoding="utf-8"?>
<p:tagLst xmlns:p="http://schemas.openxmlformats.org/presentationml/2006/main">
  <p:tag name="KSO_WM_BEAUTIFY_FLAG" val="#wm#"/>
  <p:tag name="KSO_WM_TAG_VERSION" val="1.0"/>
  <p:tag name="KSO_WM_TEMPLATE_CATEGORY" val="custom"/>
  <p:tag name="KSO_WM_TEMPLATE_INDEX" val="20200994"/>
  <p:tag name="KSO_WM_UNIT_COMPATIBLE" val="0"/>
  <p:tag name="KSO_WM_UNIT_DIAGRAM_ISNUMVISUAL" val="0"/>
  <p:tag name="KSO_WM_UNIT_DIAGRAM_ISREFERUNIT" val="0"/>
  <p:tag name="KSO_WM_UNIT_HIGHLIGHT" val="0"/>
  <p:tag name="KSO_WM_UNIT_ID" val="custom20200994_1*a*1"/>
  <p:tag name="KSO_WM_UNIT_INDEX" val="1"/>
  <p:tag name="KSO_WM_UNIT_ISCONTENTSTITLE" val="0"/>
  <p:tag name="KSO_WM_UNIT_ISNUMDGMTITLE" val="0"/>
  <p:tag name="KSO_WM_UNIT_LAYERLEVEL" val="1"/>
  <p:tag name="KSO_WM_UNIT_NOCLEAR" val="0"/>
  <p:tag name="KSO_WM_UNIT_PRESET_TEXT" val="薄荷味的夏天"/>
  <p:tag name="KSO_WM_UNIT_TYPE" val="a"/>
  <p:tag name="KSO_WM_UNIT_VALUE" val="1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ASSEMBLE_CHIP_INDEX" val="e1254a514fde40a5b5752be56f61530d"/>
  <p:tag name="KSO_WM_BEAUTIFY_FLAG" val="#wm#"/>
  <p:tag name="KSO_WM_CHIP_FILLAREA_FILL_RULE" val="{&quot;fill_align&quot;:&quot;cm&quot;,&quot;fill_mode&quot;:&quot;adaptive&quot;,&quot;sacle_strategy&quot;:&quot;smart&quot;}"/>
  <p:tag name="KSO_WM_CHIP_GROUPID" val="5ebd07790ac41c4a0a525419"/>
  <p:tag name="KSO_WM_CHIP_XID" val="5ebd07790ac41c4a0a52541a"/>
  <p:tag name="KSO_WM_TAG_VERSION" val="1.0"/>
  <p:tag name="KSO_WM_TEMPLATE_CATEGORY" val="custom"/>
  <p:tag name="KSO_WM_TEMPLATE_INDEX" val="20203872"/>
  <p:tag name="KSO_WM_UNIT_BLOCK" val="0"/>
  <p:tag name="KSO_WM_UNIT_COMPATIBLE" val="0"/>
  <p:tag name="KSO_WM_UNIT_DEC_AREA_ID" val="b670170510d64f7ea52814b9234c957a"/>
  <p:tag name="KSO_WM_UNIT_DEFAULT_FONT" val="18;24;2"/>
  <p:tag name="KSO_WM_UNIT_DIAGRAM_ISNUMVISUAL" val="0"/>
  <p:tag name="KSO_WM_UNIT_DIAGRAM_ISREFERUNIT" val="0"/>
  <p:tag name="KSO_WM_UNIT_HIGHLIGHT" val="0"/>
  <p:tag name="KSO_WM_UNIT_ID" val="custom2020387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70"/>
</p:tagLst>
</file>

<file path=ppt/tags/tag201.xml><?xml version="1.0" encoding="utf-8"?>
<p:tagLst xmlns:p="http://schemas.openxmlformats.org/presentationml/2006/main">
  <p:tag name="KSO_WM_BEAUTIFY_FLAG" val="#wm#"/>
  <p:tag name="KSO_WM_SLIDE_ID" val="custom20200994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0994"/>
  <p:tag name="KSO_WM_TEMPLATE_MASTER_THUMB_INDEX" val="12"/>
  <p:tag name="KSO_WM_TEMPLATE_MASTER_TYPE" val="1"/>
  <p:tag name="KSO_WM_TEMPLATE_SUBCATEGORY" val="0"/>
  <p:tag name="KSO_WM_TEMPLATE_THUMBS_INDEX" val="1、5、6、7、8、9、10、11、12、13、15"/>
  <p:tag name="KSO_WM_UNIT_SHOW_EDIT_AREA_INDICATION" val="1"/>
</p:tagLst>
</file>

<file path=ppt/tags/tag202.xml><?xml version="1.0" encoding="utf-8"?>
<p:tagLst xmlns:p="http://schemas.openxmlformats.org/presentationml/2006/main">
  <p:tag name="KSO_WM_BEAUTIFY_FLAG" val="#wm#"/>
  <p:tag name="KSO_WM_TEMPLATE_CATEGORY" val="custom"/>
  <p:tag name="KSO_WM_TEMPLATE_INDEX" val="20200994"/>
</p:tagLst>
</file>

<file path=ppt/tags/tag203.xml><?xml version="1.0" encoding="utf-8"?>
<p:tagLst xmlns:p="http://schemas.openxmlformats.org/presentationml/2006/main">
  <p:tag name="KSO_WM_BEAUTIFY_FLAG" val="#wm#"/>
  <p:tag name="KSO_WM_TEMPLATE_CATEGORY" val="custom"/>
  <p:tag name="KSO_WM_TEMPLATE_INDEX" val="20200994"/>
</p:tagLst>
</file>

<file path=ppt/tags/tag204.xml><?xml version="1.0" encoding="utf-8"?>
<p:tagLst xmlns:p="http://schemas.openxmlformats.org/presentationml/2006/main">
  <p:tag name="KSO_WM_BEAUTIFY_FLAG" val="#wm#"/>
  <p:tag name="KSO_WM_TEMPLATE_CATEGORY" val="custom"/>
  <p:tag name="KSO_WM_TEMPLATE_INDEX" val="20200994"/>
</p:tagLst>
</file>

<file path=ppt/tags/tag205.xml><?xml version="1.0" encoding="utf-8"?>
<p:tagLst xmlns:p="http://schemas.openxmlformats.org/presentationml/2006/main">
  <p:tag name="KSO_WM_UNIT_TABLE_BEAUTIFY" val="smartTable{12a1ea14-9976-4cdf-bfa7-30f8636c486f}"/>
  <p:tag name="TABLE_ENDDRAG_ORIGIN_RECT" val="795*393"/>
  <p:tag name="TABLE_ENDDRAG_RECT" val="95*78*795*393"/>
</p:tagLst>
</file>

<file path=ppt/tags/tag206.xml><?xml version="1.0" encoding="utf-8"?>
<p:tagLst xmlns:p="http://schemas.openxmlformats.org/presentationml/2006/main">
  <p:tag name="KSO_WM_BEAUTIFY_FLAG" val="#wm#"/>
  <p:tag name="KSO_WM_TEMPLATE_CATEGORY" val="custom"/>
  <p:tag name="KSO_WM_TEMPLATE_INDEX" val="20200994"/>
</p:tagLst>
</file>

<file path=ppt/tags/tag207.xml><?xml version="1.0" encoding="utf-8"?>
<p:tagLst xmlns:p="http://schemas.openxmlformats.org/presentationml/2006/main">
  <p:tag name="KSO_WM_BEAUTIFY_FLAG" val="#wm#"/>
  <p:tag name="KSO_WM_TEMPLATE_CATEGORY" val="custom"/>
  <p:tag name="KSO_WM_TEMPLATE_INDEX" val="20200994"/>
</p:tagLst>
</file>

<file path=ppt/tags/tag208.xml><?xml version="1.0" encoding="utf-8"?>
<p:tagLst xmlns:p="http://schemas.openxmlformats.org/presentationml/2006/main">
  <p:tag name="KSO_WM_UNIT_TABLE_BEAUTIFY" val="smartTable{e311fe4c-ceb9-46a6-918f-9a2a01ff19f2}"/>
  <p:tag name="TABLE_ENDDRAG_ORIGIN_RECT" val="816*404"/>
  <p:tag name="TABLE_ENDDRAG_RECT" val="90*90*816*404"/>
</p:tagLst>
</file>

<file path=ppt/tags/tag209.xml><?xml version="1.0" encoding="utf-8"?>
<p:tagLst xmlns:p="http://schemas.openxmlformats.org/presentationml/2006/main">
  <p:tag name="KSO_WM_BEAUTIFY_FLAG" val="#wm#"/>
  <p:tag name="KSO_WM_TEMPLATE_CATEGORY" val="custom"/>
  <p:tag name="KSO_WM_TEMPLATE_INDEX" val="20200994"/>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EMPLATE_CATEGORY" val="custom"/>
  <p:tag name="KSO_WM_TEMPLATE_INDEX" val="20200994"/>
</p:tagLst>
</file>

<file path=ppt/tags/tag211.xml><?xml version="1.0" encoding="utf-8"?>
<p:tagLst xmlns:p="http://schemas.openxmlformats.org/presentationml/2006/main">
  <p:tag name="KSO_WM_BEAUTIFY_FLAG" val="#wm#"/>
  <p:tag name="KSO_WM_TEMPLATE_CATEGORY" val="custom"/>
  <p:tag name="KSO_WM_TEMPLATE_INDEX" val="20200994"/>
</p:tagLst>
</file>

<file path=ppt/tags/tag212.xml><?xml version="1.0" encoding="utf-8"?>
<p:tagLst xmlns:p="http://schemas.openxmlformats.org/presentationml/2006/main">
  <p:tag name="KSO_WM_BEAUTIFY_FLAG" val="#wm#"/>
  <p:tag name="KSO_WM_TEMPLATE_CATEGORY" val="custom"/>
  <p:tag name="KSO_WM_TEMPLATE_INDEX" val="20200994"/>
</p:tagLst>
</file>

<file path=ppt/tags/tag213.xml><?xml version="1.0" encoding="utf-8"?>
<p:tagLst xmlns:p="http://schemas.openxmlformats.org/presentationml/2006/main">
  <p:tag name="KSO_WM_BEAUTIFY_FLAG" val="#wm#"/>
  <p:tag name="KSO_WM_TEMPLATE_CATEGORY" val="custom"/>
  <p:tag name="KSO_WM_TEMPLATE_INDEX" val="20200994"/>
</p:tagLst>
</file>

<file path=ppt/tags/tag214.xml><?xml version="1.0" encoding="utf-8"?>
<p:tagLst xmlns:p="http://schemas.openxmlformats.org/presentationml/2006/main">
  <p:tag name="KSO_WM_UNIT_TABLE_BEAUTIFY" val="smartTable{f90196ec-7fec-416f-a0c9-92b662b30379}"/>
  <p:tag name="TABLE_ENDDRAG_ORIGIN_RECT" val="789*136"/>
  <p:tag name="TABLE_ENDDRAG_RECT" val="84*368*789*136"/>
</p:tagLst>
</file>

<file path=ppt/tags/tag215.xml><?xml version="1.0" encoding="utf-8"?>
<p:tagLst xmlns:p="http://schemas.openxmlformats.org/presentationml/2006/main">
  <p:tag name="KSO_WM_BEAUTIFY_FLAG" val="#wm#"/>
  <p:tag name="KSO_WM_TEMPLATE_CATEGORY" val="custom"/>
  <p:tag name="KSO_WM_TEMPLATE_INDEX" val="20200994"/>
</p:tagLst>
</file>

<file path=ppt/tags/tag216.xml><?xml version="1.0" encoding="utf-8"?>
<p:tagLst xmlns:p="http://schemas.openxmlformats.org/presentationml/2006/main">
  <p:tag name="KSO_WM_BEAUTIFY_FLAG" val="#wm#"/>
  <p:tag name="KSO_WM_TEMPLATE_CATEGORY" val="custom"/>
  <p:tag name="KSO_WM_TEMPLATE_INDEX" val="20200994"/>
</p:tagLst>
</file>

<file path=ppt/tags/tag217.xml><?xml version="1.0" encoding="utf-8"?>
<p:tagLst xmlns:p="http://schemas.openxmlformats.org/presentationml/2006/main">
  <p:tag name="KSO_WM_BEAUTIFY_FLAG" val="#wm#"/>
  <p:tag name="KSO_WM_TEMPLATE_CATEGORY" val="custom"/>
  <p:tag name="KSO_WM_TEMPLATE_INDEX" val="20200994"/>
</p:tagLst>
</file>

<file path=ppt/tags/tag218.xml><?xml version="1.0" encoding="utf-8"?>
<p:tagLst xmlns:p="http://schemas.openxmlformats.org/presentationml/2006/main">
  <p:tag name="KSO_WM_BEAUTIFY_FLAG" val="#wm#"/>
  <p:tag name="KSO_WM_TEMPLATE_CATEGORY" val="custom"/>
  <p:tag name="KSO_WM_TEMPLATE_INDEX" val="20200994"/>
</p:tagLst>
</file>

<file path=ppt/tags/tag219.xml><?xml version="1.0" encoding="utf-8"?>
<p:tagLst xmlns:p="http://schemas.openxmlformats.org/presentationml/2006/main">
  <p:tag name="KSO_WM_BEAUTIFY_FLAG" val="#wm#"/>
  <p:tag name="KSO_WM_TEMPLATE_CATEGORY" val="custom"/>
  <p:tag name="KSO_WM_TEMPLATE_INDEX" val="20200994"/>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EMPLATE_CATEGORY" val="custom"/>
  <p:tag name="KSO_WM_TEMPLATE_INDEX" val="20200994"/>
</p:tagLst>
</file>

<file path=ppt/tags/tag221.xml><?xml version="1.0" encoding="utf-8"?>
<p:tagLst xmlns:p="http://schemas.openxmlformats.org/presentationml/2006/main">
  <p:tag name="KSO_WM_BEAUTIFY_FLAG" val="#wm#"/>
  <p:tag name="KSO_WM_TEMPLATE_CATEGORY" val="custom"/>
  <p:tag name="KSO_WM_TEMPLATE_INDEX" val="20200994"/>
</p:tagLst>
</file>

<file path=ppt/tags/tag222.xml><?xml version="1.0" encoding="utf-8"?>
<p:tagLst xmlns:p="http://schemas.openxmlformats.org/presentationml/2006/main">
  <p:tag name="KSO_WM_BEAUTIFY_FLAG" val="#wm#"/>
  <p:tag name="KSO_WM_TEMPLATE_CATEGORY" val="custom"/>
  <p:tag name="KSO_WM_TEMPLATE_INDEX" val="20200994"/>
</p:tagLst>
</file>

<file path=ppt/tags/tag223.xml><?xml version="1.0" encoding="utf-8"?>
<p:tagLst xmlns:p="http://schemas.openxmlformats.org/presentationml/2006/main">
  <p:tag name="KSO_WM_BEAUTIFY_FLAG" val="#wm#"/>
  <p:tag name="KSO_WM_TEMPLATE_CATEGORY" val="custom"/>
  <p:tag name="KSO_WM_TEMPLATE_INDEX" val="20200994"/>
</p:tagLst>
</file>

<file path=ppt/tags/tag224.xml><?xml version="1.0" encoding="utf-8"?>
<p:tagLst xmlns:p="http://schemas.openxmlformats.org/presentationml/2006/main">
  <p:tag name="KSO_WM_BEAUTIFY_FLAG" val="#wm#"/>
  <p:tag name="KSO_WM_TEMPLATE_CATEGORY" val="custom"/>
  <p:tag name="KSO_WM_TEMPLATE_INDEX" val="20200994"/>
</p:tagLst>
</file>

<file path=ppt/tags/tag225.xml><?xml version="1.0" encoding="utf-8"?>
<p:tagLst xmlns:p="http://schemas.openxmlformats.org/presentationml/2006/main">
  <p:tag name="KSO_WM_BEAUTIFY_FLAG" val="#wm#"/>
  <p:tag name="KSO_WM_TEMPLATE_CATEGORY" val="custom"/>
  <p:tag name="KSO_WM_TEMPLATE_INDEX" val="20200994"/>
</p:tagLst>
</file>

<file path=ppt/tags/tag226.xml><?xml version="1.0" encoding="utf-8"?>
<p:tagLst xmlns:p="http://schemas.openxmlformats.org/presentationml/2006/main">
  <p:tag name="KSO_WM_BEAUTIFY_FLAG" val="#wm#"/>
  <p:tag name="KSO_WM_TEMPLATE_CATEGORY" val="custom"/>
  <p:tag name="KSO_WM_TEMPLATE_INDEX" val="20200994"/>
</p:tagLst>
</file>

<file path=ppt/tags/tag227.xml><?xml version="1.0" encoding="utf-8"?>
<p:tagLst xmlns:p="http://schemas.openxmlformats.org/presentationml/2006/main">
  <p:tag name="KSO_WM_BEAUTIFY_FLAG" val="#wm#"/>
  <p:tag name="KSO_WM_TEMPLATE_CATEGORY" val="custom"/>
  <p:tag name="KSO_WM_TEMPLATE_INDEX" val="20200994"/>
</p:tagLst>
</file>

<file path=ppt/tags/tag228.xml><?xml version="1.0" encoding="utf-8"?>
<p:tagLst xmlns:p="http://schemas.openxmlformats.org/presentationml/2006/main">
  <p:tag name="KSO_WM_BEAUTIFY_FLAG" val="#wm#"/>
  <p:tag name="KSO_WM_TEMPLATE_CATEGORY" val="custom"/>
  <p:tag name="KSO_WM_TEMPLATE_INDEX" val="20200994"/>
</p:tagLst>
</file>

<file path=ppt/tags/tag229.xml><?xml version="1.0" encoding="utf-8"?>
<p:tagLst xmlns:p="http://schemas.openxmlformats.org/presentationml/2006/main">
  <p:tag name="KSO_WM_BEAUTIFY_FLAG" val="#wm#"/>
  <p:tag name="KSO_WM_TEMPLATE_CATEGORY" val="custom"/>
  <p:tag name="KSO_WM_TEMPLATE_INDEX" val="20200994"/>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EMPLATE_CATEGORY" val="custom"/>
  <p:tag name="KSO_WM_TEMPLATE_INDEX" val="20200994"/>
</p:tagLst>
</file>

<file path=ppt/tags/tag231.xml><?xml version="1.0" encoding="utf-8"?>
<p:tagLst xmlns:p="http://schemas.openxmlformats.org/presentationml/2006/main">
  <p:tag name="KSO_WM_BEAUTIFY_FLAG" val="#wm#"/>
  <p:tag name="KSO_WM_TEMPLATE_CATEGORY" val="custom"/>
  <p:tag name="KSO_WM_TEMPLATE_INDEX" val="20200994"/>
</p:tagLst>
</file>

<file path=ppt/tags/tag232.xml><?xml version="1.0" encoding="utf-8"?>
<p:tagLst xmlns:p="http://schemas.openxmlformats.org/presentationml/2006/main">
  <p:tag name="KSO_WM_BEAUTIFY_FLAG" val="#wm#"/>
  <p:tag name="KSO_WM_TEMPLATE_CATEGORY" val="custom"/>
  <p:tag name="KSO_WM_TEMPLATE_INDEX" val="20200994"/>
</p:tagLst>
</file>

<file path=ppt/tags/tag233.xml><?xml version="1.0" encoding="utf-8"?>
<p:tagLst xmlns:p="http://schemas.openxmlformats.org/presentationml/2006/main">
  <p:tag name="KSO_WM_BEAUTIFY_FLAG" val="#wm#"/>
  <p:tag name="KSO_WM_TEMPLATE_CATEGORY" val="custom"/>
  <p:tag name="KSO_WM_TEMPLATE_INDEX" val="20200994"/>
</p:tagLst>
</file>

<file path=ppt/tags/tag234.xml><?xml version="1.0" encoding="utf-8"?>
<p:tagLst xmlns:p="http://schemas.openxmlformats.org/presentationml/2006/main">
  <p:tag name="KSO_WM_BEAUTIFY_FLAG" val="#wm#"/>
  <p:tag name="KSO_WM_TEMPLATE_CATEGORY" val="custom"/>
  <p:tag name="KSO_WM_TEMPLATE_INDEX" val="20200994"/>
</p:tagLst>
</file>

<file path=ppt/tags/tag235.xml><?xml version="1.0" encoding="utf-8"?>
<p:tagLst xmlns:p="http://schemas.openxmlformats.org/presentationml/2006/main">
  <p:tag name="KSO_WM_BEAUTIFY_FLAG" val="#wm#"/>
  <p:tag name="KSO_WM_TEMPLATE_CATEGORY" val="custom"/>
  <p:tag name="KSO_WM_TEMPLATE_INDEX" val="20200994"/>
</p:tagLst>
</file>

<file path=ppt/tags/tag236.xml><?xml version="1.0" encoding="utf-8"?>
<p:tagLst xmlns:p="http://schemas.openxmlformats.org/presentationml/2006/main">
  <p:tag name="KSO_WM_BEAUTIFY_FLAG" val="#wm#"/>
  <p:tag name="KSO_WM_TEMPLATE_CATEGORY" val="custom"/>
  <p:tag name="KSO_WM_TEMPLATE_INDEX" val="20200994"/>
</p:tagLst>
</file>

<file path=ppt/tags/tag237.xml><?xml version="1.0" encoding="utf-8"?>
<p:tagLst xmlns:p="http://schemas.openxmlformats.org/presentationml/2006/main">
  <p:tag name="KSO_WM_BEAUTIFY_FLAG" val="#wm#"/>
  <p:tag name="KSO_WM_TEMPLATE_CATEGORY" val="custom"/>
  <p:tag name="KSO_WM_TEMPLATE_INDEX" val="20200994"/>
</p:tagLst>
</file>

<file path=ppt/tags/tag238.xml><?xml version="1.0" encoding="utf-8"?>
<p:tagLst xmlns:p="http://schemas.openxmlformats.org/presentationml/2006/main">
  <p:tag name="KSO_WM_BEAUTIFY_FLAG" val="#wm#"/>
  <p:tag name="KSO_WM_TEMPLATE_CATEGORY" val="custom"/>
  <p:tag name="KSO_WM_TEMPLATE_INDEX" val="20200994"/>
</p:tagLst>
</file>

<file path=ppt/tags/tag239.xml><?xml version="1.0" encoding="utf-8"?>
<p:tagLst xmlns:p="http://schemas.openxmlformats.org/presentationml/2006/main">
  <p:tag name="KSO_WM_BEAUTIFY_FLAG" val="#wm#"/>
  <p:tag name="KSO_WM_TEMPLATE_CATEGORY" val="custom"/>
  <p:tag name="KSO_WM_TEMPLATE_INDEX" val="20200994"/>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0994"/>
</p:tagLst>
</file>

<file path=ppt/tags/tag241.xml><?xml version="1.0" encoding="utf-8"?>
<p:tagLst xmlns:p="http://schemas.openxmlformats.org/presentationml/2006/main">
  <p:tag name="KSO_WM_BEAUTIFY_FLAG" val="#wm#"/>
  <p:tag name="KSO_WM_TEMPLATE_CATEGORY" val="custom"/>
  <p:tag name="KSO_WM_TEMPLATE_INDEX" val="20200994"/>
</p:tagLst>
</file>

<file path=ppt/tags/tag242.xml><?xml version="1.0" encoding="utf-8"?>
<p:tagLst xmlns:p="http://schemas.openxmlformats.org/presentationml/2006/main">
  <p:tag name="KSO_WM_BEAUTIFY_FLAG" val="#wm#"/>
  <p:tag name="KSO_WM_TEMPLATE_CATEGORY" val="custom"/>
  <p:tag name="KSO_WM_TEMPLATE_INDEX" val="20200994"/>
</p:tagLst>
</file>

<file path=ppt/tags/tag243.xml><?xml version="1.0" encoding="utf-8"?>
<p:tagLst xmlns:p="http://schemas.openxmlformats.org/presentationml/2006/main">
  <p:tag name="KSO_WM_BEAUTIFY_FLAG" val="#wm#"/>
  <p:tag name="KSO_WM_TEMPLATE_CATEGORY" val="custom"/>
  <p:tag name="KSO_WM_TEMPLATE_INDEX" val="20200994"/>
</p:tagLst>
</file>

<file path=ppt/tags/tag244.xml><?xml version="1.0" encoding="utf-8"?>
<p:tagLst xmlns:p="http://schemas.openxmlformats.org/presentationml/2006/main">
  <p:tag name="KSO_WM_BEAUTIFY_FLAG" val="#wm#"/>
  <p:tag name="KSO_WM_TEMPLATE_CATEGORY" val="custom"/>
  <p:tag name="KSO_WM_TEMPLATE_INDEX" val="20200994"/>
</p:tagLst>
</file>

<file path=ppt/tags/tag245.xml><?xml version="1.0" encoding="utf-8"?>
<p:tagLst xmlns:p="http://schemas.openxmlformats.org/presentationml/2006/main">
  <p:tag name="KSO_WM_BEAUTIFY_FLAG" val="#wm#"/>
  <p:tag name="KSO_WM_TEMPLATE_CATEGORY" val="custom"/>
  <p:tag name="KSO_WM_TEMPLATE_INDEX" val="20200994"/>
</p:tagLst>
</file>

<file path=ppt/tags/tag246.xml><?xml version="1.0" encoding="utf-8"?>
<p:tagLst xmlns:p="http://schemas.openxmlformats.org/presentationml/2006/main">
  <p:tag name="KSO_WM_BEAUTIFY_FLAG" val="#wm#"/>
  <p:tag name="KSO_WM_TEMPLATE_CATEGORY" val="custom"/>
  <p:tag name="KSO_WM_TEMPLATE_INDEX" val="20200994"/>
</p:tagLst>
</file>

<file path=ppt/tags/tag247.xml><?xml version="1.0" encoding="utf-8"?>
<p:tagLst xmlns:p="http://schemas.openxmlformats.org/presentationml/2006/main">
  <p:tag name="KSO_WM_BEAUTIFY_FLAG" val="#wm#"/>
  <p:tag name="KSO_WM_TEMPLATE_CATEGORY" val="custom"/>
  <p:tag name="KSO_WM_TEMPLATE_INDEX" val="20200994"/>
</p:tagLst>
</file>

<file path=ppt/tags/tag248.xml><?xml version="1.0" encoding="utf-8"?>
<p:tagLst xmlns:p="http://schemas.openxmlformats.org/presentationml/2006/main">
  <p:tag name="AS_OS" val="Unix 3.10 unknown"/>
  <p:tag name="AS_RELEASE_DATE" val="2020.11.30"/>
  <p:tag name="AS_TITLE" val="Aspose.Slides for Java"/>
  <p:tag name="AS_VERSION" val="20.1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RGE_SHAPE" val="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RGE_SHAPE" val="1"/>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RGE_SHAPE" val="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55">
      <a:dk1>
        <a:srgbClr val="000000"/>
      </a:dk1>
      <a:lt1>
        <a:srgbClr val="FFFFFF"/>
      </a:lt1>
      <a:dk2>
        <a:srgbClr val="E4F0E4"/>
      </a:dk2>
      <a:lt2>
        <a:srgbClr val="FFFFFF"/>
      </a:lt2>
      <a:accent1>
        <a:srgbClr val="8EAF98"/>
      </a:accent1>
      <a:accent2>
        <a:srgbClr val="99B596"/>
      </a:accent2>
      <a:accent3>
        <a:srgbClr val="A6BB92"/>
      </a:accent3>
      <a:accent4>
        <a:srgbClr val="B5C08E"/>
      </a:accent4>
      <a:accent5>
        <a:srgbClr val="C6C58C"/>
      </a:accent5>
      <a:accent6>
        <a:srgbClr val="D8C78B"/>
      </a:accent6>
      <a:hlink>
        <a:srgbClr val="99CCE3"/>
      </a:hlink>
      <a:folHlink>
        <a:srgbClr val="A27CA4"/>
      </a:folHlink>
    </a:clrScheme>
    <a:fontScheme name="自定义 1">
      <a:majorFont>
        <a:latin typeface="微软雅黑"/>
        <a:ea typeface="汉仪旗黑-85S"/>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260</Paragraphs>
  <Slides>44</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44</vt:i4>
      </vt:variant>
    </vt:vector>
  </HeadingPairs>
  <TitlesOfParts>
    <vt:vector baseType="lpstr" size="53">
      <vt:lpstr>Arial</vt:lpstr>
      <vt:lpstr>微软雅黑</vt:lpstr>
      <vt:lpstr>Wingdings</vt:lpstr>
      <vt:lpstr>汉仪旗黑-85S</vt:lpstr>
      <vt:lpstr>Viner Hand ITC</vt:lpstr>
      <vt:lpstr>宋体</vt:lpstr>
      <vt:lpstr>Times New Roman</vt:lpstr>
      <vt:lpstr>黑体</vt:lpstr>
      <vt:lpstr>Office 主题​​</vt:lpstr>
      <vt:lpstr>正确使用词语（包括熟语）</vt:lpstr>
      <vt:lpstr>一、实词辨析“求同辨异”</vt:lpstr>
      <vt:lpstr>一、实词辨析“求同辨异”</vt:lpstr>
      <vt:lpstr>小试牛刀</vt:lpstr>
      <vt:lpstr>（二）色彩辨析</vt:lpstr>
      <vt:lpstr>小试牛刀</vt:lpstr>
      <vt:lpstr>（三）用法辨析</vt:lpstr>
      <vt:lpstr>小试牛刀</vt:lpstr>
      <vt:lpstr>二、虚词辨析“重五看”</vt:lpstr>
      <vt:lpstr>二、虚词辨析“重五看”</vt:lpstr>
      <vt:lpstr>二、虚词辨析“重五看”</vt:lpstr>
      <vt:lpstr>小试牛刀</vt:lpstr>
      <vt:lpstr>三、突破正确使用熟语(含成语)</vt:lpstr>
      <vt:lpstr>抓词义侧重点</vt:lpstr>
      <vt:lpstr>三、突破正确使用熟语(含成语)</vt:lpstr>
      <vt:lpstr>比较词义轻重</vt:lpstr>
      <vt:lpstr>三、突破正确使用熟语(含成语)</vt:lpstr>
      <vt:lpstr>明确适用对象</vt:lpstr>
      <vt:lpstr>三、突破正确使用熟语(含成语)</vt:lpstr>
      <vt:lpstr>区分感情色彩</vt:lpstr>
      <vt:lpstr>三、突破正确使用熟语(含成语)</vt:lpstr>
      <vt:lpstr>区分语体色彩</vt:lpstr>
      <vt:lpstr>三、突破正确使用熟语(含成语)</vt:lpstr>
      <vt:lpstr>分析语法功能</vt:lpstr>
      <vt:lpstr>传统题型巧突破——“九角度”判断成语使用的正误 </vt:lpstr>
      <vt:lpstr>练中悟道</vt:lpstr>
      <vt:lpstr>传统题型巧突破——“九角度”判断成语使用的正误 </vt:lpstr>
      <vt:lpstr>练中悟道</vt:lpstr>
      <vt:lpstr>传统题型巧突破——“九角度”判断成语使用的正误 </vt:lpstr>
      <vt:lpstr>练中悟道</vt:lpstr>
      <vt:lpstr>传统题型巧突破——“九角度”判断成语使用的正误 </vt:lpstr>
      <vt:lpstr>练中悟道</vt:lpstr>
      <vt:lpstr>传统题型巧突破——“九角度”判断成语使用的正误 </vt:lpstr>
      <vt:lpstr>练中悟道</vt:lpstr>
      <vt:lpstr>传统题型巧突破——“九角度”判断成语使用的正误 </vt:lpstr>
      <vt:lpstr>练中悟道</vt:lpstr>
      <vt:lpstr>传统题型巧突破——“九角度”判断成语使用的正误 </vt:lpstr>
      <vt:lpstr>练中悟道</vt:lpstr>
      <vt:lpstr>传统题型巧突破——“九角度”判断成语使用的正误 </vt:lpstr>
      <vt:lpstr>练中悟道</vt:lpstr>
      <vt:lpstr>传统题型巧突破——“九角度”判断成语使用的正误 </vt:lpstr>
      <vt:lpstr>练中悟道</vt:lpstr>
      <vt:lpstr>四、具体语境中近义词辨析——用“法”要灵活</vt:lpstr>
      <vt:lpstr>达标检测</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2021-06-25T07:52:41.728</cp:lastPrinted>
  <dcterms:created xsi:type="dcterms:W3CDTF">2021-06-25T07:52:41Z</dcterms:created>
  <dcterms:modified xsi:type="dcterms:W3CDTF">2021-06-24T23:52:57Z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