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2" r:id="rId3"/>
    <p:sldMasterId id="2147483716" r:id="rId4"/>
    <p:sldMasterId id="2147483750" r:id="rId5"/>
  </p:sldMasterIdLst>
  <p:notesMasterIdLst>
    <p:notesMasterId r:id="rId24"/>
  </p:notesMasterIdLst>
  <p:sldIdLst>
    <p:sldId id="256" r:id="rId6"/>
    <p:sldId id="257" r:id="rId7"/>
    <p:sldId id="260" r:id="rId8"/>
    <p:sldId id="282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3" r:id="rId20"/>
    <p:sldId id="274" r:id="rId21"/>
    <p:sldId id="279" r:id="rId22"/>
    <p:sldId id="280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-1090" y="-82"/>
      </p:cViewPr>
      <p:guideLst>
        <p:guide orient="horz" pos="2160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4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636588"/>
            <a:ext cx="896938" cy="619124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128" name="组合 16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29" name="组合 17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E19FCE8-B0C9-4E2F-9C36-5230D6064F3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2AF1C47-3BA5-4056-8868-0DD3E589C15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636588"/>
            <a:ext cx="896938" cy="619124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4216" name="组合 16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4217" name="组合 17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E19FCE8-B0C9-4E2F-9C36-5230D6064F38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238" name="组合 10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5239" name="组合 14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2D851F-EE27-47BC-8112-5DA073BF827E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61" name="组合 5"/>
          <p:cNvGrpSpPr/>
          <p:nvPr/>
        </p:nvGrpSpPr>
        <p:grpSpPr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6262" name="组合 9"/>
          <p:cNvGrpSpPr/>
          <p:nvPr/>
        </p:nvGrpSpPr>
        <p:grpSpPr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535A2D9-7151-4621-97A1-BD633799351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C08C475-8167-4C63-B709-8D0888E3A73E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dirty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75A4688-E598-4850-8072-C8C51AADD9C5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2AF1C47-3BA5-4056-8868-0DD3E589C15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0" name="组合 10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151" name="组合 14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2D851F-EE27-47BC-8112-5DA073BF827E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636588"/>
            <a:ext cx="896938" cy="619124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4824" name="组合 16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4825" name="组合 17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8C442-175A-4F9A-B47F-0F2ACA2CDF0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846" name="组合 10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5847" name="组合 14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E255C02-474A-4F48-8906-1A8FB9BC092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9" name="组合 5"/>
          <p:cNvGrpSpPr/>
          <p:nvPr/>
        </p:nvGrpSpPr>
        <p:grpSpPr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6870" name="组合 9"/>
          <p:cNvGrpSpPr/>
          <p:nvPr/>
        </p:nvGrpSpPr>
        <p:grpSpPr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EFA3C86-14DA-4A18-8BFC-E0D4788DAE2A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1E4A6E-FB68-4977-B53A-F32F98EFA6D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A0BF0A-4C70-4E99-97C2-E1673D8CECD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A0108C-0275-4232-B13A-5C260DEB9D3F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3" name="组合 5"/>
          <p:cNvGrpSpPr/>
          <p:nvPr/>
        </p:nvGrpSpPr>
        <p:grpSpPr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174" name="组合 9"/>
          <p:cNvGrpSpPr/>
          <p:nvPr/>
        </p:nvGrpSpPr>
        <p:grpSpPr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535A2D9-7151-4621-97A1-BD633799351A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636588"/>
            <a:ext cx="896938" cy="619124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4520" name="组合 16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4521" name="组合 17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FDFD0B-7881-4249-994D-74AA813DBDD8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542" name="组合 10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5543" name="组合 14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720CA67-C15E-46FB-BDEB-5A757DAA4FF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5" name="组合 5"/>
          <p:cNvGrpSpPr/>
          <p:nvPr/>
        </p:nvGrpSpPr>
        <p:grpSpPr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6566" name="组合 9"/>
          <p:cNvGrpSpPr/>
          <p:nvPr/>
        </p:nvGrpSpPr>
        <p:grpSpPr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7A08B54-B71D-4015-B38A-9802FF7CCD2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890F72-12BE-4F0B-9CA2-51DB5D42C39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dirty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3AE868-36CB-40F5-843B-F6AD7EFEB02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9616365-8C3C-47F6-8F2A-FDEA61EA3F4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C08C475-8167-4C63-B709-8D0888E3A73E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75A4688-E598-4850-8072-C8C51AADD9C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tags" Target="../tags/tag3.xml"/><Relationship Id="rId35" Type="http://schemas.openxmlformats.org/officeDocument/2006/relationships/tags" Target="../tags/tag2.xml"/><Relationship Id="rId34" Type="http://schemas.openxmlformats.org/officeDocument/2006/relationships/tags" Target="../tags/tag1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7" Type="http://schemas.openxmlformats.org/officeDocument/2006/relationships/theme" Target="../theme/theme2.xml"/><Relationship Id="rId36" Type="http://schemas.openxmlformats.org/officeDocument/2006/relationships/tags" Target="../tags/tag6.xml"/><Relationship Id="rId35" Type="http://schemas.openxmlformats.org/officeDocument/2006/relationships/tags" Target="../tags/tag5.xml"/><Relationship Id="rId34" Type="http://schemas.openxmlformats.org/officeDocument/2006/relationships/tags" Target="../tags/tag4.xml"/><Relationship Id="rId33" Type="http://schemas.openxmlformats.org/officeDocument/2006/relationships/slideLayout" Target="../slideLayouts/slideLayout66.xml"/><Relationship Id="rId32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64.xml"/><Relationship Id="rId30" Type="http://schemas.openxmlformats.org/officeDocument/2006/relationships/slideLayout" Target="../slideLayouts/slideLayout63.xml"/><Relationship Id="rId3" Type="http://schemas.openxmlformats.org/officeDocument/2006/relationships/slideLayout" Target="../slideLayouts/slideLayout36.xml"/><Relationship Id="rId29" Type="http://schemas.openxmlformats.org/officeDocument/2006/relationships/slideLayout" Target="../slideLayouts/slideLayout62.xml"/><Relationship Id="rId28" Type="http://schemas.openxmlformats.org/officeDocument/2006/relationships/slideLayout" Target="../slideLayouts/slideLayout61.xml"/><Relationship Id="rId27" Type="http://schemas.openxmlformats.org/officeDocument/2006/relationships/slideLayout" Target="../slideLayouts/slideLayout60.xml"/><Relationship Id="rId26" Type="http://schemas.openxmlformats.org/officeDocument/2006/relationships/slideLayout" Target="../slideLayouts/slideLayout59.xml"/><Relationship Id="rId25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7" Type="http://schemas.openxmlformats.org/officeDocument/2006/relationships/theme" Target="../theme/theme3.xml"/><Relationship Id="rId36" Type="http://schemas.openxmlformats.org/officeDocument/2006/relationships/tags" Target="../tags/tag9.xml"/><Relationship Id="rId35" Type="http://schemas.openxmlformats.org/officeDocument/2006/relationships/tags" Target="../tags/tag8.xml"/><Relationship Id="rId34" Type="http://schemas.openxmlformats.org/officeDocument/2006/relationships/tags" Target="../tags/tag7.xml"/><Relationship Id="rId33" Type="http://schemas.openxmlformats.org/officeDocument/2006/relationships/slideLayout" Target="../slideLayouts/slideLayout99.xml"/><Relationship Id="rId32" Type="http://schemas.openxmlformats.org/officeDocument/2006/relationships/slideLayout" Target="../slideLayouts/slideLayout98.xml"/><Relationship Id="rId31" Type="http://schemas.openxmlformats.org/officeDocument/2006/relationships/slideLayout" Target="../slideLayouts/slideLayout97.xml"/><Relationship Id="rId30" Type="http://schemas.openxmlformats.org/officeDocument/2006/relationships/slideLayout" Target="../slideLayouts/slideLayout96.xml"/><Relationship Id="rId3" Type="http://schemas.openxmlformats.org/officeDocument/2006/relationships/slideLayout" Target="../slideLayouts/slideLayout69.xml"/><Relationship Id="rId29" Type="http://schemas.openxmlformats.org/officeDocument/2006/relationships/slideLayout" Target="../slideLayouts/slideLayout95.xml"/><Relationship Id="rId28" Type="http://schemas.openxmlformats.org/officeDocument/2006/relationships/slideLayout" Target="../slideLayouts/slideLayout94.xml"/><Relationship Id="rId27" Type="http://schemas.openxmlformats.org/officeDocument/2006/relationships/slideLayout" Target="../slideLayouts/slideLayout93.xml"/><Relationship Id="rId26" Type="http://schemas.openxmlformats.org/officeDocument/2006/relationships/slideLayout" Target="../slideLayouts/slideLayout92.xml"/><Relationship Id="rId25" Type="http://schemas.openxmlformats.org/officeDocument/2006/relationships/slideLayout" Target="../slideLayouts/slideLayout91.xml"/><Relationship Id="rId24" Type="http://schemas.openxmlformats.org/officeDocument/2006/relationships/slideLayout" Target="../slideLayouts/slideLayout90.xml"/><Relationship Id="rId23" Type="http://schemas.openxmlformats.org/officeDocument/2006/relationships/slideLayout" Target="../slideLayouts/slideLayout89.xml"/><Relationship Id="rId22" Type="http://schemas.openxmlformats.org/officeDocument/2006/relationships/slideLayout" Target="../slideLayouts/slideLayout88.xml"/><Relationship Id="rId21" Type="http://schemas.openxmlformats.org/officeDocument/2006/relationships/slideLayout" Target="../slideLayouts/slideLayout87.xml"/><Relationship Id="rId20" Type="http://schemas.openxmlformats.org/officeDocument/2006/relationships/slideLayout" Target="../slideLayouts/slideLayout86.xml"/><Relationship Id="rId2" Type="http://schemas.openxmlformats.org/officeDocument/2006/relationships/slideLayout" Target="../slideLayouts/slideLayout68.xml"/><Relationship Id="rId19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7" Type="http://schemas.openxmlformats.org/officeDocument/2006/relationships/theme" Target="../theme/theme4.xml"/><Relationship Id="rId36" Type="http://schemas.openxmlformats.org/officeDocument/2006/relationships/tags" Target="../tags/tag12.xml"/><Relationship Id="rId35" Type="http://schemas.openxmlformats.org/officeDocument/2006/relationships/tags" Target="../tags/tag11.xml"/><Relationship Id="rId34" Type="http://schemas.openxmlformats.org/officeDocument/2006/relationships/tags" Target="../tags/tag10.xml"/><Relationship Id="rId33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31.xml"/><Relationship Id="rId31" Type="http://schemas.openxmlformats.org/officeDocument/2006/relationships/slideLayout" Target="../slideLayouts/slideLayout130.xml"/><Relationship Id="rId30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02.xml"/><Relationship Id="rId29" Type="http://schemas.openxmlformats.org/officeDocument/2006/relationships/slideLayout" Target="../slideLayouts/slideLayout128.xml"/><Relationship Id="rId28" Type="http://schemas.openxmlformats.org/officeDocument/2006/relationships/slideLayout" Target="../slideLayouts/slideLayout127.xml"/><Relationship Id="rId27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24.xml"/><Relationship Id="rId24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20.xml"/><Relationship Id="rId20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1.xml"/><Relationship Id="rId19" Type="http://schemas.openxmlformats.org/officeDocument/2006/relationships/slideLayout" Target="../slideLayouts/slideLayout118.xml"/><Relationship Id="rId18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7" name="组合 15"/>
          <p:cNvGrpSpPr/>
          <p:nvPr/>
        </p:nvGrpSpPr>
        <p:grpSpPr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8" name="标题占位符 1"/>
          <p:cNvSpPr>
            <a:spLocks noGrp="1"/>
          </p:cNvSpPr>
          <p:nvPr>
            <p:ph type="title"/>
            <p:custDataLst>
              <p:tags r:id="rId34"/>
            </p:custDataLst>
          </p:nvPr>
        </p:nvSpPr>
        <p:spPr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9" name="文本占位符 2"/>
          <p:cNvSpPr>
            <a:spLocks noGrp="1"/>
          </p:cNvSpPr>
          <p:nvPr>
            <p:ph type="body"/>
            <p:custDataLst>
              <p:tags r:id="rId3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3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1" name="组合 15"/>
          <p:cNvGrpSpPr/>
          <p:nvPr/>
        </p:nvGrpSpPr>
        <p:grpSpPr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2" name="标题占位符 1"/>
          <p:cNvSpPr>
            <a:spLocks noGrp="1"/>
          </p:cNvSpPr>
          <p:nvPr>
            <p:ph type="title"/>
            <p:custDataLst>
              <p:tags r:id="rId34"/>
            </p:custDataLst>
          </p:nvPr>
        </p:nvSpPr>
        <p:spPr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3" name="文本占位符 2"/>
          <p:cNvSpPr>
            <a:spLocks noGrp="1"/>
          </p:cNvSpPr>
          <p:nvPr>
            <p:ph type="body"/>
            <p:custDataLst>
              <p:tags r:id="rId3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5C44B4-CF1C-4F31-8A6E-5C18B6C22B6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3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713" r:id="rId31"/>
    <p:sldLayoutId id="2147483714" r:id="rId32"/>
    <p:sldLayoutId id="2147483715" r:id="rId33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14"/>
          <p:cNvGrpSpPr/>
          <p:nvPr/>
        </p:nvGrpSpPr>
        <p:grpSpPr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75" name="组合 15"/>
          <p:cNvGrpSpPr/>
          <p:nvPr/>
        </p:nvGrpSpPr>
        <p:grpSpPr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76" name="标题占位符 1"/>
          <p:cNvSpPr>
            <a:spLocks noGrp="1"/>
          </p:cNvSpPr>
          <p:nvPr>
            <p:ph type="title"/>
            <p:custDataLst>
              <p:tags r:id="rId34"/>
            </p:custDataLst>
          </p:nvPr>
        </p:nvSpPr>
        <p:spPr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7" name="文本占位符 2"/>
          <p:cNvSpPr>
            <a:spLocks noGrp="1"/>
          </p:cNvSpPr>
          <p:nvPr>
            <p:ph type="body"/>
            <p:custDataLst>
              <p:tags r:id="rId3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DE8D63-659F-4022-9434-44BD2FCEA9F6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3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5" r:id="rId19"/>
    <p:sldLayoutId id="2147483736" r:id="rId20"/>
    <p:sldLayoutId id="2147483737" r:id="rId21"/>
    <p:sldLayoutId id="2147483738" r:id="rId22"/>
    <p:sldLayoutId id="2147483739" r:id="rId23"/>
    <p:sldLayoutId id="2147483740" r:id="rId24"/>
    <p:sldLayoutId id="2147483741" r:id="rId25"/>
    <p:sldLayoutId id="2147483742" r:id="rId26"/>
    <p:sldLayoutId id="2147483743" r:id="rId27"/>
    <p:sldLayoutId id="2147483744" r:id="rId28"/>
    <p:sldLayoutId id="2147483745" r:id="rId29"/>
    <p:sldLayoutId id="2147483746" r:id="rId30"/>
    <p:sldLayoutId id="2147483747" r:id="rId31"/>
    <p:sldLayoutId id="2147483748" r:id="rId32"/>
    <p:sldLayoutId id="2147483749" r:id="rId33"/>
  </p:sldLayoutIdLst>
  <p:hf sldNum="0" hdr="0" ftr="0" dt="0"/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14"/>
          <p:cNvGrpSpPr/>
          <p:nvPr/>
        </p:nvGrpSpPr>
        <p:grpSpPr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99" name="组合 15"/>
          <p:cNvGrpSpPr/>
          <p:nvPr/>
        </p:nvGrpSpPr>
        <p:grpSpPr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100" name="标题占位符 1"/>
          <p:cNvSpPr>
            <a:spLocks noGrp="1"/>
          </p:cNvSpPr>
          <p:nvPr>
            <p:ph type="title"/>
            <p:custDataLst>
              <p:tags r:id="rId34"/>
            </p:custDataLst>
          </p:nvPr>
        </p:nvSpPr>
        <p:spPr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1" name="文本占位符 2"/>
          <p:cNvSpPr>
            <a:spLocks noGrp="1"/>
          </p:cNvSpPr>
          <p:nvPr>
            <p:ph type="body"/>
            <p:custDataLst>
              <p:tags r:id="rId3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D40BE-BDE7-4F32-98FF-AF7EBEE8D43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3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  <p:sldLayoutId id="2147483773" r:id="rId23"/>
    <p:sldLayoutId id="2147483774" r:id="rId24"/>
    <p:sldLayoutId id="2147483775" r:id="rId25"/>
    <p:sldLayoutId id="2147483776" r:id="rId26"/>
    <p:sldLayoutId id="2147483777" r:id="rId27"/>
    <p:sldLayoutId id="2147483778" r:id="rId28"/>
    <p:sldLayoutId id="2147483779" r:id="rId29"/>
    <p:sldLayoutId id="2147483780" r:id="rId30"/>
    <p:sldLayoutId id="2147483781" r:id="rId31"/>
    <p:sldLayoutId id="2147483782" r:id="rId32"/>
    <p:sldLayoutId id="2147483783" r:id="rId33"/>
  </p:sldLayoutIdLst>
  <p:hf sldNum="0" hdr="0" ftr="0" dt="0"/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0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4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1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2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6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8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9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0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/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4437063"/>
            <a:ext cx="9144000" cy="1655763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907" name="文本框 4130"/>
          <p:cNvSpPr txBox="1"/>
          <p:nvPr/>
        </p:nvSpPr>
        <p:spPr>
          <a:xfrm>
            <a:off x="2339975" y="4581525"/>
            <a:ext cx="51117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10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再塑生命的人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547813" y="5445125"/>
            <a:ext cx="6192838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20485"/>
          <p:cNvSpPr txBox="1"/>
          <p:nvPr/>
        </p:nvSpPr>
        <p:spPr>
          <a:xfrm>
            <a:off x="1258888" y="1773238"/>
            <a:ext cx="143986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相识前：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3" name="文本框 20486"/>
          <p:cNvSpPr txBox="1"/>
          <p:nvPr/>
        </p:nvSpPr>
        <p:spPr>
          <a:xfrm>
            <a:off x="1258888" y="4005263"/>
            <a:ext cx="855662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相识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4" name="左大括号 20487"/>
          <p:cNvSpPr/>
          <p:nvPr/>
        </p:nvSpPr>
        <p:spPr>
          <a:xfrm>
            <a:off x="2051685" y="3320733"/>
            <a:ext cx="287338" cy="1800225"/>
          </a:xfrm>
          <a:prstGeom prst="leftBrace">
            <a:avLst>
              <a:gd name="adj1" fmla="val 297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5" name="文本框 20488"/>
          <p:cNvSpPr txBox="1"/>
          <p:nvPr/>
        </p:nvSpPr>
        <p:spPr>
          <a:xfrm>
            <a:off x="2270125" y="3141663"/>
            <a:ext cx="560387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Times New Roman" panose="02020603050405020304" pitchFamily="18" charset="0"/>
              </a:rPr>
              <a:t>莎莉文老师教“我”拼写单词（</a:t>
            </a:r>
            <a:r>
              <a:rPr lang="en-US" altLang="zh-CN" sz="2600" b="1" dirty="0">
                <a:latin typeface="Times New Roman" panose="02020603050405020304" pitchFamily="18" charset="0"/>
              </a:rPr>
              <a:t>6-7</a:t>
            </a:r>
            <a:r>
              <a:rPr lang="zh-CN" altLang="en-US" sz="2600" b="1" dirty="0">
                <a:latin typeface="Times New Roman" panose="02020603050405020304" pitchFamily="18" charset="0"/>
              </a:rPr>
              <a:t>）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sp>
        <p:nvSpPr>
          <p:cNvPr id="6" name="文本框 20489"/>
          <p:cNvSpPr txBox="1"/>
          <p:nvPr/>
        </p:nvSpPr>
        <p:spPr>
          <a:xfrm>
            <a:off x="2270125" y="3975100"/>
            <a:ext cx="63246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Times New Roman" panose="02020603050405020304" pitchFamily="18" charset="0"/>
              </a:rPr>
              <a:t>莎莉文老师教“我”区别具体事物（</a:t>
            </a:r>
            <a:r>
              <a:rPr lang="en-US" altLang="zh-CN" sz="2600" b="1" dirty="0">
                <a:latin typeface="Times New Roman" panose="02020603050405020304" pitchFamily="18" charset="0"/>
              </a:rPr>
              <a:t>8-9</a:t>
            </a:r>
            <a:r>
              <a:rPr lang="zh-CN" altLang="en-US" sz="2600" b="1" dirty="0">
                <a:latin typeface="Times New Roman" panose="02020603050405020304" pitchFamily="18" charset="0"/>
              </a:rPr>
              <a:t>）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sp>
        <p:nvSpPr>
          <p:cNvPr id="7" name="文本框 20490"/>
          <p:cNvSpPr txBox="1"/>
          <p:nvPr/>
        </p:nvSpPr>
        <p:spPr>
          <a:xfrm>
            <a:off x="2341563" y="4840288"/>
            <a:ext cx="58737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Times New Roman" panose="02020603050405020304" pitchFamily="18" charset="0"/>
              </a:rPr>
              <a:t>井房散步，从自然中认识“水”</a:t>
            </a:r>
            <a:r>
              <a:rPr lang="en-US" altLang="zh-CN" sz="2600" b="1" dirty="0">
                <a:latin typeface="Times New Roman" panose="02020603050405020304" pitchFamily="18" charset="0"/>
              </a:rPr>
              <a:t>(10-13)</a:t>
            </a:r>
            <a:endParaRPr lang="en-US" altLang="zh-CN" sz="26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20491"/>
          <p:cNvSpPr txBox="1"/>
          <p:nvPr/>
        </p:nvSpPr>
        <p:spPr>
          <a:xfrm>
            <a:off x="2517775" y="1773238"/>
            <a:ext cx="51498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latin typeface="Times New Roman" panose="02020603050405020304" pitchFamily="18" charset="0"/>
              </a:rPr>
              <a:t>“</a:t>
            </a:r>
            <a:r>
              <a:rPr lang="zh-CN" altLang="en-US" sz="2600" b="1" dirty="0">
                <a:latin typeface="Times New Roman" panose="02020603050405020304" pitchFamily="18" charset="0"/>
              </a:rPr>
              <a:t>我”的内心惶恐、绝望。（</a:t>
            </a:r>
            <a:r>
              <a:rPr lang="en-US" altLang="zh-CN" sz="2600" b="1" dirty="0">
                <a:latin typeface="Times New Roman" panose="02020603050405020304" pitchFamily="18" charset="0"/>
              </a:rPr>
              <a:t>1-5</a:t>
            </a:r>
            <a:r>
              <a:rPr lang="zh-CN" altLang="en-US" sz="2600" b="1" dirty="0">
                <a:latin typeface="Times New Roman" panose="02020603050405020304" pitchFamily="18" charset="0"/>
              </a:rPr>
              <a:t>）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sp>
        <p:nvSpPr>
          <p:cNvPr id="9" name="左大括号 20492"/>
          <p:cNvSpPr/>
          <p:nvPr/>
        </p:nvSpPr>
        <p:spPr>
          <a:xfrm>
            <a:off x="1187450" y="2060575"/>
            <a:ext cx="144463" cy="2160588"/>
          </a:xfrm>
          <a:prstGeom prst="leftBrace">
            <a:avLst>
              <a:gd name="adj1" fmla="val 19768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0" name="文本框 20493"/>
          <p:cNvSpPr txBox="1"/>
          <p:nvPr/>
        </p:nvSpPr>
        <p:spPr>
          <a:xfrm>
            <a:off x="500063" y="2003425"/>
            <a:ext cx="615950" cy="221773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再塑生命的人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/>
      <p:bldP spid="6" grpId="0"/>
      <p:bldP spid="7" grpId="0"/>
      <p:bldP spid="8" grpId="0"/>
      <p:bldP spid="9" grpId="0" animBg="1"/>
      <p:bldP spid="9" grpId="1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6194" name="矩形 1"/>
          <p:cNvSpPr/>
          <p:nvPr/>
        </p:nvSpPr>
        <p:spPr>
          <a:xfrm>
            <a:off x="323850" y="1944688"/>
            <a:ext cx="571182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latin typeface="Times New Roman" panose="02020603050405020304" pitchFamily="18" charset="0"/>
              </a:rPr>
              <a:t>“</a:t>
            </a:r>
            <a:r>
              <a:rPr lang="zh-CN" altLang="en-US" sz="2600" b="1" dirty="0">
                <a:latin typeface="Times New Roman" panose="02020603050405020304" pitchFamily="18" charset="0"/>
              </a:rPr>
              <a:t>再塑生命”过程中是一帆风顺的吗？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pic>
        <p:nvPicPr>
          <p:cNvPr id="136195" name="Picture 1" descr="D:\图库\图标2\图标\重点解读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908050"/>
            <a:ext cx="22479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539750" y="2732088"/>
            <a:ext cx="655002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不是，有挫折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不能分清“杯”和“水”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468313" y="3573463"/>
            <a:ext cx="8424862" cy="18938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海伦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我实在有些不耐烦了，抓起新洋娃娃就往地上摔，把它摔碎了，心中觉得特别痛快。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10"/>
          <p:cNvSpPr/>
          <p:nvPr/>
        </p:nvSpPr>
        <p:spPr>
          <a:xfrm>
            <a:off x="323850" y="1135063"/>
            <a:ext cx="8496300" cy="4092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莎莉文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（</a:t>
            </a:r>
            <a:r>
              <a:rPr lang="en-US" altLang="zh-CN" sz="2600" b="1" dirty="0">
                <a:latin typeface="宋体" panose="02010600030101010101" pitchFamily="2" charset="-122"/>
              </a:rPr>
              <a:t>1</a:t>
            </a:r>
            <a:r>
              <a:rPr lang="zh-CN" altLang="en-US" sz="2600" b="1" dirty="0">
                <a:latin typeface="宋体" panose="02010600030101010101" pitchFamily="2" charset="-122"/>
              </a:rPr>
              <a:t>）把洋娃娃扫到炉边把帽子给我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（          ）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（</a:t>
            </a:r>
            <a:r>
              <a:rPr lang="en-US" altLang="zh-CN" sz="2600" b="1" dirty="0">
                <a:latin typeface="宋体" panose="02010600030101010101" pitchFamily="2" charset="-122"/>
              </a:rPr>
              <a:t>2</a:t>
            </a:r>
            <a:r>
              <a:rPr lang="zh-CN" altLang="en-US" sz="2600" b="1" dirty="0">
                <a:latin typeface="宋体" panose="02010600030101010101" pitchFamily="2" charset="-122"/>
              </a:rPr>
              <a:t>）把我的一只手放在喷水口下，在我的另一只手上拼写“</a:t>
            </a:r>
            <a:r>
              <a:rPr lang="en-US" altLang="zh-CN" sz="2600" b="1" dirty="0">
                <a:latin typeface="宋体" panose="02010600030101010101" pitchFamily="2" charset="-122"/>
              </a:rPr>
              <a:t>WATER”——“</a:t>
            </a:r>
            <a:r>
              <a:rPr lang="zh-CN" altLang="en-US" sz="2600" b="1" dirty="0">
                <a:latin typeface="宋体" panose="02010600030101010101" pitchFamily="2" charset="-122"/>
              </a:rPr>
              <a:t>水”字，起先写得很慢，第二遍就写得快一些。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（            ）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59525" y="2297113"/>
            <a:ext cx="173355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爱心与耐心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86050" y="4641850"/>
            <a:ext cx="206375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教学技巧高超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 cstate="print"/>
          <a:srcRect t="35845"/>
          <a:stretch>
            <a:fillRect/>
          </a:stretch>
        </p:blipFill>
        <p:spPr bwMode="auto">
          <a:xfrm>
            <a:off x="3563888" y="4005064"/>
            <a:ext cx="2478087" cy="2448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13"/>
          <p:cNvSpPr/>
          <p:nvPr/>
        </p:nvSpPr>
        <p:spPr>
          <a:xfrm>
            <a:off x="323850" y="862013"/>
            <a:ext cx="8496300" cy="3694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效果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我恍然大悟，有一种神奇的感觉在我脑子中激荡，我一下子理解了语言文字的奥秘了。知道了“水”这个词就是指正在我手上流过的这种清凉而奇妙的东西。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latin typeface="宋体" panose="02010600030101010101" pitchFamily="2" charset="-122"/>
              </a:rPr>
              <a:t>水唤醒了我的灵魂，并给予我光明、希望、快乐和自由。</a:t>
            </a:r>
            <a:endParaRPr lang="en-US" altLang="zh-CN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3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77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23554"/>
          <p:cNvSpPr txBox="1"/>
          <p:nvPr/>
        </p:nvSpPr>
        <p:spPr>
          <a:xfrm>
            <a:off x="323850" y="908050"/>
            <a:ext cx="8569325" cy="189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本文突破了“以写老师为主”的惯例，既写老师，也写自己，而且写自己的篇幅比写老师的还多。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你认为作者这样做的目的是什么？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3" name="文本框 23555"/>
          <p:cNvSpPr txBox="1"/>
          <p:nvPr/>
        </p:nvSpPr>
        <p:spPr>
          <a:xfrm>
            <a:off x="361950" y="2852738"/>
            <a:ext cx="8531225" cy="1798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作者用大量的笔墨写自己对生活的态度，写自己的种种感受，写自己的思想感情的变化等等。都是为了从侧面写老师对自己的巨大影响，写老师的可敬可爱。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3557"/>
          <p:cNvSpPr txBox="1">
            <a:spLocks noChangeArrowheads="1"/>
          </p:cNvSpPr>
          <p:nvPr/>
        </p:nvSpPr>
        <p:spPr bwMode="auto">
          <a:xfrm>
            <a:off x="1042988" y="4965700"/>
            <a:ext cx="5719763" cy="11985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正面描写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-------------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侧面描写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（直接描写）         （间接描写）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0290" name="矩形 1"/>
          <p:cNvSpPr/>
          <p:nvPr/>
        </p:nvSpPr>
        <p:spPr>
          <a:xfrm>
            <a:off x="250825" y="1271588"/>
            <a:ext cx="8642350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读了本文，你认为莎莉文是怎样的一个老师？海伦是怎样的一个学生？</a:t>
            </a:r>
            <a:endParaRPr lang="en-US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395288" y="2855913"/>
            <a:ext cx="8424862" cy="1293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莎莉文老师是一个热爱自己的学生、讲究教育方法、循循善诱、善良和蔼充满智慧和耐心的出色的老师。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4582"/>
          <p:cNvSpPr txBox="1"/>
          <p:nvPr/>
        </p:nvSpPr>
        <p:spPr>
          <a:xfrm>
            <a:off x="395288" y="4297363"/>
            <a:ext cx="8497887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海伦是一个聪明、好学、坚毅而又感情丰富、热爱生活的女孩。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1314" name="矩形 1"/>
          <p:cNvSpPr/>
          <p:nvPr/>
        </p:nvSpPr>
        <p:spPr>
          <a:xfrm>
            <a:off x="250825" y="1196975"/>
            <a:ext cx="72739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请谈谈你对文章标题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en-US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再塑生命的人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的理解。</a:t>
            </a:r>
            <a:endParaRPr lang="en-US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88" y="1989138"/>
            <a:ext cx="8424862" cy="349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字面：</a:t>
            </a:r>
            <a:r>
              <a:rPr lang="zh-CN" altLang="en-US" sz="2600" b="1" dirty="0">
                <a:latin typeface="宋体" panose="02010600030101010101" pitchFamily="2" charset="-122"/>
              </a:rPr>
              <a:t>重新塑造生命、重新获得生命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内容：</a:t>
            </a:r>
            <a:r>
              <a:rPr lang="zh-CN" altLang="en-US" sz="2600" b="1" dirty="0">
                <a:latin typeface="宋体" panose="02010600030101010101" pitchFamily="2" charset="-122"/>
              </a:rPr>
              <a:t>文中指在莎莉文老师的教育下，“我”的灵魂被唤醒，再次拥有了“光明、希望、快乐和自由”。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意义：</a:t>
            </a:r>
            <a:r>
              <a:rPr lang="zh-CN" altLang="en-US" sz="2600" b="1" dirty="0">
                <a:latin typeface="宋体" panose="02010600030101010101" pitchFamily="2" charset="-122"/>
              </a:rPr>
              <a:t>莎莉文老师是再塑生命的人，表达了作者对老师无比的敬爱和感激。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64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6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6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5410" name="Picture 2" descr="D:\图库\图标2\图标\课堂小结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836613"/>
            <a:ext cx="228917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23555"/>
          <p:cNvSpPr txBox="1"/>
          <p:nvPr/>
        </p:nvSpPr>
        <p:spPr>
          <a:xfrm>
            <a:off x="323850" y="1711325"/>
            <a:ext cx="8529638" cy="3949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本文选自海伦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凯勒的散文代表作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假如给我三天光明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，是一篇记叙性散文，讲述了海伦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凯勒在七岁时得到莎莉文老师爱的教育而重获“光明”的故事。课文展现的人文内涵丰富，莎莉文老师深沉的爱和独特的教育方式让人记忆深刻。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6434" name="Picture 2" descr="D:\图库\图标2\图标\随堂练习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836613"/>
            <a:ext cx="22479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35" name="矩形 2"/>
          <p:cNvSpPr/>
          <p:nvPr/>
        </p:nvSpPr>
        <p:spPr>
          <a:xfrm>
            <a:off x="323850" y="1536700"/>
            <a:ext cx="84963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海伦是世界上有名的残疾成功人士。请同学们联系自己的阅读体验，列举古今中外那些付出艰辛努力而成功的残疾人的事迹。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9698"/>
          <p:cNvSpPr/>
          <p:nvPr/>
        </p:nvSpPr>
        <p:spPr>
          <a:xfrm>
            <a:off x="2124075" y="3775075"/>
            <a:ext cx="6875463" cy="247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贝多芬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德国伟大的作曲家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谱写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命运交响曲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，26岁时听觉衰退，35岁时完全失聪……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6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——世界不给他欢乐  他却创造了欢乐给予世界  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" name="图片 29700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598863"/>
            <a:ext cx="1800225" cy="261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323850" y="1989138"/>
            <a:ext cx="8569325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</a:rPr>
              <a:t>了解海伦</a:t>
            </a:r>
            <a:r>
              <a:rPr lang="en-US" altLang="zh-CN" sz="2600" b="1" dirty="0">
                <a:latin typeface="宋体" panose="02010600030101010101" pitchFamily="2" charset="-122"/>
              </a:rPr>
              <a:t>·</a:t>
            </a:r>
            <a:r>
              <a:rPr lang="zh-CN" altLang="en-US" sz="2600" b="1" dirty="0">
                <a:latin typeface="宋体" panose="02010600030101010101" pitchFamily="2" charset="-122"/>
              </a:rPr>
              <a:t>凯勒的人生经历及其品质，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学习海伦</a:t>
            </a:r>
            <a:r>
              <a:rPr lang="en-US" altLang="zh-CN" sz="2600" b="1" dirty="0">
                <a:latin typeface="宋体" panose="02010600030101010101" pitchFamily="2" charset="-122"/>
                <a:sym typeface="+mn-ea"/>
              </a:rPr>
              <a:t>·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凯勒好学敏思、坚忍不拔、热爱生活的精神。</a:t>
            </a:r>
            <a:endParaRPr lang="en-US" altLang="zh-CN" sz="26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</a:rPr>
              <a:t>感悟莎莉文老师深沉的爱和独特的教育方式。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  <a:sym typeface="+mn-ea"/>
              </a:rPr>
              <a:t>3.</a:t>
            </a:r>
            <a:r>
              <a:rPr lang="zh-CN" altLang="zh-CN" sz="2600" b="1" dirty="0">
                <a:latin typeface="宋体" panose="02010600030101010101" pitchFamily="2" charset="-122"/>
                <a:sym typeface="+mn-ea"/>
              </a:rPr>
              <a:t>品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味、揣摩文章关键语句，体会作者对生活的独特感悟。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124931" name="Picture 1" descr="D:\图库\图标2\图标\学习目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908050"/>
            <a:ext cx="2247900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2484438" y="1741488"/>
            <a:ext cx="6443662" cy="3846512"/>
          </a:xfrm>
          <a:prstGeom prst="rect">
            <a:avLst/>
          </a:prstGeom>
          <a:noFill/>
          <a:ln w="9525">
            <a:noFill/>
          </a:ln>
        </p:spPr>
        <p:txBody>
          <a:bodyPr lIns="81272" tIns="40636" rIns="81272" bIns="40636" anchor="ctr" anchorCtr="0">
            <a:spAutoFit/>
          </a:bodyPr>
          <a:p>
            <a:pPr defTabSz="812800">
              <a:lnSpc>
                <a:spcPct val="17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海伦</a:t>
            </a:r>
            <a:r>
              <a:rPr lang="en-US" altLang="zh-CN" sz="2400" b="1" dirty="0">
                <a:latin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宋体" panose="02010600030101010101" pitchFamily="2" charset="-122"/>
              </a:rPr>
              <a:t>凯勒</a:t>
            </a:r>
            <a:r>
              <a:rPr lang="en-US" altLang="zh-CN" sz="2400" b="1" dirty="0">
                <a:latin typeface="宋体" panose="02010600030101010101" pitchFamily="2" charset="-122"/>
              </a:rPr>
              <a:t>(1880—1968)</a:t>
            </a:r>
            <a:r>
              <a:rPr lang="zh-CN" altLang="en-US" sz="2400" b="1" dirty="0">
                <a:latin typeface="宋体" panose="02010600030101010101" pitchFamily="2" charset="-122"/>
              </a:rPr>
              <a:t>，美国著名女作家、教育家、慈善家。她出生于亚拉巴马州，在柏金斯盲人学校莎莉文老师的协助下，她学会了阅读、写作，还学会了说话，上了大学。主要作品有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我生活的故事</a:t>
            </a:r>
            <a:r>
              <a:rPr lang="en-US" altLang="zh-CN" sz="2400" b="1" dirty="0">
                <a:latin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宋体" panose="02010600030101010101" pitchFamily="2" charset="-122"/>
              </a:rPr>
              <a:t>走出黑暗</a:t>
            </a:r>
            <a:r>
              <a:rPr lang="en-US" altLang="zh-CN" sz="2400" b="1" dirty="0">
                <a:latin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宋体" panose="02010600030101010101" pitchFamily="2" charset="-122"/>
              </a:rPr>
              <a:t>乐观</a:t>
            </a:r>
            <a:r>
              <a:rPr lang="en-US" altLang="zh-CN" sz="2400" b="1" dirty="0">
                <a:latin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宋体" panose="02010600030101010101" pitchFamily="2" charset="-122"/>
              </a:rPr>
              <a:t>假如给我三天光明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等。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128003" name="Picture 6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020888"/>
            <a:ext cx="2233612" cy="3452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8" y="754063"/>
            <a:ext cx="2247900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3"/>
          <p:cNvSpPr/>
          <p:nvPr/>
        </p:nvSpPr>
        <p:spPr>
          <a:xfrm>
            <a:off x="323850" y="1563688"/>
            <a:ext cx="8496300" cy="5517515"/>
          </a:xfrm>
          <a:prstGeom prst="rect">
            <a:avLst/>
          </a:prstGeom>
          <a:noFill/>
          <a:ln w="9525">
            <a:noFill/>
          </a:ln>
        </p:spPr>
        <p:txBody>
          <a:bodyPr lIns="81272" tIns="40636" rIns="81272" bIns="40636">
            <a:spAutoFit/>
          </a:bodyPr>
          <a:p>
            <a:pPr defTabSz="812800">
              <a:lnSpc>
                <a:spcPct val="17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latin typeface="宋体" panose="02010600030101010101" pitchFamily="2" charset="-122"/>
              </a:rPr>
              <a:t>海伦</a:t>
            </a:r>
            <a:r>
              <a:rPr lang="en-US" altLang="zh-CN" sz="2600" b="1" dirty="0">
                <a:latin typeface="宋体" panose="02010600030101010101" pitchFamily="2" charset="-122"/>
              </a:rPr>
              <a:t>·</a:t>
            </a:r>
            <a:r>
              <a:rPr lang="zh-CN" altLang="en-US" sz="2600" b="1" dirty="0">
                <a:latin typeface="宋体" panose="02010600030101010101" pitchFamily="2" charset="-122"/>
              </a:rPr>
              <a:t>凯勒一岁半时因突患急性脑充血病，连日的高烧夺去了她的视觉和听觉，从此，她坠入了一个黑暗而沉寂的世界。</a:t>
            </a:r>
            <a:r>
              <a:rPr lang="en-US" altLang="zh-CN" sz="2600" b="1" dirty="0">
                <a:latin typeface="宋体" panose="02010600030101010101" pitchFamily="2" charset="-122"/>
              </a:rPr>
              <a:t>1887</a:t>
            </a:r>
            <a:r>
              <a:rPr lang="zh-CN" altLang="en-US" sz="2600" b="1" dirty="0">
                <a:latin typeface="宋体" panose="02010600030101010101" pitchFamily="2" charset="-122"/>
              </a:rPr>
              <a:t>年</a:t>
            </a:r>
            <a:r>
              <a:rPr lang="en-US" altLang="zh-CN" sz="2600" b="1" dirty="0">
                <a:latin typeface="宋体" panose="02010600030101010101" pitchFamily="2" charset="-122"/>
              </a:rPr>
              <a:t>3</a:t>
            </a:r>
            <a:r>
              <a:rPr lang="zh-CN" altLang="en-US" sz="2600" b="1" dirty="0">
                <a:latin typeface="宋体" panose="02010600030101010101" pitchFamily="2" charset="-122"/>
              </a:rPr>
              <a:t>月</a:t>
            </a:r>
            <a:r>
              <a:rPr lang="en-US" altLang="zh-CN" sz="2600" b="1" dirty="0">
                <a:latin typeface="宋体" panose="02010600030101010101" pitchFamily="2" charset="-122"/>
              </a:rPr>
              <a:t>3</a:t>
            </a:r>
            <a:r>
              <a:rPr lang="zh-CN" altLang="en-US" sz="2600" b="1" dirty="0">
                <a:latin typeface="宋体" panose="02010600030101010101" pitchFamily="2" charset="-122"/>
              </a:rPr>
              <a:t>日，家里为她请来了一位教师</a:t>
            </a:r>
            <a:r>
              <a:rPr lang="en-US" altLang="zh-CN" sz="2600" b="1" dirty="0">
                <a:latin typeface="宋体" panose="02010600030101010101" pitchFamily="2" charset="-122"/>
              </a:rPr>
              <a:t>——</a:t>
            </a:r>
            <a:r>
              <a:rPr lang="zh-CN" altLang="en-US" sz="2600" b="1" dirty="0">
                <a:latin typeface="宋体" panose="02010600030101010101" pitchFamily="2" charset="-122"/>
              </a:rPr>
              <a:t>安妮</a:t>
            </a:r>
            <a:r>
              <a:rPr lang="en-US" altLang="zh-CN" sz="2600" b="1" dirty="0">
                <a:latin typeface="宋体" panose="02010600030101010101" pitchFamily="2" charset="-122"/>
              </a:rPr>
              <a:t>·</a:t>
            </a:r>
            <a:r>
              <a:rPr lang="zh-CN" altLang="en-US" sz="2600" b="1" dirty="0">
                <a:latin typeface="宋体" panose="02010600030101010101" pitchFamily="2" charset="-122"/>
              </a:rPr>
              <a:t>莎莉文。莎莉文教会她写字、手语。在莎莉文老师充满爱心的教育下，海伦自强不息，最终成为一名了不起的作家和教育家。海伦内心充满了对老师的感激。文中记叙的就是引领</a:t>
            </a:r>
            <a:r>
              <a:rPr lang="zh-CN" altLang="en-US" sz="2600" b="1" dirty="0">
                <a:latin typeface="Arial" panose="020B0604020202020204" pitchFamily="34" charset="0"/>
              </a:rPr>
              <a:t>海伦</a:t>
            </a:r>
            <a:r>
              <a:rPr lang="en-US" altLang="zh-CN" sz="2600" b="1" dirty="0">
                <a:latin typeface="Arial" panose="020B0604020202020204" pitchFamily="34" charset="0"/>
              </a:rPr>
              <a:t>·</a:t>
            </a:r>
            <a:r>
              <a:rPr lang="zh-CN" altLang="en-US" sz="2600" b="1" dirty="0">
                <a:latin typeface="Arial" panose="020B0604020202020204" pitchFamily="34" charset="0"/>
              </a:rPr>
              <a:t>凯勒走向光明，为她“再塑生命”的莎莉文老师。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pic>
        <p:nvPicPr>
          <p:cNvPr id="129027" name="Picture 1" descr="D:\图库\图标2\图标\相关介绍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908050"/>
            <a:ext cx="2247900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0050" name="矩形 13"/>
          <p:cNvSpPr/>
          <p:nvPr/>
        </p:nvSpPr>
        <p:spPr>
          <a:xfrm>
            <a:off x="539750" y="1982788"/>
            <a:ext cx="8208963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300000"/>
              </a:lnSpc>
            </a:pP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搓捻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企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盼     繁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衍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迁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徙    遐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想 </a:t>
            </a:r>
            <a:endParaRPr lang="en-US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300000"/>
              </a:lnSpc>
            </a:pP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拼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凑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绽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放     花团锦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簇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疲倦不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堪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300000"/>
              </a:lnSpc>
            </a:pP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截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然</a:t>
            </a:r>
            <a:endParaRPr lang="en-US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0051" name="Picture 1" descr="D:\图库\图标2\图标\字词积累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908050"/>
            <a:ext cx="22479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0247"/>
          <p:cNvSpPr txBox="1"/>
          <p:nvPr/>
        </p:nvSpPr>
        <p:spPr>
          <a:xfrm>
            <a:off x="323850" y="2060575"/>
            <a:ext cx="19446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tx1"/>
              </a:buClr>
            </a:pP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cuō niǎn</a:t>
            </a:r>
            <a:endParaRPr lang="en-US" altLang="zh-CN" sz="3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0248"/>
          <p:cNvSpPr txBox="1"/>
          <p:nvPr/>
        </p:nvSpPr>
        <p:spPr>
          <a:xfrm>
            <a:off x="2484438" y="2060575"/>
            <a:ext cx="571500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qǐ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10249"/>
          <p:cNvSpPr txBox="1"/>
          <p:nvPr/>
        </p:nvSpPr>
        <p:spPr>
          <a:xfrm>
            <a:off x="4500563" y="2060575"/>
            <a:ext cx="766762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yǎn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10250"/>
          <p:cNvSpPr txBox="1"/>
          <p:nvPr/>
        </p:nvSpPr>
        <p:spPr>
          <a:xfrm>
            <a:off x="6156325" y="2133600"/>
            <a:ext cx="573088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xǐ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10253"/>
          <p:cNvSpPr txBox="1"/>
          <p:nvPr/>
        </p:nvSpPr>
        <p:spPr>
          <a:xfrm>
            <a:off x="7164388" y="2133600"/>
            <a:ext cx="766762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xiá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10254"/>
          <p:cNvSpPr txBox="1"/>
          <p:nvPr/>
        </p:nvSpPr>
        <p:spPr>
          <a:xfrm>
            <a:off x="827088" y="3500438"/>
            <a:ext cx="766762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còu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10255"/>
          <p:cNvSpPr txBox="1"/>
          <p:nvPr/>
        </p:nvSpPr>
        <p:spPr>
          <a:xfrm>
            <a:off x="2339975" y="3500438"/>
            <a:ext cx="960438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zhàn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256"/>
          <p:cNvSpPr txBox="1"/>
          <p:nvPr/>
        </p:nvSpPr>
        <p:spPr>
          <a:xfrm>
            <a:off x="5292725" y="3451225"/>
            <a:ext cx="571500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cù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0257"/>
          <p:cNvSpPr txBox="1"/>
          <p:nvPr/>
        </p:nvSpPr>
        <p:spPr>
          <a:xfrm>
            <a:off x="7956550" y="3451225"/>
            <a:ext cx="766763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kān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0258"/>
          <p:cNvSpPr txBox="1"/>
          <p:nvPr/>
        </p:nvSpPr>
        <p:spPr>
          <a:xfrm>
            <a:off x="468313" y="4797425"/>
            <a:ext cx="765175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jié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6"/>
          <p:cNvSpPr/>
          <p:nvPr/>
        </p:nvSpPr>
        <p:spPr>
          <a:xfrm>
            <a:off x="323850" y="758825"/>
            <a:ext cx="8497888" cy="4902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感慨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有所感触而慨叹。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不求甚解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现在多指读书学习只求懂得大概，不求深刻了解。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疲倦不堪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形容非常疲乏 </a:t>
            </a:r>
            <a:r>
              <a:rPr lang="en-US" altLang="zh-CN" sz="2300" b="1" dirty="0">
                <a:latin typeface="宋体" panose="02010600030101010101" pitchFamily="2" charset="-122"/>
              </a:rPr>
              <a:t>,</a:t>
            </a:r>
            <a:r>
              <a:rPr lang="zh-CN" altLang="en-US" sz="2300" b="1" dirty="0">
                <a:latin typeface="宋体" panose="02010600030101010101" pitchFamily="2" charset="-122"/>
              </a:rPr>
              <a:t>身体由于过度劳累而无法支撑。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恍然大悟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恍然：猛然清醒的样子；悟：心里明白。形容一下子明白过来。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花团锦簇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形容五彩缤纷、十分华丽的景象。簇，丛集、聚集。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美不胜收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美好的东西太多，一时接受不完。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混为一谈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把不同的事物混在一起，说成是同样的事物。</a:t>
            </a:r>
            <a:endParaRPr lang="zh-CN" altLang="en-US" sz="23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3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2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1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71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6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106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6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charRg st="136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8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charRg st="158" end="1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2098" name="Picture 1" descr="D:\图库\图标2\图标\整体感知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908050"/>
            <a:ext cx="22479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099" name="矩形 2"/>
          <p:cNvSpPr/>
          <p:nvPr/>
        </p:nvSpPr>
        <p:spPr>
          <a:xfrm>
            <a:off x="323850" y="1773238"/>
            <a:ext cx="8569325" cy="2570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默读课文，思考并回答：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</a:rPr>
              <a:t>在莎莉文老师到来之前，海伦的生命的原貌是什么样子的？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600" b="1" dirty="0">
              <a:latin typeface="宋体" panose="02010600030101010101" pitchFamily="2" charset="-122"/>
            </a:endParaRPr>
          </a:p>
        </p:txBody>
      </p:sp>
      <p:sp>
        <p:nvSpPr>
          <p:cNvPr id="6" name="文本框 16392"/>
          <p:cNvSpPr txBox="1"/>
          <p:nvPr/>
        </p:nvSpPr>
        <p:spPr>
          <a:xfrm>
            <a:off x="1332230" y="3429000"/>
            <a:ext cx="5554345" cy="15411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我正像大雾中的航船，既没有指南针也没有探测仪，无从知道海港已经临近。我生活在黑暗、迷茫之中。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22" name="矩形 1"/>
          <p:cNvSpPr/>
          <p:nvPr/>
        </p:nvSpPr>
        <p:spPr>
          <a:xfrm>
            <a:off x="250825" y="950913"/>
            <a:ext cx="86423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莎莉文老师到来后，发生了哪些事情？海伦她的感受又是如何？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68313" y="1700213"/>
          <a:ext cx="8064896" cy="428040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00200"/>
                <a:gridCol w="3329013"/>
                <a:gridCol w="2935683"/>
              </a:tblGrid>
              <a:tr h="50405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段落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事件</a:t>
                      </a:r>
                      <a:endParaRPr lang="zh-CN" altLang="en-US" sz="2400" b="1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海伦的感受</a:t>
                      </a:r>
                      <a:endParaRPr lang="zh-CN" altLang="en-US" sz="2400" b="1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6477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83883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80708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8731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00113" y="2276475"/>
            <a:ext cx="9588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1775" y="2319338"/>
            <a:ext cx="235108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第一次亲密接触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62015" y="2349500"/>
            <a:ext cx="2047240" cy="3898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启示真理、给我以爱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8313" y="3068638"/>
            <a:ext cx="17319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413" y="2852738"/>
            <a:ext cx="309721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洋娃娃，教“我”拼写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“doll”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7763" y="3068638"/>
            <a:ext cx="17319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自豪、高兴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088" y="3860800"/>
            <a:ext cx="9588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01875" y="3860800"/>
            <a:ext cx="327818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教“我”学会简单的字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59563" y="3933825"/>
            <a:ext cx="80486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领悟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39975" y="4508500"/>
            <a:ext cx="324008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教“我”学会区分“杯”和“水”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08625" y="4541838"/>
            <a:ext cx="295116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不耐烦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恍然大悟，求知欲油然而生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650" y="5445125"/>
            <a:ext cx="11144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68538" y="5445125"/>
            <a:ext cx="327818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教“我”比较复杂的字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56325" y="5445125"/>
            <a:ext cx="17319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喜悦、幸福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1175" y="4724400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9—12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4146" name="矩形 1"/>
          <p:cNvSpPr/>
          <p:nvPr/>
        </p:nvSpPr>
        <p:spPr>
          <a:xfrm>
            <a:off x="468313" y="1341438"/>
            <a:ext cx="6215062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找出文中表示“我”的感情变化的词语。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0483"/>
          <p:cNvSpPr txBox="1"/>
          <p:nvPr/>
        </p:nvSpPr>
        <p:spPr>
          <a:xfrm>
            <a:off x="468313" y="1989138"/>
            <a:ext cx="8207375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   安静地等待；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自豪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、高兴、领悟；争执、不耐烦、发脾气、恍然大悟、求知的欲望油然而生；喜悦、幸福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34148" name="Picture 2" descr="http://attach.wzdsb.net/blog_attachment/201310/15/16815952_1381813963l6PT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3716338"/>
            <a:ext cx="2519363" cy="271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10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1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12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13.xml><?xml version="1.0" encoding="utf-8"?>
<p:tagLst xmlns:p="http://schemas.openxmlformats.org/presentationml/2006/main">
  <p:tag name="KSO_WM_UNIT_TABLE_BEAUTIFY" val="smartTable{954c6c70-fe14-4209-a529-d7e0825cf46a}"/>
</p:tagLst>
</file>

<file path=ppt/tags/tag14.xml><?xml version="1.0" encoding="utf-8"?>
<p:tagLst xmlns:p="http://schemas.openxmlformats.org/presentationml/2006/main">
  <p:tag name="KSO_WPP_MARK_KEY" val="fbcd75d1-9bd2-4153-9884-d9a82f367077"/>
  <p:tag name="COMMONDATA" val="eyJoZGlkIjoiNDg2NDFhYTUzYTE0YjRhYTY0OWY5YzE5ZTFmYTMyYzQ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7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9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4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2036</Words>
  <Application>WPS 演示</Application>
  <PresentationFormat/>
  <Paragraphs>155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楷体</vt:lpstr>
      <vt:lpstr>黑体</vt:lpstr>
      <vt:lpstr>Times New Roman</vt:lpstr>
      <vt:lpstr>楷体_GB2312</vt:lpstr>
      <vt:lpstr>新宋体</vt:lpstr>
      <vt:lpstr>Arial Unicode MS</vt:lpstr>
      <vt:lpstr>Calibri</vt:lpstr>
      <vt:lpstr>4_Office 主题​​</vt:lpstr>
      <vt:lpstr>2_Office 主题​​</vt:lpstr>
      <vt:lpstr>5_Office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66</cp:revision>
  <dcterms:created xsi:type="dcterms:W3CDTF">2017-02-18T06:44:00Z</dcterms:created>
  <dcterms:modified xsi:type="dcterms:W3CDTF">2022-11-02T22:54:05Z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96F25F0BF4E249AF8086F8535DBB72A2</vt:lpwstr>
  </property>
</Properties>
</file>