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393" r:id="rId3"/>
    <p:sldId id="291" r:id="rId4"/>
    <p:sldId id="307" r:id="rId5"/>
    <p:sldId id="290" r:id="rId6"/>
    <p:sldId id="350" r:id="rId7"/>
    <p:sldId id="351" r:id="rId8"/>
    <p:sldId id="306" r:id="rId9"/>
    <p:sldId id="257" r:id="rId10"/>
    <p:sldId id="373" r:id="rId11"/>
    <p:sldId id="258" r:id="rId12"/>
    <p:sldId id="374" r:id="rId13"/>
    <p:sldId id="259" r:id="rId15"/>
    <p:sldId id="375" r:id="rId16"/>
    <p:sldId id="260" r:id="rId17"/>
    <p:sldId id="376" r:id="rId18"/>
    <p:sldId id="261" r:id="rId19"/>
    <p:sldId id="378" r:id="rId20"/>
    <p:sldId id="379" r:id="rId21"/>
    <p:sldId id="264" r:id="rId22"/>
    <p:sldId id="381" r:id="rId23"/>
    <p:sldId id="392" r:id="rId24"/>
    <p:sldId id="382" r:id="rId25"/>
    <p:sldId id="308" r:id="rId26"/>
    <p:sldId id="383" r:id="rId27"/>
    <p:sldId id="265" r:id="rId28"/>
    <p:sldId id="384" r:id="rId29"/>
    <p:sldId id="385" r:id="rId30"/>
    <p:sldId id="268" r:id="rId31"/>
    <p:sldId id="386" r:id="rId32"/>
    <p:sldId id="273" r:id="rId33"/>
    <p:sldId id="387" r:id="rId34"/>
    <p:sldId id="276" r:id="rId35"/>
    <p:sldId id="388" r:id="rId36"/>
    <p:sldId id="280" r:id="rId37"/>
    <p:sldId id="281" r:id="rId38"/>
    <p:sldId id="389" r:id="rId39"/>
    <p:sldId id="349" r:id="rId40"/>
    <p:sldId id="390" r:id="rId41"/>
    <p:sldId id="346" r:id="rId42"/>
    <p:sldId id="288" r:id="rId4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Tx/>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1" d="100"/>
          <a:sy n="71" d="100"/>
        </p:scale>
        <p:origin x="-1356" y="-90"/>
      </p:cViewPr>
      <p:guideLst>
        <p:guide orient="horz" pos="2134"/>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3CA9EC-C33A-4A0F-A7BD-9B0398ED53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19CB76-8FF3-4422-BA4B-8ABC3B905B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19CB76-8FF3-4422-BA4B-8ABC3B905B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519CB76-8FF3-4422-BA4B-8ABC3B905B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4" descr="c:\users\administrator\appdata\roaming\360se6\User Data\temp\201301170956094602.jpg"/>
          <p:cNvPicPr>
            <a:picLocks noChangeAspect="1"/>
          </p:cNvPicPr>
          <p:nvPr userDrawn="1"/>
        </p:nvPicPr>
        <p:blipFill>
          <a:blip r:embed="rId12"/>
          <a:stretch>
            <a:fillRect/>
          </a:stretch>
        </p:blipFill>
        <p:spPr>
          <a:xfrm>
            <a:off x="0" y="0"/>
            <a:ext cx="9180513" cy="6884988"/>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lIns="91440" tIns="45720" rIns="91440" bIns="45720" anchor="ctr"/>
          <a:lstStyle/>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lIns="91440" tIns="45720" rIns="91440" bIns="45720"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64DBEA2D-A382-4615-A2FB-B064382CF71B}"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5759832B-EF9E-4E0B-9957-8EBD58530EAE}"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3200" b="1" kern="1200">
          <a:solidFill>
            <a:srgbClr val="FF0000"/>
          </a:solidFill>
          <a:latin typeface="+mj-lt"/>
          <a:ea typeface="+mj-ea"/>
          <a:cs typeface="+mj-cs"/>
        </a:defRPr>
      </a:lvl1pPr>
    </p:titleStyle>
    <p:bodyStyle>
      <a:lvl1pPr marL="342900" indent="-342900" algn="l" defTabSz="914400" rtl="0" eaLnBrk="1" latinLnBrk="0" hangingPunct="1">
        <a:lnSpc>
          <a:spcPct val="120000"/>
        </a:lnSpc>
        <a:spcBef>
          <a:spcPct val="20000"/>
        </a:spcBef>
        <a:buFont typeface="Arial" panose="020B0604020202020204" pitchFamily="34" charset="0"/>
        <a:buChar char="•"/>
        <a:defRPr sz="3200" b="1" kern="1200">
          <a:solidFill>
            <a:schemeClr val="tx1"/>
          </a:solidFill>
          <a:latin typeface="+mn-lt"/>
          <a:ea typeface="+mn-ea"/>
          <a:cs typeface="+mn-cs"/>
        </a:defRPr>
      </a:lvl1pPr>
      <a:lvl2pPr marL="742950" indent="-285750" algn="l" defTabSz="914400" rtl="0" eaLnBrk="1" latinLnBrk="0" hangingPunct="1">
        <a:lnSpc>
          <a:spcPct val="120000"/>
        </a:lnSpc>
        <a:spcBef>
          <a:spcPct val="20000"/>
        </a:spcBef>
        <a:buFont typeface="Arial" panose="020B0604020202020204" pitchFamily="34" charset="0"/>
        <a:buChar char="–"/>
        <a:defRPr sz="2800" b="1" kern="1200">
          <a:solidFill>
            <a:schemeClr val="tx1"/>
          </a:solidFill>
          <a:latin typeface="+mn-lt"/>
          <a:ea typeface="+mn-ea"/>
          <a:cs typeface="+mn-cs"/>
        </a:defRPr>
      </a:lvl2pPr>
      <a:lvl3pPr marL="1143000" indent="-228600" algn="l" defTabSz="914400" rtl="0" eaLnBrk="1" latinLnBrk="0" hangingPunct="1">
        <a:lnSpc>
          <a:spcPct val="120000"/>
        </a:lnSpc>
        <a:spcBef>
          <a:spcPct val="20000"/>
        </a:spcBef>
        <a:buFont typeface="Arial" panose="020B0604020202020204" pitchFamily="34" charset="0"/>
        <a:buChar char="•"/>
        <a:defRPr sz="2400" b="1" kern="1200">
          <a:solidFill>
            <a:schemeClr val="tx1"/>
          </a:solidFill>
          <a:latin typeface="+mn-lt"/>
          <a:ea typeface="+mn-ea"/>
          <a:cs typeface="+mn-cs"/>
        </a:defRPr>
      </a:lvl3pPr>
      <a:lvl4pPr marL="1600200" indent="-228600" algn="l" defTabSz="914400" rtl="0" eaLnBrk="1" latinLnBrk="0" hangingPunct="1">
        <a:lnSpc>
          <a:spcPct val="120000"/>
        </a:lnSpc>
        <a:spcBef>
          <a:spcPct val="20000"/>
        </a:spcBef>
        <a:buFont typeface="Arial" panose="020B0604020202020204" pitchFamily="34" charset="0"/>
        <a:buChar char="–"/>
        <a:defRPr sz="2000" b="1" kern="1200">
          <a:solidFill>
            <a:schemeClr val="tx1"/>
          </a:solidFill>
          <a:latin typeface="+mn-lt"/>
          <a:ea typeface="+mn-ea"/>
          <a:cs typeface="+mn-cs"/>
        </a:defRPr>
      </a:lvl4pPr>
      <a:lvl5pPr marL="2057400" indent="-228600" algn="l" defTabSz="914400" rtl="0" eaLnBrk="1" latinLnBrk="0" hangingPunct="1">
        <a:lnSpc>
          <a:spcPct val="120000"/>
        </a:lnSpc>
        <a:spcBef>
          <a:spcPct val="20000"/>
        </a:spcBef>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662" y="1500174"/>
            <a:ext cx="7072362" cy="2357454"/>
          </a:xfrm>
        </p:spPr>
        <p:txBody>
          <a:bodyPr/>
          <a:lstStyle/>
          <a:p>
            <a:r>
              <a:rPr lang="zh-CN" altLang="en-US" sz="7200" b="0" dirty="0" smtClean="0">
                <a:ln w="9525" cap="flat" cmpd="sng">
                  <a:solidFill>
                    <a:srgbClr val="FF3300"/>
                  </a:solidFill>
                  <a:prstDash val="solid"/>
                  <a:miter/>
                  <a:headEnd type="none" w="med" len="med"/>
                  <a:tailEnd type="none" w="med" len="med"/>
                </a:ln>
                <a:effectLst>
                  <a:outerShdw dist="35921" dir="2699999" algn="ctr" rotWithShape="0">
                    <a:srgbClr val="C0C0C0"/>
                  </a:outerShdw>
                </a:effectLst>
                <a:latin typeface="华文行楷" panose="02010800040101010101" pitchFamily="2" charset="-122"/>
                <a:ea typeface="华文行楷" panose="02010800040101010101" pitchFamily="2" charset="-122"/>
                <a:cs typeface="+mn-cs"/>
              </a:rPr>
              <a:t>你努力的样子</a:t>
            </a:r>
            <a:br>
              <a:rPr lang="en-US" altLang="zh-CN" sz="7200" b="0" dirty="0" smtClean="0">
                <a:ln w="9525" cap="flat" cmpd="sng">
                  <a:solidFill>
                    <a:srgbClr val="FF3300"/>
                  </a:solidFill>
                  <a:prstDash val="solid"/>
                  <a:miter/>
                  <a:headEnd type="none" w="med" len="med"/>
                  <a:tailEnd type="none" w="med" len="med"/>
                </a:ln>
                <a:effectLst>
                  <a:outerShdw dist="35921" dir="2699999" algn="ctr" rotWithShape="0">
                    <a:srgbClr val="C0C0C0"/>
                  </a:outerShdw>
                </a:effectLst>
                <a:latin typeface="华文行楷" panose="02010800040101010101" pitchFamily="2" charset="-122"/>
                <a:ea typeface="华文行楷" panose="02010800040101010101" pitchFamily="2" charset="-122"/>
                <a:cs typeface="+mn-cs"/>
              </a:rPr>
            </a:br>
            <a:r>
              <a:rPr lang="zh-CN" altLang="en-US" sz="7200" b="0" dirty="0" smtClean="0">
                <a:ln w="9525" cap="flat" cmpd="sng">
                  <a:solidFill>
                    <a:srgbClr val="FF3300"/>
                  </a:solidFill>
                  <a:prstDash val="solid"/>
                  <a:miter/>
                  <a:headEnd type="none" w="med" len="med"/>
                  <a:tailEnd type="none" w="med" len="med"/>
                </a:ln>
                <a:effectLst>
                  <a:outerShdw dist="35921" dir="2699999" algn="ctr" rotWithShape="0">
                    <a:srgbClr val="C0C0C0"/>
                  </a:outerShdw>
                </a:effectLst>
                <a:latin typeface="华文行楷" panose="02010800040101010101" pitchFamily="2" charset="-122"/>
                <a:ea typeface="华文行楷" panose="02010800040101010101" pitchFamily="2" charset="-122"/>
                <a:cs typeface="+mn-cs"/>
              </a:rPr>
              <a:t>最美！</a:t>
            </a:r>
            <a:endParaRPr lang="zh-CN" altLang="en-US" sz="7200" b="0" dirty="0" smtClean="0">
              <a:ln w="9525" cap="flat" cmpd="sng">
                <a:solidFill>
                  <a:srgbClr val="FF3300"/>
                </a:solidFill>
                <a:prstDash val="solid"/>
                <a:miter/>
                <a:headEnd type="none" w="med" len="med"/>
                <a:tailEnd type="none" w="med" len="med"/>
              </a:ln>
              <a:effectLst>
                <a:outerShdw dist="35921" dir="2699999" algn="ctr" rotWithShape="0">
                  <a:srgbClr val="C0C0C0"/>
                </a:outerShdw>
              </a:effectLst>
              <a:latin typeface="华文行楷" panose="02010800040101010101" pitchFamily="2" charset="-122"/>
              <a:ea typeface="华文行楷" panose="02010800040101010101" pitchFamily="2" charset="-122"/>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ext Box 2"/>
          <p:cNvSpPr txBox="1"/>
          <p:nvPr/>
        </p:nvSpPr>
        <p:spPr>
          <a:xfrm>
            <a:off x="179388" y="260668"/>
            <a:ext cx="8713787" cy="4816475"/>
          </a:xfrm>
          <a:prstGeom prst="rect">
            <a:avLst/>
          </a:prstGeom>
          <a:noFill/>
          <a:ln w="9525">
            <a:noFill/>
          </a:ln>
        </p:spPr>
        <p:txBody>
          <a:bodyPr wrap="square" anchor="t">
            <a:spAutoFit/>
          </a:bodyPr>
          <a:lstStyle/>
          <a:p>
            <a:pPr indent="265430">
              <a:lnSpc>
                <a:spcPct val="120000"/>
              </a:lnSpc>
            </a:pP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一</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、并列词或短</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出现了并</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列词或短</a:t>
            </a:r>
            <a:r>
              <a:rPr lang="zh-CN" altLang="en-US" sz="2800" b="1" dirty="0">
                <a:latin typeface="黑体" panose="02010609060101010101" pitchFamily="49" charset="-122"/>
                <a:ea typeface="黑体" panose="02010609060101010101" pitchFamily="49" charset="-122"/>
                <a:cs typeface="黑体" panose="02010609060101010101" pitchFamily="49" charset="-122"/>
              </a:rPr>
              <a:t>语，可能是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分类不当、</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语序不当、搭配不当</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或语意不明</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这家乒乓球馆设施齐全，可为乒乓球爱好者提供不同档次的</a:t>
            </a:r>
            <a:r>
              <a:rPr lang="zh-CN" altLang="en-US" sz="2800" b="1" dirty="0" smtClean="0">
                <a:solidFill>
                  <a:schemeClr val="tx1"/>
                </a:solidFill>
                <a:latin typeface="黑体" panose="02010609060101010101" pitchFamily="49" charset="-122"/>
                <a:ea typeface="黑体" panose="02010609060101010101" pitchFamily="49" charset="-122"/>
              </a:rPr>
              <a:t>球台、球拍、</a:t>
            </a:r>
            <a:r>
              <a:rPr lang="zh-CN" altLang="en-US" sz="2800" b="1" dirty="0" smtClean="0">
                <a:solidFill>
                  <a:srgbClr val="0000CC"/>
                </a:solidFill>
                <a:latin typeface="黑体" panose="02010609060101010101" pitchFamily="49" charset="-122"/>
                <a:ea typeface="黑体" panose="02010609060101010101" pitchFamily="49" charset="-122"/>
              </a:rPr>
              <a:t>球衣、球鞋</a:t>
            </a:r>
            <a:r>
              <a:rPr lang="zh-CN" altLang="en-US" sz="2800" b="1" dirty="0" smtClean="0">
                <a:solidFill>
                  <a:schemeClr val="tx1"/>
                </a:solidFill>
                <a:latin typeface="黑体" panose="02010609060101010101" pitchFamily="49" charset="-122"/>
                <a:ea typeface="黑体" panose="02010609060101010101" pitchFamily="49" charset="-122"/>
              </a:rPr>
              <a:t>等</a:t>
            </a:r>
            <a:r>
              <a:rPr lang="zh-CN" altLang="en-US" sz="2800" b="1" dirty="0" smtClean="0">
                <a:solidFill>
                  <a:srgbClr val="0000CC"/>
                </a:solidFill>
                <a:latin typeface="黑体" panose="02010609060101010101" pitchFamily="49" charset="-122"/>
                <a:ea typeface="黑体" panose="02010609060101010101" pitchFamily="49" charset="-122"/>
              </a:rPr>
              <a:t>乒乓器材</a:t>
            </a:r>
            <a:r>
              <a:rPr lang="zh-CN" altLang="en-US" sz="2800" b="1" dirty="0" smtClean="0">
                <a:solidFill>
                  <a:schemeClr val="tx1"/>
                </a:solidFill>
                <a:latin typeface="黑体" panose="02010609060101010101" pitchFamily="49" charset="-122"/>
                <a:ea typeface="黑体" panose="02010609060101010101" pitchFamily="49" charset="-122"/>
              </a:rPr>
              <a:t>。</a:t>
            </a:r>
            <a:endPar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．全厂职工</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讨论和听取</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了厂长关于改善经营管理的报告。</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294005" y="2985770"/>
            <a:ext cx="8201660" cy="607695"/>
          </a:xfrm>
          <a:prstGeom prst="rect">
            <a:avLst/>
          </a:prstGeom>
          <a:noFill/>
        </p:spPr>
        <p:txBody>
          <a:bodyPr wrap="square" rtlCol="0" anchor="t">
            <a:spAutoFit/>
          </a:bodyPr>
          <a:lstStyle/>
          <a:p>
            <a:pPr indent="265430">
              <a:lnSpc>
                <a:spcPct val="12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分</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类不当</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solidFill>
                  <a:srgbClr val="0000CC"/>
                </a:solidFill>
                <a:latin typeface="黑体" panose="02010609060101010101" pitchFamily="49" charset="-122"/>
                <a:ea typeface="黑体" panose="02010609060101010101" pitchFamily="49" charset="-122"/>
              </a:rPr>
              <a:t>球衣、球鞋</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”都不是“</a:t>
            </a:r>
            <a:r>
              <a:rPr lang="zh-CN" altLang="en-US" sz="2800" b="1" dirty="0" smtClean="0">
                <a:solidFill>
                  <a:srgbClr val="0000CC"/>
                </a:solidFill>
                <a:latin typeface="黑体" panose="02010609060101010101" pitchFamily="49" charset="-122"/>
                <a:ea typeface="黑体" panose="02010609060101010101" pitchFamily="49" charset="-122"/>
              </a:rPr>
              <a:t>乒乓器材</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矩形 5"/>
          <p:cNvSpPr/>
          <p:nvPr/>
        </p:nvSpPr>
        <p:spPr>
          <a:xfrm>
            <a:off x="626110" y="4959985"/>
            <a:ext cx="5637530" cy="1124585"/>
          </a:xfrm>
          <a:prstGeom prst="rect">
            <a:avLst/>
          </a:prstGeom>
        </p:spPr>
        <p:txBody>
          <a:bodyPr wrap="square">
            <a:spAutoFit/>
          </a:bodyPr>
          <a:lstStyle/>
          <a:p>
            <a:pPr indent="363855">
              <a:lnSpc>
                <a:spcPct val="12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语序不当，</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应为“听取和讨论”，有时间上的先后关系</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p:nvPr/>
        </p:nvSpPr>
        <p:spPr>
          <a:xfrm>
            <a:off x="312738" y="531827"/>
            <a:ext cx="8264525" cy="4225925"/>
          </a:xfrm>
          <a:prstGeom prst="rect">
            <a:avLst/>
          </a:prstGeom>
          <a:noFill/>
          <a:ln w="9525">
            <a:noFill/>
          </a:ln>
        </p:spPr>
        <p:txBody>
          <a:bodyPr anchor="t">
            <a:spAutoFit/>
          </a:bodyPr>
          <a:lstStyle/>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．有关部门对极少数不尊重环卫工人劳动，甚至殴打侮辱环卫工人的</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事件，及时进行了批评教育和严肃处理。</a:t>
            </a:r>
            <a:endPar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4</a:t>
            </a:r>
            <a:r>
              <a:rPr lang="zh-CN" altLang="en-US" sz="2800" b="1" dirty="0">
                <a:latin typeface="黑体" panose="02010609060101010101" pitchFamily="49" charset="-122"/>
                <a:ea typeface="黑体" panose="02010609060101010101" pitchFamily="49" charset="-122"/>
                <a:cs typeface="黑体" panose="02010609060101010101" pitchFamily="49" charset="-122"/>
              </a:rPr>
              <a:t>．近日新区法院审结了这起案件，违约经营的小张被判令赔偿原告好路缘商贸公司经济损失和诉讼费三千余元。</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p:nvPr/>
        </p:nvSpPr>
        <p:spPr>
          <a:xfrm>
            <a:off x="312738" y="603582"/>
            <a:ext cx="8264525" cy="4225925"/>
          </a:xfrm>
          <a:prstGeom prst="rect">
            <a:avLst/>
          </a:prstGeom>
          <a:noFill/>
          <a:ln w="9525">
            <a:noFill/>
          </a:ln>
        </p:spPr>
        <p:txBody>
          <a:bodyPr anchor="t">
            <a:spAutoFit/>
          </a:bodyPr>
          <a:lstStyle/>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．有关部门对极少数不尊重环卫工人劳动，甚至殴打侮辱环卫工人的</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事件</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，及时进行了</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批评教育和严肃处理</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4</a:t>
            </a:r>
            <a:r>
              <a:rPr lang="zh-CN" altLang="en-US" sz="2800" b="1" dirty="0">
                <a:latin typeface="黑体" panose="02010609060101010101" pitchFamily="49" charset="-122"/>
                <a:ea typeface="黑体" panose="02010609060101010101" pitchFamily="49" charset="-122"/>
                <a:cs typeface="黑体" panose="02010609060101010101" pitchFamily="49" charset="-122"/>
              </a:rPr>
              <a:t>．近日新区法院审结了这起案件，违约经营的小张被判令赔偿原告好路缘商贸公司</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经济损失和诉讼费三千余元。</a:t>
            </a:r>
            <a:endPar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642910" y="2214554"/>
            <a:ext cx="6883400" cy="607695"/>
          </a:xfrm>
          <a:prstGeom prst="rect">
            <a:avLst/>
          </a:prstGeom>
          <a:noFill/>
        </p:spPr>
        <p:txBody>
          <a:bodyPr wrap="none" rtlCol="0" anchor="t">
            <a:spAutoFit/>
          </a:bodyPr>
          <a:lstStyle/>
          <a:p>
            <a:pPr indent="265430" algn="l">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搭配不当，</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“事件”不可以“批评教育”</a:t>
            </a:r>
            <a:endParaRPr lang="zh-CN" altLang="en-US" dirty="0"/>
          </a:p>
        </p:txBody>
      </p:sp>
      <p:sp>
        <p:nvSpPr>
          <p:cNvPr id="4" name="文本框 3"/>
          <p:cNvSpPr txBox="1"/>
          <p:nvPr/>
        </p:nvSpPr>
        <p:spPr>
          <a:xfrm>
            <a:off x="483235" y="4758055"/>
            <a:ext cx="5677535" cy="1641475"/>
          </a:xfrm>
          <a:prstGeom prst="rect">
            <a:avLst/>
          </a:prstGeom>
          <a:noFill/>
        </p:spPr>
        <p:txBody>
          <a:bodyPr wrap="square" rtlCol="0" anchor="t">
            <a:spAutoFit/>
          </a:bodyPr>
          <a:lstStyle/>
          <a:p>
            <a:pPr indent="363855" algn="l">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语意不明，</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是“经济损失和诉讼费”共计“三千余元”还是单“诉讼费</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三千余元”？</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ext Box 2"/>
          <p:cNvSpPr txBox="1"/>
          <p:nvPr/>
        </p:nvSpPr>
        <p:spPr>
          <a:xfrm>
            <a:off x="339408" y="627606"/>
            <a:ext cx="8264525" cy="3265805"/>
          </a:xfrm>
          <a:prstGeom prst="rect">
            <a:avLst/>
          </a:prstGeom>
          <a:noFill/>
          <a:ln w="9525">
            <a:noFill/>
          </a:ln>
        </p:spPr>
        <p:txBody>
          <a:bodyPr anchor="t">
            <a:spAutoFit/>
          </a:bodyPr>
          <a:lstStyle/>
          <a:p>
            <a:pPr indent="265430">
              <a:lnSpc>
                <a:spcPct val="120000"/>
              </a:lnSpc>
            </a:pP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二</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、多</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项定语和多项状语</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出现了多重定语和多重状语，可能是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语序不当</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．批评和自我批评是</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有效的改正错误提高思想水平的方法。</a:t>
            </a:r>
            <a:endPar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．昨天，许多代表</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热情地在休息室里同他</a:t>
            </a:r>
            <a:r>
              <a:rPr lang="zh-CN" altLang="en-US" sz="2800" b="1" dirty="0">
                <a:latin typeface="黑体" panose="02010609060101010101" pitchFamily="49" charset="-122"/>
                <a:ea typeface="黑体" panose="02010609060101010101" pitchFamily="49" charset="-122"/>
                <a:cs typeface="黑体" panose="02010609060101010101" pitchFamily="49" charset="-122"/>
              </a:rPr>
              <a:t>交谈。</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ext Box 2"/>
          <p:cNvSpPr txBox="1"/>
          <p:nvPr/>
        </p:nvSpPr>
        <p:spPr>
          <a:xfrm>
            <a:off x="339408" y="627606"/>
            <a:ext cx="8264525" cy="3265805"/>
          </a:xfrm>
          <a:prstGeom prst="rect">
            <a:avLst/>
          </a:prstGeom>
          <a:noFill/>
          <a:ln w="9525">
            <a:noFill/>
          </a:ln>
        </p:spPr>
        <p:txBody>
          <a:bodyPr anchor="t">
            <a:spAutoFit/>
          </a:bodyPr>
          <a:lstStyle/>
          <a:p>
            <a:pPr indent="265430">
              <a:lnSpc>
                <a:spcPct val="120000"/>
              </a:lnSpc>
            </a:pP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二</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、多</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项定语和多项状语</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多项定</a:t>
            </a:r>
            <a:r>
              <a:rPr lang="zh-CN" altLang="en-US" sz="2800" b="1" dirty="0">
                <a:latin typeface="黑体" panose="02010609060101010101" pitchFamily="49" charset="-122"/>
                <a:ea typeface="黑体" panose="02010609060101010101" pitchFamily="49" charset="-122"/>
                <a:cs typeface="黑体" panose="02010609060101010101" pitchFamily="49" charset="-122"/>
              </a:rPr>
              <a:t>语和</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多项状语，</a:t>
            </a:r>
            <a:r>
              <a:rPr lang="zh-CN" altLang="en-US" sz="2800" b="1" dirty="0">
                <a:latin typeface="黑体" panose="02010609060101010101" pitchFamily="49" charset="-122"/>
                <a:ea typeface="黑体" panose="02010609060101010101" pitchFamily="49" charset="-122"/>
                <a:cs typeface="黑体" panose="02010609060101010101" pitchFamily="49" charset="-122"/>
              </a:rPr>
              <a:t>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语序不当</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．批评和自我批评是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有效的改正错误提高思想水平的</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方法。</a:t>
            </a:r>
            <a:endPar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．昨天，许多代表</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热情地在休息室里同他</a:t>
            </a:r>
            <a:r>
              <a:rPr lang="zh-CN" altLang="en-US" sz="2800" b="1" dirty="0">
                <a:latin typeface="黑体" panose="02010609060101010101" pitchFamily="49" charset="-122"/>
                <a:ea typeface="黑体" panose="02010609060101010101" pitchFamily="49" charset="-122"/>
                <a:cs typeface="黑体" panose="02010609060101010101" pitchFamily="49" charset="-122"/>
              </a:rPr>
              <a:t>交谈。</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7" name="文本框 65543"/>
          <p:cNvSpPr txBox="1"/>
          <p:nvPr/>
        </p:nvSpPr>
        <p:spPr>
          <a:xfrm>
            <a:off x="0" y="4738370"/>
            <a:ext cx="7281545" cy="1038860"/>
          </a:xfrm>
          <a:prstGeom prst="rect">
            <a:avLst/>
          </a:prstGeom>
          <a:noFill/>
          <a:ln w="9525">
            <a:noFill/>
          </a:ln>
        </p:spPr>
        <p:txBody>
          <a:bodyPr wrap="square" anchor="t">
            <a:spAutoFit/>
          </a:bodyP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9pPr>
          </a:lstStyle>
          <a:p>
            <a:pPr marL="342900" indent="-342900">
              <a:buClr>
                <a:schemeClr val="accent1"/>
              </a:buClr>
              <a:buFont typeface="Wingdings" panose="05000000000000000000" pitchFamily="2" charset="2"/>
            </a:pPr>
            <a:r>
              <a:rPr lang="en-US" altLang="zh-CN" sz="2400" b="1" dirty="0">
                <a:solidFill>
                  <a:srgbClr val="FF0000"/>
                </a:solidFill>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多项定语</a:t>
            </a:r>
            <a:r>
              <a:rPr lang="zh-CN" altLang="en-US" sz="2400" b="1" dirty="0" smtClean="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领</a:t>
            </a:r>
            <a:r>
              <a:rPr lang="zh-CN" altLang="en-US" sz="2800" b="1" dirty="0" smtClean="0">
                <a:solidFill>
                  <a:srgbClr val="FF0000"/>
                </a:solidFill>
                <a:latin typeface="黑体" panose="02010609060101010101" pitchFamily="49" charset="-122"/>
                <a:ea typeface="黑体" panose="02010609060101010101" pitchFamily="49" charset="-122"/>
              </a:rPr>
              <a:t>属</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时</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地</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称</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数量</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动</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形</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名</a:t>
            </a:r>
            <a:endParaRPr lang="zh-CN" altLang="en-US" sz="2800" b="1" dirty="0">
              <a:solidFill>
                <a:srgbClr val="FF0000"/>
              </a:solidFill>
              <a:latin typeface="黑体" panose="02010609060101010101" pitchFamily="49" charset="-122"/>
              <a:ea typeface="黑体" panose="02010609060101010101" pitchFamily="49" charset="-122"/>
            </a:endParaRPr>
          </a:p>
          <a:p>
            <a:pPr marL="342900" indent="-342900">
              <a:buClr>
                <a:schemeClr val="accent1"/>
              </a:buClr>
              <a:buFont typeface="Wingdings" panose="05000000000000000000" pitchFamily="2" charset="2"/>
            </a:pPr>
            <a:r>
              <a:rPr lang="zh-CN" altLang="en-US" sz="2400" b="1" dirty="0">
                <a:solidFill>
                  <a:srgbClr val="FF0000"/>
                </a:solidFill>
                <a:latin typeface="黑体" panose="02010609060101010101" pitchFamily="49" charset="-122"/>
                <a:ea typeface="黑体" panose="02010609060101010101" pitchFamily="49" charset="-122"/>
              </a:rPr>
              <a:t>   多项状</a:t>
            </a:r>
            <a:r>
              <a:rPr lang="zh-CN" altLang="en-US" sz="2400" b="1" dirty="0" smtClean="0">
                <a:solidFill>
                  <a:srgbClr val="FF0000"/>
                </a:solidFill>
                <a:latin typeface="黑体" panose="02010609060101010101" pitchFamily="49" charset="-122"/>
                <a:ea typeface="黑体" panose="02010609060101010101" pitchFamily="49" charset="-122"/>
              </a:rPr>
              <a:t>语：</a:t>
            </a:r>
            <a:r>
              <a:rPr lang="zh-CN" altLang="en-US" sz="2800" b="1" dirty="0" smtClean="0">
                <a:solidFill>
                  <a:srgbClr val="0000CC"/>
                </a:solidFill>
                <a:latin typeface="黑体" panose="02010609060101010101" pitchFamily="49" charset="-122"/>
                <a:ea typeface="黑体" panose="02010609060101010101" pitchFamily="49" charset="-122"/>
              </a:rPr>
              <a:t>（时</a:t>
            </a:r>
            <a:r>
              <a:rPr lang="en-US" altLang="zh-CN" sz="2800" b="1" dirty="0">
                <a:solidFill>
                  <a:srgbClr val="0000CC"/>
                </a:solidFill>
                <a:latin typeface="黑体" panose="02010609060101010101" pitchFamily="49" charset="-122"/>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地</a:t>
            </a:r>
            <a:r>
              <a:rPr lang="en-US" altLang="zh-CN" sz="2800" b="1" dirty="0">
                <a:solidFill>
                  <a:srgbClr val="0000CC"/>
                </a:solidFill>
                <a:latin typeface="黑体" panose="02010609060101010101" pitchFamily="49" charset="-122"/>
                <a:ea typeface="黑体" panose="02010609060101010101" pitchFamily="49" charset="-122"/>
              </a:rPr>
              <a:t>+</a:t>
            </a:r>
            <a:r>
              <a:rPr lang="zh-CN" altLang="en-US" sz="2800" b="1" dirty="0" smtClean="0">
                <a:solidFill>
                  <a:srgbClr val="0000CC"/>
                </a:solidFill>
                <a:latin typeface="黑体" panose="02010609060101010101" pitchFamily="49" charset="-122"/>
                <a:ea typeface="黑体" panose="02010609060101010101" pitchFamily="49" charset="-122"/>
              </a:rPr>
              <a:t>副</a:t>
            </a:r>
            <a:r>
              <a:rPr lang="en-US" altLang="zh-CN" sz="2800" b="1" dirty="0" smtClean="0">
                <a:solidFill>
                  <a:srgbClr val="0000CC"/>
                </a:solidFill>
                <a:latin typeface="黑体" panose="02010609060101010101" pitchFamily="49" charset="-122"/>
                <a:ea typeface="黑体" panose="02010609060101010101" pitchFamily="49" charset="-122"/>
              </a:rPr>
              <a:t>+</a:t>
            </a:r>
            <a:r>
              <a:rPr lang="zh-CN" altLang="en-US" sz="2800" b="1" dirty="0" smtClean="0">
                <a:solidFill>
                  <a:srgbClr val="0000CC"/>
                </a:solidFill>
                <a:latin typeface="黑体" panose="02010609060101010101" pitchFamily="49" charset="-122"/>
                <a:ea typeface="黑体" panose="02010609060101010101" pitchFamily="49" charset="-122"/>
              </a:rPr>
              <a:t>对）</a:t>
            </a:r>
            <a:endParaRPr lang="zh-CN" altLang="en-US" sz="2800" b="1" dirty="0" smtClean="0">
              <a:solidFill>
                <a:srgbClr val="0000CC"/>
              </a:solidFill>
              <a:latin typeface="黑体" panose="02010609060101010101" pitchFamily="49" charset="-122"/>
              <a:ea typeface="黑体" panose="02010609060101010101" pitchFamily="49" charset="-122"/>
            </a:endParaRPr>
          </a:p>
        </p:txBody>
      </p:sp>
      <p:sp>
        <p:nvSpPr>
          <p:cNvPr id="3" name="文本框 2"/>
          <p:cNvSpPr txBox="1"/>
          <p:nvPr/>
        </p:nvSpPr>
        <p:spPr>
          <a:xfrm>
            <a:off x="975995" y="2780030"/>
            <a:ext cx="5453380" cy="607695"/>
          </a:xfrm>
          <a:prstGeom prst="rect">
            <a:avLst/>
          </a:prstGeom>
          <a:noFill/>
        </p:spPr>
        <p:txBody>
          <a:bodyPr wrap="none" rtlCol="0" anchor="t">
            <a:spAutoFit/>
          </a:bodyPr>
          <a:lstStyle/>
          <a:p>
            <a:pPr indent="265430" algn="l">
              <a:lnSpc>
                <a:spcPct val="120000"/>
              </a:lnSpc>
            </a:pP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应将“有效的”调至“方法”前</a:t>
            </a:r>
            <a:endParaRPr lang="zh-CN" altLang="en-US"/>
          </a:p>
        </p:txBody>
      </p:sp>
      <p:sp>
        <p:nvSpPr>
          <p:cNvPr id="4" name="文本框 3"/>
          <p:cNvSpPr txBox="1"/>
          <p:nvPr/>
        </p:nvSpPr>
        <p:spPr>
          <a:xfrm>
            <a:off x="805815" y="3914140"/>
            <a:ext cx="6168390" cy="607695"/>
          </a:xfrm>
          <a:prstGeom prst="rect">
            <a:avLst/>
          </a:prstGeom>
          <a:noFill/>
        </p:spPr>
        <p:txBody>
          <a:bodyPr wrap="none" rtlCol="0" anchor="t">
            <a:spAutoFit/>
          </a:bodyPr>
          <a:lstStyle/>
          <a:p>
            <a:pPr indent="265430" algn="l">
              <a:lnSpc>
                <a:spcPct val="120000"/>
              </a:lnSpc>
            </a:pP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应将“热情地”调至“同他交谈”前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ext Box 2"/>
          <p:cNvSpPr txBox="1"/>
          <p:nvPr/>
        </p:nvSpPr>
        <p:spPr>
          <a:xfrm>
            <a:off x="267653" y="478707"/>
            <a:ext cx="8607454" cy="4742815"/>
          </a:xfrm>
          <a:prstGeom prst="rect">
            <a:avLst/>
          </a:prstGeom>
          <a:noFill/>
          <a:ln w="9525">
            <a:noFill/>
          </a:ln>
        </p:spPr>
        <p:txBody>
          <a:bodyPr wrap="square" anchor="t">
            <a:spAutoFit/>
          </a:bodyPr>
          <a:lstStyle/>
          <a:p>
            <a:pPr indent="363855"/>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三</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、数</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量短语</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r>
              <a:rPr lang="zh-CN" altLang="en-US" sz="2800" b="1" dirty="0">
                <a:latin typeface="黑体" panose="02010609060101010101" pitchFamily="49" charset="-122"/>
                <a:ea typeface="黑体" panose="02010609060101010101" pitchFamily="49" charset="-122"/>
                <a:cs typeface="黑体" panose="02010609060101010101" pitchFamily="49" charset="-122"/>
              </a:rPr>
              <a:t>出现了数量短语，可能是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语意不明</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、不合逻辑、</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语序不当、搭配不当。</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．三个学校的学生会干部在教导处开会，研究本学期第二课堂活动的开展问题。</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．国产轿车的价格低，适于百姓接受，像“都市贝贝”市场统一售价才</a:t>
            </a:r>
            <a:r>
              <a:rPr lang="en-US" altLang="zh-CN" sz="2800" b="1" dirty="0">
                <a:latin typeface="黑体" panose="02010609060101010101" pitchFamily="49" charset="-122"/>
                <a:ea typeface="黑体" panose="02010609060101010101" pitchFamily="49" charset="-122"/>
                <a:cs typeface="黑体" panose="02010609060101010101" pitchFamily="49" charset="-122"/>
              </a:rPr>
              <a:t>6.08</a:t>
            </a:r>
            <a:r>
              <a:rPr lang="zh-CN" altLang="en-US" sz="2800" b="1" dirty="0">
                <a:latin typeface="黑体" panose="02010609060101010101" pitchFamily="49" charset="-122"/>
                <a:ea typeface="黑体" panose="02010609060101010101" pitchFamily="49" charset="-122"/>
                <a:cs typeface="黑体" panose="02010609060101010101" pitchFamily="49" charset="-122"/>
              </a:rPr>
              <a:t>万元，“英格尔”是</a:t>
            </a:r>
            <a:r>
              <a:rPr lang="en-US" altLang="zh-CN" sz="2800" b="1" dirty="0">
                <a:latin typeface="黑体" panose="02010609060101010101" pitchFamily="49" charset="-122"/>
                <a:ea typeface="黑体" panose="02010609060101010101" pitchFamily="49" charset="-122"/>
                <a:cs typeface="黑体" panose="02010609060101010101" pitchFamily="49" charset="-122"/>
              </a:rPr>
              <a:t>6.88</a:t>
            </a:r>
            <a:r>
              <a:rPr lang="zh-CN" altLang="en-US" sz="2800" b="1" dirty="0">
                <a:latin typeface="黑体" panose="02010609060101010101" pitchFamily="49" charset="-122"/>
                <a:ea typeface="黑体" panose="02010609060101010101" pitchFamily="49" charset="-122"/>
                <a:cs typeface="黑体" panose="02010609060101010101" pitchFamily="49" charset="-122"/>
              </a:rPr>
              <a:t>万元，新款“桑塔纳”也不过十几万元左右。</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ext Box 2"/>
          <p:cNvSpPr txBox="1"/>
          <p:nvPr/>
        </p:nvSpPr>
        <p:spPr>
          <a:xfrm>
            <a:off x="267653" y="478707"/>
            <a:ext cx="8607454" cy="4745915"/>
          </a:xfrm>
          <a:prstGeom prst="rect">
            <a:avLst/>
          </a:prstGeom>
          <a:noFill/>
          <a:ln w="9525">
            <a:noFill/>
          </a:ln>
        </p:spPr>
        <p:txBody>
          <a:bodyPr wrap="square" anchor="t">
            <a:spAutoFit/>
          </a:bodyPr>
          <a:lstStyle/>
          <a:p>
            <a:pPr indent="363855"/>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三</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、数</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量短语</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r>
              <a:rPr lang="zh-CN" altLang="en-US" sz="2800" b="1" dirty="0">
                <a:latin typeface="黑体" panose="02010609060101010101" pitchFamily="49" charset="-122"/>
                <a:ea typeface="黑体" panose="02010609060101010101" pitchFamily="49" charset="-122"/>
                <a:cs typeface="黑体" panose="02010609060101010101" pitchFamily="49" charset="-122"/>
              </a:rPr>
              <a:t>出现了数量短语，可能是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语意不明</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、不合逻辑、</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搭配不当。</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三个学校的学生会干部</a:t>
            </a:r>
            <a:r>
              <a:rPr lang="zh-CN" altLang="en-US" sz="2800" b="1" dirty="0">
                <a:latin typeface="黑体" panose="02010609060101010101" pitchFamily="49" charset="-122"/>
                <a:ea typeface="黑体" panose="02010609060101010101" pitchFamily="49" charset="-122"/>
                <a:cs typeface="黑体" panose="02010609060101010101" pitchFamily="49" charset="-122"/>
              </a:rPr>
              <a:t>在教导处开会，研究本学期第二课堂活动的开展问题。</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．国产轿车的价格低，适于百姓接受，像“都市贝贝”市场统一售价才</a:t>
            </a:r>
            <a:r>
              <a:rPr lang="en-US" altLang="zh-CN" sz="2800" b="1" dirty="0">
                <a:latin typeface="黑体" panose="02010609060101010101" pitchFamily="49" charset="-122"/>
                <a:ea typeface="黑体" panose="02010609060101010101" pitchFamily="49" charset="-122"/>
                <a:cs typeface="黑体" panose="02010609060101010101" pitchFamily="49" charset="-122"/>
              </a:rPr>
              <a:t>6.08</a:t>
            </a:r>
            <a:r>
              <a:rPr lang="zh-CN" altLang="en-US" sz="2800" b="1" dirty="0">
                <a:latin typeface="黑体" panose="02010609060101010101" pitchFamily="49" charset="-122"/>
                <a:ea typeface="黑体" panose="02010609060101010101" pitchFamily="49" charset="-122"/>
                <a:cs typeface="黑体" panose="02010609060101010101" pitchFamily="49" charset="-122"/>
              </a:rPr>
              <a:t>万元，“英格尔”是</a:t>
            </a:r>
            <a:r>
              <a:rPr lang="en-US" altLang="zh-CN" sz="2800" b="1" dirty="0">
                <a:latin typeface="黑体" panose="02010609060101010101" pitchFamily="49" charset="-122"/>
                <a:ea typeface="黑体" panose="02010609060101010101" pitchFamily="49" charset="-122"/>
                <a:cs typeface="黑体" panose="02010609060101010101" pitchFamily="49" charset="-122"/>
              </a:rPr>
              <a:t>6.88</a:t>
            </a:r>
            <a:r>
              <a:rPr lang="zh-CN" altLang="en-US" sz="2800" b="1" dirty="0">
                <a:latin typeface="黑体" panose="02010609060101010101" pitchFamily="49" charset="-122"/>
                <a:ea typeface="黑体" panose="02010609060101010101" pitchFamily="49" charset="-122"/>
                <a:cs typeface="黑体" panose="02010609060101010101" pitchFamily="49" charset="-122"/>
              </a:rPr>
              <a:t>万元，新款“桑塔纳”也不过</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十几万元左右。</a:t>
            </a:r>
            <a:endPar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624840" y="2917825"/>
            <a:ext cx="7586345" cy="570865"/>
          </a:xfrm>
          <a:prstGeom prst="rect">
            <a:avLst/>
          </a:prstGeom>
          <a:noFill/>
        </p:spPr>
        <p:txBody>
          <a:bodyPr wrap="none" rtlCol="0" anchor="t">
            <a:spAutoFit/>
          </a:bodyPr>
          <a:lstStyle/>
          <a:p>
            <a:pPr indent="363855" algn="l">
              <a:lnSpc>
                <a:spcPct val="130000"/>
              </a:lnSpc>
            </a:pP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表意不明，</a:t>
            </a:r>
            <a:r>
              <a:rPr lang="zh-CN" altLang="en-US" sz="24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是“三个学校”还是“三个学生会干部”</a:t>
            </a:r>
            <a:endParaRPr lang="zh-CN" altLang="en-US"/>
          </a:p>
        </p:txBody>
      </p:sp>
      <p:sp>
        <p:nvSpPr>
          <p:cNvPr id="3" name="文本框 2"/>
          <p:cNvSpPr txBox="1"/>
          <p:nvPr/>
        </p:nvSpPr>
        <p:spPr>
          <a:xfrm>
            <a:off x="624840" y="5221605"/>
            <a:ext cx="4860925" cy="1050290"/>
          </a:xfrm>
          <a:prstGeom prst="rect">
            <a:avLst/>
          </a:prstGeom>
          <a:noFill/>
        </p:spPr>
        <p:txBody>
          <a:bodyPr wrap="square" rtlCol="0" anchor="t">
            <a:spAutoFit/>
          </a:bodyPr>
          <a:lstStyle/>
          <a:p>
            <a:pPr indent="363855" algn="l">
              <a:lnSpc>
                <a:spcPct val="130000"/>
              </a:lnSpc>
            </a:pP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重复，</a:t>
            </a:r>
            <a:r>
              <a:rPr lang="zh-CN" altLang="en-US" sz="24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“十几万元”本为约数</a:t>
            </a:r>
            <a:r>
              <a:rPr lang="zh-CN" altLang="en-US" sz="24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，不</a:t>
            </a:r>
            <a:r>
              <a:rPr lang="zh-CN" altLang="en-US" sz="24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可以再用“左右”</a:t>
            </a:r>
            <a:endParaRPr lang="en-US" altLang="zh-CN" sz="24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p:nvPr/>
        </p:nvSpPr>
        <p:spPr>
          <a:xfrm>
            <a:off x="350838" y="836613"/>
            <a:ext cx="8264525" cy="1124585"/>
          </a:xfrm>
          <a:prstGeom prst="rect">
            <a:avLst/>
          </a:prstGeom>
          <a:noFill/>
          <a:ln w="9525">
            <a:noFill/>
          </a:ln>
        </p:spPr>
        <p:txBody>
          <a:bodyPr anchor="t">
            <a:spAutoFit/>
          </a:bodyPr>
          <a:lstStyle/>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3</a:t>
            </a:r>
            <a:r>
              <a:rPr lang="zh-CN" altLang="en-US" sz="2800" b="1" dirty="0">
                <a:latin typeface="黑体" panose="02010609060101010101" pitchFamily="49" charset="-122"/>
                <a:ea typeface="黑体" panose="02010609060101010101" pitchFamily="49" charset="-122"/>
                <a:cs typeface="黑体" panose="02010609060101010101" pitchFamily="49" charset="-122"/>
              </a:rPr>
              <a:t>．华能集团三电厂今年对锅炉设备进行了改造，吨煤发电量增加了</a:t>
            </a:r>
            <a:r>
              <a:rPr lang="en-US" altLang="zh-CN" sz="2800" b="1" dirty="0">
                <a:latin typeface="黑体" panose="02010609060101010101" pitchFamily="49" charset="-122"/>
                <a:ea typeface="黑体" panose="02010609060101010101" pitchFamily="49" charset="-122"/>
                <a:cs typeface="黑体" panose="02010609060101010101" pitchFamily="49" charset="-122"/>
              </a:rPr>
              <a:t>1.5</a:t>
            </a:r>
            <a:r>
              <a:rPr lang="zh-CN" altLang="en-US" sz="2800" b="1" dirty="0">
                <a:latin typeface="黑体" panose="02010609060101010101" pitchFamily="49" charset="-122"/>
                <a:ea typeface="黑体" panose="02010609060101010101" pitchFamily="49" charset="-122"/>
                <a:cs typeface="黑体" panose="02010609060101010101" pitchFamily="49" charset="-122"/>
              </a:rPr>
              <a:t>倍，煤消耗量减少了</a:t>
            </a:r>
            <a:r>
              <a:rPr lang="en-US" altLang="zh-CN" sz="2800" b="1" dirty="0">
                <a:latin typeface="黑体" panose="02010609060101010101" pitchFamily="49" charset="-122"/>
                <a:ea typeface="黑体" panose="02010609060101010101" pitchFamily="49" charset="-122"/>
                <a:cs typeface="黑体" panose="02010609060101010101" pitchFamily="49" charset="-122"/>
              </a:rPr>
              <a:t>1.2</a:t>
            </a:r>
            <a:r>
              <a:rPr lang="zh-CN" altLang="en-US" sz="2800" b="1" dirty="0">
                <a:latin typeface="黑体" panose="02010609060101010101" pitchFamily="49" charset="-122"/>
                <a:ea typeface="黑体" panose="02010609060101010101" pitchFamily="49" charset="-122"/>
                <a:cs typeface="黑体" panose="02010609060101010101" pitchFamily="49" charset="-122"/>
              </a:rPr>
              <a:t>倍。</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p:nvPr/>
        </p:nvSpPr>
        <p:spPr>
          <a:xfrm>
            <a:off x="282893" y="1088708"/>
            <a:ext cx="8264525" cy="1124585"/>
          </a:xfrm>
          <a:prstGeom prst="rect">
            <a:avLst/>
          </a:prstGeom>
          <a:noFill/>
          <a:ln w="9525">
            <a:noFill/>
          </a:ln>
        </p:spPr>
        <p:txBody>
          <a:bodyPr anchor="t">
            <a:spAutoFit/>
          </a:bodyPr>
          <a:lstStyle/>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3</a:t>
            </a:r>
            <a:r>
              <a:rPr lang="zh-CN" altLang="en-US" sz="2800" b="1" dirty="0">
                <a:latin typeface="黑体" panose="02010609060101010101" pitchFamily="49" charset="-122"/>
                <a:ea typeface="黑体" panose="02010609060101010101" pitchFamily="49" charset="-122"/>
                <a:cs typeface="黑体" panose="02010609060101010101" pitchFamily="49" charset="-122"/>
              </a:rPr>
              <a:t>．华能集团三电厂今年对锅炉设备进行了改造，吨煤发电量增加了</a:t>
            </a:r>
            <a:r>
              <a:rPr lang="en-US" altLang="zh-CN" sz="2800" b="1" dirty="0">
                <a:latin typeface="黑体" panose="02010609060101010101" pitchFamily="49" charset="-122"/>
                <a:ea typeface="黑体" panose="02010609060101010101" pitchFamily="49" charset="-122"/>
                <a:cs typeface="黑体" panose="02010609060101010101" pitchFamily="49" charset="-122"/>
              </a:rPr>
              <a:t>1.5</a:t>
            </a:r>
            <a:r>
              <a:rPr lang="zh-CN" altLang="en-US" sz="2800" b="1" dirty="0">
                <a:latin typeface="黑体" panose="02010609060101010101" pitchFamily="49" charset="-122"/>
                <a:ea typeface="黑体" panose="02010609060101010101" pitchFamily="49" charset="-122"/>
                <a:cs typeface="黑体" panose="02010609060101010101" pitchFamily="49" charset="-122"/>
              </a:rPr>
              <a:t>倍，煤消耗量</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减少了</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1.2</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倍</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nvSpPr>
        <p:spPr>
          <a:xfrm>
            <a:off x="351300" y="3233222"/>
            <a:ext cx="8196290" cy="2115820"/>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对策：数目减少，只能用分数，不能用倍数。如减少了三分之二，降低了百分之五十，</a:t>
            </a:r>
            <a:endParaRPr lang="zh-CN" altLang="en-US" sz="2800" b="1"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b="1" dirty="0">
                <a:solidFill>
                  <a:srgbClr val="FF0000"/>
                </a:solidFill>
                <a:latin typeface="黑体" panose="02010609060101010101" pitchFamily="49" charset="-122"/>
                <a:ea typeface="黑体" panose="02010609060101010101" pitchFamily="49" charset="-122"/>
              </a:rPr>
              <a:t>缩小了三个百分点等。</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文本框 3"/>
          <p:cNvSpPr txBox="1"/>
          <p:nvPr/>
        </p:nvSpPr>
        <p:spPr>
          <a:xfrm>
            <a:off x="551180" y="2395855"/>
            <a:ext cx="5909310" cy="607695"/>
          </a:xfrm>
          <a:prstGeom prst="rect">
            <a:avLst/>
          </a:prstGeom>
          <a:noFill/>
        </p:spPr>
        <p:txBody>
          <a:bodyPr wrap="none" rtlCol="0" anchor="t">
            <a:spAutoFit/>
          </a:bodyPr>
          <a:lstStyle/>
          <a:p>
            <a:pPr indent="363855" algn="l">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搭配不当，</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“减少”不可以用倍数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p:nvPr/>
        </p:nvSpPr>
        <p:spPr>
          <a:xfrm>
            <a:off x="248920" y="410845"/>
            <a:ext cx="8645525" cy="4356100"/>
          </a:xfrm>
          <a:prstGeom prst="rect">
            <a:avLst/>
          </a:prstGeom>
          <a:noFill/>
          <a:ln w="9525">
            <a:noFill/>
          </a:ln>
        </p:spPr>
        <p:txBody>
          <a:bodyPr wrap="square" anchor="t">
            <a:spAutoFit/>
          </a:bodyPr>
          <a:lstStyle/>
          <a:p>
            <a:pPr indent="363855">
              <a:lnSpc>
                <a:spcPct val="11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四</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、介</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出现了介词，可能是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搭配不当、主客体颠倒、主语残缺。</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．他们在遇到困难的时候，并没有消沉，</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而是在大家的信赖和关怀中得到了力量，树立了克服困</a:t>
            </a:r>
            <a:r>
              <a:rPr lang="zh-CN" altLang="en-US" sz="2800" b="1" dirty="0">
                <a:latin typeface="黑体" panose="02010609060101010101" pitchFamily="49" charset="-122"/>
                <a:ea typeface="黑体" panose="02010609060101010101" pitchFamily="49" charset="-122"/>
                <a:cs typeface="黑体" panose="02010609060101010101" pitchFamily="49" charset="-122"/>
              </a:rPr>
              <a:t>难的信心。</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rPr>
              <a:t>焦裕禄这个名字</a:t>
            </a:r>
            <a:r>
              <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rPr>
              <a:t>对青年人可能还有些陌生，可对四十岁以上的人却是很熟悉的</a:t>
            </a:r>
            <a:r>
              <a:rPr lang="zh-CN" altLang="en-US" sz="2800" b="1" smtClean="0">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文本框 13319"/>
          <p:cNvSpPr txBox="1"/>
          <p:nvPr/>
        </p:nvSpPr>
        <p:spPr>
          <a:xfrm>
            <a:off x="4513263" y="5516563"/>
            <a:ext cx="3276600" cy="522287"/>
          </a:xfrm>
          <a:prstGeom prst="rect">
            <a:avLst/>
          </a:prstGeom>
          <a:noFill/>
          <a:ln w="9525">
            <a:noFill/>
          </a:ln>
        </p:spPr>
        <p:txBody>
          <a:bodyPr anchor="t">
            <a:spAutoFit/>
          </a:bodyPr>
          <a:lstStyle/>
          <a:p>
            <a:pPr>
              <a:spcBef>
                <a:spcPct val="50000"/>
              </a:spcBef>
            </a:pPr>
            <a:endParaRPr lang="zh-CN" altLang="en-US" sz="2800" b="1" dirty="0">
              <a:latin typeface="Times New Roman" panose="02020603050405020304" pitchFamily="18" charset="0"/>
              <a:ea typeface="隶书" panose="02010509060101010101" pitchFamily="49" charset="-122"/>
            </a:endParaRPr>
          </a:p>
        </p:txBody>
      </p:sp>
      <p:sp>
        <p:nvSpPr>
          <p:cNvPr id="5" name="TextBox 4"/>
          <p:cNvSpPr txBox="1"/>
          <p:nvPr/>
        </p:nvSpPr>
        <p:spPr>
          <a:xfrm>
            <a:off x="857224" y="1714488"/>
            <a:ext cx="7072362" cy="1200329"/>
          </a:xfrm>
          <a:prstGeom prst="rect">
            <a:avLst/>
          </a:prstGeom>
          <a:noFill/>
        </p:spPr>
        <p:txBody>
          <a:bodyPr wrap="square" rtlCol="0">
            <a:spAutoFit/>
          </a:bodyPr>
          <a:lstStyle/>
          <a:p>
            <a:pPr algn="ctr"/>
            <a:r>
              <a:rPr lang="zh-CN" altLang="en-US" sz="7200" dirty="0" smtClean="0">
                <a:ln w="9525" cap="flat" cmpd="sng">
                  <a:solidFill>
                    <a:srgbClr val="FF3300"/>
                  </a:solidFill>
                  <a:prstDash val="solid"/>
                  <a:miter/>
                  <a:headEnd type="none" w="med" len="med"/>
                  <a:tailEnd type="none" w="med" len="med"/>
                </a:ln>
                <a:solidFill>
                  <a:srgbClr val="FF0000"/>
                </a:solidFill>
                <a:effectLst>
                  <a:outerShdw dist="35921" dir="2699999" algn="ctr" rotWithShape="0">
                    <a:srgbClr val="C0C0C0"/>
                  </a:outerShdw>
                </a:effectLst>
                <a:latin typeface="华文行楷" panose="02010800040101010101" pitchFamily="2" charset="-122"/>
                <a:ea typeface="华文行楷" panose="02010800040101010101" pitchFamily="2" charset="-122"/>
              </a:rPr>
              <a:t>辨析病句的方法</a:t>
            </a:r>
            <a:endParaRPr lang="zh-CN" altLang="en-US" sz="7200" dirty="0">
              <a:solidFill>
                <a:srgbClr val="FF0000"/>
              </a:solidFill>
              <a:latin typeface="华文行楷" panose="02010800040101010101" pitchFamily="2" charset="-122"/>
              <a:ea typeface="华文行楷" panose="02010800040101010101" pitchFamily="2" charset="-122"/>
            </a:endParaRPr>
          </a:p>
        </p:txBody>
      </p:sp>
      <p:sp>
        <p:nvSpPr>
          <p:cNvPr id="4" name="文本框 1"/>
          <p:cNvSpPr txBox="1"/>
          <p:nvPr/>
        </p:nvSpPr>
        <p:spPr>
          <a:xfrm>
            <a:off x="1428728" y="4786322"/>
            <a:ext cx="4500594" cy="584775"/>
          </a:xfrm>
          <a:prstGeom prst="rect">
            <a:avLst/>
          </a:prstGeom>
          <a:noFill/>
        </p:spPr>
        <p:txBody>
          <a:bodyPr wrap="square" rtlCol="0">
            <a:spAutoFit/>
          </a:bodyPr>
          <a:lstStyle/>
          <a:p>
            <a:pPr algn="ctr"/>
            <a:r>
              <a:rPr lang="zh-CN" altLang="en-US" sz="3200" b="1" dirty="0"/>
              <a:t>高 二语文组   </a:t>
            </a:r>
            <a:r>
              <a:rPr lang="zh-CN" altLang="en-US" sz="3200" b="1" dirty="0">
                <a:latin typeface="华文行楷" panose="02010800040101010101" pitchFamily="2" charset="-122"/>
                <a:ea typeface="华文行楷" panose="02010800040101010101" pitchFamily="2" charset="-122"/>
              </a:rPr>
              <a:t>兰玉红</a:t>
            </a:r>
            <a:endParaRPr lang="zh-CN" altLang="en-US" sz="3200" b="1"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p:nvPr/>
        </p:nvSpPr>
        <p:spPr>
          <a:xfrm>
            <a:off x="248920" y="410845"/>
            <a:ext cx="8645525" cy="4356100"/>
          </a:xfrm>
          <a:prstGeom prst="rect">
            <a:avLst/>
          </a:prstGeom>
          <a:noFill/>
          <a:ln w="9525">
            <a:noFill/>
          </a:ln>
        </p:spPr>
        <p:txBody>
          <a:bodyPr wrap="square" anchor="t">
            <a:spAutoFit/>
          </a:bodyPr>
          <a:lstStyle/>
          <a:p>
            <a:pPr indent="363855">
              <a:lnSpc>
                <a:spcPct val="11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四</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、介</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出现了介词，可能是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搭配不当、主客体颠倒、主语残缺。</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．他们在遇到困难的时候，并没有消沉，</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而是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在</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大家的信赖和关怀</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中</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得到了力量，树立了克服困</a:t>
            </a:r>
            <a:r>
              <a:rPr lang="zh-CN" altLang="en-US" sz="2800" b="1" dirty="0">
                <a:latin typeface="黑体" panose="02010609060101010101" pitchFamily="49" charset="-122"/>
                <a:ea typeface="黑体" panose="02010609060101010101" pitchFamily="49" charset="-122"/>
                <a:cs typeface="黑体" panose="02010609060101010101" pitchFamily="49" charset="-122"/>
              </a:rPr>
              <a:t>难的信心。</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1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rPr>
              <a:t>焦裕禄这个名字</a:t>
            </a:r>
            <a:r>
              <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rPr>
              <a:t>对</a:t>
            </a:r>
            <a:r>
              <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rPr>
              <a:t>青年人可能还有些陌生，可</a:t>
            </a:r>
            <a:r>
              <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rPr>
              <a:t>对</a:t>
            </a:r>
            <a:r>
              <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rPr>
              <a:t>四十岁以上的人却是很熟悉的。</a:t>
            </a:r>
            <a:endPar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699135" y="3007043"/>
            <a:ext cx="5194300" cy="565150"/>
          </a:xfrm>
          <a:prstGeom prst="rect">
            <a:avLst/>
          </a:prstGeom>
          <a:noFill/>
        </p:spPr>
        <p:txBody>
          <a:bodyPr wrap="none" rtlCol="0" anchor="t">
            <a:spAutoFit/>
          </a:bodyPr>
          <a:lstStyle>
            <a:defPPr>
              <a:defRPr lang="zh-CN"/>
            </a:defPPr>
            <a:lvl1pPr marL="0" lvl="0" indent="0" algn="l" defTabSz="914400" eaLnBrk="1" fontAlgn="base" latinLnBrk="0" hangingPunct="1">
              <a:lnSpc>
                <a:spcPct val="100000"/>
              </a:lnSpc>
              <a:spcBef>
                <a:spcPct val="0"/>
              </a:spcBef>
              <a:spcAft>
                <a:spcPct val="0"/>
              </a:spcAft>
              <a:buFontTx/>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9pPr>
          </a:lstStyle>
          <a:p>
            <a:pPr indent="363855" algn="l">
              <a:lnSpc>
                <a:spcPct val="11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搭配不当，</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应为“从</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中”</a:t>
            </a:r>
            <a:endParaRPr lang="zh-CN" altLang="en-US" dirty="0"/>
          </a:p>
        </p:txBody>
      </p:sp>
      <p:sp>
        <p:nvSpPr>
          <p:cNvPr id="5" name="文本框 4"/>
          <p:cNvSpPr txBox="1"/>
          <p:nvPr/>
        </p:nvSpPr>
        <p:spPr>
          <a:xfrm>
            <a:off x="236220" y="4778058"/>
            <a:ext cx="5194300" cy="1512570"/>
          </a:xfrm>
          <a:prstGeom prst="rect">
            <a:avLst/>
          </a:prstGeom>
          <a:noFill/>
        </p:spPr>
        <p:txBody>
          <a:bodyPr wrap="none" rtlCol="0" anchor="t">
            <a:spAutoFit/>
          </a:bodyPr>
          <a:lstStyle>
            <a:defPPr>
              <a:defRPr lang="zh-CN"/>
            </a:defPPr>
            <a:lvl1pPr marL="0" lvl="0" indent="0" algn="l" defTabSz="914400" eaLnBrk="1" fontAlgn="base" latinLnBrk="0" hangingPunct="1">
              <a:lnSpc>
                <a:spcPct val="100000"/>
              </a:lnSpc>
              <a:spcBef>
                <a:spcPct val="0"/>
              </a:spcBef>
              <a:spcAft>
                <a:spcPct val="0"/>
              </a:spcAft>
              <a:buFontTx/>
              <a:buNone/>
              <a:defRPr kern="1200">
                <a:solidFill>
                  <a:schemeClr val="tx1"/>
                </a:solidFill>
                <a:latin typeface="Calibri" panose="020F050202020403020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kern="1200">
                <a:solidFill>
                  <a:schemeClr val="tx1"/>
                </a:solidFill>
                <a:latin typeface="Calibri" panose="020F0502020204030204" charset="0"/>
                <a:ea typeface="宋体" panose="02010600030101010101" pitchFamily="2" charset="-122"/>
                <a:cs typeface="+mn-cs"/>
              </a:defRPr>
            </a:lvl9pPr>
          </a:lstStyle>
          <a:p>
            <a:pPr indent="363855" algn="l">
              <a:lnSpc>
                <a:spcPct val="110000"/>
              </a:lnSpc>
            </a:pPr>
            <a:r>
              <a:rPr lang="zh-CN" altLang="en-US" sz="2800" b="1"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主客体颠倒，</a:t>
            </a:r>
            <a:r>
              <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应为“对青年人</a:t>
            </a:r>
            <a:endPar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a:p>
            <a:pPr indent="363855" algn="l">
              <a:lnSpc>
                <a:spcPct val="110000"/>
              </a:lnSpc>
            </a:pPr>
            <a:r>
              <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来说”“对四十岁以上的</a:t>
            </a:r>
            <a:endPar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a:p>
            <a:pPr indent="363855" algn="l">
              <a:lnSpc>
                <a:spcPct val="110000"/>
              </a:lnSpc>
            </a:pPr>
            <a:r>
              <a:rPr lang="zh-CN" altLang="en-US" sz="2800" b="1"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人来说”</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66775"/>
            <a:ext cx="8229600" cy="1249045"/>
          </a:xfrm>
        </p:spPr>
        <p:txBody>
          <a:bodyPr/>
          <a:lstStyle/>
          <a:p>
            <a:pPr indent="0">
              <a:buNone/>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经过老主任再三解释，才使他怒气逐渐平息，最后脸上勉强露出一丝笑容。</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66775"/>
            <a:ext cx="8229600" cy="1249045"/>
          </a:xfrm>
        </p:spPr>
        <p:txBody>
          <a:bodyPr/>
          <a:lstStyle/>
          <a:p>
            <a:pPr indent="0">
              <a:buNone/>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3.</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经过</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老主任再三解释，才</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使</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他怒气逐渐平息，最后脸上勉强露出一丝笑容。</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5" name="文本框 4"/>
          <p:cNvSpPr txBox="1"/>
          <p:nvPr/>
        </p:nvSpPr>
        <p:spPr>
          <a:xfrm>
            <a:off x="682625" y="2235200"/>
            <a:ext cx="6936740" cy="1641475"/>
          </a:xfrm>
          <a:prstGeom prst="rect">
            <a:avLst/>
          </a:prstGeom>
          <a:noFill/>
        </p:spPr>
        <p:txBody>
          <a:bodyPr wrap="square" rtlCol="0" anchor="t">
            <a:spAutoFit/>
          </a:bodyPr>
          <a:lstStyle/>
          <a:p>
            <a:pPr marL="342900" algn="l">
              <a:lnSpc>
                <a:spcPct val="120000"/>
              </a:lnSpc>
              <a:spcBef>
                <a:spcPct val="20000"/>
              </a:spcBef>
              <a:buFont typeface="Arial" panose="020B0604020202020204" pitchFamily="34" charset="0"/>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主语残缺，</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使动词的主语是“老主任”，应去掉“经过”，或者去掉“使”，将“才”调至“他”后</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p:nvPr/>
        </p:nvSpPr>
        <p:spPr>
          <a:xfrm>
            <a:off x="357158" y="525734"/>
            <a:ext cx="8215370" cy="474281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五</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、关</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联词（连词）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出现了关联词</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连词</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，可能</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是</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成分残缺、搭</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配不当</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、语</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序不当</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他虽然是个农民，平常喜爱学习，识不少字，编秧歌也在行。</a:t>
            </a:r>
            <a:endParaRPr lang="en-US" altLang="zh-CN"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只有从根本上解决了为什么人的问题，就能更好地为人民服务。</a:t>
            </a:r>
            <a:endParaRPr lang="en-US" altLang="zh-CN"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p:cNvSpPr txBox="1"/>
          <p:nvPr/>
        </p:nvSpPr>
        <p:spPr>
          <a:xfrm>
            <a:off x="357158" y="525734"/>
            <a:ext cx="8215370" cy="474281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五</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、关</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联词（连词）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出现了关联词</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连词</a:t>
            </a:r>
            <a:r>
              <a:rPr lang="en-US" altLang="zh-CN" sz="2800" b="1" dirty="0">
                <a:latin typeface="黑体" panose="02010609060101010101" pitchFamily="49" charset="-122"/>
                <a:ea typeface="黑体" panose="02010609060101010101" pitchFamily="49" charset="-122"/>
                <a:cs typeface="黑体" panose="02010609060101010101" pitchFamily="49" charset="-122"/>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，可能</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是</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成分残缺、搭</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配不当</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、语</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序不当</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．他</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虽然</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是个农民，平常喜爱学习，识不少字，编秧歌也在行。</a:t>
            </a: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只有</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从根本上解决了为什么人的问题，</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就</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能更好地为人民服务。</a:t>
            </a: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793750" y="3124835"/>
            <a:ext cx="6981825" cy="607695"/>
          </a:xfrm>
          <a:prstGeom prst="rect">
            <a:avLst/>
          </a:prstGeom>
          <a:noFill/>
        </p:spPr>
        <p:txBody>
          <a:bodyPr wrap="none" rtlCol="0" anchor="t">
            <a:spAutoFit/>
          </a:bodyPr>
          <a:lstStyle/>
          <a:p>
            <a:pPr indent="363855" algn="l">
              <a:lnSpc>
                <a:spcPct val="12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关联词残缺，</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应在“平常”前加“但是”</a:t>
            </a:r>
            <a:endParaRPr lang="zh-CN" altLang="en-US"/>
          </a:p>
        </p:txBody>
      </p:sp>
      <p:sp>
        <p:nvSpPr>
          <p:cNvPr id="4" name="文本框 3"/>
          <p:cNvSpPr txBox="1"/>
          <p:nvPr/>
        </p:nvSpPr>
        <p:spPr>
          <a:xfrm>
            <a:off x="594995" y="4823460"/>
            <a:ext cx="5034915" cy="1124585"/>
          </a:xfrm>
          <a:prstGeom prst="rect">
            <a:avLst/>
          </a:prstGeom>
          <a:noFill/>
        </p:spPr>
        <p:txBody>
          <a:bodyPr wrap="square" rtlCol="0" anchor="t">
            <a:spAutoFit/>
          </a:bodyPr>
          <a:lstStyle/>
          <a:p>
            <a:pPr indent="363855" algn="l">
              <a:lnSpc>
                <a:spcPct val="12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关联词搭配不当，</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应为必要条件，用“只有</a:t>
            </a:r>
            <a:r>
              <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2088" y="708551"/>
            <a:ext cx="8280400" cy="3449955"/>
          </a:xfrm>
          <a:prstGeom prst="rect">
            <a:avLst/>
          </a:prstGeom>
          <a:noFill/>
          <a:ln w="9525">
            <a:noFill/>
          </a:ln>
        </p:spPr>
        <p:txBody>
          <a:bodyPr anchor="ctr">
            <a:spAutoFit/>
          </a:bodyPr>
          <a:lstStyle/>
          <a:p>
            <a:pPr>
              <a:lnSpc>
                <a:spcPct val="130000"/>
              </a:lnSpc>
              <a:spcBef>
                <a:spcPct val="0"/>
              </a:spcBef>
            </a:pPr>
            <a:r>
              <a:rPr lang="en-US" altLang="zh-CN" sz="2800" b="1" dirty="0">
                <a:latin typeface="黑体" panose="02010609060101010101" pitchFamily="49" charset="-122"/>
                <a:ea typeface="黑体" panose="02010609060101010101" pitchFamily="49" charset="-122"/>
                <a:cs typeface="黑体" panose="02010609060101010101" pitchFamily="49" charset="-122"/>
              </a:rPr>
              <a:t> </a:t>
            </a: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．一</a:t>
            </a:r>
            <a:r>
              <a:rPr lang="zh-CN" altLang="en-US" sz="2800" b="1" dirty="0">
                <a:latin typeface="黑体" panose="02010609060101010101" pitchFamily="49" charset="-122"/>
                <a:ea typeface="黑体" panose="02010609060101010101" pitchFamily="49" charset="-122"/>
                <a:cs typeface="黑体" panose="02010609060101010101" pitchFamily="49" charset="-122"/>
              </a:rPr>
              <a:t>篇文章要是字迹过于潦草，</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那么内容即使很不错，也是要不得的</a:t>
            </a:r>
            <a:r>
              <a:rPr lang="zh-CN" altLang="en-US"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spcBef>
                <a:spcPct val="0"/>
              </a:spcBef>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spcBef>
                <a:spcPct val="0"/>
              </a:spcBef>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spcBef>
                <a:spcPct val="0"/>
              </a:spcBef>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 4</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．如今“阿</a:t>
            </a: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Q”</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一类的“字母词”已遍布汉字文化圈内，不但进入了教科书，而且活跃在各媒体上。</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2088" y="708551"/>
            <a:ext cx="8280400" cy="3449955"/>
          </a:xfrm>
          <a:prstGeom prst="rect">
            <a:avLst/>
          </a:prstGeom>
          <a:noFill/>
          <a:ln w="9525">
            <a:noFill/>
          </a:ln>
        </p:spPr>
        <p:txBody>
          <a:bodyPr anchor="ctr">
            <a:spAutoFit/>
          </a:bodyPr>
          <a:lstStyle/>
          <a:p>
            <a:pPr>
              <a:lnSpc>
                <a:spcPct val="130000"/>
              </a:lnSpc>
              <a:spcBef>
                <a:spcPct val="0"/>
              </a:spcBef>
            </a:pPr>
            <a:r>
              <a:rPr lang="en-US" altLang="zh-CN" sz="2800" b="1" dirty="0">
                <a:latin typeface="黑体" panose="02010609060101010101" pitchFamily="49" charset="-122"/>
                <a:ea typeface="黑体" panose="02010609060101010101" pitchFamily="49" charset="-122"/>
                <a:cs typeface="黑体" panose="02010609060101010101" pitchFamily="49" charset="-122"/>
              </a:rPr>
              <a:t> </a:t>
            </a: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．一</a:t>
            </a:r>
            <a:r>
              <a:rPr lang="zh-CN" altLang="en-US" sz="2800" b="1" dirty="0">
                <a:latin typeface="黑体" panose="02010609060101010101" pitchFamily="49" charset="-122"/>
                <a:ea typeface="黑体" panose="02010609060101010101" pitchFamily="49" charset="-122"/>
                <a:cs typeface="黑体" panose="02010609060101010101" pitchFamily="49" charset="-122"/>
              </a:rPr>
              <a:t>篇文章要是字迹过于潦草，那么内容</a:t>
            </a:r>
            <a:r>
              <a:rPr lang="zh-CN" altLang="en-US" sz="2800" b="1" dirty="0">
                <a:solidFill>
                  <a:srgbClr val="0000FF"/>
                </a:solidFill>
                <a:latin typeface="黑体" panose="02010609060101010101" pitchFamily="49" charset="-122"/>
                <a:ea typeface="黑体" panose="02010609060101010101" pitchFamily="49" charset="-122"/>
                <a:cs typeface="黑体" panose="02010609060101010101" pitchFamily="49" charset="-122"/>
              </a:rPr>
              <a:t>即使</a:t>
            </a:r>
            <a:r>
              <a:rPr lang="zh-CN" altLang="en-US" sz="2800" b="1" dirty="0">
                <a:latin typeface="黑体" panose="02010609060101010101" pitchFamily="49" charset="-122"/>
                <a:ea typeface="黑体" panose="02010609060101010101" pitchFamily="49" charset="-122"/>
                <a:cs typeface="黑体" panose="02010609060101010101" pitchFamily="49" charset="-122"/>
              </a:rPr>
              <a:t>很不错，</a:t>
            </a:r>
            <a:r>
              <a:rPr lang="zh-CN" altLang="en-US" sz="2800" b="1" dirty="0">
                <a:solidFill>
                  <a:srgbClr val="0000FF"/>
                </a:solidFill>
                <a:latin typeface="黑体" panose="02010609060101010101" pitchFamily="49" charset="-122"/>
                <a:ea typeface="黑体" panose="02010609060101010101" pitchFamily="49" charset="-122"/>
                <a:cs typeface="黑体" panose="02010609060101010101" pitchFamily="49" charset="-122"/>
              </a:rPr>
              <a:t>也</a:t>
            </a:r>
            <a:r>
              <a:rPr lang="zh-CN" altLang="en-US" sz="2800" b="1" dirty="0">
                <a:latin typeface="黑体" panose="02010609060101010101" pitchFamily="49" charset="-122"/>
                <a:ea typeface="黑体" panose="02010609060101010101" pitchFamily="49" charset="-122"/>
                <a:cs typeface="黑体" panose="02010609060101010101" pitchFamily="49" charset="-122"/>
              </a:rPr>
              <a:t>是要不得的</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spcBef>
                <a:spcPct val="0"/>
              </a:spcBef>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spcBef>
                <a:spcPct val="0"/>
              </a:spcBef>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30000"/>
              </a:lnSpc>
              <a:spcBef>
                <a:spcPct val="0"/>
              </a:spcBef>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 4</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．如今“阿</a:t>
            </a: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Q”</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一类的“字母词”已遍布汉字文化圈内，</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不但</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进入了教科书，</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而且</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活跃在各媒体上。</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686435" y="1828165"/>
            <a:ext cx="7770495" cy="1210945"/>
          </a:xfrm>
          <a:prstGeom prst="rect">
            <a:avLst/>
          </a:prstGeom>
          <a:noFill/>
        </p:spPr>
        <p:txBody>
          <a:bodyPr wrap="square" rtlCol="0" anchor="t">
            <a:spAutoFit/>
          </a:bodyPr>
          <a:lstStyle/>
          <a:p>
            <a:pPr algn="l">
              <a:lnSpc>
                <a:spcPct val="13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语序不当，</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分句主语不同，关联词在前，应该是“即使内容</a:t>
            </a:r>
            <a:r>
              <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文本框 4"/>
          <p:cNvSpPr txBox="1"/>
          <p:nvPr/>
        </p:nvSpPr>
        <p:spPr>
          <a:xfrm>
            <a:off x="556895" y="3968115"/>
            <a:ext cx="5882005" cy="2330450"/>
          </a:xfrm>
          <a:prstGeom prst="rect">
            <a:avLst/>
          </a:prstGeom>
          <a:noFill/>
        </p:spPr>
        <p:txBody>
          <a:bodyPr wrap="square" rtlCol="0" anchor="t">
            <a:spAutoFit/>
          </a:bodyPr>
          <a:lstStyle/>
          <a:p>
            <a:pPr indent="363855" algn="l">
              <a:lnSpc>
                <a:spcPct val="13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语序不当，</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出现了递进关系，程度重的应放在后面，应为“不但</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indent="363855" algn="l">
              <a:lnSpc>
                <a:spcPct val="130000"/>
              </a:lnSpc>
            </a:pP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活跃在各媒体上，而且进入</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indent="363855" algn="l">
              <a:lnSpc>
                <a:spcPct val="130000"/>
              </a:lnSpc>
            </a:pP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了教科书”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p:nvPr/>
        </p:nvSpPr>
        <p:spPr>
          <a:xfrm>
            <a:off x="285720" y="382886"/>
            <a:ext cx="8358247" cy="4228850"/>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六</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、代词（尤其是人称供词和指示代词）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出现了代</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词，</a:t>
            </a:r>
            <a:r>
              <a:rPr lang="zh-CN" altLang="en-US" sz="2800" b="1" dirty="0">
                <a:latin typeface="黑体" panose="02010609060101010101" pitchFamily="49" charset="-122"/>
                <a:ea typeface="黑体" panose="02010609060101010101" pitchFamily="49" charset="-122"/>
                <a:cs typeface="黑体" panose="02010609060101010101" pitchFamily="49" charset="-122"/>
              </a:rPr>
              <a:t>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语意不明、重复</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老</a:t>
            </a:r>
            <a:r>
              <a:rPr lang="zh-CN" altLang="en-US" sz="2800" b="1" dirty="0">
                <a:latin typeface="黑体" panose="02010609060101010101" pitchFamily="49" charset="-122"/>
                <a:ea typeface="黑体" panose="02010609060101010101" pitchFamily="49" charset="-122"/>
                <a:cs typeface="黑体" panose="02010609060101010101" pitchFamily="49" charset="-122"/>
              </a:rPr>
              <a:t>人在</a:t>
            </a:r>
            <a:r>
              <a:rPr lang="en-US" altLang="zh-CN" sz="2800" b="1" dirty="0">
                <a:latin typeface="黑体" panose="02010609060101010101" pitchFamily="49" charset="-122"/>
                <a:ea typeface="黑体" panose="02010609060101010101" pitchFamily="49" charset="-122"/>
                <a:cs typeface="黑体" panose="02010609060101010101" pitchFamily="49" charset="-122"/>
              </a:rPr>
              <a:t>80</a:t>
            </a:r>
            <a:r>
              <a:rPr lang="zh-CN" altLang="en-US" sz="2800" b="1" dirty="0">
                <a:latin typeface="黑体" panose="02010609060101010101" pitchFamily="49" charset="-122"/>
                <a:ea typeface="黑体" panose="02010609060101010101" pitchFamily="49" charset="-122"/>
                <a:cs typeface="黑体" panose="02010609060101010101" pitchFamily="49" charset="-122"/>
              </a:rPr>
              <a:t>岁的时候，还清楚地记得哥哥参加学生运动时对自己的评价：一个温情主义者。</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由于这次交通事故，淮海路、宛平路地段的交通为此封闭了近三个小时。</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p:nvPr/>
        </p:nvSpPr>
        <p:spPr>
          <a:xfrm>
            <a:off x="285720" y="382886"/>
            <a:ext cx="8358247" cy="422592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六</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、代词（尤其是人</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称代词</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和指示代词）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出现了代词，可能是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语意不明、重复</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老</a:t>
            </a:r>
            <a:r>
              <a:rPr lang="zh-CN" altLang="en-US" sz="2800" b="1" dirty="0">
                <a:latin typeface="黑体" panose="02010609060101010101" pitchFamily="49" charset="-122"/>
                <a:ea typeface="黑体" panose="02010609060101010101" pitchFamily="49" charset="-122"/>
                <a:cs typeface="黑体" panose="02010609060101010101" pitchFamily="49" charset="-122"/>
              </a:rPr>
              <a:t>人在</a:t>
            </a:r>
            <a:r>
              <a:rPr lang="en-US" altLang="zh-CN" sz="2800" b="1" dirty="0">
                <a:latin typeface="黑体" panose="02010609060101010101" pitchFamily="49" charset="-122"/>
                <a:ea typeface="黑体" panose="02010609060101010101" pitchFamily="49" charset="-122"/>
                <a:cs typeface="黑体" panose="02010609060101010101" pitchFamily="49" charset="-122"/>
              </a:rPr>
              <a:t>80</a:t>
            </a:r>
            <a:r>
              <a:rPr lang="zh-CN" altLang="en-US" sz="2800" b="1" dirty="0">
                <a:latin typeface="黑体" panose="02010609060101010101" pitchFamily="49" charset="-122"/>
                <a:ea typeface="黑体" panose="02010609060101010101" pitchFamily="49" charset="-122"/>
                <a:cs typeface="黑体" panose="02010609060101010101" pitchFamily="49" charset="-122"/>
              </a:rPr>
              <a:t>岁的时候，还清楚地记得哥哥参加学生运动时对</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自己</a:t>
            </a:r>
            <a:r>
              <a:rPr lang="zh-CN" altLang="en-US" sz="2800" b="1" dirty="0">
                <a:latin typeface="黑体" panose="02010609060101010101" pitchFamily="49" charset="-122"/>
                <a:ea typeface="黑体" panose="02010609060101010101" pitchFamily="49" charset="-122"/>
                <a:cs typeface="黑体" panose="02010609060101010101" pitchFamily="49" charset="-122"/>
              </a:rPr>
              <a:t>的评价：一个温情主义者。</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由于这次交通事故，淮海路、宛平路地段的交通</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为此</a:t>
            </a:r>
            <a:r>
              <a:rPr lang="zh-CN" altLang="en-US" sz="2800" b="1" dirty="0">
                <a:latin typeface="黑体" panose="02010609060101010101" pitchFamily="49" charset="-122"/>
                <a:ea typeface="黑体" panose="02010609060101010101" pitchFamily="49" charset="-122"/>
                <a:cs typeface="黑体" panose="02010609060101010101" pitchFamily="49" charset="-122"/>
              </a:rPr>
              <a:t>封闭了近三个小时。</a:t>
            </a:r>
            <a:endParaRPr lang="en-US" altLang="zh-CN"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431165" y="2450465"/>
            <a:ext cx="7778115" cy="1124585"/>
          </a:xfrm>
          <a:prstGeom prst="rect">
            <a:avLst/>
          </a:prstGeom>
          <a:noFill/>
        </p:spPr>
        <p:txBody>
          <a:bodyPr wrap="square" rtlCol="0" anchor="t">
            <a:spAutoFit/>
          </a:bodyPr>
          <a:lstStyle/>
          <a:p>
            <a:pPr indent="363855" algn="l">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语意不明，</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“自己”到底是指“老人”还是指“老人”的“哥哥”？</a:t>
            </a:r>
            <a:endParaRPr lang="zh-CN" altLang="en-US"/>
          </a:p>
        </p:txBody>
      </p:sp>
      <p:sp>
        <p:nvSpPr>
          <p:cNvPr id="3" name="文本框 2"/>
          <p:cNvSpPr txBox="1"/>
          <p:nvPr/>
        </p:nvSpPr>
        <p:spPr>
          <a:xfrm>
            <a:off x="662940" y="4847590"/>
            <a:ext cx="4516120" cy="1124585"/>
          </a:xfrm>
          <a:prstGeom prst="rect">
            <a:avLst/>
          </a:prstGeom>
          <a:noFill/>
        </p:spPr>
        <p:txBody>
          <a:bodyPr wrap="square" rtlCol="0" anchor="t">
            <a:spAutoFit/>
          </a:bodyPr>
          <a:lstStyle/>
          <a:p>
            <a:pPr indent="363855" algn="l">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重复，</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“为此”就是“由于这次交通事故”</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Text Box 2"/>
          <p:cNvSpPr txBox="1"/>
          <p:nvPr/>
        </p:nvSpPr>
        <p:spPr>
          <a:xfrm>
            <a:off x="340012" y="514963"/>
            <a:ext cx="8464578" cy="2676525"/>
          </a:xfrm>
          <a:prstGeom prst="rect">
            <a:avLst/>
          </a:prstGeom>
          <a:noFill/>
          <a:ln w="9525">
            <a:noFill/>
          </a:ln>
        </p:spPr>
        <p:txBody>
          <a:bodyPr wrap="square" anchor="t">
            <a:spAutoFit/>
          </a:bodyPr>
          <a:lstStyle/>
          <a:p>
            <a:pPr indent="363855">
              <a:lnSpc>
                <a:spcPct val="15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七、否</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定词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5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了否</a:t>
            </a:r>
            <a:r>
              <a:rPr lang="zh-CN" altLang="en-US" sz="2800" b="1" dirty="0">
                <a:latin typeface="黑体" panose="02010609060101010101" pitchFamily="49" charset="-122"/>
                <a:ea typeface="黑体" panose="02010609060101010101" pitchFamily="49" charset="-122"/>
                <a:cs typeface="黑体" panose="02010609060101010101" pitchFamily="49" charset="-122"/>
              </a:rPr>
              <a:t>定词</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，需考虑</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否不当。</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5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例</a:t>
            </a: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．雷锋精神当然要赋予它新的内涵，但谁又能</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否认现在就不需要学习雷锋了呢</a:t>
            </a: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1"/>
          <p:cNvSpPr>
            <a:spLocks noGrp="1"/>
          </p:cNvSpPr>
          <p:nvPr>
            <p:ph type="title"/>
          </p:nvPr>
        </p:nvSpPr>
        <p:spPr>
          <a:xfrm>
            <a:off x="2500298" y="766763"/>
            <a:ext cx="3500462" cy="1143000"/>
          </a:xfrm>
        </p:spPr>
        <p:txBody>
          <a:bodyPr lIns="91440" tIns="45720" rIns="91440" bIns="45720" anchor="ctr"/>
          <a:lstStyle/>
          <a:p>
            <a:r>
              <a:rPr lang="zh-CN" altLang="en-US" sz="3600" b="1" dirty="0">
                <a:solidFill>
                  <a:srgbClr val="FF0000"/>
                </a:solidFill>
                <a:latin typeface="黑体" panose="02010609060101010101" pitchFamily="49" charset="-122"/>
                <a:ea typeface="黑体" panose="02010609060101010101" pitchFamily="49" charset="-122"/>
              </a:rPr>
              <a:t>学习目</a:t>
            </a:r>
            <a:r>
              <a:rPr lang="zh-CN" altLang="en-US" sz="3600" b="1" dirty="0" smtClean="0">
                <a:solidFill>
                  <a:srgbClr val="FF0000"/>
                </a:solidFill>
                <a:latin typeface="黑体" panose="02010609060101010101" pitchFamily="49" charset="-122"/>
                <a:ea typeface="黑体" panose="02010609060101010101" pitchFamily="49" charset="-122"/>
              </a:rPr>
              <a:t>标</a:t>
            </a:r>
            <a:endParaRPr lang="zh-CN" altLang="en-US" sz="3600" b="1" dirty="0" smtClean="0">
              <a:solidFill>
                <a:srgbClr val="FF0000"/>
              </a:solidFill>
              <a:latin typeface="黑体" panose="02010609060101010101" pitchFamily="49" charset="-122"/>
              <a:ea typeface="黑体" panose="02010609060101010101" pitchFamily="49" charset="-122"/>
            </a:endParaRPr>
          </a:p>
        </p:txBody>
      </p:sp>
      <p:sp>
        <p:nvSpPr>
          <p:cNvPr id="3074" name="内容占位符 2"/>
          <p:cNvSpPr>
            <a:spLocks noGrp="1"/>
          </p:cNvSpPr>
          <p:nvPr>
            <p:ph idx="1"/>
          </p:nvPr>
        </p:nvSpPr>
        <p:spPr>
          <a:xfrm>
            <a:off x="456883" y="1910080"/>
            <a:ext cx="8229600" cy="1900238"/>
          </a:xfrm>
        </p:spPr>
        <p:txBody>
          <a:bodyPr lIns="91440" tIns="45720" rIns="91440" bIns="45720" anchor="t"/>
          <a:lstStyle/>
          <a:p>
            <a:pPr>
              <a:lnSpc>
                <a:spcPct val="150000"/>
              </a:lnSpc>
              <a:buNone/>
            </a:pPr>
            <a:r>
              <a:rPr lang="zh-CN" altLang="en-US" b="1" dirty="0" smtClean="0"/>
              <a:t>   了解</a:t>
            </a:r>
            <a:r>
              <a:rPr lang="zh-CN" altLang="en-US" b="1" dirty="0" smtClean="0">
                <a:solidFill>
                  <a:schemeClr val="tx1"/>
                </a:solidFill>
              </a:rPr>
              <a:t>搜索句子标志法</a:t>
            </a:r>
            <a:r>
              <a:rPr lang="zh-CN" altLang="en-US" b="1" dirty="0" smtClean="0"/>
              <a:t>，</a:t>
            </a:r>
            <a:r>
              <a:rPr lang="zh-CN" altLang="en-US" b="1" dirty="0"/>
              <a:t>并能将这种方法应用</a:t>
            </a:r>
            <a:r>
              <a:rPr lang="zh-CN" altLang="en-US" b="1" dirty="0" smtClean="0"/>
              <a:t>到练</a:t>
            </a:r>
            <a:r>
              <a:rPr lang="zh-CN" altLang="en-US" b="1" dirty="0"/>
              <a:t>习当中。</a:t>
            </a:r>
            <a:endParaRPr lang="en-US" altLang="zh-CN" b="1" dirty="0"/>
          </a:p>
          <a:p>
            <a:pPr>
              <a:lnSpc>
                <a:spcPct val="150000"/>
              </a:lnSpc>
              <a:buNone/>
            </a:pPr>
            <a:endParaRPr lang="zh-CN" alt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Text Box 2"/>
          <p:cNvSpPr txBox="1"/>
          <p:nvPr/>
        </p:nvSpPr>
        <p:spPr>
          <a:xfrm>
            <a:off x="340012" y="541633"/>
            <a:ext cx="8464578" cy="2676525"/>
          </a:xfrm>
          <a:prstGeom prst="rect">
            <a:avLst/>
          </a:prstGeom>
          <a:noFill/>
          <a:ln w="9525">
            <a:noFill/>
          </a:ln>
        </p:spPr>
        <p:txBody>
          <a:bodyPr wrap="square" anchor="t">
            <a:spAutoFit/>
          </a:bodyPr>
          <a:lstStyle/>
          <a:p>
            <a:pPr indent="363855">
              <a:lnSpc>
                <a:spcPct val="150000"/>
              </a:lnSpc>
            </a:pP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七、否</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定词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50000"/>
              </a:lnSpc>
            </a:pP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出现了否定词，需考虑</a:t>
            </a:r>
            <a:r>
              <a:rPr lang="zh-CN" altLang="en-US" sz="2800" b="1" dirty="0" smtClean="0">
                <a:solidFill>
                  <a:srgbClr val="0000CC"/>
                </a:solidFill>
                <a:latin typeface="黑体" panose="02010609060101010101" pitchFamily="49" charset="-122"/>
                <a:ea typeface="黑体" panose="02010609060101010101" pitchFamily="49" charset="-122"/>
                <a:cs typeface="黑体" panose="02010609060101010101" pitchFamily="49" charset="-122"/>
              </a:rPr>
              <a:t>肯否不当。</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endParaRPr>
          </a:p>
          <a:p>
            <a:pPr indent="363855">
              <a:lnSpc>
                <a:spcPct val="150000"/>
              </a:lnSpc>
            </a:pP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例</a:t>
            </a: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．雷锋精神当然要赋予它新的内涵，但谁又能</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否认</a:t>
            </a:r>
            <a:r>
              <a:rPr lang="zh-CN" altLang="en-US" sz="2800" b="1" dirty="0">
                <a:latin typeface="黑体" panose="02010609060101010101" pitchFamily="49" charset="-122"/>
                <a:ea typeface="黑体" panose="02010609060101010101" pitchFamily="49" charset="-122"/>
                <a:cs typeface="黑体" panose="02010609060101010101" pitchFamily="49" charset="-122"/>
              </a:rPr>
              <a:t>现在就</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a:t>
            </a:r>
            <a:r>
              <a:rPr lang="zh-CN" altLang="en-US" sz="2800" b="1" dirty="0">
                <a:latin typeface="黑体" panose="02010609060101010101" pitchFamily="49" charset="-122"/>
                <a:ea typeface="黑体" panose="02010609060101010101" pitchFamily="49" charset="-122"/>
                <a:cs typeface="黑体" panose="02010609060101010101" pitchFamily="49" charset="-122"/>
              </a:rPr>
              <a:t>需要学习雷锋了呢</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endPar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636270" y="3423920"/>
            <a:ext cx="5855335" cy="1715770"/>
          </a:xfrm>
          <a:prstGeom prst="rect">
            <a:avLst/>
          </a:prstGeom>
          <a:noFill/>
        </p:spPr>
        <p:txBody>
          <a:bodyPr wrap="square" rtlCol="0" anchor="t">
            <a:spAutoFit/>
          </a:bodyPr>
          <a:lstStyle/>
          <a:p>
            <a:pPr indent="363855" algn="l" eaLnBrk="0" hangingPunct="0">
              <a:lnSpc>
                <a:spcPct val="150000"/>
              </a:lnSpc>
            </a:pP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疑问句再加双重否定，变成了三重否定，不合逻辑</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indent="363855" algn="l" eaLnBrk="0" hangingPunct="0">
              <a:lnSpc>
                <a:spcPct val="120000"/>
              </a:lnSpc>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ext Box 2"/>
          <p:cNvSpPr txBox="1"/>
          <p:nvPr/>
        </p:nvSpPr>
        <p:spPr>
          <a:xfrm>
            <a:off x="331470" y="421640"/>
            <a:ext cx="8480425" cy="370903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八、文言词语、书面语</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出现了文言词语、书面语，可能是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重复</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在交通干线上设卡收费的方案必须经地方人大常委会讨论通过，并公</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诸于</a:t>
            </a:r>
            <a:r>
              <a:rPr lang="zh-CN" altLang="en-US" sz="2800" b="1" dirty="0">
                <a:latin typeface="黑体" panose="02010609060101010101" pitchFamily="49" charset="-122"/>
                <a:ea typeface="黑体" panose="02010609060101010101" pitchFamily="49" charset="-122"/>
                <a:cs typeface="黑体" panose="02010609060101010101" pitchFamily="49" charset="-122"/>
              </a:rPr>
              <a:t>社会。</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听了他对事实真相的陈述，我在心里</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由衷</a:t>
            </a:r>
            <a:r>
              <a:rPr lang="zh-CN" altLang="en-US" sz="2800" b="1" dirty="0">
                <a:latin typeface="黑体" panose="02010609060101010101" pitchFamily="49" charset="-122"/>
                <a:ea typeface="黑体" panose="02010609060101010101" pitchFamily="49" charset="-122"/>
                <a:cs typeface="黑体" panose="02010609060101010101" pitchFamily="49" charset="-122"/>
              </a:rPr>
              <a:t>地感谢他。</a:t>
            </a:r>
            <a:endPar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ext Box 2"/>
          <p:cNvSpPr txBox="1"/>
          <p:nvPr/>
        </p:nvSpPr>
        <p:spPr>
          <a:xfrm>
            <a:off x="331470" y="421640"/>
            <a:ext cx="8480425" cy="370903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八、文言词语、书面语</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出现了文言词语、书面语，可能是重复。</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在交通干线上设卡收费的方案必须经地方人大常委会讨论通过，并公</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诸</a:t>
            </a:r>
            <a:r>
              <a:rPr lang="zh-CN" altLang="en-US" sz="2800" b="1" dirty="0">
                <a:latin typeface="黑体" panose="02010609060101010101" pitchFamily="49" charset="-122"/>
                <a:ea typeface="黑体" panose="02010609060101010101" pitchFamily="49" charset="-122"/>
                <a:cs typeface="黑体" panose="02010609060101010101" pitchFamily="49" charset="-122"/>
              </a:rPr>
              <a:t>于社会。</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听了他对事实真相的陈述，我在心里</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由衷</a:t>
            </a:r>
            <a:r>
              <a:rPr lang="zh-CN" altLang="en-US" sz="2800" b="1" dirty="0">
                <a:latin typeface="黑体" panose="02010609060101010101" pitchFamily="49" charset="-122"/>
                <a:ea typeface="黑体" panose="02010609060101010101" pitchFamily="49" charset="-122"/>
                <a:cs typeface="黑体" panose="02010609060101010101" pitchFamily="49" charset="-122"/>
              </a:rPr>
              <a:t>地感谢他。</a:t>
            </a:r>
            <a:endPar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821055" y="2474595"/>
            <a:ext cx="6626225" cy="607695"/>
          </a:xfrm>
          <a:prstGeom prst="rect">
            <a:avLst/>
          </a:prstGeom>
          <a:noFill/>
        </p:spPr>
        <p:txBody>
          <a:bodyPr wrap="none" rtlCol="0" anchor="t">
            <a:spAutoFit/>
          </a:bodyPr>
          <a:lstStyle/>
          <a:p>
            <a:pPr indent="363855" algn="l">
              <a:lnSpc>
                <a:spcPct val="120000"/>
              </a:lnSpc>
            </a:pP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诸”即“之于”，“于”与它重复</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a:p>
        </p:txBody>
      </p:sp>
      <p:sp>
        <p:nvSpPr>
          <p:cNvPr id="3" name="文本框 2"/>
          <p:cNvSpPr txBox="1"/>
          <p:nvPr/>
        </p:nvSpPr>
        <p:spPr>
          <a:xfrm>
            <a:off x="159385" y="4250055"/>
            <a:ext cx="7115810" cy="1641475"/>
          </a:xfrm>
          <a:prstGeom prst="rect">
            <a:avLst/>
          </a:prstGeom>
          <a:noFill/>
        </p:spPr>
        <p:txBody>
          <a:bodyPr wrap="square" rtlCol="0" anchor="t">
            <a:spAutoFit/>
          </a:bodyPr>
          <a:lstStyle/>
          <a:p>
            <a:pPr indent="363855" algn="l">
              <a:lnSpc>
                <a:spcPct val="120000"/>
              </a:lnSpc>
            </a:pP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由衷”即有“在心里”的意思，重复</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indent="363855" algn="l">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注：</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类似的错误用法还有“过早夭折”“过分溺爱”“卫冕桂冠”等。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ext Box 2"/>
          <p:cNvSpPr txBox="1"/>
          <p:nvPr/>
        </p:nvSpPr>
        <p:spPr>
          <a:xfrm>
            <a:off x="294640" y="494665"/>
            <a:ext cx="7986395" cy="3621405"/>
          </a:xfrm>
          <a:prstGeom prst="rect">
            <a:avLst/>
          </a:prstGeom>
          <a:noFill/>
          <a:ln w="9525">
            <a:noFill/>
          </a:ln>
        </p:spPr>
        <p:txBody>
          <a:bodyPr wrap="square" anchor="t">
            <a:spAutoFit/>
          </a:bodyPr>
          <a:lstStyle/>
          <a:p>
            <a:pPr indent="363855">
              <a:lnSpc>
                <a:spcPct val="14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九、两面词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4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出现了两面性的词语，可能是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前后肯否不一。</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4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．电子工业</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能否迅</a:t>
            </a:r>
            <a:r>
              <a:rPr lang="zh-CN" altLang="en-US" sz="2800" b="1" dirty="0">
                <a:latin typeface="黑体" panose="02010609060101010101" pitchFamily="49" charset="-122"/>
                <a:ea typeface="黑体" panose="02010609060101010101" pitchFamily="49" charset="-122"/>
                <a:cs typeface="黑体" panose="02010609060101010101" pitchFamily="49" charset="-122"/>
              </a:rPr>
              <a:t>速发展，并广泛渗透到各行各业中去，关键在于要加速训练并造就一批专门技术人才。</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ext Box 2"/>
          <p:cNvSpPr txBox="1"/>
          <p:nvPr/>
        </p:nvSpPr>
        <p:spPr>
          <a:xfrm>
            <a:off x="294640" y="494665"/>
            <a:ext cx="7986395" cy="3621405"/>
          </a:xfrm>
          <a:prstGeom prst="rect">
            <a:avLst/>
          </a:prstGeom>
          <a:noFill/>
          <a:ln w="9525">
            <a:noFill/>
          </a:ln>
        </p:spPr>
        <p:txBody>
          <a:bodyPr wrap="square" anchor="t">
            <a:spAutoFit/>
          </a:bodyPr>
          <a:lstStyle/>
          <a:p>
            <a:pPr indent="363855">
              <a:lnSpc>
                <a:spcPct val="14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九、两面词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4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出现了两面性的词语，可能是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前后肯否不一。</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4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．电子工业</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能否</a:t>
            </a:r>
            <a:r>
              <a:rPr lang="zh-CN" altLang="en-US" sz="2800" b="1" dirty="0">
                <a:latin typeface="黑体" panose="02010609060101010101" pitchFamily="49" charset="-122"/>
                <a:ea typeface="黑体" panose="02010609060101010101" pitchFamily="49" charset="-122"/>
                <a:cs typeface="黑体" panose="02010609060101010101" pitchFamily="49" charset="-122"/>
              </a:rPr>
              <a:t>迅速发展，并广泛渗透到各行各业中去，关键在于要加速训练并造就一批专门技术人才。</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440690" y="4173220"/>
            <a:ext cx="5016500" cy="1124585"/>
          </a:xfrm>
          <a:prstGeom prst="rect">
            <a:avLst/>
          </a:prstGeom>
          <a:noFill/>
        </p:spPr>
        <p:txBody>
          <a:bodyPr wrap="none" rtlCol="0" anchor="t">
            <a:spAutoFit/>
          </a:bodyPr>
          <a:lstStyle/>
          <a:p>
            <a:pPr indent="363855" algn="l">
              <a:lnSpc>
                <a:spcPct val="120000"/>
              </a:lnSpc>
            </a:pP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能否”是两面性的词语，</a:t>
            </a:r>
            <a:endPar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a:p>
            <a:pPr indent="363855" algn="l">
              <a:lnSpc>
                <a:spcPct val="120000"/>
              </a:lnSpc>
            </a:pP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与后面不一致</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Text Box 2"/>
          <p:cNvSpPr txBox="1"/>
          <p:nvPr/>
        </p:nvSpPr>
        <p:spPr>
          <a:xfrm>
            <a:off x="287020" y="410210"/>
            <a:ext cx="8569325" cy="422592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十、特殊词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出现了</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“避免”“防止”“以防”“以免”“切忌”“禁止”</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等词语，可能是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不合逻辑</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表意相反</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．为了防止这类交通事故不再发生，我们加强了交通安全的教育和管理。</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．睡眠三忌：一忌睡前不可恼怒，二忌睡前不可饱食，三忌卧处不可当风。</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Text Box 2"/>
          <p:cNvSpPr txBox="1"/>
          <p:nvPr/>
        </p:nvSpPr>
        <p:spPr>
          <a:xfrm>
            <a:off x="287020" y="410210"/>
            <a:ext cx="8569325" cy="4225925"/>
          </a:xfrm>
          <a:prstGeom prst="rect">
            <a:avLst/>
          </a:prstGeom>
          <a:noFill/>
          <a:ln w="9525">
            <a:noFill/>
          </a:ln>
        </p:spPr>
        <p:txBody>
          <a:bodyPr wrap="square" anchor="t">
            <a:spAutoFit/>
          </a:bodyPr>
          <a:lstStyle/>
          <a:p>
            <a:pPr indent="363855">
              <a:lnSpc>
                <a:spcPct val="120000"/>
              </a:lnSpc>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十、特殊词</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出现了</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“避免”“防止”“以防”“以免”“切忌”“禁止”</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等词语，可能是</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不合逻辑</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表意相反</a:t>
            </a: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a:latin typeface="黑体" panose="02010609060101010101" pitchFamily="49" charset="-122"/>
                <a:ea typeface="黑体" panose="02010609060101010101" pitchFamily="49" charset="-122"/>
                <a:cs typeface="黑体" panose="02010609060101010101" pitchFamily="49" charset="-122"/>
              </a:rPr>
              <a:t>．为了</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防止</a:t>
            </a:r>
            <a:r>
              <a:rPr lang="zh-CN" altLang="en-US" sz="2800" b="1" dirty="0">
                <a:latin typeface="黑体" panose="02010609060101010101" pitchFamily="49" charset="-122"/>
                <a:ea typeface="黑体" panose="02010609060101010101" pitchFamily="49" charset="-122"/>
                <a:cs typeface="黑体" panose="02010609060101010101" pitchFamily="49" charset="-122"/>
              </a:rPr>
              <a:t>这类交通事故</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不再</a:t>
            </a:r>
            <a:r>
              <a:rPr lang="zh-CN" altLang="en-US" sz="2800" b="1" dirty="0">
                <a:latin typeface="黑体" panose="02010609060101010101" pitchFamily="49" charset="-122"/>
                <a:ea typeface="黑体" panose="02010609060101010101" pitchFamily="49" charset="-122"/>
                <a:cs typeface="黑体" panose="02010609060101010101" pitchFamily="49" charset="-122"/>
              </a:rPr>
              <a:t>发生，我们加强了交通安全的教育和管理。</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363855">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．睡眠三忌：一</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忌</a:t>
            </a:r>
            <a:r>
              <a:rPr lang="zh-CN" altLang="en-US" sz="2800" b="1" dirty="0">
                <a:latin typeface="黑体" panose="02010609060101010101" pitchFamily="49" charset="-122"/>
                <a:ea typeface="黑体" panose="02010609060101010101" pitchFamily="49" charset="-122"/>
                <a:cs typeface="黑体" panose="02010609060101010101" pitchFamily="49" charset="-122"/>
              </a:rPr>
              <a:t>睡前</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不可</a:t>
            </a:r>
            <a:r>
              <a:rPr lang="zh-CN" altLang="en-US" sz="2800" b="1" dirty="0">
                <a:latin typeface="黑体" panose="02010609060101010101" pitchFamily="49" charset="-122"/>
                <a:ea typeface="黑体" panose="02010609060101010101" pitchFamily="49" charset="-122"/>
                <a:cs typeface="黑体" panose="02010609060101010101" pitchFamily="49" charset="-122"/>
              </a:rPr>
              <a:t>恼怒，二</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忌</a:t>
            </a:r>
            <a:r>
              <a:rPr lang="zh-CN" altLang="en-US" sz="2800" b="1" dirty="0">
                <a:latin typeface="黑体" panose="02010609060101010101" pitchFamily="49" charset="-122"/>
                <a:ea typeface="黑体" panose="02010609060101010101" pitchFamily="49" charset="-122"/>
                <a:cs typeface="黑体" panose="02010609060101010101" pitchFamily="49" charset="-122"/>
              </a:rPr>
              <a:t>睡前</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不可</a:t>
            </a:r>
            <a:r>
              <a:rPr lang="zh-CN" altLang="en-US" sz="2800" b="1" dirty="0">
                <a:latin typeface="黑体" panose="02010609060101010101" pitchFamily="49" charset="-122"/>
                <a:ea typeface="黑体" panose="02010609060101010101" pitchFamily="49" charset="-122"/>
                <a:cs typeface="黑体" panose="02010609060101010101" pitchFamily="49" charset="-122"/>
              </a:rPr>
              <a:t>饱食，三</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忌</a:t>
            </a:r>
            <a:r>
              <a:rPr lang="zh-CN" altLang="en-US" sz="2800" b="1" dirty="0">
                <a:latin typeface="黑体" panose="02010609060101010101" pitchFamily="49" charset="-122"/>
                <a:ea typeface="黑体" panose="02010609060101010101" pitchFamily="49" charset="-122"/>
                <a:cs typeface="黑体" panose="02010609060101010101" pitchFamily="49" charset="-122"/>
              </a:rPr>
              <a:t>卧处</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rPr>
              <a:t>不可</a:t>
            </a:r>
            <a:r>
              <a:rPr lang="zh-CN" altLang="en-US" sz="2800" b="1" dirty="0">
                <a:latin typeface="黑体" panose="02010609060101010101" pitchFamily="49" charset="-122"/>
                <a:ea typeface="黑体" panose="02010609060101010101" pitchFamily="49" charset="-122"/>
                <a:cs typeface="黑体" panose="02010609060101010101" pitchFamily="49" charset="-122"/>
              </a:rPr>
              <a:t>当风。</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nvSpPr>
        <p:spPr>
          <a:xfrm>
            <a:off x="287020" y="2964815"/>
            <a:ext cx="8411845" cy="607695"/>
          </a:xfrm>
          <a:prstGeom prst="rect">
            <a:avLst/>
          </a:prstGeom>
          <a:noFill/>
        </p:spPr>
        <p:txBody>
          <a:bodyPr wrap="none" rtlCol="0" anchor="t">
            <a:spAutoFit/>
          </a:bodyPr>
          <a:lstStyle/>
          <a:p>
            <a:pPr indent="363855">
              <a:lnSpc>
                <a:spcPct val="120000"/>
              </a:lnSpc>
            </a:pP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防止”与“不再发生”不合情理，应去掉“不”</a:t>
            </a:r>
            <a:endPar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文本框 2"/>
          <p:cNvSpPr txBox="1"/>
          <p:nvPr/>
        </p:nvSpPr>
        <p:spPr>
          <a:xfrm>
            <a:off x="666750" y="4782820"/>
            <a:ext cx="4479290" cy="607695"/>
          </a:xfrm>
          <a:prstGeom prst="rect">
            <a:avLst/>
          </a:prstGeom>
          <a:noFill/>
        </p:spPr>
        <p:txBody>
          <a:bodyPr wrap="none" rtlCol="0" anchor="t">
            <a:spAutoFit/>
          </a:bodyPr>
          <a:lstStyle/>
          <a:p>
            <a:pPr indent="363855" algn="l">
              <a:lnSpc>
                <a:spcPct val="120000"/>
              </a:lnSpc>
            </a:pPr>
            <a:r>
              <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0000CC"/>
                </a:solidFill>
                <a:latin typeface="黑体" panose="02010609060101010101" pitchFamily="49" charset="-122"/>
                <a:ea typeface="黑体" panose="02010609060101010101" pitchFamily="49" charset="-122"/>
                <a:cs typeface="黑体" panose="02010609060101010101" pitchFamily="49" charset="-122"/>
                <a:sym typeface="+mn-ea"/>
              </a:rPr>
              <a:t>忌”或“不可”去其一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03245" y="287655"/>
            <a:ext cx="2936875" cy="864870"/>
          </a:xfrm>
        </p:spPr>
        <p:txBody>
          <a:bodyPr/>
          <a:lstStyle/>
          <a:p>
            <a:r>
              <a:rPr lang="zh-CN" altLang="en-US" sz="3600"/>
              <a:t>标志</a:t>
            </a:r>
            <a:endParaRPr lang="zh-CN" altLang="en-US" sz="3600"/>
          </a:p>
        </p:txBody>
      </p:sp>
      <p:sp>
        <p:nvSpPr>
          <p:cNvPr id="3" name="内容占位符 2"/>
          <p:cNvSpPr>
            <a:spLocks noGrp="1"/>
          </p:cNvSpPr>
          <p:nvPr>
            <p:ph idx="1"/>
          </p:nvPr>
        </p:nvSpPr>
        <p:spPr>
          <a:xfrm>
            <a:off x="1246505" y="1046480"/>
            <a:ext cx="5789930" cy="5229225"/>
          </a:xfrm>
        </p:spPr>
        <p:txBody>
          <a:bodyPr/>
          <a:lstStyle/>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一</a:t>
            </a: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、并列的词或短</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语</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二</a:t>
            </a: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、多</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项定语和多项状语</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三</a:t>
            </a: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、数</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量短语</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四、介词</a:t>
            </a:r>
            <a:endParaRPr lang="zh-CN" altLang="en-US" sz="2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五、关</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联词（连词）</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六</a:t>
            </a: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、代词（尤其是人称代词和指示代词）</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七、否</a:t>
            </a: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定词</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八、文言词语、书面语</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九、两面词</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十、特殊词</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文本框 86019"/>
          <p:cNvSpPr txBox="1"/>
          <p:nvPr/>
        </p:nvSpPr>
        <p:spPr>
          <a:xfrm>
            <a:off x="316230" y="153988"/>
            <a:ext cx="2623820" cy="645160"/>
          </a:xfrm>
          <a:prstGeom prst="rect">
            <a:avLst/>
          </a:prstGeom>
          <a:solidFill>
            <a:srgbClr val="3366FF"/>
          </a:solidFill>
          <a:ln w="57150" cap="flat" cmpd="thickThin">
            <a:solidFill>
              <a:srgbClr val="FFFF00"/>
            </a:solidFill>
            <a:prstDash val="dashDot"/>
            <a:miter/>
            <a:headEnd type="none" w="med" len="med"/>
            <a:tailEnd type="none" w="med" len="med"/>
          </a:ln>
        </p:spPr>
        <p:txBody>
          <a:bodyPr wrap="square" anchor="t">
            <a:spAutoFit/>
          </a:bodyP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9pPr>
          </a:lstStyle>
          <a:p>
            <a:pPr>
              <a:spcBef>
                <a:spcPct val="50000"/>
              </a:spcBef>
            </a:pPr>
            <a:r>
              <a:rPr lang="zh-CN" altLang="en-US" sz="3600" b="1" dirty="0">
                <a:solidFill>
                  <a:schemeClr val="bg1"/>
                </a:solidFill>
                <a:latin typeface="Times New Roman" panose="02020603050405020304" pitchFamily="18" charset="0"/>
                <a:ea typeface="楷体_GB2312" pitchFamily="49" charset="-122"/>
              </a:rPr>
              <a:t>练习巩固</a:t>
            </a:r>
            <a:endParaRPr lang="zh-CN" altLang="en-US" sz="3600" b="1" dirty="0">
              <a:solidFill>
                <a:schemeClr val="bg1"/>
              </a:solidFill>
              <a:latin typeface="Times New Roman" panose="02020603050405020304" pitchFamily="18" charset="0"/>
              <a:ea typeface="楷体_GB2312" pitchFamily="49" charset="-122"/>
            </a:endParaRPr>
          </a:p>
        </p:txBody>
      </p:sp>
      <p:sp>
        <p:nvSpPr>
          <p:cNvPr id="86021" name="矩形 86020"/>
          <p:cNvSpPr/>
          <p:nvPr/>
        </p:nvSpPr>
        <p:spPr>
          <a:xfrm>
            <a:off x="264795" y="692150"/>
            <a:ext cx="8614410" cy="5809615"/>
          </a:xfrm>
          <a:prstGeom prst="rect">
            <a:avLst/>
          </a:prstGeom>
          <a:noFill/>
          <a:ln w="9525">
            <a:noFill/>
          </a:ln>
        </p:spPr>
        <p:txBody>
          <a:bodyPr wrap="square" anchor="ctr">
            <a:spAutoFit/>
          </a:bodyP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9pPr>
          </a:lstStyle>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1.</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下列各句中，没有语病的一句是（    ） </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A.</a:t>
            </a:r>
            <a:r>
              <a:rPr lang="zh-CN" altLang="en-US" sz="2400" b="1" dirty="0">
                <a:latin typeface="黑体" panose="02010609060101010101" pitchFamily="49" charset="-122"/>
                <a:ea typeface="黑体" panose="02010609060101010101" pitchFamily="49" charset="-122"/>
                <a:cs typeface="黑体" panose="02010609060101010101" pitchFamily="49" charset="-122"/>
                <a:sym typeface="+mn-ea"/>
              </a:rPr>
              <a:t>我们必须拿出自己的正版计算机游戏软件，否则，不出新软件，就难以抵制不健康的盗版软件。</a:t>
            </a:r>
            <a:endParaRPr lang="zh-CN" altLang="en-US" sz="24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B.</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近年来，我国专利申请一年比一年多，专利申请的持续快速增长，表明国内研究开发水平和社会公众专利意识在不断提高。</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C.</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这里，昔日开阔的湖面大部分已被填平，变成了宅基地，剩下的小部分也在以</a:t>
            </a: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10%</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的速度每年缩减着，令人痛心。</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D.</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由</a:t>
            </a: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20</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多个国家的生物学家参与的“生命</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百科全书”研究项目，计划将世界上</a:t>
            </a: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180</a:t>
            </a:r>
            <a:endPar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万种已知物种的所有信息编纂成册。</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5" name="爆炸形 1 4"/>
          <p:cNvSpPr/>
          <p:nvPr/>
        </p:nvSpPr>
        <p:spPr>
          <a:xfrm>
            <a:off x="6357950" y="260964"/>
            <a:ext cx="1571636" cy="1357322"/>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9pPr>
          </a:lstStyle>
          <a:p>
            <a:pPr algn="ctr"/>
            <a:r>
              <a:rPr lang="en-US" altLang="zh-CN" sz="3600" dirty="0" smtClean="0">
                <a:solidFill>
                  <a:srgbClr val="FF0000"/>
                </a:solidFill>
              </a:rPr>
              <a:t>D</a:t>
            </a:r>
            <a:endParaRPr lang="zh-CN"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矩形 87043"/>
          <p:cNvSpPr/>
          <p:nvPr/>
        </p:nvSpPr>
        <p:spPr>
          <a:xfrm>
            <a:off x="309880" y="830898"/>
            <a:ext cx="8285480" cy="4776470"/>
          </a:xfrm>
          <a:prstGeom prst="rect">
            <a:avLst/>
          </a:prstGeom>
          <a:noFill/>
          <a:ln w="9525">
            <a:noFill/>
          </a:ln>
        </p:spPr>
        <p:txBody>
          <a:bodyPr wrap="square" anchor="ctr">
            <a:spAutoFit/>
          </a:bodyP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tx1"/>
                </a:solidFill>
                <a:latin typeface="Arial" panose="020B0604020202020204" pitchFamily="34" charset="0"/>
                <a:ea typeface="宋体" panose="02010600030101010101" pitchFamily="2" charset="-122"/>
                <a:cs typeface="+mn-cs"/>
              </a:defRPr>
            </a:lvl9pPr>
          </a:lstStyle>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2</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．下列各句中，没有语病的一句是（   ）</a:t>
            </a:r>
            <a:endParaRPr lang="zh-CN" altLang="en-US" sz="20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A</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．说实话，当时对自己的稿子能否被刊用，没抱太大的希望，因为那时经常在该报发表文章的都是一些大家。 </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en-US" altLang="zh-CN"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B</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latin typeface="黑体" panose="02010609060101010101" pitchFamily="49" charset="-122"/>
                <a:ea typeface="黑体" panose="02010609060101010101" pitchFamily="49" charset="-122"/>
                <a:cs typeface="黑体" panose="02010609060101010101" pitchFamily="49" charset="-122"/>
                <a:sym typeface="+mn-ea"/>
              </a:rPr>
              <a:t>雅典奥运会开幕式精彩绝伦，可以堪称一流，受到世界舆论的普遍赞誉。</a:t>
            </a:r>
            <a:r>
              <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30000"/>
              </a:lnSpc>
              <a:buClr>
                <a:schemeClr val="accent1"/>
              </a:buClr>
              <a:buFont typeface="Wingdings" panose="05000000000000000000" pitchFamily="2" charset="2"/>
            </a:pPr>
            <a:r>
              <a:rPr lang="en-US" altLang="zh-CN" sz="2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C</a:t>
            </a:r>
            <a:r>
              <a:rPr lang="zh-CN" altLang="en-US" sz="24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2400" b="1" dirty="0">
                <a:latin typeface="黑体" panose="02010609060101010101" pitchFamily="49" charset="-122"/>
                <a:ea typeface="黑体" panose="02010609060101010101" pitchFamily="49" charset="-122"/>
                <a:cs typeface="黑体" panose="02010609060101010101" pitchFamily="49" charset="-122"/>
                <a:sym typeface="+mn-ea"/>
              </a:rPr>
              <a:t>用语不妥帖，造句不合文法，行文缺乏条理，拖沓冗长，就会把意思弄得含混晦涩，令人误解甚至费解。</a:t>
            </a:r>
            <a:endParaRPr lang="zh-CN" altLang="en-US" sz="24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30000"/>
              </a:lnSpc>
              <a:buClr>
                <a:schemeClr val="accent1"/>
              </a:buClr>
              <a:buFont typeface="Wingdings" panose="05000000000000000000" pitchFamily="2" charset="2"/>
            </a:pPr>
            <a:r>
              <a:rPr lang="en-US" altLang="zh-CN" sz="2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D.  </a:t>
            </a:r>
            <a:r>
              <a:rPr lang="zh-CN" altLang="en-US" sz="2400" b="1" dirty="0">
                <a:latin typeface="黑体" panose="02010609060101010101" pitchFamily="49" charset="-122"/>
                <a:ea typeface="黑体" panose="02010609060101010101" pitchFamily="49" charset="-122"/>
                <a:cs typeface="黑体" panose="02010609060101010101" pitchFamily="49" charset="-122"/>
                <a:sym typeface="+mn-ea"/>
              </a:rPr>
              <a:t>经过老主任再三解释，才使他怒气</a:t>
            </a:r>
            <a:endParaRPr lang="zh-CN" altLang="en-US" sz="2400" b="1" dirty="0">
              <a:latin typeface="黑体" panose="02010609060101010101" pitchFamily="49" charset="-122"/>
              <a:ea typeface="黑体" panose="02010609060101010101" pitchFamily="49" charset="-122"/>
              <a:cs typeface="黑体" panose="02010609060101010101" pitchFamily="49" charset="-122"/>
              <a:sym typeface="+mn-ea"/>
            </a:endParaRPr>
          </a:p>
          <a:p>
            <a:pPr>
              <a:lnSpc>
                <a:spcPct val="130000"/>
              </a:lnSpc>
              <a:buClr>
                <a:schemeClr val="accent1"/>
              </a:buClr>
              <a:buFont typeface="Wingdings" panose="05000000000000000000" pitchFamily="2" charset="2"/>
            </a:pPr>
            <a:r>
              <a:rPr lang="zh-CN" altLang="en-US" sz="2400" b="1" dirty="0">
                <a:latin typeface="黑体" panose="02010609060101010101" pitchFamily="49" charset="-122"/>
                <a:ea typeface="黑体" panose="02010609060101010101" pitchFamily="49" charset="-122"/>
                <a:cs typeface="黑体" panose="02010609060101010101" pitchFamily="49" charset="-122"/>
                <a:sym typeface="+mn-ea"/>
              </a:rPr>
              <a:t>逐渐平息，最后脸上勉强露出一丝笑容。</a:t>
            </a:r>
            <a:endParaRPr lang="zh-CN" altLang="en-US" sz="24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爆炸形 1 3"/>
          <p:cNvSpPr/>
          <p:nvPr/>
        </p:nvSpPr>
        <p:spPr>
          <a:xfrm>
            <a:off x="6291754" y="217228"/>
            <a:ext cx="1571636" cy="1357322"/>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lvl="0"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20000"/>
              </a:spcBef>
              <a:spcAft>
                <a:spcPct val="0"/>
              </a:spcAft>
              <a:buFontTx/>
              <a:buNone/>
              <a:defRPr sz="3200" b="0" i="0" u="none" kern="1200" baseline="0">
                <a:solidFill>
                  <a:schemeClr val="lt1"/>
                </a:solidFill>
                <a:latin typeface="+mn-lt"/>
                <a:ea typeface="+mn-ea"/>
                <a:cs typeface="+mn-cs"/>
              </a:defRPr>
            </a:lvl9pPr>
          </a:lstStyle>
          <a:p>
            <a:pPr algn="ctr"/>
            <a:r>
              <a:rPr lang="en-US" altLang="zh-CN" dirty="0" smtClean="0">
                <a:solidFill>
                  <a:srgbClr val="FF0000"/>
                </a:solidFill>
              </a:rPr>
              <a:t>C</a:t>
            </a:r>
            <a:endParaRPr lang="en-US" altLang="zh-CN"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文本框 52228"/>
          <p:cNvSpPr txBox="1"/>
          <p:nvPr/>
        </p:nvSpPr>
        <p:spPr>
          <a:xfrm>
            <a:off x="2357422" y="1857364"/>
            <a:ext cx="4177747" cy="4136517"/>
          </a:xfrm>
          <a:prstGeom prst="rect">
            <a:avLst/>
          </a:prstGeom>
          <a:noFill/>
          <a:ln w="9525">
            <a:noFill/>
          </a:ln>
        </p:spPr>
        <p:txBody>
          <a:bodyPr wrap="none" anchor="t">
            <a:spAutoFit/>
          </a:bodyPr>
          <a:lstStyle/>
          <a:p>
            <a:pPr marL="742950" indent="-742950">
              <a:lnSpc>
                <a:spcPct val="80000"/>
              </a:lnSpc>
              <a:spcBef>
                <a:spcPct val="50000"/>
              </a:spcBef>
              <a:buFont typeface="+mj-lt"/>
              <a:buAutoNum type="arabicPeriod"/>
            </a:pPr>
            <a:r>
              <a:rPr lang="zh-CN" altLang="en-US" sz="3600" b="1" dirty="0">
                <a:latin typeface="黑体" panose="02010609060101010101" pitchFamily="49" charset="-122"/>
                <a:ea typeface="黑体" panose="02010609060101010101" pitchFamily="49" charset="-122"/>
              </a:rPr>
              <a:t>语序不当</a:t>
            </a:r>
            <a:endParaRPr lang="zh-CN" altLang="en-US" sz="3600" b="1" dirty="0">
              <a:latin typeface="黑体" panose="02010609060101010101" pitchFamily="49" charset="-122"/>
              <a:ea typeface="黑体" panose="02010609060101010101" pitchFamily="49" charset="-122"/>
            </a:endParaRPr>
          </a:p>
          <a:p>
            <a:pPr marL="742950" indent="-742950">
              <a:lnSpc>
                <a:spcPct val="80000"/>
              </a:lnSpc>
              <a:spcBef>
                <a:spcPct val="50000"/>
              </a:spcBef>
              <a:buFont typeface="+mj-lt"/>
              <a:buAutoNum type="arabicPeriod"/>
            </a:pPr>
            <a:r>
              <a:rPr lang="zh-CN" altLang="en-US" sz="3600" b="1" dirty="0">
                <a:latin typeface="黑体" panose="02010609060101010101" pitchFamily="49" charset="-122"/>
                <a:ea typeface="黑体" panose="02010609060101010101" pitchFamily="49" charset="-122"/>
              </a:rPr>
              <a:t>搭配不当</a:t>
            </a:r>
            <a:endParaRPr lang="zh-CN" altLang="en-US" sz="3600" b="1" dirty="0">
              <a:latin typeface="黑体" panose="02010609060101010101" pitchFamily="49" charset="-122"/>
              <a:ea typeface="黑体" panose="02010609060101010101" pitchFamily="49" charset="-122"/>
            </a:endParaRPr>
          </a:p>
          <a:p>
            <a:pPr marL="742950" indent="-742950">
              <a:lnSpc>
                <a:spcPct val="80000"/>
              </a:lnSpc>
              <a:spcBef>
                <a:spcPct val="50000"/>
              </a:spcBef>
              <a:buFont typeface="+mj-lt"/>
              <a:buAutoNum type="arabicPeriod"/>
            </a:pPr>
            <a:r>
              <a:rPr lang="zh-CN" altLang="en-US" sz="3600" b="1" dirty="0">
                <a:latin typeface="黑体" panose="02010609060101010101" pitchFamily="49" charset="-122"/>
                <a:ea typeface="黑体" panose="02010609060101010101" pitchFamily="49" charset="-122"/>
              </a:rPr>
              <a:t>成分残缺或赘余</a:t>
            </a:r>
            <a:endParaRPr lang="zh-CN" altLang="en-US" sz="3600" b="1" dirty="0">
              <a:latin typeface="黑体" panose="02010609060101010101" pitchFamily="49" charset="-122"/>
              <a:ea typeface="黑体" panose="02010609060101010101" pitchFamily="49" charset="-122"/>
            </a:endParaRPr>
          </a:p>
          <a:p>
            <a:pPr marL="742950" indent="-742950">
              <a:lnSpc>
                <a:spcPct val="80000"/>
              </a:lnSpc>
              <a:spcBef>
                <a:spcPct val="50000"/>
              </a:spcBef>
              <a:buFont typeface="+mj-lt"/>
              <a:buAutoNum type="arabicPeriod"/>
            </a:pPr>
            <a:r>
              <a:rPr lang="zh-CN" altLang="en-US" sz="3600" b="1" dirty="0">
                <a:latin typeface="黑体" panose="02010609060101010101" pitchFamily="49" charset="-122"/>
                <a:ea typeface="黑体" panose="02010609060101010101" pitchFamily="49" charset="-122"/>
                <a:sym typeface="+mn-ea"/>
              </a:rPr>
              <a:t>结构混乱</a:t>
            </a:r>
            <a:endParaRPr lang="zh-CN" altLang="en-US" sz="3600" b="1" dirty="0">
              <a:latin typeface="黑体" panose="02010609060101010101" pitchFamily="49" charset="-122"/>
              <a:ea typeface="黑体" panose="02010609060101010101" pitchFamily="49" charset="-122"/>
              <a:sym typeface="+mn-ea"/>
            </a:endParaRPr>
          </a:p>
          <a:p>
            <a:pPr marL="742950" indent="-742950">
              <a:lnSpc>
                <a:spcPct val="80000"/>
              </a:lnSpc>
              <a:spcBef>
                <a:spcPct val="50000"/>
              </a:spcBef>
              <a:buFont typeface="+mj-lt"/>
              <a:buAutoNum type="arabicPeriod"/>
            </a:pPr>
            <a:r>
              <a:rPr lang="zh-CN" altLang="en-US" sz="3600" b="1" dirty="0">
                <a:latin typeface="黑体" panose="02010609060101010101" pitchFamily="49" charset="-122"/>
                <a:ea typeface="黑体" panose="02010609060101010101" pitchFamily="49" charset="-122"/>
                <a:sym typeface="+mn-ea"/>
              </a:rPr>
              <a:t>表意不明</a:t>
            </a:r>
            <a:endParaRPr lang="zh-CN" altLang="en-US" sz="3600" b="1" dirty="0">
              <a:latin typeface="黑体" panose="02010609060101010101" pitchFamily="49" charset="-122"/>
              <a:ea typeface="黑体" panose="02010609060101010101" pitchFamily="49" charset="-122"/>
              <a:sym typeface="+mn-ea"/>
            </a:endParaRPr>
          </a:p>
          <a:p>
            <a:pPr marL="742950" indent="-742950">
              <a:lnSpc>
                <a:spcPct val="80000"/>
              </a:lnSpc>
              <a:spcBef>
                <a:spcPct val="50000"/>
              </a:spcBef>
              <a:buFont typeface="+mj-lt"/>
              <a:buAutoNum type="arabicPeriod"/>
            </a:pPr>
            <a:r>
              <a:rPr lang="zh-CN" altLang="en-US" sz="3600" b="1" dirty="0">
                <a:latin typeface="黑体" panose="02010609060101010101" pitchFamily="49" charset="-122"/>
                <a:ea typeface="黑体" panose="02010609060101010101" pitchFamily="49" charset="-122"/>
                <a:sym typeface="+mn-ea"/>
              </a:rPr>
              <a:t>不合逻辑</a:t>
            </a:r>
            <a:endParaRPr lang="zh-CN" altLang="en-US" sz="3600" b="1" dirty="0">
              <a:latin typeface="黑体" panose="02010609060101010101" pitchFamily="49" charset="-122"/>
              <a:ea typeface="黑体" panose="02010609060101010101" pitchFamily="49" charset="-122"/>
              <a:sym typeface="+mn-ea"/>
            </a:endParaRPr>
          </a:p>
        </p:txBody>
      </p:sp>
      <p:sp>
        <p:nvSpPr>
          <p:cNvPr id="4100" name="文本框 52231"/>
          <p:cNvSpPr txBox="1"/>
          <p:nvPr/>
        </p:nvSpPr>
        <p:spPr>
          <a:xfrm>
            <a:off x="1857356" y="729615"/>
            <a:ext cx="4572032" cy="769441"/>
          </a:xfrm>
          <a:prstGeom prst="rect">
            <a:avLst/>
          </a:prstGeom>
          <a:noFill/>
          <a:ln w="9525">
            <a:noFill/>
          </a:ln>
        </p:spPr>
        <p:txBody>
          <a:bodyPr wrap="square" anchor="t">
            <a:spAutoFit/>
          </a:bodyPr>
          <a:lstStyle/>
          <a:p>
            <a:pPr algn="ctr">
              <a:spcBef>
                <a:spcPct val="50000"/>
              </a:spcBef>
            </a:pPr>
            <a:r>
              <a:rPr lang="zh-CN" altLang="en-US" sz="44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病</a:t>
            </a:r>
            <a:r>
              <a:rPr lang="zh-CN" altLang="en-US" sz="44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句的六种类</a:t>
            </a:r>
            <a:r>
              <a:rPr lang="zh-CN" altLang="en-US" sz="44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型</a:t>
            </a:r>
            <a:endParaRPr lang="zh-CN" altLang="en-US" sz="44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1760" y="2197606"/>
            <a:ext cx="3960440" cy="156965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r>
              <a:rPr lang="zh-CN" altLang="en-US" sz="9600" b="1" strike="noStrike" cap="none" spc="50" noProof="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cs typeface="+mn-cs"/>
              </a:rPr>
              <a:t>谢谢</a:t>
            </a:r>
            <a:endParaRPr lang="zh-CN" altLang="en-US" sz="9600" b="1" strike="noStrike" cap="none"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8620" y="763905"/>
            <a:ext cx="5212080" cy="768350"/>
          </a:xfrm>
          <a:prstGeom prst="rect">
            <a:avLst/>
          </a:prstGeom>
          <a:noFill/>
        </p:spPr>
        <p:txBody>
          <a:bodyPr wrap="none" rtlCol="0" anchor="t">
            <a:spAutoFit/>
          </a:bodyPr>
          <a:lstStyle/>
          <a:p>
            <a:r>
              <a:rPr lang="zh-CN" altLang="en-US" sz="4400" dirty="0" smtClean="0">
                <a:ln w="9525" cap="flat" cmpd="sng">
                  <a:solidFill>
                    <a:srgbClr val="FF3300"/>
                  </a:solidFill>
                  <a:prstDash val="solid"/>
                  <a:miter/>
                  <a:headEnd type="none" w="med" len="med"/>
                  <a:tailEnd type="none" w="med" len="med"/>
                </a:ln>
                <a:solidFill>
                  <a:srgbClr val="FF0000"/>
                </a:solidFill>
                <a:effectLst>
                  <a:outerShdw dist="35921" dir="2699999" algn="ctr" rotWithShape="0">
                    <a:srgbClr val="C0C0C0"/>
                  </a:outerShdw>
                </a:effectLst>
                <a:latin typeface="华文行楷" panose="02010800040101010101" pitchFamily="2" charset="-122"/>
                <a:ea typeface="华文行楷" panose="02010800040101010101" pitchFamily="2" charset="-122"/>
                <a:sym typeface="+mn-ea"/>
              </a:rPr>
              <a:t>辨析病句的常用方法</a:t>
            </a:r>
            <a:endParaRPr lang="zh-CN" altLang="en-US" sz="4400" dirty="0" smtClean="0">
              <a:ln w="9525" cap="flat" cmpd="sng">
                <a:solidFill>
                  <a:srgbClr val="FF3300"/>
                </a:solidFill>
                <a:prstDash val="solid"/>
                <a:miter/>
                <a:headEnd type="none" w="med" len="med"/>
                <a:tailEnd type="none" w="med" len="med"/>
              </a:ln>
              <a:solidFill>
                <a:srgbClr val="FF0000"/>
              </a:solidFill>
              <a:effectLst>
                <a:outerShdw dist="35921" dir="2699999" algn="ctr" rotWithShape="0">
                  <a:srgbClr val="C0C0C0"/>
                </a:outerShdw>
              </a:effectLst>
              <a:latin typeface="华文行楷" panose="02010800040101010101" pitchFamily="2" charset="-122"/>
              <a:ea typeface="华文行楷" panose="02010800040101010101" pitchFamily="2" charset="-122"/>
              <a:sym typeface="+mn-ea"/>
            </a:endParaRPr>
          </a:p>
        </p:txBody>
      </p:sp>
      <p:sp>
        <p:nvSpPr>
          <p:cNvPr id="3" name="文本框 2"/>
          <p:cNvSpPr txBox="1"/>
          <p:nvPr/>
        </p:nvSpPr>
        <p:spPr>
          <a:xfrm>
            <a:off x="1823085" y="1753870"/>
            <a:ext cx="4139565" cy="3967480"/>
          </a:xfrm>
          <a:prstGeom prst="rect">
            <a:avLst/>
          </a:prstGeom>
          <a:noFill/>
        </p:spPr>
        <p:txBody>
          <a:bodyPr wrap="none" rtlCol="0" anchor="t">
            <a:spAutoFit/>
          </a:bodyPr>
          <a:lstStyle/>
          <a:p>
            <a:pPr marL="742950" indent="-742950" algn="l">
              <a:lnSpc>
                <a:spcPct val="140000"/>
              </a:lnSpc>
              <a:buAutoNum type="arabicPeriod"/>
            </a:pPr>
            <a:r>
              <a:rPr lang="zh-CN" altLang="en-US" sz="3600" b="1" dirty="0">
                <a:latin typeface="黑体" panose="02010609060101010101" pitchFamily="49" charset="-122"/>
                <a:ea typeface="黑体" panose="02010609060101010101" pitchFamily="49" charset="-122"/>
                <a:sym typeface="+mn-ea"/>
              </a:rPr>
              <a:t>语感审读法</a:t>
            </a:r>
            <a:endParaRPr lang="zh-CN" altLang="en-US" sz="3600" b="1" dirty="0">
              <a:latin typeface="黑体" panose="02010609060101010101" pitchFamily="49" charset="-122"/>
              <a:ea typeface="黑体" panose="02010609060101010101" pitchFamily="49" charset="-122"/>
              <a:sym typeface="+mn-ea"/>
            </a:endParaRPr>
          </a:p>
          <a:p>
            <a:pPr marL="742950" indent="-742950" algn="l">
              <a:lnSpc>
                <a:spcPct val="140000"/>
              </a:lnSpc>
              <a:buAutoNum type="arabicPeriod"/>
            </a:pPr>
            <a:r>
              <a:rPr lang="zh-CN" altLang="en-US" sz="3600" b="1" dirty="0">
                <a:latin typeface="黑体" panose="02010609060101010101" pitchFamily="49" charset="-122"/>
                <a:ea typeface="黑体" panose="02010609060101010101" pitchFamily="49" charset="-122"/>
                <a:sym typeface="+mn-ea"/>
              </a:rPr>
              <a:t>语法分析法</a:t>
            </a:r>
            <a:endParaRPr lang="zh-CN" altLang="en-US" sz="3600" b="1" dirty="0">
              <a:latin typeface="黑体" panose="02010609060101010101" pitchFamily="49" charset="-122"/>
              <a:ea typeface="黑体" panose="02010609060101010101" pitchFamily="49" charset="-122"/>
              <a:sym typeface="+mn-ea"/>
            </a:endParaRPr>
          </a:p>
          <a:p>
            <a:pPr marL="742950" indent="-742950" algn="l">
              <a:lnSpc>
                <a:spcPct val="140000"/>
              </a:lnSpc>
              <a:buAutoNum type="arabicPeriod"/>
            </a:pPr>
            <a:r>
              <a:rPr lang="zh-CN" altLang="en-US" sz="3600" b="1" dirty="0">
                <a:solidFill>
                  <a:srgbClr val="0000CC"/>
                </a:solidFill>
                <a:latin typeface="黑体" panose="02010609060101010101" pitchFamily="49" charset="-122"/>
                <a:ea typeface="黑体" panose="02010609060101010101" pitchFamily="49" charset="-122"/>
                <a:sym typeface="+mn-ea"/>
              </a:rPr>
              <a:t>造句类比法</a:t>
            </a:r>
            <a:endParaRPr lang="zh-CN" altLang="en-US" sz="3600" b="1" dirty="0">
              <a:solidFill>
                <a:srgbClr val="0000CC"/>
              </a:solidFill>
              <a:latin typeface="黑体" panose="02010609060101010101" pitchFamily="49" charset="-122"/>
              <a:ea typeface="黑体" panose="02010609060101010101" pitchFamily="49" charset="-122"/>
              <a:sym typeface="+mn-ea"/>
            </a:endParaRPr>
          </a:p>
          <a:p>
            <a:pPr marL="742950" indent="-742950" algn="l">
              <a:lnSpc>
                <a:spcPct val="140000"/>
              </a:lnSpc>
              <a:buAutoNum type="arabicPeriod"/>
            </a:pPr>
            <a:r>
              <a:rPr lang="zh-CN" altLang="en-US" sz="3600" b="1" dirty="0">
                <a:solidFill>
                  <a:srgbClr val="0000CC"/>
                </a:solidFill>
                <a:latin typeface="黑体" panose="02010609060101010101" pitchFamily="49" charset="-122"/>
                <a:ea typeface="黑体" panose="02010609060101010101" pitchFamily="49" charset="-122"/>
                <a:sym typeface="+mn-ea"/>
              </a:rPr>
              <a:t>逻辑分析法</a:t>
            </a:r>
            <a:endParaRPr lang="zh-CN" altLang="en-US" sz="3600" b="1" dirty="0">
              <a:solidFill>
                <a:srgbClr val="0000CC"/>
              </a:solidFill>
              <a:latin typeface="黑体" panose="02010609060101010101" pitchFamily="49" charset="-122"/>
              <a:ea typeface="黑体" panose="02010609060101010101" pitchFamily="49" charset="-122"/>
              <a:sym typeface="+mn-ea"/>
            </a:endParaRPr>
          </a:p>
          <a:p>
            <a:pPr marL="742950" indent="-742950" algn="l">
              <a:lnSpc>
                <a:spcPct val="140000"/>
              </a:lnSpc>
              <a:buAutoNum type="arabicPeriod"/>
            </a:pPr>
            <a:r>
              <a:rPr lang="zh-CN" altLang="en-US" sz="3600" b="1" dirty="0">
                <a:solidFill>
                  <a:srgbClr val="FF0000"/>
                </a:solidFill>
                <a:latin typeface="黑体" panose="02010609060101010101" pitchFamily="49" charset="-122"/>
                <a:ea typeface="黑体" panose="02010609060101010101" pitchFamily="49" charset="-122"/>
                <a:sym typeface="+mn-ea"/>
              </a:rPr>
              <a:t>搜索句子标志法</a:t>
            </a:r>
            <a:endParaRPr lang="zh-CN" altLang="en-US" sz="3600" b="1"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文本框 62467"/>
          <p:cNvSpPr txBox="1"/>
          <p:nvPr/>
        </p:nvSpPr>
        <p:spPr>
          <a:xfrm>
            <a:off x="2857488" y="500042"/>
            <a:ext cx="2501006" cy="646331"/>
          </a:xfrm>
          <a:prstGeom prst="rect">
            <a:avLst/>
          </a:prstGeom>
          <a:noFill/>
          <a:ln w="9525">
            <a:noFill/>
          </a:ln>
        </p:spPr>
        <p:txBody>
          <a:bodyPr wrap="none" anchor="t">
            <a:spAutoFit/>
          </a:bodyPr>
          <a:lstStyle/>
          <a:p>
            <a:pPr>
              <a:spcBef>
                <a:spcPct val="50000"/>
              </a:spcBef>
            </a:pPr>
            <a:r>
              <a:rPr lang="zh-CN" altLang="en-US" sz="3600" b="1" dirty="0" smtClean="0">
                <a:solidFill>
                  <a:srgbClr val="0000FF"/>
                </a:solidFill>
                <a:latin typeface="黑体" panose="02010609060101010101" pitchFamily="49" charset="-122"/>
                <a:ea typeface="黑体" panose="02010609060101010101" pitchFamily="49" charset="-122"/>
              </a:rPr>
              <a:t>造</a:t>
            </a:r>
            <a:r>
              <a:rPr lang="zh-CN" altLang="en-US" sz="3600" b="1" dirty="0">
                <a:solidFill>
                  <a:srgbClr val="0000FF"/>
                </a:solidFill>
                <a:latin typeface="黑体" panose="02010609060101010101" pitchFamily="49" charset="-122"/>
                <a:ea typeface="黑体" panose="02010609060101010101" pitchFamily="49" charset="-122"/>
              </a:rPr>
              <a:t>句类比</a:t>
            </a:r>
            <a:r>
              <a:rPr lang="zh-CN" altLang="en-US" sz="3600" b="1" dirty="0" smtClean="0">
                <a:solidFill>
                  <a:srgbClr val="0000FF"/>
                </a:solidFill>
                <a:latin typeface="黑体" panose="02010609060101010101" pitchFamily="49" charset="-122"/>
                <a:ea typeface="黑体" panose="02010609060101010101" pitchFamily="49" charset="-122"/>
              </a:rPr>
              <a:t>法</a:t>
            </a:r>
            <a:endParaRPr lang="zh-CN" altLang="en-US" sz="3600" b="1" dirty="0">
              <a:solidFill>
                <a:srgbClr val="0000FF"/>
              </a:solidFill>
              <a:latin typeface="黑体" panose="02010609060101010101" pitchFamily="49" charset="-122"/>
              <a:ea typeface="黑体" panose="02010609060101010101" pitchFamily="49" charset="-122"/>
            </a:endParaRPr>
          </a:p>
        </p:txBody>
      </p:sp>
      <p:sp>
        <p:nvSpPr>
          <p:cNvPr id="62469" name="文本框 62468"/>
          <p:cNvSpPr txBox="1"/>
          <p:nvPr/>
        </p:nvSpPr>
        <p:spPr>
          <a:xfrm>
            <a:off x="714348" y="1296813"/>
            <a:ext cx="7561262" cy="3151632"/>
          </a:xfrm>
          <a:prstGeom prst="rect">
            <a:avLst/>
          </a:prstGeom>
          <a:noFill/>
          <a:ln w="9525">
            <a:noFill/>
          </a:ln>
        </p:spPr>
        <p:txBody>
          <a:bodyPr anchor="t">
            <a:spAutoFit/>
          </a:bodyPr>
          <a:lstStyle/>
          <a:p>
            <a:pPr>
              <a:lnSpc>
                <a:spcPct val="110000"/>
              </a:lnSpc>
              <a:spcBef>
                <a:spcPct val="50000"/>
              </a:spcBef>
            </a:pPr>
            <a:r>
              <a:rPr lang="zh-CN" altLang="en-US" sz="2800" b="1" dirty="0" smtClean="0">
                <a:latin typeface="黑体" panose="02010609060101010101" pitchFamily="49" charset="-122"/>
                <a:ea typeface="黑体" panose="02010609060101010101" pitchFamily="49" charset="-122"/>
              </a:rPr>
              <a:t>    当一眼看不出某些句子的毛病所在时，我们可以仿照这个句子的结构形式，造一个常见的类似形式的句子，然后进行比较分析，这样，就能比较清楚地看到句子的语病所在。</a:t>
            </a:r>
            <a:r>
              <a:rPr lang="zh-CN" altLang="en-US" sz="2800" b="1" dirty="0" smtClean="0">
                <a:solidFill>
                  <a:srgbClr val="0000FF"/>
                </a:solidFill>
                <a:latin typeface="黑体" panose="02010609060101010101" pitchFamily="49" charset="-122"/>
                <a:ea typeface="黑体" panose="02010609060101010101" pitchFamily="49" charset="-122"/>
              </a:rPr>
              <a:t>例如：</a:t>
            </a:r>
            <a:endParaRPr lang="en-US" altLang="zh-CN" sz="2800" b="1" dirty="0" smtClean="0">
              <a:solidFill>
                <a:srgbClr val="0000FF"/>
              </a:solidFill>
              <a:latin typeface="黑体" panose="02010609060101010101" pitchFamily="49" charset="-122"/>
              <a:ea typeface="黑体" panose="02010609060101010101" pitchFamily="49" charset="-122"/>
            </a:endParaRPr>
          </a:p>
          <a:p>
            <a:pPr>
              <a:lnSpc>
                <a:spcPct val="110000"/>
              </a:lnSpc>
              <a:spcBef>
                <a:spcPct val="50000"/>
              </a:spcBef>
            </a:pPr>
            <a:r>
              <a:rPr lang="zh-CN" altLang="en-US" sz="2800" b="1" dirty="0" smtClean="0">
                <a:latin typeface="黑体" panose="02010609060101010101" pitchFamily="49" charset="-122"/>
                <a:ea typeface="黑体" panose="02010609060101010101" pitchFamily="49" charset="-122"/>
              </a:rPr>
              <a:t>在开山造田的紧张劳动中，赵大喜不幸被大块石头将他的手骨压断了。</a:t>
            </a:r>
            <a:endParaRPr lang="zh-CN" altLang="en-US" sz="2800" b="1" dirty="0">
              <a:latin typeface="黑体" panose="02010609060101010101" pitchFamily="49" charset="-122"/>
              <a:ea typeface="黑体" panose="02010609060101010101" pitchFamily="49" charset="-122"/>
            </a:endParaRPr>
          </a:p>
        </p:txBody>
      </p:sp>
      <p:sp>
        <p:nvSpPr>
          <p:cNvPr id="5" name="矩形 4"/>
          <p:cNvSpPr/>
          <p:nvPr/>
        </p:nvSpPr>
        <p:spPr>
          <a:xfrm>
            <a:off x="714348" y="4929198"/>
            <a:ext cx="4786346" cy="1421928"/>
          </a:xfrm>
          <a:prstGeom prst="rect">
            <a:avLst/>
          </a:prstGeom>
        </p:spPr>
        <p:txBody>
          <a:bodyPr wrap="square">
            <a:spAutoFit/>
          </a:bodyPr>
          <a:lstStyle/>
          <a:p>
            <a:pPr>
              <a:lnSpc>
                <a:spcPct val="110000"/>
              </a:lnSpc>
              <a:spcBef>
                <a:spcPct val="50000"/>
              </a:spcBef>
            </a:pPr>
            <a:r>
              <a:rPr lang="zh-CN" altLang="en-US" sz="3200" b="1" dirty="0" smtClean="0">
                <a:solidFill>
                  <a:srgbClr val="FF0000"/>
                </a:solidFill>
                <a:latin typeface="黑体" panose="02010609060101010101" pitchFamily="49" charset="-122"/>
                <a:ea typeface="黑体" panose="02010609060101010101" pitchFamily="49" charset="-122"/>
              </a:rPr>
              <a:t>造句：</a:t>
            </a:r>
            <a:r>
              <a:rPr lang="zh-CN" altLang="en-US" sz="3200" b="1" dirty="0" smtClean="0">
                <a:solidFill>
                  <a:srgbClr val="0000FF"/>
                </a:solidFill>
                <a:latin typeface="黑体" panose="02010609060101010101" pitchFamily="49" charset="-122"/>
                <a:ea typeface="黑体" panose="02010609060101010101" pitchFamily="49" charset="-122"/>
              </a:rPr>
              <a:t>张三不幸被书将</a:t>
            </a:r>
            <a:endParaRPr lang="en-US" altLang="zh-CN" sz="3200" b="1" dirty="0" smtClean="0">
              <a:solidFill>
                <a:srgbClr val="0000FF"/>
              </a:solidFill>
              <a:latin typeface="黑体" panose="02010609060101010101" pitchFamily="49" charset="-122"/>
              <a:ea typeface="黑体" panose="02010609060101010101" pitchFamily="49" charset="-122"/>
            </a:endParaRPr>
          </a:p>
          <a:p>
            <a:pPr>
              <a:lnSpc>
                <a:spcPct val="110000"/>
              </a:lnSpc>
              <a:spcBef>
                <a:spcPct val="50000"/>
              </a:spcBef>
            </a:pPr>
            <a:r>
              <a:rPr lang="zh-CN" altLang="en-US" sz="3200" b="1" dirty="0" smtClean="0">
                <a:solidFill>
                  <a:srgbClr val="0000FF"/>
                </a:solidFill>
                <a:latin typeface="黑体" panose="02010609060101010101" pitchFamily="49" charset="-122"/>
                <a:ea typeface="黑体" panose="02010609060101010101" pitchFamily="49" charset="-122"/>
              </a:rPr>
              <a:t>他的手弄伤了。</a:t>
            </a:r>
            <a:endParaRPr lang="en-US" altLang="zh-CN" sz="3200" b="1" dirty="0" smtClean="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矩形 63491"/>
          <p:cNvSpPr/>
          <p:nvPr/>
        </p:nvSpPr>
        <p:spPr>
          <a:xfrm>
            <a:off x="500034" y="642918"/>
            <a:ext cx="8137525" cy="2419124"/>
          </a:xfrm>
          <a:prstGeom prst="rect">
            <a:avLst/>
          </a:prstGeom>
          <a:noFill/>
          <a:ln w="9525">
            <a:noFill/>
          </a:ln>
        </p:spPr>
        <p:txBody>
          <a:bodyPr wrap="square" anchor="t">
            <a:spAutoFit/>
          </a:bodyPr>
          <a:lstStyle/>
          <a:p>
            <a:pPr>
              <a:spcBef>
                <a:spcPct val="50000"/>
              </a:spcBef>
            </a:pPr>
            <a:r>
              <a:rPr lang="en-US" altLang="zh-CN" sz="3200" b="1" dirty="0">
                <a:solidFill>
                  <a:srgbClr val="0000FF"/>
                </a:solidFill>
                <a:latin typeface="黑体" panose="02010609060101010101" pitchFamily="49" charset="-122"/>
                <a:ea typeface="黑体" panose="02010609060101010101" pitchFamily="49" charset="-122"/>
              </a:rPr>
              <a:t>           </a:t>
            </a:r>
            <a:r>
              <a:rPr lang="zh-CN" altLang="en-US" sz="3600" b="1" dirty="0">
                <a:solidFill>
                  <a:srgbClr val="0000FF"/>
                </a:solidFill>
                <a:latin typeface="黑体" panose="02010609060101010101" pitchFamily="49" charset="-122"/>
                <a:ea typeface="黑体" panose="02010609060101010101" pitchFamily="49" charset="-122"/>
              </a:rPr>
              <a:t>逻辑分析法</a:t>
            </a:r>
            <a:endParaRPr lang="zh-CN" altLang="en-US" sz="3200" b="1" dirty="0">
              <a:solidFill>
                <a:srgbClr val="0000FF"/>
              </a:solidFill>
              <a:latin typeface="黑体" panose="02010609060101010101" pitchFamily="49" charset="-122"/>
              <a:ea typeface="黑体" panose="02010609060101010101" pitchFamily="49" charset="-122"/>
            </a:endParaRPr>
          </a:p>
          <a:p>
            <a:pPr>
              <a:lnSpc>
                <a:spcPct val="120000"/>
              </a:lnSpc>
              <a:spcBef>
                <a:spcPct val="0"/>
              </a:spcBef>
            </a:pPr>
            <a:r>
              <a:rPr lang="zh-CN" altLang="en-US" sz="3200" b="1" dirty="0" smtClean="0">
                <a:solidFill>
                  <a:schemeClr val="tx1"/>
                </a:solidFill>
                <a:latin typeface="黑体" panose="02010609060101010101" pitchFamily="49" charset="-122"/>
                <a:ea typeface="黑体" panose="02010609060101010101" pitchFamily="49" charset="-122"/>
              </a:rPr>
              <a:t>逻</a:t>
            </a:r>
            <a:r>
              <a:rPr lang="zh-CN" altLang="en-US" sz="3200" b="1" dirty="0">
                <a:solidFill>
                  <a:schemeClr val="tx1"/>
                </a:solidFill>
                <a:latin typeface="黑体" panose="02010609060101010101" pitchFamily="49" charset="-122"/>
                <a:ea typeface="黑体" panose="02010609060101010101" pitchFamily="49" charset="-122"/>
              </a:rPr>
              <a:t>辑分析法是从概</a:t>
            </a:r>
            <a:r>
              <a:rPr lang="zh-CN" altLang="en-US" sz="3200" b="1" dirty="0" smtClean="0">
                <a:solidFill>
                  <a:schemeClr val="tx1"/>
                </a:solidFill>
                <a:latin typeface="黑体" panose="02010609060101010101" pitchFamily="49" charset="-122"/>
                <a:ea typeface="黑体" panose="02010609060101010101" pitchFamily="49" charset="-122"/>
              </a:rPr>
              <a:t>念的使</a:t>
            </a:r>
            <a:r>
              <a:rPr lang="zh-CN" altLang="en-US" sz="3200" b="1" dirty="0">
                <a:solidFill>
                  <a:schemeClr val="tx1"/>
                </a:solidFill>
                <a:latin typeface="黑体" panose="02010609060101010101" pitchFamily="49" charset="-122"/>
                <a:ea typeface="黑体" panose="02010609060101010101" pitchFamily="49" charset="-122"/>
              </a:rPr>
              <a:t>用，判断、推理方面考虑</a:t>
            </a:r>
            <a:r>
              <a:rPr lang="zh-CN" altLang="en-US" sz="3200" b="1" dirty="0" smtClean="0">
                <a:solidFill>
                  <a:schemeClr val="tx1"/>
                </a:solidFill>
                <a:latin typeface="黑体" panose="02010609060101010101" pitchFamily="49" charset="-122"/>
                <a:ea typeface="黑体" panose="02010609060101010101" pitchFamily="49" charset="-122"/>
              </a:rPr>
              <a:t>是句子否</a:t>
            </a:r>
            <a:r>
              <a:rPr lang="zh-CN" altLang="en-US" sz="3200" b="1" dirty="0">
                <a:solidFill>
                  <a:schemeClr val="tx1"/>
                </a:solidFill>
                <a:latin typeface="黑体" panose="02010609060101010101" pitchFamily="49" charset="-122"/>
                <a:ea typeface="黑体" panose="02010609060101010101" pitchFamily="49" charset="-122"/>
              </a:rPr>
              <a:t>违背逻辑</a:t>
            </a:r>
            <a:r>
              <a:rPr lang="zh-CN" altLang="en-US" sz="3200" b="1" dirty="0" smtClean="0">
                <a:latin typeface="黑体" panose="02010609060101010101" pitchFamily="49" charset="-122"/>
                <a:ea typeface="黑体" panose="02010609060101010101" pitchFamily="49" charset="-122"/>
              </a:rPr>
              <a:t>。</a:t>
            </a:r>
            <a:r>
              <a:rPr lang="zh-CN" altLang="en-US" sz="3200" b="1" dirty="0" smtClean="0">
                <a:solidFill>
                  <a:srgbClr val="0000CC"/>
                </a:solidFill>
                <a:latin typeface="黑体" panose="02010609060101010101" pitchFamily="49" charset="-122"/>
                <a:ea typeface="黑体" panose="02010609060101010101" pitchFamily="49" charset="-122"/>
              </a:rPr>
              <a:t>语</a:t>
            </a:r>
            <a:r>
              <a:rPr lang="zh-CN" altLang="en-US" sz="3200" b="1" dirty="0">
                <a:solidFill>
                  <a:srgbClr val="0000CC"/>
                </a:solidFill>
                <a:latin typeface="黑体" panose="02010609060101010101" pitchFamily="49" charset="-122"/>
                <a:ea typeface="黑体" panose="02010609060101010101" pitchFamily="49" charset="-122"/>
              </a:rPr>
              <a:t>义重复，不合情理</a:t>
            </a:r>
            <a:r>
              <a:rPr lang="zh-CN" altLang="en-US" sz="3200" b="1" dirty="0">
                <a:solidFill>
                  <a:schemeClr val="tx1"/>
                </a:solidFill>
                <a:latin typeface="黑体" panose="02010609060101010101" pitchFamily="49" charset="-122"/>
                <a:ea typeface="黑体" panose="02010609060101010101" pitchFamily="49" charset="-122"/>
              </a:rPr>
              <a:t>的病句</a:t>
            </a:r>
            <a:r>
              <a:rPr lang="zh-CN" altLang="en-US" sz="3200" b="1" dirty="0" smtClean="0">
                <a:solidFill>
                  <a:schemeClr val="tx1"/>
                </a:solidFill>
                <a:latin typeface="黑体" panose="02010609060101010101" pitchFamily="49" charset="-122"/>
                <a:ea typeface="黑体" panose="02010609060101010101" pitchFamily="49" charset="-122"/>
              </a:rPr>
              <a:t>，可</a:t>
            </a:r>
            <a:r>
              <a:rPr lang="zh-CN" altLang="en-US" sz="3200" b="1" dirty="0">
                <a:solidFill>
                  <a:schemeClr val="tx1"/>
                </a:solidFill>
                <a:latin typeface="黑体" panose="02010609060101010101" pitchFamily="49" charset="-122"/>
                <a:ea typeface="黑体" panose="02010609060101010101" pitchFamily="49" charset="-122"/>
              </a:rPr>
              <a:t>以用此法辨析、改正</a:t>
            </a:r>
            <a:r>
              <a:rPr lang="zh-CN" altLang="en-US" sz="3200" b="1" dirty="0" smtClean="0">
                <a:solidFill>
                  <a:schemeClr val="tx1"/>
                </a:solidFill>
                <a:latin typeface="黑体" panose="02010609060101010101" pitchFamily="49" charset="-122"/>
                <a:ea typeface="黑体" panose="02010609060101010101" pitchFamily="49" charset="-122"/>
              </a:rPr>
              <a:t>。</a:t>
            </a:r>
            <a:endParaRPr lang="en-US" altLang="zh-CN" sz="3200" b="1" dirty="0" smtClean="0">
              <a:solidFill>
                <a:schemeClr val="tx1"/>
              </a:solidFill>
              <a:latin typeface="黑体" panose="02010609060101010101" pitchFamily="49" charset="-122"/>
              <a:ea typeface="黑体" panose="02010609060101010101" pitchFamily="49" charset="-122"/>
            </a:endParaRPr>
          </a:p>
        </p:txBody>
      </p:sp>
      <p:sp>
        <p:nvSpPr>
          <p:cNvPr id="4" name="矩形 3"/>
          <p:cNvSpPr/>
          <p:nvPr/>
        </p:nvSpPr>
        <p:spPr>
          <a:xfrm>
            <a:off x="571472" y="3143248"/>
            <a:ext cx="8001000" cy="3293209"/>
          </a:xfrm>
          <a:prstGeom prst="rect">
            <a:avLst/>
          </a:prstGeom>
          <a:noFill/>
          <a:ln w="9525">
            <a:noFill/>
          </a:ln>
        </p:spPr>
        <p:txBody>
          <a:bodyPr>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spcBef>
                <a:spcPct val="50000"/>
              </a:spcBef>
            </a:pPr>
            <a:r>
              <a:rPr lang="zh-CN" altLang="en-US" sz="3200" b="1" dirty="0">
                <a:solidFill>
                  <a:srgbClr val="0000FF"/>
                </a:solidFill>
                <a:latin typeface="黑体" panose="02010609060101010101" pitchFamily="49" charset="-122"/>
                <a:ea typeface="黑体" panose="02010609060101010101" pitchFamily="49" charset="-122"/>
              </a:rPr>
              <a:t>例：</a:t>
            </a:r>
            <a:r>
              <a:rPr lang="zh-CN" altLang="en-US" sz="3200" b="1" dirty="0">
                <a:latin typeface="黑体" panose="02010609060101010101" pitchFamily="49" charset="-122"/>
                <a:ea typeface="黑体" panose="02010609060101010101" pitchFamily="49" charset="-122"/>
              </a:rPr>
              <a:t>今天，我校全体领导都到学农基地参加劳动去了，办公室基本上没留下什么人。</a:t>
            </a:r>
            <a:endParaRPr lang="zh-CN" altLang="en-US" sz="3200" b="1" dirty="0">
              <a:latin typeface="黑体" panose="02010609060101010101" pitchFamily="49" charset="-122"/>
              <a:ea typeface="黑体" panose="02010609060101010101" pitchFamily="49" charset="-122"/>
            </a:endParaRPr>
          </a:p>
          <a:p>
            <a:pPr>
              <a:spcBef>
                <a:spcPct val="50000"/>
              </a:spcBef>
            </a:pPr>
            <a:r>
              <a:rPr lang="zh-CN" altLang="en-US" sz="3200" b="1" dirty="0" smtClean="0">
                <a:solidFill>
                  <a:srgbClr val="FF0000"/>
                </a:solidFill>
                <a:latin typeface="黑体" panose="02010609060101010101" pitchFamily="49" charset="-122"/>
                <a:ea typeface="黑体" panose="02010609060101010101" pitchFamily="49" charset="-122"/>
              </a:rPr>
              <a:t>前</a:t>
            </a:r>
            <a:r>
              <a:rPr lang="zh-CN" altLang="en-US" sz="3200" b="1" dirty="0">
                <a:solidFill>
                  <a:srgbClr val="FF0000"/>
                </a:solidFill>
                <a:latin typeface="黑体" panose="02010609060101010101" pitchFamily="49" charset="-122"/>
                <a:ea typeface="黑体" panose="02010609060101010101" pitchFamily="49" charset="-122"/>
              </a:rPr>
              <a:t>面说“都到</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去了</a:t>
            </a:r>
            <a:r>
              <a:rPr lang="zh-CN" altLang="en-US" sz="3200" b="1" dirty="0" smtClean="0">
                <a:solidFill>
                  <a:srgbClr val="FF0000"/>
                </a:solidFill>
                <a:latin typeface="黑体" panose="02010609060101010101" pitchFamily="49" charset="-122"/>
                <a:ea typeface="黑体" panose="02010609060101010101" pitchFamily="49" charset="-122"/>
              </a:rPr>
              <a:t>”，</a:t>
            </a:r>
            <a:endParaRPr lang="en-US" altLang="zh-CN" sz="3200" b="1" dirty="0" smtClean="0">
              <a:solidFill>
                <a:srgbClr val="FF0000"/>
              </a:solidFill>
              <a:latin typeface="黑体" panose="02010609060101010101" pitchFamily="49" charset="-122"/>
              <a:ea typeface="黑体" panose="02010609060101010101" pitchFamily="49" charset="-122"/>
            </a:endParaRPr>
          </a:p>
          <a:p>
            <a:pPr>
              <a:spcBef>
                <a:spcPct val="50000"/>
              </a:spcBef>
            </a:pPr>
            <a:r>
              <a:rPr lang="zh-CN" altLang="en-US" sz="3200" b="1" dirty="0" smtClean="0">
                <a:solidFill>
                  <a:srgbClr val="FF0000"/>
                </a:solidFill>
                <a:latin typeface="黑体" panose="02010609060101010101" pitchFamily="49" charset="-122"/>
                <a:ea typeface="黑体" panose="02010609060101010101" pitchFamily="49" charset="-122"/>
              </a:rPr>
              <a:t>后</a:t>
            </a:r>
            <a:r>
              <a:rPr lang="zh-CN" altLang="en-US" sz="3200" b="1" dirty="0">
                <a:solidFill>
                  <a:srgbClr val="FF0000"/>
                </a:solidFill>
                <a:latin typeface="黑体" panose="02010609060101010101" pitchFamily="49" charset="-122"/>
                <a:ea typeface="黑体" panose="02010609060101010101" pitchFamily="49" charset="-122"/>
              </a:rPr>
              <a:t>面又说“基本上没留</a:t>
            </a:r>
            <a:r>
              <a:rPr lang="zh-CN" altLang="en-US" sz="3200" b="1" dirty="0" smtClean="0">
                <a:solidFill>
                  <a:srgbClr val="FF0000"/>
                </a:solidFill>
                <a:latin typeface="黑体" panose="02010609060101010101" pitchFamily="49" charset="-122"/>
                <a:ea typeface="黑体" panose="02010609060101010101" pitchFamily="49" charset="-122"/>
              </a:rPr>
              <a:t>下</a:t>
            </a:r>
            <a:endParaRPr lang="en-US" altLang="zh-CN" sz="3200" b="1" dirty="0" smtClean="0">
              <a:solidFill>
                <a:srgbClr val="FF0000"/>
              </a:solidFill>
              <a:latin typeface="黑体" panose="02010609060101010101" pitchFamily="49" charset="-122"/>
              <a:ea typeface="黑体" panose="02010609060101010101" pitchFamily="49" charset="-122"/>
            </a:endParaRPr>
          </a:p>
          <a:p>
            <a:pPr>
              <a:spcBef>
                <a:spcPct val="50000"/>
              </a:spcBef>
            </a:pPr>
            <a:r>
              <a:rPr lang="zh-CN" altLang="en-US" sz="3200" b="1" dirty="0" smtClean="0">
                <a:solidFill>
                  <a:srgbClr val="FF0000"/>
                </a:solidFill>
                <a:latin typeface="黑体" panose="02010609060101010101" pitchFamily="49" charset="-122"/>
                <a:ea typeface="黑体" panose="02010609060101010101" pitchFamily="49" charset="-122"/>
              </a:rPr>
              <a:t>什</a:t>
            </a:r>
            <a:r>
              <a:rPr lang="zh-CN" altLang="en-US" sz="3200" b="1" dirty="0">
                <a:solidFill>
                  <a:srgbClr val="FF0000"/>
                </a:solidFill>
                <a:latin typeface="黑体" panose="02010609060101010101" pitchFamily="49" charset="-122"/>
                <a:ea typeface="黑体" panose="02010609060101010101" pitchFamily="49" charset="-122"/>
              </a:rPr>
              <a:t>么人”，前后矛盾。 </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ext Box 2"/>
          <p:cNvSpPr txBox="1"/>
          <p:nvPr/>
        </p:nvSpPr>
        <p:spPr>
          <a:xfrm>
            <a:off x="775335" y="1249045"/>
            <a:ext cx="7367270" cy="3276282"/>
          </a:xfrm>
          <a:prstGeom prst="rect">
            <a:avLst/>
          </a:prstGeom>
          <a:noFill/>
          <a:ln w="9525">
            <a:noFill/>
          </a:ln>
        </p:spPr>
        <p:txBody>
          <a:bodyPr wrap="square" anchor="t">
            <a:spAutoFit/>
          </a:bodyPr>
          <a:lstStyle/>
          <a:p>
            <a:pPr>
              <a:lnSpc>
                <a:spcPct val="110000"/>
              </a:lnSpc>
            </a:pPr>
            <a:r>
              <a:rPr lang="zh-CN" altLang="en-US" sz="3200" b="1" dirty="0">
                <a:latin typeface="黑体" panose="02010609060101010101" pitchFamily="49" charset="-122"/>
                <a:ea typeface="黑体" panose="02010609060101010101" pitchFamily="49" charset="-122"/>
                <a:cs typeface="黑体" panose="02010609060101010101" pitchFamily="49" charset="-122"/>
              </a:rPr>
              <a:t>纵</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观</a:t>
            </a:r>
            <a:r>
              <a:rPr lang="zh-CN" altLang="en-US" sz="3200" b="1" dirty="0">
                <a:latin typeface="黑体" panose="02010609060101010101" pitchFamily="49" charset="-122"/>
                <a:ea typeface="黑体" panose="02010609060101010101" pitchFamily="49" charset="-122"/>
                <a:cs typeface="黑体" panose="02010609060101010101" pitchFamily="49" charset="-122"/>
              </a:rPr>
              <a:t>历</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年高考中的病</a:t>
            </a:r>
            <a:r>
              <a:rPr lang="zh-CN" altLang="en-US" sz="3200" b="1" dirty="0">
                <a:latin typeface="黑体" panose="02010609060101010101" pitchFamily="49" charset="-122"/>
                <a:ea typeface="黑体" panose="02010609060101010101" pitchFamily="49" charset="-122"/>
                <a:cs typeface="黑体" panose="02010609060101010101" pitchFamily="49" charset="-122"/>
              </a:rPr>
              <a:t>句辨析试题，其所选的病句错误类型都是十分“典范”的</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 “</a:t>
            </a:r>
            <a:r>
              <a:rPr lang="zh-CN" altLang="en-US" sz="3200" b="1" dirty="0">
                <a:latin typeface="黑体" panose="02010609060101010101" pitchFamily="49" charset="-122"/>
                <a:ea typeface="黑体" panose="02010609060101010101" pitchFamily="49" charset="-122"/>
                <a:cs typeface="黑体" panose="02010609060101010101" pitchFamily="49" charset="-122"/>
              </a:rPr>
              <a:t>病征</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”十</a:t>
            </a:r>
            <a:r>
              <a:rPr lang="zh-CN" altLang="en-US" sz="3200" b="1" dirty="0">
                <a:latin typeface="黑体" panose="02010609060101010101" pitchFamily="49" charset="-122"/>
                <a:ea typeface="黑体" panose="02010609060101010101" pitchFamily="49" charset="-122"/>
                <a:cs typeface="黑体" panose="02010609060101010101" pitchFamily="49" charset="-122"/>
              </a:rPr>
              <a:t>分突</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出，有</a:t>
            </a:r>
            <a:r>
              <a:rPr lang="zh-CN" altLang="en-US" sz="3200" b="1" dirty="0">
                <a:latin typeface="黑体" panose="02010609060101010101" pitchFamily="49" charset="-122"/>
                <a:ea typeface="黑体" panose="02010609060101010101" pitchFamily="49" charset="-122"/>
                <a:cs typeface="黑体" panose="02010609060101010101" pitchFamily="49" charset="-122"/>
              </a:rPr>
              <a:t>一些规律可</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循。如果能抓</a:t>
            </a:r>
            <a:r>
              <a:rPr lang="zh-CN" altLang="en-US" sz="3200" b="1" dirty="0">
                <a:latin typeface="黑体" panose="02010609060101010101" pitchFamily="49" charset="-122"/>
                <a:ea typeface="黑体" panose="02010609060101010101" pitchFamily="49" charset="-122"/>
                <a:cs typeface="黑体" panose="02010609060101010101" pitchFamily="49" charset="-122"/>
              </a:rPr>
              <a:t>住这些“病征”顺藤摸瓜，加以甄别，</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就能更</a:t>
            </a:r>
            <a:r>
              <a:rPr lang="zh-CN" altLang="en-US" sz="3200" b="1" dirty="0">
                <a:latin typeface="黑体" panose="02010609060101010101" pitchFamily="49" charset="-122"/>
                <a:ea typeface="黑体" panose="02010609060101010101" pitchFamily="49" charset="-122"/>
                <a:cs typeface="黑体" panose="02010609060101010101" pitchFamily="49" charset="-122"/>
              </a:rPr>
              <a:t>容</a:t>
            </a:r>
            <a:r>
              <a:rPr lang="zh-CN" altLang="en-US" sz="3200" b="1" dirty="0" smtClean="0">
                <a:latin typeface="黑体" panose="02010609060101010101" pitchFamily="49" charset="-122"/>
                <a:ea typeface="黑体" panose="02010609060101010101" pitchFamily="49" charset="-122"/>
                <a:cs typeface="黑体" panose="02010609060101010101" pitchFamily="49" charset="-122"/>
              </a:rPr>
              <a:t>易地判</a:t>
            </a:r>
            <a:r>
              <a:rPr lang="zh-CN" altLang="en-US" sz="3200" b="1" dirty="0">
                <a:latin typeface="黑体" panose="02010609060101010101" pitchFamily="49" charset="-122"/>
                <a:ea typeface="黑体" panose="02010609060101010101" pitchFamily="49" charset="-122"/>
                <a:cs typeface="黑体" panose="02010609060101010101" pitchFamily="49" charset="-122"/>
              </a:rPr>
              <a:t>断出该句是不是有病，是何种语病。</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63492"/>
          <p:cNvSpPr txBox="1"/>
          <p:nvPr/>
        </p:nvSpPr>
        <p:spPr>
          <a:xfrm>
            <a:off x="2285984" y="436229"/>
            <a:ext cx="3756660" cy="706755"/>
          </a:xfrm>
          <a:prstGeom prst="rect">
            <a:avLst/>
          </a:prstGeom>
          <a:noFill/>
          <a:ln w="9525">
            <a:noFill/>
          </a:ln>
        </p:spPr>
        <p:txBody>
          <a:bodyPr wrap="none" anchor="t">
            <a:spAutoFit/>
          </a:bodyPr>
          <a:lstStyle/>
          <a:p>
            <a:pPr>
              <a:spcBef>
                <a:spcPct val="50000"/>
              </a:spcBef>
            </a:pPr>
            <a:r>
              <a:rPr lang="zh-CN" altLang="en-US" sz="4000" b="1" dirty="0">
                <a:solidFill>
                  <a:srgbClr val="0000FF"/>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搜索句子标志法</a:t>
            </a:r>
            <a:endParaRPr lang="zh-CN" altLang="en-US" sz="4000" b="1" dirty="0">
              <a:solidFill>
                <a:srgbClr val="0000FF"/>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ext Box 2"/>
          <p:cNvSpPr txBox="1"/>
          <p:nvPr/>
        </p:nvSpPr>
        <p:spPr>
          <a:xfrm>
            <a:off x="179388" y="260668"/>
            <a:ext cx="8713787" cy="4816475"/>
          </a:xfrm>
          <a:prstGeom prst="rect">
            <a:avLst/>
          </a:prstGeom>
          <a:noFill/>
          <a:ln w="9525">
            <a:noFill/>
          </a:ln>
        </p:spPr>
        <p:txBody>
          <a:bodyPr wrap="square" anchor="t">
            <a:spAutoFit/>
          </a:bodyPr>
          <a:lstStyle/>
          <a:p>
            <a:pPr indent="265430">
              <a:lnSpc>
                <a:spcPct val="120000"/>
              </a:lnSpc>
            </a:pP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一</a:t>
            </a:r>
            <a:r>
              <a:rPr lang="zh-CN" altLang="en-US" sz="32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、并列的词或短</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语</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rPr>
              <a:t>出现了并</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列的词或短</a:t>
            </a:r>
            <a:r>
              <a:rPr lang="zh-CN" altLang="en-US" sz="2800" b="1" dirty="0">
                <a:latin typeface="黑体" panose="02010609060101010101" pitchFamily="49" charset="-122"/>
                <a:ea typeface="黑体" panose="02010609060101010101" pitchFamily="49" charset="-122"/>
                <a:cs typeface="黑体" panose="02010609060101010101" pitchFamily="49" charset="-122"/>
              </a:rPr>
              <a:t>语，可能是</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分类不当、</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语序不当、搭配不当</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或语意不明</a:t>
            </a:r>
            <a:r>
              <a:rPr lang="zh-CN" altLang="en-US" sz="2800" b="1" dirty="0">
                <a:latin typeface="黑体" panose="02010609060101010101" pitchFamily="49" charset="-122"/>
                <a:ea typeface="黑体" panose="02010609060101010101" pitchFamily="49" charset="-122"/>
                <a:cs typeface="黑体" panose="02010609060101010101" pitchFamily="49" charset="-122"/>
              </a:rPr>
              <a:t>。</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这家乒乓球馆设施齐全，可为乒乓球爱好者提供不同档次的</a:t>
            </a:r>
            <a:r>
              <a:rPr lang="zh-CN" altLang="en-US" sz="2800" b="1" dirty="0" smtClean="0">
                <a:solidFill>
                  <a:srgbClr val="0000FF"/>
                </a:solidFill>
                <a:latin typeface="黑体" panose="02010609060101010101" pitchFamily="49" charset="-122"/>
                <a:ea typeface="黑体" panose="02010609060101010101" pitchFamily="49" charset="-122"/>
              </a:rPr>
              <a:t>球台、球拍、</a:t>
            </a:r>
            <a:r>
              <a:rPr lang="zh-CN" altLang="en-US" sz="2800" b="1" dirty="0" smtClean="0">
                <a:solidFill>
                  <a:srgbClr val="FF0000"/>
                </a:solidFill>
                <a:latin typeface="黑体" panose="02010609060101010101" pitchFamily="49" charset="-122"/>
                <a:ea typeface="黑体" panose="02010609060101010101" pitchFamily="49" charset="-122"/>
              </a:rPr>
              <a:t>球衣、球鞋</a:t>
            </a:r>
            <a:r>
              <a:rPr lang="zh-CN" altLang="en-US" sz="2800" b="1" dirty="0" smtClean="0">
                <a:latin typeface="黑体" panose="02010609060101010101" pitchFamily="49" charset="-122"/>
                <a:ea typeface="黑体" panose="02010609060101010101" pitchFamily="49" charset="-122"/>
              </a:rPr>
              <a:t>等</a:t>
            </a:r>
            <a:r>
              <a:rPr lang="zh-CN" altLang="en-US" sz="2800" b="1" dirty="0" smtClean="0">
                <a:solidFill>
                  <a:srgbClr val="FF0000"/>
                </a:solidFill>
                <a:latin typeface="黑体" panose="02010609060101010101" pitchFamily="49" charset="-122"/>
                <a:ea typeface="黑体" panose="02010609060101010101" pitchFamily="49" charset="-122"/>
              </a:rPr>
              <a:t>乒乓器材。</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a:p>
            <a:pPr indent="265430">
              <a:lnSpc>
                <a:spcPct val="12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．全厂职工讨论和听取了厂长关于改善经营管理的报告。</a:t>
            </a:r>
            <a:endParaRPr lang="en-US" altLang="zh-CN" sz="2800" b="1" dirty="0">
              <a:solidFill>
                <a:srgbClr val="0000CC"/>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1F497D"/>
      </a:dk2>
      <a:lt2>
        <a:srgbClr val="EEECE1"/>
      </a:lt2>
      <a:accent1>
        <a:srgbClr val="4F81BD"/>
      </a:accent1>
      <a:accent2>
        <a:srgbClr val="FF0000"/>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4215</Words>
  <Application>WPS 演示</Application>
  <PresentationFormat>全屏显示(4:3)</PresentationFormat>
  <Paragraphs>294</Paragraphs>
  <Slides>40</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40</vt:i4>
      </vt:variant>
    </vt:vector>
  </HeadingPairs>
  <TitlesOfParts>
    <vt:vector size="53" baseType="lpstr">
      <vt:lpstr>Arial</vt:lpstr>
      <vt:lpstr>宋体</vt:lpstr>
      <vt:lpstr>Wingdings</vt:lpstr>
      <vt:lpstr>Calibri</vt:lpstr>
      <vt:lpstr>华文行楷</vt:lpstr>
      <vt:lpstr>Times New Roman</vt:lpstr>
      <vt:lpstr>隶书</vt:lpstr>
      <vt:lpstr>黑体</vt:lpstr>
      <vt:lpstr>微软雅黑</vt:lpstr>
      <vt:lpstr>Arial Unicode MS</vt:lpstr>
      <vt:lpstr>楷体_GB2312</vt:lpstr>
      <vt:lpstr>新宋体</vt:lpstr>
      <vt:lpstr>Office 主题​​</vt:lpstr>
      <vt:lpstr>你努力的样子 最美！</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标志</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高考病句辨析16望</dc:title>
  <dc:creator>user</dc:creator>
  <cp:lastModifiedBy>蓝蓝的天</cp:lastModifiedBy>
  <cp:revision>46</cp:revision>
  <dcterms:created xsi:type="dcterms:W3CDTF">2015-12-22T11:50:00Z</dcterms:created>
  <dcterms:modified xsi:type="dcterms:W3CDTF">2020-04-01T05:42:07Z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