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99" r:id="rId3"/>
    <p:sldId id="300" r:id="rId4"/>
    <p:sldId id="392" r:id="rId5"/>
    <p:sldId id="486" r:id="rId6"/>
    <p:sldId id="435" r:id="rId7"/>
    <p:sldId id="458" r:id="rId8"/>
    <p:sldId id="487" r:id="rId9"/>
    <p:sldId id="459" r:id="rId10"/>
    <p:sldId id="461" r:id="rId11"/>
    <p:sldId id="462" r:id="rId12"/>
    <p:sldId id="434" r:id="rId13"/>
    <p:sldId id="516" r:id="rId14"/>
    <p:sldId id="424" r:id="rId15"/>
    <p:sldId id="517" r:id="rId16"/>
    <p:sldId id="464" r:id="rId17"/>
    <p:sldId id="411" r:id="rId18"/>
    <p:sldId id="436" r:id="rId19"/>
    <p:sldId id="437" r:id="rId20"/>
    <p:sldId id="466" r:id="rId21"/>
    <p:sldId id="465" r:id="rId22"/>
    <p:sldId id="527" r:id="rId23"/>
    <p:sldId id="518" r:id="rId24"/>
    <p:sldId id="39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E1C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p:cViewPr varScale="1">
        <p:scale>
          <a:sx n="113" d="100"/>
          <a:sy n="113" d="100"/>
        </p:scale>
        <p:origin x="-1224"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88209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extLst>
      <p:ext uri="{BB962C8B-B14F-4D97-AF65-F5344CB8AC3E}">
        <p14:creationId xmlns:p14="http://schemas.microsoft.com/office/powerpoint/2010/main" val="3209743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extLst>
      <p:ext uri="{BB962C8B-B14F-4D97-AF65-F5344CB8AC3E}">
        <p14:creationId xmlns:p14="http://schemas.microsoft.com/office/powerpoint/2010/main" val="1144635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00049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1026" name="图片 1" descr="图片包含 掌握, 网球&#10;&#10;已生成高可信度的说明"/>
          <p:cNvPicPr>
            <a:picLocks noChangeAspect="1"/>
          </p:cNvPicPr>
          <p:nvPr userDrawn="1"/>
        </p:nvPicPr>
        <p:blipFill>
          <a:blip r:embed="rId2"/>
          <a:stretch>
            <a:fillRect/>
          </a:stretch>
        </p:blipFill>
        <p:spPr>
          <a:xfrm>
            <a:off x="519113" y="130175"/>
            <a:ext cx="10983912" cy="6480175"/>
          </a:xfrm>
          <a:prstGeom prst="rect">
            <a:avLst/>
          </a:prstGeom>
          <a:noFill/>
          <a:ln w="9525">
            <a:noFill/>
          </a:ln>
        </p:spPr>
      </p:pic>
      <p:sp>
        <p:nvSpPr>
          <p:cNvPr id="3" name="矩形 2"/>
          <p:cNvSpPr>
            <a:spLocks noChangeArrowheads="1"/>
          </p:cNvSpPr>
          <p:nvPr/>
        </p:nvSpPr>
        <p:spPr bwMode="auto">
          <a:xfrm>
            <a:off x="5795963" y="5805488"/>
            <a:ext cx="497681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ts val="33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2B32D8"/>
                </a:solidFill>
                <a:effectLst/>
                <a:uLnTx/>
                <a:uFillTx/>
                <a:latin typeface="Century Gothic" panose="020B0502020202020204" pitchFamily="34" charset="0"/>
                <a:ea typeface="微软雅黑" panose="020B0503020204020204" charset="-122"/>
                <a:cs typeface="+mn-cs"/>
                <a:sym typeface="Century Gothic" panose="020B0502020202020204" pitchFamily="34" charset="0"/>
              </a:rPr>
              <a:t>权威专业教育资源门户</a:t>
            </a:r>
          </a:p>
        </p:txBody>
      </p:sp>
      <p:pic>
        <p:nvPicPr>
          <p:cNvPr id="1028" name="图片 3"/>
          <p:cNvPicPr>
            <a:picLocks noChangeAspect="1"/>
          </p:cNvPicPr>
          <p:nvPr userDrawn="1"/>
        </p:nvPicPr>
        <p:blipFill>
          <a:blip r:embed="rId3"/>
          <a:stretch>
            <a:fillRect/>
          </a:stretch>
        </p:blipFill>
        <p:spPr>
          <a:xfrm>
            <a:off x="555625" y="247650"/>
            <a:ext cx="1981200" cy="419100"/>
          </a:xfrm>
          <a:prstGeom prst="rect">
            <a:avLst/>
          </a:prstGeom>
          <a:noFill/>
          <a:ln w="9525">
            <a:noFill/>
          </a:ln>
        </p:spPr>
      </p:pic>
      <p:pic>
        <p:nvPicPr>
          <p:cNvPr id="1029" name="图片 4"/>
          <p:cNvPicPr>
            <a:picLocks noChangeAspect="1"/>
          </p:cNvPicPr>
          <p:nvPr userDrawn="1"/>
        </p:nvPicPr>
        <p:blipFill>
          <a:blip r:embed="rId4"/>
          <a:stretch>
            <a:fillRect/>
          </a:stretch>
        </p:blipFill>
        <p:spPr>
          <a:xfrm>
            <a:off x="0" y="1889125"/>
            <a:ext cx="12192000" cy="2962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2050" name="图片 1"/>
          <p:cNvPicPr>
            <a:picLocks noChangeAspect="1"/>
          </p:cNvPicPr>
          <p:nvPr userDrawn="1"/>
        </p:nvPicPr>
        <p:blipFill>
          <a:blip r:embed="rId2"/>
          <a:stretch>
            <a:fillRect/>
          </a:stretch>
        </p:blipFill>
        <p:spPr>
          <a:xfrm>
            <a:off x="0" y="0"/>
            <a:ext cx="12192000" cy="823913"/>
          </a:xfrm>
          <a:prstGeom prst="rect">
            <a:avLst/>
          </a:prstGeom>
          <a:noFill/>
          <a:ln w="9525">
            <a:noFill/>
          </a:ln>
        </p:spPr>
      </p:pic>
      <p:pic>
        <p:nvPicPr>
          <p:cNvPr id="2051" name="图片 2"/>
          <p:cNvPicPr>
            <a:picLocks noChangeAspect="1"/>
          </p:cNvPicPr>
          <p:nvPr userDrawn="1"/>
        </p:nvPicPr>
        <p:blipFill>
          <a:blip r:embed="rId3"/>
          <a:stretch>
            <a:fillRect/>
          </a:stretch>
        </p:blipFill>
        <p:spPr>
          <a:xfrm>
            <a:off x="458788" y="247650"/>
            <a:ext cx="1981200" cy="4191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pic>
        <p:nvPicPr>
          <p:cNvPr id="3074" name="图片 1" descr="图片包含 掌握, 网球&#10;&#10;已生成高可信度的说明"/>
          <p:cNvPicPr>
            <a:picLocks noChangeAspect="1"/>
          </p:cNvPicPr>
          <p:nvPr userDrawn="1"/>
        </p:nvPicPr>
        <p:blipFill>
          <a:blip r:embed="rId2"/>
          <a:stretch>
            <a:fillRect/>
          </a:stretch>
        </p:blipFill>
        <p:spPr>
          <a:xfrm>
            <a:off x="500063" y="130175"/>
            <a:ext cx="10983912" cy="6480175"/>
          </a:xfrm>
          <a:prstGeom prst="rect">
            <a:avLst/>
          </a:prstGeom>
          <a:noFill/>
          <a:ln w="9525">
            <a:noFill/>
          </a:ln>
        </p:spPr>
      </p:pic>
      <p:sp>
        <p:nvSpPr>
          <p:cNvPr id="3" name="矩形 2"/>
          <p:cNvSpPr>
            <a:spLocks noChangeArrowheads="1"/>
          </p:cNvSpPr>
          <p:nvPr/>
        </p:nvSpPr>
        <p:spPr bwMode="auto">
          <a:xfrm>
            <a:off x="5795963" y="5805488"/>
            <a:ext cx="497681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ts val="33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3C60D2"/>
                </a:solidFill>
                <a:effectLst/>
                <a:uLnTx/>
                <a:uFillTx/>
                <a:latin typeface="Century Gothic" panose="020B0502020202020204" pitchFamily="34" charset="0"/>
                <a:ea typeface="微软雅黑" panose="020B0503020204020204" charset="-122"/>
                <a:cs typeface="+mn-cs"/>
                <a:sym typeface="Century Gothic" panose="020B0502020202020204" pitchFamily="34" charset="0"/>
              </a:rPr>
              <a:t>权威专业教育资源门户</a:t>
            </a:r>
          </a:p>
        </p:txBody>
      </p:sp>
      <p:pic>
        <p:nvPicPr>
          <p:cNvPr id="3076" name="图片 3"/>
          <p:cNvPicPr>
            <a:picLocks noChangeAspect="1"/>
          </p:cNvPicPr>
          <p:nvPr userDrawn="1"/>
        </p:nvPicPr>
        <p:blipFill>
          <a:blip r:embed="rId3"/>
          <a:stretch>
            <a:fillRect/>
          </a:stretch>
        </p:blipFill>
        <p:spPr>
          <a:xfrm>
            <a:off x="555625" y="247650"/>
            <a:ext cx="1981200" cy="419100"/>
          </a:xfrm>
          <a:prstGeom prst="rect">
            <a:avLst/>
          </a:prstGeom>
          <a:noFill/>
          <a:ln w="9525">
            <a:noFill/>
          </a:ln>
        </p:spPr>
      </p:pic>
      <p:pic>
        <p:nvPicPr>
          <p:cNvPr id="3077" name="图片 4"/>
          <p:cNvPicPr>
            <a:picLocks noChangeAspect="1"/>
          </p:cNvPicPr>
          <p:nvPr userDrawn="1"/>
        </p:nvPicPr>
        <p:blipFill>
          <a:blip r:embed="rId4"/>
          <a:stretch>
            <a:fillRect/>
          </a:stretch>
        </p:blipFill>
        <p:spPr>
          <a:xfrm>
            <a:off x="0" y="1889125"/>
            <a:ext cx="12192000" cy="2962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2022/8/28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9"/>
          <p:cNvSpPr txBox="1"/>
          <p:nvPr/>
        </p:nvSpPr>
        <p:spPr>
          <a:xfrm>
            <a:off x="4909503" y="1235393"/>
            <a:ext cx="2372360" cy="1291590"/>
          </a:xfrm>
          <a:prstGeom prst="rect">
            <a:avLst/>
          </a:prstGeom>
          <a:noFill/>
          <a:ln w="9525">
            <a:noFill/>
          </a:ln>
        </p:spPr>
        <p:txBody>
          <a:bodyPr wrap="none">
            <a:spAutoFit/>
          </a:bodyPr>
          <a:lstStyle/>
          <a:p>
            <a:pPr algn="ctr"/>
            <a:r>
              <a:rPr lang="zh-CN" altLang="en-US" sz="5400" b="1" dirty="0">
                <a:solidFill>
                  <a:srgbClr val="FF0000"/>
                </a:solidFill>
                <a:latin typeface="微软雅黑" panose="020B0503020204020204" charset="-122"/>
                <a:ea typeface="微软雅黑" panose="020B0503020204020204" charset="-122"/>
                <a:cs typeface="微软雅黑" panose="020B0503020204020204" charset="-122"/>
                <a:sym typeface="Century Gothic" panose="020B0502020202020204" pitchFamily="34" charset="0"/>
              </a:rPr>
              <a:t>登   高 </a:t>
            </a:r>
            <a:endParaRPr lang="zh-CN" altLang="en-US" sz="5400" b="1" dirty="0">
              <a:solidFill>
                <a:srgbClr val="FFFF00"/>
              </a:solidFill>
              <a:latin typeface="微软雅黑" panose="020B0503020204020204" charset="-122"/>
              <a:ea typeface="微软雅黑" panose="020B0503020204020204" charset="-122"/>
              <a:cs typeface="微软雅黑" panose="020B0503020204020204" charset="-122"/>
              <a:sym typeface="Century Gothic" panose="020B0502020202020204" pitchFamily="34" charset="0"/>
            </a:endParaRPr>
          </a:p>
          <a:p>
            <a:pPr algn="ctr"/>
            <a:r>
              <a:rPr lang="zh-CN" altLang="en-US" sz="2400" b="1" dirty="0">
                <a:solidFill>
                  <a:srgbClr val="0E1CDC"/>
                </a:solidFill>
                <a:latin typeface="微软雅黑" panose="020B0503020204020204" charset="-122"/>
                <a:ea typeface="微软雅黑" panose="020B0503020204020204" charset="-122"/>
                <a:cs typeface="微软雅黑" panose="020B0503020204020204" charset="-122"/>
                <a:sym typeface="Century Gothic" panose="020B0502020202020204" pitchFamily="34" charset="0"/>
              </a:rPr>
              <a:t>【</a:t>
            </a:r>
            <a:r>
              <a:rPr lang="en-US" altLang="zh-CN" sz="2400" b="1" dirty="0">
                <a:solidFill>
                  <a:srgbClr val="0E1CDC"/>
                </a:solidFill>
                <a:latin typeface="微软雅黑" panose="020B0503020204020204" charset="-122"/>
                <a:ea typeface="微软雅黑" panose="020B0503020204020204" charset="-122"/>
                <a:cs typeface="微软雅黑" panose="020B0503020204020204" charset="-122"/>
                <a:sym typeface="Century Gothic" panose="020B0502020202020204" pitchFamily="34" charset="0"/>
              </a:rPr>
              <a:t>1</a:t>
            </a:r>
            <a:r>
              <a:rPr lang="zh-CN" altLang="en-US" sz="2400" b="1" dirty="0">
                <a:solidFill>
                  <a:srgbClr val="0E1CDC"/>
                </a:solidFill>
                <a:latin typeface="微软雅黑" panose="020B0503020204020204" charset="-122"/>
                <a:ea typeface="微软雅黑" panose="020B0503020204020204" charset="-122"/>
                <a:cs typeface="微软雅黑" panose="020B0503020204020204" charset="-122"/>
                <a:sym typeface="Century Gothic" panose="020B0502020202020204" pitchFamily="34" charset="0"/>
              </a:rPr>
              <a:t>课时】</a:t>
            </a:r>
            <a:r>
              <a:rPr lang="zh-CN" altLang="en-US" sz="1600" dirty="0">
                <a:solidFill>
                  <a:srgbClr val="0E1CDC"/>
                </a:solidFill>
                <a:latin typeface="Century Gothic" panose="020B0502020202020204" pitchFamily="34" charset="0"/>
                <a:ea typeface="微软雅黑" panose="020B0503020204020204" charset="-122"/>
                <a:sym typeface="Century Gothic" panose="020B0502020202020204" pitchFamily="34" charset="0"/>
              </a:rPr>
              <a:t> </a:t>
            </a:r>
          </a:p>
        </p:txBody>
      </p:sp>
      <p:pic>
        <p:nvPicPr>
          <p:cNvPr id="5124" name="Picture 4" descr="030124dengg1"/>
          <p:cNvPicPr>
            <a:picLocks noChangeAspect="1"/>
          </p:cNvPicPr>
          <p:nvPr/>
        </p:nvPicPr>
        <p:blipFill>
          <a:blip r:embed="rId2"/>
          <a:stretch>
            <a:fillRect/>
          </a:stretch>
        </p:blipFill>
        <p:spPr>
          <a:xfrm>
            <a:off x="3661410" y="2728595"/>
            <a:ext cx="4620895" cy="3465830"/>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582670" y="843280"/>
            <a:ext cx="8364220" cy="5557520"/>
          </a:xfrm>
          <a:prstGeom prst="rect">
            <a:avLst/>
          </a:prstGeom>
          <a:noFill/>
        </p:spPr>
        <p:txBody>
          <a:bodyPr wrap="square" rtlCol="0">
            <a:spAutoFit/>
          </a:bodyPr>
          <a:lstStyle/>
          <a:p>
            <a:pPr>
              <a:lnSpc>
                <a:spcPct val="110000"/>
              </a:lnSpc>
              <a:spcAft>
                <a:spcPts val="1200"/>
              </a:spcAft>
            </a:pPr>
            <a:r>
              <a:rPr lang="en-US" altLang="zh-CN" sz="2800" b="1">
                <a:solidFill>
                  <a:srgbClr val="0E1CDC"/>
                </a:solidFill>
                <a:latin typeface="微软雅黑" panose="020B0503020204020204" charset="-122"/>
                <a:ea typeface="微软雅黑" panose="020B0503020204020204" charset="-122"/>
              </a:rPr>
              <a:t> </a:t>
            </a:r>
            <a:r>
              <a:rPr lang="en-US" altLang="zh-CN" sz="2600" b="1">
                <a:solidFill>
                  <a:srgbClr val="0E1CDC"/>
                </a:solidFill>
                <a:latin typeface="黑体" panose="02010609060101010101" pitchFamily="49" charset="-122"/>
                <a:ea typeface="黑体" panose="02010609060101010101" pitchFamily="49" charset="-122"/>
              </a:rPr>
              <a:t>■ </a:t>
            </a:r>
            <a:r>
              <a:rPr sz="2600" b="1">
                <a:solidFill>
                  <a:srgbClr val="0E1CDC"/>
                </a:solidFill>
                <a:latin typeface="微软雅黑" panose="020B0503020204020204" charset="-122"/>
                <a:ea typeface="微软雅黑" panose="020B0503020204020204" charset="-122"/>
              </a:rPr>
              <a:t>律诗    </a:t>
            </a:r>
            <a:r>
              <a:rPr sz="2600" b="1">
                <a:latin typeface="微软雅黑" panose="020B0503020204020204" charset="-122"/>
                <a:ea typeface="微软雅黑" panose="020B0503020204020204" charset="-122"/>
              </a:rPr>
              <a:t>①诗句字数整齐。分为五言和七言（简称五律、七律）。②规定诗句数量。一般每首八句（十句以上者称为 排律或长律）。③中间两联必须对仗。每两句成一联，八句律诗计四联，依次为首联、颔联、颈联、尾联（末联）。其中颔联、颈联的上下句必须是对偶句。又，每联中上句称出句，下句称对句。④有严格的声律要求。第二、四、六、八句押韵（首句可押可不押），通常押平声韵，一韵到底。每句中用字平仄相间，上下句中的平仄相对，有“仄起”与“平起”两式。</a:t>
            </a:r>
          </a:p>
          <a:p>
            <a:pPr>
              <a:lnSpc>
                <a:spcPct val="110000"/>
              </a:lnSpc>
              <a:spcAft>
                <a:spcPts val="1200"/>
              </a:spcAft>
            </a:pPr>
            <a:r>
              <a:rPr lang="en-US" altLang="zh-CN" sz="2600" b="1">
                <a:solidFill>
                  <a:srgbClr val="0E1CDC"/>
                </a:solidFill>
                <a:latin typeface="黑体" panose="02010609060101010101" pitchFamily="49" charset="-122"/>
                <a:ea typeface="黑体" panose="02010609060101010101" pitchFamily="49" charset="-122"/>
                <a:sym typeface="+mn-ea"/>
              </a:rPr>
              <a:t>■ </a:t>
            </a:r>
            <a:r>
              <a:rPr lang="zh-CN" altLang="en-US" sz="2600" b="1">
                <a:solidFill>
                  <a:srgbClr val="0E1CDC"/>
                </a:solidFill>
                <a:latin typeface="微软雅黑" panose="020B0503020204020204" charset="-122"/>
                <a:ea typeface="微软雅黑" panose="020B0503020204020204" charset="-122"/>
                <a:cs typeface="微软雅黑" panose="020B0503020204020204" charset="-122"/>
                <a:sym typeface="+mn-ea"/>
              </a:rPr>
              <a:t>绝句    </a:t>
            </a:r>
            <a:r>
              <a:rPr sz="2600" b="1">
                <a:latin typeface="微软雅黑" panose="020B0503020204020204" charset="-122"/>
                <a:ea typeface="微软雅黑" panose="020B0503020204020204" charset="-122"/>
                <a:sym typeface="+mn-ea"/>
              </a:rPr>
              <a:t>每首定格为四句，以五言、七言为主，简称五绝、七绝，偶有六言绝句。韵律与律诗相 同，只是不一定对仗。</a:t>
            </a:r>
            <a:endParaRPr sz="2600" b="1">
              <a:latin typeface="微软雅黑" panose="020B0503020204020204" charset="-122"/>
              <a:ea typeface="微软雅黑" panose="020B0503020204020204" charset="-122"/>
            </a:endParaRPr>
          </a:p>
        </p:txBody>
      </p:sp>
      <p:pic>
        <p:nvPicPr>
          <p:cNvPr id="8193" name="图片 9217" descr="杜甫"/>
          <p:cNvPicPr>
            <a:picLocks noChangeAspect="1"/>
          </p:cNvPicPr>
          <p:nvPr/>
        </p:nvPicPr>
        <p:blipFill>
          <a:blip r:embed="rId3">
            <a:lum bright="6000" contrast="29999"/>
          </a:blip>
          <a:stretch>
            <a:fillRect/>
          </a:stretch>
        </p:blipFill>
        <p:spPr>
          <a:xfrm>
            <a:off x="366395" y="1183640"/>
            <a:ext cx="2961640" cy="48761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20370" y="1144270"/>
            <a:ext cx="11351895" cy="4009390"/>
          </a:xfrm>
          <a:prstGeom prst="rect">
            <a:avLst/>
          </a:prstGeom>
          <a:noFill/>
        </p:spPr>
        <p:txBody>
          <a:bodyPr wrap="square" rtlCol="0">
            <a:spAutoFit/>
          </a:bodyPr>
          <a:lstStyle/>
          <a:p>
            <a:pPr>
              <a:lnSpc>
                <a:spcPct val="130000"/>
              </a:lnSpc>
              <a:spcAft>
                <a:spcPts val="1200"/>
              </a:spcAft>
            </a:pPr>
            <a:r>
              <a:rPr lang="en-US" altLang="zh-CN" sz="2800" b="1">
                <a:latin typeface="微软雅黑" panose="020B0503020204020204" charset="-122"/>
                <a:ea typeface="微软雅黑" panose="020B0503020204020204" charset="-122"/>
              </a:rPr>
              <a:t>       </a:t>
            </a:r>
            <a:r>
              <a:rPr sz="2800" b="1">
                <a:latin typeface="微软雅黑" panose="020B0503020204020204" charset="-122"/>
                <a:ea typeface="微软雅黑" panose="020B0503020204020204" charset="-122"/>
              </a:rPr>
              <a:t>李白诗歌的语言，有的清新如同口语，有的豪放，</a:t>
            </a:r>
            <a:r>
              <a:rPr sz="2800" b="1">
                <a:solidFill>
                  <a:srgbClr val="0E1CDC"/>
                </a:solidFill>
                <a:latin typeface="微软雅黑" panose="020B0503020204020204" charset="-122"/>
                <a:ea typeface="微软雅黑" panose="020B0503020204020204" charset="-122"/>
              </a:rPr>
              <a:t>不拘声律</a:t>
            </a:r>
            <a:r>
              <a:rPr sz="2800" b="1">
                <a:latin typeface="微软雅黑" panose="020B0503020204020204" charset="-122"/>
                <a:ea typeface="微软雅黑" panose="020B0503020204020204" charset="-122"/>
              </a:rPr>
              <a:t>，近于散文，但都统一在“清水出芙蓉，天然去雕饰”的自然美之中。这和他自觉地追求自然美有关。他继承陈子昂的文学主张，以恢复诗骚传统为已任，曾说“梁陈以来，艳薄斯极，沈休文又尚以声律，将复古道，非我而谁欤？”（孟棨《本事诗·高逸》）他崇尚“清真”，讽刺“雕虫丧天真”的丑女效颦，邯郸学步。他的诗歌语言的自然美又是他认真学习民歌明白通俗的特点的结果，明白如话，通俗生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文本框 26625"/>
          <p:cNvSpPr txBox="1"/>
          <p:nvPr/>
        </p:nvSpPr>
        <p:spPr>
          <a:xfrm>
            <a:off x="422275" y="1603375"/>
            <a:ext cx="11347450" cy="2158365"/>
          </a:xfrm>
          <a:prstGeom prst="rect">
            <a:avLst/>
          </a:prstGeom>
          <a:noFill/>
          <a:ln w="9525">
            <a:noFill/>
          </a:ln>
        </p:spPr>
        <p:txBody>
          <a:bodyPr wrap="square">
            <a:spAutoFit/>
          </a:bodyPr>
          <a:lstStyle/>
          <a:p>
            <a:pPr>
              <a:lnSpc>
                <a:spcPct val="120000"/>
              </a:lnSpc>
            </a:pPr>
            <a:r>
              <a:rPr lang="en-US" altLang="zh-CN" sz="2800" b="1" dirty="0">
                <a:latin typeface="Arial" panose="020B0604020202020204" pitchFamily="34" charset="0"/>
              </a:rPr>
              <a:t>      </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  </a:t>
            </a:r>
            <a:r>
              <a:rPr sz="2800" b="1" dirty="0">
                <a:solidFill>
                  <a:schemeClr val="tx1"/>
                </a:solidFill>
                <a:latin typeface="微软雅黑" panose="020B0503020204020204" charset="-122"/>
                <a:ea typeface="微软雅黑" panose="020B0503020204020204" charset="-122"/>
                <a:cs typeface="微软雅黑" panose="020B0503020204020204" charset="-122"/>
              </a:rPr>
              <a:t>这首诗是作者在代宗大历二年（767）九月重阳节登高时所作。当时杜甫身居夔州，已经五十六岁，长期颠沛流离的生活，加之心情抑郁忧愤，致使诗人身患重病。重阳登高无心游赏，触景伤怀，抒发了自己的内心的感慨，体现了杜甫诗歌 “沉郁顿挫”的风格</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6" name="文本框 5"/>
          <p:cNvSpPr txBox="1"/>
          <p:nvPr/>
        </p:nvSpPr>
        <p:spPr>
          <a:xfrm>
            <a:off x="4819015" y="861060"/>
            <a:ext cx="2283460" cy="645160"/>
          </a:xfrm>
          <a:prstGeom prst="rect">
            <a:avLst/>
          </a:prstGeom>
          <a:noFill/>
        </p:spPr>
        <p:txBody>
          <a:bodyPr wrap="none" rtlCol="0">
            <a:spAutoFit/>
          </a:bodyPr>
          <a:lstStyle/>
          <a:p>
            <a:pPr algn="l"/>
            <a:r>
              <a:rPr lang="zh-CN" altLang="en-US" sz="3600" b="1">
                <a:solidFill>
                  <a:srgbClr val="0E1CDC"/>
                </a:solidFill>
                <a:latin typeface="微软雅黑" panose="020B0503020204020204" charset="-122"/>
                <a:ea typeface="微软雅黑" panose="020B0503020204020204" charset="-122"/>
                <a:cs typeface="微软雅黑" panose="020B0503020204020204" charset="-122"/>
                <a:sym typeface="+mn-ea"/>
              </a:rPr>
              <a:t>二、背  景</a:t>
            </a:r>
          </a:p>
        </p:txBody>
      </p:sp>
      <p:pic>
        <p:nvPicPr>
          <p:cNvPr id="2" name="图片 1"/>
          <p:cNvPicPr>
            <a:picLocks noChangeAspect="1"/>
          </p:cNvPicPr>
          <p:nvPr/>
        </p:nvPicPr>
        <p:blipFill>
          <a:blip r:embed="rId2"/>
          <a:stretch>
            <a:fillRect/>
          </a:stretch>
        </p:blipFill>
        <p:spPr>
          <a:xfrm>
            <a:off x="3753485" y="3843020"/>
            <a:ext cx="4415155" cy="2738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1487805" y="1473200"/>
            <a:ext cx="892873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565015" y="828040"/>
            <a:ext cx="3061970" cy="645160"/>
          </a:xfrm>
          <a:prstGeom prst="rect">
            <a:avLst/>
          </a:prstGeom>
          <a:noFill/>
        </p:spPr>
        <p:txBody>
          <a:bodyPr wrap="none" rtlCol="0">
            <a:spAutoFit/>
          </a:bodyPr>
          <a:lstStyle/>
          <a:p>
            <a:pPr algn="l"/>
            <a:r>
              <a:rPr lang="zh-CN" altLang="en-US" sz="3600" b="1">
                <a:solidFill>
                  <a:srgbClr val="0E1CDC"/>
                </a:solidFill>
                <a:latin typeface="微软雅黑" panose="020B0503020204020204" charset="-122"/>
                <a:ea typeface="微软雅黑" panose="020B0503020204020204" charset="-122"/>
                <a:cs typeface="微软雅黑" panose="020B0503020204020204" charset="-122"/>
                <a:sym typeface="+mn-ea"/>
              </a:rPr>
              <a:t>三、 品鉴诗歌</a:t>
            </a:r>
          </a:p>
        </p:txBody>
      </p:sp>
      <p:sp>
        <p:nvSpPr>
          <p:cNvPr id="16" name="文本框 15"/>
          <p:cNvSpPr txBox="1"/>
          <p:nvPr/>
        </p:nvSpPr>
        <p:spPr>
          <a:xfrm>
            <a:off x="697865" y="2306320"/>
            <a:ext cx="538480" cy="1814830"/>
          </a:xfrm>
          <a:prstGeom prst="rect">
            <a:avLst/>
          </a:prstGeom>
          <a:noFill/>
        </p:spPr>
        <p:txBody>
          <a:bodyPr wrap="square" rtlCol="0">
            <a:spAutoFit/>
          </a:bodyPr>
          <a:lstStyle/>
          <a:p>
            <a:pPr algn="l"/>
            <a:r>
              <a:rPr lang="zh-CN" altLang="en-US" sz="2800" b="1" dirty="0">
                <a:solidFill>
                  <a:srgbClr val="FF0000"/>
                </a:solidFill>
                <a:latin typeface="微软雅黑" panose="020B0503020204020204" charset="-122"/>
                <a:ea typeface="微软雅黑" panose="020B0503020204020204" charset="-122"/>
                <a:sym typeface="+mn-ea"/>
              </a:rPr>
              <a:t>诵</a:t>
            </a:r>
          </a:p>
          <a:p>
            <a:pPr algn="l"/>
            <a:r>
              <a:rPr lang="zh-CN" altLang="en-US" sz="2800" b="1" dirty="0">
                <a:solidFill>
                  <a:srgbClr val="FF0000"/>
                </a:solidFill>
                <a:latin typeface="微软雅黑" panose="020B0503020204020204" charset="-122"/>
                <a:ea typeface="微软雅黑" panose="020B0503020204020204" charset="-122"/>
                <a:sym typeface="+mn-ea"/>
              </a:rPr>
              <a:t>：</a:t>
            </a:r>
          </a:p>
          <a:p>
            <a:pPr algn="l"/>
            <a:r>
              <a:rPr lang="zh-CN" altLang="en-US" sz="2800" b="1" dirty="0">
                <a:solidFill>
                  <a:srgbClr val="FF0000"/>
                </a:solidFill>
                <a:latin typeface="微软雅黑" panose="020B0503020204020204" charset="-122"/>
                <a:ea typeface="微软雅黑" panose="020B0503020204020204" charset="-122"/>
                <a:sym typeface="+mn-ea"/>
              </a:rPr>
              <a:t>提示</a:t>
            </a:r>
          </a:p>
        </p:txBody>
      </p:sp>
      <p:sp>
        <p:nvSpPr>
          <p:cNvPr id="10243" name="Rectangle 2"/>
          <p:cNvSpPr>
            <a:spLocks noGrp="1"/>
          </p:cNvSpPr>
          <p:nvPr>
            <p:ph type="body"/>
          </p:nvPr>
        </p:nvSpPr>
        <p:spPr>
          <a:xfrm>
            <a:off x="1416050" y="1635760"/>
            <a:ext cx="10378440" cy="4957445"/>
          </a:xfrm>
        </p:spPr>
        <p:txBody>
          <a:bodyPr vert="horz" wrap="square" anchor="t">
            <a:noAutofit/>
          </a:bodyPr>
          <a:lstStyle/>
          <a:p>
            <a:pPr algn="l" eaLnBrk="1" hangingPunct="1">
              <a:lnSpc>
                <a:spcPct val="80000"/>
              </a:lnSpc>
              <a:buNone/>
            </a:pPr>
            <a:r>
              <a:rPr lang="en-US" altLang="zh-CN" sz="2400" b="1" dirty="0">
                <a:latin typeface="微软雅黑" panose="020B0503020204020204" charset="-122"/>
                <a:ea typeface="微软雅黑" panose="020B0503020204020204" charset="-122"/>
                <a:cs typeface="微软雅黑" panose="020B0503020204020204" charset="-122"/>
              </a:rPr>
              <a:t>        </a:t>
            </a:r>
            <a:r>
              <a:rPr lang="zh-CN" sz="2400" b="1" dirty="0">
                <a:latin typeface="微软雅黑" panose="020B0503020204020204" charset="-122"/>
                <a:ea typeface="微软雅黑" panose="020B0503020204020204" charset="-122"/>
                <a:cs typeface="微软雅黑" panose="020B0503020204020204" charset="-122"/>
              </a:rPr>
              <a:t>诵读时</a:t>
            </a:r>
            <a:r>
              <a:rPr sz="2400" b="1" dirty="0">
                <a:latin typeface="微软雅黑" panose="020B0503020204020204" charset="-122"/>
                <a:ea typeface="微软雅黑" panose="020B0503020204020204" charset="-122"/>
                <a:cs typeface="微软雅黑" panose="020B0503020204020204" charset="-122"/>
              </a:rPr>
              <a:t>节拍要清晰，体现诗的韵律。语气要缓慢，沉重，读出“悲”的</a:t>
            </a:r>
          </a:p>
          <a:p>
            <a:pPr algn="l" eaLnBrk="1" hangingPunct="1">
              <a:lnSpc>
                <a:spcPct val="80000"/>
              </a:lnSpc>
              <a:buNone/>
            </a:pPr>
            <a:r>
              <a:rPr sz="2400" b="1" dirty="0">
                <a:latin typeface="微软雅黑" panose="020B0503020204020204" charset="-122"/>
                <a:ea typeface="微软雅黑" panose="020B0503020204020204" charset="-122"/>
                <a:cs typeface="微软雅黑" panose="020B0503020204020204" charset="-122"/>
              </a:rPr>
              <a:t>基调。</a:t>
            </a:r>
          </a:p>
          <a:p>
            <a:pPr algn="l" eaLnBrk="1" hangingPunct="1">
              <a:lnSpc>
                <a:spcPct val="80000"/>
              </a:lnSpc>
              <a:buNone/>
            </a:pPr>
            <a:r>
              <a:rPr sz="2400" b="1" dirty="0">
                <a:solidFill>
                  <a:srgbClr val="0E1CDC"/>
                </a:solidFill>
                <a:latin typeface="微软雅黑" panose="020B0503020204020204" charset="-122"/>
                <a:ea typeface="微软雅黑" panose="020B0503020204020204" charset="-122"/>
                <a:cs typeface="微软雅黑" panose="020B0503020204020204" charset="-122"/>
              </a:rPr>
              <a:t>首联   </a:t>
            </a:r>
            <a:r>
              <a:rPr sz="2400" b="1" dirty="0">
                <a:latin typeface="微软雅黑" panose="020B0503020204020204" charset="-122"/>
                <a:ea typeface="微软雅黑" panose="020B0503020204020204" charset="-122"/>
                <a:cs typeface="微软雅黑" panose="020B0503020204020204" charset="-122"/>
              </a:rPr>
              <a:t>节奏感要强，注意表现整个画面的气氛。</a:t>
            </a:r>
          </a:p>
          <a:p>
            <a:pPr algn="l" eaLnBrk="1" hangingPunct="1">
              <a:lnSpc>
                <a:spcPct val="80000"/>
              </a:lnSpc>
              <a:buNone/>
            </a:pPr>
            <a:r>
              <a:rPr sz="2400" b="1" dirty="0">
                <a:solidFill>
                  <a:srgbClr val="0E1CDC"/>
                </a:solidFill>
                <a:latin typeface="微软雅黑" panose="020B0503020204020204" charset="-122"/>
                <a:ea typeface="微软雅黑" panose="020B0503020204020204" charset="-122"/>
                <a:cs typeface="微软雅黑" panose="020B0503020204020204" charset="-122"/>
              </a:rPr>
              <a:t>颔联   </a:t>
            </a:r>
            <a:r>
              <a:rPr sz="2400" b="1" dirty="0">
                <a:latin typeface="微软雅黑" panose="020B0503020204020204" charset="-122"/>
                <a:ea typeface="微软雅黑" panose="020B0503020204020204" charset="-122"/>
                <a:cs typeface="微软雅黑" panose="020B0503020204020204" charset="-122"/>
              </a:rPr>
              <a:t>要读得气势开阔，有包容宇宙之意。“无边落木”“不尽长江”二语</a:t>
            </a:r>
          </a:p>
          <a:p>
            <a:pPr algn="l" eaLnBrk="1" hangingPunct="1">
              <a:lnSpc>
                <a:spcPct val="80000"/>
              </a:lnSpc>
              <a:buNone/>
            </a:pPr>
            <a:r>
              <a:rPr sz="2400" b="1" dirty="0">
                <a:latin typeface="微软雅黑" panose="020B0503020204020204" charset="-122"/>
                <a:ea typeface="微软雅黑" panose="020B0503020204020204" charset="-122"/>
                <a:cs typeface="微软雅黑" panose="020B0503020204020204" charset="-122"/>
              </a:rPr>
              <a:t>要一气读出，“木”“江”二字可重读、适当延长、有余韵；“萧萧”“滚</a:t>
            </a:r>
          </a:p>
          <a:p>
            <a:pPr algn="l" eaLnBrk="1" hangingPunct="1">
              <a:lnSpc>
                <a:spcPct val="80000"/>
              </a:lnSpc>
              <a:buNone/>
            </a:pPr>
            <a:r>
              <a:rPr sz="2400" b="1" dirty="0">
                <a:latin typeface="微软雅黑" panose="020B0503020204020204" charset="-122"/>
                <a:ea typeface="微软雅黑" panose="020B0503020204020204" charset="-122"/>
                <a:cs typeface="微软雅黑" panose="020B0503020204020204" charset="-122"/>
              </a:rPr>
              <a:t>滚”要拉长声音，再现木叶和江水的形象，表现诗人不尽的愁绪哀思。</a:t>
            </a:r>
          </a:p>
          <a:p>
            <a:pPr algn="l" eaLnBrk="1" hangingPunct="1">
              <a:lnSpc>
                <a:spcPct val="80000"/>
              </a:lnSpc>
              <a:buNone/>
            </a:pPr>
            <a:r>
              <a:rPr sz="2400" b="1" dirty="0">
                <a:solidFill>
                  <a:srgbClr val="0E1CDC"/>
                </a:solidFill>
                <a:latin typeface="微软雅黑" panose="020B0503020204020204" charset="-122"/>
                <a:ea typeface="微软雅黑" panose="020B0503020204020204" charset="-122"/>
                <a:cs typeface="微软雅黑" panose="020B0503020204020204" charset="-122"/>
              </a:rPr>
              <a:t>颈联    </a:t>
            </a:r>
            <a:r>
              <a:rPr sz="2400" b="1" dirty="0">
                <a:latin typeface="微软雅黑" panose="020B0503020204020204" charset="-122"/>
                <a:ea typeface="微软雅黑" panose="020B0503020204020204" charset="-122"/>
                <a:cs typeface="微软雅黑" panose="020B0503020204020204" charset="-122"/>
              </a:rPr>
              <a:t>是全诗的高潮，要提高声调，读得悲愤。重读“悲”“常”，描绘长</a:t>
            </a:r>
          </a:p>
          <a:p>
            <a:pPr algn="l" eaLnBrk="1" hangingPunct="1">
              <a:lnSpc>
                <a:spcPct val="80000"/>
              </a:lnSpc>
              <a:buNone/>
            </a:pPr>
            <a:r>
              <a:rPr sz="2400" b="1" dirty="0">
                <a:latin typeface="微软雅黑" panose="020B0503020204020204" charset="-122"/>
                <a:ea typeface="微软雅黑" panose="020B0503020204020204" charset="-122"/>
                <a:cs typeface="微软雅黑" panose="020B0503020204020204" charset="-122"/>
              </a:rPr>
              <a:t>年飘泊之苦；重读“病”“独”，刻画老病孤愁，以加重悲苦情绪。基调沉</a:t>
            </a:r>
          </a:p>
          <a:p>
            <a:pPr algn="l" eaLnBrk="1" hangingPunct="1">
              <a:lnSpc>
                <a:spcPct val="80000"/>
              </a:lnSpc>
              <a:buNone/>
            </a:pPr>
            <a:r>
              <a:rPr sz="2400" b="1" dirty="0">
                <a:latin typeface="微软雅黑" panose="020B0503020204020204" charset="-122"/>
                <a:ea typeface="微软雅黑" panose="020B0503020204020204" charset="-122"/>
                <a:cs typeface="微软雅黑" panose="020B0503020204020204" charset="-122"/>
              </a:rPr>
              <a:t>重，宜缓缓读出。</a:t>
            </a:r>
          </a:p>
          <a:p>
            <a:pPr algn="l" eaLnBrk="1" hangingPunct="1">
              <a:lnSpc>
                <a:spcPct val="80000"/>
              </a:lnSpc>
              <a:buNone/>
            </a:pPr>
            <a:r>
              <a:rPr sz="2400" b="1" dirty="0">
                <a:solidFill>
                  <a:srgbClr val="0E1CDC"/>
                </a:solidFill>
                <a:latin typeface="微软雅黑" panose="020B0503020204020204" charset="-122"/>
                <a:ea typeface="微软雅黑" panose="020B0503020204020204" charset="-122"/>
                <a:cs typeface="微软雅黑" panose="020B0503020204020204" charset="-122"/>
              </a:rPr>
              <a:t>尾联    </a:t>
            </a:r>
            <a:r>
              <a:rPr sz="2400" b="1" dirty="0">
                <a:latin typeface="微软雅黑" panose="020B0503020204020204" charset="-122"/>
                <a:ea typeface="微软雅黑" panose="020B0503020204020204" charset="-122"/>
                <a:cs typeface="微软雅黑" panose="020B0503020204020204" charset="-122"/>
              </a:rPr>
              <a:t>含无限凄凉于言外，应读得更加缓慢、沉重，让听者仔细体味诗人此</a:t>
            </a:r>
          </a:p>
          <a:p>
            <a:pPr algn="l" eaLnBrk="1" hangingPunct="1">
              <a:lnSpc>
                <a:spcPct val="80000"/>
              </a:lnSpc>
              <a:buNone/>
            </a:pPr>
            <a:r>
              <a:rPr sz="2400" b="1" dirty="0">
                <a:latin typeface="微软雅黑" panose="020B0503020204020204" charset="-122"/>
                <a:ea typeface="微软雅黑" panose="020B0503020204020204" charset="-122"/>
                <a:cs typeface="微软雅黑" panose="020B0503020204020204" charset="-122"/>
              </a:rPr>
              <a:t>刻百感交集的心态。</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checkerboard(across)">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checkerboard(across)">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checkerboard(across)">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checkerboard(across)">
                                      <p:cBhvr>
                                        <p:cTn id="22" dur="500"/>
                                        <p:tgtEl>
                                          <p:spTgt spid="102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checkerboard(across)">
                                      <p:cBhvr>
                                        <p:cTn id="27" dur="500"/>
                                        <p:tgtEl>
                                          <p:spTgt spid="1024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243">
                                            <p:txEl>
                                              <p:pRg st="5" end="5"/>
                                            </p:txEl>
                                          </p:spTgt>
                                        </p:tgtEl>
                                        <p:attrNameLst>
                                          <p:attrName>style.visibility</p:attrName>
                                        </p:attrNameLst>
                                      </p:cBhvr>
                                      <p:to>
                                        <p:strVal val="visible"/>
                                      </p:to>
                                    </p:set>
                                    <p:animEffect transition="in" filter="checkerboard(across)">
                                      <p:cBhvr>
                                        <p:cTn id="32" dur="500"/>
                                        <p:tgtEl>
                                          <p:spTgt spid="1024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Effect transition="in" filter="checkerboard(across)">
                                      <p:cBhvr>
                                        <p:cTn id="37" dur="500"/>
                                        <p:tgtEl>
                                          <p:spTgt spid="1024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243">
                                            <p:txEl>
                                              <p:pRg st="7" end="7"/>
                                            </p:txEl>
                                          </p:spTgt>
                                        </p:tgtEl>
                                        <p:attrNameLst>
                                          <p:attrName>style.visibility</p:attrName>
                                        </p:attrNameLst>
                                      </p:cBhvr>
                                      <p:to>
                                        <p:strVal val="visible"/>
                                      </p:to>
                                    </p:set>
                                    <p:animEffect transition="in" filter="checkerboard(across)">
                                      <p:cBhvr>
                                        <p:cTn id="42" dur="500"/>
                                        <p:tgtEl>
                                          <p:spTgt spid="1024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0243">
                                            <p:txEl>
                                              <p:pRg st="8" end="8"/>
                                            </p:txEl>
                                          </p:spTgt>
                                        </p:tgtEl>
                                        <p:attrNameLst>
                                          <p:attrName>style.visibility</p:attrName>
                                        </p:attrNameLst>
                                      </p:cBhvr>
                                      <p:to>
                                        <p:strVal val="visible"/>
                                      </p:to>
                                    </p:set>
                                    <p:animEffect transition="in" filter="checkerboard(across)">
                                      <p:cBhvr>
                                        <p:cTn id="47" dur="500"/>
                                        <p:tgtEl>
                                          <p:spTgt spid="1024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0243">
                                            <p:txEl>
                                              <p:pRg st="9" end="9"/>
                                            </p:txEl>
                                          </p:spTgt>
                                        </p:tgtEl>
                                        <p:attrNameLst>
                                          <p:attrName>style.visibility</p:attrName>
                                        </p:attrNameLst>
                                      </p:cBhvr>
                                      <p:to>
                                        <p:strVal val="visible"/>
                                      </p:to>
                                    </p:set>
                                    <p:animEffect transition="in" filter="checkerboard(across)">
                                      <p:cBhvr>
                                        <p:cTn id="52" dur="500"/>
                                        <p:tgtEl>
                                          <p:spTgt spid="1024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0243">
                                            <p:txEl>
                                              <p:pRg st="10" end="10"/>
                                            </p:txEl>
                                          </p:spTgt>
                                        </p:tgtEl>
                                        <p:attrNameLst>
                                          <p:attrName>style.visibility</p:attrName>
                                        </p:attrNameLst>
                                      </p:cBhvr>
                                      <p:to>
                                        <p:strVal val="visible"/>
                                      </p:to>
                                    </p:set>
                                    <p:animEffect transition="in" filter="checkerboard(across)">
                                      <p:cBhvr>
                                        <p:cTn id="57" dur="500"/>
                                        <p:tgtEl>
                                          <p:spTgt spid="102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文本框 15"/>
          <p:cNvSpPr txBox="1"/>
          <p:nvPr/>
        </p:nvSpPr>
        <p:spPr>
          <a:xfrm>
            <a:off x="950595" y="2018030"/>
            <a:ext cx="538480" cy="3538220"/>
          </a:xfrm>
          <a:prstGeom prst="rect">
            <a:avLst/>
          </a:prstGeom>
          <a:noFill/>
        </p:spPr>
        <p:txBody>
          <a:bodyPr wrap="square" rtlCol="0">
            <a:spAutoFit/>
          </a:bodyPr>
          <a:lstStyle/>
          <a:p>
            <a:pPr algn="l"/>
            <a:r>
              <a:rPr lang="zh-CN" altLang="en-US" sz="2800" b="1" dirty="0">
                <a:solidFill>
                  <a:srgbClr val="FF0000"/>
                </a:solidFill>
                <a:latin typeface="微软雅黑" panose="020B0503020204020204" charset="-122"/>
                <a:ea typeface="微软雅黑" panose="020B0503020204020204" charset="-122"/>
                <a:sym typeface="+mn-ea"/>
              </a:rPr>
              <a:t>诵</a:t>
            </a:r>
          </a:p>
          <a:p>
            <a:pPr algn="l"/>
            <a:r>
              <a:rPr lang="zh-CN" altLang="en-US" sz="2800" b="1" dirty="0">
                <a:solidFill>
                  <a:srgbClr val="FF0000"/>
                </a:solidFill>
                <a:latin typeface="微软雅黑" panose="020B0503020204020204" charset="-122"/>
                <a:ea typeface="微软雅黑" panose="020B0503020204020204" charset="-122"/>
                <a:sym typeface="+mn-ea"/>
              </a:rPr>
              <a:t>：</a:t>
            </a:r>
          </a:p>
          <a:p>
            <a:pPr algn="l"/>
            <a:r>
              <a:rPr lang="zh-CN" altLang="en-US" sz="2800" b="1" dirty="0">
                <a:solidFill>
                  <a:srgbClr val="FF0000"/>
                </a:solidFill>
                <a:latin typeface="微软雅黑" panose="020B0503020204020204" charset="-122"/>
                <a:ea typeface="微软雅黑" panose="020B0503020204020204" charset="-122"/>
                <a:sym typeface="+mn-ea"/>
              </a:rPr>
              <a:t>节奏</a:t>
            </a:r>
          </a:p>
          <a:p>
            <a:pPr algn="l"/>
            <a:r>
              <a:rPr lang="zh-CN" altLang="en-US" sz="2800" b="1" dirty="0">
                <a:solidFill>
                  <a:srgbClr val="FF0000"/>
                </a:solidFill>
                <a:latin typeface="微软雅黑" panose="020B0503020204020204" charset="-122"/>
                <a:ea typeface="微软雅黑" panose="020B0503020204020204" charset="-122"/>
                <a:sym typeface="+mn-ea"/>
              </a:rPr>
              <a:t>，</a:t>
            </a:r>
          </a:p>
          <a:p>
            <a:pPr algn="l"/>
            <a:r>
              <a:rPr lang="zh-CN" altLang="en-US" sz="2800" b="1" dirty="0">
                <a:solidFill>
                  <a:srgbClr val="FF0000"/>
                </a:solidFill>
                <a:latin typeface="微软雅黑" panose="020B0503020204020204" charset="-122"/>
                <a:ea typeface="微软雅黑" panose="020B0503020204020204" charset="-122"/>
                <a:sym typeface="+mn-ea"/>
              </a:rPr>
              <a:t>听音频</a:t>
            </a:r>
          </a:p>
        </p:txBody>
      </p:sp>
      <p:sp>
        <p:nvSpPr>
          <p:cNvPr id="10243" name="Rectangle 2"/>
          <p:cNvSpPr>
            <a:spLocks noGrp="1"/>
          </p:cNvSpPr>
          <p:nvPr>
            <p:ph type="body"/>
          </p:nvPr>
        </p:nvSpPr>
        <p:spPr>
          <a:xfrm>
            <a:off x="2278380" y="1031240"/>
            <a:ext cx="9173210" cy="4795520"/>
          </a:xfrm>
        </p:spPr>
        <p:txBody>
          <a:bodyPr vert="horz" wrap="square" anchor="t">
            <a:normAutofit fontScale="92500"/>
          </a:bodyPr>
          <a:lstStyle/>
          <a:p>
            <a:pPr eaLnBrk="1" hangingPunct="1">
              <a:lnSpc>
                <a:spcPct val="120000"/>
              </a:lnSpc>
              <a:buNone/>
            </a:pPr>
            <a:r>
              <a:rPr lang="zh-CN" altLang="en-US" sz="2800" b="1" dirty="0">
                <a:ea typeface="宋体" panose="02010600030101010101" pitchFamily="2" charset="-122"/>
              </a:rPr>
              <a:t>    </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登高 </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杜甫</a:t>
            </a:r>
          </a:p>
          <a:p>
            <a:pPr algn="ctr" eaLnBrk="1" hangingPunct="1">
              <a:lnSpc>
                <a:spcPct val="120000"/>
              </a:lnSpc>
              <a:buNone/>
            </a:pP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风急</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天高</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猿啸</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哀，渚清</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沙白</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鸟飞</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回。</a:t>
            </a:r>
          </a:p>
          <a:p>
            <a:pPr algn="ctr" eaLnBrk="1" hangingPunct="1">
              <a:lnSpc>
                <a:spcPct val="120000"/>
              </a:lnSpc>
              <a:buNone/>
            </a:pP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无边</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落木</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萧萧</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下，不尽</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长江</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滚滚</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来。</a:t>
            </a:r>
          </a:p>
          <a:p>
            <a:pPr algn="ctr" eaLnBrk="1" hangingPunct="1">
              <a:lnSpc>
                <a:spcPct val="120000"/>
              </a:lnSpc>
              <a:buNone/>
            </a:pP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万里</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悲秋</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常</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作客，百年</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多病</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独</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登台。</a:t>
            </a:r>
          </a:p>
          <a:p>
            <a:pPr algn="ctr" eaLnBrk="1" hangingPunct="1">
              <a:lnSpc>
                <a:spcPct val="120000"/>
              </a:lnSpc>
              <a:buNone/>
            </a:pP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艰难</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苦恨</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繁</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霜鬓，潦倒</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新停</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浊</a:t>
            </a:r>
            <a:r>
              <a:rPr lang="en-US" altLang="zh-CN" sz="28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rPr>
              <a:t>酒杯。</a:t>
            </a:r>
          </a:p>
          <a:p>
            <a:pPr algn="ctr" eaLnBrk="1" hangingPunct="1">
              <a:lnSpc>
                <a:spcPct val="90000"/>
              </a:lnSpc>
              <a:buNone/>
            </a:pPr>
            <a:endParaRPr lang="zh-CN" altLang="en-US" sz="2400" b="1" dirty="0">
              <a:solidFill>
                <a:schemeClr val="tx2"/>
              </a:solidFill>
            </a:endParaRPr>
          </a:p>
          <a:p>
            <a:pPr eaLnBrk="1" hangingPunct="1">
              <a:lnSpc>
                <a:spcPct val="130000"/>
              </a:lnSpc>
              <a:spcBef>
                <a:spcPct val="50000"/>
              </a:spcBef>
              <a:buNone/>
            </a:pPr>
            <a:r>
              <a:rPr lang="zh-CN" altLang="en-US" b="1" dirty="0">
                <a:solidFill>
                  <a:srgbClr val="0000CC"/>
                </a:solidFill>
              </a:rPr>
              <a:t> </a:t>
            </a:r>
            <a:r>
              <a:rPr lang="zh-CN" altLang="en-US" sz="2400" b="1" dirty="0">
                <a:solidFill>
                  <a:schemeClr val="tx1"/>
                </a:solidFill>
                <a:latin typeface="楷体" panose="02010609060101010101" charset="-122"/>
                <a:ea typeface="楷体" panose="02010609060101010101" charset="-122"/>
                <a:cs typeface="楷体" panose="02010609060101010101" charset="-122"/>
              </a:rPr>
              <a:t>    节奏：七律一般二四六分明（平仄），节拍为“二二二一”， 也可根据意义有一些变化，为“二二一二”。</a:t>
            </a:r>
          </a:p>
          <a:p>
            <a:pPr eaLnBrk="1" hangingPunct="1">
              <a:lnSpc>
                <a:spcPct val="130000"/>
              </a:lnSpc>
              <a:buNone/>
            </a:pPr>
            <a:r>
              <a:rPr lang="zh-CN" altLang="en-US" sz="2400" b="1" dirty="0">
                <a:solidFill>
                  <a:schemeClr val="tx1"/>
                </a:solidFill>
                <a:latin typeface="楷体" panose="02010609060101010101" charset="-122"/>
                <a:ea typeface="楷体" panose="02010609060101010101" charset="-122"/>
                <a:cs typeface="楷体" panose="02010609060101010101" charset="-122"/>
              </a:rPr>
              <a:t>     语言韵律屈折有力</a:t>
            </a:r>
            <a:r>
              <a:rPr lang="en-US" altLang="zh-CN" sz="2400" b="1" dirty="0">
                <a:solidFill>
                  <a:schemeClr val="tx1"/>
                </a:solidFill>
                <a:latin typeface="楷体" panose="02010609060101010101" charset="-122"/>
                <a:ea typeface="楷体" panose="02010609060101010101" charset="-122"/>
                <a:cs typeface="楷体" panose="02010609060101010101" charset="-122"/>
              </a:rPr>
              <a:t>——</a:t>
            </a:r>
            <a:r>
              <a:rPr lang="zh-CN" altLang="en-US" sz="2400" b="1" dirty="0">
                <a:solidFill>
                  <a:schemeClr val="tx1"/>
                </a:solidFill>
                <a:latin typeface="楷体" panose="02010609060101010101" charset="-122"/>
                <a:ea typeface="楷体" panose="02010609060101010101" charset="-122"/>
                <a:cs typeface="楷体" panose="02010609060101010101" charset="-122"/>
              </a:rPr>
              <a:t>顿挫。</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checkerboard(across)">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checkerboard(across)">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checkerboard(across)">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checkerboard(across)">
                                      <p:cBhvr>
                                        <p:cTn id="22" dur="500"/>
                                        <p:tgtEl>
                                          <p:spTgt spid="102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checkerboard(across)">
                                      <p:cBhvr>
                                        <p:cTn id="27" dur="500"/>
                                        <p:tgtEl>
                                          <p:spTgt spid="1024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243">
                                            <p:txEl>
                                              <p:pRg st="6" end="6"/>
                                            </p:txEl>
                                          </p:spTgt>
                                        </p:tgtEl>
                                        <p:attrNameLst>
                                          <p:attrName>style.visibility</p:attrName>
                                        </p:attrNameLst>
                                      </p:cBhvr>
                                      <p:to>
                                        <p:strVal val="visible"/>
                                      </p:to>
                                    </p:set>
                                    <p:animEffect transition="in" filter="checkerboard(across)">
                                      <p:cBhvr>
                                        <p:cTn id="32" dur="500"/>
                                        <p:tgtEl>
                                          <p:spTgt spid="1024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0243">
                                            <p:txEl>
                                              <p:pRg st="7" end="7"/>
                                            </p:txEl>
                                          </p:spTgt>
                                        </p:tgtEl>
                                        <p:attrNameLst>
                                          <p:attrName>style.visibility</p:attrName>
                                        </p:attrNameLst>
                                      </p:cBhvr>
                                      <p:to>
                                        <p:strVal val="visible"/>
                                      </p:to>
                                    </p:set>
                                    <p:animEffect transition="in" filter="checkerboard(across)">
                                      <p:cBhvr>
                                        <p:cTn id="37" dur="500"/>
                                        <p:tgtEl>
                                          <p:spTgt spid="102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283845" y="889000"/>
            <a:ext cx="11553825" cy="835660"/>
          </a:xfrm>
        </p:spPr>
        <p:txBody>
          <a:bodyPr>
            <a:noAutofit/>
          </a:bodyPr>
          <a:lstStyle/>
          <a:p>
            <a:pPr marL="0" indent="0">
              <a:lnSpc>
                <a:spcPct val="130000"/>
              </a:lnSpc>
              <a:buNone/>
            </a:pPr>
            <a:r>
              <a:rPr lang="zh-CN" altLang="en-US" b="1">
                <a:solidFill>
                  <a:srgbClr val="FF0000"/>
                </a:solidFill>
                <a:latin typeface="黑体" panose="02010609060101010101" pitchFamily="49" charset="-122"/>
                <a:ea typeface="黑体" panose="02010609060101010101" pitchFamily="49" charset="-122"/>
                <a:cs typeface="微软雅黑" panose="020B0503020204020204" charset="-122"/>
              </a:rPr>
              <a:t>■</a:t>
            </a:r>
            <a:r>
              <a:rPr lang="zh-CN" altLang="en-US" b="1">
                <a:solidFill>
                  <a:srgbClr val="FF0000"/>
                </a:solidFill>
                <a:latin typeface="微软雅黑" panose="020B0503020204020204" charset="-122"/>
                <a:ea typeface="微软雅黑" panose="020B0503020204020204" charset="-122"/>
                <a:cs typeface="微软雅黑" panose="020B0503020204020204" charset="-122"/>
              </a:rPr>
              <a:t>   </a:t>
            </a:r>
            <a:r>
              <a:rPr b="1">
                <a:solidFill>
                  <a:schemeClr val="tx1"/>
                </a:solidFill>
                <a:latin typeface="微软雅黑" panose="020B0503020204020204" charset="-122"/>
                <a:ea typeface="微软雅黑" panose="020B0503020204020204" charset="-122"/>
                <a:cs typeface="微软雅黑" panose="020B0503020204020204" charset="-122"/>
              </a:rPr>
              <a:t>请用一个字概括本诗的感情基调</a:t>
            </a:r>
            <a:r>
              <a:rPr lang="zh-CN" b="1">
                <a:solidFill>
                  <a:schemeClr val="tx1"/>
                </a:solidFill>
                <a:latin typeface="微软雅黑" panose="020B0503020204020204" charset="-122"/>
                <a:ea typeface="微软雅黑" panose="020B0503020204020204" charset="-122"/>
                <a:cs typeface="微软雅黑" panose="020B0503020204020204" charset="-122"/>
              </a:rPr>
              <a:t>【诗眼】</a:t>
            </a:r>
            <a:r>
              <a:rPr b="1">
                <a:solidFill>
                  <a:schemeClr val="tx1"/>
                </a:solidFill>
                <a:latin typeface="微软雅黑" panose="020B0503020204020204" charset="-122"/>
                <a:ea typeface="微软雅黑" panose="020B0503020204020204" charset="-122"/>
                <a:cs typeface="微软雅黑" panose="020B0503020204020204" charset="-122"/>
              </a:rPr>
              <a:t>？</a:t>
            </a:r>
            <a:r>
              <a:rPr lang="zh-CN" b="1">
                <a:solidFill>
                  <a:schemeClr val="tx1"/>
                </a:solidFill>
                <a:latin typeface="微软雅黑" panose="020B0503020204020204" charset="-122"/>
                <a:ea typeface="微软雅黑" panose="020B0503020204020204" charset="-122"/>
                <a:cs typeface="微软雅黑" panose="020B0503020204020204" charset="-122"/>
              </a:rPr>
              <a:t>结合全诗，简要概括内容。</a:t>
            </a:r>
          </a:p>
        </p:txBody>
      </p:sp>
      <p:sp>
        <p:nvSpPr>
          <p:cNvPr id="3" name="文本框 2"/>
          <p:cNvSpPr txBox="1"/>
          <p:nvPr/>
        </p:nvSpPr>
        <p:spPr>
          <a:xfrm>
            <a:off x="1789430" y="2019300"/>
            <a:ext cx="1294765" cy="1861185"/>
          </a:xfrm>
          <a:prstGeom prst="rect">
            <a:avLst/>
          </a:prstGeom>
          <a:noFill/>
        </p:spPr>
        <p:txBody>
          <a:bodyPr wrap="square" rtlCol="0" anchor="t">
            <a:spAutoFit/>
          </a:bodyPr>
          <a:lstStyle/>
          <a:p>
            <a:r>
              <a:rPr lang="zh-CN" altLang="en-US" sz="11500" b="1" dirty="0">
                <a:latin typeface="微软雅黑" panose="020B0503020204020204" charset="-122"/>
                <a:ea typeface="微软雅黑" panose="020B0503020204020204" charset="-122"/>
                <a:sym typeface="+mn-ea"/>
              </a:rPr>
              <a:t>悲</a:t>
            </a:r>
          </a:p>
        </p:txBody>
      </p:sp>
      <p:sp>
        <p:nvSpPr>
          <p:cNvPr id="5" name="文本框 4"/>
          <p:cNvSpPr txBox="1"/>
          <p:nvPr/>
        </p:nvSpPr>
        <p:spPr>
          <a:xfrm>
            <a:off x="3708400" y="2226945"/>
            <a:ext cx="7297420" cy="1445260"/>
          </a:xfrm>
          <a:prstGeom prst="rect">
            <a:avLst/>
          </a:prstGeom>
          <a:noFill/>
        </p:spPr>
        <p:txBody>
          <a:bodyPr wrap="square" rtlCol="0" anchor="t">
            <a:spAutoFit/>
          </a:bodyPr>
          <a:lstStyle/>
          <a:p>
            <a:r>
              <a:rPr lang="zh-CN" altLang="en-US" sz="4400">
                <a:latin typeface="华文隶书" panose="02010800040101010101" charset="-122"/>
                <a:ea typeface="华文隶书" panose="02010800040101010101" charset="-122"/>
              </a:rPr>
              <a:t>首联、颔联：悲自然之秋。</a:t>
            </a:r>
          </a:p>
          <a:p>
            <a:r>
              <a:rPr lang="zh-CN" altLang="en-US" sz="4400">
                <a:latin typeface="华文隶书" panose="02010800040101010101" charset="-122"/>
                <a:ea typeface="华文隶书" panose="02010800040101010101" charset="-122"/>
              </a:rPr>
              <a:t>颈联、尾联：悲人生之秋。</a:t>
            </a:r>
          </a:p>
        </p:txBody>
      </p:sp>
      <p:pic>
        <p:nvPicPr>
          <p:cNvPr id="4" name="图片 3"/>
          <p:cNvPicPr>
            <a:picLocks noChangeAspect="1"/>
          </p:cNvPicPr>
          <p:nvPr/>
        </p:nvPicPr>
        <p:blipFill>
          <a:blip r:embed="rId3"/>
          <a:stretch>
            <a:fillRect/>
          </a:stretch>
        </p:blipFill>
        <p:spPr>
          <a:xfrm>
            <a:off x="3841115" y="3880485"/>
            <a:ext cx="4439920" cy="26809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800" decel="100000"/>
                                        <p:tgtEl>
                                          <p:spTgt spid="5"/>
                                        </p:tgtEl>
                                      </p:cBhvr>
                                    </p:animEffect>
                                    <p:anim calcmode="lin" valueType="num">
                                      <p:cBhvr>
                                        <p:cTn id="18" dur="800" decel="100000" fill="hold"/>
                                        <p:tgtEl>
                                          <p:spTgt spid="5"/>
                                        </p:tgtEl>
                                        <p:attrNameLst>
                                          <p:attrName>style.rotation</p:attrName>
                                        </p:attrNameLst>
                                      </p:cBhvr>
                                      <p:tavLst>
                                        <p:tav tm="0">
                                          <p:val>
                                            <p:fltVal val="-90"/>
                                          </p:val>
                                        </p:tav>
                                        <p:tav tm="100000">
                                          <p:val>
                                            <p:fltVal val="0"/>
                                          </p:val>
                                        </p:tav>
                                      </p:tavLst>
                                    </p:anim>
                                    <p:anim calcmode="lin" valueType="num">
                                      <p:cBhvr>
                                        <p:cTn id="19" dur="800" decel="100000" fill="hold"/>
                                        <p:tgtEl>
                                          <p:spTgt spid="5"/>
                                        </p:tgtEl>
                                        <p:attrNameLst>
                                          <p:attrName>ppt_x</p:attrName>
                                        </p:attrNameLst>
                                      </p:cBhvr>
                                      <p:tavLst>
                                        <p:tav tm="0">
                                          <p:val>
                                            <p:strVal val="#ppt_x+0.4"/>
                                          </p:val>
                                        </p:tav>
                                        <p:tav tm="100000">
                                          <p:val>
                                            <p:strVal val="#ppt_x-0.05"/>
                                          </p:val>
                                        </p:tav>
                                      </p:tavLst>
                                    </p:anim>
                                    <p:anim calcmode="lin" valueType="num">
                                      <p:cBhvr>
                                        <p:cTn id="20" dur="800" decel="100000" fill="hold"/>
                                        <p:tgtEl>
                                          <p:spTgt spid="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554355" y="1659890"/>
            <a:ext cx="11283315" cy="125920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首联写登高所见所闻，一连出现哪六个特写镜头？渲染了秋江景物的什么特点 </a:t>
            </a:r>
            <a:r>
              <a:rPr lang="zh-CN" b="1">
                <a:solidFill>
                  <a:schemeClr val="tx1"/>
                </a:solidFill>
                <a:latin typeface="微软雅黑" panose="020B0503020204020204" charset="-122"/>
                <a:ea typeface="微软雅黑" panose="020B0503020204020204" charset="-122"/>
                <a:cs typeface="微软雅黑" panose="020B0503020204020204" charset="-122"/>
              </a:rPr>
              <a:t>【氛围】</a:t>
            </a:r>
            <a:r>
              <a:rPr b="1">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4" name="文本框 3"/>
          <p:cNvSpPr txBox="1"/>
          <p:nvPr/>
        </p:nvSpPr>
        <p:spPr>
          <a:xfrm>
            <a:off x="554355" y="2919095"/>
            <a:ext cx="10979150" cy="2245360"/>
          </a:xfrm>
          <a:prstGeom prst="rect">
            <a:avLst/>
          </a:prstGeom>
          <a:noFill/>
        </p:spPr>
        <p:txBody>
          <a:bodyPr wrap="square" rtlCol="0" anchor="t">
            <a:spAutoFit/>
          </a:bodyPr>
          <a:lstStyle/>
          <a:p>
            <a:pPr algn="l"/>
            <a:r>
              <a:rPr lang="zh-CN" altLang="en-US" sz="2800" b="1" dirty="0">
                <a:solidFill>
                  <a:schemeClr val="tx1"/>
                </a:solidFill>
                <a:latin typeface="微软雅黑" panose="020B0503020204020204" charset="-122"/>
                <a:ea typeface="微软雅黑" panose="020B0503020204020204" charset="-122"/>
                <a:sym typeface="+mn-ea"/>
              </a:rPr>
              <a:t>▲</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sz="2800" b="1" dirty="0">
                <a:latin typeface="宋体" panose="02010600030101010101" pitchFamily="2" charset="-122"/>
                <a:ea typeface="宋体" panose="02010600030101010101" pitchFamily="2" charset="-122"/>
                <a:cs typeface="宋体" panose="02010600030101010101" pitchFamily="2" charset="-122"/>
                <a:sym typeface="+mn-ea"/>
              </a:rPr>
              <a:t>迅疾的秋风、高远的天空、哀鸣的猿啼、孤零冷落的小岛、水落而出的白沙、低飞盘旋的水鸟。</a:t>
            </a:r>
            <a:br>
              <a:rPr sz="2800" b="1" dirty="0">
                <a:latin typeface="宋体" panose="02010600030101010101" pitchFamily="2" charset="-122"/>
                <a:ea typeface="宋体" panose="02010600030101010101" pitchFamily="2" charset="-122"/>
                <a:cs typeface="宋体" panose="02010600030101010101" pitchFamily="2" charset="-122"/>
                <a:sym typeface="+mn-ea"/>
              </a:rPr>
            </a:br>
            <a:r>
              <a:rPr sz="2800" b="1" dirty="0">
                <a:latin typeface="宋体" panose="02010600030101010101" pitchFamily="2" charset="-122"/>
                <a:ea typeface="宋体" panose="02010600030101010101" pitchFamily="2" charset="-122"/>
                <a:cs typeface="宋体" panose="02010600030101010101" pitchFamily="2" charset="-122"/>
                <a:sym typeface="+mn-ea"/>
              </a:rPr>
              <a:t>    这些都是具有夔州三峡秋季特征的典型景物，捕捉入诗，不但形象鲜明，使人读了如临其境，展示</a:t>
            </a:r>
            <a:r>
              <a:rPr lang="zh-CN" sz="2800" b="1" dirty="0">
                <a:latin typeface="宋体" panose="02010600030101010101" pitchFamily="2" charset="-122"/>
                <a:ea typeface="宋体" panose="02010600030101010101" pitchFamily="2" charset="-122"/>
                <a:cs typeface="宋体" panose="02010600030101010101" pitchFamily="2" charset="-122"/>
                <a:sym typeface="+mn-ea"/>
              </a:rPr>
              <a:t>了</a:t>
            </a:r>
            <a:r>
              <a:rPr sz="2800" b="1" dirty="0">
                <a:latin typeface="宋体" panose="02010600030101010101" pitchFamily="2" charset="-122"/>
                <a:ea typeface="宋体" panose="02010600030101010101" pitchFamily="2" charset="-122"/>
                <a:cs typeface="宋体" panose="02010600030101010101" pitchFamily="2" charset="-122"/>
                <a:sym typeface="+mn-ea"/>
              </a:rPr>
              <a:t>一幅既</a:t>
            </a:r>
            <a:r>
              <a:rPr sz="2800" b="1" dirty="0">
                <a:solidFill>
                  <a:srgbClr val="0E1CDC"/>
                </a:solidFill>
                <a:latin typeface="宋体" panose="02010600030101010101" pitchFamily="2" charset="-122"/>
                <a:ea typeface="宋体" panose="02010600030101010101" pitchFamily="2" charset="-122"/>
                <a:cs typeface="宋体" panose="02010600030101010101" pitchFamily="2" charset="-122"/>
                <a:sym typeface="+mn-ea"/>
              </a:rPr>
              <a:t>雄浑高远</a:t>
            </a:r>
            <a:r>
              <a:rPr sz="2800" b="1" dirty="0">
                <a:latin typeface="宋体" panose="02010600030101010101" pitchFamily="2" charset="-122"/>
                <a:ea typeface="宋体" panose="02010600030101010101" pitchFamily="2" charset="-122"/>
                <a:cs typeface="宋体" panose="02010600030101010101" pitchFamily="2" charset="-122"/>
                <a:sym typeface="+mn-ea"/>
              </a:rPr>
              <a:t>，又</a:t>
            </a:r>
            <a:r>
              <a:rPr sz="2800" b="1" dirty="0">
                <a:solidFill>
                  <a:srgbClr val="0E1CDC"/>
                </a:solidFill>
                <a:latin typeface="宋体" panose="02010600030101010101" pitchFamily="2" charset="-122"/>
                <a:ea typeface="宋体" panose="02010600030101010101" pitchFamily="2" charset="-122"/>
                <a:cs typeface="宋体" panose="02010600030101010101" pitchFamily="2" charset="-122"/>
                <a:sym typeface="+mn-ea"/>
              </a:rPr>
              <a:t>肃杀凄凉</a:t>
            </a:r>
            <a:r>
              <a:rPr sz="2800" b="1" dirty="0">
                <a:latin typeface="宋体" panose="02010600030101010101" pitchFamily="2" charset="-122"/>
                <a:ea typeface="宋体" panose="02010600030101010101" pitchFamily="2" charset="-122"/>
                <a:cs typeface="宋体" panose="02010600030101010101" pitchFamily="2" charset="-122"/>
                <a:sym typeface="+mn-ea"/>
              </a:rPr>
              <a:t>的秋景。</a:t>
            </a:r>
          </a:p>
        </p:txBody>
      </p:sp>
      <p:sp>
        <p:nvSpPr>
          <p:cNvPr id="5" name="文本框 4"/>
          <p:cNvSpPr txBox="1"/>
          <p:nvPr/>
        </p:nvSpPr>
        <p:spPr>
          <a:xfrm>
            <a:off x="4961255" y="901065"/>
            <a:ext cx="2472055" cy="645160"/>
          </a:xfrm>
          <a:prstGeom prst="rect">
            <a:avLst/>
          </a:prstGeom>
          <a:noFill/>
        </p:spPr>
        <p:txBody>
          <a:bodyPr wrap="none" rtlCol="0" anchor="t">
            <a:spAutoFit/>
          </a:bodyPr>
          <a:lstStyle/>
          <a:p>
            <a:r>
              <a:rPr lang="zh-CN" altLang="en-US" sz="3600" b="1">
                <a:solidFill>
                  <a:srgbClr val="00B050"/>
                </a:solidFill>
                <a:latin typeface="华文隶书" panose="02010800040101010101" charset="-122"/>
                <a:ea typeface="华文隶书" panose="02010800040101010101" charset="-122"/>
                <a:sym typeface="+mn-ea"/>
              </a:rPr>
              <a:t>悲自然之秋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554355" y="1021715"/>
            <a:ext cx="11283315" cy="76263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首联六个特写镜头</a:t>
            </a:r>
            <a:r>
              <a:rPr lang="zh-CN" b="1">
                <a:solidFill>
                  <a:schemeClr val="tx1"/>
                </a:solidFill>
                <a:latin typeface="微软雅黑" panose="020B0503020204020204" charset="-122"/>
                <a:ea typeface="微软雅黑" panose="020B0503020204020204" charset="-122"/>
                <a:cs typeface="微软雅黑" panose="020B0503020204020204" charset="-122"/>
              </a:rPr>
              <a:t>，运用了哪些表现手法</a:t>
            </a:r>
            <a:r>
              <a:rPr b="1">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4" name="文本框 3"/>
          <p:cNvSpPr txBox="1"/>
          <p:nvPr/>
        </p:nvSpPr>
        <p:spPr>
          <a:xfrm>
            <a:off x="554355" y="2109470"/>
            <a:ext cx="5723890" cy="2676525"/>
          </a:xfrm>
          <a:prstGeom prst="rect">
            <a:avLst/>
          </a:prstGeom>
          <a:noFill/>
        </p:spPr>
        <p:txBody>
          <a:bodyPr wrap="square" rtlCol="0" anchor="t">
            <a:spAutoFit/>
          </a:bodyPr>
          <a:lstStyle/>
          <a:p>
            <a:pPr algn="l"/>
            <a:r>
              <a:rPr lang="zh-CN" altLang="en-US" sz="2800" b="1" dirty="0">
                <a:solidFill>
                  <a:schemeClr val="tx1"/>
                </a:solidFill>
                <a:latin typeface="微软雅黑" panose="020B0503020204020204" charset="-122"/>
                <a:ea typeface="微软雅黑" panose="020B0503020204020204" charset="-122"/>
                <a:sym typeface="+mn-ea"/>
              </a:rPr>
              <a:t>▲   </a:t>
            </a:r>
            <a:r>
              <a:rPr lang="zh-CN" altLang="en-US" sz="2800" b="1" dirty="0">
                <a:solidFill>
                  <a:schemeClr val="tx1"/>
                </a:solidFill>
                <a:latin typeface="宋体" panose="02010600030101010101" pitchFamily="2" charset="-122"/>
                <a:ea typeface="宋体" panose="02010600030101010101" pitchFamily="2" charset="-122"/>
                <a:sym typeface="+mn-ea"/>
              </a:rPr>
              <a:t>①</a:t>
            </a:r>
            <a:r>
              <a:rPr sz="2800" b="1" dirty="0">
                <a:latin typeface="Arial" panose="020B0604020202020204" pitchFamily="34" charset="0"/>
                <a:ea typeface="楷体_GB2312" pitchFamily="49" charset="-122"/>
                <a:sym typeface="+mn-ea"/>
              </a:rPr>
              <a:t>首联写景，开门见山，</a:t>
            </a:r>
            <a:r>
              <a:rPr sz="2800" b="1" dirty="0">
                <a:solidFill>
                  <a:srgbClr val="0E1CDC"/>
                </a:solidFill>
                <a:latin typeface="Arial" panose="020B0604020202020204" pitchFamily="34" charset="0"/>
                <a:ea typeface="楷体_GB2312" pitchFamily="49" charset="-122"/>
                <a:sym typeface="+mn-ea"/>
              </a:rPr>
              <a:t>渲染</a:t>
            </a:r>
            <a:r>
              <a:rPr sz="2800" b="1" dirty="0">
                <a:latin typeface="Arial" panose="020B0604020202020204" pitchFamily="34" charset="0"/>
                <a:ea typeface="楷体_GB2312" pitchFamily="49" charset="-122"/>
                <a:sym typeface="+mn-ea"/>
              </a:rPr>
              <a:t>悲凉气氛。</a:t>
            </a:r>
            <a:r>
              <a:rPr sz="2800" b="1" dirty="0">
                <a:latin typeface="Calibri" panose="020F0502020204030204" charset="0"/>
                <a:ea typeface="楷体_GB2312" pitchFamily="49" charset="-122"/>
                <a:sym typeface="+mn-ea"/>
              </a:rPr>
              <a:t>②</a:t>
            </a:r>
            <a:r>
              <a:rPr sz="2800" b="1" dirty="0">
                <a:solidFill>
                  <a:srgbClr val="0E1CDC"/>
                </a:solidFill>
                <a:latin typeface="Arial" panose="020B0604020202020204" pitchFamily="34" charset="0"/>
                <a:ea typeface="楷体_GB2312" pitchFamily="49" charset="-122"/>
                <a:sym typeface="+mn-ea"/>
              </a:rPr>
              <a:t>动静结合</a:t>
            </a:r>
            <a:r>
              <a:rPr sz="2800" b="1" dirty="0">
                <a:latin typeface="Arial" panose="020B0604020202020204" pitchFamily="34" charset="0"/>
                <a:ea typeface="楷体_GB2312" pitchFamily="49" charset="-122"/>
                <a:sym typeface="+mn-ea"/>
              </a:rPr>
              <a:t>，寓静于动中构造了一幅以冷色调着墨的绝妙的水墨画</a:t>
            </a:r>
            <a:r>
              <a:rPr lang="zh-CN" sz="2800" b="1" dirty="0">
                <a:latin typeface="Arial" panose="020B0604020202020204" pitchFamily="34" charset="0"/>
                <a:ea typeface="楷体_GB2312" pitchFamily="49" charset="-122"/>
                <a:sym typeface="+mn-ea"/>
              </a:rPr>
              <a:t>；</a:t>
            </a:r>
            <a:r>
              <a:rPr lang="zh-CN" altLang="en-US" sz="2800" b="1" dirty="0">
                <a:latin typeface="宋体" panose="02010600030101010101" pitchFamily="2" charset="-122"/>
                <a:ea typeface="宋体" panose="02010600030101010101" pitchFamily="2" charset="-122"/>
                <a:sym typeface="+mn-ea"/>
              </a:rPr>
              <a:t>③</a:t>
            </a:r>
            <a:r>
              <a:rPr lang="zh-CN" sz="2800" b="1" dirty="0">
                <a:solidFill>
                  <a:srgbClr val="0E1CDC"/>
                </a:solidFill>
                <a:latin typeface="Arial" panose="020B0604020202020204" pitchFamily="34" charset="0"/>
                <a:ea typeface="楷体_GB2312" pitchFamily="49" charset="-122"/>
                <a:sym typeface="+mn-ea"/>
              </a:rPr>
              <a:t>视听结合</a:t>
            </a:r>
            <a:r>
              <a:rPr lang="zh-CN" sz="2800" b="1" dirty="0">
                <a:latin typeface="Arial" panose="020B0604020202020204" pitchFamily="34" charset="0"/>
                <a:ea typeface="楷体_GB2312" pitchFamily="49" charset="-122"/>
                <a:sym typeface="+mn-ea"/>
              </a:rPr>
              <a:t>，营造了令人忧伤的情境，构造的是一幅冷淡惨白的画面</a:t>
            </a:r>
            <a:r>
              <a:rPr lang="zh-CN" altLang="en-US" sz="2800" b="1" dirty="0">
                <a:latin typeface="Arial" panose="020B0604020202020204" pitchFamily="34" charset="0"/>
                <a:ea typeface="楷体_GB2312" pitchFamily="49" charset="-122"/>
                <a:sym typeface="+mn-ea"/>
              </a:rPr>
              <a:t>。</a:t>
            </a:r>
            <a:endParaRPr lang="zh-CN" altLang="en-US" sz="2800" b="1" dirty="0">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3"/>
          <a:stretch>
            <a:fillRect/>
          </a:stretch>
        </p:blipFill>
        <p:spPr>
          <a:xfrm>
            <a:off x="6402070" y="2109470"/>
            <a:ext cx="5349875" cy="34747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554355" y="941070"/>
            <a:ext cx="11283315" cy="76263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lang="zh-CN" altLang="en-US" b="1">
                <a:solidFill>
                  <a:schemeClr val="tx1"/>
                </a:solidFill>
                <a:latin typeface="微软雅黑" panose="020B0503020204020204" charset="-122"/>
                <a:ea typeface="微软雅黑" panose="020B0503020204020204" charset="-122"/>
                <a:cs typeface="微软雅黑" panose="020B0503020204020204" charset="-122"/>
              </a:rPr>
              <a:t>赏析</a:t>
            </a:r>
            <a:r>
              <a:rPr lang="en-US" altLang="zh-CN" b="1">
                <a:solidFill>
                  <a:schemeClr val="tx1"/>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无边落木萧萧下，不尽长江滚滚来</a:t>
            </a:r>
            <a:r>
              <a:rPr lang="en-US" b="1">
                <a:solidFill>
                  <a:schemeClr val="tx1"/>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4" name="文本框 3"/>
          <p:cNvSpPr txBox="1"/>
          <p:nvPr/>
        </p:nvSpPr>
        <p:spPr>
          <a:xfrm>
            <a:off x="554355" y="1703705"/>
            <a:ext cx="8258175" cy="4829810"/>
          </a:xfrm>
          <a:prstGeom prst="rect">
            <a:avLst/>
          </a:prstGeom>
          <a:noFill/>
        </p:spPr>
        <p:txBody>
          <a:bodyPr wrap="square" rtlCol="0" anchor="t">
            <a:spAutoFit/>
          </a:bodyPr>
          <a:lstStyle/>
          <a:p>
            <a:pPr>
              <a:lnSpc>
                <a:spcPct val="110000"/>
              </a:lnSpc>
            </a:pPr>
            <a:r>
              <a:rPr lang="zh-CN" altLang="en-US" sz="2800" b="1">
                <a:latin typeface="微软雅黑" panose="020B0503020204020204" charset="-122"/>
                <a:ea typeface="微软雅黑" panose="020B0503020204020204" charset="-122"/>
              </a:rPr>
              <a:t>▲ </a:t>
            </a:r>
            <a:r>
              <a:rPr lang="zh-CN" altLang="en-US" sz="2800" b="1"/>
              <a:t>这两句诗从大处落笔，意境开阔深远，情景交融，落叶的“萧萧”之态，长江的“滚滚”之势形象地再现了诗人浩茫而纷乱的思绪。叶落意味着一年将尽，会让人感到韶光易逝，人生短促；而长江不尽，更古如斯，会觉得历史悠远而不可逆转，联想到历代优秀人物的不幸遭遇，不禁要“怅望千秋一洒泪”以抒发自己壮志难酬的苦痛。不过，作为一个现实主义诗人，一个有阔大胸襟的知识分子来说，他知道人无论活到何时，都难免一死。这是一种必然规律。所以，他又感到豁达、坦荡、胸襟开阔。</a:t>
            </a:r>
          </a:p>
        </p:txBody>
      </p:sp>
      <p:pic>
        <p:nvPicPr>
          <p:cNvPr id="3" name="图片 2"/>
          <p:cNvPicPr>
            <a:picLocks noChangeAspect="1"/>
          </p:cNvPicPr>
          <p:nvPr/>
        </p:nvPicPr>
        <p:blipFill>
          <a:blip r:embed="rId3"/>
          <a:stretch>
            <a:fillRect/>
          </a:stretch>
        </p:blipFill>
        <p:spPr>
          <a:xfrm>
            <a:off x="8812530" y="2687320"/>
            <a:ext cx="3233420" cy="16040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555625" y="1318260"/>
            <a:ext cx="11283315" cy="121094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4</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细读颈联，仔细体味，诗人写出了几重“悲”？</a:t>
            </a:r>
            <a:r>
              <a:rPr lang="zh-CN" b="1">
                <a:solidFill>
                  <a:schemeClr val="tx1"/>
                </a:solidFill>
                <a:latin typeface="微软雅黑" panose="020B0503020204020204" charset="-122"/>
                <a:ea typeface="微软雅黑" panose="020B0503020204020204" charset="-122"/>
                <a:cs typeface="微软雅黑" panose="020B0503020204020204" charset="-122"/>
              </a:rPr>
              <a:t>是从哪些角度写的？</a:t>
            </a:r>
          </a:p>
        </p:txBody>
      </p:sp>
      <p:sp>
        <p:nvSpPr>
          <p:cNvPr id="3" name="文本框 2"/>
          <p:cNvSpPr txBox="1"/>
          <p:nvPr/>
        </p:nvSpPr>
        <p:spPr>
          <a:xfrm>
            <a:off x="598170" y="2606040"/>
            <a:ext cx="7545070" cy="3969385"/>
          </a:xfrm>
          <a:prstGeom prst="rect">
            <a:avLst/>
          </a:prstGeom>
          <a:noFill/>
        </p:spPr>
        <p:txBody>
          <a:bodyPr wrap="square" rtlCol="0" anchor="t">
            <a:spAutoFit/>
          </a:bodyPr>
          <a:lstStyle/>
          <a:p>
            <a:r>
              <a:rPr lang="zh-CN" altLang="en-US" sz="2800" b="1">
                <a:latin typeface="微软雅黑" panose="020B0503020204020204" charset="-122"/>
                <a:ea typeface="微软雅黑" panose="020B0503020204020204" charset="-122"/>
              </a:rPr>
              <a:t>▲  </a:t>
            </a:r>
            <a:r>
              <a:rPr lang="zh-CN" altLang="en-US" sz="2800" b="1"/>
              <a:t>一悲他乡作客，二悲长年作客，三悲万里作客，四悲寒秋作客，五悲暮齿无为，六悲亲朋亡散，七悲孤独登高，八悲身患疾病。这种种的可悲，使诗人倍感身世的凄凉。</a:t>
            </a:r>
          </a:p>
          <a:p>
            <a:r>
              <a:rPr lang="zh-CN" altLang="en-US" sz="2800" b="1"/>
              <a:t>    诗人从空间（万里）、时间（百年）两方面着笔，把久客最易悲秋，多病独自登台的感情，融入一联雄阔高浑的对句之中，情景交融，使人深深地感到他那沉重的感情脉搏。并对自己一生颠沛流离生活的高度概括。</a:t>
            </a:r>
          </a:p>
        </p:txBody>
      </p:sp>
      <p:sp>
        <p:nvSpPr>
          <p:cNvPr id="5" name="文本框 4"/>
          <p:cNvSpPr txBox="1"/>
          <p:nvPr/>
        </p:nvSpPr>
        <p:spPr>
          <a:xfrm>
            <a:off x="4961255" y="793115"/>
            <a:ext cx="2472055" cy="645160"/>
          </a:xfrm>
          <a:prstGeom prst="rect">
            <a:avLst/>
          </a:prstGeom>
          <a:noFill/>
        </p:spPr>
        <p:txBody>
          <a:bodyPr wrap="none" rtlCol="0" anchor="t">
            <a:spAutoFit/>
          </a:bodyPr>
          <a:lstStyle/>
          <a:p>
            <a:r>
              <a:rPr lang="zh-CN" altLang="en-US" sz="3600" b="1">
                <a:solidFill>
                  <a:srgbClr val="00B050"/>
                </a:solidFill>
                <a:latin typeface="华文隶书" panose="02010800040101010101" charset="-122"/>
                <a:ea typeface="华文隶书" panose="02010800040101010101" charset="-122"/>
                <a:sym typeface="+mn-ea"/>
              </a:rPr>
              <a:t>悲人生之秋</a:t>
            </a:r>
          </a:p>
        </p:txBody>
      </p:sp>
      <p:pic>
        <p:nvPicPr>
          <p:cNvPr id="4" name="图片 3"/>
          <p:cNvPicPr>
            <a:picLocks noChangeAspect="1"/>
          </p:cNvPicPr>
          <p:nvPr/>
        </p:nvPicPr>
        <p:blipFill>
          <a:blip r:embed="rId3"/>
          <a:stretch>
            <a:fillRect/>
          </a:stretch>
        </p:blipFill>
        <p:spPr>
          <a:xfrm>
            <a:off x="8150225" y="3208655"/>
            <a:ext cx="3688715" cy="21856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文本框 21506"/>
          <p:cNvSpPr txBox="1"/>
          <p:nvPr/>
        </p:nvSpPr>
        <p:spPr>
          <a:xfrm>
            <a:off x="520065" y="2192655"/>
            <a:ext cx="11365230" cy="3358515"/>
          </a:xfrm>
          <a:prstGeom prst="rect">
            <a:avLst/>
          </a:prstGeom>
          <a:noFill/>
          <a:ln w="9525">
            <a:noFill/>
          </a:ln>
        </p:spPr>
        <p:txBody>
          <a:bodyPr wrap="square">
            <a:spAutoFit/>
          </a:bodyPr>
          <a:lstStyle/>
          <a:p>
            <a:pPr>
              <a:lnSpc>
                <a:spcPct val="110000"/>
              </a:lnSpc>
              <a:spcBef>
                <a:spcPct val="50000"/>
              </a:spcBef>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1.了解杜甫生平以及其对诗歌创作的影响。     </a:t>
            </a:r>
          </a:p>
          <a:p>
            <a:pPr>
              <a:lnSpc>
                <a:spcPct val="110000"/>
              </a:lnSpc>
              <a:spcBef>
                <a:spcPct val="50000"/>
              </a:spcBef>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2</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赏析景、境、情三者之间的关系。     </a:t>
            </a:r>
          </a:p>
          <a:p>
            <a:pPr>
              <a:lnSpc>
                <a:spcPct val="110000"/>
              </a:lnSpc>
              <a:spcBef>
                <a:spcPct val="50000"/>
              </a:spcBef>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3</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感受诗人深沉的苦痛与忧思。</a:t>
            </a:r>
          </a:p>
          <a:p>
            <a:pPr>
              <a:lnSpc>
                <a:spcPct val="110000"/>
              </a:lnSpc>
              <a:spcBef>
                <a:spcPct val="50000"/>
              </a:spcBef>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4</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探究诗人悲秋的根本原因。</a:t>
            </a:r>
          </a:p>
        </p:txBody>
      </p:sp>
      <p:sp>
        <p:nvSpPr>
          <p:cNvPr id="2" name="文本框 1"/>
          <p:cNvSpPr txBox="1"/>
          <p:nvPr/>
        </p:nvSpPr>
        <p:spPr>
          <a:xfrm>
            <a:off x="4362133" y="854393"/>
            <a:ext cx="3681095" cy="829945"/>
          </a:xfrm>
          <a:prstGeom prst="rect">
            <a:avLst/>
          </a:prstGeom>
          <a:noFill/>
          <a:ln w="9525">
            <a:noFill/>
          </a:ln>
        </p:spPr>
        <p:txBody>
          <a:bodyPr wrap="none">
            <a:spAutoFit/>
          </a:bodyPr>
          <a:lstStyle/>
          <a:p>
            <a:r>
              <a:rPr lang="zh-CN" altLang="en-US" sz="4800" b="1" dirty="0">
                <a:solidFill>
                  <a:srgbClr val="2B32D8"/>
                </a:solidFill>
                <a:latin typeface="宋体" panose="02010600030101010101" pitchFamily="2" charset="-122"/>
                <a:ea typeface="宋体" panose="02010600030101010101" pitchFamily="2" charset="-122"/>
                <a:sym typeface="Century Gothic" panose="020B0502020202020204" pitchFamily="34" charset="0"/>
              </a:rPr>
              <a:t>◆ </a:t>
            </a:r>
            <a:r>
              <a:rPr lang="zh-CN" altLang="en-US" sz="4800" b="1" dirty="0">
                <a:solidFill>
                  <a:srgbClr val="2B32D8"/>
                </a:solidFill>
                <a:latin typeface="Century Gothic" panose="020B0502020202020204" pitchFamily="34" charset="0"/>
                <a:ea typeface="微软雅黑" panose="020B0503020204020204" charset="-122"/>
                <a:sym typeface="Century Gothic" panose="020B0502020202020204" pitchFamily="34" charset="0"/>
              </a:rPr>
              <a:t>学习目标</a:t>
            </a:r>
            <a:r>
              <a:rPr lang="zh-CN" altLang="en-US" sz="4000" dirty="0">
                <a:solidFill>
                  <a:srgbClr val="2B32D8"/>
                </a:solidFill>
                <a:latin typeface="Century Gothic" panose="020B0502020202020204" pitchFamily="34" charset="0"/>
                <a:ea typeface="微软雅黑" panose="020B0503020204020204" charset="-122"/>
                <a:sym typeface="Century Gothic" panose="020B0502020202020204"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ppt_x"/>
                                          </p:val>
                                        </p:tav>
                                        <p:tav tm="100000">
                                          <p:val>
                                            <p:strVal val="#ppt_x"/>
                                          </p:val>
                                        </p:tav>
                                      </p:tavLst>
                                    </p:anim>
                                    <p:anim calcmode="lin" valueType="num">
                                      <p:cBhvr additive="base">
                                        <p:cTn id="8"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523240" y="880110"/>
            <a:ext cx="11283315" cy="87820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5</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b="1">
                <a:solidFill>
                  <a:schemeClr val="tx1"/>
                </a:solidFill>
                <a:latin typeface="微软雅黑" panose="020B0503020204020204" charset="-122"/>
                <a:ea typeface="微软雅黑" panose="020B0503020204020204" charset="-122"/>
                <a:cs typeface="微软雅黑" panose="020B0503020204020204" charset="-122"/>
              </a:rPr>
              <a:t>诗</a:t>
            </a:r>
            <a:r>
              <a:rPr lang="zh-CN" b="1">
                <a:solidFill>
                  <a:schemeClr val="tx1"/>
                </a:solidFill>
                <a:latin typeface="微软雅黑" panose="020B0503020204020204" charset="-122"/>
                <a:ea typeface="微软雅黑" panose="020B0503020204020204" charset="-122"/>
                <a:cs typeface="微软雅黑" panose="020B0503020204020204" charset="-122"/>
              </a:rPr>
              <a:t>颈</a:t>
            </a:r>
            <a:r>
              <a:rPr b="1">
                <a:solidFill>
                  <a:schemeClr val="tx1"/>
                </a:solidFill>
                <a:latin typeface="微软雅黑" panose="020B0503020204020204" charset="-122"/>
                <a:ea typeface="微软雅黑" panose="020B0503020204020204" charset="-122"/>
                <a:cs typeface="微软雅黑" panose="020B0503020204020204" charset="-122"/>
              </a:rPr>
              <a:t>、</a:t>
            </a:r>
            <a:r>
              <a:rPr lang="zh-CN" b="1">
                <a:solidFill>
                  <a:schemeClr val="tx1"/>
                </a:solidFill>
                <a:latin typeface="微软雅黑" panose="020B0503020204020204" charset="-122"/>
                <a:ea typeface="微软雅黑" panose="020B0503020204020204" charset="-122"/>
                <a:cs typeface="微软雅黑" panose="020B0503020204020204" charset="-122"/>
              </a:rPr>
              <a:t>尾</a:t>
            </a:r>
            <a:r>
              <a:rPr b="1">
                <a:solidFill>
                  <a:schemeClr val="tx1"/>
                </a:solidFill>
                <a:latin typeface="微软雅黑" panose="020B0503020204020204" charset="-122"/>
                <a:ea typeface="微软雅黑" panose="020B0503020204020204" charset="-122"/>
                <a:cs typeface="微软雅黑" panose="020B0503020204020204" charset="-122"/>
              </a:rPr>
              <a:t>两联是抒情，有哪些字眼充分表现了作者的情感？</a:t>
            </a:r>
            <a:r>
              <a:rPr lang="zh-CN" b="1">
                <a:solidFill>
                  <a:schemeClr val="tx1"/>
                </a:solidFill>
                <a:latin typeface="微软雅黑" panose="020B0503020204020204" charset="-122"/>
                <a:ea typeface="微软雅黑" panose="020B0503020204020204" charset="-122"/>
                <a:cs typeface="微软雅黑" panose="020B0503020204020204" charset="-122"/>
              </a:rPr>
              <a:t>细作品味。</a:t>
            </a:r>
          </a:p>
        </p:txBody>
      </p:sp>
      <p:sp>
        <p:nvSpPr>
          <p:cNvPr id="3" name="文本框 2"/>
          <p:cNvSpPr txBox="1"/>
          <p:nvPr/>
        </p:nvSpPr>
        <p:spPr>
          <a:xfrm>
            <a:off x="523240" y="2172335"/>
            <a:ext cx="8553450" cy="4399915"/>
          </a:xfrm>
          <a:prstGeom prst="rect">
            <a:avLst/>
          </a:prstGeom>
          <a:noFill/>
        </p:spPr>
        <p:txBody>
          <a:bodyPr wrap="square" rtlCol="0" anchor="t">
            <a:spAutoFit/>
          </a:bodyPr>
          <a:lstStyle/>
          <a:p>
            <a:r>
              <a:rPr lang="zh-CN" altLang="en-US" sz="2800">
                <a:latin typeface="微软雅黑" panose="020B0503020204020204" charset="-122"/>
                <a:ea typeface="微软雅黑" panose="020B0503020204020204" charset="-122"/>
              </a:rPr>
              <a:t>▲ </a:t>
            </a:r>
          </a:p>
          <a:p>
            <a:r>
              <a:rPr lang="zh-CN" altLang="en-US" sz="2800" b="1">
                <a:solidFill>
                  <a:srgbClr val="0E1CDC"/>
                </a:solidFill>
              </a:rPr>
              <a:t>万：</a:t>
            </a:r>
            <a:r>
              <a:rPr lang="zh-CN" altLang="en-US" sz="2800" b="1"/>
              <a:t>表明了离国别家，漂泊路途之远；</a:t>
            </a:r>
          </a:p>
          <a:p>
            <a:r>
              <a:rPr lang="zh-CN" altLang="en-US" sz="2800" b="1">
                <a:solidFill>
                  <a:srgbClr val="0E1CDC"/>
                </a:solidFill>
              </a:rPr>
              <a:t>常：</a:t>
            </a:r>
            <a:r>
              <a:rPr lang="zh-CN" altLang="en-US" sz="2800" b="1"/>
              <a:t>表明了离家万里，流浪他乡的时间之久；</a:t>
            </a:r>
          </a:p>
          <a:p>
            <a:r>
              <a:rPr lang="zh-CN" altLang="en-US" sz="2800" b="1">
                <a:solidFill>
                  <a:srgbClr val="0E1CDC"/>
                </a:solidFill>
              </a:rPr>
              <a:t>作客：</a:t>
            </a:r>
            <a:r>
              <a:rPr lang="zh-CN" altLang="en-US" sz="2800" b="1"/>
              <a:t>客居他乡；</a:t>
            </a:r>
          </a:p>
          <a:p>
            <a:r>
              <a:rPr lang="zh-CN" altLang="en-US" sz="2800" b="1">
                <a:solidFill>
                  <a:srgbClr val="0E1CDC"/>
                </a:solidFill>
              </a:rPr>
              <a:t>多：</a:t>
            </a:r>
            <a:r>
              <a:rPr lang="zh-CN" altLang="en-US" sz="2800" b="1"/>
              <a:t>感叹年老多病，精神疲惫不堪；</a:t>
            </a:r>
          </a:p>
          <a:p>
            <a:r>
              <a:rPr lang="zh-CN" altLang="en-US" sz="2800" b="1">
                <a:solidFill>
                  <a:srgbClr val="0E1CDC"/>
                </a:solidFill>
              </a:rPr>
              <a:t>独：</a:t>
            </a:r>
            <a:r>
              <a:rPr lang="zh-CN" altLang="en-US" sz="2800" b="1"/>
              <a:t>感叹独自登台，形单影只，万分凄凉；</a:t>
            </a:r>
          </a:p>
          <a:p>
            <a:r>
              <a:rPr lang="zh-CN" altLang="en-US" sz="2800" b="1">
                <a:solidFill>
                  <a:srgbClr val="0E1CDC"/>
                </a:solidFill>
              </a:rPr>
              <a:t>恨：</a:t>
            </a:r>
            <a:r>
              <a:rPr lang="zh-CN" altLang="en-US" sz="2800" b="1"/>
              <a:t>感叹过分的愁苦和愤恨，以致两鬓过早地斑白了；</a:t>
            </a:r>
          </a:p>
          <a:p>
            <a:r>
              <a:rPr lang="zh-CN" altLang="en-US" sz="2800" b="1">
                <a:solidFill>
                  <a:srgbClr val="0E1CDC"/>
                </a:solidFill>
              </a:rPr>
              <a:t>停：</a:t>
            </a:r>
            <a:r>
              <a:rPr lang="zh-CN" altLang="en-US" sz="2800" b="1"/>
              <a:t>感叹因穷困潦倒没酒可喝，只好停下酒杯，郁积在胸中的愁闷得不到渲泄的情状；</a:t>
            </a:r>
          </a:p>
          <a:p>
            <a:r>
              <a:rPr lang="zh-CN" altLang="en-US" sz="2800" b="1">
                <a:solidFill>
                  <a:srgbClr val="0E1CDC"/>
                </a:solidFill>
              </a:rPr>
              <a:t>苦：</a:t>
            </a:r>
            <a:r>
              <a:rPr lang="zh-CN" altLang="en-US" sz="2800" b="1"/>
              <a:t>是极度；极度(痛恨两鬓染霜)。</a:t>
            </a:r>
          </a:p>
        </p:txBody>
      </p:sp>
      <p:pic>
        <p:nvPicPr>
          <p:cNvPr id="5" name="图片 4"/>
          <p:cNvPicPr>
            <a:picLocks noChangeAspect="1"/>
          </p:cNvPicPr>
          <p:nvPr/>
        </p:nvPicPr>
        <p:blipFill>
          <a:blip r:embed="rId3"/>
          <a:stretch>
            <a:fillRect/>
          </a:stretch>
        </p:blipFill>
        <p:spPr>
          <a:xfrm>
            <a:off x="7776210" y="2002155"/>
            <a:ext cx="4030345" cy="26809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3891915" y="951865"/>
            <a:ext cx="7940040" cy="83248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6</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lang="zh-CN" altLang="en-US" b="1">
                <a:solidFill>
                  <a:schemeClr val="tx1"/>
                </a:solidFill>
                <a:latin typeface="微软雅黑" panose="020B0503020204020204" charset="-122"/>
                <a:ea typeface="微软雅黑" panose="020B0503020204020204" charset="-122"/>
                <a:cs typeface="微软雅黑" panose="020B0503020204020204" charset="-122"/>
              </a:rPr>
              <a:t>尾联</a:t>
            </a:r>
            <a:r>
              <a:rPr b="1">
                <a:solidFill>
                  <a:schemeClr val="tx1"/>
                </a:solidFill>
                <a:latin typeface="微软雅黑" panose="020B0503020204020204" charset="-122"/>
                <a:ea typeface="微软雅黑" panose="020B0503020204020204" charset="-122"/>
                <a:cs typeface="微软雅黑" panose="020B0503020204020204" charset="-122"/>
              </a:rPr>
              <a:t>诗人有哪些“艰难苦恨”？</a:t>
            </a:r>
            <a:r>
              <a:rPr lang="zh-CN" b="1">
                <a:solidFill>
                  <a:schemeClr val="tx1"/>
                </a:solidFill>
                <a:latin typeface="微软雅黑" panose="020B0503020204020204" charset="-122"/>
                <a:ea typeface="微软雅黑" panose="020B0503020204020204" charset="-122"/>
                <a:cs typeface="微软雅黑" panose="020B0503020204020204" charset="-122"/>
              </a:rPr>
              <a:t>细作分析。</a:t>
            </a:r>
          </a:p>
        </p:txBody>
      </p:sp>
      <p:sp>
        <p:nvSpPr>
          <p:cNvPr id="3" name="文本框 2"/>
          <p:cNvSpPr txBox="1"/>
          <p:nvPr/>
        </p:nvSpPr>
        <p:spPr>
          <a:xfrm>
            <a:off x="4023360" y="2359660"/>
            <a:ext cx="7677150" cy="3107690"/>
          </a:xfrm>
          <a:prstGeom prst="rect">
            <a:avLst/>
          </a:prstGeom>
          <a:noFill/>
        </p:spPr>
        <p:txBody>
          <a:bodyPr wrap="square" rtlCol="0" anchor="t">
            <a:spAutoFit/>
          </a:bodyPr>
          <a:lstStyle/>
          <a:p>
            <a:r>
              <a:rPr lang="zh-CN" altLang="en-US" sz="2800">
                <a:latin typeface="微软雅黑" panose="020B0503020204020204" charset="-122"/>
                <a:ea typeface="微软雅黑" panose="020B0503020204020204" charset="-122"/>
              </a:rPr>
              <a:t>▲ </a:t>
            </a:r>
            <a:r>
              <a:rPr lang="zh-CN" altLang="en-US" sz="2800" b="1"/>
              <a:t>诗人</a:t>
            </a:r>
            <a:r>
              <a:rPr lang="zh-CN" altLang="en-US" sz="2800" b="1">
                <a:solidFill>
                  <a:srgbClr val="0E1CDC"/>
                </a:solidFill>
              </a:rPr>
              <a:t>潦倒的生活之苦</a:t>
            </a:r>
            <a:r>
              <a:rPr lang="zh-CN" altLang="en-US" sz="2800" b="1"/>
              <a:t>和</a:t>
            </a:r>
            <a:r>
              <a:rPr lang="zh-CN" altLang="en-US" sz="2800" b="1">
                <a:solidFill>
                  <a:srgbClr val="0E1CDC"/>
                </a:solidFill>
              </a:rPr>
              <a:t>一生无法释怀的国难家愁</a:t>
            </a:r>
            <a:r>
              <a:rPr lang="zh-CN" altLang="en-US" sz="2800" b="1"/>
              <a:t>，也就是杜甫的人生苦难。</a:t>
            </a:r>
          </a:p>
          <a:p>
            <a:r>
              <a:rPr lang="zh-CN" altLang="en-US" sz="2800" b="1"/>
              <a:t>   尾联转入对个人身边琐事的悲叹，与首两联的雄浑之境，形成惨烈的对比；并分承五、六两句。诗人备尝艰难潦倒之苦，国难家愁，使自己白发日添，再加上因病断酒，悲愁就更难排遣了。这一联，无限悲凉之意，溢于言外。</a:t>
            </a:r>
          </a:p>
        </p:txBody>
      </p:sp>
      <p:pic>
        <p:nvPicPr>
          <p:cNvPr id="10243" name="图片 11267" descr="200281818314467769"/>
          <p:cNvPicPr>
            <a:picLocks noChangeAspect="1"/>
          </p:cNvPicPr>
          <p:nvPr/>
        </p:nvPicPr>
        <p:blipFill>
          <a:blip r:embed="rId3"/>
          <a:stretch>
            <a:fillRect/>
          </a:stretch>
        </p:blipFill>
        <p:spPr>
          <a:xfrm>
            <a:off x="523240" y="1157605"/>
            <a:ext cx="2973070" cy="50076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custDataLst>
              <p:tags r:id="rId1"/>
            </p:custDataLst>
          </p:nvPr>
        </p:nvSpPr>
        <p:spPr>
          <a:xfrm>
            <a:off x="485775" y="1493520"/>
            <a:ext cx="7940040" cy="832485"/>
          </a:xfrm>
        </p:spPr>
        <p:txBody>
          <a:bodyPr>
            <a:noAutofit/>
          </a:bodyPr>
          <a:lstStyle/>
          <a:p>
            <a:pPr marL="0" indent="0">
              <a:lnSpc>
                <a:spcPct val="130000"/>
              </a:lnSpc>
              <a:buNone/>
            </a:pPr>
            <a:r>
              <a:rPr lang="zh-CN" altLang="en-US" b="1">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b="1">
                <a:solidFill>
                  <a:srgbClr val="FF0000"/>
                </a:solidFill>
                <a:latin typeface="微软雅黑" panose="020B0503020204020204" charset="-122"/>
                <a:ea typeface="微软雅黑" panose="020B0503020204020204" charset="-122"/>
                <a:cs typeface="微软雅黑" panose="020B0503020204020204" charset="-122"/>
              </a:rPr>
              <a:t>7</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lang="zh-CN" altLang="en-US" b="1">
                <a:solidFill>
                  <a:schemeClr val="tx1"/>
                </a:solidFill>
                <a:latin typeface="微软雅黑" panose="020B0503020204020204" charset="-122"/>
                <a:ea typeface="微软雅黑" panose="020B0503020204020204" charset="-122"/>
                <a:cs typeface="微软雅黑" panose="020B0503020204020204" charset="-122"/>
              </a:rPr>
              <a:t>尾联</a:t>
            </a:r>
            <a:r>
              <a:rPr b="1">
                <a:solidFill>
                  <a:schemeClr val="tx1"/>
                </a:solidFill>
                <a:latin typeface="微软雅黑" panose="020B0503020204020204" charset="-122"/>
                <a:ea typeface="微软雅黑" panose="020B0503020204020204" charset="-122"/>
                <a:cs typeface="微软雅黑" panose="020B0503020204020204" charset="-122"/>
              </a:rPr>
              <a:t>表现了作者怎样的思想境界？</a:t>
            </a:r>
          </a:p>
        </p:txBody>
      </p:sp>
      <p:sp>
        <p:nvSpPr>
          <p:cNvPr id="3" name="文本框 2"/>
          <p:cNvSpPr txBox="1"/>
          <p:nvPr/>
        </p:nvSpPr>
        <p:spPr>
          <a:xfrm>
            <a:off x="398145" y="2451100"/>
            <a:ext cx="6717665" cy="3107690"/>
          </a:xfrm>
          <a:prstGeom prst="rect">
            <a:avLst/>
          </a:prstGeom>
          <a:noFill/>
        </p:spPr>
        <p:txBody>
          <a:bodyPr wrap="square" rtlCol="0" anchor="t">
            <a:spAutoFit/>
          </a:bodyPr>
          <a:lstStyle/>
          <a:p>
            <a:r>
              <a:rPr lang="zh-CN" altLang="en-US" sz="2800">
                <a:latin typeface="微软雅黑" panose="020B0503020204020204" charset="-122"/>
                <a:ea typeface="微软雅黑" panose="020B0503020204020204" charset="-122"/>
              </a:rPr>
              <a:t>▲ </a:t>
            </a:r>
            <a:r>
              <a:rPr lang="zh-CN" altLang="en-US" sz="2800" b="1"/>
              <a:t>杜甫受儒家思想影响很深，忠君爱国、关心民生疾苦是他思想的核心。“安得广厦千万间，大庇天下寒士俱欢颜，风雨不动安如山！呜呼！何时眼前突兀见此屋，吾庐独破受冻死亦足 ！”“达则兼济天下，穷则独善其身。”“诗圣”杜甫无论穷达，都心怀天下，忧国忧民。</a:t>
            </a:r>
          </a:p>
        </p:txBody>
      </p:sp>
      <p:pic>
        <p:nvPicPr>
          <p:cNvPr id="4" name="图片 3"/>
          <p:cNvPicPr>
            <a:picLocks noChangeAspect="1"/>
          </p:cNvPicPr>
          <p:nvPr/>
        </p:nvPicPr>
        <p:blipFill>
          <a:blip r:embed="rId3"/>
          <a:stretch>
            <a:fillRect/>
          </a:stretch>
        </p:blipFill>
        <p:spPr>
          <a:xfrm>
            <a:off x="7461885" y="2520315"/>
            <a:ext cx="4229735" cy="28130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标题 1"/>
          <p:cNvSpPr>
            <a:spLocks noGrp="1"/>
          </p:cNvSpPr>
          <p:nvPr>
            <p:ph type="title"/>
          </p:nvPr>
        </p:nvSpPr>
        <p:spPr>
          <a:xfrm>
            <a:off x="2315845" y="805180"/>
            <a:ext cx="7886700" cy="702945"/>
          </a:xfrm>
        </p:spPr>
        <p:txBody>
          <a:bodyPr vert="horz" wrap="square" lIns="91440" tIns="45720" rIns="91440" bIns="45720" anchor="ctr">
            <a:normAutofit/>
          </a:bodyPr>
          <a:lstStyle/>
          <a:p>
            <a:pPr algn="ctr" eaLnBrk="1" hangingPunct="1"/>
            <a:r>
              <a:rPr lang="zh-CN" altLang="zh-CN" sz="4000" b="1" kern="1200" dirty="0">
                <a:solidFill>
                  <a:srgbClr val="0E1CDC"/>
                </a:solidFill>
                <a:latin typeface="微软雅黑" panose="020B0503020204020204" charset="-122"/>
                <a:ea typeface="微软雅黑" panose="020B0503020204020204" charset="-122"/>
                <a:cs typeface="+mj-cs"/>
              </a:rPr>
              <a:t>小    结</a:t>
            </a:r>
          </a:p>
        </p:txBody>
      </p:sp>
      <p:sp>
        <p:nvSpPr>
          <p:cNvPr id="35842" name="内容占位符 2"/>
          <p:cNvSpPr>
            <a:spLocks noGrp="1"/>
          </p:cNvSpPr>
          <p:nvPr>
            <p:ph idx="1"/>
          </p:nvPr>
        </p:nvSpPr>
        <p:spPr>
          <a:xfrm>
            <a:off x="340360" y="1624965"/>
            <a:ext cx="11511280" cy="4663440"/>
          </a:xfrm>
        </p:spPr>
        <p:txBody>
          <a:bodyPr vert="horz" wrap="square" lIns="91440" tIns="45720" rIns="91440" bIns="45720" anchor="t">
            <a:noAutofit/>
          </a:bodyPr>
          <a:lstStyle/>
          <a:p>
            <a:pPr marL="0" indent="0" eaLnBrk="1" fontAlgn="base" hangingPunct="1">
              <a:buNone/>
            </a:pPr>
            <a:r>
              <a:rPr lang="en-US" altLang="zh-CN" strike="noStrike" kern="1200" noProof="1">
                <a:solidFill>
                  <a:srgbClr val="000000"/>
                </a:solidFill>
                <a:latin typeface="楷体" panose="02010609060101010101" charset="-122"/>
                <a:ea typeface="楷体" panose="02010609060101010101" charset="-122"/>
                <a:cs typeface="+mn-cs"/>
              </a:rPr>
              <a:t>    </a:t>
            </a:r>
            <a:r>
              <a:rPr strike="noStrike" kern="1200" noProof="1">
                <a:solidFill>
                  <a:srgbClr val="000000"/>
                </a:solidFill>
                <a:latin typeface="楷体" panose="02010609060101010101" charset="-122"/>
                <a:ea typeface="楷体" panose="02010609060101010101" charset="-122"/>
                <a:cs typeface="+mn-cs"/>
              </a:rPr>
              <a:t>诗前半写景，后半抒情，在写法上各有错综之妙。首联着重刻画眼前具体景物，好比画家的工笔，形、声、色、态，一一得到表现。</a:t>
            </a:r>
            <a:r>
              <a:rPr lang="zh-CN" strike="noStrike" kern="1200" noProof="1">
                <a:solidFill>
                  <a:srgbClr val="000000"/>
                </a:solidFill>
                <a:latin typeface="楷体" panose="02010609060101010101" charset="-122"/>
                <a:ea typeface="楷体" panose="02010609060101010101" charset="-122"/>
                <a:cs typeface="+mn-cs"/>
              </a:rPr>
              <a:t>颔</a:t>
            </a:r>
            <a:r>
              <a:rPr strike="noStrike" kern="1200" noProof="1">
                <a:solidFill>
                  <a:srgbClr val="000000"/>
                </a:solidFill>
                <a:latin typeface="楷体" panose="02010609060101010101" charset="-122"/>
                <a:ea typeface="楷体" panose="02010609060101010101" charset="-122"/>
                <a:cs typeface="+mn-cs"/>
              </a:rPr>
              <a:t>联着重渲染整个秋天气氛，好比画家的写意，只宜传神会意，让读者用想象补充。</a:t>
            </a:r>
            <a:r>
              <a:rPr lang="zh-CN" strike="noStrike" kern="1200" noProof="1">
                <a:solidFill>
                  <a:srgbClr val="000000"/>
                </a:solidFill>
                <a:latin typeface="楷体" panose="02010609060101010101" charset="-122"/>
                <a:ea typeface="楷体" panose="02010609060101010101" charset="-122"/>
                <a:cs typeface="+mn-cs"/>
              </a:rPr>
              <a:t>颈</a:t>
            </a:r>
            <a:r>
              <a:rPr strike="noStrike" kern="1200" noProof="1">
                <a:solidFill>
                  <a:srgbClr val="000000"/>
                </a:solidFill>
                <a:latin typeface="楷体" panose="02010609060101010101" charset="-122"/>
                <a:ea typeface="楷体" panose="02010609060101010101" charset="-122"/>
                <a:cs typeface="+mn-cs"/>
              </a:rPr>
              <a:t>联表现感情，从纵（时间）、横（空间）两方面着笔，由异乡飘泊写到多病残生。</a:t>
            </a:r>
            <a:r>
              <a:rPr lang="zh-CN" strike="noStrike" kern="1200" noProof="1">
                <a:solidFill>
                  <a:srgbClr val="000000"/>
                </a:solidFill>
                <a:latin typeface="楷体" panose="02010609060101010101" charset="-122"/>
                <a:ea typeface="楷体" panose="02010609060101010101" charset="-122"/>
                <a:cs typeface="+mn-cs"/>
              </a:rPr>
              <a:t>尾</a:t>
            </a:r>
            <a:r>
              <a:rPr strike="noStrike" kern="1200" noProof="1">
                <a:solidFill>
                  <a:srgbClr val="000000"/>
                </a:solidFill>
                <a:latin typeface="楷体" panose="02010609060101010101" charset="-122"/>
                <a:ea typeface="楷体" panose="02010609060101010101" charset="-122"/>
                <a:cs typeface="+mn-cs"/>
              </a:rPr>
              <a:t>联又从白发日多，护病断饮，归结到时世艰难是潦倒不堪的根源。这样，杜甫忧国伤时的情操，便跃然纸上。</a:t>
            </a:r>
          </a:p>
          <a:p>
            <a:pPr marL="0" indent="0" eaLnBrk="1" fontAlgn="base" hangingPunct="1">
              <a:buNone/>
            </a:pPr>
            <a:r>
              <a:rPr strike="noStrike" kern="1200" noProof="1">
                <a:solidFill>
                  <a:srgbClr val="000000"/>
                </a:solidFill>
                <a:latin typeface="楷体" panose="02010609060101010101" charset="-122"/>
                <a:ea typeface="楷体" panose="02010609060101010101" charset="-122"/>
                <a:cs typeface="+mn-cs"/>
              </a:rPr>
              <a:t>　　此诗八句皆对。粗略一看，首尾好像“未尝有对”，胸腹好象“无意于对”。仔细玩味，“一篇之中，句句皆律，一句之中，字字皆律”。不只“全篇可法”，而且“用句用字”，“皆古今人必不敢道，决不能道者”。它能博得“旷代之作”（均见胡应麟《诗薮》）的盛誉，就是理所当然的了。</a:t>
            </a: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checkerboard(across)">
                                      <p:cBhvr>
                                        <p:cTn id="7" dur="500"/>
                                        <p:tgtEl>
                                          <p:spTgt spid="358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5842">
                                            <p:txEl>
                                              <p:pRg st="1" end="1"/>
                                            </p:txEl>
                                          </p:spTgt>
                                        </p:tgtEl>
                                        <p:attrNameLst>
                                          <p:attrName>style.visibility</p:attrName>
                                        </p:attrNameLst>
                                      </p:cBhvr>
                                      <p:to>
                                        <p:strVal val="visible"/>
                                      </p:to>
                                    </p:set>
                                    <p:animEffect transition="in" filter="checkerboard(across)">
                                      <p:cBhvr>
                                        <p:cTn id="12" dur="500"/>
                                        <p:tgtEl>
                                          <p:spTgt spid="358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4" name="Picture 4" descr="030124dengg1"/>
          <p:cNvPicPr>
            <a:picLocks noChangeAspect="1"/>
          </p:cNvPicPr>
          <p:nvPr/>
        </p:nvPicPr>
        <p:blipFill>
          <a:blip r:embed="rId3"/>
          <a:stretch>
            <a:fillRect/>
          </a:stretch>
        </p:blipFill>
        <p:spPr>
          <a:xfrm>
            <a:off x="1833245" y="1635125"/>
            <a:ext cx="4620895" cy="3465830"/>
          </a:xfrm>
          <a:prstGeom prst="rect">
            <a:avLst/>
          </a:prstGeom>
          <a:noFill/>
          <a:ln w="9525">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文本框 21506"/>
          <p:cNvSpPr txBox="1"/>
          <p:nvPr/>
        </p:nvSpPr>
        <p:spPr>
          <a:xfrm>
            <a:off x="521335" y="2134870"/>
            <a:ext cx="11365230" cy="2797175"/>
          </a:xfrm>
          <a:prstGeom prst="rect">
            <a:avLst/>
          </a:prstGeom>
          <a:noFill/>
          <a:ln w="9525">
            <a:noFill/>
          </a:ln>
        </p:spPr>
        <p:txBody>
          <a:bodyPr wrap="square">
            <a:spAutoFit/>
          </a:bodyPr>
          <a:lstStyle/>
          <a:p>
            <a:pPr>
              <a:lnSpc>
                <a:spcPct val="110000"/>
              </a:lnSpc>
              <a:spcBef>
                <a:spcPct val="50000"/>
              </a:spcBef>
            </a:pPr>
            <a:r>
              <a:rPr lang="en-US" altLang="zh-CN" sz="3200" dirty="0">
                <a:latin typeface="黑体" panose="02010609060101010101" pitchFamily="49" charset="-122"/>
                <a:ea typeface="黑体" panose="02010609060101010101" pitchFamily="49" charset="-122"/>
                <a:sym typeface="+mn-ea"/>
              </a:rPr>
              <a:t>    </a:t>
            </a:r>
            <a:r>
              <a:rPr sz="3200" b="1" dirty="0">
                <a:latin typeface="微软雅黑" panose="020B0503020204020204" charset="-122"/>
                <a:ea typeface="微软雅黑" panose="020B0503020204020204" charset="-122"/>
                <a:cs typeface="微软雅黑" panose="020B0503020204020204" charset="-122"/>
                <a:sym typeface="+mn-ea"/>
              </a:rPr>
              <a:t>有这样一位老人，衣衫褴褛，老眼混浊，满身疾病，年过半百，只能漂泊异乡。他步履蹒跚的登上长江之滨的夔州，面对处于战乱的国家，面对万里之外的故乡，面对漫天的落叶，面对滚滚长江水，百感千愁涌上心头……</a:t>
            </a:r>
            <a:r>
              <a:rPr lang="zh-CN" sz="3200" b="1" dirty="0">
                <a:latin typeface="微软雅黑" panose="020B0503020204020204" charset="-122"/>
                <a:ea typeface="微软雅黑" panose="020B0503020204020204" charset="-122"/>
                <a:cs typeface="微软雅黑" panose="020B0503020204020204" charset="-122"/>
                <a:sym typeface="+mn-ea"/>
              </a:rPr>
              <a:t>这位老人就是杜甫，让我们一同走近杜甫，走进他的《登高》</a:t>
            </a:r>
            <a:r>
              <a:rPr lang="en-US" altLang="zh-CN" sz="3200" b="1" dirty="0">
                <a:latin typeface="微软雅黑" panose="020B0503020204020204" charset="-122"/>
                <a:ea typeface="微软雅黑" panose="020B0503020204020204" charset="-122"/>
                <a:cs typeface="微软雅黑" panose="020B0503020204020204" charset="-122"/>
                <a:sym typeface="+mn-ea"/>
              </a:rPr>
              <a:t>……</a:t>
            </a:r>
          </a:p>
        </p:txBody>
      </p:sp>
      <p:sp>
        <p:nvSpPr>
          <p:cNvPr id="2" name="文本框 1"/>
          <p:cNvSpPr txBox="1"/>
          <p:nvPr/>
        </p:nvSpPr>
        <p:spPr>
          <a:xfrm>
            <a:off x="4362768" y="1068388"/>
            <a:ext cx="3681095" cy="829945"/>
          </a:xfrm>
          <a:prstGeom prst="rect">
            <a:avLst/>
          </a:prstGeom>
          <a:noFill/>
          <a:ln w="9525">
            <a:noFill/>
          </a:ln>
        </p:spPr>
        <p:txBody>
          <a:bodyPr wrap="none">
            <a:spAutoFit/>
          </a:bodyPr>
          <a:lstStyle/>
          <a:p>
            <a:r>
              <a:rPr lang="zh-CN" altLang="en-US" sz="4800" b="1" dirty="0">
                <a:solidFill>
                  <a:srgbClr val="2B32D8"/>
                </a:solidFill>
                <a:latin typeface="宋体" panose="02010600030101010101" pitchFamily="2" charset="-122"/>
                <a:ea typeface="宋体" panose="02010600030101010101" pitchFamily="2" charset="-122"/>
                <a:sym typeface="Century Gothic" panose="020B0502020202020204" pitchFamily="34" charset="0"/>
              </a:rPr>
              <a:t>◆ </a:t>
            </a:r>
            <a:r>
              <a:rPr lang="zh-CN" altLang="en-US" sz="4800" b="1" dirty="0">
                <a:solidFill>
                  <a:srgbClr val="2B32D8"/>
                </a:solidFill>
                <a:latin typeface="Century Gothic" panose="020B0502020202020204" pitchFamily="34" charset="0"/>
                <a:ea typeface="微软雅黑" panose="020B0503020204020204" charset="-122"/>
                <a:sym typeface="Century Gothic" panose="020B0502020202020204" pitchFamily="34" charset="0"/>
              </a:rPr>
              <a:t>课前导入</a:t>
            </a:r>
            <a:r>
              <a:rPr lang="zh-CN" altLang="en-US" sz="4000" dirty="0">
                <a:solidFill>
                  <a:srgbClr val="2B32D8"/>
                </a:solidFill>
                <a:latin typeface="Century Gothic" panose="020B0502020202020204" pitchFamily="34" charset="0"/>
                <a:ea typeface="微软雅黑" panose="020B0503020204020204" charset="-122"/>
                <a:sym typeface="Century Gothic" panose="020B0502020202020204"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ppt_x"/>
                                          </p:val>
                                        </p:tav>
                                        <p:tav tm="100000">
                                          <p:val>
                                            <p:strVal val="#ppt_x"/>
                                          </p:val>
                                        </p:tav>
                                      </p:tavLst>
                                    </p:anim>
                                    <p:anim calcmode="lin" valueType="num">
                                      <p:cBhvr additive="base">
                                        <p:cTn id="8"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15595" y="1500505"/>
            <a:ext cx="8003540" cy="4984750"/>
          </a:xfrm>
          <a:prstGeom prst="rect">
            <a:avLst/>
          </a:prstGeom>
          <a:noFill/>
        </p:spPr>
        <p:txBody>
          <a:bodyPr wrap="square" rtlCol="0">
            <a:spAutoFit/>
          </a:bodyPr>
          <a:lstStyle/>
          <a:p>
            <a:pPr>
              <a:lnSpc>
                <a:spcPct val="100000"/>
              </a:lnSpc>
              <a:spcAft>
                <a:spcPts val="1200"/>
              </a:spcAft>
            </a:pPr>
            <a:r>
              <a:rPr lang="en-US" altLang="zh-CN" sz="2800" b="1">
                <a:latin typeface="微软雅黑" panose="020B0503020204020204" charset="-122"/>
                <a:ea typeface="微软雅黑" panose="020B0503020204020204" charset="-122"/>
              </a:rPr>
              <a:t>       </a:t>
            </a:r>
            <a:r>
              <a:rPr sz="2800" b="1">
                <a:latin typeface="微软雅黑" panose="020B0503020204020204" charset="-122"/>
                <a:ea typeface="微软雅黑" panose="020B0503020204020204" charset="-122"/>
              </a:rPr>
              <a:t>杜甫（公元712年-公元770年），字子美，自号少陵野老。河南巩县（今河南省巩义）人。唐代伟大的现实主义诗人，与李白合称“李杜”。为了与另两位诗人李商隐与杜牧即“小李杜”区别，杜甫与李白又合称“大李杜”，杜甫也常被称为"老杜"。</a:t>
            </a:r>
          </a:p>
          <a:p>
            <a:pPr>
              <a:lnSpc>
                <a:spcPct val="100000"/>
              </a:lnSpc>
              <a:spcAft>
                <a:spcPts val="1200"/>
              </a:spcAft>
            </a:pPr>
            <a:r>
              <a:rPr sz="2800" b="1">
                <a:latin typeface="微软雅黑" panose="020B0503020204020204" charset="-122"/>
                <a:ea typeface="微软雅黑" panose="020B0503020204020204" charset="-122"/>
              </a:rPr>
              <a:t>       杜甫在中国古典诗歌中的影响非常深远，被后人称为“诗圣”，他的诗被称为"诗史"。后世称其杜拾遗、杜工部，也称他杜少陵、杜草堂。杜甫创作了《春望》、《北征》、《三吏》、《三别》等名作。759年杜甫弃官入川，虽然躲避</a:t>
            </a:r>
          </a:p>
        </p:txBody>
      </p:sp>
      <p:sp>
        <p:nvSpPr>
          <p:cNvPr id="6" name="文本框 5"/>
          <p:cNvSpPr txBox="1"/>
          <p:nvPr/>
        </p:nvSpPr>
        <p:spPr>
          <a:xfrm>
            <a:off x="4750435" y="756920"/>
            <a:ext cx="2691130" cy="645160"/>
          </a:xfrm>
          <a:prstGeom prst="rect">
            <a:avLst/>
          </a:prstGeom>
          <a:noFill/>
        </p:spPr>
        <p:txBody>
          <a:bodyPr wrap="none" rtlCol="0">
            <a:spAutoFit/>
          </a:bodyPr>
          <a:lstStyle/>
          <a:p>
            <a:pPr algn="l"/>
            <a:r>
              <a:rPr lang="zh-CN" altLang="en-US" sz="3600" b="1">
                <a:solidFill>
                  <a:srgbClr val="0E1CDC"/>
                </a:solidFill>
                <a:latin typeface="微软雅黑" panose="020B0503020204020204" charset="-122"/>
                <a:ea typeface="微软雅黑" panose="020B0503020204020204" charset="-122"/>
                <a:cs typeface="微软雅黑" panose="020B0503020204020204" charset="-122"/>
                <a:sym typeface="+mn-ea"/>
              </a:rPr>
              <a:t>一、 杜    甫</a:t>
            </a:r>
            <a:endParaRPr lang="en-US" altLang="zh-CN" sz="3600" b="1">
              <a:solidFill>
                <a:srgbClr val="0E1CDC"/>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3"/>
          <a:stretch>
            <a:fillRect/>
          </a:stretch>
        </p:blipFill>
        <p:spPr>
          <a:xfrm>
            <a:off x="8216900" y="1819275"/>
            <a:ext cx="3676650" cy="38950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8470" y="1596390"/>
            <a:ext cx="7400925" cy="3969385"/>
          </a:xfrm>
          <a:prstGeom prst="rect">
            <a:avLst/>
          </a:prstGeom>
          <a:noFill/>
        </p:spPr>
        <p:txBody>
          <a:bodyPr wrap="square" rtlCol="0">
            <a:spAutoFit/>
          </a:bodyPr>
          <a:lstStyle/>
          <a:p>
            <a:pPr algn="l">
              <a:lnSpc>
                <a:spcPct val="100000"/>
              </a:lnSpc>
              <a:spcAft>
                <a:spcPts val="1200"/>
              </a:spcAft>
            </a:pPr>
            <a:r>
              <a:rPr sz="2800" b="1">
                <a:latin typeface="微软雅黑" panose="020B0503020204020204" charset="-122"/>
                <a:ea typeface="微软雅黑" panose="020B0503020204020204" charset="-122"/>
              </a:rPr>
              <a:t>了战乱，生活相对安定，但仍然心系苍生，胸怀国事。虽然杜甫是个</a:t>
            </a:r>
            <a:r>
              <a:rPr sz="2800" b="1">
                <a:solidFill>
                  <a:srgbClr val="00B050"/>
                </a:solidFill>
                <a:latin typeface="微软雅黑" panose="020B0503020204020204" charset="-122"/>
                <a:ea typeface="微软雅黑" panose="020B0503020204020204" charset="-122"/>
              </a:rPr>
              <a:t>现实主义诗人</a:t>
            </a:r>
            <a:r>
              <a:rPr sz="2800" b="1">
                <a:latin typeface="微软雅黑" panose="020B0503020204020204" charset="-122"/>
                <a:ea typeface="微软雅黑" panose="020B0503020204020204" charset="-122"/>
              </a:rPr>
              <a:t>，但他也有狂放不羁的一面，从其名作《饮中八仙歌》不难看出杜甫的豪气干云。杜甫的思想核心是儒家的仁政思想，他有“致君尧舜上，再使风俗淳”的宏伟抱负。杜甫虽然在世时名声并不显赫，但后来声名远播，对中国文学和日本文学都产生了深远的影响。杜甫共有约1500首诗歌被保留了下来，大多集于《杜工部集》。</a:t>
            </a:r>
          </a:p>
        </p:txBody>
      </p:sp>
      <p:sp>
        <p:nvSpPr>
          <p:cNvPr id="6" name="文本框 5"/>
          <p:cNvSpPr txBox="1"/>
          <p:nvPr/>
        </p:nvSpPr>
        <p:spPr>
          <a:xfrm>
            <a:off x="4750435" y="756920"/>
            <a:ext cx="2691130" cy="645160"/>
          </a:xfrm>
          <a:prstGeom prst="rect">
            <a:avLst/>
          </a:prstGeom>
          <a:noFill/>
        </p:spPr>
        <p:txBody>
          <a:bodyPr wrap="none" rtlCol="0">
            <a:spAutoFit/>
          </a:bodyPr>
          <a:lstStyle/>
          <a:p>
            <a:pPr algn="l"/>
            <a:r>
              <a:rPr lang="zh-CN" altLang="en-US" sz="3600" b="1">
                <a:solidFill>
                  <a:srgbClr val="0E1CDC"/>
                </a:solidFill>
                <a:latin typeface="微软雅黑" panose="020B0503020204020204" charset="-122"/>
                <a:ea typeface="微软雅黑" panose="020B0503020204020204" charset="-122"/>
                <a:cs typeface="微软雅黑" panose="020B0503020204020204" charset="-122"/>
                <a:sym typeface="+mn-ea"/>
              </a:rPr>
              <a:t>一、 杜    甫</a:t>
            </a:r>
            <a:endParaRPr lang="en-US" altLang="zh-CN" sz="3600" b="1">
              <a:solidFill>
                <a:srgbClr val="0E1CDC"/>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3"/>
          <a:stretch>
            <a:fillRect/>
          </a:stretch>
        </p:blipFill>
        <p:spPr>
          <a:xfrm>
            <a:off x="8216900" y="1819275"/>
            <a:ext cx="3676650" cy="38950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20370" y="1492250"/>
            <a:ext cx="11351895" cy="5029835"/>
          </a:xfrm>
          <a:prstGeom prst="rect">
            <a:avLst/>
          </a:prstGeom>
          <a:noFill/>
        </p:spPr>
        <p:txBody>
          <a:bodyPr wrap="square" rtlCol="0">
            <a:spAutoFit/>
          </a:bodyPr>
          <a:lstStyle/>
          <a:p>
            <a:pPr>
              <a:lnSpc>
                <a:spcPct val="110000"/>
              </a:lnSpc>
              <a:spcAft>
                <a:spcPts val="1200"/>
              </a:spcAft>
            </a:pPr>
            <a:r>
              <a:rPr lang="en-US" altLang="zh-CN" sz="2400" b="1">
                <a:latin typeface="微软雅黑" panose="020B0503020204020204" charset="-122"/>
                <a:ea typeface="微软雅黑" panose="020B0503020204020204" charset="-122"/>
              </a:rPr>
              <a:t>       在杜甫中年因其诗风</a:t>
            </a:r>
            <a:r>
              <a:rPr lang="en-US" altLang="zh-CN" sz="2400" b="1">
                <a:solidFill>
                  <a:srgbClr val="0E1CDC"/>
                </a:solidFill>
                <a:latin typeface="微软雅黑" panose="020B0503020204020204" charset="-122"/>
                <a:ea typeface="微软雅黑" panose="020B0503020204020204" charset="-122"/>
              </a:rPr>
              <a:t>沉郁顿挫，忧国忧民</a:t>
            </a:r>
            <a:r>
              <a:rPr lang="en-US" altLang="zh-CN" sz="2400" b="1">
                <a:latin typeface="微软雅黑" panose="020B0503020204020204" charset="-122"/>
                <a:ea typeface="微软雅黑" panose="020B0503020204020204" charset="-122"/>
              </a:rPr>
              <a:t>，杜甫的诗被称为“诗史”。他的诗以古体、律诗见长，风格多样，以“沉郁顿挫”四字准确概括出他自己的作品风格，而以沉郁为主。杜甫是中国文学史上伟大的现实主义诗人，他的诗深刻地反映了唐朝由兴盛走向衰亡时期的社会面貌，具有丰富的社会内容，鲜明的时代色彩和强烈的政治倾向。他的诗激荡着热爱祖国、热爱人民的炽烈情感和不惜自我牺牲的崇高精神，因此被后人公认为“诗史”，诗人被尊称为“诗圣”。作者通过诗歌表达了他对人民的深刻同情，揭露了封建社会剥削者与被剥削者之间的尖锐对立，展示了对祖国的无比热爱，他的诗具有很高的人民性。一个伟大爱国者的忧国忧民之情，必然在其它方面也有所表现。杜甫的一些咏物、写景的诗，甚至那些有关夫妻、兄弟、朋友的抒情诗中，也无不渗透着对祖国、对人民的深厚感情。杜甫诗歌的现实主义风格的形成与他艰辛的生活历程有着紧密的联系。在我国现实主义诗歌的发展过程中，杜甫占有继往开来的重要地位。</a:t>
            </a:r>
            <a:r>
              <a:rPr lang="en-US" altLang="zh-CN" sz="2800" b="1">
                <a:latin typeface="微软雅黑" panose="020B0503020204020204" charset="-122"/>
                <a:ea typeface="微软雅黑" panose="020B0503020204020204" charset="-122"/>
              </a:rPr>
              <a:t>     </a:t>
            </a:r>
            <a:endParaRPr sz="2800" b="1">
              <a:latin typeface="微软雅黑" panose="020B0503020204020204" charset="-122"/>
              <a:ea typeface="微软雅黑" panose="020B0503020204020204" charset="-122"/>
            </a:endParaRPr>
          </a:p>
        </p:txBody>
      </p:sp>
      <p:sp>
        <p:nvSpPr>
          <p:cNvPr id="6" name="文本框 5"/>
          <p:cNvSpPr txBox="1"/>
          <p:nvPr/>
        </p:nvSpPr>
        <p:spPr>
          <a:xfrm>
            <a:off x="3994150" y="847090"/>
            <a:ext cx="4942205" cy="645160"/>
          </a:xfrm>
          <a:prstGeom prst="rect">
            <a:avLst/>
          </a:prstGeom>
          <a:noFill/>
        </p:spPr>
        <p:txBody>
          <a:bodyPr wrap="none" rtlCol="0">
            <a:spAutoFit/>
          </a:bodyPr>
          <a:lstStyle/>
          <a:p>
            <a:pPr algn="l"/>
            <a:r>
              <a:rPr lang="zh-CN" altLang="en-US" sz="3600" b="1">
                <a:solidFill>
                  <a:srgbClr val="00B050"/>
                </a:solidFill>
                <a:latin typeface="微软雅黑" panose="020B0503020204020204" charset="-122"/>
                <a:ea typeface="微软雅黑" panose="020B0503020204020204" charset="-122"/>
                <a:cs typeface="微软雅黑" panose="020B0503020204020204" charset="-122"/>
                <a:sym typeface="+mn-ea"/>
              </a:rPr>
              <a:t>★  杜甫诗歌的现实主义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20370" y="838200"/>
            <a:ext cx="11351895" cy="650875"/>
          </a:xfrm>
          <a:prstGeom prst="rect">
            <a:avLst/>
          </a:prstGeom>
          <a:noFill/>
        </p:spPr>
        <p:txBody>
          <a:bodyPr wrap="square" rtlCol="0">
            <a:spAutoFit/>
          </a:bodyPr>
          <a:lstStyle/>
          <a:p>
            <a:pPr>
              <a:lnSpc>
                <a:spcPct val="130000"/>
              </a:lnSpc>
              <a:spcAft>
                <a:spcPts val="1200"/>
              </a:spcAft>
            </a:pPr>
            <a:r>
              <a:rPr lang="en-US" altLang="zh-CN" sz="2800" b="1">
                <a:latin typeface="微软雅黑" panose="020B0503020204020204" charset="-122"/>
                <a:ea typeface="微软雅黑" panose="020B0503020204020204" charset="-122"/>
              </a:rPr>
              <a:t>       </a:t>
            </a:r>
            <a:endParaRPr sz="2800" b="1">
              <a:latin typeface="微软雅黑" panose="020B0503020204020204" charset="-122"/>
              <a:ea typeface="微软雅黑" panose="020B0503020204020204" charset="-122"/>
            </a:endParaRPr>
          </a:p>
        </p:txBody>
      </p:sp>
      <p:sp>
        <p:nvSpPr>
          <p:cNvPr id="6" name="文本框 5"/>
          <p:cNvSpPr txBox="1"/>
          <p:nvPr/>
        </p:nvSpPr>
        <p:spPr>
          <a:xfrm>
            <a:off x="2939415" y="958850"/>
            <a:ext cx="6313805" cy="645160"/>
          </a:xfrm>
          <a:prstGeom prst="rect">
            <a:avLst/>
          </a:prstGeom>
          <a:noFill/>
        </p:spPr>
        <p:txBody>
          <a:bodyPr wrap="none" rtlCol="0">
            <a:spAutoFit/>
          </a:bodyPr>
          <a:lstStyle/>
          <a:p>
            <a:pPr algn="l"/>
            <a:r>
              <a:rPr lang="zh-CN" altLang="en-US" sz="3600" b="1">
                <a:solidFill>
                  <a:srgbClr val="00B050"/>
                </a:solidFill>
                <a:latin typeface="微软雅黑" panose="020B0503020204020204" charset="-122"/>
                <a:ea typeface="微软雅黑" panose="020B0503020204020204" charset="-122"/>
                <a:cs typeface="微软雅黑" panose="020B0503020204020204" charset="-122"/>
                <a:sym typeface="+mn-ea"/>
              </a:rPr>
              <a:t>★  杜甫现实主义诗歌的艺术性</a:t>
            </a:r>
          </a:p>
        </p:txBody>
      </p:sp>
      <p:sp>
        <p:nvSpPr>
          <p:cNvPr id="2" name="文本框 1"/>
          <p:cNvSpPr txBox="1"/>
          <p:nvPr/>
        </p:nvSpPr>
        <p:spPr>
          <a:xfrm>
            <a:off x="420370" y="1774190"/>
            <a:ext cx="11545570" cy="4492625"/>
          </a:xfrm>
          <a:prstGeom prst="rect">
            <a:avLst/>
          </a:prstGeom>
          <a:noFill/>
        </p:spPr>
        <p:txBody>
          <a:bodyPr wrap="square" rtlCol="0">
            <a:spAutoFit/>
          </a:bodyPr>
          <a:lstStyle/>
          <a:p>
            <a:pPr algn="l"/>
            <a:r>
              <a:rPr lang="en-US" altLang="zh-CN" sz="2600" b="1">
                <a:latin typeface="微软雅黑" panose="020B0503020204020204" charset="-122"/>
                <a:ea typeface="微软雅黑" panose="020B0503020204020204" charset="-122"/>
                <a:cs typeface="微软雅黑" panose="020B0503020204020204" charset="-122"/>
              </a:rPr>
              <a:t>       </a:t>
            </a:r>
            <a:r>
              <a:rPr lang="zh-CN" altLang="en-US" sz="2600" b="1">
                <a:latin typeface="微软雅黑" panose="020B0503020204020204" charset="-122"/>
                <a:ea typeface="微软雅黑" panose="020B0503020204020204" charset="-122"/>
                <a:cs typeface="微软雅黑" panose="020B0503020204020204" charset="-122"/>
              </a:rPr>
              <a:t>从创作方法上来看，杜甫采用的现实主义表现手法，主要表现在如下几个方面。</a:t>
            </a:r>
          </a:p>
          <a:p>
            <a:pPr algn="l"/>
            <a:r>
              <a:rPr lang="zh-CN" altLang="en-US" sz="2600" b="1">
                <a:latin typeface="微软雅黑" panose="020B0503020204020204" charset="-122"/>
                <a:ea typeface="微软雅黑" panose="020B0503020204020204" charset="-122"/>
                <a:cs typeface="微软雅黑" panose="020B0503020204020204" charset="-122"/>
              </a:rPr>
              <a:t>      </a:t>
            </a:r>
            <a:r>
              <a:rPr lang="zh-CN" altLang="en-US" sz="2600" b="1">
                <a:solidFill>
                  <a:srgbClr val="0E1CDC"/>
                </a:solidFill>
                <a:latin typeface="微软雅黑" panose="020B0503020204020204" charset="-122"/>
                <a:ea typeface="微软雅黑" panose="020B0503020204020204" charset="-122"/>
                <a:cs typeface="微软雅黑" panose="020B0503020204020204" charset="-122"/>
              </a:rPr>
              <a:t>第一、善于对现实生活作典型的艺术概括。</a:t>
            </a:r>
            <a:r>
              <a:rPr lang="zh-CN" altLang="en-US" sz="2600" b="1">
                <a:latin typeface="微软雅黑" panose="020B0503020204020204" charset="-122"/>
                <a:ea typeface="微软雅黑" panose="020B0503020204020204" charset="-122"/>
                <a:cs typeface="微软雅黑" panose="020B0503020204020204" charset="-122"/>
              </a:rPr>
              <a:t>比如《兵车行》中那个“行人”的谈话，便说出了千万个征夫戌卒的相同或相似的遭遇；“三吏”、“三别”更是典型概括的最好的范例。</a:t>
            </a:r>
          </a:p>
          <a:p>
            <a:pPr algn="l"/>
            <a:r>
              <a:rPr lang="zh-CN" altLang="en-US" sz="2600" b="1">
                <a:latin typeface="微软雅黑" panose="020B0503020204020204" charset="-122"/>
                <a:ea typeface="微软雅黑" panose="020B0503020204020204" charset="-122"/>
                <a:cs typeface="微软雅黑" panose="020B0503020204020204" charset="-122"/>
              </a:rPr>
              <a:t>       </a:t>
            </a:r>
            <a:r>
              <a:rPr lang="zh-CN" altLang="en-US" sz="2600" b="1">
                <a:solidFill>
                  <a:srgbClr val="0E1CDC"/>
                </a:solidFill>
                <a:latin typeface="微软雅黑" panose="020B0503020204020204" charset="-122"/>
                <a:ea typeface="微软雅黑" panose="020B0503020204020204" charset="-122"/>
                <a:cs typeface="微软雅黑" panose="020B0503020204020204" charset="-122"/>
              </a:rPr>
              <a:t>第二、寓主观于客观。</a:t>
            </a:r>
            <a:r>
              <a:rPr lang="zh-CN" altLang="en-US" sz="2600" b="1">
                <a:latin typeface="微软雅黑" panose="020B0503020204020204" charset="-122"/>
                <a:ea typeface="微软雅黑" panose="020B0503020204020204" charset="-122"/>
                <a:cs typeface="微软雅黑" panose="020B0503020204020204" charset="-122"/>
              </a:rPr>
              <a:t>也就是将自己的主观意识、思想感情融化在客观的具体描写中。这是杜甫叙事诗最大的特点，也是杜甫最大的本领。这方面最典型的例子是《石壕吏》，他把自己的主观感受和评价融化在客观的叙述中，让事物本身直接感染读者。</a:t>
            </a:r>
          </a:p>
          <a:p>
            <a:pPr algn="l"/>
            <a:r>
              <a:rPr lang="zh-CN" altLang="en-US" sz="2600" b="1">
                <a:latin typeface="微软雅黑" panose="020B0503020204020204" charset="-122"/>
                <a:ea typeface="微软雅黑" panose="020B0503020204020204" charset="-122"/>
                <a:cs typeface="微软雅黑" panose="020B0503020204020204" charset="-122"/>
              </a:rPr>
              <a:t>       </a:t>
            </a:r>
            <a:r>
              <a:rPr lang="zh-CN" altLang="en-US" sz="2600" b="1">
                <a:solidFill>
                  <a:srgbClr val="0E1CDC"/>
                </a:solidFill>
                <a:latin typeface="微软雅黑" panose="020B0503020204020204" charset="-122"/>
                <a:ea typeface="微软雅黑" panose="020B0503020204020204" charset="-122"/>
                <a:cs typeface="微软雅黑" panose="020B0503020204020204" charset="-122"/>
              </a:rPr>
              <a:t>第三、对话的运用和人物语言的个性化。</a:t>
            </a:r>
            <a:r>
              <a:rPr lang="zh-CN" altLang="en-US" sz="2600" b="1">
                <a:latin typeface="微软雅黑" panose="020B0503020204020204" charset="-122"/>
                <a:ea typeface="微软雅黑" panose="020B0503020204020204" charset="-122"/>
                <a:cs typeface="微软雅黑" panose="020B0503020204020204" charset="-122"/>
              </a:rPr>
              <a:t>杜甫吸收了汉乐府的创作经验，常常运用对话或人物独白，并作到了人物语言的个性化。《新婚别》即是典例。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41960" y="926465"/>
            <a:ext cx="11505565" cy="5692775"/>
          </a:xfrm>
          <a:prstGeom prst="rect">
            <a:avLst/>
          </a:prstGeom>
          <a:noFill/>
        </p:spPr>
        <p:txBody>
          <a:bodyPr wrap="square" rtlCol="0">
            <a:spAutoFit/>
          </a:bodyPr>
          <a:lstStyle/>
          <a:p>
            <a:pPr algn="l"/>
            <a:r>
              <a:rPr lang="en-US" altLang="zh-CN" sz="2600" b="1">
                <a:latin typeface="微软雅黑" panose="020B0503020204020204" charset="-122"/>
                <a:ea typeface="微软雅黑" panose="020B0503020204020204" charset="-122"/>
                <a:cs typeface="微软雅黑" panose="020B0503020204020204" charset="-122"/>
              </a:rPr>
              <a:t> </a:t>
            </a:r>
            <a:r>
              <a:rPr lang="zh-CN" altLang="en-US" sz="2600" b="1">
                <a:latin typeface="微软雅黑" panose="020B0503020204020204" charset="-122"/>
                <a:ea typeface="微软雅黑" panose="020B0503020204020204" charset="-122"/>
                <a:cs typeface="微软雅黑" panose="020B0503020204020204" charset="-122"/>
              </a:rPr>
              <a:t>       </a:t>
            </a:r>
            <a:r>
              <a:rPr lang="zh-CN" altLang="en-US" sz="2600" b="1">
                <a:solidFill>
                  <a:srgbClr val="0E1CDC"/>
                </a:solidFill>
                <a:latin typeface="微软雅黑" panose="020B0503020204020204" charset="-122"/>
                <a:ea typeface="微软雅黑" panose="020B0503020204020204" charset="-122"/>
                <a:cs typeface="微软雅黑" panose="020B0503020204020204" charset="-122"/>
              </a:rPr>
              <a:t>第四、采用俗语。</a:t>
            </a:r>
            <a:r>
              <a:rPr lang="zh-CN" altLang="en-US" sz="2600" b="1">
                <a:latin typeface="微软雅黑" panose="020B0503020204020204" charset="-122"/>
                <a:ea typeface="微软雅黑" panose="020B0503020204020204" charset="-122"/>
                <a:cs typeface="微软雅黑" panose="020B0503020204020204" charset="-122"/>
              </a:rPr>
              <a:t>采用一些俗语，能增加诗的真实性何亲切感，并有助于突出人物性格何语言的个性化。比如同是一个呼唤妻子的动作，在《病后过王倚饮》中，杜甫用的是“唤妇出房亲自馔”，而在《遭田父泥饮》中，却用的是“叫妇开大瓶”，“叫妇”这一俗语，便显示了田父的本色。</a:t>
            </a:r>
          </a:p>
          <a:p>
            <a:pPr algn="l"/>
            <a:r>
              <a:rPr lang="zh-CN" altLang="en-US" sz="2600" b="1">
                <a:latin typeface="微软雅黑" panose="020B0503020204020204" charset="-122"/>
                <a:ea typeface="微软雅黑" panose="020B0503020204020204" charset="-122"/>
                <a:cs typeface="微软雅黑" panose="020B0503020204020204" charset="-122"/>
              </a:rPr>
              <a:t>       </a:t>
            </a:r>
            <a:r>
              <a:rPr lang="zh-CN" altLang="en-US" sz="2600" b="1">
                <a:solidFill>
                  <a:srgbClr val="0E1CDC"/>
                </a:solidFill>
                <a:latin typeface="微软雅黑" panose="020B0503020204020204" charset="-122"/>
                <a:ea typeface="微软雅黑" panose="020B0503020204020204" charset="-122"/>
                <a:cs typeface="微软雅黑" panose="020B0503020204020204" charset="-122"/>
              </a:rPr>
              <a:t>第五、细节描写。</a:t>
            </a:r>
            <a:r>
              <a:rPr lang="zh-CN" altLang="en-US" sz="2600" b="1">
                <a:latin typeface="微软雅黑" panose="020B0503020204020204" charset="-122"/>
                <a:ea typeface="微软雅黑" panose="020B0503020204020204" charset="-122"/>
                <a:cs typeface="微软雅黑" panose="020B0503020204020204" charset="-122"/>
              </a:rPr>
              <a:t>杜甫善于捕捉富于表现力的、能够显示事物本质何人物精神面貌的细节。例如《兵车行》：“长者虽有问，役夫敢伸恨？”便是这样一个细节。它不仅揭示了那个役夫“敢怒而不敢言”的痛苦心情，而且也揭露了封建统治阶级的残酷压迫。</a:t>
            </a:r>
          </a:p>
          <a:p>
            <a:pPr algn="l"/>
            <a:r>
              <a:rPr lang="zh-CN" altLang="en-US" sz="2600" b="1">
                <a:latin typeface="微软雅黑" panose="020B0503020204020204" charset="-122"/>
                <a:ea typeface="微软雅黑" panose="020B0503020204020204" charset="-122"/>
                <a:cs typeface="微软雅黑" panose="020B0503020204020204" charset="-122"/>
              </a:rPr>
              <a:t>       杜甫的抒情诗也有他自己其现实主义风格。他往往象在叙事诗中刻画人物那样对自己曲折、矛盾的内心世界进行深入的解剖，《闻官军收河南河北》是杜甫生平第一首快诗，乍一看好像很抽象，其实仍很具体，他用“涕泪满衣裳”来写他的喜极而悲，并抓住“漫卷诗书”这一小动作来表现他的大喜狂，虽然有幻想，但在幻想中仍有丰富的形象性，突现出诗人对祖国收复失地的热切企盼。</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19735" y="1869440"/>
            <a:ext cx="11377930" cy="3603625"/>
          </a:xfrm>
          <a:prstGeom prst="rect">
            <a:avLst/>
          </a:prstGeom>
          <a:noFill/>
        </p:spPr>
        <p:txBody>
          <a:bodyPr wrap="square" rtlCol="0">
            <a:spAutoFit/>
          </a:bodyPr>
          <a:lstStyle/>
          <a:p>
            <a:pPr>
              <a:lnSpc>
                <a:spcPct val="130000"/>
              </a:lnSpc>
              <a:spcAft>
                <a:spcPts val="1200"/>
              </a:spcAft>
            </a:pPr>
            <a:r>
              <a:rPr lang="en-US" altLang="zh-CN" sz="2800" b="1">
                <a:latin typeface="微软雅黑" panose="020B0503020204020204" charset="-122"/>
                <a:ea typeface="微软雅黑" panose="020B0503020204020204" charset="-122"/>
              </a:rPr>
              <a:t>  </a:t>
            </a:r>
            <a:r>
              <a:rPr lang="en-US" altLang="zh-CN" sz="2800" b="1">
                <a:solidFill>
                  <a:schemeClr val="tx1"/>
                </a:solidFill>
                <a:latin typeface="微软雅黑" panose="020B0503020204020204" charset="-122"/>
                <a:ea typeface="微软雅黑" panose="020B0503020204020204" charset="-122"/>
              </a:rPr>
              <a:t>     </a:t>
            </a:r>
            <a:r>
              <a:rPr sz="2800" b="1">
                <a:solidFill>
                  <a:schemeClr val="tx1"/>
                </a:solidFill>
                <a:latin typeface="微软雅黑" panose="020B0503020204020204" charset="-122"/>
                <a:ea typeface="微软雅黑" panose="020B0503020204020204" charset="-122"/>
              </a:rPr>
              <a:t>近体诗，又称今体诗、格律诗，是一种讲究平仄、对仗和押韵的汉族诗歌体裁。为有别于古体诗而有近体之名。指初唐之后，形成的又一诗歌体裁。</a:t>
            </a:r>
          </a:p>
          <a:p>
            <a:pPr>
              <a:lnSpc>
                <a:spcPct val="130000"/>
              </a:lnSpc>
              <a:spcAft>
                <a:spcPts val="1200"/>
              </a:spcAft>
            </a:pPr>
            <a:r>
              <a:rPr sz="2800" b="1">
                <a:solidFill>
                  <a:schemeClr val="tx1"/>
                </a:solidFill>
                <a:latin typeface="微软雅黑" panose="020B0503020204020204" charset="-122"/>
                <a:ea typeface="微软雅黑" panose="020B0503020204020204" charset="-122"/>
              </a:rPr>
              <a:t>      在近体诗篇中句数、字数、押韵都有严格的要求，讲究平仄对仗。著名的代表诗人有:李白、杜甫、李商隐、陆游等。在中国诗歌发展史上有着重要地位，对于历史文化的研究，也作出了卓越的贡献。</a:t>
            </a:r>
          </a:p>
        </p:txBody>
      </p:sp>
      <p:sp>
        <p:nvSpPr>
          <p:cNvPr id="6" name="文本框 5"/>
          <p:cNvSpPr txBox="1"/>
          <p:nvPr/>
        </p:nvSpPr>
        <p:spPr>
          <a:xfrm>
            <a:off x="4996180" y="948690"/>
            <a:ext cx="2199005" cy="645160"/>
          </a:xfrm>
          <a:prstGeom prst="rect">
            <a:avLst/>
          </a:prstGeom>
          <a:noFill/>
        </p:spPr>
        <p:txBody>
          <a:bodyPr wrap="none" rtlCol="0">
            <a:spAutoFit/>
          </a:bodyPr>
          <a:lstStyle/>
          <a:p>
            <a:pPr algn="l"/>
            <a:r>
              <a:rPr lang="zh-CN" altLang="en-US" sz="3600" b="1">
                <a:solidFill>
                  <a:srgbClr val="00B050"/>
                </a:solidFill>
                <a:latin typeface="微软雅黑" panose="020B0503020204020204" charset="-122"/>
                <a:ea typeface="微软雅黑" panose="020B0503020204020204" charset="-122"/>
                <a:cs typeface="微软雅黑" panose="020B0503020204020204" charset="-122"/>
                <a:sym typeface="+mn-ea"/>
              </a:rPr>
              <a:t>★  近体诗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25"/>
</p:tagLst>
</file>

<file path=ppt/tags/tag10.xml><?xml version="1.0" encoding="utf-8"?>
<p:tagLst xmlns:a="http://schemas.openxmlformats.org/drawingml/2006/main" xmlns:r="http://schemas.openxmlformats.org/officeDocument/2006/relationships" xmlns:p="http://schemas.openxmlformats.org/presentationml/2006/main">
  <p:tag name="AS_UNIQUEID" val="11"/>
</p:tagLst>
</file>

<file path=ppt/tags/tag11.xml><?xml version="1.0" encoding="utf-8"?>
<p:tagLst xmlns:a="http://schemas.openxmlformats.org/drawingml/2006/main" xmlns:r="http://schemas.openxmlformats.org/officeDocument/2006/relationships" xmlns:p="http://schemas.openxmlformats.org/presentationml/2006/main">
  <p:tag name="AS_UNIQUEID" val="11"/>
</p:tagLst>
</file>

<file path=ppt/tags/tag12.xml><?xml version="1.0" encoding="utf-8"?>
<p:tagLst xmlns:a="http://schemas.openxmlformats.org/drawingml/2006/main" xmlns:r="http://schemas.openxmlformats.org/officeDocument/2006/relationships" xmlns:p="http://schemas.openxmlformats.org/presentationml/2006/main">
  <p:tag name="AS_UNIQUEID" val="11"/>
</p:tagLst>
</file>

<file path=ppt/tags/tag13.xml><?xml version="1.0" encoding="utf-8"?>
<p:tagLst xmlns:a="http://schemas.openxmlformats.org/drawingml/2006/main" xmlns:r="http://schemas.openxmlformats.org/officeDocument/2006/relationships" xmlns:p="http://schemas.openxmlformats.org/presentationml/2006/main">
  <p:tag name="AS_UNIQUEID" val="11"/>
</p:tagLst>
</file>

<file path=ppt/tags/tag14.xml><?xml version="1.0" encoding="utf-8"?>
<p:tagLst xmlns:a="http://schemas.openxmlformats.org/drawingml/2006/main" xmlns:r="http://schemas.openxmlformats.org/officeDocument/2006/relationships" xmlns:p="http://schemas.openxmlformats.org/presentationml/2006/main">
  <p:tag name="AS_UNIQUEID" val="11"/>
</p:tagLst>
</file>

<file path=ppt/tags/tag15.xml><?xml version="1.0" encoding="utf-8"?>
<p:tagLst xmlns:a="http://schemas.openxmlformats.org/drawingml/2006/main" xmlns:r="http://schemas.openxmlformats.org/officeDocument/2006/relationships" xmlns:p="http://schemas.openxmlformats.org/presentationml/2006/main">
  <p:tag name="AS_UNIQUEID" val="11"/>
</p:tagLst>
</file>

<file path=ppt/tags/tag16.xml><?xml version="1.0" encoding="utf-8"?>
<p:tagLst xmlns:a="http://schemas.openxmlformats.org/drawingml/2006/main" xmlns:r="http://schemas.openxmlformats.org/officeDocument/2006/relationships" xmlns:p="http://schemas.openxmlformats.org/presentationml/2006/main">
  <p:tag name="AS_UNIQUEID" val="11"/>
</p:tagLst>
</file>

<file path=ppt/tags/tag17.xml><?xml version="1.0" encoding="utf-8"?>
<p:tagLst xmlns:a="http://schemas.openxmlformats.org/drawingml/2006/main" xmlns:r="http://schemas.openxmlformats.org/officeDocument/2006/relationships" xmlns:p="http://schemas.openxmlformats.org/presentationml/2006/main">
  <p:tag name="AS_UNIQUEID" val="1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78021"/>
</p:tagLst>
</file>

<file path=ppt/tags/tag2.xml><?xml version="1.0" encoding="utf-8"?>
<p:tagLst xmlns:a="http://schemas.openxmlformats.org/drawingml/2006/main" xmlns:r="http://schemas.openxmlformats.org/officeDocument/2006/relationships" xmlns:p="http://schemas.openxmlformats.org/presentationml/2006/main">
  <p:tag name="AS_UNIQUEID" val="125"/>
</p:tagLst>
</file>

<file path=ppt/tags/tag3.xml><?xml version="1.0" encoding="utf-8"?>
<p:tagLst xmlns:a="http://schemas.openxmlformats.org/drawingml/2006/main" xmlns:r="http://schemas.openxmlformats.org/officeDocument/2006/relationships" xmlns:p="http://schemas.openxmlformats.org/presentationml/2006/main">
  <p:tag name="AS_UNIQUEID" val="125"/>
</p:tagLst>
</file>

<file path=ppt/tags/tag4.xml><?xml version="1.0" encoding="utf-8"?>
<p:tagLst xmlns:a="http://schemas.openxmlformats.org/drawingml/2006/main" xmlns:r="http://schemas.openxmlformats.org/officeDocument/2006/relationships" xmlns:p="http://schemas.openxmlformats.org/presentationml/2006/main">
  <p:tag name="AS_UNIQUEID" val="125"/>
</p:tagLst>
</file>

<file path=ppt/tags/tag5.xml><?xml version="1.0" encoding="utf-8"?>
<p:tagLst xmlns:a="http://schemas.openxmlformats.org/drawingml/2006/main" xmlns:r="http://schemas.openxmlformats.org/officeDocument/2006/relationships" xmlns:p="http://schemas.openxmlformats.org/presentationml/2006/main">
  <p:tag name="AS_UNIQUEID" val="125"/>
</p:tagLst>
</file>

<file path=ppt/tags/tag6.xml><?xml version="1.0" encoding="utf-8"?>
<p:tagLst xmlns:a="http://schemas.openxmlformats.org/drawingml/2006/main" xmlns:r="http://schemas.openxmlformats.org/officeDocument/2006/relationships" xmlns:p="http://schemas.openxmlformats.org/presentationml/2006/main">
  <p:tag name="AS_UNIQUEID" val="125"/>
</p:tagLst>
</file>

<file path=ppt/tags/tag7.xml><?xml version="1.0" encoding="utf-8"?>
<p:tagLst xmlns:a="http://schemas.openxmlformats.org/drawingml/2006/main" xmlns:r="http://schemas.openxmlformats.org/officeDocument/2006/relationships" xmlns:p="http://schemas.openxmlformats.org/presentationml/2006/main">
  <p:tag name="AS_UNIQUEID" val="125"/>
</p:tagLst>
</file>

<file path=ppt/tags/tag8.xml><?xml version="1.0" encoding="utf-8"?>
<p:tagLst xmlns:a="http://schemas.openxmlformats.org/drawingml/2006/main" xmlns:r="http://schemas.openxmlformats.org/officeDocument/2006/relationships" xmlns:p="http://schemas.openxmlformats.org/presentationml/2006/main">
  <p:tag name="TIMING" val="|0.8|0.8|0.4|0.5"/>
</p:tagLst>
</file>

<file path=ppt/tags/tag9.xml><?xml version="1.0" encoding="utf-8"?>
<p:tagLst xmlns:a="http://schemas.openxmlformats.org/drawingml/2006/main" xmlns:r="http://schemas.openxmlformats.org/officeDocument/2006/relationships" xmlns:p="http://schemas.openxmlformats.org/presentationml/2006/main">
  <p:tag name="TIMING" val="|0.8|0.8|0.4|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2011</Words>
  <Application>Microsoft Office PowerPoint</Application>
  <PresentationFormat>自定义</PresentationFormat>
  <Paragraphs>96</Paragraphs>
  <Slides>24</Slides>
  <Notes>3</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    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54</cp:revision>
  <dcterms:created xsi:type="dcterms:W3CDTF">2019-12-26T08:36:00Z</dcterms:created>
  <dcterms:modified xsi:type="dcterms:W3CDTF">2022-08-28T02:55:22Z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A65137F689CC4BAAB87A4AA694B3E1F1</vt:lpwstr>
  </property>
  <property fmtid="{D5CDD505-2E9C-101B-9397-08002B2CF9AE}" pid="3" name="KSOProductBuildVer">
    <vt:lpwstr>2052-10.8.2.6613</vt:lpwstr>
  </property>
</Properties>
</file>