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dp" ContentType="image/vnd.ms-photo"/>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518" r:id="rId12"/>
    <p:sldId id="554" r:id="rId14"/>
    <p:sldId id="471" r:id="rId15"/>
    <p:sldId id="542" r:id="rId16"/>
    <p:sldId id="353" r:id="rId17"/>
    <p:sldId id="543" r:id="rId18"/>
    <p:sldId id="544" r:id="rId19"/>
    <p:sldId id="545" r:id="rId20"/>
    <p:sldId id="547" r:id="rId21"/>
    <p:sldId id="546" r:id="rId22"/>
    <p:sldId id="599" r:id="rId23"/>
    <p:sldId id="600" r:id="rId24"/>
    <p:sldId id="601" r:id="rId25"/>
    <p:sldId id="602" r:id="rId26"/>
    <p:sldId id="550" r:id="rId27"/>
    <p:sldId id="551" r:id="rId28"/>
    <p:sldId id="603" r:id="rId29"/>
    <p:sldId id="604" r:id="rId30"/>
    <p:sldId id="605" r:id="rId31"/>
    <p:sldId id="535" r:id="rId32"/>
    <p:sldId id="553" r:id="rId33"/>
    <p:sldId id="552" r:id="rId34"/>
    <p:sldId id="555" r:id="rId35"/>
    <p:sldId id="556" r:id="rId36"/>
    <p:sldId id="557" r:id="rId37"/>
    <p:sldId id="558" r:id="rId38"/>
    <p:sldId id="559" r:id="rId39"/>
    <p:sldId id="560" r:id="rId40"/>
    <p:sldId id="561" r:id="rId41"/>
    <p:sldId id="562" r:id="rId42"/>
    <p:sldId id="563" r:id="rId43"/>
    <p:sldId id="564" r:id="rId44"/>
    <p:sldId id="565" r:id="rId45"/>
    <p:sldId id="566" r:id="rId46"/>
    <p:sldId id="567" r:id="rId47"/>
    <p:sldId id="568" r:id="rId48"/>
    <p:sldId id="597" r:id="rId49"/>
    <p:sldId id="598" r:id="rId50"/>
    <p:sldId id="569" r:id="rId51"/>
    <p:sldId id="572" r:id="rId52"/>
    <p:sldId id="571" r:id="rId53"/>
    <p:sldId id="574" r:id="rId54"/>
    <p:sldId id="575" r:id="rId55"/>
    <p:sldId id="576" r:id="rId56"/>
    <p:sldId id="577" r:id="rId57"/>
    <p:sldId id="579" r:id="rId58"/>
    <p:sldId id="578" r:id="rId59"/>
    <p:sldId id="580" r:id="rId60"/>
    <p:sldId id="581" r:id="rId61"/>
    <p:sldId id="582" r:id="rId62"/>
    <p:sldId id="583" r:id="rId63"/>
    <p:sldId id="585" r:id="rId64"/>
    <p:sldId id="584" r:id="rId65"/>
    <p:sldId id="586" r:id="rId66"/>
    <p:sldId id="587" r:id="rId67"/>
    <p:sldId id="588" r:id="rId68"/>
    <p:sldId id="589" r:id="rId69"/>
    <p:sldId id="590" r:id="rId70"/>
    <p:sldId id="591" r:id="rId71"/>
    <p:sldId id="592" r:id="rId72"/>
    <p:sldId id="593" r:id="rId73"/>
    <p:sldId id="594" r:id="rId74"/>
    <p:sldId id="595" r:id="rId75"/>
    <p:sldId id="596" r:id="rId76"/>
    <p:sldId id="606" r:id="rId77"/>
    <p:sldId id="607" r:id="rId78"/>
    <p:sldId id="608" r:id="rId79"/>
    <p:sldId id="609" r:id="rId80"/>
    <p:sldId id="610" r:id="rId81"/>
    <p:sldId id="611" r:id="rId82"/>
    <p:sldId id="612" r:id="rId83"/>
    <p:sldId id="613" r:id="rId84"/>
    <p:sldId id="614" r:id="rId85"/>
    <p:sldId id="297" r:id="rId8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B0A2"/>
    <a:srgbClr val="FF8A91"/>
    <a:srgbClr val="66B0AA"/>
    <a:srgbClr val="A64062"/>
    <a:srgbClr val="83896E"/>
    <a:srgbClr val="5B8156"/>
    <a:srgbClr val="98C991"/>
    <a:srgbClr val="135D93"/>
    <a:srgbClr val="5BC158"/>
    <a:srgbClr val="709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9" autoAdjust="0"/>
    <p:restoredTop sz="50000" autoAdjust="0"/>
  </p:normalViewPr>
  <p:slideViewPr>
    <p:cSldViewPr snapToGrid="0" showGuides="1">
      <p:cViewPr varScale="1">
        <p:scale>
          <a:sx n="63" d="100"/>
          <a:sy n="63" d="100"/>
        </p:scale>
        <p:origin x="376" y="184"/>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74.xml"/><Relationship Id="rId85" Type="http://schemas.openxmlformats.org/officeDocument/2006/relationships/slide" Target="slides/slide73.xml"/><Relationship Id="rId84" Type="http://schemas.openxmlformats.org/officeDocument/2006/relationships/slide" Target="slides/slide72.xml"/><Relationship Id="rId83" Type="http://schemas.openxmlformats.org/officeDocument/2006/relationships/slide" Target="slides/slide71.xml"/><Relationship Id="rId82" Type="http://schemas.openxmlformats.org/officeDocument/2006/relationships/slide" Target="slides/slide70.xml"/><Relationship Id="rId81" Type="http://schemas.openxmlformats.org/officeDocument/2006/relationships/slide" Target="slides/slide69.xml"/><Relationship Id="rId80" Type="http://schemas.openxmlformats.org/officeDocument/2006/relationships/slide" Target="slides/slide68.xml"/><Relationship Id="rId8" Type="http://schemas.openxmlformats.org/officeDocument/2006/relationships/slideMaster" Target="slideMasters/slideMaster7.xml"/><Relationship Id="rId79" Type="http://schemas.openxmlformats.org/officeDocument/2006/relationships/slide" Target="slides/slide67.xml"/><Relationship Id="rId78" Type="http://schemas.openxmlformats.org/officeDocument/2006/relationships/slide" Target="slides/slide66.xml"/><Relationship Id="rId77" Type="http://schemas.openxmlformats.org/officeDocument/2006/relationships/slide" Target="slides/slide65.xml"/><Relationship Id="rId76" Type="http://schemas.openxmlformats.org/officeDocument/2006/relationships/slide" Target="slides/slide64.xml"/><Relationship Id="rId75" Type="http://schemas.openxmlformats.org/officeDocument/2006/relationships/slide" Target="slides/slide63.xml"/><Relationship Id="rId74" Type="http://schemas.openxmlformats.org/officeDocument/2006/relationships/slide" Target="slides/slide62.xml"/><Relationship Id="rId73" Type="http://schemas.openxmlformats.org/officeDocument/2006/relationships/slide" Target="slides/slide61.xml"/><Relationship Id="rId72" Type="http://schemas.openxmlformats.org/officeDocument/2006/relationships/slide" Target="slides/slide60.xml"/><Relationship Id="rId71" Type="http://schemas.openxmlformats.org/officeDocument/2006/relationships/slide" Target="slides/slide59.xml"/><Relationship Id="rId70" Type="http://schemas.openxmlformats.org/officeDocument/2006/relationships/slide" Target="slides/slide58.xml"/><Relationship Id="rId7" Type="http://schemas.openxmlformats.org/officeDocument/2006/relationships/slideMaster" Target="slideMasters/slideMaster6.xml"/><Relationship Id="rId69" Type="http://schemas.openxmlformats.org/officeDocument/2006/relationships/slide" Target="slides/slide57.xml"/><Relationship Id="rId68" Type="http://schemas.openxmlformats.org/officeDocument/2006/relationships/slide" Target="slides/slide56.xml"/><Relationship Id="rId67" Type="http://schemas.openxmlformats.org/officeDocument/2006/relationships/slide" Target="slides/slide55.xml"/><Relationship Id="rId66" Type="http://schemas.openxmlformats.org/officeDocument/2006/relationships/slide" Target="slides/slide54.xml"/><Relationship Id="rId65" Type="http://schemas.openxmlformats.org/officeDocument/2006/relationships/slide" Target="slides/slide53.xml"/><Relationship Id="rId64" Type="http://schemas.openxmlformats.org/officeDocument/2006/relationships/slide" Target="slides/slide52.xml"/><Relationship Id="rId63" Type="http://schemas.openxmlformats.org/officeDocument/2006/relationships/slide" Target="slides/slide51.xml"/><Relationship Id="rId62" Type="http://schemas.openxmlformats.org/officeDocument/2006/relationships/slide" Target="slides/slide50.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43.xml"/><Relationship Id="rId2" Type="http://schemas.openxmlformats.org/officeDocument/2006/relationships/image" Target="../media/image7.e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3.xml"/><Relationship Id="rId2" Type="http://schemas.openxmlformats.org/officeDocument/2006/relationships/image" Target="../media/image8.emf"/><Relationship Id="rId1" Type="http://schemas.openxmlformats.org/officeDocument/2006/relationships/oleObject" Target="../embeddings/oleObject2.bin"/></Relationships>
</file>

<file path=ppt/slides/_rels/slide43.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43.xml"/><Relationship Id="rId2" Type="http://schemas.openxmlformats.org/officeDocument/2006/relationships/image" Target="../media/image9.emf"/><Relationship Id="rId1"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481"/>
            <a:ext cx="12190413" cy="6857107"/>
          </a:xfrm>
          <a:prstGeom prst="rect">
            <a:avLst/>
          </a:prstGeom>
        </p:spPr>
      </p:pic>
      <p:pic>
        <p:nvPicPr>
          <p:cNvPr id="20" name="Joel Hanson、sara Groves - Traveling Light.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519999" y="-1440001"/>
            <a:ext cx="609600" cy="609600"/>
          </a:xfrm>
          <a:prstGeom prst="rect">
            <a:avLst/>
          </a:prstGeom>
        </p:spPr>
      </p:pic>
      <p:cxnSp>
        <p:nvCxnSpPr>
          <p:cNvPr id="27" name="直接连接符 26"/>
          <p:cNvCxnSpPr/>
          <p:nvPr/>
        </p:nvCxnSpPr>
        <p:spPr>
          <a:xfrm>
            <a:off x="7576457" y="15464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74970" y="15464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TextBox 3"/>
          <p:cNvSpPr txBox="1"/>
          <p:nvPr/>
        </p:nvSpPr>
        <p:spPr>
          <a:xfrm>
            <a:off x="5005020" y="755048"/>
            <a:ext cx="1954381" cy="5104560"/>
          </a:xfrm>
          <a:prstGeom prst="rect">
            <a:avLst/>
          </a:prstGeom>
          <a:noFill/>
        </p:spPr>
        <p:txBody>
          <a:bodyPr vert="eaVert" wrap="square" rtlCol="0">
            <a:spAutoFit/>
          </a:bodyPr>
          <a:lstStyle/>
          <a:p>
            <a:pPr algn="ctr"/>
            <a:r>
              <a:rPr lang="zh-CN" altLang="en-US" sz="11500" spc="300" dirty="0" smtClean="0">
                <a:solidFill>
                  <a:srgbClr val="66B0AA"/>
                </a:solidFill>
                <a:latin typeface="叶根友刀锋黑草" panose="02010601030101010101" pitchFamily="2" charset="-122"/>
                <a:ea typeface="叶根友刀锋黑草" panose="02010601030101010101" pitchFamily="2" charset="-122"/>
              </a:rPr>
              <a:t>病句</a:t>
            </a:r>
            <a:endParaRPr lang="en-US" altLang="zh-CN" sz="11500" spc="300" dirty="0">
              <a:solidFill>
                <a:srgbClr val="66B0AA"/>
              </a:solidFill>
              <a:latin typeface="叶根友刀锋黑草" panose="02010601030101010101" pitchFamily="2" charset="-122"/>
              <a:ea typeface="叶根友刀锋黑草" panose="02010601030101010101" pitchFamily="2" charset="-122"/>
            </a:endParaRPr>
          </a:p>
        </p:txBody>
      </p:sp>
      <p:sp>
        <p:nvSpPr>
          <p:cNvPr id="61" name="椭圆 60"/>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矩形 1"/>
          <p:cNvSpPr/>
          <p:nvPr/>
        </p:nvSpPr>
        <p:spPr>
          <a:xfrm>
            <a:off x="5105860" y="5567927"/>
            <a:ext cx="3078531" cy="523220"/>
          </a:xfrm>
          <a:prstGeom prst="rect">
            <a:avLst/>
          </a:prstGeom>
        </p:spPr>
        <p:txBody>
          <a:bodyPr wrap="square">
            <a:spAutoFit/>
          </a:bodyPr>
          <a:lstStyle/>
          <a:p>
            <a:r>
              <a:rPr lang="zh-CN" altLang="en-US" sz="2800" b="1" smtClean="0">
                <a:solidFill>
                  <a:schemeClr val="tx1">
                    <a:lumMod val="50000"/>
                    <a:lumOff val="50000"/>
                  </a:schemeClr>
                </a:solidFill>
                <a:latin typeface="微软雅黑" panose="020B0503020204020204" pitchFamily="34" charset="-122"/>
                <a:ea typeface="微软雅黑" panose="020B0503020204020204" pitchFamily="34" charset="-122"/>
              </a:rPr>
              <a:t>主讲人：</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3"/>
          <p:cNvSpPr txBox="1"/>
          <p:nvPr/>
        </p:nvSpPr>
        <p:spPr>
          <a:xfrm>
            <a:off x="7584678" y="1558212"/>
            <a:ext cx="800219" cy="4058817"/>
          </a:xfrm>
          <a:prstGeom prst="rect">
            <a:avLst/>
          </a:prstGeom>
          <a:noFill/>
        </p:spPr>
        <p:txBody>
          <a:bodyPr vert="eaVert" wrap="square" rtlCol="0">
            <a:spAutoFit/>
          </a:bodyPr>
          <a:lstStyle/>
          <a:p>
            <a:pPr algn="ctr"/>
            <a:r>
              <a:rPr lang="zh-CN" altLang="en-US" sz="4000" b="1" spc="300" dirty="0" smtClean="0">
                <a:solidFill>
                  <a:srgbClr val="66B0AA"/>
                </a:solidFill>
                <a:latin typeface="叶根友刀锋黑草" panose="02010601030101010101" pitchFamily="2" charset="-122"/>
                <a:ea typeface="叶根友刀锋黑草" panose="02010601030101010101" pitchFamily="2" charset="-122"/>
              </a:rPr>
              <a:t>分析及修改</a:t>
            </a:r>
            <a:endParaRPr lang="en-US" altLang="zh-CN" sz="4000" b="1" spc="300" dirty="0">
              <a:solidFill>
                <a:srgbClr val="66B0AA"/>
              </a:solidFill>
              <a:latin typeface="叶根友刀锋黑草" panose="02010601030101010101" pitchFamily="2" charset="-122"/>
              <a:ea typeface="叶根友刀锋黑草"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1000" fill="hold"/>
                                        <p:tgtEl>
                                          <p:spTgt spid="61"/>
                                        </p:tgtEl>
                                        <p:attrNameLst>
                                          <p:attrName>ppt_w</p:attrName>
                                        </p:attrNameLst>
                                      </p:cBhvr>
                                      <p:tavLst>
                                        <p:tav tm="0">
                                          <p:val>
                                            <p:fltVal val="0"/>
                                          </p:val>
                                        </p:tav>
                                        <p:tav tm="100000">
                                          <p:val>
                                            <p:strVal val="#ppt_w"/>
                                          </p:val>
                                        </p:tav>
                                      </p:tavLst>
                                    </p:anim>
                                    <p:anim calcmode="lin" valueType="num">
                                      <p:cBhvr>
                                        <p:cTn id="13" dur="1000" fill="hold"/>
                                        <p:tgtEl>
                                          <p:spTgt spid="61"/>
                                        </p:tgtEl>
                                        <p:attrNameLst>
                                          <p:attrName>ppt_h</p:attrName>
                                        </p:attrNameLst>
                                      </p:cBhvr>
                                      <p:tavLst>
                                        <p:tav tm="0">
                                          <p:val>
                                            <p:fltVal val="0"/>
                                          </p:val>
                                        </p:tav>
                                        <p:tav tm="100000">
                                          <p:val>
                                            <p:strVal val="#ppt_h"/>
                                          </p:val>
                                        </p:tav>
                                      </p:tavLst>
                                    </p:anim>
                                    <p:animEffect transition="in" filter="fade">
                                      <p:cBhvr>
                                        <p:cTn id="14" dur="1000"/>
                                        <p:tgtEl>
                                          <p:spTgt spid="61"/>
                                        </p:tgtEl>
                                      </p:cBhvr>
                                    </p:animEffect>
                                  </p:childTnLst>
                                </p:cTn>
                              </p:par>
                            </p:childTnLst>
                          </p:cTn>
                        </p:par>
                        <p:par>
                          <p:cTn id="15" fill="hold">
                            <p:stCondLst>
                              <p:cond delay="0"/>
                            </p:stCondLst>
                            <p:childTnLst>
                              <p:par>
                                <p:cTn id="16" presetID="2" presetClass="entr" presetSubtype="1"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750" fill="hold"/>
                                        <p:tgtEl>
                                          <p:spTgt spid="53"/>
                                        </p:tgtEl>
                                        <p:attrNameLst>
                                          <p:attrName>ppt_x</p:attrName>
                                        </p:attrNameLst>
                                      </p:cBhvr>
                                      <p:tavLst>
                                        <p:tav tm="0">
                                          <p:val>
                                            <p:strVal val="#ppt_x"/>
                                          </p:val>
                                        </p:tav>
                                        <p:tav tm="100000">
                                          <p:val>
                                            <p:strVal val="#ppt_x"/>
                                          </p:val>
                                        </p:tav>
                                      </p:tavLst>
                                    </p:anim>
                                    <p:anim calcmode="lin" valueType="num">
                                      <p:cBhvr additive="base">
                                        <p:cTn id="19" dur="750" fill="hold"/>
                                        <p:tgtEl>
                                          <p:spTgt spid="53"/>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ppt_x"/>
                                          </p:val>
                                        </p:tav>
                                        <p:tav tm="100000">
                                          <p:val>
                                            <p:strVal val="#ppt_x"/>
                                          </p:val>
                                        </p:tav>
                                      </p:tavLst>
                                    </p:anim>
                                    <p:anim calcmode="lin" valueType="num">
                                      <p:cBhvr additive="base">
                                        <p:cTn id="32" dur="75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20"/>
                </p:tgtEl>
              </p:cMediaNode>
            </p:audio>
          </p:childTnLst>
        </p:cTn>
      </p:par>
    </p:tnLst>
    <p:bldLst>
      <p:bldP spid="53" grpId="0"/>
      <p:bldP spid="61" grpId="0" animBg="1"/>
      <p:bldP spid="2"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99592" y="1131590"/>
            <a:ext cx="4608512" cy="46037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2</a:t>
            </a:r>
            <a:r>
              <a:rPr lang="zh-CN" altLang="en-US" sz="2400" b="1" dirty="0" smtClean="0">
                <a:solidFill>
                  <a:srgbClr val="FE797F"/>
                </a:solidFill>
                <a:latin typeface="微软雅黑" panose="020B0503020204020204" pitchFamily="34" charset="-122"/>
                <a:ea typeface="微软雅黑" panose="020B0503020204020204" pitchFamily="34" charset="-122"/>
              </a:rPr>
              <a:t>）状语误放在定语位置</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95128" y="2067694"/>
            <a:ext cx="7848872"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我们应该发挥广大青年的充分的作用。</a:t>
            </a:r>
            <a:endParaRPr lang="zh-CN" altLang="en-US" sz="2400" dirty="0">
              <a:latin typeface="微软雅黑" panose="020B0503020204020204" pitchFamily="34" charset="-122"/>
              <a:ea typeface="微软雅黑" panose="020B0503020204020204" pitchFamily="34" charset="-122"/>
            </a:endParaRPr>
          </a:p>
        </p:txBody>
      </p:sp>
      <p:sp>
        <p:nvSpPr>
          <p:cNvPr id="5" name="Line 7"/>
          <p:cNvSpPr>
            <a:spLocks noChangeShapeType="1"/>
          </p:cNvSpPr>
          <p:nvPr/>
        </p:nvSpPr>
        <p:spPr bwMode="auto">
          <a:xfrm>
            <a:off x="2862694" y="2550472"/>
            <a:ext cx="620734" cy="18556"/>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1175657" y="3736703"/>
            <a:ext cx="8180717" cy="581057"/>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ea typeface="微软雅黑" panose="020B0503020204020204" pitchFamily="34" charset="-122"/>
              </a:rPr>
              <a:t>这是一个无疑的英明决策。</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flipV="1">
            <a:off x="2714172" y="4310743"/>
            <a:ext cx="696686" cy="14513"/>
          </a:xfrm>
          <a:prstGeom prst="line">
            <a:avLst/>
          </a:prstGeom>
          <a:noFill/>
          <a:ln w="38100">
            <a:solidFill>
              <a:srgbClr val="FF0000"/>
            </a:solidFill>
            <a:round/>
          </a:ln>
          <a:effectLst/>
        </p:spPr>
        <p:txBody>
          <a:bodyPr/>
          <a:lstStyle/>
          <a:p>
            <a:endParaRPr lang="zh-CN" altLang="en-US"/>
          </a:p>
        </p:txBody>
      </p:sp>
      <p:sp>
        <p:nvSpPr>
          <p:cNvPr id="11" name="圆角矩形标注 10"/>
          <p:cNvSpPr/>
          <p:nvPr/>
        </p:nvSpPr>
        <p:spPr>
          <a:xfrm>
            <a:off x="5965372" y="1097415"/>
            <a:ext cx="2162628" cy="760414"/>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solidFill>
                  <a:srgbClr val="FF0000"/>
                </a:solidFill>
                <a:latin typeface="微软雅黑" panose="020B0503020204020204" pitchFamily="34" charset="-122"/>
                <a:ea typeface="微软雅黑" panose="020B0503020204020204" pitchFamily="34" charset="-122"/>
              </a:rPr>
              <a:t>充分发挥</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1494678" y="282009"/>
            <a:ext cx="5181550" cy="560153"/>
          </a:xfrm>
          <a:prstGeom prst="rect">
            <a:avLst/>
          </a:prstGeom>
        </p:spPr>
        <p:txBody>
          <a:bodyPr wrap="square" lIns="0" tIns="0" rIns="0" bIns="0">
            <a:spAutoFit/>
          </a:bodyPr>
          <a:lstStyle/>
          <a:p>
            <a:pPr>
              <a:lnSpc>
                <a:spcPct val="130000"/>
              </a:lnSpc>
            </a:pPr>
            <a:r>
              <a:rPr lang="en-US" altLang="zh-CN"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状语位置不当</a:t>
            </a:r>
            <a:endParaRPr lang="zh-CN" altLang="en-US" sz="28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Line 7"/>
          <p:cNvSpPr>
            <a:spLocks noChangeShapeType="1"/>
          </p:cNvSpPr>
          <p:nvPr/>
        </p:nvSpPr>
        <p:spPr bwMode="auto">
          <a:xfrm>
            <a:off x="4945495" y="2601274"/>
            <a:ext cx="627991" cy="11298"/>
          </a:xfrm>
          <a:prstGeom prst="line">
            <a:avLst/>
          </a:prstGeom>
          <a:noFill/>
          <a:ln w="38100">
            <a:solidFill>
              <a:srgbClr val="FF0000"/>
            </a:solidFill>
            <a:round/>
          </a:ln>
          <a:effectLst/>
        </p:spPr>
        <p:txBody>
          <a:bodyPr/>
          <a:lstStyle/>
          <a:p>
            <a:endParaRPr lang="zh-CN" altLang="en-US"/>
          </a:p>
        </p:txBody>
      </p:sp>
      <p:sp>
        <p:nvSpPr>
          <p:cNvPr id="25" name="圆角矩形标注 24"/>
          <p:cNvSpPr/>
          <p:nvPr/>
        </p:nvSpPr>
        <p:spPr>
          <a:xfrm>
            <a:off x="4608285" y="3107644"/>
            <a:ext cx="5406572" cy="760414"/>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solidFill>
                  <a:srgbClr val="FF0000"/>
                </a:solidFill>
                <a:ea typeface="微软雅黑" panose="020B0503020204020204" pitchFamily="34" charset="-122"/>
              </a:rPr>
              <a:t>“无疑”应移至“是”前作状语</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linds(horizontal)">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7" grpId="0"/>
      <p:bldP spid="8" grpId="0" animBg="1"/>
      <p:bldP spid="11" grpId="0" animBg="1"/>
      <p:bldP spid="10" grpId="0"/>
      <p:bldP spid="15"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942144" y="1455328"/>
            <a:ext cx="10827951" cy="1200329"/>
          </a:xfrm>
          <a:prstGeom prst="rect">
            <a:avLst/>
          </a:prstGeom>
          <a:noFill/>
        </p:spPr>
        <p:txBody>
          <a:bodyPr wrap="square" rtlCol="0">
            <a:spAutoFit/>
          </a:bodyPr>
          <a:lstStyle/>
          <a:p>
            <a:pPr>
              <a:lnSpc>
                <a:spcPct val="150000"/>
              </a:lnSpc>
            </a:pPr>
            <a:r>
              <a:rPr lang="zh-CN" altLang="en-US" sz="3200" dirty="0" smtClean="0">
                <a:solidFill>
                  <a:srgbClr val="FE797F"/>
                </a:solidFill>
                <a:latin typeface="微软雅黑" panose="020B0503020204020204" pitchFamily="34" charset="-122"/>
                <a:ea typeface="微软雅黑" panose="020B0503020204020204" pitchFamily="34" charset="-122"/>
              </a:rPr>
              <a:t>①关联词语位置不当：</a:t>
            </a:r>
            <a:endParaRPr lang="zh-CN" altLang="en-US" sz="3200" dirty="0" smtClean="0">
              <a:solidFill>
                <a:schemeClr val="accent2"/>
              </a:solidFill>
            </a:endParaRPr>
          </a:p>
          <a:p>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748522" y="2741570"/>
            <a:ext cx="9685175" cy="523220"/>
          </a:xfrm>
          <a:prstGeom prst="rect">
            <a:avLst/>
          </a:prstGeom>
          <a:noFill/>
        </p:spPr>
        <p:txBody>
          <a:bodyPr wrap="square" rtlCol="0">
            <a:spAutoFit/>
          </a:bodyPr>
          <a:lstStyle/>
          <a:p>
            <a:pPr indent="266700" algn="just"/>
            <a:r>
              <a:rPr lang="en-US" altLang="zh-CN" sz="2800" dirty="0" smtClean="0">
                <a:latin typeface="微软雅黑" panose="020B0503020204020204" pitchFamily="34" charset="-122"/>
                <a:ea typeface="微软雅黑" panose="020B0503020204020204" pitchFamily="34" charset="-122"/>
              </a:rPr>
              <a:t>1.</a:t>
            </a:r>
            <a:r>
              <a:rPr lang="zh-CN" altLang="zh-CN" sz="2800" dirty="0" smtClean="0">
                <a:latin typeface="Times New Roman" panose="02020603050405020304" pitchFamily="18" charset="0"/>
                <a:ea typeface="微软雅黑" panose="020B0503020204020204" pitchFamily="34" charset="-122"/>
              </a:rPr>
              <a:t>小李因为睡眠不足</a:t>
            </a:r>
            <a:r>
              <a:rPr lang="zh-CN" altLang="zh-CN" sz="2800" dirty="0" smtClean="0">
                <a:latin typeface="MingLiU_HKSCS" panose="02020500000000000000" pitchFamily="18" charset="-120"/>
                <a:ea typeface="微软雅黑" panose="020B0503020204020204" pitchFamily="34" charset="-122"/>
              </a:rPr>
              <a:t>，</a:t>
            </a:r>
            <a:r>
              <a:rPr lang="zh-CN" altLang="zh-CN" sz="2800" dirty="0" smtClean="0">
                <a:latin typeface="Times New Roman" panose="02020603050405020304" pitchFamily="18" charset="0"/>
                <a:ea typeface="微软雅黑" panose="020B0503020204020204" pitchFamily="34" charset="-122"/>
              </a:rPr>
              <a:t>所以上课精神不振。</a:t>
            </a:r>
            <a:endParaRPr lang="en-US" altLang="zh-CN" sz="2800" dirty="0" smtClean="0">
              <a:latin typeface="Times New Roman" panose="02020603050405020304" pitchFamily="18" charset="0"/>
              <a:ea typeface="微软雅黑" panose="020B0503020204020204" pitchFamily="34" charset="-122"/>
            </a:endParaRPr>
          </a:p>
        </p:txBody>
      </p:sp>
      <p:sp>
        <p:nvSpPr>
          <p:cNvPr id="4" name="矩形 3"/>
          <p:cNvSpPr/>
          <p:nvPr/>
        </p:nvSpPr>
        <p:spPr>
          <a:xfrm>
            <a:off x="1084513" y="405515"/>
            <a:ext cx="10761601" cy="720197"/>
          </a:xfrm>
          <a:prstGeom prst="rect">
            <a:avLst/>
          </a:prstGeom>
        </p:spPr>
        <p:txBody>
          <a:bodyPr wrap="square" lIns="0" tIns="0" rIns="0" bIns="0">
            <a:spAutoFit/>
          </a:bodyPr>
          <a:lstStyle/>
          <a:p>
            <a:pPr>
              <a:lnSpc>
                <a:spcPct val="130000"/>
              </a:lnSpc>
            </a:pPr>
            <a:r>
              <a:rPr lang="en-US" altLang="zh-CN"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3600" b="1" dirty="0" smtClean="0">
                <a:solidFill>
                  <a:srgbClr val="FF8A91"/>
                </a:solidFill>
                <a:latin typeface="微软雅黑" panose="020B0503020204020204" pitchFamily="34" charset="-122"/>
                <a:ea typeface="微软雅黑" panose="020B0503020204020204" pitchFamily="34" charset="-122"/>
                <a:sym typeface="Arial" panose="020B0604020202020204" pitchFamily="34" charset="0"/>
              </a:rPr>
              <a:t>虚词</a:t>
            </a:r>
            <a:r>
              <a:rPr lang="zh-CN" altLang="en-US"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位置不当</a:t>
            </a:r>
            <a:endParaRPr lang="zh-CN" altLang="en-US" sz="3600" b="1"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矩形 4"/>
          <p:cNvSpPr/>
          <p:nvPr/>
        </p:nvSpPr>
        <p:spPr>
          <a:xfrm>
            <a:off x="736083" y="3623295"/>
            <a:ext cx="9666514" cy="523220"/>
          </a:xfrm>
          <a:prstGeom prst="rect">
            <a:avLst/>
          </a:prstGeom>
        </p:spPr>
        <p:txBody>
          <a:bodyPr wrap="square">
            <a:spAutoFit/>
          </a:bodyPr>
          <a:lstStyle/>
          <a:p>
            <a:pPr indent="266700" algn="just"/>
            <a:r>
              <a:rPr lang="en-US" altLang="zh-CN" sz="2800" dirty="0" smtClean="0">
                <a:latin typeface="微软雅黑" panose="020B0503020204020204" pitchFamily="34" charset="-122"/>
                <a:ea typeface="微软雅黑" panose="020B0503020204020204" pitchFamily="34" charset="-122"/>
              </a:rPr>
              <a:t>2.</a:t>
            </a:r>
            <a:r>
              <a:rPr lang="zh-CN" altLang="zh-CN" sz="2800" dirty="0" smtClean="0">
                <a:latin typeface="Times New Roman" panose="02020603050405020304" pitchFamily="18" charset="0"/>
                <a:ea typeface="微软雅黑" panose="020B0503020204020204" pitchFamily="34" charset="-122"/>
              </a:rPr>
              <a:t>因为小李睡眠不好</a:t>
            </a:r>
            <a:r>
              <a:rPr lang="zh-CN" altLang="zh-CN" sz="2800" dirty="0" smtClean="0">
                <a:latin typeface="MingLiU_HKSCS" panose="02020500000000000000" pitchFamily="18" charset="-120"/>
                <a:ea typeface="微软雅黑" panose="020B0503020204020204" pitchFamily="34" charset="-122"/>
              </a:rPr>
              <a:t>，</a:t>
            </a:r>
            <a:r>
              <a:rPr lang="zh-CN" altLang="zh-CN" sz="2800" dirty="0" smtClean="0">
                <a:latin typeface="Times New Roman" panose="02020603050405020304" pitchFamily="18" charset="0"/>
                <a:ea typeface="微软雅黑" panose="020B0503020204020204" pitchFamily="34" charset="-122"/>
              </a:rPr>
              <a:t>所以父母很为她担心。</a:t>
            </a:r>
            <a:endParaRPr lang="zh-CN" altLang="zh-CN" sz="2800" dirty="0">
              <a:ea typeface="微软雅黑" panose="020B0503020204020204" pitchFamily="34" charset="-122"/>
            </a:endParaRPr>
          </a:p>
        </p:txBody>
      </p:sp>
      <p:sp>
        <p:nvSpPr>
          <p:cNvPr id="6" name="Line 7"/>
          <p:cNvSpPr>
            <a:spLocks noChangeShapeType="1"/>
          </p:cNvSpPr>
          <p:nvPr/>
        </p:nvSpPr>
        <p:spPr bwMode="auto">
          <a:xfrm>
            <a:off x="1259174" y="3327815"/>
            <a:ext cx="824459" cy="14991"/>
          </a:xfrm>
          <a:prstGeom prst="line">
            <a:avLst/>
          </a:prstGeom>
          <a:noFill/>
          <a:ln w="38100">
            <a:solidFill>
              <a:srgbClr val="FF0000"/>
            </a:solidFill>
            <a:round/>
          </a:ln>
          <a:effectLst/>
        </p:spPr>
        <p:txBody>
          <a:bodyPr/>
          <a:lstStyle/>
          <a:p>
            <a:endParaRPr lang="zh-CN" altLang="en-US"/>
          </a:p>
        </p:txBody>
      </p:sp>
      <p:sp>
        <p:nvSpPr>
          <p:cNvPr id="7" name="Line 7"/>
          <p:cNvSpPr>
            <a:spLocks noChangeShapeType="1"/>
          </p:cNvSpPr>
          <p:nvPr/>
        </p:nvSpPr>
        <p:spPr bwMode="auto">
          <a:xfrm>
            <a:off x="2162629" y="4107542"/>
            <a:ext cx="713579" cy="13323"/>
          </a:xfrm>
          <a:prstGeom prst="line">
            <a:avLst/>
          </a:prstGeom>
          <a:noFill/>
          <a:ln w="38100">
            <a:solidFill>
              <a:srgbClr val="FF0000"/>
            </a:solidFill>
            <a:round/>
          </a:ln>
          <a:effectLst/>
        </p:spPr>
        <p:txBody>
          <a:bodyPr/>
          <a:lstStyle/>
          <a:p>
            <a:endParaRPr lang="zh-CN" altLang="en-US"/>
          </a:p>
        </p:txBody>
      </p:sp>
      <p:sp>
        <p:nvSpPr>
          <p:cNvPr id="8" name="Line 7"/>
          <p:cNvSpPr>
            <a:spLocks noChangeShapeType="1"/>
          </p:cNvSpPr>
          <p:nvPr/>
        </p:nvSpPr>
        <p:spPr bwMode="auto">
          <a:xfrm flipV="1">
            <a:off x="5312229" y="4099333"/>
            <a:ext cx="706186" cy="8210"/>
          </a:xfrm>
          <a:prstGeom prst="line">
            <a:avLst/>
          </a:prstGeom>
          <a:noFill/>
          <a:ln w="38100">
            <a:solidFill>
              <a:srgbClr val="FF0000"/>
            </a:solidFill>
            <a:round/>
          </a:ln>
          <a:effectLst/>
        </p:spPr>
        <p:txBody>
          <a:bodyPr/>
          <a:lstStyle/>
          <a:p>
            <a:endParaRPr lang="zh-CN" altLang="en-US"/>
          </a:p>
        </p:txBody>
      </p:sp>
      <p:sp>
        <p:nvSpPr>
          <p:cNvPr id="9" name="矩形 8"/>
          <p:cNvSpPr/>
          <p:nvPr/>
        </p:nvSpPr>
        <p:spPr>
          <a:xfrm>
            <a:off x="957943" y="4607450"/>
            <a:ext cx="11016343" cy="1308884"/>
          </a:xfrm>
          <a:prstGeom prst="rect">
            <a:avLst/>
          </a:prstGeom>
        </p:spPr>
        <p:txBody>
          <a:bodyPr wrap="square">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由于青少年心智尚未成熟，好奇心又强，对事物缺乏分辨力，容易被大众媒介中的不良信息诱导，从而产生思想上、行为上的偏差。</a:t>
            </a:r>
            <a:endParaRPr lang="zh-CN" altLang="en-US" sz="2800" dirty="0">
              <a:latin typeface="微软雅黑" panose="020B0503020204020204" pitchFamily="34" charset="-122"/>
              <a:ea typeface="微软雅黑" panose="020B0503020204020204" pitchFamily="34" charset="-122"/>
            </a:endParaRPr>
          </a:p>
        </p:txBody>
      </p:sp>
      <p:sp>
        <p:nvSpPr>
          <p:cNvPr id="10" name="Line 7"/>
          <p:cNvSpPr>
            <a:spLocks noChangeShapeType="1"/>
          </p:cNvSpPr>
          <p:nvPr/>
        </p:nvSpPr>
        <p:spPr bwMode="auto">
          <a:xfrm>
            <a:off x="2101461" y="5217883"/>
            <a:ext cx="902996" cy="7260"/>
          </a:xfrm>
          <a:prstGeom prst="line">
            <a:avLst/>
          </a:prstGeom>
          <a:ln w="38100"/>
        </p:spPr>
        <p:style>
          <a:lnRef idx="1">
            <a:schemeClr val="accent3"/>
          </a:lnRef>
          <a:fillRef idx="0">
            <a:schemeClr val="accent3"/>
          </a:fillRef>
          <a:effectRef idx="0">
            <a:schemeClr val="accent3"/>
          </a:effectRef>
          <a:fontRef idx="minor">
            <a:schemeClr val="tx1"/>
          </a:fontRef>
        </p:style>
        <p:txBody>
          <a:bodyPr/>
          <a:lstStyle/>
          <a:p>
            <a:endParaRPr lang="zh-CN" altLang="en-US"/>
          </a:p>
        </p:txBody>
      </p:sp>
      <p:sp>
        <p:nvSpPr>
          <p:cNvPr id="11" name="圆角矩形标注 10"/>
          <p:cNvSpPr/>
          <p:nvPr/>
        </p:nvSpPr>
        <p:spPr>
          <a:xfrm>
            <a:off x="8592456" y="1422399"/>
            <a:ext cx="2438401" cy="1161143"/>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E797F"/>
                </a:solidFill>
                <a:latin typeface="微软雅黑" panose="020B0503020204020204" pitchFamily="34" charset="-122"/>
                <a:ea typeface="微软雅黑" panose="020B0503020204020204" pitchFamily="34" charset="-122"/>
              </a:rPr>
              <a:t>同后不同前</a:t>
            </a:r>
            <a:endParaRPr lang="zh-CN" altLang="en-US" sz="3200" dirty="0"/>
          </a:p>
        </p:txBody>
      </p:sp>
      <p:sp>
        <p:nvSpPr>
          <p:cNvPr id="12" name="矩形 11"/>
          <p:cNvSpPr/>
          <p:nvPr/>
        </p:nvSpPr>
        <p:spPr>
          <a:xfrm>
            <a:off x="1262744" y="4731658"/>
            <a:ext cx="841828" cy="537029"/>
          </a:xfrm>
          <a:prstGeom prst="rect">
            <a:avLst/>
          </a:prstGeom>
          <a:noFill/>
          <a:ln>
            <a:solidFill>
              <a:srgbClr val="FF8A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p:cNvCxnSpPr/>
          <p:nvPr/>
        </p:nvCxnSpPr>
        <p:spPr>
          <a:xfrm>
            <a:off x="1915886" y="4702629"/>
            <a:ext cx="1190171" cy="14514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矩形 13"/>
          <p:cNvSpPr/>
          <p:nvPr/>
        </p:nvSpPr>
        <p:spPr>
          <a:xfrm>
            <a:off x="7814785" y="2765362"/>
            <a:ext cx="2339102" cy="523220"/>
          </a:xfrm>
          <a:prstGeom prst="rect">
            <a:avLst/>
          </a:prstGeom>
        </p:spPr>
        <p:txBody>
          <a:bodyPr wrap="none">
            <a:spAutoFit/>
          </a:bodyPr>
          <a:lstStyle/>
          <a:p>
            <a:r>
              <a:rPr lang="zh-CN" altLang="en-US" sz="2800" dirty="0" smtClean="0">
                <a:latin typeface="Times New Roman" panose="02020603050405020304" pitchFamily="18" charset="0"/>
                <a:ea typeface="微软雅黑" panose="020B0503020204020204" pitchFamily="34" charset="-122"/>
              </a:rPr>
              <a:t>（相同</a:t>
            </a:r>
            <a:r>
              <a:rPr lang="zh-CN" altLang="zh-CN" sz="2800" dirty="0" smtClean="0">
                <a:latin typeface="宋体" panose="02010600030101010101" pitchFamily="2" charset="-122"/>
                <a:ea typeface="微软雅黑" panose="020B0503020204020204" pitchFamily="34" charset="-122"/>
              </a:rPr>
              <a:t>主语</a:t>
            </a:r>
            <a:r>
              <a:rPr lang="zh-CN" altLang="en-US" sz="2800" dirty="0" smtClean="0">
                <a:latin typeface="Times New Roman" panose="02020603050405020304" pitchFamily="18" charset="0"/>
                <a:ea typeface="微软雅黑" panose="020B0503020204020204" pitchFamily="34" charset="-122"/>
              </a:rPr>
              <a:t>）</a:t>
            </a:r>
            <a:endParaRPr lang="zh-CN" altLang="en-US" sz="2800" dirty="0"/>
          </a:p>
        </p:txBody>
      </p:sp>
      <p:sp>
        <p:nvSpPr>
          <p:cNvPr id="15" name="矩形 14"/>
          <p:cNvSpPr/>
          <p:nvPr/>
        </p:nvSpPr>
        <p:spPr>
          <a:xfrm>
            <a:off x="7901870" y="3621705"/>
            <a:ext cx="2339102" cy="523220"/>
          </a:xfrm>
          <a:prstGeom prst="rect">
            <a:avLst/>
          </a:prstGeom>
        </p:spPr>
        <p:txBody>
          <a:bodyPr wrap="none">
            <a:spAutoFit/>
          </a:bodyPr>
          <a:lstStyle/>
          <a:p>
            <a:r>
              <a:rPr lang="zh-CN" altLang="en-US" sz="2800" dirty="0" smtClean="0">
                <a:latin typeface="Times New Roman" panose="02020603050405020304" pitchFamily="18" charset="0"/>
                <a:ea typeface="微软雅黑" panose="020B0503020204020204" pitchFamily="34" charset="-122"/>
              </a:rPr>
              <a:t>（</a:t>
            </a:r>
            <a:r>
              <a:rPr lang="zh-CN" altLang="zh-CN" sz="2800" dirty="0" smtClean="0">
                <a:latin typeface="宋体" panose="02010600030101010101" pitchFamily="2" charset="-122"/>
                <a:ea typeface="微软雅黑" panose="020B0503020204020204" pitchFamily="34" charset="-122"/>
              </a:rPr>
              <a:t>不同主语</a:t>
            </a:r>
            <a:r>
              <a:rPr lang="zh-CN" altLang="en-US" sz="2800" dirty="0" smtClean="0">
                <a:latin typeface="Times New Roman" panose="02020603050405020304" pitchFamily="18" charset="0"/>
                <a:ea typeface="微软雅黑" panose="020B0503020204020204" pitchFamily="34" charset="-122"/>
              </a:rPr>
              <a: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from="(-#ppt_w/2)" to="(#ppt_x)" calcmode="lin" valueType="num">
                                      <p:cBhvr>
                                        <p:cTn id="23" dur="600" fill="hold">
                                          <p:stCondLst>
                                            <p:cond delay="0"/>
                                          </p:stCondLst>
                                        </p:cTn>
                                        <p:tgtEl>
                                          <p:spTgt spid="5"/>
                                        </p:tgtEl>
                                        <p:attrNameLst>
                                          <p:attrName>ppt_x</p:attrName>
                                        </p:attrNameLst>
                                      </p:cBhvr>
                                    </p:anim>
                                    <p:anim from="0" to="-1.0" calcmode="lin" valueType="num">
                                      <p:cBhvr>
                                        <p:cTn id="24" dur="200" decel="50000" autoRev="1" fill="hold">
                                          <p:stCondLst>
                                            <p:cond delay="600"/>
                                          </p:stCondLst>
                                        </p:cTn>
                                        <p:tgtEl>
                                          <p:spTgt spid="5"/>
                                        </p:tgtEl>
                                        <p:attrNameLst>
                                          <p:attrName>xshear</p:attrName>
                                        </p:attrNameLst>
                                      </p:cBhvr>
                                    </p:anim>
                                    <p:animScale>
                                      <p:cBhvr>
                                        <p:cTn id="25" dur="200" decel="100000" autoRev="1" fill="hold">
                                          <p:stCondLst>
                                            <p:cond delay="600"/>
                                          </p:stCondLst>
                                        </p:cTn>
                                        <p:tgtEl>
                                          <p:spTgt spid="5"/>
                                        </p:tgtEl>
                                      </p:cBhvr>
                                      <p:from x="100000" y="100000"/>
                                      <p:to x="80000" y="100000"/>
                                    </p:animScale>
                                    <p:anim by="(#ppt_h/3+#ppt_w*0.1)" calcmode="lin" valueType="num">
                                      <p:cBhvr additive="sum">
                                        <p:cTn id="26" dur="200" decel="100000" autoRev="1" fill="hold">
                                          <p:stCondLst>
                                            <p:cond delay="600"/>
                                          </p:stCondLst>
                                        </p:cTn>
                                        <p:tgtEl>
                                          <p:spTgt spid="5"/>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linds(horizont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linds(horizontal)">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blinds(horizontal)">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p:bldP spid="10" grpId="0" animBg="1"/>
      <p:bldP spid="11" grpId="0" animBg="1"/>
      <p:bldP spid="12"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3736" y="2489007"/>
            <a:ext cx="10865466" cy="1384995"/>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2017</a:t>
            </a:r>
            <a:r>
              <a:rPr lang="zh-CN" altLang="en-US" sz="2800" dirty="0" smtClean="0">
                <a:latin typeface="微软雅黑" panose="020B0503020204020204" pitchFamily="34" charset="-122"/>
                <a:ea typeface="微软雅黑" panose="020B0503020204020204" pitchFamily="34" charset="-122"/>
              </a:rPr>
              <a:t>全国</a:t>
            </a: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一个省的文化系统如果能肩负起当地文化传统的使命，那么这个省的文化底蕴就会得到保持。</a:t>
            </a:r>
            <a:endParaRPr lang="zh-CN" altLang="en-US" sz="2800" dirty="0">
              <a:latin typeface="微软雅黑" panose="020B0503020204020204" pitchFamily="34" charset="-122"/>
              <a:ea typeface="微软雅黑" panose="020B0503020204020204" pitchFamily="34" charset="-122"/>
            </a:endParaRPr>
          </a:p>
        </p:txBody>
      </p:sp>
      <p:sp>
        <p:nvSpPr>
          <p:cNvPr id="3" name="Line 7"/>
          <p:cNvSpPr>
            <a:spLocks noChangeShapeType="1"/>
          </p:cNvSpPr>
          <p:nvPr/>
        </p:nvSpPr>
        <p:spPr bwMode="auto">
          <a:xfrm>
            <a:off x="3805921" y="3164486"/>
            <a:ext cx="2611266" cy="8189"/>
          </a:xfrm>
          <a:prstGeom prst="line">
            <a:avLst/>
          </a:prstGeom>
          <a:noFill/>
          <a:ln w="38100">
            <a:solidFill>
              <a:srgbClr val="FF0000"/>
            </a:solidFill>
            <a:round/>
          </a:ln>
          <a:effectLst/>
        </p:spPr>
        <p:txBody>
          <a:bodyPr/>
          <a:lstStyle/>
          <a:p>
            <a:endParaRPr lang="zh-CN" altLang="en-US"/>
          </a:p>
        </p:txBody>
      </p:sp>
      <p:sp>
        <p:nvSpPr>
          <p:cNvPr id="4" name="Line 7"/>
          <p:cNvSpPr>
            <a:spLocks noChangeShapeType="1"/>
          </p:cNvSpPr>
          <p:nvPr/>
        </p:nvSpPr>
        <p:spPr bwMode="auto">
          <a:xfrm>
            <a:off x="2365196" y="3783419"/>
            <a:ext cx="2881361" cy="9092"/>
          </a:xfrm>
          <a:prstGeom prst="line">
            <a:avLst/>
          </a:prstGeom>
          <a:noFill/>
          <a:ln w="38100">
            <a:solidFill>
              <a:srgbClr val="FF0000"/>
            </a:solidFill>
            <a:round/>
          </a:ln>
          <a:effectLst/>
        </p:spPr>
        <p:txBody>
          <a:bodyPr/>
          <a:lstStyle/>
          <a:p>
            <a:endParaRPr lang="zh-CN" altLang="en-US"/>
          </a:p>
        </p:txBody>
      </p:sp>
      <p:sp>
        <p:nvSpPr>
          <p:cNvPr id="5" name="文本框 3"/>
          <p:cNvSpPr txBox="1"/>
          <p:nvPr/>
        </p:nvSpPr>
        <p:spPr>
          <a:xfrm>
            <a:off x="1032327" y="1264325"/>
            <a:ext cx="10827951" cy="707886"/>
          </a:xfrm>
          <a:prstGeom prst="rect">
            <a:avLst/>
          </a:prstGeom>
          <a:noFill/>
        </p:spPr>
        <p:txBody>
          <a:bodyPr wrap="square" rtlCol="0">
            <a:spAutoFit/>
          </a:bodyPr>
          <a:lstStyle/>
          <a:p>
            <a:r>
              <a:rPr lang="zh-CN" altLang="en-US" sz="4000" dirty="0" smtClean="0">
                <a:solidFill>
                  <a:srgbClr val="FE797F"/>
                </a:solidFill>
                <a:latin typeface="微软雅黑" panose="020B0503020204020204" pitchFamily="34" charset="-122"/>
                <a:ea typeface="微软雅黑" panose="020B0503020204020204" pitchFamily="34" charset="-122"/>
              </a:rPr>
              <a:t>练习</a:t>
            </a:r>
            <a:endParaRPr lang="zh-CN" altLang="en-US" sz="4000" dirty="0">
              <a:solidFill>
                <a:srgbClr val="FE797F"/>
              </a:solidFill>
              <a:latin typeface="微软雅黑" panose="020B0503020204020204" pitchFamily="34" charset="-122"/>
              <a:ea typeface="微软雅黑" panose="020B0503020204020204" pitchFamily="34" charset="-122"/>
            </a:endParaRPr>
          </a:p>
        </p:txBody>
      </p:sp>
      <p:sp>
        <p:nvSpPr>
          <p:cNvPr id="6" name="矩形 5"/>
          <p:cNvSpPr/>
          <p:nvPr/>
        </p:nvSpPr>
        <p:spPr>
          <a:xfrm>
            <a:off x="943427" y="4621962"/>
            <a:ext cx="10987316" cy="1384995"/>
          </a:xfrm>
          <a:prstGeom prst="rect">
            <a:avLst/>
          </a:prstGeom>
        </p:spPr>
        <p:txBody>
          <a:bodyPr wrap="square">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新生代农民工”自从被列入政府重点关注的对象之后，各级政府积极行动将关心新生代农民工成长作为新一年度工作重点。</a:t>
            </a:r>
            <a:endParaRPr lang="zh-CN" altLang="en-US" sz="2800" dirty="0">
              <a:latin typeface="微软雅黑" panose="020B0503020204020204" pitchFamily="34" charset="-122"/>
              <a:ea typeface="微软雅黑" panose="020B0503020204020204" pitchFamily="34" charset="-122"/>
            </a:endParaRPr>
          </a:p>
        </p:txBody>
      </p:sp>
      <p:sp>
        <p:nvSpPr>
          <p:cNvPr id="7" name="Line 7"/>
          <p:cNvSpPr>
            <a:spLocks noChangeShapeType="1"/>
          </p:cNvSpPr>
          <p:nvPr/>
        </p:nvSpPr>
        <p:spPr bwMode="auto">
          <a:xfrm>
            <a:off x="1461864" y="5319858"/>
            <a:ext cx="2611266" cy="8189"/>
          </a:xfrm>
          <a:prstGeom prst="line">
            <a:avLst/>
          </a:prstGeom>
          <a:noFill/>
          <a:ln w="38100">
            <a:solidFill>
              <a:srgbClr val="FF0000"/>
            </a:solidFill>
            <a:round/>
          </a:ln>
          <a:effectLst/>
        </p:spPr>
        <p:txBody>
          <a:bodyPr/>
          <a:lstStyle/>
          <a:p>
            <a:endParaRPr lang="zh-CN" altLang="en-US"/>
          </a:p>
        </p:txBody>
      </p:sp>
      <p:sp>
        <p:nvSpPr>
          <p:cNvPr id="8" name="Line 7"/>
          <p:cNvSpPr>
            <a:spLocks noChangeShapeType="1"/>
          </p:cNvSpPr>
          <p:nvPr/>
        </p:nvSpPr>
        <p:spPr bwMode="auto">
          <a:xfrm flipV="1">
            <a:off x="10395407" y="5268686"/>
            <a:ext cx="1201508" cy="372"/>
          </a:xfrm>
          <a:prstGeom prst="line">
            <a:avLst/>
          </a:prstGeom>
          <a:noFill/>
          <a:ln w="38100">
            <a:solidFill>
              <a:srgbClr val="FF0000"/>
            </a:solidFill>
            <a:round/>
          </a:ln>
          <a:effectLst/>
        </p:spPr>
        <p:txBody>
          <a:bodyPr/>
          <a:lstStyle/>
          <a:p>
            <a:endParaRPr lang="zh-CN" altLang="en-US"/>
          </a:p>
        </p:txBody>
      </p:sp>
      <p:sp>
        <p:nvSpPr>
          <p:cNvPr id="9" name="矩形 8"/>
          <p:cNvSpPr/>
          <p:nvPr/>
        </p:nvSpPr>
        <p:spPr>
          <a:xfrm>
            <a:off x="6516913" y="2598056"/>
            <a:ext cx="754743" cy="5370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cxnSp>
        <p:nvCxnSpPr>
          <p:cNvPr id="10" name="直接箭头连接符 9"/>
          <p:cNvCxnSpPr/>
          <p:nvPr/>
        </p:nvCxnSpPr>
        <p:spPr>
          <a:xfrm flipH="1">
            <a:off x="3614057" y="2583543"/>
            <a:ext cx="2844801" cy="21771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1" name="矩形 10"/>
          <p:cNvSpPr/>
          <p:nvPr/>
        </p:nvSpPr>
        <p:spPr>
          <a:xfrm>
            <a:off x="4056742" y="4767940"/>
            <a:ext cx="841828" cy="5370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cxnSp>
        <p:nvCxnSpPr>
          <p:cNvPr id="12" name="直接箭头连接符 11"/>
          <p:cNvCxnSpPr/>
          <p:nvPr/>
        </p:nvCxnSpPr>
        <p:spPr>
          <a:xfrm flipH="1">
            <a:off x="1284515" y="4746171"/>
            <a:ext cx="2910114" cy="7982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linds(horizontal)">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linds(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362462" y="1373503"/>
            <a:ext cx="10827951" cy="954107"/>
          </a:xfrm>
          <a:prstGeom prst="rect">
            <a:avLst/>
          </a:prstGeom>
          <a:noFill/>
        </p:spPr>
        <p:txBody>
          <a:bodyPr wrap="square" rtlCol="0">
            <a:spAutoFit/>
          </a:bodyPr>
          <a:lstStyle/>
          <a:p>
            <a:r>
              <a:rPr lang="zh-CN" altLang="en-US" sz="3200" dirty="0" smtClean="0">
                <a:solidFill>
                  <a:srgbClr val="FE797F"/>
                </a:solidFill>
                <a:latin typeface="微软雅黑" panose="020B0503020204020204" pitchFamily="34" charset="-122"/>
                <a:ea typeface="微软雅黑" panose="020B0503020204020204" pitchFamily="34" charset="-122"/>
              </a:rPr>
              <a:t>②否定词位置不当</a:t>
            </a:r>
            <a:endParaRPr lang="zh-CN" altLang="en-US" sz="3200" dirty="0" smtClean="0">
              <a:solidFill>
                <a:srgbClr val="FE797F"/>
              </a:solidFill>
              <a:latin typeface="微软雅黑" panose="020B0503020204020204" pitchFamily="34" charset="-122"/>
              <a:ea typeface="微软雅黑" panose="020B0503020204020204" pitchFamily="34" charset="-122"/>
            </a:endParaRPr>
          </a:p>
          <a:p>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3" name="矩形 2"/>
          <p:cNvSpPr/>
          <p:nvPr/>
        </p:nvSpPr>
        <p:spPr>
          <a:xfrm>
            <a:off x="1485497" y="372653"/>
            <a:ext cx="5181550" cy="720197"/>
          </a:xfrm>
          <a:prstGeom prst="rect">
            <a:avLst/>
          </a:prstGeom>
        </p:spPr>
        <p:txBody>
          <a:bodyPr wrap="square" lIns="0" tIns="0" rIns="0" bIns="0">
            <a:spAutoFit/>
          </a:bodyPr>
          <a:lstStyle/>
          <a:p>
            <a:pPr>
              <a:lnSpc>
                <a:spcPct val="130000"/>
              </a:lnSpc>
            </a:pPr>
            <a:r>
              <a:rPr lang="en-US" altLang="zh-CN"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虚词位置不当</a:t>
            </a:r>
            <a:endParaRPr lang="zh-CN" altLang="en-US" sz="3600" b="1"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Line 7"/>
          <p:cNvSpPr>
            <a:spLocks noChangeShapeType="1"/>
          </p:cNvSpPr>
          <p:nvPr/>
        </p:nvSpPr>
        <p:spPr bwMode="auto">
          <a:xfrm flipV="1">
            <a:off x="6532152" y="3236686"/>
            <a:ext cx="463733" cy="14512"/>
          </a:xfrm>
          <a:prstGeom prst="line">
            <a:avLst/>
          </a:prstGeom>
          <a:noFill/>
          <a:ln w="38100">
            <a:solidFill>
              <a:srgbClr val="FF0000"/>
            </a:solidFill>
            <a:round/>
          </a:ln>
          <a:effectLst/>
        </p:spPr>
        <p:txBody>
          <a:bodyPr/>
          <a:lstStyle/>
          <a:p>
            <a:endParaRPr lang="zh-CN" altLang="en-US"/>
          </a:p>
        </p:txBody>
      </p:sp>
      <p:sp>
        <p:nvSpPr>
          <p:cNvPr id="5" name="圆角矩形标注 4"/>
          <p:cNvSpPr/>
          <p:nvPr/>
        </p:nvSpPr>
        <p:spPr>
          <a:xfrm>
            <a:off x="5524242" y="1831205"/>
            <a:ext cx="2139301" cy="792088"/>
          </a:xfrm>
          <a:prstGeom prst="wedgeRoundRectCallout">
            <a:avLst>
              <a:gd name="adj1" fmla="val -73787"/>
              <a:gd name="adj2" fmla="val 47841"/>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latin typeface="Times New Roman" panose="02020603050405020304" pitchFamily="18" charset="0"/>
                <a:ea typeface="微软雅黑" panose="020B0503020204020204" pitchFamily="34" charset="-122"/>
              </a:rPr>
              <a:t>没</a:t>
            </a:r>
            <a:r>
              <a:rPr lang="zh-CN" altLang="zh-CN" sz="2800" dirty="0" smtClean="0">
                <a:latin typeface="Times New Roman" panose="02020603050405020304" pitchFamily="18" charset="0"/>
                <a:ea typeface="微软雅黑" panose="020B0503020204020204" pitchFamily="34" charset="-122"/>
              </a:rPr>
              <a:t>把</a:t>
            </a:r>
            <a:endParaRPr lang="zh-CN" altLang="en-US" sz="2800" dirty="0"/>
          </a:p>
        </p:txBody>
      </p:sp>
      <p:sp>
        <p:nvSpPr>
          <p:cNvPr id="6" name="矩形 5"/>
          <p:cNvSpPr/>
          <p:nvPr/>
        </p:nvSpPr>
        <p:spPr>
          <a:xfrm>
            <a:off x="1480456" y="2541291"/>
            <a:ext cx="9996533" cy="1384995"/>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例</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新</a:t>
            </a:r>
            <a:r>
              <a:rPr lang="zh-CN" altLang="en-US" sz="2800" dirty="0" smtClean="0">
                <a:latin typeface="Times New Roman" panose="02020603050405020304" pitchFamily="18" charset="0"/>
                <a:ea typeface="微软雅黑" panose="020B0503020204020204" pitchFamily="34" charset="-122"/>
              </a:rPr>
              <a:t>东方老师</a:t>
            </a:r>
            <a:r>
              <a:rPr lang="zh-CN" altLang="zh-CN" sz="2800" dirty="0" smtClean="0">
                <a:latin typeface="宋体" panose="02010600030101010101" pitchFamily="2" charset="-122"/>
                <a:ea typeface="微软雅黑" panose="020B0503020204020204" pitchFamily="34" charset="-122"/>
              </a:rPr>
              <a:t>如果把</a:t>
            </a:r>
            <a:r>
              <a:rPr lang="zh-CN" altLang="en-US" sz="2800" dirty="0" smtClean="0">
                <a:latin typeface="宋体" panose="02010600030101010101" pitchFamily="2" charset="-122"/>
                <a:ea typeface="微软雅黑" panose="020B0503020204020204" pitchFamily="34" charset="-122"/>
              </a:rPr>
              <a:t>高考真题没</a:t>
            </a:r>
            <a:r>
              <a:rPr lang="zh-CN" altLang="zh-CN" sz="2800" dirty="0" smtClean="0">
                <a:latin typeface="宋体" panose="02010600030101010101" pitchFamily="2" charset="-122"/>
                <a:ea typeface="微软雅黑" panose="020B0503020204020204" pitchFamily="34" charset="-122"/>
              </a:rPr>
              <a:t>认真</a:t>
            </a:r>
            <a:r>
              <a:rPr lang="zh-CN" altLang="en-US" sz="2800" dirty="0" smtClean="0">
                <a:latin typeface="宋体" panose="02010600030101010101" pitchFamily="2" charset="-122"/>
                <a:ea typeface="微软雅黑" panose="020B0503020204020204" pitchFamily="34" charset="-122"/>
              </a:rPr>
              <a:t>研究透彻</a:t>
            </a:r>
            <a:r>
              <a:rPr lang="zh-CN" altLang="zh-CN" sz="2800" dirty="0" smtClean="0">
                <a:latin typeface="MingLiU_HKSCS" panose="02020500000000000000" pitchFamily="18" charset="-120"/>
                <a:ea typeface="微软雅黑" panose="020B0503020204020204" pitchFamily="34" charset="-122"/>
              </a:rPr>
              <a:t>，</a:t>
            </a:r>
            <a:r>
              <a:rPr lang="zh-CN" altLang="en-US" sz="2800" dirty="0" smtClean="0">
                <a:latin typeface="MingLiU_HKSCS" panose="02020500000000000000" pitchFamily="18" charset="-120"/>
                <a:ea typeface="微软雅黑" panose="020B0503020204020204" pitchFamily="34" charset="-122"/>
              </a:rPr>
              <a:t>上课的时候就会问题百出。</a:t>
            </a:r>
            <a:endParaRPr lang="zh-CN" altLang="zh-CN" sz="2800" dirty="0">
              <a:ea typeface="微软雅黑" panose="020B0503020204020204" pitchFamily="34" charset="-122"/>
            </a:endParaRPr>
          </a:p>
        </p:txBody>
      </p:sp>
      <p:sp>
        <p:nvSpPr>
          <p:cNvPr id="7" name="矩形 6"/>
          <p:cNvSpPr/>
          <p:nvPr/>
        </p:nvSpPr>
        <p:spPr>
          <a:xfrm>
            <a:off x="1514477" y="4579648"/>
            <a:ext cx="10256609" cy="1384995"/>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例</a:t>
            </a: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美国把世界放不在眼里，在最近联大会议上连丢两个关键席位。</a:t>
            </a:r>
            <a:endParaRPr lang="zh-CN" altLang="en-US" sz="2800" dirty="0">
              <a:latin typeface="微软雅黑" panose="020B0503020204020204" pitchFamily="34" charset="-122"/>
              <a:ea typeface="微软雅黑" panose="020B0503020204020204" pitchFamily="34" charset="-122"/>
            </a:endParaRPr>
          </a:p>
        </p:txBody>
      </p:sp>
      <p:sp>
        <p:nvSpPr>
          <p:cNvPr id="8" name="圆角矩形标注 7"/>
          <p:cNvSpPr/>
          <p:nvPr/>
        </p:nvSpPr>
        <p:spPr>
          <a:xfrm>
            <a:off x="3804299" y="3928520"/>
            <a:ext cx="2139301" cy="792088"/>
          </a:xfrm>
          <a:prstGeom prst="wedgeRoundRectCallout">
            <a:avLst>
              <a:gd name="adj1" fmla="val -73787"/>
              <a:gd name="adj2" fmla="val 47841"/>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800" dirty="0" smtClean="0">
                <a:latin typeface="Times New Roman" panose="02020603050405020304" pitchFamily="18" charset="0"/>
                <a:ea typeface="微软雅黑" panose="020B0503020204020204" pitchFamily="34" charset="-122"/>
              </a:rPr>
              <a:t>不把</a:t>
            </a:r>
            <a:endParaRPr lang="zh-CN" altLang="en-US" sz="2800" dirty="0"/>
          </a:p>
        </p:txBody>
      </p:sp>
      <p:sp>
        <p:nvSpPr>
          <p:cNvPr id="9" name="Line 7"/>
          <p:cNvSpPr>
            <a:spLocks noChangeShapeType="1"/>
          </p:cNvSpPr>
          <p:nvPr/>
        </p:nvSpPr>
        <p:spPr bwMode="auto">
          <a:xfrm flipV="1">
            <a:off x="4376781" y="5261428"/>
            <a:ext cx="463733" cy="14512"/>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362462" y="489583"/>
            <a:ext cx="10827951" cy="646331"/>
          </a:xfrm>
          <a:prstGeom prst="rect">
            <a:avLst/>
          </a:prstGeom>
          <a:noFill/>
        </p:spPr>
        <p:txBody>
          <a:bodyPr wrap="square" rtlCol="0">
            <a:spAutoFit/>
          </a:bodyPr>
          <a:lstStyle/>
          <a:p>
            <a:r>
              <a:rPr lang="zh-CN" altLang="en-US" sz="3600" b="1" dirty="0" smtClean="0">
                <a:solidFill>
                  <a:srgbClr val="FE797F"/>
                </a:solidFill>
                <a:latin typeface="微软雅黑" panose="020B0503020204020204" pitchFamily="34" charset="-122"/>
                <a:ea typeface="微软雅黑" panose="020B0503020204020204" pitchFamily="34" charset="-122"/>
              </a:rPr>
              <a:t>练习</a:t>
            </a:r>
            <a:endParaRPr lang="zh-CN" altLang="en-US" sz="36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424473" y="1839611"/>
            <a:ext cx="10174514" cy="1384995"/>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与作家不同的是，摄影家们把自己对山川、草木的感受没有倾注于笔下，而是直接聚焦于镜头。</a:t>
            </a:r>
            <a:endParaRPr lang="zh-CN" altLang="en-US" sz="2800" dirty="0">
              <a:latin typeface="微软雅黑" panose="020B0503020204020204" pitchFamily="34" charset="-122"/>
              <a:ea typeface="微软雅黑" panose="020B0503020204020204" pitchFamily="34" charset="-122"/>
            </a:endParaRPr>
          </a:p>
        </p:txBody>
      </p:sp>
      <p:sp>
        <p:nvSpPr>
          <p:cNvPr id="4" name="Line 7"/>
          <p:cNvSpPr>
            <a:spLocks noChangeShapeType="1"/>
          </p:cNvSpPr>
          <p:nvPr/>
        </p:nvSpPr>
        <p:spPr bwMode="auto">
          <a:xfrm flipV="1">
            <a:off x="10199396" y="2467429"/>
            <a:ext cx="653143" cy="0"/>
          </a:xfrm>
          <a:prstGeom prst="line">
            <a:avLst/>
          </a:prstGeom>
          <a:noFill/>
          <a:ln w="38100">
            <a:solidFill>
              <a:srgbClr val="FF0000"/>
            </a:solidFill>
            <a:round/>
          </a:ln>
          <a:effectLst/>
        </p:spPr>
        <p:txBody>
          <a:bodyPr/>
          <a:lstStyle/>
          <a:p>
            <a:endParaRPr lang="zh-CN" altLang="en-US"/>
          </a:p>
        </p:txBody>
      </p:sp>
      <p:sp>
        <p:nvSpPr>
          <p:cNvPr id="5" name="Line 8"/>
          <p:cNvSpPr>
            <a:spLocks noChangeShapeType="1"/>
          </p:cNvSpPr>
          <p:nvPr/>
        </p:nvSpPr>
        <p:spPr bwMode="auto">
          <a:xfrm flipV="1">
            <a:off x="9499133" y="2467429"/>
            <a:ext cx="718923" cy="489296"/>
          </a:xfrm>
          <a:prstGeom prst="line">
            <a:avLst/>
          </a:prstGeom>
          <a:noFill/>
          <a:ln w="38100">
            <a:solidFill>
              <a:srgbClr val="FF0000"/>
            </a:solidFill>
            <a:round/>
          </a:ln>
          <a:effectLst/>
        </p:spPr>
        <p:txBody>
          <a:bodyPr/>
          <a:lstStyle/>
          <a:p>
            <a:endParaRPr lang="zh-CN" altLang="en-US"/>
          </a:p>
        </p:txBody>
      </p:sp>
      <p:sp>
        <p:nvSpPr>
          <p:cNvPr id="6" name="Line 10"/>
          <p:cNvSpPr>
            <a:spLocks noChangeShapeType="1"/>
          </p:cNvSpPr>
          <p:nvPr/>
        </p:nvSpPr>
        <p:spPr bwMode="auto">
          <a:xfrm flipH="1" flipV="1">
            <a:off x="5913468" y="2404755"/>
            <a:ext cx="3626340" cy="547119"/>
          </a:xfrm>
          <a:prstGeom prst="line">
            <a:avLst/>
          </a:prstGeom>
          <a:noFill/>
          <a:ln w="38100">
            <a:solidFill>
              <a:srgbClr val="FF0000"/>
            </a:solidFill>
            <a:round/>
            <a:tailEnd type="triangle" w="med" len="me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99591" y="1131590"/>
            <a:ext cx="8375037"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轻重、先后、大小等，遵循一定的逻辑关系</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595086" y="2067694"/>
            <a:ext cx="10479314"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一种观念只有被人们普遍接受、理解和掌握并转化为整个社会的群体意识，才能成为人们自觉遵守奉行的准则。</a:t>
            </a:r>
            <a:endParaRPr lang="zh-CN" altLang="en-US" sz="2400" dirty="0">
              <a:latin typeface="微软雅黑" panose="020B0503020204020204" pitchFamily="34" charset="-122"/>
              <a:ea typeface="微软雅黑" panose="020B0503020204020204" pitchFamily="34" charset="-122"/>
            </a:endParaRPr>
          </a:p>
        </p:txBody>
      </p:sp>
      <p:sp>
        <p:nvSpPr>
          <p:cNvPr id="5" name="Line 7"/>
          <p:cNvSpPr>
            <a:spLocks noChangeShapeType="1"/>
          </p:cNvSpPr>
          <p:nvPr/>
        </p:nvSpPr>
        <p:spPr bwMode="auto">
          <a:xfrm flipV="1">
            <a:off x="2674008" y="4093029"/>
            <a:ext cx="2493077" cy="10471"/>
          </a:xfrm>
          <a:prstGeom prst="line">
            <a:avLst/>
          </a:prstGeom>
          <a:noFill/>
          <a:ln w="38100">
            <a:solidFill>
              <a:srgbClr val="FF0000"/>
            </a:solidFill>
            <a:round/>
          </a:ln>
          <a:effectLst/>
        </p:spPr>
        <p:txBody>
          <a:bodyPr/>
          <a:lstStyle/>
          <a:p>
            <a:endParaRPr lang="zh-CN" altLang="en-US"/>
          </a:p>
        </p:txBody>
      </p:sp>
      <p:sp>
        <p:nvSpPr>
          <p:cNvPr id="6" name="圆角矩形标注 5"/>
          <p:cNvSpPr/>
          <p:nvPr/>
        </p:nvSpPr>
        <p:spPr>
          <a:xfrm>
            <a:off x="6908799" y="1001487"/>
            <a:ext cx="3526971" cy="986972"/>
          </a:xfrm>
          <a:prstGeom prst="wedgeRoundRectCallout">
            <a:avLst>
              <a:gd name="adj1" fmla="val -51567"/>
              <a:gd name="adj2" fmla="val 7867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理解、接受、掌握</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507999" y="3620588"/>
            <a:ext cx="10406744"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ea typeface="微软雅黑" panose="020B0503020204020204" pitchFamily="34" charset="-122"/>
              </a:rPr>
              <a:t>我国首座自主建造、设计、开发的第六代深水半潜式钻井平台，在我国南海海域正式开钻，标志着我国海洋石油工业深水战略迈出了实质性步伐。</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3817257" y="2627086"/>
            <a:ext cx="3062515" cy="29028"/>
          </a:xfrm>
          <a:prstGeom prst="line">
            <a:avLst/>
          </a:prstGeom>
          <a:noFill/>
          <a:ln w="38100">
            <a:solidFill>
              <a:srgbClr val="FF0000"/>
            </a:solidFill>
            <a:round/>
          </a:ln>
          <a:effectLst/>
        </p:spPr>
        <p:txBody>
          <a:bodyPr/>
          <a:lstStyle/>
          <a:p>
            <a:endParaRPr lang="zh-CN" altLang="en-US"/>
          </a:p>
        </p:txBody>
      </p:sp>
      <p:sp>
        <p:nvSpPr>
          <p:cNvPr id="11" name="圆角矩形标注 10"/>
          <p:cNvSpPr/>
          <p:nvPr/>
        </p:nvSpPr>
        <p:spPr>
          <a:xfrm>
            <a:off x="6146800" y="2808514"/>
            <a:ext cx="2924629" cy="986972"/>
          </a:xfrm>
          <a:prstGeom prst="wedgeRoundRectCallout">
            <a:avLst>
              <a:gd name="adj1" fmla="val -70501"/>
              <a:gd name="adj2" fmla="val 7573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zh-CN" sz="2400" dirty="0" smtClean="0">
                <a:ea typeface="微软雅黑" panose="020B0503020204020204" pitchFamily="34" charset="-122"/>
              </a:rPr>
              <a:t>设计、开发、建造</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1422107" y="296523"/>
            <a:ext cx="5181550" cy="560153"/>
          </a:xfrm>
          <a:prstGeom prst="rect">
            <a:avLst/>
          </a:prstGeom>
        </p:spPr>
        <p:txBody>
          <a:bodyPr wrap="square" lIns="0" tIns="0" rIns="0" bIns="0">
            <a:spAutoFit/>
          </a:bodyPr>
          <a:lstStyle/>
          <a:p>
            <a:pPr>
              <a:lnSpc>
                <a:spcPct val="130000"/>
              </a:lnSpc>
            </a:pPr>
            <a:r>
              <a:rPr lang="en-US" altLang="zh-CN"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并列的词语或短语顺序不当</a:t>
            </a:r>
            <a:endParaRPr lang="zh-CN" altLang="en-US" sz="28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7" grpId="0"/>
      <p:bldP spid="8" grpId="0" animBg="1"/>
      <p:bldP spid="11"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85077" y="986447"/>
            <a:ext cx="10261894"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①各分句有主次、先后等，如果颠倒，就会造成分句间关系混乱。</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67658" y="1603238"/>
            <a:ext cx="10479314" cy="1689052"/>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此次环保法修订，历时两年，前后经过了多次审核，如今终于定稿，在环境优先于经济的原则上已达成一致并写入法律。</a:t>
            </a:r>
            <a:endParaRPr lang="zh-CN" altLang="en-US" sz="2400" dirty="0" smtClean="0">
              <a:latin typeface="微软雅黑" panose="020B0503020204020204" pitchFamily="34" charset="-122"/>
              <a:ea typeface="微软雅黑" panose="020B0503020204020204" pitchFamily="34" charset="-122"/>
            </a:endParaRPr>
          </a:p>
          <a:p>
            <a:pP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5" name="Line 7"/>
          <p:cNvSpPr>
            <a:spLocks noChangeShapeType="1"/>
          </p:cNvSpPr>
          <p:nvPr/>
        </p:nvSpPr>
        <p:spPr bwMode="auto">
          <a:xfrm>
            <a:off x="8752114" y="2191656"/>
            <a:ext cx="1538513" cy="1"/>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609598" y="4549502"/>
            <a:ext cx="10406744" cy="581057"/>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他跳下池塘，来到池边，很快就游过去了</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3701142" y="2685143"/>
            <a:ext cx="3062515" cy="29028"/>
          </a:xfrm>
          <a:prstGeom prst="line">
            <a:avLst/>
          </a:prstGeom>
          <a:noFill/>
          <a:ln w="38100">
            <a:solidFill>
              <a:srgbClr val="FF0000"/>
            </a:solidFill>
            <a:round/>
          </a:ln>
          <a:effectLst/>
        </p:spPr>
        <p:txBody>
          <a:bodyPr/>
          <a:lstStyle/>
          <a:p>
            <a:endParaRPr lang="zh-CN" altLang="en-US"/>
          </a:p>
        </p:txBody>
      </p:sp>
      <p:sp>
        <p:nvSpPr>
          <p:cNvPr id="11" name="圆角矩形标注 10"/>
          <p:cNvSpPr/>
          <p:nvPr/>
        </p:nvSpPr>
        <p:spPr>
          <a:xfrm>
            <a:off x="6451599" y="2997200"/>
            <a:ext cx="5464628" cy="986972"/>
          </a:xfrm>
          <a:prstGeom prst="wedgeRoundRectCallout">
            <a:avLst>
              <a:gd name="adj1" fmla="val -67579"/>
              <a:gd name="adj2" fmla="val 12573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zh-CN" sz="2400" b="1" kern="100" dirty="0" smtClean="0">
                <a:latin typeface="楷体" panose="02010609060101010101" pitchFamily="49" charset="-122"/>
                <a:ea typeface="楷体" panose="02010609060101010101" pitchFamily="49" charset="-122"/>
                <a:cs typeface="Times New Roman" panose="02020603050405020304" pitchFamily="18" charset="0"/>
              </a:rPr>
              <a:t>“跳下池塘”与“来到池边”互换位置</a:t>
            </a:r>
            <a:endParaRPr lang="zh-CN" altLang="en-US" sz="2400" dirty="0"/>
          </a:p>
        </p:txBody>
      </p:sp>
      <p:sp>
        <p:nvSpPr>
          <p:cNvPr id="10" name="矩形 9"/>
          <p:cNvSpPr/>
          <p:nvPr/>
        </p:nvSpPr>
        <p:spPr>
          <a:xfrm>
            <a:off x="1073765" y="180409"/>
            <a:ext cx="5181550" cy="649986"/>
          </a:xfrm>
          <a:prstGeom prst="rect">
            <a:avLst/>
          </a:prstGeom>
        </p:spPr>
        <p:txBody>
          <a:bodyPr wrap="square" lIns="0" tIns="0" rIns="0" bIns="0">
            <a:spAutoFit/>
          </a:bodyPr>
          <a:lstStyle/>
          <a:p>
            <a:pPr>
              <a:lnSpc>
                <a:spcPct val="130000"/>
              </a:lnSpc>
            </a:pPr>
            <a:r>
              <a:rPr lang="en-US" altLang="zh-CN" sz="36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5.</a:t>
            </a:r>
            <a:r>
              <a:rPr lang="zh-CN" altLang="en-US" sz="36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分句顺序不当</a:t>
            </a:r>
            <a:endParaRPr lang="zh-CN" altLang="en-US" sz="36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nvSpPr>
        <p:spPr>
          <a:xfrm>
            <a:off x="727674" y="3070736"/>
            <a:ext cx="1152128" cy="79208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nSpc>
                <a:spcPct val="150000"/>
              </a:lnSpc>
            </a:pPr>
            <a:r>
              <a:rPr lang="zh-CN" altLang="en-US" dirty="0" smtClean="0">
                <a:solidFill>
                  <a:schemeClr val="tx1"/>
                </a:solidFill>
                <a:latin typeface="微软雅黑" panose="020B0503020204020204" pitchFamily="34" charset="-122"/>
                <a:ea typeface="微软雅黑" panose="020B0503020204020204" pitchFamily="34" charset="-122"/>
              </a:rPr>
              <a:t>达成一致</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3" name="直接箭头连接符 12"/>
          <p:cNvCxnSpPr/>
          <p:nvPr/>
        </p:nvCxnSpPr>
        <p:spPr>
          <a:xfrm>
            <a:off x="1995353" y="3430776"/>
            <a:ext cx="72008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a:off x="2772927" y="3114277"/>
            <a:ext cx="1152128" cy="79208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nSpc>
                <a:spcPct val="150000"/>
              </a:lnSpc>
            </a:pPr>
            <a:r>
              <a:rPr lang="zh-CN" altLang="en-US" dirty="0" smtClean="0">
                <a:solidFill>
                  <a:schemeClr val="tx1"/>
                </a:solidFill>
                <a:latin typeface="微软雅黑" panose="020B0503020204020204" pitchFamily="34" charset="-122"/>
                <a:ea typeface="微软雅黑" panose="020B0503020204020204" pitchFamily="34" charset="-122"/>
              </a:rPr>
              <a:t>终于定稿</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3997062" y="3444727"/>
            <a:ext cx="72008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6" name="矩形 15"/>
          <p:cNvSpPr/>
          <p:nvPr/>
        </p:nvSpPr>
        <p:spPr>
          <a:xfrm>
            <a:off x="4788023" y="3070734"/>
            <a:ext cx="1152128" cy="79208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nSpc>
                <a:spcPct val="150000"/>
              </a:lnSpc>
            </a:pPr>
            <a:r>
              <a:rPr lang="zh-CN" altLang="en-US" dirty="0" smtClean="0">
                <a:solidFill>
                  <a:schemeClr val="tx1"/>
                </a:solidFill>
                <a:latin typeface="微软雅黑" panose="020B0503020204020204" pitchFamily="34" charset="-122"/>
                <a:ea typeface="微软雅黑" panose="020B0503020204020204" pitchFamily="34" charset="-122"/>
              </a:rPr>
              <a:t>写入法律</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ppt_x</p:attrName>
                                        </p:attrNameLst>
                                      </p:cBhvr>
                                      <p:tavLst>
                                        <p:tav tm="0">
                                          <p:val>
                                            <p:strVal val="#ppt_x-.2"/>
                                          </p:val>
                                        </p:tav>
                                        <p:tav tm="100000">
                                          <p:val>
                                            <p:strVal val="#ppt_x"/>
                                          </p:val>
                                        </p:tav>
                                      </p:tavLst>
                                    </p:anim>
                                    <p:anim calcmode="lin" valueType="num">
                                      <p:cBhvr>
                                        <p:cTn id="4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ssolv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ppt_x</p:attrName>
                                        </p:attrNameLst>
                                      </p:cBhvr>
                                      <p:tavLst>
                                        <p:tav tm="0">
                                          <p:val>
                                            <p:strVal val="#ppt_x-.2"/>
                                          </p:val>
                                        </p:tav>
                                        <p:tav tm="100000">
                                          <p:val>
                                            <p:strVal val="#ppt_x"/>
                                          </p:val>
                                        </p:tav>
                                      </p:tavLst>
                                    </p:anim>
                                    <p:anim calcmode="lin" valueType="num">
                                      <p:cBhvr>
                                        <p:cTn id="55"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dissolve">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blinds(horizontal)">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linds(horizontal)">
                                      <p:cBhvr>
                                        <p:cTn id="7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7" grpId="0"/>
      <p:bldP spid="8" grpId="0" animBg="1"/>
      <p:bldP spid="11" grpId="0" animBg="1"/>
      <p:bldP spid="10" grpId="0"/>
      <p:bldP spid="12"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3681" y="2040688"/>
            <a:ext cx="6207148" cy="732508"/>
          </a:xfrm>
          <a:prstGeom prst="rect">
            <a:avLst/>
          </a:prstGeom>
        </p:spPr>
        <p:txBody>
          <a:bodyPr wrap="none">
            <a:spAutoFit/>
          </a:bodyPr>
          <a:lstStyle/>
          <a:p>
            <a:pPr>
              <a:lnSpc>
                <a:spcPct val="130000"/>
              </a:lnSpc>
            </a:pPr>
            <a:r>
              <a:rPr lang="zh-CN" altLang="en-US"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②不但</a:t>
            </a:r>
            <a:r>
              <a:rPr lang="en-US" altLang="zh-CN"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不仅</a:t>
            </a:r>
            <a:r>
              <a:rPr lang="en-US" altLang="zh-CN"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而且</a:t>
            </a:r>
            <a:r>
              <a:rPr lang="en-US" altLang="zh-CN"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32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（递进）</a:t>
            </a:r>
            <a:endParaRPr lang="zh-CN" altLang="en-US" sz="32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nvSpPr>
        <p:spPr>
          <a:xfrm>
            <a:off x="274577" y="3471298"/>
            <a:ext cx="11915836" cy="1310295"/>
          </a:xfrm>
          <a:prstGeom prst="rect">
            <a:avLst/>
          </a:prstGeom>
        </p:spPr>
        <p:txBody>
          <a:bodyPr wrap="square">
            <a:spAutoFit/>
          </a:bodyPr>
          <a:lstStyle/>
          <a:p>
            <a:pPr>
              <a:lnSpc>
                <a:spcPct val="130000"/>
              </a:lnSpc>
            </a:pPr>
            <a:r>
              <a:rPr lang="zh-CN" altLang="en-US" sz="3200" dirty="0" smtClean="0">
                <a:latin typeface="微软雅黑" panose="020B0503020204020204" pitchFamily="34" charset="-122"/>
                <a:ea typeface="微软雅黑" panose="020B0503020204020204" pitchFamily="34" charset="-122"/>
                <a:sym typeface="Arial" panose="020B0604020202020204" pitchFamily="34" charset="0"/>
              </a:rPr>
              <a:t>例</a:t>
            </a:r>
            <a:r>
              <a:rPr lang="en-US" altLang="zh-CN" sz="3200" dirty="0" smtClean="0">
                <a:latin typeface="微软雅黑" panose="020B0503020204020204" pitchFamily="34" charset="-122"/>
                <a:ea typeface="微软雅黑" panose="020B0503020204020204" pitchFamily="34" charset="-122"/>
                <a:sym typeface="Arial" panose="020B0604020202020204" pitchFamily="34" charset="0"/>
              </a:rPr>
              <a:t>1.</a:t>
            </a:r>
            <a:r>
              <a:rPr lang="zh-CN" altLang="en-US" sz="3200" dirty="0" smtClean="0">
                <a:latin typeface="微软雅黑" panose="020B0503020204020204" pitchFamily="34" charset="-122"/>
                <a:ea typeface="微软雅黑" panose="020B0503020204020204" pitchFamily="34" charset="-122"/>
                <a:sym typeface="Arial" panose="020B0604020202020204" pitchFamily="34" charset="0"/>
              </a:rPr>
              <a:t>许多相声迷推崇郭德纲，是因为他不仅有一颗为底层百姓表演的热心，而且相声基本功还特别扎实。</a:t>
            </a:r>
            <a:endParaRPr lang="zh-CN" altLang="en-US" sz="32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a:xfrm>
            <a:off x="409609" y="914400"/>
            <a:ext cx="5181550" cy="720197"/>
          </a:xfrm>
          <a:prstGeom prst="rect">
            <a:avLst/>
          </a:prstGeom>
        </p:spPr>
        <p:txBody>
          <a:bodyPr wrap="square" lIns="0" tIns="0" rIns="0" bIns="0">
            <a:spAutoFit/>
          </a:bodyPr>
          <a:lstStyle/>
          <a:p>
            <a:pPr>
              <a:lnSpc>
                <a:spcPct val="130000"/>
              </a:lnSpc>
            </a:pPr>
            <a:r>
              <a:rPr lang="en-US" altLang="zh-CN"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5.</a:t>
            </a:r>
            <a:r>
              <a:rPr lang="zh-CN" altLang="en-US" sz="36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分句顺序不当</a:t>
            </a:r>
            <a:endParaRPr lang="zh-CN" altLang="en-US" sz="3600" b="1"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Line 7"/>
          <p:cNvSpPr>
            <a:spLocks noChangeShapeType="1"/>
          </p:cNvSpPr>
          <p:nvPr/>
        </p:nvSpPr>
        <p:spPr bwMode="auto">
          <a:xfrm flipV="1">
            <a:off x="7190904" y="4209143"/>
            <a:ext cx="937096" cy="13712"/>
          </a:xfrm>
          <a:prstGeom prst="line">
            <a:avLst/>
          </a:prstGeom>
          <a:noFill/>
          <a:ln w="38100">
            <a:solidFill>
              <a:srgbClr val="FF0000"/>
            </a:solidFill>
            <a:round/>
          </a:ln>
          <a:effectLst/>
        </p:spPr>
        <p:txBody>
          <a:bodyPr/>
          <a:lstStyle/>
          <a:p>
            <a:endParaRPr lang="zh-CN" altLang="en-US"/>
          </a:p>
        </p:txBody>
      </p:sp>
      <p:sp>
        <p:nvSpPr>
          <p:cNvPr id="6" name="Line 7"/>
          <p:cNvSpPr>
            <a:spLocks noChangeShapeType="1"/>
          </p:cNvSpPr>
          <p:nvPr/>
        </p:nvSpPr>
        <p:spPr bwMode="auto">
          <a:xfrm>
            <a:off x="2009303" y="4759887"/>
            <a:ext cx="835497" cy="15314"/>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274577" y="5336383"/>
            <a:ext cx="11915836" cy="1372683"/>
          </a:xfrm>
          <a:prstGeom prst="rect">
            <a:avLst/>
          </a:prstGeom>
        </p:spPr>
        <p:txBody>
          <a:bodyPr wrap="square">
            <a:spAutoFit/>
          </a:bodyPr>
          <a:lstStyle/>
          <a:p>
            <a:pPr>
              <a:lnSpc>
                <a:spcPct val="130000"/>
              </a:lnSpc>
            </a:pPr>
            <a:r>
              <a:rPr lang="zh-CN" altLang="en-US"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例</a:t>
            </a:r>
            <a:r>
              <a:rPr lang="en-US" altLang="zh-CN"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许多相声迷推崇郭德纲，是因为他不仅相声基本功特别扎实，而且有一颗为底层百姓表演的热心。</a:t>
            </a:r>
            <a:endParaRPr lang="zh-CN" altLang="en-US" sz="32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318" y="1163884"/>
            <a:ext cx="1210588" cy="814582"/>
          </a:xfrm>
          <a:prstGeom prst="rect">
            <a:avLst/>
          </a:prstGeom>
        </p:spPr>
        <p:txBody>
          <a:bodyPr wrap="none">
            <a:spAutoFit/>
          </a:bodyPr>
          <a:lstStyle/>
          <a:p>
            <a:pPr>
              <a:lnSpc>
                <a:spcPct val="130000"/>
              </a:lnSpc>
            </a:pPr>
            <a:r>
              <a:rPr lang="zh-CN" altLang="en-US" sz="4000" b="1"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练习</a:t>
            </a:r>
            <a:endParaRPr lang="zh-CN" altLang="en-US" sz="4000" b="1"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nvSpPr>
        <p:spPr>
          <a:xfrm>
            <a:off x="925791" y="2411755"/>
            <a:ext cx="11264622" cy="1372683"/>
          </a:xfrm>
          <a:prstGeom prst="rect">
            <a:avLst/>
          </a:prstGeom>
        </p:spPr>
        <p:txBody>
          <a:bodyPr wrap="none">
            <a:spAutoFit/>
          </a:bodyPr>
          <a:lstStyle/>
          <a:p>
            <a:pPr>
              <a:lnSpc>
                <a:spcPct val="130000"/>
              </a:lnSpc>
            </a:pPr>
            <a:r>
              <a:rPr lang="zh-CN" altLang="en-US" sz="3200" dirty="0" smtClean="0">
                <a:latin typeface="微软雅黑" panose="020B0503020204020204" pitchFamily="34" charset="-122"/>
                <a:ea typeface="微软雅黑" panose="020B0503020204020204" pitchFamily="34" charset="-122"/>
                <a:sym typeface="Arial" panose="020B0604020202020204" pitchFamily="34" charset="0"/>
              </a:rPr>
              <a:t>在中国组装生产的空中客机，不仅会改变世界客运飞机制造</a:t>
            </a:r>
            <a:endParaRPr lang="en-US" altLang="zh-CN" sz="3200" dirty="0" smtClean="0">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pPr>
            <a:r>
              <a:rPr lang="zh-CN" altLang="en-US" sz="3200" dirty="0" smtClean="0">
                <a:latin typeface="微软雅黑" panose="020B0503020204020204" pitchFamily="34" charset="-122"/>
                <a:ea typeface="微软雅黑" panose="020B0503020204020204" pitchFamily="34" charset="-122"/>
                <a:sym typeface="Arial" panose="020B0604020202020204" pitchFamily="34" charset="0"/>
              </a:rPr>
              <a:t>的市场格局，而且也将提高中国民族飞机制造业的整体水平。</a:t>
            </a:r>
            <a:endParaRPr lang="zh-CN" altLang="en-US" sz="32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Line 7"/>
          <p:cNvSpPr>
            <a:spLocks noChangeShapeType="1"/>
          </p:cNvSpPr>
          <p:nvPr/>
        </p:nvSpPr>
        <p:spPr bwMode="auto">
          <a:xfrm flipV="1">
            <a:off x="6291018" y="3048001"/>
            <a:ext cx="937096" cy="13712"/>
          </a:xfrm>
          <a:prstGeom prst="line">
            <a:avLst/>
          </a:prstGeom>
          <a:noFill/>
          <a:ln w="38100">
            <a:solidFill>
              <a:srgbClr val="FF0000"/>
            </a:solidFill>
            <a:round/>
          </a:ln>
          <a:effectLst/>
        </p:spPr>
        <p:txBody>
          <a:bodyPr/>
          <a:lstStyle/>
          <a:p>
            <a:endParaRPr lang="zh-CN" altLang="en-US"/>
          </a:p>
        </p:txBody>
      </p:sp>
      <p:sp>
        <p:nvSpPr>
          <p:cNvPr id="5" name="Line 7"/>
          <p:cNvSpPr>
            <a:spLocks noChangeShapeType="1"/>
          </p:cNvSpPr>
          <p:nvPr/>
        </p:nvSpPr>
        <p:spPr bwMode="auto">
          <a:xfrm flipV="1">
            <a:off x="3431704" y="3773714"/>
            <a:ext cx="937096" cy="13712"/>
          </a:xfrm>
          <a:prstGeom prst="line">
            <a:avLst/>
          </a:prstGeom>
          <a:noFill/>
          <a:ln w="38100">
            <a:solidFill>
              <a:srgbClr val="FF0000"/>
            </a:solidFill>
            <a:round/>
          </a:ln>
          <a:effectLst/>
        </p:spPr>
        <p:txBody>
          <a:bodyPr/>
          <a:lstStyle/>
          <a:p>
            <a:endParaRPr lang="zh-CN" altLang="en-US"/>
          </a:p>
        </p:txBody>
      </p:sp>
      <p:sp>
        <p:nvSpPr>
          <p:cNvPr id="6" name="矩形 5"/>
          <p:cNvSpPr/>
          <p:nvPr/>
        </p:nvSpPr>
        <p:spPr>
          <a:xfrm>
            <a:off x="925791" y="4421984"/>
            <a:ext cx="11264622" cy="1372683"/>
          </a:xfrm>
          <a:prstGeom prst="rect">
            <a:avLst/>
          </a:prstGeom>
        </p:spPr>
        <p:txBody>
          <a:bodyPr wrap="none">
            <a:spAutoFit/>
          </a:bodyPr>
          <a:lstStyle/>
          <a:p>
            <a:pPr>
              <a:lnSpc>
                <a:spcPct val="130000"/>
              </a:lnSpc>
            </a:pPr>
            <a:r>
              <a:rPr lang="zh-CN" altLang="en-US"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在中国组装生产的空中客机，不仅会提高中国民族飞机制造业</a:t>
            </a:r>
            <a:endParaRPr lang="en-US" altLang="zh-CN"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pPr>
            <a:r>
              <a:rPr lang="zh-CN" altLang="en-US" sz="32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的整体水平，而且也将改变世界客运飞机制造的市场格局。</a:t>
            </a:r>
            <a:endParaRPr lang="zh-CN" altLang="en-US" sz="32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0" y="913177"/>
            <a:ext cx="12190413" cy="5816977"/>
          </a:xfrm>
          <a:prstGeom prst="rect">
            <a:avLst/>
          </a:prstGeom>
          <a:noFill/>
        </p:spPr>
        <p:txBody>
          <a:bodyPr wrap="square" rtlCol="0">
            <a:spAutoFit/>
          </a:bodyPr>
          <a:lstStyle/>
          <a:p>
            <a:pPr>
              <a:lnSpc>
                <a:spcPct val="150000"/>
              </a:lnSpc>
            </a:pPr>
            <a:r>
              <a:rPr lang="zh-CN" altLang="zh-CN" sz="2800" dirty="0" smtClean="0">
                <a:latin typeface="微软雅黑" panose="020B0503020204020204" pitchFamily="34" charset="-122"/>
                <a:ea typeface="微软雅黑" panose="020B0503020204020204" pitchFamily="34" charset="-122"/>
              </a:rPr>
              <a:t>下列各句中，</a:t>
            </a:r>
            <a:r>
              <a:rPr lang="zh-CN" altLang="en-US" sz="2800" dirty="0" smtClean="0">
                <a:latin typeface="微软雅黑" panose="020B0503020204020204" pitchFamily="34" charset="-122"/>
                <a:ea typeface="微软雅黑" panose="020B0503020204020204" pitchFamily="34" charset="-122"/>
              </a:rPr>
              <a:t>没有语病的是</a:t>
            </a:r>
            <a:endParaRPr lang="zh-CN"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A</a:t>
            </a:r>
            <a:r>
              <a:rPr lang="zh-CN" altLang="zh-CN" sz="2800" dirty="0" smtClean="0">
                <a:latin typeface="微软雅黑" panose="020B0503020204020204" pitchFamily="34" charset="-122"/>
                <a:ea typeface="微软雅黑" panose="020B0503020204020204" pitchFamily="34" charset="-122"/>
              </a:rPr>
              <a:t>．在线教师时薪过万的消息自从引发社会关注后，每一个教育工作者都应当意识到，如何与力量巨大的互联网相处正成为教育不得不直面的问题。</a:t>
            </a:r>
            <a:endParaRPr lang="zh-CN"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B</a:t>
            </a:r>
            <a:r>
              <a:rPr lang="zh-CN" altLang="zh-CN" sz="2800" dirty="0" smtClean="0">
                <a:latin typeface="微软雅黑" panose="020B0503020204020204" pitchFamily="34" charset="-122"/>
                <a:ea typeface="微软雅黑" panose="020B0503020204020204" pitchFamily="34" charset="-122"/>
              </a:rPr>
              <a:t>．我们要从县内外、省内外、乡内外的实际情况出发。</a:t>
            </a:r>
            <a:endParaRPr lang="zh-CN"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C</a:t>
            </a:r>
            <a:r>
              <a:rPr lang="zh-CN" altLang="zh-CN" sz="2800" dirty="0" smtClean="0">
                <a:latin typeface="微软雅黑" panose="020B0503020204020204" pitchFamily="34" charset="-122"/>
                <a:ea typeface="微软雅黑" panose="020B0503020204020204" pitchFamily="34" charset="-122"/>
              </a:rPr>
              <a:t>．引导有运动天赋的青少年热爱并且投身于滑雪运动，从而培养这些青少年对滑雪运动的兴趣，是北京冬奥</a:t>
            </a:r>
            <a:r>
              <a:rPr lang="zh-CN" altLang="en-US" sz="2800" dirty="0" smtClean="0">
                <a:latin typeface="微软雅黑" panose="020B0503020204020204" pitchFamily="34" charset="-122"/>
                <a:ea typeface="微软雅黑" panose="020B0503020204020204" pitchFamily="34" charset="-122"/>
              </a:rPr>
              <a:t>会</a:t>
            </a:r>
            <a:r>
              <a:rPr lang="zh-CN" altLang="zh-CN" sz="2800" dirty="0" smtClean="0">
                <a:latin typeface="微软雅黑" panose="020B0503020204020204" pitchFamily="34" charset="-122"/>
                <a:ea typeface="微软雅黑" panose="020B0503020204020204" pitchFamily="34" charset="-122"/>
              </a:rPr>
              <a:t>正在关注的问题。</a:t>
            </a:r>
            <a:endParaRPr lang="zh-CN"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D</a:t>
            </a:r>
            <a:r>
              <a:rPr lang="zh-CN" altLang="zh-CN" sz="2800" dirty="0" smtClean="0">
                <a:latin typeface="微软雅黑" panose="020B0503020204020204" pitchFamily="34" charset="-122"/>
                <a:ea typeface="微软雅黑" panose="020B0503020204020204" pitchFamily="34" charset="-122"/>
              </a:rPr>
              <a:t>．面对经济全球化带来的机遇和挑战，正确的选择是，充分利用一切机遇，合作应对一切挑战，引导好经济全球化走向。</a:t>
            </a:r>
            <a:endParaRPr lang="zh-CN" altLang="zh-CN" sz="2800" dirty="0" smtClean="0">
              <a:latin typeface="微软雅黑" panose="020B0503020204020204" pitchFamily="34" charset="-122"/>
              <a:ea typeface="微软雅黑" panose="020B0503020204020204" pitchFamily="34" charset="-122"/>
            </a:endParaRPr>
          </a:p>
          <a:p>
            <a:pPr>
              <a:lnSpc>
                <a:spcPct val="150000"/>
              </a:lnSpc>
            </a:pPr>
            <a:endParaRPr lang="zh-CN" altLang="zh-CN" sz="2400" dirty="0"/>
          </a:p>
        </p:txBody>
      </p:sp>
      <p:cxnSp>
        <p:nvCxnSpPr>
          <p:cNvPr id="4" name="直接连接符 3"/>
          <p:cNvCxnSpPr/>
          <p:nvPr/>
        </p:nvCxnSpPr>
        <p:spPr>
          <a:xfrm>
            <a:off x="907144" y="2198913"/>
            <a:ext cx="3650342" cy="7258"/>
          </a:xfrm>
          <a:prstGeom prst="line">
            <a:avLst/>
          </a:prstGeom>
        </p:spPr>
        <p:style>
          <a:lnRef idx="2">
            <a:schemeClr val="accent3"/>
          </a:lnRef>
          <a:fillRef idx="0">
            <a:schemeClr val="accent3"/>
          </a:fillRef>
          <a:effectRef idx="1">
            <a:schemeClr val="accent3"/>
          </a:effectRef>
          <a:fontRef idx="minor">
            <a:schemeClr val="tx1"/>
          </a:fontRef>
        </p:style>
      </p:cxnSp>
      <p:cxnSp>
        <p:nvCxnSpPr>
          <p:cNvPr id="5" name="直接连接符 4"/>
          <p:cNvCxnSpPr/>
          <p:nvPr/>
        </p:nvCxnSpPr>
        <p:spPr>
          <a:xfrm>
            <a:off x="8505373" y="2220686"/>
            <a:ext cx="2496456" cy="14515"/>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flipV="1">
            <a:off x="4717144" y="2191658"/>
            <a:ext cx="638628" cy="14513"/>
          </a:xfrm>
          <a:prstGeom prst="line">
            <a:avLst/>
          </a:prstGeom>
        </p:spPr>
        <p:style>
          <a:lnRef idx="2">
            <a:schemeClr val="accent6"/>
          </a:lnRef>
          <a:fillRef idx="0">
            <a:schemeClr val="accent6"/>
          </a:fillRef>
          <a:effectRef idx="1">
            <a:schemeClr val="accent6"/>
          </a:effectRef>
          <a:fontRef idx="minor">
            <a:schemeClr val="tx1"/>
          </a:fontRef>
        </p:style>
      </p:cxnSp>
      <p:sp>
        <p:nvSpPr>
          <p:cNvPr id="7" name="圆角矩形标注 6"/>
          <p:cNvSpPr/>
          <p:nvPr/>
        </p:nvSpPr>
        <p:spPr>
          <a:xfrm>
            <a:off x="4586515" y="827314"/>
            <a:ext cx="2975428" cy="812800"/>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关联词放句首</a:t>
            </a:r>
            <a:endParaRPr lang="zh-CN" altLang="en-US" sz="28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782459" y="4158343"/>
            <a:ext cx="1995712" cy="7257"/>
          </a:xfrm>
          <a:prstGeom prst="line">
            <a:avLst/>
          </a:prstGeom>
        </p:spPr>
        <p:style>
          <a:lnRef idx="2">
            <a:schemeClr val="accent6"/>
          </a:lnRef>
          <a:fillRef idx="0">
            <a:schemeClr val="accent6"/>
          </a:fillRef>
          <a:effectRef idx="1">
            <a:schemeClr val="accent6"/>
          </a:effectRef>
          <a:fontRef idx="minor">
            <a:schemeClr val="tx1"/>
          </a:fontRef>
        </p:style>
      </p:cxnSp>
      <p:cxnSp>
        <p:nvCxnSpPr>
          <p:cNvPr id="9" name="直接连接符 8"/>
          <p:cNvCxnSpPr/>
          <p:nvPr/>
        </p:nvCxnSpPr>
        <p:spPr>
          <a:xfrm flipV="1">
            <a:off x="2188564" y="3522689"/>
            <a:ext cx="3882452" cy="14990"/>
          </a:xfrm>
          <a:prstGeom prst="line">
            <a:avLst/>
          </a:prstGeom>
        </p:spPr>
        <p:style>
          <a:lnRef idx="2">
            <a:schemeClr val="accent3"/>
          </a:lnRef>
          <a:fillRef idx="0">
            <a:schemeClr val="accent3"/>
          </a:fillRef>
          <a:effectRef idx="1">
            <a:schemeClr val="accent3"/>
          </a:effectRef>
          <a:fontRef idx="minor">
            <a:schemeClr val="tx1"/>
          </a:fontRef>
        </p:style>
      </p:cxnSp>
      <p:sp>
        <p:nvSpPr>
          <p:cNvPr id="10" name="圆角矩形标注 9"/>
          <p:cNvSpPr/>
          <p:nvPr/>
        </p:nvSpPr>
        <p:spPr>
          <a:xfrm>
            <a:off x="6095999" y="2844800"/>
            <a:ext cx="5065487" cy="769258"/>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投身并且热爱、顺序不当</a:t>
            </a:r>
            <a:endParaRPr lang="zh-CN" altLang="en-US" sz="2800" dirty="0">
              <a:latin typeface="微软雅黑" panose="020B0503020204020204" pitchFamily="34" charset="-122"/>
              <a:ea typeface="微软雅黑" panose="020B0503020204020204" pitchFamily="34" charset="-122"/>
            </a:endParaRPr>
          </a:p>
        </p:txBody>
      </p:sp>
      <p:sp>
        <p:nvSpPr>
          <p:cNvPr id="11" name="圆角矩形标注 10"/>
          <p:cNvSpPr/>
          <p:nvPr/>
        </p:nvSpPr>
        <p:spPr>
          <a:xfrm>
            <a:off x="4934857" y="2206173"/>
            <a:ext cx="4484915" cy="826320"/>
          </a:xfrm>
          <a:prstGeom prst="wedgeRoundRectCallou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800" dirty="0" smtClean="0">
                <a:ea typeface="微软雅黑" panose="020B0503020204020204" pitchFamily="34" charset="-122"/>
              </a:rPr>
              <a:t>乡内外、县内外、省内外</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ppt_x</p:attrName>
                                        </p:attrNameLst>
                                      </p:cBhvr>
                                      <p:tavLst>
                                        <p:tav tm="0">
                                          <p:val>
                                            <p:strVal val="#ppt_x-.2"/>
                                          </p:val>
                                        </p:tav>
                                        <p:tav tm="100000">
                                          <p:val>
                                            <p:strVal val="#ppt_x"/>
                                          </p:val>
                                        </p:tav>
                                      </p:tavLst>
                                    </p:anim>
                                    <p:anim calcmode="lin" valueType="num">
                                      <p:cBhvr>
                                        <p:cTn id="4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1000" fill="hold"/>
                                        <p:tgtEl>
                                          <p:spTgt spid="8"/>
                                        </p:tgtEl>
                                        <p:attrNameLst>
                                          <p:attrName>ppt_x</p:attrName>
                                        </p:attrNameLst>
                                      </p:cBhvr>
                                      <p:tavLst>
                                        <p:tav tm="0">
                                          <p:val>
                                            <p:strVal val="#ppt_x-.2"/>
                                          </p:val>
                                        </p:tav>
                                        <p:tav tm="100000">
                                          <p:val>
                                            <p:strVal val="#ppt_x"/>
                                          </p:val>
                                        </p:tav>
                                      </p:tavLst>
                                    </p:anim>
                                    <p:anim calcmode="lin" valueType="num">
                                      <p:cBhvr>
                                        <p:cTn id="5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5" dur="10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linds(horizontal)">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451428" y="858838"/>
          <a:ext cx="9144000" cy="5137150"/>
        </p:xfrm>
        <a:graphic>
          <a:graphicData uri="http://schemas.openxmlformats.org/presentationml/2006/ole">
            <mc:AlternateContent xmlns:mc="http://schemas.openxmlformats.org/markup-compatibility/2006">
              <mc:Choice xmlns:v="urn:schemas-microsoft-com:vml" Requires="v">
                <p:oleObj spid="_x0000_s1028" name="" r:id="rId1" imgW="7924800" imgH="4457700" progId="Excel.Chart.8">
                  <p:embed/>
                </p:oleObj>
              </mc:Choice>
              <mc:Fallback>
                <p:oleObj name="" r:id="rId1" imgW="7924800" imgH="4457700" progId="Excel.Chart.8">
                  <p:embed/>
                  <p:pic>
                    <p:nvPicPr>
                      <p:cNvPr id="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428" y="858838"/>
                        <a:ext cx="9144000" cy="513715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5" name="组合 14"/>
          <p:cNvGrpSpPr/>
          <p:nvPr/>
        </p:nvGrpSpPr>
        <p:grpSpPr>
          <a:xfrm>
            <a:off x="4644667" y="1310547"/>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smtClean="0">
                  <a:solidFill>
                    <a:srgbClr val="66B0AA"/>
                  </a:solidFill>
                  <a:latin typeface="微软雅黑" panose="020B0503020204020204" pitchFamily="34" charset="-122"/>
                  <a:ea typeface="微软雅黑" panose="020B0503020204020204" pitchFamily="34" charset="-122"/>
                </a:rPr>
                <a:t>贰</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4099988" y="3102414"/>
            <a:ext cx="4237739"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搭配不当</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2569029" y="4252686"/>
            <a:ext cx="7340492" cy="461665"/>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1.</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主谓搭配不当   </a:t>
            </a: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动宾搭配不当   </a:t>
            </a: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3.</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主宾搭配不当</a:t>
            </a:r>
            <a:endParaRPr lang="en-US" altLang="zh-CN" sz="2400"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4238171" y="4673599"/>
            <a:ext cx="4862286" cy="2308324"/>
          </a:xfrm>
          <a:prstGeom prst="rect">
            <a:avLst/>
          </a:prstGeom>
          <a:noFill/>
        </p:spPr>
        <p:txBody>
          <a:bodyPr wrap="square">
            <a:spAutoFit/>
          </a:bodyPr>
          <a:lstStyle/>
          <a:p>
            <a:pPr marL="171450" lvl="1" indent="-171450">
              <a:lnSpc>
                <a:spcPct val="150000"/>
              </a:lnSpc>
              <a:buFont typeface="Arial" panose="020B0604020202020204" pitchFamily="34" charset="0"/>
              <a:buChar char="•"/>
              <a:defRPr/>
            </a:pP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4.</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修饰语和中心语搭配不当 </a:t>
            </a:r>
            <a:endPar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marL="171450" lvl="1" indent="-171450">
              <a:lnSpc>
                <a:spcPct val="150000"/>
              </a:lnSpc>
              <a:buFont typeface="Arial" panose="020B0604020202020204" pitchFamily="34" charset="0"/>
              <a:buChar char="•"/>
              <a:defRPr/>
            </a:pP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5.</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关联词语搭配不当 </a:t>
            </a:r>
            <a:endPar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marL="171450" lvl="1" indent="-171450">
              <a:lnSpc>
                <a:spcPct val="150000"/>
              </a:lnSpc>
              <a:buFont typeface="Arial" panose="020B0604020202020204" pitchFamily="34" charset="0"/>
              <a:buChar char="•"/>
              <a:defRPr/>
            </a:pPr>
            <a:r>
              <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a:t>
            </a:r>
            <a:r>
              <a:rPr lang="zh-CN" altLang="en-US"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一面对两面搭配不当</a:t>
            </a:r>
            <a:endParaRPr lang="en-US" altLang="zh-CN" sz="24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marL="171450" lvl="1" indent="-171450">
              <a:lnSpc>
                <a:spcPct val="150000"/>
              </a:lnSpc>
              <a:buFont typeface="Arial" panose="020B0604020202020204" pitchFamily="34" charset="0"/>
              <a:buChar char="•"/>
              <a:defRPr/>
            </a:pPr>
            <a:endParaRPr lang="en-US" altLang="zh-CN" sz="2400"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ppt_w</p:attrName>
                                        </p:attrNameLst>
                                      </p:cBhvr>
                                      <p:tavLst>
                                        <p:tav tm="0">
                                          <p:val>
                                            <p:fltVal val="0"/>
                                          </p:val>
                                        </p:tav>
                                        <p:tav tm="100000">
                                          <p:val>
                                            <p:strVal val="#ppt_w"/>
                                          </p:val>
                                        </p:tav>
                                      </p:tavLst>
                                    </p:anim>
                                    <p:anim calcmode="lin" valueType="num">
                                      <p:cBhvr>
                                        <p:cTn id="17" dur="1000" fill="hold"/>
                                        <p:tgtEl>
                                          <p:spTgt spid="15"/>
                                        </p:tgtEl>
                                        <p:attrNameLst>
                                          <p:attrName>ppt_h</p:attrName>
                                        </p:attrNameLst>
                                      </p:cBhvr>
                                      <p:tavLst>
                                        <p:tav tm="0">
                                          <p:val>
                                            <p:fltVal val="0"/>
                                          </p:val>
                                        </p:tav>
                                        <p:tav tm="100000">
                                          <p:val>
                                            <p:strVal val="#ppt_h"/>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85077" y="986447"/>
            <a:ext cx="11305336" cy="461665"/>
          </a:xfrm>
          <a:prstGeom prst="rect">
            <a:avLst/>
          </a:prstGeom>
          <a:noFill/>
        </p:spPr>
        <p:txBody>
          <a:bodyPr wrap="square" rtlCol="0">
            <a:spAutoFit/>
          </a:bodyPr>
          <a:lstStyle/>
          <a:p>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谓语不能陈述主语，有时，主语或谓语是由并列短语充当，而其中一部分不搭配</a:t>
            </a:r>
            <a:r>
              <a:rPr lang="zh-CN" altLang="en-US" sz="2400" dirty="0" smtClean="0">
                <a:solidFill>
                  <a:schemeClr val="accent1">
                    <a:lumMod val="50000"/>
                  </a:schemeClr>
                </a:solidFill>
              </a:rPr>
              <a:t>。</a:t>
            </a:r>
            <a:endParaRPr lang="zh-CN" altLang="en-US" sz="2400" dirty="0">
              <a:solidFill>
                <a:schemeClr val="accent1">
                  <a:lumMod val="50000"/>
                </a:schemeClr>
              </a:solidFill>
            </a:endParaRPr>
          </a:p>
        </p:txBody>
      </p:sp>
      <p:sp>
        <p:nvSpPr>
          <p:cNvPr id="3" name="TextBox 2"/>
          <p:cNvSpPr txBox="1"/>
          <p:nvPr/>
        </p:nvSpPr>
        <p:spPr>
          <a:xfrm>
            <a:off x="667657" y="1603238"/>
            <a:ext cx="10885713" cy="1754326"/>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由于加强了生产过程中的生态环境监控，该基地每年的无公害蔬菜的生产量，除供应本省主要市场外，还销往河南、河北等省。</a:t>
            </a:r>
            <a:endParaRPr lang="zh-CN" altLang="en-US" sz="2400" dirty="0" smtClean="0">
              <a:latin typeface="微软雅黑" panose="020B0503020204020204" pitchFamily="34" charset="-122"/>
              <a:ea typeface="微软雅黑" panose="020B0503020204020204" pitchFamily="34" charset="-122"/>
            </a:endParaRPr>
          </a:p>
          <a:p>
            <a:pP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5" name="Line 7"/>
          <p:cNvSpPr>
            <a:spLocks noChangeShapeType="1"/>
          </p:cNvSpPr>
          <p:nvPr/>
        </p:nvSpPr>
        <p:spPr bwMode="auto">
          <a:xfrm>
            <a:off x="914399" y="2772227"/>
            <a:ext cx="1538513" cy="1"/>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725712" y="3693159"/>
            <a:ext cx="10406744" cy="646331"/>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她那崇高的革命品质和伟大的形象，经常浮现在我的脑海中。</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8287658" y="2235198"/>
            <a:ext cx="1582056" cy="14515"/>
          </a:xfrm>
          <a:prstGeom prst="line">
            <a:avLst/>
          </a:prstGeom>
          <a:noFill/>
          <a:ln w="38100">
            <a:solidFill>
              <a:srgbClr val="FF0000"/>
            </a:solidFill>
            <a:round/>
          </a:ln>
          <a:effectLst/>
        </p:spPr>
        <p:txBody>
          <a:bodyPr/>
          <a:lstStyle/>
          <a:p>
            <a:endParaRPr lang="zh-CN" altLang="en-US"/>
          </a:p>
        </p:txBody>
      </p:sp>
      <p:sp>
        <p:nvSpPr>
          <p:cNvPr id="11" name="圆角矩形标注 10"/>
          <p:cNvSpPr/>
          <p:nvPr/>
        </p:nvSpPr>
        <p:spPr>
          <a:xfrm>
            <a:off x="6725785" y="2198914"/>
            <a:ext cx="4203472" cy="986972"/>
          </a:xfrm>
          <a:prstGeom prst="wedgeRoundRectCallout">
            <a:avLst>
              <a:gd name="adj1" fmla="val -67579"/>
              <a:gd name="adj2" fmla="val 12573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400" b="1" dirty="0" smtClean="0">
                <a:latin typeface="黑体" panose="02010609060101010101" charset="-122"/>
                <a:ea typeface="黑体" panose="02010609060101010101" charset="-122"/>
              </a:rPr>
              <a:t>多主与一谓不能全相搭配</a:t>
            </a:r>
            <a:endParaRPr lang="zh-CN" altLang="en-US" sz="2400" dirty="0"/>
          </a:p>
        </p:txBody>
      </p:sp>
      <p:sp>
        <p:nvSpPr>
          <p:cNvPr id="10" name="矩形 9"/>
          <p:cNvSpPr/>
          <p:nvPr/>
        </p:nvSpPr>
        <p:spPr>
          <a:xfrm>
            <a:off x="1625307" y="354580"/>
            <a:ext cx="5181550" cy="430887"/>
          </a:xfrm>
          <a:prstGeom prst="rect">
            <a:avLst/>
          </a:prstGeom>
        </p:spPr>
        <p:txBody>
          <a:bodyPr wrap="square" lIns="0" tIns="0" rIns="0" bIns="0">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1.</a:t>
            </a:r>
            <a:r>
              <a:rPr lang="zh-CN" altLang="en-US" sz="2800" b="1" dirty="0" smtClean="0">
                <a:solidFill>
                  <a:srgbClr val="FE797F"/>
                </a:solidFill>
                <a:latin typeface="微软雅黑" panose="020B0503020204020204" pitchFamily="34" charset="-122"/>
                <a:ea typeface="微软雅黑" panose="020B0503020204020204" pitchFamily="34" charset="-122"/>
              </a:rPr>
              <a:t>主谓搭配不当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17" name="Line 7"/>
          <p:cNvSpPr>
            <a:spLocks noChangeShapeType="1"/>
          </p:cNvSpPr>
          <p:nvPr/>
        </p:nvSpPr>
        <p:spPr bwMode="auto">
          <a:xfrm>
            <a:off x="4274456" y="2764970"/>
            <a:ext cx="1538513" cy="1"/>
          </a:xfrm>
          <a:prstGeom prst="line">
            <a:avLst/>
          </a:prstGeom>
          <a:noFill/>
          <a:ln w="38100">
            <a:solidFill>
              <a:srgbClr val="FF0000"/>
            </a:solidFill>
            <a:round/>
          </a:ln>
          <a:effectLst/>
        </p:spPr>
        <p:txBody>
          <a:bodyPr/>
          <a:lstStyle/>
          <a:p>
            <a:endParaRPr lang="zh-CN" altLang="en-US"/>
          </a:p>
        </p:txBody>
      </p:sp>
      <p:sp>
        <p:nvSpPr>
          <p:cNvPr id="18" name="圆角矩形标注 17"/>
          <p:cNvSpPr/>
          <p:nvPr/>
        </p:nvSpPr>
        <p:spPr>
          <a:xfrm>
            <a:off x="9118780" y="725715"/>
            <a:ext cx="1258933" cy="900353"/>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dirty="0" smtClean="0"/>
              <a:t>主语</a:t>
            </a:r>
            <a:endParaRPr lang="zh-CN" altLang="en-US" sz="2800" dirty="0"/>
          </a:p>
        </p:txBody>
      </p:sp>
      <p:sp>
        <p:nvSpPr>
          <p:cNvPr id="19" name="圆角矩形标注 18"/>
          <p:cNvSpPr/>
          <p:nvPr/>
        </p:nvSpPr>
        <p:spPr>
          <a:xfrm>
            <a:off x="4957687" y="1335314"/>
            <a:ext cx="1210883" cy="855351"/>
          </a:xfrm>
          <a:prstGeom prst="wedgeRoundRectCallou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t>谓语</a:t>
            </a:r>
            <a:endParaRPr lang="zh-CN" altLang="en-US" sz="2800" dirty="0"/>
          </a:p>
        </p:txBody>
      </p:sp>
      <p:sp>
        <p:nvSpPr>
          <p:cNvPr id="20" name="Line 10"/>
          <p:cNvSpPr>
            <a:spLocks noChangeShapeType="1"/>
          </p:cNvSpPr>
          <p:nvPr/>
        </p:nvSpPr>
        <p:spPr bwMode="auto">
          <a:xfrm>
            <a:off x="9805324" y="1929741"/>
            <a:ext cx="1269075" cy="44202"/>
          </a:xfrm>
          <a:prstGeom prst="line">
            <a:avLst/>
          </a:prstGeom>
          <a:noFill/>
          <a:ln w="38100">
            <a:solidFill>
              <a:srgbClr val="FF0000"/>
            </a:solidFill>
            <a:round/>
          </a:ln>
          <a:effectLst/>
        </p:spPr>
        <p:txBody>
          <a:bodyPr/>
          <a:lstStyle/>
          <a:p>
            <a:endParaRPr lang="zh-CN" altLang="en-US"/>
          </a:p>
        </p:txBody>
      </p:sp>
      <p:sp>
        <p:nvSpPr>
          <p:cNvPr id="21" name="Line 7"/>
          <p:cNvSpPr>
            <a:spLocks noChangeShapeType="1"/>
          </p:cNvSpPr>
          <p:nvPr/>
        </p:nvSpPr>
        <p:spPr bwMode="auto">
          <a:xfrm>
            <a:off x="1785257" y="4223658"/>
            <a:ext cx="2307769" cy="14514"/>
          </a:xfrm>
          <a:prstGeom prst="line">
            <a:avLst/>
          </a:prstGeom>
          <a:noFill/>
          <a:ln w="38100">
            <a:solidFill>
              <a:srgbClr val="FF0000"/>
            </a:solidFill>
            <a:round/>
          </a:ln>
          <a:effectLst/>
        </p:spPr>
        <p:txBody>
          <a:bodyPr/>
          <a:lstStyle/>
          <a:p>
            <a:endParaRPr lang="zh-CN" altLang="en-US"/>
          </a:p>
        </p:txBody>
      </p:sp>
      <p:sp>
        <p:nvSpPr>
          <p:cNvPr id="22" name="Line 7"/>
          <p:cNvSpPr>
            <a:spLocks noChangeShapeType="1"/>
          </p:cNvSpPr>
          <p:nvPr/>
        </p:nvSpPr>
        <p:spPr bwMode="auto">
          <a:xfrm flipV="1">
            <a:off x="4318001" y="4267199"/>
            <a:ext cx="1284514" cy="7255"/>
          </a:xfrm>
          <a:prstGeom prst="line">
            <a:avLst/>
          </a:prstGeom>
          <a:noFill/>
          <a:ln w="38100">
            <a:solidFill>
              <a:srgbClr val="FF0000"/>
            </a:solidFill>
            <a:round/>
          </a:ln>
          <a:effectLst/>
        </p:spPr>
        <p:txBody>
          <a:bodyPr/>
          <a:lstStyle/>
          <a:p>
            <a:endParaRPr lang="zh-CN" altLang="en-US"/>
          </a:p>
        </p:txBody>
      </p:sp>
      <p:sp>
        <p:nvSpPr>
          <p:cNvPr id="23" name="矩形 22"/>
          <p:cNvSpPr/>
          <p:nvPr/>
        </p:nvSpPr>
        <p:spPr>
          <a:xfrm>
            <a:off x="827314" y="4716416"/>
            <a:ext cx="10254342" cy="646331"/>
          </a:xfrm>
          <a:prstGeom prst="rect">
            <a:avLst/>
          </a:prstGeom>
        </p:spPr>
        <p:txBody>
          <a:bodyPr wrap="square">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她那伟大的形象，经常浮现在我的脑海中。</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ox(in)">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ppt_x"/>
                                          </p:val>
                                        </p:tav>
                                        <p:tav tm="100000">
                                          <p:val>
                                            <p:strVal val="#ppt_x"/>
                                          </p:val>
                                        </p:tav>
                                      </p:tavLst>
                                    </p:anim>
                                    <p:anim calcmode="lin" valueType="num">
                                      <p:cBhvr additive="base">
                                        <p:cTn id="55"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linds(horizontal)">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linds(horizontal)">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7" grpId="0"/>
      <p:bldP spid="8" grpId="0" animBg="1"/>
      <p:bldP spid="11" grpId="0" animBg="1"/>
      <p:bldP spid="10" grpId="0"/>
      <p:bldP spid="17" grpId="0" animBg="1"/>
      <p:bldP spid="18" grpId="0" animBg="1"/>
      <p:bldP spid="19" grpId="0" animBg="1"/>
      <p:bldP spid="20" grpId="0" animBg="1"/>
      <p:bldP spid="21" grpId="0" animBg="1"/>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1959" y="312448"/>
            <a:ext cx="2966155" cy="523220"/>
          </a:xfrm>
          <a:prstGeom prst="rect">
            <a:avLst/>
          </a:prstGeom>
        </p:spPr>
        <p:txBody>
          <a:bodyPr wrap="square">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2.</a:t>
            </a:r>
            <a:r>
              <a:rPr lang="zh-CN" altLang="en-US" sz="2800" b="1" dirty="0" smtClean="0">
                <a:solidFill>
                  <a:srgbClr val="FE797F"/>
                </a:solidFill>
                <a:latin typeface="微软雅黑" panose="020B0503020204020204" pitchFamily="34" charset="-122"/>
                <a:ea typeface="微软雅黑" panose="020B0503020204020204" pitchFamily="34" charset="-122"/>
              </a:rPr>
              <a:t>动宾搭配不当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63781" y="1096365"/>
            <a:ext cx="11926632" cy="1015663"/>
          </a:xfrm>
          <a:prstGeom prst="rect">
            <a:avLst/>
          </a:prstGeom>
          <a:noFill/>
        </p:spPr>
        <p:txBody>
          <a:bodyPr wrap="square" rtlCol="0">
            <a:spAutoFit/>
          </a:bodyPr>
          <a:lstStyle/>
          <a:p>
            <a:pPr>
              <a:lnSpc>
                <a:spcPct val="150000"/>
              </a:lnSpc>
            </a:pPr>
            <a:r>
              <a:rPr lang="zh-CN" altLang="en-US" sz="2000" dirty="0" smtClean="0">
                <a:solidFill>
                  <a:schemeClr val="accent1">
                    <a:lumMod val="50000"/>
                  </a:schemeClr>
                </a:solidFill>
                <a:latin typeface="微软雅黑" panose="020B0503020204020204" pitchFamily="34" charset="-122"/>
                <a:ea typeface="微软雅黑" panose="020B0503020204020204" pitchFamily="34" charset="-122"/>
              </a:rPr>
              <a:t>（</a:t>
            </a:r>
            <a:r>
              <a:rPr lang="en-US" altLang="zh-CN" sz="2000" dirty="0" smtClean="0">
                <a:solidFill>
                  <a:schemeClr val="accent1">
                    <a:lumMod val="50000"/>
                  </a:schemeClr>
                </a:solidFill>
                <a:latin typeface="微软雅黑" panose="020B0503020204020204" pitchFamily="34" charset="-122"/>
                <a:ea typeface="微软雅黑" panose="020B0503020204020204" pitchFamily="34" charset="-122"/>
              </a:rPr>
              <a:t>1</a:t>
            </a:r>
            <a:r>
              <a:rPr lang="zh-CN" altLang="en-US" sz="2000" dirty="0" smtClean="0">
                <a:solidFill>
                  <a:schemeClr val="accent1">
                    <a:lumMod val="50000"/>
                  </a:schemeClr>
                </a:solidFill>
                <a:latin typeface="微软雅黑" panose="020B0503020204020204" pitchFamily="34" charset="-122"/>
                <a:ea typeface="微软雅黑" panose="020B0503020204020204" pitchFamily="34" charset="-122"/>
              </a:rPr>
              <a:t>）谓语动词与宾语中心语之间加了很长的修饰限定成分，谓语动词和宾语中心语间隔很远，往往出现搭配不当。</a:t>
            </a:r>
            <a:endParaRPr lang="zh-CN" altLang="en-US" sz="20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0" y="2322063"/>
            <a:ext cx="12190413" cy="1141338"/>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这次招聘，一半以上的应聘者曾多年担任外资企业的中高层管理岗位，有较丰富的管理经验。</a:t>
            </a:r>
            <a:endParaRPr lang="zh-CN" altLang="en-US" sz="2400" dirty="0"/>
          </a:p>
        </p:txBody>
      </p:sp>
      <p:cxnSp>
        <p:nvCxnSpPr>
          <p:cNvPr id="6" name="直接连接符 5"/>
          <p:cNvCxnSpPr/>
          <p:nvPr/>
        </p:nvCxnSpPr>
        <p:spPr>
          <a:xfrm>
            <a:off x="5213445" y="2944050"/>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flipV="1">
            <a:off x="7406095" y="2917372"/>
            <a:ext cx="1926590" cy="12164"/>
          </a:xfrm>
          <a:prstGeom prst="line">
            <a:avLst/>
          </a:prstGeom>
        </p:spPr>
        <p:style>
          <a:lnRef idx="2">
            <a:schemeClr val="accent5"/>
          </a:lnRef>
          <a:fillRef idx="0">
            <a:schemeClr val="accent5"/>
          </a:fillRef>
          <a:effectRef idx="1">
            <a:schemeClr val="accent5"/>
          </a:effectRef>
          <a:fontRef idx="minor">
            <a:schemeClr val="tx1"/>
          </a:fontRef>
        </p:style>
      </p:cxnSp>
      <p:sp>
        <p:nvSpPr>
          <p:cNvPr id="9" name="椭圆 8"/>
          <p:cNvSpPr/>
          <p:nvPr/>
        </p:nvSpPr>
        <p:spPr>
          <a:xfrm>
            <a:off x="8737600" y="2409371"/>
            <a:ext cx="899884" cy="44759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0" name="圆角矩形标注 9"/>
          <p:cNvSpPr/>
          <p:nvPr/>
        </p:nvSpPr>
        <p:spPr>
          <a:xfrm>
            <a:off x="9535886" y="1538514"/>
            <a:ext cx="1146628" cy="59508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职务</a:t>
            </a:r>
            <a:endParaRPr lang="zh-CN" altLang="en-US" sz="2400" dirty="0">
              <a:latin typeface="微软雅黑" panose="020B0503020204020204" pitchFamily="34" charset="-122"/>
              <a:ea typeface="微软雅黑" panose="020B0503020204020204" pitchFamily="34" charset="-122"/>
            </a:endParaRPr>
          </a:p>
        </p:txBody>
      </p:sp>
      <p:sp>
        <p:nvSpPr>
          <p:cNvPr id="11" name="矩形 10"/>
          <p:cNvSpPr/>
          <p:nvPr/>
        </p:nvSpPr>
        <p:spPr>
          <a:xfrm>
            <a:off x="246743" y="4055906"/>
            <a:ext cx="11393714"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信息数字化对个人生活发生了十分直接的影响，如果名字里用了一个计算机字库里没有的字，那么报名、取钱、贷款、登机</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都难以办成。</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3653159" y="4634964"/>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直接连接符 12"/>
          <p:cNvCxnSpPr/>
          <p:nvPr/>
        </p:nvCxnSpPr>
        <p:spPr>
          <a:xfrm>
            <a:off x="6062531" y="4707536"/>
            <a:ext cx="576064" cy="0"/>
          </a:xfrm>
          <a:prstGeom prst="line">
            <a:avLst/>
          </a:prstGeom>
        </p:spPr>
        <p:style>
          <a:lnRef idx="2">
            <a:schemeClr val="accent5"/>
          </a:lnRef>
          <a:fillRef idx="0">
            <a:schemeClr val="accent5"/>
          </a:fillRef>
          <a:effectRef idx="1">
            <a:schemeClr val="accent5"/>
          </a:effectRef>
          <a:fontRef idx="minor">
            <a:schemeClr val="tx1"/>
          </a:fontRef>
        </p:style>
      </p:cxnSp>
      <p:sp>
        <p:nvSpPr>
          <p:cNvPr id="14" name="圆角矩形标注 13"/>
          <p:cNvSpPr/>
          <p:nvPr/>
        </p:nvSpPr>
        <p:spPr>
          <a:xfrm>
            <a:off x="3737428" y="3592285"/>
            <a:ext cx="1146628" cy="59508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产生</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Bottom)">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animBg="1"/>
      <p:bldP spid="10" grpId="0" animBg="1"/>
      <p:bldP spid="11" grpId="0"/>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1959" y="312448"/>
            <a:ext cx="2966155" cy="523220"/>
          </a:xfrm>
          <a:prstGeom prst="rect">
            <a:avLst/>
          </a:prstGeom>
        </p:spPr>
        <p:txBody>
          <a:bodyPr wrap="square">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2.</a:t>
            </a:r>
            <a:r>
              <a:rPr lang="zh-CN" altLang="en-US" sz="2800" b="1" dirty="0" smtClean="0">
                <a:solidFill>
                  <a:srgbClr val="FE797F"/>
                </a:solidFill>
                <a:latin typeface="微软雅黑" panose="020B0503020204020204" pitchFamily="34" charset="-122"/>
                <a:ea typeface="微软雅黑" panose="020B0503020204020204" pitchFamily="34" charset="-122"/>
              </a:rPr>
              <a:t>动宾搭配不当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63781" y="1096365"/>
            <a:ext cx="11926632" cy="461665"/>
          </a:xfrm>
          <a:prstGeom prst="rect">
            <a:avLst/>
          </a:prstGeom>
          <a:noFill/>
        </p:spPr>
        <p:txBody>
          <a:bodyPr wrap="square" rtlCol="0">
            <a:spAutoFit/>
          </a:bodyPr>
          <a:lstStyle/>
          <a:p>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a:t>
            </a:r>
            <a:r>
              <a:rPr lang="en-US" altLang="zh-CN" sz="2400" dirty="0" smtClean="0">
                <a:solidFill>
                  <a:schemeClr val="accent1">
                    <a:lumMod val="50000"/>
                  </a:schemeClr>
                </a:solidFill>
                <a:latin typeface="微软雅黑" panose="020B0503020204020204" pitchFamily="34" charset="-122"/>
                <a:ea typeface="微软雅黑" panose="020B0503020204020204" pitchFamily="34" charset="-122"/>
              </a:rPr>
              <a:t>2</a:t>
            </a: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）一个谓语动词后面有两个及以上宾语，或两个并列关系的谓语动词共带一个宾语</a:t>
            </a:r>
            <a:endParaRPr lang="zh-CN" altLang="en-US" sz="24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88685" y="1770521"/>
            <a:ext cx="12190413"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打车软件为乘客和司机搭建起沟通平台，方便了市民打车，但出租车无论是否使用打车软件，均应遵守运营规则，这样才能维护相关各方的合法权益和合理要求。</a:t>
            </a:r>
            <a:endParaRPr lang="zh-CN" altLang="en-US" sz="2400" dirty="0"/>
          </a:p>
        </p:txBody>
      </p:sp>
      <p:cxnSp>
        <p:nvCxnSpPr>
          <p:cNvPr id="6" name="直接连接符 5"/>
          <p:cNvCxnSpPr/>
          <p:nvPr/>
        </p:nvCxnSpPr>
        <p:spPr>
          <a:xfrm>
            <a:off x="5155389" y="2929536"/>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flipV="1">
            <a:off x="8552723" y="2960914"/>
            <a:ext cx="1926590" cy="12164"/>
          </a:xfrm>
          <a:prstGeom prst="line">
            <a:avLst/>
          </a:prstGeom>
        </p:spPr>
        <p:style>
          <a:lnRef idx="2">
            <a:schemeClr val="accent5"/>
          </a:lnRef>
          <a:fillRef idx="0">
            <a:schemeClr val="accent5"/>
          </a:fillRef>
          <a:effectRef idx="1">
            <a:schemeClr val="accent5"/>
          </a:effectRef>
          <a:fontRef idx="minor">
            <a:schemeClr val="tx1"/>
          </a:fontRef>
        </p:style>
      </p:cxnSp>
      <p:sp>
        <p:nvSpPr>
          <p:cNvPr id="9" name="椭圆 8"/>
          <p:cNvSpPr/>
          <p:nvPr/>
        </p:nvSpPr>
        <p:spPr>
          <a:xfrm>
            <a:off x="2075542" y="4412342"/>
            <a:ext cx="899884" cy="44759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矩形 10"/>
          <p:cNvSpPr/>
          <p:nvPr/>
        </p:nvSpPr>
        <p:spPr>
          <a:xfrm>
            <a:off x="274185" y="3736593"/>
            <a:ext cx="11393714"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en-US" altLang="zh-CN" sz="2400" dirty="0" smtClean="0">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2013</a:t>
            </a:r>
            <a:r>
              <a:rPr lang="zh-CN" altLang="en-US" sz="2400" dirty="0" smtClean="0">
                <a:ea typeface="微软雅黑" panose="020B0503020204020204" pitchFamily="34" charset="-122"/>
              </a:rPr>
              <a:t>年财富全球论坛是成都自改革开放以来举办的具有里程碑意义的国际盛会，是成都推进和发展国际化建设进程面临的重大历史性机遇。</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259788" y="4823650"/>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直接连接符 12"/>
          <p:cNvCxnSpPr/>
          <p:nvPr/>
        </p:nvCxnSpPr>
        <p:spPr>
          <a:xfrm>
            <a:off x="4320817" y="4867192"/>
            <a:ext cx="576064" cy="0"/>
          </a:xfrm>
          <a:prstGeom prst="line">
            <a:avLst/>
          </a:prstGeom>
        </p:spPr>
        <p:style>
          <a:lnRef idx="2">
            <a:schemeClr val="accent5"/>
          </a:lnRef>
          <a:fillRef idx="0">
            <a:schemeClr val="accent5"/>
          </a:fillRef>
          <a:effectRef idx="1">
            <a:schemeClr val="accent5"/>
          </a:effectRef>
          <a:fontRef idx="minor">
            <a:schemeClr val="tx1"/>
          </a:fontRef>
        </p:style>
      </p:cxnSp>
      <p:sp>
        <p:nvSpPr>
          <p:cNvPr id="15" name="Line 10"/>
          <p:cNvSpPr>
            <a:spLocks noChangeShapeType="1"/>
          </p:cNvSpPr>
          <p:nvPr/>
        </p:nvSpPr>
        <p:spPr bwMode="auto">
          <a:xfrm>
            <a:off x="8586687" y="2669405"/>
            <a:ext cx="1413655" cy="1223"/>
          </a:xfrm>
          <a:prstGeom prst="line">
            <a:avLst/>
          </a:prstGeom>
          <a:noFill/>
          <a:ln w="38100">
            <a:solidFill>
              <a:srgbClr val="FF0000"/>
            </a:solidFill>
            <a:round/>
          </a:ln>
          <a:effectLst/>
        </p:spPr>
        <p:txBody>
          <a:bodyPr/>
          <a:lstStyle/>
          <a:p>
            <a:endParaRPr lang="zh-CN" altLang="en-US"/>
          </a:p>
        </p:txBody>
      </p:sp>
      <p:sp>
        <p:nvSpPr>
          <p:cNvPr id="14" name="Line 10"/>
          <p:cNvSpPr>
            <a:spLocks noChangeShapeType="1"/>
          </p:cNvSpPr>
          <p:nvPr/>
        </p:nvSpPr>
        <p:spPr bwMode="auto">
          <a:xfrm flipV="1">
            <a:off x="1924630" y="4586516"/>
            <a:ext cx="789541" cy="27806"/>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linds(horizont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slide(fromBottom)">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animBg="1"/>
      <p:bldP spid="11" grpId="0"/>
      <p:bldP spid="15"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1959" y="312448"/>
            <a:ext cx="2966155" cy="523220"/>
          </a:xfrm>
          <a:prstGeom prst="rect">
            <a:avLst/>
          </a:prstGeom>
        </p:spPr>
        <p:txBody>
          <a:bodyPr wrap="square">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3.</a:t>
            </a:r>
            <a:r>
              <a:rPr lang="zh-CN" altLang="en-US" sz="2800" b="1" dirty="0" smtClean="0">
                <a:solidFill>
                  <a:srgbClr val="FE797F"/>
                </a:solidFill>
                <a:latin typeface="微软雅黑" panose="020B0503020204020204" pitchFamily="34" charset="-122"/>
                <a:ea typeface="微软雅黑" panose="020B0503020204020204" pitchFamily="34" charset="-122"/>
              </a:rPr>
              <a:t>主宾搭配不当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63781" y="1226994"/>
            <a:ext cx="11926632" cy="461665"/>
          </a:xfrm>
          <a:prstGeom prst="rect">
            <a:avLst/>
          </a:prstGeom>
          <a:noFill/>
        </p:spPr>
        <p:txBody>
          <a:bodyPr wrap="square" rtlCol="0">
            <a:spAutoFit/>
          </a:bodyPr>
          <a:lstStyle/>
          <a:p>
            <a:r>
              <a:rPr lang="en-US" altLang="zh-CN" sz="2400" dirty="0" smtClean="0">
                <a:ea typeface="微软雅黑" panose="020B0503020204020204" pitchFamily="34" charset="-122"/>
              </a:rPr>
              <a:t>1.</a:t>
            </a:r>
            <a:r>
              <a:rPr lang="zh-CN" altLang="zh-CN" sz="2400" dirty="0" smtClean="0">
                <a:ea typeface="微软雅黑" panose="020B0503020204020204" pitchFamily="34" charset="-122"/>
              </a:rPr>
              <a:t>五一路乒乓球馆是经体育局和民政局批准的专门推广乒乓球运动的团体。</a:t>
            </a:r>
            <a:endParaRPr lang="zh-CN" altLang="en-US" sz="2400" dirty="0"/>
          </a:p>
        </p:txBody>
      </p:sp>
      <p:sp>
        <p:nvSpPr>
          <p:cNvPr id="5" name="矩形 4"/>
          <p:cNvSpPr/>
          <p:nvPr/>
        </p:nvSpPr>
        <p:spPr>
          <a:xfrm>
            <a:off x="232228" y="2510750"/>
            <a:ext cx="12190413" cy="1141338"/>
          </a:xfrm>
          <a:prstGeom prst="rect">
            <a:avLst/>
          </a:prstGeom>
        </p:spPr>
        <p:txBody>
          <a:bodyPr wrap="square">
            <a:spAutoFit/>
          </a:bodyPr>
          <a:lstStyle/>
          <a:p>
            <a:pPr>
              <a:lnSpc>
                <a:spcPct val="150000"/>
              </a:lnSpc>
            </a:pPr>
            <a:r>
              <a:rPr lang="en-US" altLang="zh-CN" sz="2400" dirty="0" smtClean="0">
                <a:latin typeface="Arial" panose="020B0604020202020204" pitchFamily="34" charset="0"/>
                <a:ea typeface="微软雅黑" panose="020B0503020204020204" pitchFamily="34" charset="-122"/>
              </a:rPr>
              <a:t>2.</a:t>
            </a:r>
            <a:r>
              <a:rPr lang="zh-CN" altLang="zh-CN" sz="2400" dirty="0" smtClean="0">
                <a:latin typeface="Arial" panose="020B0604020202020204" pitchFamily="34" charset="0"/>
                <a:ea typeface="微软雅黑" panose="020B0503020204020204" pitchFamily="34" charset="-122"/>
              </a:rPr>
              <a:t>随着大运会的日益临近，深圳随处可见志愿者忙碌的身影，迎接大运会已成为展现志愿者风采的广阔舞台。</a:t>
            </a:r>
            <a:endParaRPr lang="zh-CN" altLang="en-US" sz="2400" dirty="0"/>
          </a:p>
        </p:txBody>
      </p:sp>
      <p:cxnSp>
        <p:nvCxnSpPr>
          <p:cNvPr id="6" name="直接连接符 5"/>
          <p:cNvCxnSpPr/>
          <p:nvPr/>
        </p:nvCxnSpPr>
        <p:spPr>
          <a:xfrm>
            <a:off x="9451617" y="1681308"/>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flipV="1">
            <a:off x="802095" y="1654628"/>
            <a:ext cx="1926590" cy="12164"/>
          </a:xfrm>
          <a:prstGeom prst="line">
            <a:avLst/>
          </a:prstGeom>
        </p:spPr>
        <p:style>
          <a:lnRef idx="2">
            <a:schemeClr val="accent5"/>
          </a:lnRef>
          <a:fillRef idx="0">
            <a:schemeClr val="accent5"/>
          </a:fillRef>
          <a:effectRef idx="1">
            <a:schemeClr val="accent5"/>
          </a:effectRef>
          <a:fontRef idx="minor">
            <a:schemeClr val="tx1"/>
          </a:fontRef>
        </p:style>
      </p:cxnSp>
      <p:sp>
        <p:nvSpPr>
          <p:cNvPr id="9" name="椭圆 8"/>
          <p:cNvSpPr/>
          <p:nvPr/>
        </p:nvSpPr>
        <p:spPr>
          <a:xfrm>
            <a:off x="9332685" y="1219199"/>
            <a:ext cx="899884" cy="44759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0" name="圆角矩形标注 9"/>
          <p:cNvSpPr/>
          <p:nvPr/>
        </p:nvSpPr>
        <p:spPr>
          <a:xfrm>
            <a:off x="9608457" y="537028"/>
            <a:ext cx="1146628" cy="59508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机构</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9154072" y="3110964"/>
            <a:ext cx="875299" cy="9607"/>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直接连接符 12"/>
          <p:cNvCxnSpPr/>
          <p:nvPr/>
        </p:nvCxnSpPr>
        <p:spPr>
          <a:xfrm>
            <a:off x="1592131" y="3647992"/>
            <a:ext cx="1136555" cy="9608"/>
          </a:xfrm>
          <a:prstGeom prst="line">
            <a:avLst/>
          </a:prstGeom>
        </p:spPr>
        <p:style>
          <a:lnRef idx="2">
            <a:schemeClr val="accent5"/>
          </a:lnRef>
          <a:fillRef idx="0">
            <a:schemeClr val="accent5"/>
          </a:fillRef>
          <a:effectRef idx="1">
            <a:schemeClr val="accent5"/>
          </a:effectRef>
          <a:fontRef idx="minor">
            <a:schemeClr val="tx1"/>
          </a:fontRef>
        </p:style>
      </p:cxnSp>
      <p:sp>
        <p:nvSpPr>
          <p:cNvPr id="15" name="Line 10"/>
          <p:cNvSpPr>
            <a:spLocks noChangeShapeType="1"/>
          </p:cNvSpPr>
          <p:nvPr/>
        </p:nvSpPr>
        <p:spPr bwMode="auto">
          <a:xfrm flipV="1">
            <a:off x="8310916" y="2786744"/>
            <a:ext cx="789541" cy="27806"/>
          </a:xfrm>
          <a:prstGeom prst="line">
            <a:avLst/>
          </a:prstGeom>
          <a:noFill/>
          <a:ln w="38100">
            <a:solidFill>
              <a:srgbClr val="FF0000"/>
            </a:solidFill>
            <a:round/>
          </a:ln>
          <a:effectLst/>
        </p:spPr>
        <p:txBody>
          <a:bodyPr/>
          <a:lstStyle/>
          <a:p>
            <a:endParaRPr lang="zh-CN" altLang="en-US"/>
          </a:p>
        </p:txBody>
      </p:sp>
      <p:sp>
        <p:nvSpPr>
          <p:cNvPr id="17" name="矩形 16"/>
          <p:cNvSpPr/>
          <p:nvPr/>
        </p:nvSpPr>
        <p:spPr>
          <a:xfrm>
            <a:off x="3421428" y="3263365"/>
            <a:ext cx="4779144" cy="86409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r>
              <a:rPr lang="zh-CN" altLang="zh-CN" dirty="0" smtClean="0">
                <a:latin typeface="Arial" panose="020B0604020202020204" pitchFamily="34" charset="0"/>
                <a:ea typeface="微软雅黑" panose="020B0503020204020204" pitchFamily="34" charset="-122"/>
              </a:rPr>
              <a:t>“成为</a:t>
            </a:r>
            <a:r>
              <a:rPr lang="en-US" altLang="zh-CN" dirty="0" smtClean="0">
                <a:latin typeface="Arial" panose="020B0604020202020204" pitchFamily="34" charset="0"/>
                <a:ea typeface="微软雅黑" panose="020B0503020204020204" pitchFamily="34" charset="-122"/>
              </a:rPr>
              <a:t>”</a:t>
            </a:r>
            <a:r>
              <a:rPr lang="zh-CN" altLang="zh-CN" dirty="0" smtClean="0">
                <a:latin typeface="Arial" panose="020B0604020202020204" pitchFamily="34" charset="0"/>
                <a:ea typeface="微软雅黑" panose="020B0503020204020204" pitchFamily="34" charset="-122"/>
              </a:rPr>
              <a:t>的主语不能是动宾短语</a:t>
            </a:r>
            <a:r>
              <a:rPr lang="en-US" altLang="zh-CN" dirty="0" smtClean="0">
                <a:latin typeface="Arial" panose="020B0604020202020204" pitchFamily="34" charset="0"/>
                <a:ea typeface="微软雅黑" panose="020B0503020204020204" pitchFamily="34" charset="-122"/>
              </a:rPr>
              <a:t>“</a:t>
            </a:r>
            <a:r>
              <a:rPr lang="zh-CN" altLang="zh-CN" dirty="0" smtClean="0">
                <a:latin typeface="Arial" panose="020B0604020202020204" pitchFamily="34" charset="0"/>
                <a:ea typeface="微软雅黑" panose="020B0503020204020204" pitchFamily="34" charset="-122"/>
              </a:rPr>
              <a:t>迎接大运会</a:t>
            </a:r>
            <a:r>
              <a:rPr lang="en-US" altLang="zh-CN" dirty="0" smtClean="0">
                <a:latin typeface="Arial" panose="020B0604020202020204" pitchFamily="34" charset="0"/>
                <a:ea typeface="微软雅黑" panose="020B0503020204020204" pitchFamily="34" charset="-122"/>
              </a:rPr>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Bottom)">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animBg="1"/>
      <p:bldP spid="10" grpId="0" animBg="1"/>
      <p:bldP spid="15"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1959" y="312448"/>
            <a:ext cx="5331984" cy="523220"/>
          </a:xfrm>
          <a:prstGeom prst="rect">
            <a:avLst/>
          </a:prstGeom>
        </p:spPr>
        <p:txBody>
          <a:bodyPr wrap="square">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4.</a:t>
            </a:r>
            <a:r>
              <a:rPr lang="zh-CN" altLang="en-US" sz="2800" b="1" dirty="0" smtClean="0">
                <a:solidFill>
                  <a:srgbClr val="FE797F"/>
                </a:solidFill>
                <a:latin typeface="微软雅黑" panose="020B0503020204020204" pitchFamily="34" charset="-122"/>
                <a:ea typeface="微软雅黑" panose="020B0503020204020204" pitchFamily="34" charset="-122"/>
              </a:rPr>
              <a:t>修饰语和中心语搭配不当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1778536"/>
            <a:ext cx="12190413" cy="461665"/>
          </a:xfrm>
          <a:prstGeom prst="rect">
            <a:avLst/>
          </a:prstGeom>
          <a:noFill/>
        </p:spPr>
        <p:txBody>
          <a:bodyPr wrap="square" rtlCol="0">
            <a:spAutoFit/>
          </a:bodyPr>
          <a:lstStyle/>
          <a:p>
            <a:r>
              <a:rPr lang="en-US" altLang="zh-CN" sz="2400" dirty="0" smtClean="0">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我国的改革在不断深化，各种社会组织纷纷成立，这有利于社会矛盾和社会责任的分担。</a:t>
            </a:r>
            <a:endParaRPr lang="zh-CN" altLang="en-US" sz="2400" dirty="0"/>
          </a:p>
        </p:txBody>
      </p:sp>
      <p:sp>
        <p:nvSpPr>
          <p:cNvPr id="5" name="矩形 4"/>
          <p:cNvSpPr/>
          <p:nvPr/>
        </p:nvSpPr>
        <p:spPr>
          <a:xfrm>
            <a:off x="0" y="2409149"/>
            <a:ext cx="12190413" cy="586699"/>
          </a:xfrm>
          <a:prstGeom prst="rect">
            <a:avLst/>
          </a:prstGeom>
        </p:spPr>
        <p:txBody>
          <a:bodyPr wrap="square">
            <a:spAutoFit/>
          </a:bodyPr>
          <a:lstStyle/>
          <a:p>
            <a:pPr>
              <a:lnSpc>
                <a:spcPct val="150000"/>
              </a:lnSpc>
            </a:pPr>
            <a:r>
              <a:rPr lang="en-US" altLang="zh-CN" sz="2400" dirty="0" smtClean="0">
                <a:latin typeface="Arial" panose="020B0604020202020204" pitchFamily="34" charset="0"/>
                <a:ea typeface="微软雅黑" panose="020B0503020204020204" pitchFamily="34" charset="-122"/>
              </a:rPr>
              <a:t>2.</a:t>
            </a:r>
            <a:r>
              <a:rPr lang="zh-CN" altLang="en-US" sz="2400" dirty="0" smtClean="0">
                <a:latin typeface="Arial" panose="020B0604020202020204" pitchFamily="34" charset="0"/>
                <a:ea typeface="微软雅黑" panose="020B0503020204020204" pitchFamily="34" charset="-122"/>
              </a:rPr>
              <a:t>早上在机场两旁站满了数万名欢送的的人群。</a:t>
            </a:r>
            <a:endParaRPr lang="zh-CN" altLang="en-US" sz="2400" dirty="0"/>
          </a:p>
        </p:txBody>
      </p:sp>
      <p:cxnSp>
        <p:nvCxnSpPr>
          <p:cNvPr id="6" name="直接连接符 5"/>
          <p:cNvCxnSpPr/>
          <p:nvPr/>
        </p:nvCxnSpPr>
        <p:spPr>
          <a:xfrm>
            <a:off x="11367606" y="2276394"/>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a:off x="8044723" y="2290907"/>
            <a:ext cx="1592763" cy="16865"/>
          </a:xfrm>
          <a:prstGeom prst="line">
            <a:avLst/>
          </a:prstGeom>
        </p:spPr>
        <p:style>
          <a:lnRef idx="2">
            <a:schemeClr val="accent5"/>
          </a:lnRef>
          <a:fillRef idx="0">
            <a:schemeClr val="accent5"/>
          </a:fillRef>
          <a:effectRef idx="1">
            <a:schemeClr val="accent5"/>
          </a:effectRef>
          <a:fontRef idx="minor">
            <a:schemeClr val="tx1"/>
          </a:fontRef>
        </p:style>
      </p:cxnSp>
      <p:sp>
        <p:nvSpPr>
          <p:cNvPr id="10" name="圆角矩形标注 9"/>
          <p:cNvSpPr/>
          <p:nvPr/>
        </p:nvSpPr>
        <p:spPr>
          <a:xfrm>
            <a:off x="9202057" y="1175656"/>
            <a:ext cx="1524000" cy="595086"/>
          </a:xfrm>
          <a:prstGeom prst="wedgeRoundRectCallout">
            <a:avLst>
              <a:gd name="adj1" fmla="val -34166"/>
              <a:gd name="adj2" fmla="val 6493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的解决</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3638644" y="2946400"/>
            <a:ext cx="860785" cy="4908"/>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直接连接符 12"/>
          <p:cNvCxnSpPr/>
          <p:nvPr/>
        </p:nvCxnSpPr>
        <p:spPr>
          <a:xfrm flipV="1">
            <a:off x="5525501" y="2952305"/>
            <a:ext cx="642277" cy="13516"/>
          </a:xfrm>
          <a:prstGeom prst="line">
            <a:avLst/>
          </a:prstGeom>
        </p:spPr>
        <p:style>
          <a:lnRef idx="2">
            <a:schemeClr val="accent5"/>
          </a:lnRef>
          <a:fillRef idx="0">
            <a:schemeClr val="accent5"/>
          </a:fillRef>
          <a:effectRef idx="1">
            <a:schemeClr val="accent5"/>
          </a:effectRef>
          <a:fontRef idx="minor">
            <a:schemeClr val="tx1"/>
          </a:fontRef>
        </p:style>
      </p:cxnSp>
      <p:sp>
        <p:nvSpPr>
          <p:cNvPr id="15" name="Line 10"/>
          <p:cNvSpPr>
            <a:spLocks noChangeShapeType="1"/>
          </p:cNvSpPr>
          <p:nvPr/>
        </p:nvSpPr>
        <p:spPr bwMode="auto">
          <a:xfrm flipV="1">
            <a:off x="5770916" y="2685145"/>
            <a:ext cx="789541" cy="27806"/>
          </a:xfrm>
          <a:prstGeom prst="line">
            <a:avLst/>
          </a:prstGeom>
          <a:noFill/>
          <a:ln w="38100">
            <a:solidFill>
              <a:srgbClr val="FF0000"/>
            </a:solidFill>
            <a:round/>
          </a:ln>
          <a:effectLst/>
        </p:spPr>
        <p:txBody>
          <a:bodyPr/>
          <a:lstStyle/>
          <a:p>
            <a:endParaRPr lang="zh-CN" altLang="en-US"/>
          </a:p>
        </p:txBody>
      </p:sp>
      <p:sp>
        <p:nvSpPr>
          <p:cNvPr id="14" name="文本框 3"/>
          <p:cNvSpPr txBox="1"/>
          <p:nvPr/>
        </p:nvSpPr>
        <p:spPr>
          <a:xfrm>
            <a:off x="1116179" y="1073533"/>
            <a:ext cx="6264696"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1</a:t>
            </a:r>
            <a:r>
              <a:rPr lang="zh-CN" altLang="en-US" sz="2400" b="1" dirty="0" smtClean="0">
                <a:solidFill>
                  <a:srgbClr val="FE797F"/>
                </a:solidFill>
                <a:latin typeface="微软雅黑" panose="020B0503020204020204" pitchFamily="34" charset="-122"/>
                <a:ea typeface="微软雅黑" panose="020B0503020204020204" pitchFamily="34" charset="-122"/>
              </a:rPr>
              <a:t>）定语和中心语搭配不当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26" name="文本框 3"/>
          <p:cNvSpPr txBox="1"/>
          <p:nvPr/>
        </p:nvSpPr>
        <p:spPr>
          <a:xfrm>
            <a:off x="1190170" y="3264492"/>
            <a:ext cx="6190141"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2</a:t>
            </a:r>
            <a:r>
              <a:rPr lang="zh-CN" altLang="en-US" sz="2400" b="1" dirty="0" smtClean="0">
                <a:solidFill>
                  <a:srgbClr val="FE797F"/>
                </a:solidFill>
                <a:latin typeface="微软雅黑" panose="020B0503020204020204" pitchFamily="34" charset="-122"/>
                <a:ea typeface="微软雅黑" panose="020B0503020204020204" pitchFamily="34" charset="-122"/>
              </a:rPr>
              <a:t>）状语和中心语搭配不当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0" y="3962400"/>
            <a:ext cx="8606971"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要掌握走私犯活动规律，以便稳准狠地识别和打击他们。</a:t>
            </a:r>
            <a:endParaRPr lang="zh-CN" altLang="en-US" sz="2400" dirty="0">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4333145" y="4486374"/>
            <a:ext cx="93610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30" name="直接连接符 29"/>
          <p:cNvCxnSpPr/>
          <p:nvPr/>
        </p:nvCxnSpPr>
        <p:spPr>
          <a:xfrm>
            <a:off x="5530506" y="4546121"/>
            <a:ext cx="576064" cy="0"/>
          </a:xfrm>
          <a:prstGeom prst="line">
            <a:avLst/>
          </a:prstGeom>
        </p:spPr>
        <p:style>
          <a:lnRef idx="2">
            <a:schemeClr val="accent5"/>
          </a:lnRef>
          <a:fillRef idx="0">
            <a:schemeClr val="accent5"/>
          </a:fillRef>
          <a:effectRef idx="1">
            <a:schemeClr val="accent5"/>
          </a:effectRef>
          <a:fontRef idx="minor">
            <a:schemeClr val="tx1"/>
          </a:fontRef>
        </p:style>
      </p:cxnSp>
      <p:sp>
        <p:nvSpPr>
          <p:cNvPr id="31" name="圆角矩形标注 30"/>
          <p:cNvSpPr/>
          <p:nvPr/>
        </p:nvSpPr>
        <p:spPr>
          <a:xfrm>
            <a:off x="4971143" y="3447141"/>
            <a:ext cx="1524000" cy="595086"/>
          </a:xfrm>
          <a:prstGeom prst="wedgeRoundRectCallout">
            <a:avLst>
              <a:gd name="adj1" fmla="val -34166"/>
              <a:gd name="adj2" fmla="val 6493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更好地</a:t>
            </a:r>
            <a:endParaRPr lang="zh-CN" altLang="en-US" sz="2400" dirty="0">
              <a:latin typeface="微软雅黑" panose="020B0503020204020204" pitchFamily="34" charset="-122"/>
              <a:ea typeface="微软雅黑" panose="020B0503020204020204" pitchFamily="34" charset="-122"/>
            </a:endParaRPr>
          </a:p>
        </p:txBody>
      </p:sp>
      <p:sp>
        <p:nvSpPr>
          <p:cNvPr id="32" name="TextBox 31"/>
          <p:cNvSpPr txBox="1"/>
          <p:nvPr/>
        </p:nvSpPr>
        <p:spPr>
          <a:xfrm>
            <a:off x="0" y="5130800"/>
            <a:ext cx="8606971" cy="581057"/>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每个人都必须深刻地投入到社会主义现代化建设中去。</a:t>
            </a:r>
            <a:endParaRPr lang="zh-CN" altLang="en-US" sz="2400" dirty="0">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2148745" y="5712832"/>
            <a:ext cx="936104" cy="0"/>
          </a:xfrm>
          <a:prstGeom prst="line">
            <a:avLst/>
          </a:prstGeom>
        </p:spPr>
        <p:style>
          <a:lnRef idx="2">
            <a:schemeClr val="accent5"/>
          </a:lnRef>
          <a:fillRef idx="0">
            <a:schemeClr val="accent5"/>
          </a:fillRef>
          <a:effectRef idx="1">
            <a:schemeClr val="accent5"/>
          </a:effectRef>
          <a:fontRef idx="minor">
            <a:schemeClr val="tx1"/>
          </a:fontRef>
        </p:style>
      </p:cxnSp>
      <p:sp>
        <p:nvSpPr>
          <p:cNvPr id="34" name="圆角矩形标注 33"/>
          <p:cNvSpPr/>
          <p:nvPr/>
        </p:nvSpPr>
        <p:spPr>
          <a:xfrm>
            <a:off x="2365828" y="4601027"/>
            <a:ext cx="1524000" cy="595086"/>
          </a:xfrm>
          <a:prstGeom prst="wedgeRoundRectCallout">
            <a:avLst>
              <a:gd name="adj1" fmla="val -34166"/>
              <a:gd name="adj2" fmla="val 6493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积极地</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linds(horizontal)">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linds(horizontal)">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29" presetClass="entr" presetSubtype="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1000" fill="hold"/>
                                        <p:tgtEl>
                                          <p:spTgt spid="29"/>
                                        </p:tgtEl>
                                        <p:attrNameLst>
                                          <p:attrName>ppt_x</p:attrName>
                                        </p:attrNameLst>
                                      </p:cBhvr>
                                      <p:tavLst>
                                        <p:tav tm="0">
                                          <p:val>
                                            <p:strVal val="#ppt_x-.2"/>
                                          </p:val>
                                        </p:tav>
                                        <p:tav tm="100000">
                                          <p:val>
                                            <p:strVal val="#ppt_x"/>
                                          </p:val>
                                        </p:tav>
                                      </p:tavLst>
                                    </p:anim>
                                    <p:anim calcmode="lin" valueType="num">
                                      <p:cBhvr>
                                        <p:cTn id="73"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74" dur="10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29" presetClass="entr" presetSubtype="0" fill="hold" nodeType="click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ppt_x</p:attrName>
                                        </p:attrNameLst>
                                      </p:cBhvr>
                                      <p:tavLst>
                                        <p:tav tm="0">
                                          <p:val>
                                            <p:strVal val="#ppt_x-.2"/>
                                          </p:val>
                                        </p:tav>
                                        <p:tav tm="100000">
                                          <p:val>
                                            <p:strVal val="#ppt_x"/>
                                          </p:val>
                                        </p:tav>
                                      </p:tavLst>
                                    </p:anim>
                                    <p:anim calcmode="lin" valueType="num">
                                      <p:cBhvr>
                                        <p:cTn id="80"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81" dur="1000"/>
                                        <p:tgtEl>
                                          <p:spTgt spid="30"/>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blinds(horizontal)">
                                      <p:cBhvr>
                                        <p:cTn id="86" dur="500"/>
                                        <p:tgtEl>
                                          <p:spTgt spid="31"/>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blinds(horizontal)">
                                      <p:cBhvr>
                                        <p:cTn id="91" dur="500"/>
                                        <p:tgtEl>
                                          <p:spTgt spid="32"/>
                                        </p:tgtEl>
                                      </p:cBhvr>
                                    </p:animEffect>
                                  </p:childTnLst>
                                </p:cTn>
                              </p:par>
                            </p:childTnLst>
                          </p:cTn>
                        </p:par>
                      </p:childTnLst>
                    </p:cTn>
                  </p:par>
                  <p:par>
                    <p:cTn id="92" fill="hold">
                      <p:stCondLst>
                        <p:cond delay="indefinite"/>
                      </p:stCondLst>
                      <p:childTnLst>
                        <p:par>
                          <p:cTn id="93" fill="hold">
                            <p:stCondLst>
                              <p:cond delay="0"/>
                            </p:stCondLst>
                            <p:childTnLst>
                              <p:par>
                                <p:cTn id="94" presetID="29" presetClass="entr" presetSubtype="0" fill="hold" nodeType="click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1000" fill="hold"/>
                                        <p:tgtEl>
                                          <p:spTgt spid="33"/>
                                        </p:tgtEl>
                                        <p:attrNameLst>
                                          <p:attrName>ppt_x</p:attrName>
                                        </p:attrNameLst>
                                      </p:cBhvr>
                                      <p:tavLst>
                                        <p:tav tm="0">
                                          <p:val>
                                            <p:strVal val="#ppt_x-.2"/>
                                          </p:val>
                                        </p:tav>
                                        <p:tav tm="100000">
                                          <p:val>
                                            <p:strVal val="#ppt_x"/>
                                          </p:val>
                                        </p:tav>
                                      </p:tavLst>
                                    </p:anim>
                                    <p:anim calcmode="lin" valueType="num">
                                      <p:cBhvr>
                                        <p:cTn id="97"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98" dur="1000"/>
                                        <p:tgtEl>
                                          <p:spTgt spid="33"/>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blinds(horizontal)">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animBg="1"/>
      <p:bldP spid="15" grpId="0" animBg="1"/>
      <p:bldP spid="14" grpId="0"/>
      <p:bldP spid="26" grpId="0"/>
      <p:bldP spid="28" grpId="0"/>
      <p:bldP spid="31" grpId="0" animBg="1"/>
      <p:bldP spid="32" grpId="0"/>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1959" y="312448"/>
            <a:ext cx="5331984" cy="523220"/>
          </a:xfrm>
          <a:prstGeom prst="rect">
            <a:avLst/>
          </a:prstGeom>
        </p:spPr>
        <p:txBody>
          <a:bodyPr wrap="square">
            <a:spAutoFit/>
          </a:bodyPr>
          <a:lstStyle/>
          <a:p>
            <a:r>
              <a:rPr lang="en-US" altLang="zh-CN" sz="2800" b="1" dirty="0" smtClean="0">
                <a:solidFill>
                  <a:srgbClr val="FE797F"/>
                </a:solidFill>
                <a:latin typeface="微软雅黑" panose="020B0503020204020204" pitchFamily="34" charset="-122"/>
                <a:ea typeface="微软雅黑" panose="020B0503020204020204" pitchFamily="34" charset="-122"/>
              </a:rPr>
              <a:t>5.</a:t>
            </a:r>
            <a:r>
              <a:rPr lang="zh-CN" altLang="en-US" sz="2800" b="1" dirty="0" smtClean="0">
                <a:solidFill>
                  <a:srgbClr val="FE797F"/>
                </a:solidFill>
                <a:latin typeface="微软雅黑" panose="020B0503020204020204" pitchFamily="34" charset="-122"/>
                <a:ea typeface="微软雅黑" panose="020B0503020204020204" pitchFamily="34" charset="-122"/>
              </a:rPr>
              <a:t>关联词语搭配不当</a:t>
            </a:r>
            <a:endParaRPr lang="zh-CN" altLang="en-US" sz="28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0" y="3650878"/>
            <a:ext cx="12190413" cy="1569660"/>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因为作者没有很好地掌握主题，单凭主观想象，加入了许多不必要的情节和人物，反而大大地削弱了作品的思想性和艺术性。</a:t>
            </a:r>
            <a:endParaRPr lang="zh-CN" altLang="en-US" sz="2400" dirty="0" smtClean="0">
              <a:latin typeface="微软雅黑" panose="020B0503020204020204" pitchFamily="34" charset="-122"/>
              <a:ea typeface="微软雅黑" panose="020B0503020204020204" pitchFamily="34" charset="-122"/>
            </a:endParaRPr>
          </a:p>
          <a:p>
            <a:endParaRPr lang="zh-CN" altLang="en-US" sz="2400" dirty="0"/>
          </a:p>
        </p:txBody>
      </p:sp>
      <p:cxnSp>
        <p:nvCxnSpPr>
          <p:cNvPr id="6" name="直接连接符 5"/>
          <p:cNvCxnSpPr/>
          <p:nvPr/>
        </p:nvCxnSpPr>
        <p:spPr>
          <a:xfrm>
            <a:off x="9088864" y="1869994"/>
            <a:ext cx="5760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a:off x="11194323" y="4206792"/>
            <a:ext cx="1300890" cy="16865"/>
          </a:xfrm>
          <a:prstGeom prst="line">
            <a:avLst/>
          </a:prstGeom>
        </p:spPr>
        <p:style>
          <a:lnRef idx="2">
            <a:schemeClr val="accent5"/>
          </a:lnRef>
          <a:fillRef idx="0">
            <a:schemeClr val="accent5"/>
          </a:fillRef>
          <a:effectRef idx="1">
            <a:schemeClr val="accent5"/>
          </a:effectRef>
          <a:fontRef idx="minor">
            <a:schemeClr val="tx1"/>
          </a:fontRef>
        </p:style>
      </p:cxnSp>
      <p:sp>
        <p:nvSpPr>
          <p:cNvPr id="10" name="圆角矩形标注 9"/>
          <p:cNvSpPr/>
          <p:nvPr/>
        </p:nvSpPr>
        <p:spPr>
          <a:xfrm>
            <a:off x="5500914" y="624114"/>
            <a:ext cx="1524000" cy="595086"/>
          </a:xfrm>
          <a:prstGeom prst="wedgeRoundRectCallout">
            <a:avLst>
              <a:gd name="adj1" fmla="val -34166"/>
              <a:gd name="adj2" fmla="val 6493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不是</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5119101" y="1799772"/>
            <a:ext cx="860785" cy="4908"/>
          </a:xfrm>
          <a:prstGeom prst="line">
            <a:avLst/>
          </a:prstGeom>
        </p:spPr>
        <p:style>
          <a:lnRef idx="2">
            <a:schemeClr val="accent5"/>
          </a:lnRef>
          <a:fillRef idx="0">
            <a:schemeClr val="accent5"/>
          </a:fillRef>
          <a:effectRef idx="1">
            <a:schemeClr val="accent5"/>
          </a:effectRef>
          <a:fontRef idx="minor">
            <a:schemeClr val="tx1"/>
          </a:fontRef>
        </p:style>
      </p:cxnSp>
      <p:sp>
        <p:nvSpPr>
          <p:cNvPr id="14" name="文本框 3"/>
          <p:cNvSpPr txBox="1"/>
          <p:nvPr/>
        </p:nvSpPr>
        <p:spPr>
          <a:xfrm>
            <a:off x="232228" y="1247704"/>
            <a:ext cx="11408229" cy="1569660"/>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人们认为，团队有效性的关键因素不只是个体贡献的简单相加，而是能使队员行动一致、互相配合的团队协作技能。</a:t>
            </a:r>
            <a:endParaRPr lang="zh-CN" altLang="en-US" sz="2400" dirty="0" smtClean="0">
              <a:latin typeface="微软雅黑" panose="020B0503020204020204" pitchFamily="34" charset="-122"/>
              <a:ea typeface="微软雅黑" panose="020B0503020204020204" pitchFamily="34" charset="-122"/>
            </a:endParaRPr>
          </a:p>
          <a:p>
            <a:endParaRPr lang="zh-CN" altLang="en-US" sz="2400" b="1" dirty="0">
              <a:solidFill>
                <a:srgbClr val="FE797F"/>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0" y="4181574"/>
            <a:ext cx="936104" cy="0"/>
          </a:xfrm>
          <a:prstGeom prst="line">
            <a:avLst/>
          </a:prstGeom>
        </p:spPr>
        <p:style>
          <a:lnRef idx="2">
            <a:schemeClr val="accent5"/>
          </a:lnRef>
          <a:fillRef idx="0">
            <a:schemeClr val="accent5"/>
          </a:fillRef>
          <a:effectRef idx="1">
            <a:schemeClr val="accent5"/>
          </a:effectRef>
          <a:fontRef idx="minor">
            <a:schemeClr val="tx1"/>
          </a:fontRef>
        </p:style>
      </p:cxnSp>
      <p:sp>
        <p:nvSpPr>
          <p:cNvPr id="20" name="矩形 19"/>
          <p:cNvSpPr/>
          <p:nvPr/>
        </p:nvSpPr>
        <p:spPr>
          <a:xfrm>
            <a:off x="740898" y="2605706"/>
            <a:ext cx="2666114" cy="369332"/>
          </a:xfrm>
          <a:prstGeom prst="rect">
            <a:avLst/>
          </a:prstGeom>
        </p:spPr>
        <p:txBody>
          <a:bodyPr wrap="none">
            <a:spAutoFit/>
          </a:bodyPr>
          <a:lstStyle/>
          <a:p>
            <a:r>
              <a:rPr lang="zh-CN" altLang="en-US" dirty="0" smtClean="0"/>
              <a:t>不是</a:t>
            </a:r>
            <a:r>
              <a:rPr lang="en-US" altLang="zh-CN" dirty="0" smtClean="0"/>
              <a:t>……</a:t>
            </a:r>
            <a:r>
              <a:rPr lang="zh-CN" altLang="en-US" dirty="0" smtClean="0"/>
              <a:t>而是</a:t>
            </a:r>
            <a:r>
              <a:rPr lang="en-US" altLang="zh-CN" dirty="0" smtClean="0"/>
              <a:t>……</a:t>
            </a:r>
            <a:r>
              <a:rPr lang="zh-CN" altLang="en-US" dirty="0" smtClean="0"/>
              <a:t>（选择）</a:t>
            </a:r>
            <a:endParaRPr lang="zh-CN" altLang="en-US" dirty="0"/>
          </a:p>
        </p:txBody>
      </p:sp>
      <p:sp>
        <p:nvSpPr>
          <p:cNvPr id="21" name="TextBox 20"/>
          <p:cNvSpPr txBox="1"/>
          <p:nvPr/>
        </p:nvSpPr>
        <p:spPr>
          <a:xfrm>
            <a:off x="4244370" y="2647139"/>
            <a:ext cx="3816424" cy="369332"/>
          </a:xfrm>
          <a:prstGeom prst="rect">
            <a:avLst/>
          </a:prstGeom>
          <a:noFill/>
        </p:spPr>
        <p:txBody>
          <a:bodyPr wrap="square" rtlCol="0">
            <a:spAutoFit/>
          </a:bodyPr>
          <a:lstStyle/>
          <a:p>
            <a:r>
              <a:rPr lang="zh-CN" altLang="en-US" dirty="0" smtClean="0"/>
              <a:t>不只是</a:t>
            </a:r>
            <a:r>
              <a:rPr lang="en-US" altLang="zh-CN" dirty="0" smtClean="0"/>
              <a:t>……</a:t>
            </a:r>
            <a:r>
              <a:rPr lang="zh-CN" altLang="en-US" dirty="0" smtClean="0"/>
              <a:t>还</a:t>
            </a:r>
            <a:r>
              <a:rPr lang="en-US" altLang="zh-CN" dirty="0" smtClean="0"/>
              <a:t>……</a:t>
            </a:r>
            <a:r>
              <a:rPr lang="zh-CN" altLang="en-US" dirty="0" smtClean="0"/>
              <a:t>（递进）</a:t>
            </a:r>
            <a:endParaRPr lang="zh-CN" altLang="en-US" dirty="0"/>
          </a:p>
        </p:txBody>
      </p:sp>
      <p:sp>
        <p:nvSpPr>
          <p:cNvPr id="23" name="圆角矩形标注 22"/>
          <p:cNvSpPr/>
          <p:nvPr/>
        </p:nvSpPr>
        <p:spPr>
          <a:xfrm>
            <a:off x="10898641" y="2924628"/>
            <a:ext cx="1524000" cy="595086"/>
          </a:xfrm>
          <a:prstGeom prst="wedgeRoundRectCallout">
            <a:avLst>
              <a:gd name="adj1" fmla="val -1785"/>
              <a:gd name="adj2" fmla="val 108841"/>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所以</a:t>
            </a:r>
            <a:endParaRPr lang="zh-CN" altLang="en-US" sz="2400" dirty="0">
              <a:latin typeface="微软雅黑" panose="020B0503020204020204" pitchFamily="34" charset="-122"/>
              <a:ea typeface="微软雅黑" panose="020B0503020204020204" pitchFamily="34" charset="-122"/>
            </a:endParaRPr>
          </a:p>
        </p:txBody>
      </p:sp>
      <p:sp>
        <p:nvSpPr>
          <p:cNvPr id="24" name="矩形 23"/>
          <p:cNvSpPr/>
          <p:nvPr/>
        </p:nvSpPr>
        <p:spPr>
          <a:xfrm>
            <a:off x="5890851" y="4449020"/>
            <a:ext cx="3006405" cy="461665"/>
          </a:xfrm>
          <a:prstGeom prst="rect">
            <a:avLst/>
          </a:prstGeom>
        </p:spPr>
        <p:txBody>
          <a:bodyPr wrap="square">
            <a:spAutoFit/>
          </a:bodyPr>
          <a:lstStyle/>
          <a:p>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反而”表示递进</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linds(horizontal)">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ox(in)">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dissolv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blinds(horizontal)">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1000" fill="hold"/>
                                        <p:tgtEl>
                                          <p:spTgt spid="29"/>
                                        </p:tgtEl>
                                        <p:attrNameLst>
                                          <p:attrName>ppt_x</p:attrName>
                                        </p:attrNameLst>
                                      </p:cBhvr>
                                      <p:tavLst>
                                        <p:tav tm="0">
                                          <p:val>
                                            <p:strVal val="#ppt_x-.2"/>
                                          </p:val>
                                        </p:tav>
                                        <p:tav tm="100000">
                                          <p:val>
                                            <p:strVal val="#ppt_x"/>
                                          </p:val>
                                        </p:tav>
                                      </p:tavLst>
                                    </p:anim>
                                    <p:anim calcmode="lin" valueType="num">
                                      <p:cBhvr>
                                        <p:cTn id="55"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6" dur="10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blinds(horizontal)">
                                      <p:cBhvr>
                                        <p:cTn id="6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animBg="1"/>
      <p:bldP spid="14" grpId="0"/>
      <p:bldP spid="20" grpId="0"/>
      <p:bldP spid="21" grpId="0"/>
      <p:bldP spid="23" grpId="0" animBg="1"/>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66122" y="556090"/>
            <a:ext cx="6264696" cy="461665"/>
          </a:xfrm>
          <a:prstGeom prst="rect">
            <a:avLst/>
          </a:prstGeom>
          <a:noFill/>
        </p:spPr>
        <p:txBody>
          <a:bodyPr wrap="square" rtlCol="0">
            <a:spAutoFit/>
          </a:bodyPr>
          <a:lstStyle/>
          <a:p>
            <a:r>
              <a:rPr lang="en-US" altLang="zh-CN" sz="2400" b="1" dirty="0" smtClean="0">
                <a:solidFill>
                  <a:srgbClr val="FE797F"/>
                </a:solidFill>
                <a:latin typeface="微软雅黑" panose="020B0503020204020204" pitchFamily="34" charset="-122"/>
                <a:ea typeface="微软雅黑" panose="020B0503020204020204" pitchFamily="34" charset="-122"/>
              </a:rPr>
              <a:t>6.</a:t>
            </a:r>
            <a:r>
              <a:rPr lang="zh-CN" altLang="en-US" sz="2400" b="1" dirty="0" smtClean="0">
                <a:solidFill>
                  <a:srgbClr val="FE797F"/>
                </a:solidFill>
                <a:latin typeface="微软雅黑" panose="020B0503020204020204" pitchFamily="34" charset="-122"/>
                <a:ea typeface="微软雅黑" panose="020B0503020204020204" pitchFamily="34" charset="-122"/>
              </a:rPr>
              <a:t>一面对两面搭配不当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232293" y="1218675"/>
            <a:ext cx="9508277" cy="499624"/>
          </a:xfrm>
          <a:prstGeom prst="rect">
            <a:avLst/>
          </a:prstGeom>
          <a:noFill/>
        </p:spPr>
        <p:txBody>
          <a:bodyPr wrap="square" rtlCol="0">
            <a:spAutoFit/>
          </a:bodyPr>
          <a:lstStyle/>
          <a:p>
            <a:pPr>
              <a:lnSpc>
                <a:spcPct val="150000"/>
              </a:lnSpc>
            </a:pPr>
            <a:r>
              <a:rPr lang="zh-CN" altLang="en-US" sz="2000" b="1" dirty="0" smtClean="0">
                <a:solidFill>
                  <a:schemeClr val="accent2"/>
                </a:solidFill>
                <a:latin typeface="微软雅黑" panose="020B0503020204020204" pitchFamily="34" charset="-122"/>
                <a:ea typeface="微软雅黑" panose="020B0503020204020204" pitchFamily="34" charset="-122"/>
              </a:rPr>
              <a:t>前半句是“能否”“是否”“好坏”等词表达正反两方面，后半句只有一个方面。</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49943" y="2139702"/>
            <a:ext cx="11524343"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除了驾驶员要有熟练的驾驶技术、丰富的驾驶经验之外，汽车本身的状况，也是保证行车安全的重要条件之一。</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956800" y="2714171"/>
            <a:ext cx="682171"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线形标注 1 7"/>
          <p:cNvSpPr/>
          <p:nvPr/>
        </p:nvSpPr>
        <p:spPr>
          <a:xfrm>
            <a:off x="10689410" y="1473172"/>
            <a:ext cx="1296144" cy="720080"/>
          </a:xfrm>
          <a:prstGeom prst="borderCallout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dirty="0" smtClean="0"/>
              <a:t>良好状况</a:t>
            </a:r>
            <a:endParaRPr lang="zh-CN" altLang="en-US" dirty="0"/>
          </a:p>
        </p:txBody>
      </p:sp>
      <p:sp>
        <p:nvSpPr>
          <p:cNvPr id="9" name="矩形 8"/>
          <p:cNvSpPr/>
          <p:nvPr/>
        </p:nvSpPr>
        <p:spPr>
          <a:xfrm>
            <a:off x="522515" y="3567601"/>
            <a:ext cx="11335655"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领导班子是否廉明，能否坚持以人为本的执政理念，是推动一个地方社会经济健康发展的前提。</a:t>
            </a:r>
            <a:endParaRPr lang="zh-CN" altLang="en-US" sz="24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111829" y="4114800"/>
            <a:ext cx="682171"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3570515" y="4136571"/>
            <a:ext cx="682171"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2" name="直接连接符 11"/>
          <p:cNvCxnSpPr/>
          <p:nvPr/>
        </p:nvCxnSpPr>
        <p:spPr>
          <a:xfrm>
            <a:off x="7721600" y="4180114"/>
            <a:ext cx="682171" cy="0"/>
          </a:xfrm>
          <a:prstGeom prst="line">
            <a:avLst/>
          </a:prstGeom>
        </p:spPr>
        <p:style>
          <a:lnRef idx="2">
            <a:schemeClr val="accent3"/>
          </a:lnRef>
          <a:fillRef idx="0">
            <a:schemeClr val="accent3"/>
          </a:fillRef>
          <a:effectRef idx="1">
            <a:schemeClr val="accent3"/>
          </a:effectRef>
          <a:fontRef idx="minor">
            <a:schemeClr val="tx1"/>
          </a:fontRef>
        </p:style>
      </p:cxnSp>
      <p:sp>
        <p:nvSpPr>
          <p:cNvPr id="13" name="线形标注 1 12"/>
          <p:cNvSpPr/>
          <p:nvPr/>
        </p:nvSpPr>
        <p:spPr>
          <a:xfrm>
            <a:off x="8606610" y="2917344"/>
            <a:ext cx="1296144" cy="720080"/>
          </a:xfrm>
          <a:prstGeom prst="borderCallout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dirty="0" smtClean="0"/>
              <a:t>能否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ox(in)">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ppt_x</p:attrName>
                                        </p:attrNameLst>
                                      </p:cBhvr>
                                      <p:tavLst>
                                        <p:tav tm="0">
                                          <p:val>
                                            <p:strVal val="#ppt_x-.2"/>
                                          </p:val>
                                        </p:tav>
                                        <p:tav tm="100000">
                                          <p:val>
                                            <p:strVal val="#ppt_x"/>
                                          </p:val>
                                        </p:tav>
                                      </p:tavLst>
                                    </p:anim>
                                    <p:anim calcmode="lin" valueType="num">
                                      <p:cBhvr>
                                        <p:cTn id="4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ppt_x</p:attrName>
                                        </p:attrNameLst>
                                      </p:cBhvr>
                                      <p:tavLst>
                                        <p:tav tm="0">
                                          <p:val>
                                            <p:strVal val="#ppt_x-.2"/>
                                          </p:val>
                                        </p:tav>
                                        <p:tav tm="100000">
                                          <p:val>
                                            <p:strVal val="#ppt_x"/>
                                          </p:val>
                                        </p:tav>
                                      </p:tavLst>
                                    </p:anim>
                                    <p:anim calcmode="lin" valueType="num">
                                      <p:cBhvr>
                                        <p:cTn id="5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1000" fill="hold"/>
                                        <p:tgtEl>
                                          <p:spTgt spid="12"/>
                                        </p:tgtEl>
                                        <p:attrNameLst>
                                          <p:attrName>ppt_x</p:attrName>
                                        </p:attrNameLst>
                                      </p:cBhvr>
                                      <p:tavLst>
                                        <p:tav tm="0">
                                          <p:val>
                                            <p:strVal val="#ppt_x-.2"/>
                                          </p:val>
                                        </p:tav>
                                        <p:tav tm="100000">
                                          <p:val>
                                            <p:strVal val="#ppt_x"/>
                                          </p:val>
                                        </p:tav>
                                      </p:tavLst>
                                    </p:anim>
                                    <p:anim calcmode="lin" valueType="num">
                                      <p:cBhvr>
                                        <p:cTn id="6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animBg="1"/>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 name="组合 14"/>
          <p:cNvGrpSpPr/>
          <p:nvPr/>
        </p:nvGrpSpPr>
        <p:grpSpPr>
          <a:xfrm>
            <a:off x="4586610" y="410662"/>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smtClean="0">
                  <a:solidFill>
                    <a:srgbClr val="66B0AA"/>
                  </a:solidFill>
                  <a:latin typeface="微软雅黑" panose="020B0503020204020204" pitchFamily="34" charset="-122"/>
                  <a:ea typeface="微软雅黑" panose="020B0503020204020204" pitchFamily="34" charset="-122"/>
                </a:rPr>
                <a:t>叁</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3106056" y="2420242"/>
            <a:ext cx="6313716"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成分残缺或赘余</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3265713" y="3396343"/>
            <a:ext cx="6966857" cy="1200329"/>
          </a:xfrm>
          <a:prstGeom prst="rect">
            <a:avLst/>
          </a:prstGeom>
          <a:noFill/>
        </p:spPr>
        <p:txBody>
          <a:bodyPr wrap="square">
            <a:spAutoFit/>
          </a:bodyPr>
          <a:lstStyle/>
          <a:p>
            <a:pPr marL="171450" lvl="1" indent="-171450">
              <a:lnSpc>
                <a:spcPct val="150000"/>
              </a:lnSpc>
              <a:buFont typeface="Arial" panose="020B0604020202020204" pitchFamily="34" charset="0"/>
              <a:buChar char="•"/>
              <a:defRPr/>
            </a:pP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成分残缺：</a:t>
            </a:r>
            <a:r>
              <a:rPr lang="en-US" altLang="zh-CN"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1.</a:t>
            </a: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主语残缺、</a:t>
            </a:r>
            <a:r>
              <a:rPr lang="en-US" altLang="zh-CN"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宾语残缺</a:t>
            </a:r>
            <a:endParaRPr lang="en-US" altLang="zh-CN"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endParaRPr>
          </a:p>
          <a:p>
            <a:pPr marL="171450" lvl="1" indent="-171450">
              <a:lnSpc>
                <a:spcPct val="150000"/>
              </a:lnSpc>
              <a:buFont typeface="Arial" panose="020B0604020202020204" pitchFamily="34" charset="0"/>
              <a:buChar char="•"/>
              <a:defRPr/>
            </a:pP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3.</a:t>
            </a: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谓语残缺  </a:t>
            </a:r>
            <a:r>
              <a:rPr lang="en-US" altLang="zh-CN"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4.</a:t>
            </a:r>
            <a:r>
              <a:rPr lang="zh-CN" altLang="en-US" sz="2400" noProof="1" smtClean="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介词或附加成分残缺</a:t>
            </a:r>
            <a:endParaRPr lang="en-US" altLang="zh-CN" sz="2400" noProof="1">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3526973" y="4738385"/>
            <a:ext cx="5369745" cy="1569660"/>
          </a:xfrm>
          <a:prstGeom prst="rect">
            <a:avLst/>
          </a:prstGeom>
          <a:noFill/>
        </p:spPr>
        <p:txBody>
          <a:bodyPr wrap="square">
            <a:spAutoFit/>
          </a:bodyPr>
          <a:lstStyle/>
          <a:p>
            <a:pPr marL="171450" lvl="1" indent="-171450">
              <a:buFont typeface="Arial" panose="020B0604020202020204" pitchFamily="34" charset="0"/>
              <a:buChar char="•"/>
              <a:defRPr/>
            </a:pP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成分赘余（啰嗦、重复、滥用虚词）</a:t>
            </a:r>
            <a:endPar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endParaRPr>
          </a:p>
          <a:p>
            <a:pPr marL="171450" lvl="1" indent="-171450" algn="ctr">
              <a:lnSpc>
                <a:spcPct val="150000"/>
              </a:lnSpc>
              <a:buFont typeface="Arial" panose="020B0604020202020204" pitchFamily="34" charset="0"/>
              <a:buChar char="•"/>
              <a:defRPr/>
            </a:pPr>
            <a:r>
              <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主语赘余         </a:t>
            </a:r>
            <a:r>
              <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谓语赘余</a:t>
            </a:r>
            <a:endPar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endParaRPr>
          </a:p>
          <a:p>
            <a:pPr marL="171450" lvl="1" indent="-171450" algn="ctr">
              <a:lnSpc>
                <a:spcPct val="150000"/>
              </a:lnSpc>
              <a:buFont typeface="Arial" panose="020B0604020202020204" pitchFamily="34" charset="0"/>
              <a:buChar char="•"/>
              <a:defRPr/>
            </a:pP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宾语赘余    </a:t>
            </a:r>
            <a:r>
              <a:rPr lang="en-US" altLang="zh-CN"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2400" noProof="1" smtClean="0">
                <a:solidFill>
                  <a:schemeClr val="accent5"/>
                </a:solidFill>
                <a:latin typeface="微软雅黑" panose="020B0503020204020204" pitchFamily="34" charset="-122"/>
                <a:ea typeface="微软雅黑" panose="020B0503020204020204" pitchFamily="34" charset="-122"/>
                <a:sym typeface="Arial" panose="020B0604020202020204" pitchFamily="34" charset="0"/>
              </a:rPr>
              <a:t>附加成分赘余</a:t>
            </a:r>
            <a:endParaRPr lang="en-US" altLang="zh-CN" sz="2400" noProof="1">
              <a:solidFill>
                <a:schemeClr val="accent5"/>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08065" y="265804"/>
            <a:ext cx="6264696" cy="646331"/>
          </a:xfrm>
          <a:prstGeom prst="rect">
            <a:avLst/>
          </a:prstGeom>
          <a:noFill/>
        </p:spPr>
        <p:txBody>
          <a:bodyPr wrap="square" rtlCol="0">
            <a:spAutoFit/>
          </a:bodyPr>
          <a:lstStyle/>
          <a:p>
            <a:r>
              <a:rPr lang="zh-CN" altLang="en-US" sz="3600" b="1" dirty="0" smtClean="0">
                <a:solidFill>
                  <a:srgbClr val="FE797F"/>
                </a:solidFill>
                <a:latin typeface="微软雅黑" panose="020B0503020204020204" pitchFamily="34" charset="-122"/>
                <a:ea typeface="微软雅黑" panose="020B0503020204020204" pitchFamily="34" charset="-122"/>
              </a:rPr>
              <a:t>一</a:t>
            </a:r>
            <a:r>
              <a:rPr lang="en-US" altLang="zh-CN" sz="3600" b="1" dirty="0" smtClean="0">
                <a:solidFill>
                  <a:srgbClr val="FE797F"/>
                </a:solidFill>
                <a:latin typeface="微软雅黑" panose="020B0503020204020204" pitchFamily="34" charset="-122"/>
                <a:ea typeface="微软雅黑" panose="020B0503020204020204" pitchFamily="34" charset="-122"/>
              </a:rPr>
              <a:t>.</a:t>
            </a:r>
            <a:r>
              <a:rPr lang="zh-CN" altLang="en-US" sz="3600" b="1" dirty="0" smtClean="0">
                <a:solidFill>
                  <a:srgbClr val="FE797F"/>
                </a:solidFill>
                <a:latin typeface="微软雅黑" panose="020B0503020204020204" pitchFamily="34" charset="-122"/>
                <a:ea typeface="微软雅黑" panose="020B0503020204020204" pitchFamily="34" charset="-122"/>
              </a:rPr>
              <a:t>成分残缺</a:t>
            </a:r>
            <a:endParaRPr lang="zh-CN" altLang="en-US" sz="3600" b="1"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115616" y="1059582"/>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1.</a:t>
            </a:r>
            <a:r>
              <a:rPr lang="zh-CN" altLang="en-US" sz="2800" dirty="0" smtClean="0">
                <a:solidFill>
                  <a:srgbClr val="FE797F"/>
                </a:solidFill>
                <a:latin typeface="微软雅黑" panose="020B0503020204020204" pitchFamily="34" charset="-122"/>
                <a:ea typeface="微软雅黑" panose="020B0503020204020204" pitchFamily="34" charset="-122"/>
              </a:rPr>
              <a:t>主语残缺</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31640" y="1635646"/>
            <a:ext cx="6264696"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a:t>
            </a:r>
            <a:r>
              <a:rPr lang="en-US" altLang="zh-CN" sz="2400" dirty="0" smtClean="0">
                <a:solidFill>
                  <a:srgbClr val="FE797F"/>
                </a:solidFill>
                <a:latin typeface="微软雅黑" panose="020B0503020204020204" pitchFamily="34" charset="-122"/>
                <a:ea typeface="微软雅黑" panose="020B0503020204020204" pitchFamily="34" charset="-122"/>
              </a:rPr>
              <a:t>1</a:t>
            </a:r>
            <a:r>
              <a:rPr lang="zh-CN" altLang="en-US" sz="2400" dirty="0" smtClean="0">
                <a:solidFill>
                  <a:srgbClr val="FE797F"/>
                </a:solidFill>
                <a:latin typeface="微软雅黑" panose="020B0503020204020204" pitchFamily="34" charset="-122"/>
                <a:ea typeface="微软雅黑" panose="020B0503020204020204" pitchFamily="34" charset="-122"/>
              </a:rPr>
              <a:t>）滥用省略或暗换主语造成主语残缺</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5" name="文本框 3"/>
          <p:cNvSpPr txBox="1"/>
          <p:nvPr/>
        </p:nvSpPr>
        <p:spPr>
          <a:xfrm>
            <a:off x="467544" y="2211710"/>
            <a:ext cx="11722870"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中心思想是针对文章的整体内容而言的，要求具有较高的分析概括能力和准确的语言表达能力。</a:t>
            </a:r>
            <a:endParaRPr lang="zh-CN" altLang="en-US"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670744" y="2830286"/>
            <a:ext cx="1259656" cy="2747"/>
          </a:xfrm>
          <a:prstGeom prst="line">
            <a:avLst/>
          </a:prstGeom>
        </p:spPr>
        <p:style>
          <a:lnRef idx="2">
            <a:schemeClr val="accent3"/>
          </a:lnRef>
          <a:fillRef idx="0">
            <a:schemeClr val="accent3"/>
          </a:fillRef>
          <a:effectRef idx="1">
            <a:schemeClr val="accent3"/>
          </a:effectRef>
          <a:fontRef idx="minor">
            <a:schemeClr val="tx1"/>
          </a:fontRef>
        </p:style>
      </p:cxnSp>
      <p:sp>
        <p:nvSpPr>
          <p:cNvPr id="9" name="线形标注 1 8"/>
          <p:cNvSpPr/>
          <p:nvPr/>
        </p:nvSpPr>
        <p:spPr>
          <a:xfrm>
            <a:off x="2488839" y="1678626"/>
            <a:ext cx="1342932" cy="648072"/>
          </a:xfrm>
          <a:prstGeom prst="borderCallout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的概括</a:t>
            </a:r>
            <a:endParaRPr lang="zh-CN" altLang="en-US" sz="2400" dirty="0">
              <a:latin typeface="微软雅黑" panose="020B0503020204020204" pitchFamily="34" charset="-122"/>
              <a:ea typeface="微软雅黑" panose="020B0503020204020204" pitchFamily="34" charset="-122"/>
            </a:endParaRPr>
          </a:p>
        </p:txBody>
      </p:sp>
      <p:sp>
        <p:nvSpPr>
          <p:cNvPr id="10" name="文本框 3"/>
          <p:cNvSpPr txBox="1"/>
          <p:nvPr/>
        </p:nvSpPr>
        <p:spPr>
          <a:xfrm>
            <a:off x="467543" y="3684910"/>
            <a:ext cx="11722870"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为进一步保障百姓餐桌的安全，国家对施行已超过</a:t>
            </a:r>
            <a:r>
              <a:rPr lang="en-US" altLang="zh-CN" sz="2400" dirty="0" smtClean="0">
                <a:latin typeface="微软雅黑" panose="020B0503020204020204" pitchFamily="34" charset="-122"/>
                <a:ea typeface="微软雅黑" panose="020B0503020204020204" pitchFamily="34" charset="-122"/>
              </a:rPr>
              <a:t>5</a:t>
            </a:r>
            <a:r>
              <a:rPr lang="zh-CN" altLang="zh-CN" sz="2400" dirty="0" smtClean="0">
                <a:latin typeface="微软雅黑" panose="020B0503020204020204" pitchFamily="34" charset="-122"/>
                <a:ea typeface="微软雅黑" panose="020B0503020204020204" pitchFamily="34" charset="-122"/>
              </a:rPr>
              <a:t>年的《食品安全法》作了修订，因加大了惩处力度而被冠以“史上最严”的称号。</a:t>
            </a:r>
            <a:endParaRPr lang="zh-CN" altLang="en-US" sz="2400" dirty="0">
              <a:latin typeface="微软雅黑" panose="020B0503020204020204" pitchFamily="34" charset="-122"/>
              <a:ea typeface="微软雅黑" panose="020B0503020204020204" pitchFamily="34" charset="-122"/>
            </a:endParaRPr>
          </a:p>
        </p:txBody>
      </p:sp>
      <p:sp>
        <p:nvSpPr>
          <p:cNvPr id="11" name="线形标注 1 10"/>
          <p:cNvSpPr/>
          <p:nvPr/>
        </p:nvSpPr>
        <p:spPr>
          <a:xfrm>
            <a:off x="1001123" y="3688855"/>
            <a:ext cx="1727563" cy="648072"/>
          </a:xfrm>
          <a:prstGeom prst="borderCallout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zh-CN" sz="2400" dirty="0" smtClean="0">
                <a:latin typeface="微软雅黑" panose="020B0503020204020204" pitchFamily="34" charset="-122"/>
                <a:ea typeface="微软雅黑" panose="020B0503020204020204" pitchFamily="34" charset="-122"/>
              </a:rPr>
              <a:t>这部法律</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6338573" y="2837543"/>
            <a:ext cx="1259656" cy="2747"/>
          </a:xfrm>
          <a:prstGeom prst="line">
            <a:avLst/>
          </a:prstGeom>
        </p:spPr>
        <p:style>
          <a:lnRef idx="2">
            <a:schemeClr val="accent3"/>
          </a:lnRef>
          <a:fillRef idx="0">
            <a:schemeClr val="accent3"/>
          </a:fillRef>
          <a:effectRef idx="1">
            <a:schemeClr val="accent3"/>
          </a:effectRef>
          <a:fontRef idx="minor">
            <a:schemeClr val="tx1"/>
          </a:fontRef>
        </p:style>
      </p:cxnSp>
      <p:cxnSp>
        <p:nvCxnSpPr>
          <p:cNvPr id="13" name="直接连接符 12"/>
          <p:cNvCxnSpPr/>
          <p:nvPr/>
        </p:nvCxnSpPr>
        <p:spPr>
          <a:xfrm flipV="1">
            <a:off x="3174459" y="4833257"/>
            <a:ext cx="3690798" cy="10006"/>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ppt_x</p:attrName>
                                        </p:attrNameLst>
                                      </p:cBhvr>
                                      <p:tavLst>
                                        <p:tav tm="0">
                                          <p:val>
                                            <p:strVal val="#ppt_x-.2"/>
                                          </p:val>
                                        </p:tav>
                                        <p:tav tm="100000">
                                          <p:val>
                                            <p:strVal val="#ppt_x"/>
                                          </p:val>
                                        </p:tav>
                                      </p:tavLst>
                                    </p:anim>
                                    <p:anim calcmode="lin" valueType="num">
                                      <p:cBhvr>
                                        <p:cTn id="4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linds(horizont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1000" fill="hold"/>
                                        <p:tgtEl>
                                          <p:spTgt spid="13"/>
                                        </p:tgtEl>
                                        <p:attrNameLst>
                                          <p:attrName>ppt_x</p:attrName>
                                        </p:attrNameLst>
                                      </p:cBhvr>
                                      <p:tavLst>
                                        <p:tav tm="0">
                                          <p:val>
                                            <p:strVal val="#ppt_x-.2"/>
                                          </p:val>
                                        </p:tav>
                                        <p:tav tm="100000">
                                          <p:val>
                                            <p:strVal val="#ppt_x"/>
                                          </p:val>
                                        </p:tav>
                                      </p:tavLst>
                                    </p:anim>
                                    <p:anim calcmode="lin" valueType="num">
                                      <p:cBhvr>
                                        <p:cTn id="6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blinds(horizontal)">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animBg="1"/>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0413" cy="6857107"/>
          </a:xfrm>
          <a:prstGeom prst="rect">
            <a:avLst/>
          </a:prstGeom>
        </p:spPr>
      </p:pic>
      <p:sp>
        <p:nvSpPr>
          <p:cNvPr id="39" name="矩形 38"/>
          <p:cNvSpPr/>
          <p:nvPr/>
        </p:nvSpPr>
        <p:spPr>
          <a:xfrm>
            <a:off x="4615638" y="509877"/>
            <a:ext cx="3454304" cy="14518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smtClean="0">
                <a:solidFill>
                  <a:schemeClr val="tx2"/>
                </a:solidFill>
                <a:latin typeface="Arial" panose="020B0604020202020204" pitchFamily="34" charset="0"/>
                <a:ea typeface="微软雅黑" panose="020B0503020204020204" pitchFamily="34" charset="-122"/>
                <a:sym typeface="Arial" panose="020B0604020202020204" pitchFamily="34" charset="0"/>
              </a:rPr>
              <a:t>考纲要求</a:t>
            </a:r>
            <a:endParaRPr lang="zh-CN" altLang="en-US" sz="4400"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2"/>
          <p:cNvSpPr txBox="1"/>
          <p:nvPr/>
        </p:nvSpPr>
        <p:spPr>
          <a:xfrm>
            <a:off x="4717143" y="2413272"/>
            <a:ext cx="3207657" cy="523220"/>
          </a:xfrm>
          <a:prstGeom prst="rect">
            <a:avLst/>
          </a:prstGeom>
          <a:noFill/>
        </p:spPr>
        <p:txBody>
          <a:bodyPr wrap="square" rtlCol="0">
            <a:spAutoFit/>
          </a:bodyPr>
          <a:lstStyle/>
          <a:p>
            <a:r>
              <a:rPr lang="en-US" altLang="zh-CN" sz="2800" b="1" dirty="0" smtClean="0">
                <a:solidFill>
                  <a:schemeClr val="tx2"/>
                </a:solidFill>
                <a:latin typeface="微软雅黑" panose="020B0503020204020204" pitchFamily="34" charset="-122"/>
                <a:ea typeface="微软雅黑" panose="020B0503020204020204" pitchFamily="34" charset="-122"/>
              </a:rPr>
              <a:t>1.</a:t>
            </a:r>
            <a:r>
              <a:rPr lang="zh-CN" altLang="en-US" sz="2800" b="1" dirty="0" smtClean="0">
                <a:solidFill>
                  <a:schemeClr val="tx2"/>
                </a:solidFill>
                <a:latin typeface="微软雅黑" panose="020B0503020204020204" pitchFamily="34" charset="-122"/>
                <a:ea typeface="微软雅黑" panose="020B0503020204020204" pitchFamily="34" charset="-122"/>
              </a:rPr>
              <a:t>辨析句子正误</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
        <p:nvSpPr>
          <p:cNvPr id="17" name="文本框 15"/>
          <p:cNvSpPr txBox="1"/>
          <p:nvPr/>
        </p:nvSpPr>
        <p:spPr>
          <a:xfrm>
            <a:off x="4746171" y="3284640"/>
            <a:ext cx="4772449" cy="523220"/>
          </a:xfrm>
          <a:prstGeom prst="rect">
            <a:avLst/>
          </a:prstGeom>
          <a:noFill/>
        </p:spPr>
        <p:txBody>
          <a:bodyPr wrap="square" rtlCol="0">
            <a:spAutoFit/>
          </a:bodyPr>
          <a:lstStyle/>
          <a:p>
            <a:r>
              <a:rPr lang="en-US" altLang="zh-CN" sz="2800" b="1" dirty="0" smtClean="0">
                <a:solidFill>
                  <a:schemeClr val="tx2"/>
                </a:solidFill>
                <a:latin typeface="微软雅黑" panose="020B0503020204020204" pitchFamily="34" charset="-122"/>
                <a:ea typeface="微软雅黑" panose="020B0503020204020204" pitchFamily="34" charset="-122"/>
              </a:rPr>
              <a:t>2.</a:t>
            </a:r>
            <a:r>
              <a:rPr lang="zh-CN" altLang="en-US" sz="2800" b="1" dirty="0" smtClean="0">
                <a:solidFill>
                  <a:schemeClr val="tx2"/>
                </a:solidFill>
                <a:latin typeface="微软雅黑" panose="020B0503020204020204" pitchFamily="34" charset="-122"/>
                <a:ea typeface="微软雅黑" panose="020B0503020204020204" pitchFamily="34" charset="-122"/>
              </a:rPr>
              <a:t>判断错误类型</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
        <p:nvSpPr>
          <p:cNvPr id="18" name="文本框 15"/>
          <p:cNvSpPr txBox="1"/>
          <p:nvPr/>
        </p:nvSpPr>
        <p:spPr>
          <a:xfrm>
            <a:off x="4760686" y="4245973"/>
            <a:ext cx="6749143" cy="1169551"/>
          </a:xfrm>
          <a:prstGeom prst="rect">
            <a:avLst/>
          </a:prstGeom>
          <a:noFill/>
        </p:spPr>
        <p:txBody>
          <a:bodyPr wrap="square" rtlCol="0">
            <a:spAutoFit/>
          </a:bodyPr>
          <a:lstStyle/>
          <a:p>
            <a:r>
              <a:rPr lang="en-US" altLang="zh-CN" sz="2800" b="1" dirty="0" smtClean="0">
                <a:solidFill>
                  <a:schemeClr val="tx2"/>
                </a:solidFill>
                <a:latin typeface="微软雅黑" panose="020B0503020204020204" pitchFamily="34" charset="-122"/>
                <a:ea typeface="微软雅黑" panose="020B0503020204020204" pitchFamily="34" charset="-122"/>
              </a:rPr>
              <a:t>3.</a:t>
            </a:r>
            <a:r>
              <a:rPr lang="zh-CN" altLang="en-US" sz="2800" b="1" dirty="0" smtClean="0">
                <a:solidFill>
                  <a:schemeClr val="tx2"/>
                </a:solidFill>
                <a:latin typeface="微软雅黑" panose="020B0503020204020204" pitchFamily="34" charset="-122"/>
                <a:ea typeface="微软雅黑" panose="020B0503020204020204" pitchFamily="34" charset="-122"/>
              </a:rPr>
              <a:t>正确修改不符合</a:t>
            </a:r>
            <a:endParaRPr lang="en-US" altLang="zh-CN" sz="2800" b="1"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2800" b="1" dirty="0" smtClean="0">
                <a:solidFill>
                  <a:schemeClr val="tx2"/>
                </a:solidFill>
                <a:latin typeface="微软雅黑" panose="020B0503020204020204" pitchFamily="34" charset="-122"/>
                <a:ea typeface="微软雅黑" panose="020B0503020204020204" pitchFamily="34" charset="-122"/>
              </a:rPr>
              <a:t>现代汉语规范的句子</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blinds(horizontal)">
                                      <p:cBhvr>
                                        <p:cTn id="7" dur="500"/>
                                        <p:tgtEl>
                                          <p:spTgt spid="39">
                                            <p:txEl>
                                              <p:pRg st="0" end="0"/>
                                            </p:txEl>
                                          </p:spTgt>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from="(-#ppt_w/2)" to="(#ppt_x)" calcmode="lin" valueType="num">
                                      <p:cBhvr>
                                        <p:cTn id="22" dur="600" fill="hold">
                                          <p:stCondLst>
                                            <p:cond delay="0"/>
                                          </p:stCondLst>
                                        </p:cTn>
                                        <p:tgtEl>
                                          <p:spTgt spid="18"/>
                                        </p:tgtEl>
                                        <p:attrNameLst>
                                          <p:attrName>ppt_x</p:attrName>
                                        </p:attrNameLst>
                                      </p:cBhvr>
                                    </p:anim>
                                    <p:anim from="0" to="-1.0" calcmode="lin" valueType="num">
                                      <p:cBhvr>
                                        <p:cTn id="23" dur="200" decel="50000" autoRev="1" fill="hold">
                                          <p:stCondLst>
                                            <p:cond delay="600"/>
                                          </p:stCondLst>
                                        </p:cTn>
                                        <p:tgtEl>
                                          <p:spTgt spid="18"/>
                                        </p:tgtEl>
                                        <p:attrNameLst>
                                          <p:attrName>xshear</p:attrName>
                                        </p:attrNameLst>
                                      </p:cBhvr>
                                    </p:anim>
                                    <p:animScale>
                                      <p:cBhvr>
                                        <p:cTn id="24" dur="200" decel="100000" autoRev="1" fill="hold">
                                          <p:stCondLst>
                                            <p:cond delay="600"/>
                                          </p:stCondLst>
                                        </p:cTn>
                                        <p:tgtEl>
                                          <p:spTgt spid="18"/>
                                        </p:tgtEl>
                                      </p:cBhvr>
                                      <p:from x="100000" y="100000"/>
                                      <p:to x="80000" y="100000"/>
                                    </p:animScale>
                                    <p:anim by="(#ppt_h/3+#ppt_w*0.1)" calcmode="lin" valueType="num">
                                      <p:cBhvr additive="sum">
                                        <p:cTn id="25" dur="200" decel="100000" autoRev="1" fill="hold">
                                          <p:stCondLst>
                                            <p:cond delay="600"/>
                                          </p:stCondLst>
                                        </p:cTn>
                                        <p:tgtEl>
                                          <p:spTgt spid="1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05248" y="766344"/>
            <a:ext cx="6408712" cy="523220"/>
          </a:xfrm>
          <a:prstGeom prst="rect">
            <a:avLst/>
          </a:prstGeom>
          <a:noFill/>
        </p:spPr>
        <p:txBody>
          <a:bodyPr wrap="square" rtlCol="0">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a:t>
            </a:r>
            <a:r>
              <a:rPr lang="en-US" altLang="zh-CN" sz="2800" dirty="0" smtClean="0">
                <a:solidFill>
                  <a:srgbClr val="FE797F"/>
                </a:solidFill>
                <a:latin typeface="微软雅黑" panose="020B0503020204020204" pitchFamily="34" charset="-122"/>
                <a:ea typeface="微软雅黑" panose="020B0503020204020204" pitchFamily="34" charset="-122"/>
              </a:rPr>
              <a:t>2</a:t>
            </a:r>
            <a:r>
              <a:rPr lang="zh-CN" altLang="en-US" sz="2800" dirty="0" smtClean="0">
                <a:solidFill>
                  <a:srgbClr val="FE797F"/>
                </a:solidFill>
                <a:latin typeface="微软雅黑" panose="020B0503020204020204" pitchFamily="34" charset="-122"/>
                <a:ea typeface="微软雅黑" panose="020B0503020204020204" pitchFamily="34" charset="-122"/>
              </a:rPr>
              <a:t>）句首滥用介词造成主语残缺</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88686" y="1763886"/>
            <a:ext cx="11538857"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关于</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品三国</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，粗粗一看，似乎与其他同类的书没有多大区别，但反复品读，就会发现其意味深长。</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66327" y="2399723"/>
            <a:ext cx="1915616" cy="9648"/>
          </a:xfrm>
          <a:prstGeom prst="line">
            <a:avLst/>
          </a:prstGeom>
        </p:spPr>
        <p:style>
          <a:lnRef idx="2">
            <a:schemeClr val="accent3"/>
          </a:lnRef>
          <a:fillRef idx="0">
            <a:schemeClr val="accent3"/>
          </a:fillRef>
          <a:effectRef idx="1">
            <a:schemeClr val="accent3"/>
          </a:effectRef>
          <a:fontRef idx="minor">
            <a:schemeClr val="tx1"/>
          </a:fontRef>
        </p:style>
      </p:cxnSp>
      <p:sp>
        <p:nvSpPr>
          <p:cNvPr id="6" name="Line 10"/>
          <p:cNvSpPr>
            <a:spLocks noChangeShapeType="1"/>
          </p:cNvSpPr>
          <p:nvPr/>
        </p:nvSpPr>
        <p:spPr bwMode="auto">
          <a:xfrm>
            <a:off x="495446" y="2109975"/>
            <a:ext cx="576064" cy="0"/>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275771" y="3257621"/>
            <a:ext cx="11654972"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由于自贸区致力于营造国际化、法治化、市场化的营商环境，使更多金融、物流和</a:t>
            </a:r>
            <a:r>
              <a:rPr lang="en-US" altLang="zh-CN" sz="2400" dirty="0" smtClean="0">
                <a:latin typeface="微软雅黑" panose="020B0503020204020204" pitchFamily="34" charset="-122"/>
                <a:ea typeface="微软雅黑" panose="020B0503020204020204" pitchFamily="34" charset="-122"/>
              </a:rPr>
              <a:t>IT</a:t>
            </a:r>
            <a:r>
              <a:rPr lang="zh-CN" altLang="zh-CN" sz="2400" dirty="0" smtClean="0">
                <a:latin typeface="微软雅黑" panose="020B0503020204020204" pitchFamily="34" charset="-122"/>
                <a:ea typeface="微软雅黑" panose="020B0503020204020204" pitchFamily="34" charset="-122"/>
              </a:rPr>
              <a:t>等专业人才有机会不出国门，就能拿到远超同行水平的“国际工资”。</a:t>
            </a:r>
            <a:endParaRPr lang="zh-CN" altLang="zh-CN" sz="24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15527" y="3843894"/>
            <a:ext cx="1530987" cy="16906"/>
          </a:xfrm>
          <a:prstGeom prst="line">
            <a:avLst/>
          </a:prstGeom>
        </p:spPr>
        <p:style>
          <a:lnRef idx="2">
            <a:schemeClr val="accent3"/>
          </a:lnRef>
          <a:fillRef idx="0">
            <a:schemeClr val="accent3"/>
          </a:fillRef>
          <a:effectRef idx="1">
            <a:schemeClr val="accent3"/>
          </a:effectRef>
          <a:fontRef idx="minor">
            <a:schemeClr val="tx1"/>
          </a:fontRef>
        </p:style>
      </p:cxnSp>
      <p:sp>
        <p:nvSpPr>
          <p:cNvPr id="11" name="Line 10"/>
          <p:cNvSpPr>
            <a:spLocks noChangeShapeType="1"/>
          </p:cNvSpPr>
          <p:nvPr/>
        </p:nvSpPr>
        <p:spPr bwMode="auto">
          <a:xfrm>
            <a:off x="647846" y="3641232"/>
            <a:ext cx="576064" cy="0"/>
          </a:xfrm>
          <a:prstGeom prst="line">
            <a:avLst/>
          </a:prstGeom>
          <a:noFill/>
          <a:ln w="38100">
            <a:solidFill>
              <a:srgbClr val="FF0000"/>
            </a:solidFill>
            <a:round/>
          </a:ln>
          <a:effectLst/>
        </p:spPr>
        <p:txBody>
          <a:bodyPr/>
          <a:lstStyle/>
          <a:p>
            <a:endParaRPr lang="zh-CN" altLang="en-US"/>
          </a:p>
        </p:txBody>
      </p:sp>
      <p:cxnSp>
        <p:nvCxnSpPr>
          <p:cNvPr id="9" name="直接连接符 8"/>
          <p:cNvCxnSpPr/>
          <p:nvPr/>
        </p:nvCxnSpPr>
        <p:spPr>
          <a:xfrm>
            <a:off x="863870" y="2871438"/>
            <a:ext cx="1915616" cy="9648"/>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ppt_x</p:attrName>
                                        </p:attrNameLst>
                                      </p:cBhvr>
                                      <p:tavLst>
                                        <p:tav tm="0">
                                          <p:val>
                                            <p:strVal val="#ppt_x-.2"/>
                                          </p:val>
                                        </p:tav>
                                        <p:tav tm="100000">
                                          <p:val>
                                            <p:strVal val="#ppt_x"/>
                                          </p:val>
                                        </p:tav>
                                      </p:tavLst>
                                    </p:anim>
                                    <p:anim calcmode="lin" valueType="num">
                                      <p:cBhvr>
                                        <p:cTn id="2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ppt_x</p:attrName>
                                        </p:attrNameLst>
                                      </p:cBhvr>
                                      <p:tavLst>
                                        <p:tav tm="0">
                                          <p:val>
                                            <p:strVal val="#ppt_x-.2"/>
                                          </p:val>
                                        </p:tav>
                                        <p:tav tm="100000">
                                          <p:val>
                                            <p:strVal val="#ppt_x"/>
                                          </p:val>
                                        </p:tav>
                                      </p:tavLst>
                                    </p:anim>
                                    <p:anim calcmode="lin" valueType="num">
                                      <p:cBhvr>
                                        <p:cTn id="2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ppt_x</p:attrName>
                                        </p:attrNameLst>
                                      </p:cBhvr>
                                      <p:tavLst>
                                        <p:tav tm="0">
                                          <p:val>
                                            <p:strVal val="#ppt_x-.2"/>
                                          </p:val>
                                        </p:tav>
                                        <p:tav tm="100000">
                                          <p:val>
                                            <p:strVal val="#ppt_x"/>
                                          </p:val>
                                        </p:tav>
                                      </p:tavLst>
                                    </p:anim>
                                    <p:anim calcmode="lin" valueType="num">
                                      <p:cBhvr>
                                        <p:cTn id="47"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8" dur="1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1"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P spid="7" grpId="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23053" y="567223"/>
            <a:ext cx="6264696"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2.</a:t>
            </a:r>
            <a:r>
              <a:rPr lang="zh-CN" altLang="en-US" sz="3200" dirty="0" smtClean="0">
                <a:solidFill>
                  <a:srgbClr val="FE797F"/>
                </a:solidFill>
                <a:latin typeface="微软雅黑" panose="020B0503020204020204" pitchFamily="34" charset="-122"/>
                <a:ea typeface="微软雅黑" panose="020B0503020204020204" pitchFamily="34" charset="-122"/>
              </a:rPr>
              <a:t>宾语残缺</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580572" y="1171189"/>
            <a:ext cx="11609841" cy="1200329"/>
          </a:xfrm>
          <a:prstGeom prst="rect">
            <a:avLst/>
          </a:prstGeom>
          <a:noFill/>
        </p:spPr>
        <p:txBody>
          <a:bodyPr wrap="square" rtlCol="0">
            <a:spAutoFit/>
          </a:bodyPr>
          <a:lstStyle/>
          <a:p>
            <a:pPr>
              <a:lnSpc>
                <a:spcPct val="150000"/>
              </a:lnSpc>
            </a:pPr>
            <a:r>
              <a:rPr lang="zh-CN" altLang="en-US" sz="2400" dirty="0" smtClean="0">
                <a:solidFill>
                  <a:srgbClr val="FE797F"/>
                </a:solidFill>
                <a:latin typeface="微软雅黑" panose="020B0503020204020204" pitchFamily="34" charset="-122"/>
                <a:ea typeface="微软雅黑" panose="020B0503020204020204" pitchFamily="34" charset="-122"/>
              </a:rPr>
              <a:t>常见是宾语中心语残缺，主要是宾语的修饰语太长造成的，让人误将此修饰成分当成了宾语中心语。</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19110" y="2512002"/>
            <a:ext cx="11261689"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具有自动化生产、智能识别和系统操控等功能的工业机器人，正成为国内不少装备制造企业提高生产效率、解决人力成本上涨的利器。</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4041170" y="3628571"/>
            <a:ext cx="2199973" cy="8784"/>
          </a:xfrm>
          <a:prstGeom prst="line">
            <a:avLst/>
          </a:prstGeom>
        </p:spPr>
        <p:style>
          <a:lnRef idx="2">
            <a:schemeClr val="accent5"/>
          </a:lnRef>
          <a:fillRef idx="0">
            <a:schemeClr val="accent5"/>
          </a:fillRef>
          <a:effectRef idx="1">
            <a:schemeClr val="accent5"/>
          </a:effectRef>
          <a:fontRef idx="minor">
            <a:schemeClr val="tx1"/>
          </a:fontRef>
        </p:style>
      </p:cxnSp>
      <p:sp>
        <p:nvSpPr>
          <p:cNvPr id="7" name="线形标注 1 6"/>
          <p:cNvSpPr/>
          <p:nvPr/>
        </p:nvSpPr>
        <p:spPr>
          <a:xfrm>
            <a:off x="6781417" y="2498052"/>
            <a:ext cx="1080120" cy="576064"/>
          </a:xfrm>
          <a:prstGeom prst="borderCallout1">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问题</a:t>
            </a:r>
            <a:endParaRPr lang="zh-CN" altLang="en-US" sz="2400" dirty="0">
              <a:latin typeface="微软雅黑" panose="020B0503020204020204" pitchFamily="34" charset="-122"/>
              <a:ea typeface="微软雅黑" panose="020B0503020204020204" pitchFamily="34" charset="-122"/>
            </a:endParaRPr>
          </a:p>
        </p:txBody>
      </p:sp>
      <p:sp>
        <p:nvSpPr>
          <p:cNvPr id="8" name="矩形 7"/>
          <p:cNvSpPr/>
          <p:nvPr/>
        </p:nvSpPr>
        <p:spPr>
          <a:xfrm>
            <a:off x="217714" y="4266978"/>
            <a:ext cx="11509829"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天津市为大部分农民工办理了银行卡，建立工资月支付“季结算” ，维护了广大农民工的合法权益。</a:t>
            </a:r>
            <a:endParaRPr lang="zh-CN" altLang="en-US" sz="24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5703056" y="4878326"/>
            <a:ext cx="3455458" cy="42017"/>
          </a:xfrm>
          <a:prstGeom prst="line">
            <a:avLst/>
          </a:prstGeom>
        </p:spPr>
        <p:style>
          <a:lnRef idx="2">
            <a:schemeClr val="accent5"/>
          </a:lnRef>
          <a:fillRef idx="0">
            <a:schemeClr val="accent5"/>
          </a:fillRef>
          <a:effectRef idx="1">
            <a:schemeClr val="accent5"/>
          </a:effectRef>
          <a:fontRef idx="minor">
            <a:schemeClr val="tx1"/>
          </a:fontRef>
        </p:style>
      </p:cxnSp>
      <p:sp>
        <p:nvSpPr>
          <p:cNvPr id="11" name="线形标注 1 10"/>
          <p:cNvSpPr/>
          <p:nvPr/>
        </p:nvSpPr>
        <p:spPr>
          <a:xfrm>
            <a:off x="9865703" y="3570514"/>
            <a:ext cx="1644126" cy="918744"/>
          </a:xfrm>
          <a:prstGeom prst="borderCallout1">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的制度</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4"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from="(-#ppt_w/2)" to="(#ppt_x)" calcmode="lin" valueType="num">
                                      <p:cBhvr>
                                        <p:cTn id="34" dur="600" fill="hold">
                                          <p:stCondLst>
                                            <p:cond delay="0"/>
                                          </p:stCondLst>
                                        </p:cTn>
                                        <p:tgtEl>
                                          <p:spTgt spid="7"/>
                                        </p:tgtEl>
                                        <p:attrNameLst>
                                          <p:attrName>ppt_x</p:attrName>
                                        </p:attrNameLst>
                                      </p:cBhvr>
                                    </p:anim>
                                    <p:anim from="0" to="-1.0" calcmode="lin" valueType="num">
                                      <p:cBhvr>
                                        <p:cTn id="35" dur="200" decel="50000" autoRev="1" fill="hold">
                                          <p:stCondLst>
                                            <p:cond delay="600"/>
                                          </p:stCondLst>
                                        </p:cTn>
                                        <p:tgtEl>
                                          <p:spTgt spid="7"/>
                                        </p:tgtEl>
                                        <p:attrNameLst>
                                          <p:attrName>xshear</p:attrName>
                                        </p:attrNameLst>
                                      </p:cBhvr>
                                    </p:anim>
                                    <p:animScale>
                                      <p:cBhvr>
                                        <p:cTn id="36" dur="200" decel="100000" autoRev="1" fill="hold">
                                          <p:stCondLst>
                                            <p:cond delay="600"/>
                                          </p:stCondLst>
                                        </p:cTn>
                                        <p:tgtEl>
                                          <p:spTgt spid="7"/>
                                        </p:tgtEl>
                                      </p:cBhvr>
                                      <p:from x="100000" y="100000"/>
                                      <p:to x="80000" y="100000"/>
                                    </p:animScale>
                                    <p:anim by="(#ppt_h/3+#ppt_w*0.1)" calcmode="lin" valueType="num">
                                      <p:cBhvr additive="sum">
                                        <p:cTn id="37" dur="200" decel="100000" autoRev="1" fill="hold">
                                          <p:stCondLst>
                                            <p:cond delay="600"/>
                                          </p:stCondLst>
                                        </p:cTn>
                                        <p:tgtEl>
                                          <p:spTgt spid="7"/>
                                        </p:tgtEl>
                                        <p:attrNameLst>
                                          <p:attrName>ppt_x</p:attrName>
                                        </p:attrNameLst>
                                      </p:cBhvr>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4"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from="(-#ppt_w/2)" to="(#ppt_x)" calcmode="lin" valueType="num">
                                      <p:cBhvr>
                                        <p:cTn id="53" dur="600" fill="hold">
                                          <p:stCondLst>
                                            <p:cond delay="0"/>
                                          </p:stCondLst>
                                        </p:cTn>
                                        <p:tgtEl>
                                          <p:spTgt spid="11"/>
                                        </p:tgtEl>
                                        <p:attrNameLst>
                                          <p:attrName>ppt_x</p:attrName>
                                        </p:attrNameLst>
                                      </p:cBhvr>
                                    </p:anim>
                                    <p:anim from="0" to="-1.0" calcmode="lin" valueType="num">
                                      <p:cBhvr>
                                        <p:cTn id="54" dur="200" decel="50000" autoRev="1" fill="hold">
                                          <p:stCondLst>
                                            <p:cond delay="600"/>
                                          </p:stCondLst>
                                        </p:cTn>
                                        <p:tgtEl>
                                          <p:spTgt spid="11"/>
                                        </p:tgtEl>
                                        <p:attrNameLst>
                                          <p:attrName>xshear</p:attrName>
                                        </p:attrNameLst>
                                      </p:cBhvr>
                                    </p:anim>
                                    <p:animScale>
                                      <p:cBhvr>
                                        <p:cTn id="55" dur="200" decel="100000" autoRev="1" fill="hold">
                                          <p:stCondLst>
                                            <p:cond delay="600"/>
                                          </p:stCondLst>
                                        </p:cTn>
                                        <p:tgtEl>
                                          <p:spTgt spid="11"/>
                                        </p:tgtEl>
                                      </p:cBhvr>
                                      <p:from x="100000" y="100000"/>
                                      <p:to x="80000" y="100000"/>
                                    </p:animScale>
                                    <p:anim by="(#ppt_h/3+#ppt_w*0.1)" calcmode="lin" valueType="num">
                                      <p:cBhvr additive="sum">
                                        <p:cTn id="56" dur="200" decel="100000" autoRev="1" fill="hold">
                                          <p:stCondLst>
                                            <p:cond delay="600"/>
                                          </p:stCondLst>
                                        </p:cTn>
                                        <p:tgtEl>
                                          <p:spTgt spid="1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P spid="8" grpId="0"/>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419853" y="465623"/>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3.</a:t>
            </a:r>
            <a:r>
              <a:rPr lang="zh-CN" altLang="en-US" sz="2800" dirty="0" smtClean="0">
                <a:solidFill>
                  <a:srgbClr val="FE797F"/>
                </a:solidFill>
                <a:latin typeface="微软雅黑" panose="020B0503020204020204" pitchFamily="34" charset="-122"/>
                <a:ea typeface="微软雅黑" panose="020B0503020204020204" pitchFamily="34" charset="-122"/>
              </a:rPr>
              <a:t>谓语残缺</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290287" y="1156675"/>
            <a:ext cx="11117942" cy="1135054"/>
          </a:xfrm>
          <a:prstGeom prst="rect">
            <a:avLst/>
          </a:prstGeom>
          <a:noFill/>
        </p:spPr>
        <p:txBody>
          <a:bodyPr wrap="square" rtlCol="0">
            <a:spAutoFit/>
          </a:bodyPr>
          <a:lstStyle/>
          <a:p>
            <a:pPr>
              <a:lnSpc>
                <a:spcPct val="150000"/>
              </a:lnSpc>
            </a:pPr>
            <a:r>
              <a:rPr lang="zh-CN" altLang="en-US" sz="2400" dirty="0" smtClean="0">
                <a:solidFill>
                  <a:srgbClr val="FE797F"/>
                </a:solidFill>
                <a:latin typeface="微软雅黑" panose="020B0503020204020204" pitchFamily="34" charset="-122"/>
                <a:ea typeface="微软雅黑" panose="020B0503020204020204" pitchFamily="34" charset="-122"/>
              </a:rPr>
              <a:t>因为句子较长，写到后面忘记了前边的结构是谓语残缺的主要原因。有时主语后面缺失动词，而误将状语当作谓语。</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78857" y="2453946"/>
            <a:ext cx="11259999"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市防汛指挥部指出，有关部门要对人民群众生命财产和城市发展高度负责的态度，扎扎实实地把防汛部署落到实处。</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3478787" y="3018971"/>
            <a:ext cx="1107727" cy="12165"/>
          </a:xfrm>
          <a:prstGeom prst="line">
            <a:avLst/>
          </a:prstGeom>
        </p:spPr>
        <p:style>
          <a:lnRef idx="2">
            <a:schemeClr val="accent5"/>
          </a:lnRef>
          <a:fillRef idx="0">
            <a:schemeClr val="accent5"/>
          </a:fillRef>
          <a:effectRef idx="1">
            <a:schemeClr val="accent5"/>
          </a:effectRef>
          <a:fontRef idx="minor">
            <a:schemeClr val="tx1"/>
          </a:fontRef>
        </p:style>
      </p:cxnSp>
      <p:sp>
        <p:nvSpPr>
          <p:cNvPr id="8" name="Line 10"/>
          <p:cNvSpPr>
            <a:spLocks noChangeShapeType="1"/>
          </p:cNvSpPr>
          <p:nvPr/>
        </p:nvSpPr>
        <p:spPr bwMode="auto">
          <a:xfrm>
            <a:off x="10438319" y="2800033"/>
            <a:ext cx="868310" cy="1223"/>
          </a:xfrm>
          <a:prstGeom prst="line">
            <a:avLst/>
          </a:prstGeom>
          <a:noFill/>
          <a:ln w="38100">
            <a:solidFill>
              <a:srgbClr val="FF0000"/>
            </a:solidFill>
            <a:round/>
          </a:ln>
          <a:effectLst/>
        </p:spPr>
        <p:txBody>
          <a:bodyPr/>
          <a:lstStyle/>
          <a:p>
            <a:endParaRPr lang="zh-CN" altLang="en-US"/>
          </a:p>
        </p:txBody>
      </p:sp>
      <p:sp>
        <p:nvSpPr>
          <p:cNvPr id="9" name="矩形 8"/>
          <p:cNvSpPr/>
          <p:nvPr/>
        </p:nvSpPr>
        <p:spPr>
          <a:xfrm>
            <a:off x="377372" y="4237949"/>
            <a:ext cx="11408228"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尽管美国总是自诩为最尊重人权的国家，但是美国一再出现的严重违反人权的丑行却在国际社会上一致声讨</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10" name="Group 4"/>
          <p:cNvGrpSpPr/>
          <p:nvPr/>
        </p:nvGrpSpPr>
        <p:grpSpPr bwMode="auto">
          <a:xfrm>
            <a:off x="2438400" y="4989286"/>
            <a:ext cx="360363" cy="649288"/>
            <a:chOff x="0" y="0"/>
            <a:chExt cx="227" cy="409"/>
          </a:xfrm>
        </p:grpSpPr>
        <p:sp>
          <p:nvSpPr>
            <p:cNvPr id="11" name="Line 5"/>
            <p:cNvSpPr>
              <a:spLocks noChangeShapeType="1"/>
            </p:cNvSpPr>
            <p:nvPr/>
          </p:nvSpPr>
          <p:spPr bwMode="auto">
            <a:xfrm>
              <a:off x="91" y="0"/>
              <a:ext cx="136" cy="362"/>
            </a:xfrm>
            <a:prstGeom prst="line">
              <a:avLst/>
            </a:prstGeom>
            <a:noFill/>
            <a:ln w="50800" cmpd="sng">
              <a:solidFill>
                <a:schemeClr val="tx2"/>
              </a:solidFill>
              <a:round/>
            </a:ln>
            <a:effectLst/>
          </p:spPr>
          <p:txBody>
            <a:bodyPr/>
            <a:lstStyle/>
            <a:p>
              <a:endParaRPr lang="zh-CN" altLang="en-US"/>
            </a:p>
          </p:txBody>
        </p:sp>
        <p:sp>
          <p:nvSpPr>
            <p:cNvPr id="12" name="Line 6"/>
            <p:cNvSpPr>
              <a:spLocks noChangeShapeType="1"/>
            </p:cNvSpPr>
            <p:nvPr/>
          </p:nvSpPr>
          <p:spPr bwMode="auto">
            <a:xfrm flipH="1">
              <a:off x="0" y="0"/>
              <a:ext cx="91" cy="409"/>
            </a:xfrm>
            <a:prstGeom prst="line">
              <a:avLst/>
            </a:prstGeom>
            <a:noFill/>
            <a:ln w="50800" cmpd="sng">
              <a:solidFill>
                <a:schemeClr val="tx2"/>
              </a:solidFill>
              <a:round/>
            </a:ln>
            <a:effectLst/>
          </p:spPr>
          <p:txBody>
            <a:bodyPr/>
            <a:lstStyle/>
            <a:p>
              <a:endParaRPr lang="zh-CN" altLang="en-US"/>
            </a:p>
          </p:txBody>
        </p:sp>
      </p:grpSp>
      <p:sp>
        <p:nvSpPr>
          <p:cNvPr id="13" name="线形标注 1 12"/>
          <p:cNvSpPr/>
          <p:nvPr/>
        </p:nvSpPr>
        <p:spPr>
          <a:xfrm>
            <a:off x="3123817" y="4167195"/>
            <a:ext cx="1080120" cy="576064"/>
          </a:xfrm>
          <a:prstGeom prst="borderCallout1">
            <a:avLst>
              <a:gd name="adj1" fmla="val 18750"/>
              <a:gd name="adj2" fmla="val -8333"/>
              <a:gd name="adj3" fmla="val 195646"/>
              <a:gd name="adj4" fmla="val -5042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遭到</a:t>
            </a:r>
            <a:endParaRPr lang="zh-CN" altLang="en-US" sz="24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5080000" y="2989943"/>
            <a:ext cx="6081486" cy="1"/>
          </a:xfrm>
          <a:prstGeom prst="line">
            <a:avLst/>
          </a:prstGeom>
        </p:spPr>
        <p:style>
          <a:lnRef idx="2">
            <a:schemeClr val="accent5"/>
          </a:lnRef>
          <a:fillRef idx="0">
            <a:schemeClr val="accent5"/>
          </a:fillRef>
          <a:effectRef idx="1">
            <a:schemeClr val="accent5"/>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linds(horizont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linds(horizont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from="(-#ppt_w/2)" to="(#ppt_x)" calcmode="lin" valueType="num">
                                      <p:cBhvr>
                                        <p:cTn id="54" dur="600" fill="hold">
                                          <p:stCondLst>
                                            <p:cond delay="0"/>
                                          </p:stCondLst>
                                        </p:cTn>
                                        <p:tgtEl>
                                          <p:spTgt spid="13"/>
                                        </p:tgtEl>
                                        <p:attrNameLst>
                                          <p:attrName>ppt_x</p:attrName>
                                        </p:attrNameLst>
                                      </p:cBhvr>
                                    </p:anim>
                                    <p:anim from="0" to="-1.0" calcmode="lin" valueType="num">
                                      <p:cBhvr>
                                        <p:cTn id="55" dur="200" decel="50000" autoRev="1" fill="hold">
                                          <p:stCondLst>
                                            <p:cond delay="600"/>
                                          </p:stCondLst>
                                        </p:cTn>
                                        <p:tgtEl>
                                          <p:spTgt spid="13"/>
                                        </p:tgtEl>
                                        <p:attrNameLst>
                                          <p:attrName>xshear</p:attrName>
                                        </p:attrNameLst>
                                      </p:cBhvr>
                                    </p:anim>
                                    <p:animScale>
                                      <p:cBhvr>
                                        <p:cTn id="56" dur="200" decel="100000" autoRev="1" fill="hold">
                                          <p:stCondLst>
                                            <p:cond delay="600"/>
                                          </p:stCondLst>
                                        </p:cTn>
                                        <p:tgtEl>
                                          <p:spTgt spid="13"/>
                                        </p:tgtEl>
                                      </p:cBhvr>
                                      <p:from x="100000" y="100000"/>
                                      <p:to x="80000" y="100000"/>
                                    </p:animScale>
                                    <p:anim by="(#ppt_h/3+#ppt_w*0.1)" calcmode="lin" valueType="num">
                                      <p:cBhvr additive="sum">
                                        <p:cTn id="57" dur="200" decel="100000" autoRev="1" fill="hold">
                                          <p:stCondLst>
                                            <p:cond delay="600"/>
                                          </p:stCondLst>
                                        </p:cTn>
                                        <p:tgtEl>
                                          <p:spTgt spid="1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animBg="1"/>
      <p:bldP spid="9" grpId="0"/>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492424" y="480138"/>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4.</a:t>
            </a:r>
            <a:r>
              <a:rPr lang="zh-CN" altLang="en-US" sz="2800" dirty="0" smtClean="0">
                <a:solidFill>
                  <a:srgbClr val="FE797F"/>
                </a:solidFill>
                <a:latin typeface="微软雅黑" panose="020B0503020204020204" pitchFamily="34" charset="-122"/>
                <a:ea typeface="微软雅黑" panose="020B0503020204020204" pitchFamily="34" charset="-122"/>
              </a:rPr>
              <a:t>介词或附加成分残缺</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333829" y="1635646"/>
            <a:ext cx="11625941"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贝母是一种多年生草本植物，因其鳞茎具有止咳化痰、清热散结的神奇功效，常常采集起来，加工成药材。</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V="1">
            <a:off x="503358" y="2786742"/>
            <a:ext cx="1107727" cy="12165"/>
          </a:xfrm>
          <a:prstGeom prst="line">
            <a:avLst/>
          </a:prstGeom>
        </p:spPr>
        <p:style>
          <a:lnRef idx="2">
            <a:schemeClr val="accent5"/>
          </a:lnRef>
          <a:fillRef idx="0">
            <a:schemeClr val="accent5"/>
          </a:fillRef>
          <a:effectRef idx="1">
            <a:schemeClr val="accent5"/>
          </a:effectRef>
          <a:fontRef idx="minor">
            <a:schemeClr val="tx1"/>
          </a:fontRef>
        </p:style>
      </p:cxnSp>
      <p:sp>
        <p:nvSpPr>
          <p:cNvPr id="5" name="线形标注 1 4"/>
          <p:cNvSpPr/>
          <p:nvPr/>
        </p:nvSpPr>
        <p:spPr>
          <a:xfrm>
            <a:off x="624114" y="1277257"/>
            <a:ext cx="1088571" cy="447030"/>
          </a:xfrm>
          <a:prstGeom prst="borderCallout1">
            <a:avLst>
              <a:gd name="adj1" fmla="val 18750"/>
              <a:gd name="adj2" fmla="val -8333"/>
              <a:gd name="adj3" fmla="val 318394"/>
              <a:gd name="adj4" fmla="val -21975"/>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被</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252872" y="3868448"/>
            <a:ext cx="5363969" cy="461665"/>
          </a:xfrm>
          <a:prstGeom prst="rect">
            <a:avLst/>
          </a:prstGeom>
        </p:spPr>
        <p:txBody>
          <a:bodyPr wrap="non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球赛中张强和李丽夺得了男女冠军</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8" name="线形标注 1 7"/>
          <p:cNvSpPr/>
          <p:nvPr/>
        </p:nvSpPr>
        <p:spPr>
          <a:xfrm>
            <a:off x="3933372" y="3040741"/>
            <a:ext cx="6066972" cy="703944"/>
          </a:xfrm>
          <a:prstGeom prst="borderCallout1">
            <a:avLst>
              <a:gd name="adj1" fmla="val 64940"/>
              <a:gd name="adj2" fmla="val -657"/>
              <a:gd name="adj3" fmla="val 126642"/>
              <a:gd name="adj4" fmla="val -13362"/>
            </a:avLst>
          </a:prstGeom>
        </p:spPr>
        <p:style>
          <a:lnRef idx="2">
            <a:schemeClr val="accent5"/>
          </a:lnRef>
          <a:fillRef idx="1">
            <a:schemeClr val="lt1"/>
          </a:fillRef>
          <a:effectRef idx="0">
            <a:schemeClr val="accent5"/>
          </a:effectRef>
          <a:fontRef idx="minor">
            <a:schemeClr val="dk1"/>
          </a:fontRef>
        </p:style>
        <p:txBody>
          <a:bodyPr rtlCol="0" anchor="ctr"/>
          <a:lstStyle/>
          <a:p>
            <a:r>
              <a:rPr lang="zh-CN" altLang="zh-CN" sz="2400" dirty="0" smtClean="0">
                <a:latin typeface="微软雅黑" panose="020B0503020204020204" pitchFamily="34" charset="-122"/>
                <a:ea typeface="微软雅黑" panose="020B0503020204020204" pitchFamily="34" charset="-122"/>
              </a:rPr>
              <a:t>夺得”前缺少必要的状语“分别”</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4"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from="(-#ppt_w/2)" to="(#ppt_x)" calcmode="lin" valueType="num">
                                      <p:cBhvr>
                                        <p:cTn id="39" dur="600" fill="hold">
                                          <p:stCondLst>
                                            <p:cond delay="0"/>
                                          </p:stCondLst>
                                        </p:cTn>
                                        <p:tgtEl>
                                          <p:spTgt spid="8"/>
                                        </p:tgtEl>
                                        <p:attrNameLst>
                                          <p:attrName>ppt_x</p:attrName>
                                        </p:attrNameLst>
                                      </p:cBhvr>
                                    </p:anim>
                                    <p:anim from="0" to="-1.0" calcmode="lin" valueType="num">
                                      <p:cBhvr>
                                        <p:cTn id="40" dur="200" decel="50000" autoRev="1" fill="hold">
                                          <p:stCondLst>
                                            <p:cond delay="600"/>
                                          </p:stCondLst>
                                        </p:cTn>
                                        <p:tgtEl>
                                          <p:spTgt spid="8"/>
                                        </p:tgtEl>
                                        <p:attrNameLst>
                                          <p:attrName>xshear</p:attrName>
                                        </p:attrNameLst>
                                      </p:cBhvr>
                                    </p:anim>
                                    <p:animScale>
                                      <p:cBhvr>
                                        <p:cTn id="41" dur="200" decel="100000" autoRev="1" fill="hold">
                                          <p:stCondLst>
                                            <p:cond delay="600"/>
                                          </p:stCondLst>
                                        </p:cTn>
                                        <p:tgtEl>
                                          <p:spTgt spid="8"/>
                                        </p:tgtEl>
                                      </p:cBhvr>
                                      <p:from x="100000" y="100000"/>
                                      <p:to x="80000" y="100000"/>
                                    </p:animScale>
                                    <p:anim by="(#ppt_h/3+#ppt_w*0.1)" calcmode="lin" valueType="num">
                                      <p:cBhvr additive="sum">
                                        <p:cTn id="42"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38693" y="367404"/>
            <a:ext cx="6264696" cy="584775"/>
          </a:xfrm>
          <a:prstGeom prst="rect">
            <a:avLst/>
          </a:prstGeom>
          <a:noFill/>
        </p:spPr>
        <p:txBody>
          <a:bodyPr wrap="square" rtlCol="0">
            <a:spAutoFit/>
          </a:bodyPr>
          <a:lstStyle/>
          <a:p>
            <a:r>
              <a:rPr lang="zh-CN" altLang="en-US" sz="3200" b="1" dirty="0" smtClean="0">
                <a:solidFill>
                  <a:srgbClr val="FE797F"/>
                </a:solidFill>
                <a:latin typeface="微软雅黑" panose="020B0503020204020204" pitchFamily="34" charset="-122"/>
                <a:ea typeface="微软雅黑" panose="020B0503020204020204" pitchFamily="34" charset="-122"/>
              </a:rPr>
              <a:t>二</a:t>
            </a:r>
            <a:r>
              <a:rPr lang="en-US" altLang="zh-CN" sz="3200" b="1" dirty="0" smtClean="0">
                <a:solidFill>
                  <a:srgbClr val="FE797F"/>
                </a:solidFill>
                <a:latin typeface="微软雅黑" panose="020B0503020204020204" pitchFamily="34" charset="-122"/>
                <a:ea typeface="微软雅黑" panose="020B0503020204020204" pitchFamily="34" charset="-122"/>
              </a:rPr>
              <a:t>.</a:t>
            </a:r>
            <a:r>
              <a:rPr lang="zh-CN" altLang="en-US" sz="3200" b="1" dirty="0" smtClean="0">
                <a:solidFill>
                  <a:srgbClr val="FE797F"/>
                </a:solidFill>
                <a:latin typeface="微软雅黑" panose="020B0503020204020204" pitchFamily="34" charset="-122"/>
                <a:ea typeface="微软雅黑" panose="020B0503020204020204" pitchFamily="34" charset="-122"/>
              </a:rPr>
              <a:t>成分赘余（啰嗦）</a:t>
            </a:r>
            <a:endParaRPr lang="zh-CN" altLang="en-US" sz="3200" b="1"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259632" y="1203598"/>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1.</a:t>
            </a:r>
            <a:r>
              <a:rPr lang="zh-CN" altLang="en-US" sz="2800" dirty="0" smtClean="0">
                <a:solidFill>
                  <a:srgbClr val="FE797F"/>
                </a:solidFill>
                <a:latin typeface="微软雅黑" panose="020B0503020204020204" pitchFamily="34" charset="-122"/>
                <a:ea typeface="微软雅黑" panose="020B0503020204020204" pitchFamily="34" charset="-122"/>
              </a:rPr>
              <a:t>主语赘余</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39551" y="1707654"/>
            <a:ext cx="11650861" cy="581057"/>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我们的革命前辈，为了人民的利益，他们留了多少血，献出了多少宝贵的生命！</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778940" y="2240738"/>
            <a:ext cx="720080" cy="0"/>
          </a:xfrm>
          <a:prstGeom prst="line">
            <a:avLst/>
          </a:prstGeom>
        </p:spPr>
        <p:style>
          <a:lnRef idx="2">
            <a:schemeClr val="accent5"/>
          </a:lnRef>
          <a:fillRef idx="0">
            <a:schemeClr val="accent5"/>
          </a:fillRef>
          <a:effectRef idx="1">
            <a:schemeClr val="accent5"/>
          </a:effectRef>
          <a:fontRef idx="minor">
            <a:schemeClr val="tx1"/>
          </a:fontRef>
        </p:style>
      </p:cxnSp>
      <p:sp>
        <p:nvSpPr>
          <p:cNvPr id="6" name="Line 10"/>
          <p:cNvSpPr>
            <a:spLocks noChangeShapeType="1"/>
          </p:cNvSpPr>
          <p:nvPr/>
        </p:nvSpPr>
        <p:spPr bwMode="auto">
          <a:xfrm>
            <a:off x="5836996" y="2068258"/>
            <a:ext cx="576064" cy="0"/>
          </a:xfrm>
          <a:prstGeom prst="line">
            <a:avLst/>
          </a:prstGeom>
          <a:noFill/>
          <a:ln w="38100">
            <a:solidFill>
              <a:srgbClr val="FF0000"/>
            </a:solidFill>
            <a:round/>
          </a:ln>
          <a:effectLst/>
        </p:spPr>
        <p:txBody>
          <a:bodyPr/>
          <a:lstStyle/>
          <a:p>
            <a:endParaRPr lang="zh-CN" altLang="en-US"/>
          </a:p>
        </p:txBody>
      </p:sp>
      <p:sp>
        <p:nvSpPr>
          <p:cNvPr id="7" name="文本框 3"/>
          <p:cNvSpPr txBox="1"/>
          <p:nvPr/>
        </p:nvSpPr>
        <p:spPr>
          <a:xfrm>
            <a:off x="1331640" y="2499742"/>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2.</a:t>
            </a:r>
            <a:r>
              <a:rPr lang="zh-CN" altLang="en-US" sz="2800" dirty="0" smtClean="0">
                <a:solidFill>
                  <a:srgbClr val="FE797F"/>
                </a:solidFill>
                <a:latin typeface="微软雅黑" panose="020B0503020204020204" pitchFamily="34" charset="-122"/>
                <a:ea typeface="微软雅黑" panose="020B0503020204020204" pitchFamily="34" charset="-122"/>
              </a:rPr>
              <a:t>谓语赘余</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8" name="文本框 3"/>
          <p:cNvSpPr txBox="1"/>
          <p:nvPr/>
        </p:nvSpPr>
        <p:spPr>
          <a:xfrm>
            <a:off x="611560" y="3003798"/>
            <a:ext cx="8352928"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同学们正在努力复习，迎接高考到来。</a:t>
            </a:r>
            <a:endParaRPr lang="zh-CN" altLang="en-US" sz="2400" dirty="0">
              <a:latin typeface="微软雅黑" panose="020B0503020204020204" pitchFamily="34" charset="-122"/>
              <a:ea typeface="微软雅黑" panose="020B0503020204020204" pitchFamily="34" charset="-122"/>
            </a:endParaRPr>
          </a:p>
        </p:txBody>
      </p:sp>
      <p:sp>
        <p:nvSpPr>
          <p:cNvPr id="9" name="Line 10"/>
          <p:cNvSpPr>
            <a:spLocks noChangeShapeType="1"/>
          </p:cNvSpPr>
          <p:nvPr/>
        </p:nvSpPr>
        <p:spPr bwMode="auto">
          <a:xfrm>
            <a:off x="5249168" y="3338257"/>
            <a:ext cx="576064" cy="0"/>
          </a:xfrm>
          <a:prstGeom prst="line">
            <a:avLst/>
          </a:prstGeom>
          <a:noFill/>
          <a:ln w="38100">
            <a:solidFill>
              <a:srgbClr val="FF0000"/>
            </a:solidFill>
            <a:round/>
          </a:ln>
          <a:effectLst/>
        </p:spPr>
        <p:txBody>
          <a:bodyPr/>
          <a:lstStyle/>
          <a:p>
            <a:endParaRPr lang="zh-CN" altLang="en-US"/>
          </a:p>
        </p:txBody>
      </p:sp>
      <p:sp>
        <p:nvSpPr>
          <p:cNvPr id="10" name="矩形 9"/>
          <p:cNvSpPr/>
          <p:nvPr/>
        </p:nvSpPr>
        <p:spPr>
          <a:xfrm>
            <a:off x="537029" y="3933149"/>
            <a:ext cx="11451771" cy="461665"/>
          </a:xfrm>
          <a:prstGeom prst="rect">
            <a:avLst/>
          </a:prstGeom>
        </p:spPr>
        <p:txBody>
          <a:bodyPr wrap="square">
            <a:spAutoFit/>
          </a:bodyPr>
          <a:lstStyle/>
          <a:p>
            <a:pPr>
              <a:spcBef>
                <a:spcPct val="50000"/>
              </a:spcBef>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初秋的天气凉爽多了，太阳已不像夏天那样炎热地悬挂在高空。</a:t>
            </a:r>
            <a:endParaRPr lang="zh-CN" altLang="zh-CN" sz="2400" dirty="0">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a:off x="7375511" y="4143800"/>
            <a:ext cx="2087804" cy="50830"/>
          </a:xfrm>
          <a:prstGeom prst="line">
            <a:avLst/>
          </a:prstGeom>
          <a:noFill/>
          <a:ln w="38100">
            <a:solidFill>
              <a:srgbClr val="FF0000"/>
            </a:solidFill>
            <a:round/>
          </a:ln>
          <a:effectLst/>
        </p:spPr>
        <p:txBody>
          <a:bodyPr/>
          <a:lstStyle/>
          <a:p>
            <a:endParaRPr lang="zh-CN" altLang="en-US"/>
          </a:p>
        </p:txBody>
      </p:sp>
      <p:sp>
        <p:nvSpPr>
          <p:cNvPr id="12" name="文本框 3"/>
          <p:cNvSpPr txBox="1"/>
          <p:nvPr/>
        </p:nvSpPr>
        <p:spPr>
          <a:xfrm>
            <a:off x="1320799" y="4610376"/>
            <a:ext cx="5971299"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3.</a:t>
            </a:r>
            <a:r>
              <a:rPr lang="zh-CN" altLang="en-US" sz="2800" dirty="0" smtClean="0">
                <a:solidFill>
                  <a:srgbClr val="FE797F"/>
                </a:solidFill>
                <a:latin typeface="微软雅黑" panose="020B0503020204020204" pitchFamily="34" charset="-122"/>
                <a:ea typeface="微软雅黑" panose="020B0503020204020204" pitchFamily="34" charset="-122"/>
              </a:rPr>
              <a:t>宾语赘余</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13" name="文本框 3"/>
          <p:cNvSpPr txBox="1"/>
          <p:nvPr/>
        </p:nvSpPr>
        <p:spPr>
          <a:xfrm>
            <a:off x="481494" y="5187003"/>
            <a:ext cx="10694505"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市政府决定配合奥运项目的实施，重点抓好地铁建设、污水处理等工程工作。</a:t>
            </a:r>
            <a:endParaRPr lang="zh-CN" altLang="en-US" sz="24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9688647" y="5778146"/>
            <a:ext cx="1152128" cy="0"/>
          </a:xfrm>
          <a:prstGeom prst="line">
            <a:avLst/>
          </a:prstGeom>
        </p:spPr>
        <p:style>
          <a:lnRef idx="2">
            <a:schemeClr val="accent5"/>
          </a:lnRef>
          <a:fillRef idx="0">
            <a:schemeClr val="accent5"/>
          </a:fillRef>
          <a:effectRef idx="1">
            <a:schemeClr val="accent5"/>
          </a:effectRef>
          <a:fontRef idx="minor">
            <a:schemeClr val="tx1"/>
          </a:fontRef>
        </p:style>
      </p:cxnSp>
      <p:sp>
        <p:nvSpPr>
          <p:cNvPr id="15" name="Line 10"/>
          <p:cNvSpPr>
            <a:spLocks noChangeShapeType="1"/>
          </p:cNvSpPr>
          <p:nvPr/>
        </p:nvSpPr>
        <p:spPr bwMode="auto">
          <a:xfrm>
            <a:off x="10338409" y="5489550"/>
            <a:ext cx="576064" cy="0"/>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1"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linds(horizontal)">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1"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ppt_x"/>
                                          </p:val>
                                        </p:tav>
                                        <p:tav tm="100000">
                                          <p:val>
                                            <p:strVal val="#ppt_x"/>
                                          </p:val>
                                        </p:tav>
                                      </p:tavLst>
                                    </p:anim>
                                    <p:anim calcmode="lin" valueType="num">
                                      <p:cBhvr additive="base">
                                        <p:cTn id="6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1000"/>
                                        <p:tgtEl>
                                          <p:spTgt spid="13"/>
                                        </p:tgtEl>
                                      </p:cBhvr>
                                    </p:animEffect>
                                    <p:anim calcmode="lin" valueType="num">
                                      <p:cBhvr>
                                        <p:cTn id="78" dur="1000" fill="hold"/>
                                        <p:tgtEl>
                                          <p:spTgt spid="13"/>
                                        </p:tgtEl>
                                        <p:attrNameLst>
                                          <p:attrName>ppt_x</p:attrName>
                                        </p:attrNameLst>
                                      </p:cBhvr>
                                      <p:tavLst>
                                        <p:tav tm="0">
                                          <p:val>
                                            <p:strVal val="#ppt_x"/>
                                          </p:val>
                                        </p:tav>
                                        <p:tav tm="100000">
                                          <p:val>
                                            <p:strVal val="#ppt_x"/>
                                          </p:val>
                                        </p:tav>
                                      </p:tavLst>
                                    </p:anim>
                                    <p:anim calcmode="lin" valueType="num">
                                      <p:cBhvr>
                                        <p:cTn id="7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blinds(horizontal)">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1"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additive="base">
                                        <p:cTn id="89" dur="500" fill="hold"/>
                                        <p:tgtEl>
                                          <p:spTgt spid="15"/>
                                        </p:tgtEl>
                                        <p:attrNameLst>
                                          <p:attrName>ppt_x</p:attrName>
                                        </p:attrNameLst>
                                      </p:cBhvr>
                                      <p:tavLst>
                                        <p:tav tm="0">
                                          <p:val>
                                            <p:strVal val="#ppt_x"/>
                                          </p:val>
                                        </p:tav>
                                        <p:tav tm="100000">
                                          <p:val>
                                            <p:strVal val="#ppt_x"/>
                                          </p:val>
                                        </p:tav>
                                      </p:tavLst>
                                    </p:anim>
                                    <p:anim calcmode="lin" valueType="num">
                                      <p:cBhvr additive="base">
                                        <p:cTn id="9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animBg="1"/>
      <p:bldP spid="7" grpId="0"/>
      <p:bldP spid="8" grpId="0"/>
      <p:bldP spid="9" grpId="0" animBg="1"/>
      <p:bldP spid="10" grpId="0"/>
      <p:bldP spid="11" grpId="0" animBg="1"/>
      <p:bldP spid="12" grpId="0"/>
      <p:bldP spid="13" grpId="0"/>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38693" y="367404"/>
            <a:ext cx="6264696" cy="584775"/>
          </a:xfrm>
          <a:prstGeom prst="rect">
            <a:avLst/>
          </a:prstGeom>
          <a:noFill/>
        </p:spPr>
        <p:txBody>
          <a:bodyPr wrap="square" rtlCol="0">
            <a:spAutoFit/>
          </a:bodyPr>
          <a:lstStyle/>
          <a:p>
            <a:r>
              <a:rPr lang="zh-CN" altLang="en-US" sz="3200" b="1" dirty="0" smtClean="0">
                <a:solidFill>
                  <a:srgbClr val="FE797F"/>
                </a:solidFill>
                <a:latin typeface="微软雅黑" panose="020B0503020204020204" pitchFamily="34" charset="-122"/>
                <a:ea typeface="微软雅黑" panose="020B0503020204020204" pitchFamily="34" charset="-122"/>
              </a:rPr>
              <a:t>二</a:t>
            </a:r>
            <a:r>
              <a:rPr lang="en-US" altLang="zh-CN" sz="3200" b="1" dirty="0" smtClean="0">
                <a:solidFill>
                  <a:srgbClr val="FE797F"/>
                </a:solidFill>
                <a:latin typeface="微软雅黑" panose="020B0503020204020204" pitchFamily="34" charset="-122"/>
                <a:ea typeface="微软雅黑" panose="020B0503020204020204" pitchFamily="34" charset="-122"/>
              </a:rPr>
              <a:t>.</a:t>
            </a:r>
            <a:r>
              <a:rPr lang="zh-CN" altLang="en-US" sz="3200" b="1" dirty="0" smtClean="0">
                <a:solidFill>
                  <a:srgbClr val="FE797F"/>
                </a:solidFill>
                <a:latin typeface="微软雅黑" panose="020B0503020204020204" pitchFamily="34" charset="-122"/>
                <a:ea typeface="微软雅黑" panose="020B0503020204020204" pitchFamily="34" charset="-122"/>
              </a:rPr>
              <a:t>成分赘余（重复）</a:t>
            </a:r>
            <a:endParaRPr lang="zh-CN" altLang="en-US" sz="3200" b="1"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999502" y="1104815"/>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4.</a:t>
            </a:r>
            <a:r>
              <a:rPr lang="zh-CN" altLang="en-US" sz="2800" dirty="0" smtClean="0">
                <a:solidFill>
                  <a:srgbClr val="FE797F"/>
                </a:solidFill>
                <a:latin typeface="微软雅黑" panose="020B0503020204020204" pitchFamily="34" charset="-122"/>
                <a:ea typeface="微软雅黑" panose="020B0503020204020204" pitchFamily="34" charset="-122"/>
              </a:rPr>
              <a:t>附加成分赘余</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30130" y="1681442"/>
            <a:ext cx="6264696"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a:t>
            </a:r>
            <a:r>
              <a:rPr lang="en-US" altLang="zh-CN" sz="2400" dirty="0" smtClean="0">
                <a:solidFill>
                  <a:srgbClr val="FE797F"/>
                </a:solidFill>
                <a:latin typeface="微软雅黑" panose="020B0503020204020204" pitchFamily="34" charset="-122"/>
                <a:ea typeface="微软雅黑" panose="020B0503020204020204" pitchFamily="34" charset="-122"/>
              </a:rPr>
              <a:t>1</a:t>
            </a:r>
            <a:r>
              <a:rPr lang="zh-CN" altLang="en-US" sz="2400" dirty="0" smtClean="0">
                <a:solidFill>
                  <a:srgbClr val="FE797F"/>
                </a:solidFill>
                <a:latin typeface="微软雅黑" panose="020B0503020204020204" pitchFamily="34" charset="-122"/>
                <a:ea typeface="微软雅黑" panose="020B0503020204020204" pitchFamily="34" charset="-122"/>
              </a:rPr>
              <a:t>）词义重复</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5" name="文本框 3"/>
          <p:cNvSpPr txBox="1"/>
          <p:nvPr/>
        </p:nvSpPr>
        <p:spPr>
          <a:xfrm>
            <a:off x="0" y="2141955"/>
            <a:ext cx="12190413"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①一些文言词含义丰富，作者因担心词义不明而又用现代汉语加以表达，造成重复。</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6" name="文本框 3"/>
          <p:cNvSpPr txBox="1"/>
          <p:nvPr/>
        </p:nvSpPr>
        <p:spPr>
          <a:xfrm>
            <a:off x="467544" y="2643758"/>
            <a:ext cx="10911656"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时光的流逝不能让我淡忘对故乡浓浓的思念，反之，随着年龄的增长，对故乡的思念愈发日久弥坚。</a:t>
            </a:r>
            <a:endParaRPr lang="zh-CN" altLang="en-US" sz="24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2629340" y="3773714"/>
            <a:ext cx="331574" cy="5538"/>
          </a:xfrm>
          <a:prstGeom prst="line">
            <a:avLst/>
          </a:prstGeom>
        </p:spPr>
        <p:style>
          <a:lnRef idx="2">
            <a:schemeClr val="accent5"/>
          </a:lnRef>
          <a:fillRef idx="0">
            <a:schemeClr val="accent5"/>
          </a:fillRef>
          <a:effectRef idx="1">
            <a:schemeClr val="accent5"/>
          </a:effectRef>
          <a:fontRef idx="minor">
            <a:schemeClr val="tx1"/>
          </a:fontRef>
        </p:style>
      </p:cxnSp>
      <p:sp>
        <p:nvSpPr>
          <p:cNvPr id="9" name="线形标注 1 8"/>
          <p:cNvSpPr/>
          <p:nvPr/>
        </p:nvSpPr>
        <p:spPr>
          <a:xfrm>
            <a:off x="3077029" y="2002971"/>
            <a:ext cx="1088571" cy="447030"/>
          </a:xfrm>
          <a:prstGeom prst="borderCallout1">
            <a:avLst>
              <a:gd name="adj1" fmla="val 18750"/>
              <a:gd name="adj2" fmla="val -8333"/>
              <a:gd name="adj3" fmla="val 318394"/>
              <a:gd name="adj4" fmla="val -21975"/>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愈加</a:t>
            </a:r>
            <a:endParaRPr lang="zh-CN" altLang="en-US" sz="2400" dirty="0">
              <a:latin typeface="微软雅黑" panose="020B0503020204020204" pitchFamily="34" charset="-122"/>
              <a:ea typeface="微软雅黑" panose="020B0503020204020204" pitchFamily="34" charset="-122"/>
            </a:endParaRPr>
          </a:p>
        </p:txBody>
      </p:sp>
      <p:sp>
        <p:nvSpPr>
          <p:cNvPr id="10" name="矩形 9"/>
          <p:cNvSpPr/>
          <p:nvPr/>
        </p:nvSpPr>
        <p:spPr>
          <a:xfrm>
            <a:off x="449943" y="4202277"/>
            <a:ext cx="7311046" cy="461665"/>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看着众多莘莘学子的求知目光，他更感责任重大。</a:t>
            </a:r>
            <a:endParaRPr lang="zh-CN" altLang="en-US" sz="24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2085054" y="4644571"/>
            <a:ext cx="513003" cy="12795"/>
          </a:xfrm>
          <a:prstGeom prst="line">
            <a:avLst/>
          </a:prstGeom>
        </p:spPr>
        <p:style>
          <a:lnRef idx="2">
            <a:schemeClr val="accent5"/>
          </a:lnRef>
          <a:fillRef idx="0">
            <a:schemeClr val="accent5"/>
          </a:fillRef>
          <a:effectRef idx="1">
            <a:schemeClr val="accent5"/>
          </a:effectRef>
          <a:fontRef idx="minor">
            <a:schemeClr val="tx1"/>
          </a:fontRef>
        </p:style>
      </p:cxnSp>
      <p:sp>
        <p:nvSpPr>
          <p:cNvPr id="13" name="线形标注 1 12"/>
          <p:cNvSpPr/>
          <p:nvPr/>
        </p:nvSpPr>
        <p:spPr>
          <a:xfrm>
            <a:off x="2750458" y="3374571"/>
            <a:ext cx="1088571" cy="447030"/>
          </a:xfrm>
          <a:prstGeom prst="borderCallout1">
            <a:avLst>
              <a:gd name="adj1" fmla="val 18750"/>
              <a:gd name="adj2" fmla="val -8333"/>
              <a:gd name="adj3" fmla="val 237224"/>
              <a:gd name="adj4" fmla="val -19308"/>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众多</a:t>
            </a:r>
            <a:endParaRPr lang="zh-CN" altLang="en-US" sz="2400" dirty="0">
              <a:latin typeface="微软雅黑" panose="020B0503020204020204" pitchFamily="34" charset="-122"/>
              <a:ea typeface="微软雅黑" panose="020B0503020204020204" pitchFamily="34" charset="-122"/>
            </a:endParaRPr>
          </a:p>
        </p:txBody>
      </p:sp>
      <p:sp>
        <p:nvSpPr>
          <p:cNvPr id="14" name="文本框 3"/>
          <p:cNvSpPr txBox="1"/>
          <p:nvPr/>
        </p:nvSpPr>
        <p:spPr>
          <a:xfrm>
            <a:off x="200652" y="4943078"/>
            <a:ext cx="6264696"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②约数、概数词语并列，造成重复。</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15" name="文本框 3"/>
          <p:cNvSpPr txBox="1"/>
          <p:nvPr/>
        </p:nvSpPr>
        <p:spPr>
          <a:xfrm>
            <a:off x="264907" y="5419232"/>
            <a:ext cx="11564236"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中国目前拥有网络文学写作者超过</a:t>
            </a:r>
            <a:r>
              <a:rPr lang="en-US" altLang="zh-CN" sz="2400" dirty="0" smtClean="0">
                <a:latin typeface="微软雅黑" panose="020B0503020204020204" pitchFamily="34" charset="-122"/>
                <a:ea typeface="微软雅黑" panose="020B0503020204020204" pitchFamily="34" charset="-122"/>
              </a:rPr>
              <a:t>200</a:t>
            </a:r>
            <a:r>
              <a:rPr lang="zh-CN" altLang="en-US" sz="2400" dirty="0" smtClean="0">
                <a:latin typeface="微软雅黑" panose="020B0503020204020204" pitchFamily="34" charset="-122"/>
                <a:ea typeface="微软雅黑" panose="020B0503020204020204" pitchFamily="34" charset="-122"/>
              </a:rPr>
              <a:t>多万人，每年有六七万部左右的作品被签约。</a:t>
            </a:r>
            <a:endParaRPr lang="zh-CN" altLang="en-US" sz="2400"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5648311" y="5950857"/>
            <a:ext cx="404146" cy="5539"/>
          </a:xfrm>
          <a:prstGeom prst="line">
            <a:avLst/>
          </a:prstGeom>
        </p:spPr>
        <p:style>
          <a:lnRef idx="2">
            <a:schemeClr val="accent5"/>
          </a:lnRef>
          <a:fillRef idx="0">
            <a:schemeClr val="accent5"/>
          </a:fillRef>
          <a:effectRef idx="1">
            <a:schemeClr val="accent5"/>
          </a:effectRef>
          <a:fontRef idx="minor">
            <a:schemeClr val="tx1"/>
          </a:fontRef>
        </p:style>
      </p:cxnSp>
      <p:cxnSp>
        <p:nvCxnSpPr>
          <p:cNvPr id="19" name="直接连接符 18"/>
          <p:cNvCxnSpPr/>
          <p:nvPr/>
        </p:nvCxnSpPr>
        <p:spPr>
          <a:xfrm flipV="1">
            <a:off x="4683111" y="6030686"/>
            <a:ext cx="404146" cy="5539"/>
          </a:xfrm>
          <a:prstGeom prst="line">
            <a:avLst/>
          </a:prstGeom>
        </p:spPr>
        <p:style>
          <a:lnRef idx="2">
            <a:schemeClr val="accent5"/>
          </a:lnRef>
          <a:fillRef idx="0">
            <a:schemeClr val="accent5"/>
          </a:fillRef>
          <a:effectRef idx="1">
            <a:schemeClr val="accent5"/>
          </a:effectRef>
          <a:fontRef idx="minor">
            <a:schemeClr val="tx1"/>
          </a:fontRef>
        </p:style>
      </p:cxnSp>
      <p:cxnSp>
        <p:nvCxnSpPr>
          <p:cNvPr id="20" name="直接连接符 19"/>
          <p:cNvCxnSpPr/>
          <p:nvPr/>
        </p:nvCxnSpPr>
        <p:spPr>
          <a:xfrm flipV="1">
            <a:off x="7832711" y="5965371"/>
            <a:ext cx="904889" cy="27312"/>
          </a:xfrm>
          <a:prstGeom prst="line">
            <a:avLst/>
          </a:prstGeom>
        </p:spPr>
        <p:style>
          <a:lnRef idx="2">
            <a:schemeClr val="accent5"/>
          </a:lnRef>
          <a:fillRef idx="0">
            <a:schemeClr val="accent5"/>
          </a:fillRef>
          <a:effectRef idx="1">
            <a:schemeClr val="accent5"/>
          </a:effectRef>
          <a:fontRef idx="minor">
            <a:schemeClr val="tx1"/>
          </a:fontRef>
        </p:style>
      </p:cxnSp>
      <p:cxnSp>
        <p:nvCxnSpPr>
          <p:cNvPr id="22" name="直接连接符 21"/>
          <p:cNvCxnSpPr/>
          <p:nvPr/>
        </p:nvCxnSpPr>
        <p:spPr>
          <a:xfrm>
            <a:off x="9124482" y="6021711"/>
            <a:ext cx="542032" cy="1718"/>
          </a:xfrm>
          <a:prstGeom prst="line">
            <a:avLst/>
          </a:prstGeom>
        </p:spPr>
        <p:style>
          <a:lnRef idx="2">
            <a:schemeClr val="accent5"/>
          </a:lnRef>
          <a:fillRef idx="0">
            <a:schemeClr val="accent5"/>
          </a:fillRef>
          <a:effectRef idx="1">
            <a:schemeClr val="accent5"/>
          </a:effectRef>
          <a:fontRef idx="minor">
            <a:schemeClr val="tx1"/>
          </a:fontRef>
        </p:style>
      </p:cxnSp>
      <p:sp>
        <p:nvSpPr>
          <p:cNvPr id="24" name="矩形 23"/>
          <p:cNvSpPr/>
          <p:nvPr/>
        </p:nvSpPr>
        <p:spPr>
          <a:xfrm>
            <a:off x="324925" y="6219762"/>
            <a:ext cx="6617517" cy="461665"/>
          </a:xfrm>
          <a:prstGeom prst="rect">
            <a:avLst/>
          </a:prstGeom>
        </p:spPr>
        <p:txBody>
          <a:bodyPr wrap="none">
            <a:spAutoFit/>
          </a:bodyPr>
          <a:lstStyle/>
          <a:p>
            <a:pPr>
              <a:spcBef>
                <a:spcPct val="50000"/>
              </a:spcBef>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今天我们学校来了大约一百多位左右参观者。</a:t>
            </a:r>
            <a:endParaRPr lang="zh-CN" altLang="zh-CN" sz="2400" dirty="0">
              <a:latin typeface="微软雅黑" panose="020B0503020204020204" pitchFamily="34" charset="-122"/>
              <a:ea typeface="微软雅黑" panose="020B0503020204020204" pitchFamily="34" charset="-122"/>
            </a:endParaRPr>
          </a:p>
        </p:txBody>
      </p:sp>
      <p:sp>
        <p:nvSpPr>
          <p:cNvPr id="25" name="Line 10"/>
          <p:cNvSpPr>
            <a:spLocks noChangeShapeType="1"/>
          </p:cNvSpPr>
          <p:nvPr/>
        </p:nvSpPr>
        <p:spPr bwMode="auto">
          <a:xfrm>
            <a:off x="3202654" y="6386257"/>
            <a:ext cx="576064" cy="0"/>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from="(-#ppt_w/2)" to="(#ppt_x)" calcmode="lin" valueType="num">
                                      <p:cBhvr>
                                        <p:cTn id="47" dur="600" fill="hold">
                                          <p:stCondLst>
                                            <p:cond delay="0"/>
                                          </p:stCondLst>
                                        </p:cTn>
                                        <p:tgtEl>
                                          <p:spTgt spid="9"/>
                                        </p:tgtEl>
                                        <p:attrNameLst>
                                          <p:attrName>ppt_x</p:attrName>
                                        </p:attrNameLst>
                                      </p:cBhvr>
                                    </p:anim>
                                    <p:anim from="0" to="-1.0" calcmode="lin" valueType="num">
                                      <p:cBhvr>
                                        <p:cTn id="48" dur="200" decel="50000" autoRev="1" fill="hold">
                                          <p:stCondLst>
                                            <p:cond delay="600"/>
                                          </p:stCondLst>
                                        </p:cTn>
                                        <p:tgtEl>
                                          <p:spTgt spid="9"/>
                                        </p:tgtEl>
                                        <p:attrNameLst>
                                          <p:attrName>xshear</p:attrName>
                                        </p:attrNameLst>
                                      </p:cBhvr>
                                    </p:anim>
                                    <p:animScale>
                                      <p:cBhvr>
                                        <p:cTn id="49" dur="200" decel="100000" autoRev="1" fill="hold">
                                          <p:stCondLst>
                                            <p:cond delay="600"/>
                                          </p:stCondLst>
                                        </p:cTn>
                                        <p:tgtEl>
                                          <p:spTgt spid="9"/>
                                        </p:tgtEl>
                                      </p:cBhvr>
                                      <p:from x="100000" y="100000"/>
                                      <p:to x="80000" y="100000"/>
                                    </p:animScale>
                                    <p:anim by="(#ppt_h/3+#ppt_w*0.1)" calcmode="lin" valueType="num">
                                      <p:cBhvr additive="sum">
                                        <p:cTn id="50" dur="200" decel="100000" autoRev="1" fill="hold">
                                          <p:stCondLst>
                                            <p:cond delay="600"/>
                                          </p:stCondLst>
                                        </p:cTn>
                                        <p:tgtEl>
                                          <p:spTgt spid="9"/>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linds(horizontal)">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blinds(horizontal)">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34"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from="(-#ppt_w/2)" to="(#ppt_x)" calcmode="lin" valueType="num">
                                      <p:cBhvr>
                                        <p:cTn id="65" dur="600" fill="hold">
                                          <p:stCondLst>
                                            <p:cond delay="0"/>
                                          </p:stCondLst>
                                        </p:cTn>
                                        <p:tgtEl>
                                          <p:spTgt spid="13"/>
                                        </p:tgtEl>
                                        <p:attrNameLst>
                                          <p:attrName>ppt_x</p:attrName>
                                        </p:attrNameLst>
                                      </p:cBhvr>
                                    </p:anim>
                                    <p:anim from="0" to="-1.0" calcmode="lin" valueType="num">
                                      <p:cBhvr>
                                        <p:cTn id="66" dur="200" decel="50000" autoRev="1" fill="hold">
                                          <p:stCondLst>
                                            <p:cond delay="600"/>
                                          </p:stCondLst>
                                        </p:cTn>
                                        <p:tgtEl>
                                          <p:spTgt spid="13"/>
                                        </p:tgtEl>
                                        <p:attrNameLst>
                                          <p:attrName>xshear</p:attrName>
                                        </p:attrNameLst>
                                      </p:cBhvr>
                                    </p:anim>
                                    <p:animScale>
                                      <p:cBhvr>
                                        <p:cTn id="67" dur="200" decel="100000" autoRev="1" fill="hold">
                                          <p:stCondLst>
                                            <p:cond delay="600"/>
                                          </p:stCondLst>
                                        </p:cTn>
                                        <p:tgtEl>
                                          <p:spTgt spid="13"/>
                                        </p:tgtEl>
                                      </p:cBhvr>
                                      <p:from x="100000" y="100000"/>
                                      <p:to x="80000" y="100000"/>
                                    </p:animScale>
                                    <p:anim by="(#ppt_h/3+#ppt_w*0.1)" calcmode="lin" valueType="num">
                                      <p:cBhvr additive="sum">
                                        <p:cTn id="68" dur="200" decel="100000" autoRev="1" fill="hold">
                                          <p:stCondLst>
                                            <p:cond delay="600"/>
                                          </p:stCondLst>
                                        </p:cTn>
                                        <p:tgtEl>
                                          <p:spTgt spid="13"/>
                                        </p:tgtEl>
                                        <p:attrNameLst>
                                          <p:attrName>ppt_x</p:attrName>
                                        </p:attrNameLst>
                                      </p:cBhvr>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blinds(horizontal)">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blinds(horizontal)">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ntr" presetSubtype="1"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additive="base">
                                        <p:cTn id="112" dur="500" fill="hold"/>
                                        <p:tgtEl>
                                          <p:spTgt spid="25"/>
                                        </p:tgtEl>
                                        <p:attrNameLst>
                                          <p:attrName>ppt_x</p:attrName>
                                        </p:attrNameLst>
                                      </p:cBhvr>
                                      <p:tavLst>
                                        <p:tav tm="0">
                                          <p:val>
                                            <p:strVal val="#ppt_x"/>
                                          </p:val>
                                        </p:tav>
                                        <p:tav tm="100000">
                                          <p:val>
                                            <p:strVal val="#ppt_x"/>
                                          </p:val>
                                        </p:tav>
                                      </p:tavLst>
                                    </p:anim>
                                    <p:anim calcmode="lin" valueType="num">
                                      <p:cBhvr additive="base">
                                        <p:cTn id="113"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9" grpId="0" animBg="1"/>
      <p:bldP spid="10" grpId="0"/>
      <p:bldP spid="13" grpId="0" animBg="1"/>
      <p:bldP spid="14" grpId="0"/>
      <p:bldP spid="15" grpId="0"/>
      <p:bldP spid="24" grpId="0"/>
      <p:bldP spid="2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38693" y="367404"/>
            <a:ext cx="6264696" cy="584775"/>
          </a:xfrm>
          <a:prstGeom prst="rect">
            <a:avLst/>
          </a:prstGeom>
          <a:noFill/>
        </p:spPr>
        <p:txBody>
          <a:bodyPr wrap="square" rtlCol="0">
            <a:spAutoFit/>
          </a:bodyPr>
          <a:lstStyle/>
          <a:p>
            <a:r>
              <a:rPr lang="zh-CN" altLang="en-US" sz="3200" b="1" dirty="0" smtClean="0">
                <a:solidFill>
                  <a:srgbClr val="FE797F"/>
                </a:solidFill>
                <a:latin typeface="微软雅黑" panose="020B0503020204020204" pitchFamily="34" charset="-122"/>
                <a:ea typeface="微软雅黑" panose="020B0503020204020204" pitchFamily="34" charset="-122"/>
              </a:rPr>
              <a:t>二</a:t>
            </a:r>
            <a:r>
              <a:rPr lang="en-US" altLang="zh-CN" sz="3200" b="1" dirty="0" smtClean="0">
                <a:solidFill>
                  <a:srgbClr val="FE797F"/>
                </a:solidFill>
                <a:latin typeface="微软雅黑" panose="020B0503020204020204" pitchFamily="34" charset="-122"/>
                <a:ea typeface="微软雅黑" panose="020B0503020204020204" pitchFamily="34" charset="-122"/>
              </a:rPr>
              <a:t>.</a:t>
            </a:r>
            <a:r>
              <a:rPr lang="zh-CN" altLang="en-US" sz="3200" b="1" dirty="0" smtClean="0">
                <a:solidFill>
                  <a:srgbClr val="FE797F"/>
                </a:solidFill>
                <a:latin typeface="微软雅黑" panose="020B0503020204020204" pitchFamily="34" charset="-122"/>
                <a:ea typeface="微软雅黑" panose="020B0503020204020204" pitchFamily="34" charset="-122"/>
              </a:rPr>
              <a:t>成分赘余（滥用虚词）</a:t>
            </a:r>
            <a:endParaRPr lang="zh-CN" altLang="en-US" sz="3200" b="1"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116180" y="1206416"/>
            <a:ext cx="6264696"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2</a:t>
            </a:r>
            <a:r>
              <a:rPr lang="zh-CN" altLang="en-US" sz="2400" b="1" dirty="0" smtClean="0">
                <a:solidFill>
                  <a:srgbClr val="FE797F"/>
                </a:solidFill>
                <a:latin typeface="微软雅黑" panose="020B0503020204020204" pitchFamily="34" charset="-122"/>
                <a:ea typeface="微软雅黑" panose="020B0503020204020204" pitchFamily="34" charset="-122"/>
              </a:rPr>
              <a:t>）滥用虚词</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5" name="矩形 4"/>
          <p:cNvSpPr/>
          <p:nvPr/>
        </p:nvSpPr>
        <p:spPr>
          <a:xfrm>
            <a:off x="348343" y="1733621"/>
            <a:ext cx="11654971" cy="1135054"/>
          </a:xfrm>
          <a:prstGeom prst="rect">
            <a:avLst/>
          </a:prstGeom>
        </p:spPr>
        <p:txBody>
          <a:bodyPr wrap="square">
            <a:spAutoFit/>
          </a:bodyPr>
          <a:lstStyle/>
          <a:p>
            <a:pPr>
              <a:lnSpc>
                <a:spcPct val="150000"/>
              </a:lnSpc>
            </a:pPr>
            <a:r>
              <a:rPr lang="zh-CN" altLang="en-US" sz="2400" dirty="0" smtClean="0">
                <a:solidFill>
                  <a:srgbClr val="FE797F"/>
                </a:solidFill>
                <a:latin typeface="微软雅黑" panose="020B0503020204020204" pitchFamily="34" charset="-122"/>
                <a:ea typeface="微软雅黑" panose="020B0503020204020204" pitchFamily="34" charset="-122"/>
              </a:rPr>
              <a:t>①滥用介词，导致主语残缺。如“在”“当”“从”“对于”“为了”“由于”构成的介宾短语。但介宾短语只能充当句子的状语，不能充当主语。</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6" name="文本框 3"/>
          <p:cNvSpPr txBox="1"/>
          <p:nvPr/>
        </p:nvSpPr>
        <p:spPr>
          <a:xfrm>
            <a:off x="293371" y="3069179"/>
            <a:ext cx="11550285"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跟随广播学习英语不失为一种有效的方法，不过大部分电台英语广播的语速较快，对于初学英语的人听起来确实感到困难。</a:t>
            </a:r>
            <a:endParaRPr lang="zh-CN" altLang="en-US" sz="24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57854" y="4207426"/>
            <a:ext cx="1775746" cy="1717"/>
          </a:xfrm>
          <a:prstGeom prst="line">
            <a:avLst/>
          </a:prstGeom>
        </p:spPr>
        <p:style>
          <a:lnRef idx="2">
            <a:schemeClr val="accent5"/>
          </a:lnRef>
          <a:fillRef idx="0">
            <a:schemeClr val="accent5"/>
          </a:fillRef>
          <a:effectRef idx="1">
            <a:schemeClr val="accent5"/>
          </a:effectRef>
          <a:fontRef idx="minor">
            <a:schemeClr val="tx1"/>
          </a:fontRef>
        </p:style>
      </p:cxnSp>
      <p:sp>
        <p:nvSpPr>
          <p:cNvPr id="9" name="Line 10"/>
          <p:cNvSpPr>
            <a:spLocks noChangeShapeType="1"/>
          </p:cNvSpPr>
          <p:nvPr/>
        </p:nvSpPr>
        <p:spPr bwMode="auto">
          <a:xfrm>
            <a:off x="415911" y="3991399"/>
            <a:ext cx="576064" cy="0"/>
          </a:xfrm>
          <a:prstGeom prst="line">
            <a:avLst/>
          </a:prstGeom>
          <a:noFill/>
          <a:ln w="38100">
            <a:solidFill>
              <a:srgbClr val="FF0000"/>
            </a:solidFill>
            <a:round/>
          </a:ln>
          <a:effectLst/>
        </p:spPr>
        <p:txBody>
          <a:bodyPr/>
          <a:lstStyle/>
          <a:p>
            <a:endParaRPr lang="zh-CN" altLang="en-US"/>
          </a:p>
        </p:txBody>
      </p:sp>
      <p:sp>
        <p:nvSpPr>
          <p:cNvPr id="11" name="矩形 10"/>
          <p:cNvSpPr/>
          <p:nvPr/>
        </p:nvSpPr>
        <p:spPr>
          <a:xfrm>
            <a:off x="381706" y="4536105"/>
            <a:ext cx="5109091" cy="461665"/>
          </a:xfrm>
          <a:prstGeom prst="rect">
            <a:avLst/>
          </a:prstGeom>
        </p:spPr>
        <p:txBody>
          <a:bodyPr wrap="none">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②有些兼词的使用，导致词义重复。</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12" name="矩形 11"/>
          <p:cNvSpPr/>
          <p:nvPr/>
        </p:nvSpPr>
        <p:spPr>
          <a:xfrm>
            <a:off x="435429" y="5144478"/>
            <a:ext cx="11379200" cy="581057"/>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如果钓鱼岛冲突一味升级并诉诸于武力，那么中日关系必将受到影响。</a:t>
            </a:r>
            <a:endParaRPr lang="zh-CN" altLang="en-US" sz="240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4661340" y="5675086"/>
            <a:ext cx="462203" cy="34568"/>
          </a:xfrm>
          <a:prstGeom prst="line">
            <a:avLst/>
          </a:prstGeom>
        </p:spPr>
        <p:style>
          <a:lnRef idx="2">
            <a:schemeClr val="accent5"/>
          </a:lnRef>
          <a:fillRef idx="0">
            <a:schemeClr val="accent5"/>
          </a:fillRef>
          <a:effectRef idx="1">
            <a:schemeClr val="accent5"/>
          </a:effectRef>
          <a:fontRef idx="minor">
            <a:schemeClr val="tx1"/>
          </a:fontRef>
        </p:style>
      </p:cxnSp>
      <p:sp>
        <p:nvSpPr>
          <p:cNvPr id="16" name="圆角矩形标注 15"/>
          <p:cNvSpPr/>
          <p:nvPr/>
        </p:nvSpPr>
        <p:spPr>
          <a:xfrm>
            <a:off x="4949371" y="4455886"/>
            <a:ext cx="1683658" cy="653143"/>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之于</a:t>
            </a:r>
            <a:endParaRPr lang="zh-CN" altLang="en-US" sz="2800" dirty="0">
              <a:latin typeface="微软雅黑" panose="020B0503020204020204" pitchFamily="34" charset="-122"/>
              <a:ea typeface="微软雅黑" panose="020B0503020204020204" pitchFamily="34" charset="-122"/>
            </a:endParaRPr>
          </a:p>
        </p:txBody>
      </p:sp>
      <p:sp>
        <p:nvSpPr>
          <p:cNvPr id="17" name="矩形 16"/>
          <p:cNvSpPr/>
          <p:nvPr/>
        </p:nvSpPr>
        <p:spPr>
          <a:xfrm>
            <a:off x="478971" y="5950635"/>
            <a:ext cx="10087429" cy="461665"/>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从这个故事里告诉我们一个真理：虚心使人进步、骄傲使人落后。</a:t>
            </a:r>
            <a:endParaRPr lang="zh-CN" altLang="en-US" sz="2400" dirty="0">
              <a:latin typeface="微软雅黑" panose="020B0503020204020204" pitchFamily="34" charset="-122"/>
              <a:ea typeface="微软雅黑" panose="020B0503020204020204" pitchFamily="34" charset="-122"/>
            </a:endParaRPr>
          </a:p>
        </p:txBody>
      </p:sp>
      <p:sp>
        <p:nvSpPr>
          <p:cNvPr id="18" name="Line 10"/>
          <p:cNvSpPr>
            <a:spLocks noChangeShapeType="1"/>
          </p:cNvSpPr>
          <p:nvPr/>
        </p:nvSpPr>
        <p:spPr bwMode="auto">
          <a:xfrm flipV="1">
            <a:off x="827313" y="6146770"/>
            <a:ext cx="302547" cy="65343"/>
          </a:xfrm>
          <a:prstGeom prst="line">
            <a:avLst/>
          </a:prstGeom>
          <a:noFill/>
          <a:ln w="38100">
            <a:solidFill>
              <a:srgbClr val="FF0000"/>
            </a:solidFill>
            <a:round/>
          </a:ln>
          <a:effectLst/>
        </p:spPr>
        <p:txBody>
          <a:bodyPr/>
          <a:lstStyle/>
          <a:p>
            <a:endParaRPr lang="zh-CN" altLang="en-US"/>
          </a:p>
        </p:txBody>
      </p:sp>
      <p:sp>
        <p:nvSpPr>
          <p:cNvPr id="19" name="Line 10"/>
          <p:cNvSpPr>
            <a:spLocks noChangeShapeType="1"/>
          </p:cNvSpPr>
          <p:nvPr/>
        </p:nvSpPr>
        <p:spPr bwMode="auto">
          <a:xfrm flipV="1">
            <a:off x="2315028" y="6095970"/>
            <a:ext cx="302547" cy="65343"/>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linds(horizontal)">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linds(horizont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linds(horizontal)">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blinds(horizontal)">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1"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1"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9" grpId="0" animBg="1"/>
      <p:bldP spid="11" grpId="0"/>
      <p:bldP spid="12" grpId="0"/>
      <p:bldP spid="16" grpId="0" animBg="1"/>
      <p:bldP spid="17" grpId="0"/>
      <p:bldP spid="18"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8621" y="515648"/>
            <a:ext cx="5109091" cy="461665"/>
          </a:xfrm>
          <a:prstGeom prst="rect">
            <a:avLst/>
          </a:prstGeom>
        </p:spPr>
        <p:txBody>
          <a:bodyPr wrap="none">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②有些兼词的使用，导致词义重复。</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3" name="矩形 2"/>
          <p:cNvSpPr/>
          <p:nvPr/>
        </p:nvSpPr>
        <p:spPr>
          <a:xfrm>
            <a:off x="1117601" y="1579379"/>
            <a:ext cx="9666514" cy="2797048"/>
          </a:xfrm>
          <a:prstGeom prst="rect">
            <a:avLst/>
          </a:prstGeom>
        </p:spPr>
        <p:txBody>
          <a:bodyPr wrap="square">
            <a:spAutoFit/>
          </a:bodyPr>
          <a:lstStyle/>
          <a:p>
            <a:pPr>
              <a:lnSpc>
                <a:spcPct val="150000"/>
              </a:lnSpc>
            </a:pPr>
            <a:r>
              <a:rPr lang="zh-CN" altLang="zh-CN" sz="2400" dirty="0" smtClean="0">
                <a:latin typeface="微软雅黑" panose="020B0503020204020204" pitchFamily="34" charset="-122"/>
                <a:ea typeface="微软雅黑" panose="020B0503020204020204" pitchFamily="34" charset="-122"/>
              </a:rPr>
              <a:t>涉及</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到</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、可以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堪</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、付诸</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于</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、实属</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是</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、并非</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是</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、凯旋</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归来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、悬殊</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很大</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您的</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令爱、</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再次</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复发、</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第一部</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处女作、</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独自</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孑然一身、</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更加</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弥足珍贵、</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人为地</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蓄意破坏、</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被人</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贻笑大方、</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各自</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分道扬镳、破天荒</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第一次</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年轻的</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小伙子、</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正</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方兴未艾等，</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zh-CN" sz="2400" dirty="0" smtClean="0">
                <a:latin typeface="微软雅黑" panose="020B0503020204020204" pitchFamily="34" charset="-122"/>
                <a:ea typeface="微软雅黑" panose="020B0503020204020204" pitchFamily="34" charset="-122"/>
              </a:rPr>
              <a:t>以上说法中，</a:t>
            </a:r>
            <a:r>
              <a:rPr lang="zh-CN" altLang="zh-CN" sz="2400" dirty="0" smtClean="0">
                <a:solidFill>
                  <a:srgbClr val="FF0000"/>
                </a:solidFill>
                <a:latin typeface="微软雅黑" panose="020B0503020204020204" pitchFamily="34" charset="-122"/>
                <a:ea typeface="微软雅黑" panose="020B0503020204020204" pitchFamily="34" charset="-122"/>
              </a:rPr>
              <a:t>括号里面的词属于赘余成分。</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7886" y="1211106"/>
            <a:ext cx="9695543"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rPr>
              <a:t>《消费者权益保护法》深受广大消费者所欢迎，因为它强化了人们的自我保护意思，使消费者的权益得到最大限度的保护。</a:t>
            </a:r>
            <a:endParaRPr lang="zh-CN" altLang="en-US" sz="2400" dirty="0">
              <a:latin typeface="微软雅黑" panose="020B0503020204020204" pitchFamily="34" charset="-122"/>
              <a:ea typeface="微软雅黑" panose="020B0503020204020204" pitchFamily="34" charset="-122"/>
            </a:endParaRPr>
          </a:p>
        </p:txBody>
      </p:sp>
      <p:sp>
        <p:nvSpPr>
          <p:cNvPr id="4" name="Line 10"/>
          <p:cNvSpPr>
            <a:spLocks noChangeShapeType="1"/>
          </p:cNvSpPr>
          <p:nvPr/>
        </p:nvSpPr>
        <p:spPr bwMode="auto">
          <a:xfrm>
            <a:off x="6952343" y="1393371"/>
            <a:ext cx="290285" cy="333828"/>
          </a:xfrm>
          <a:prstGeom prst="line">
            <a:avLst/>
          </a:prstGeom>
          <a:noFill/>
          <a:ln w="38100">
            <a:solidFill>
              <a:srgbClr val="FF0000"/>
            </a:solidFill>
            <a:round/>
          </a:ln>
          <a:effectLst/>
        </p:spPr>
        <p:txBody>
          <a:bodyPr/>
          <a:lstStyle/>
          <a:p>
            <a:endParaRPr lang="zh-CN" altLang="en-US"/>
          </a:p>
        </p:txBody>
      </p:sp>
      <p:sp>
        <p:nvSpPr>
          <p:cNvPr id="5" name="矩形 4"/>
          <p:cNvSpPr/>
          <p:nvPr/>
        </p:nvSpPr>
        <p:spPr>
          <a:xfrm>
            <a:off x="1616799" y="3650734"/>
            <a:ext cx="6309741" cy="461665"/>
          </a:xfrm>
          <a:prstGeom prst="rect">
            <a:avLst/>
          </a:prstGeom>
        </p:spPr>
        <p:txBody>
          <a:bodyPr wrap="non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只会空想的人一切都只会付诸于东流之水。</a:t>
            </a:r>
            <a:endParaRPr lang="zh-CN" altLang="en-US" sz="2400" dirty="0">
              <a:latin typeface="微软雅黑" panose="020B0503020204020204" pitchFamily="34" charset="-122"/>
              <a:ea typeface="微软雅黑" panose="020B0503020204020204" pitchFamily="34" charset="-122"/>
            </a:endParaRPr>
          </a:p>
        </p:txBody>
      </p:sp>
      <p:sp>
        <p:nvSpPr>
          <p:cNvPr id="6" name="Line 10"/>
          <p:cNvSpPr>
            <a:spLocks noChangeShapeType="1"/>
          </p:cNvSpPr>
          <p:nvPr/>
        </p:nvSpPr>
        <p:spPr bwMode="auto">
          <a:xfrm>
            <a:off x="5929086" y="3737429"/>
            <a:ext cx="290285" cy="333828"/>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29032" y="951077"/>
            <a:ext cx="6288901" cy="523220"/>
          </a:xfrm>
          <a:prstGeom prst="rect">
            <a:avLst/>
          </a:prstGeom>
        </p:spPr>
        <p:txBody>
          <a:bodyPr wrap="none">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③结构助词“的”造成语句不合情理。</a:t>
            </a:r>
            <a:endParaRPr lang="en-US" altLang="zh-CN" sz="2800" dirty="0" smtClean="0">
              <a:solidFill>
                <a:srgbClr val="FE797F"/>
              </a:solidFill>
              <a:latin typeface="微软雅黑" panose="020B0503020204020204" pitchFamily="34" charset="-122"/>
              <a:ea typeface="微软雅黑" panose="020B0503020204020204" pitchFamily="34" charset="-122"/>
            </a:endParaRPr>
          </a:p>
        </p:txBody>
      </p:sp>
      <p:sp>
        <p:nvSpPr>
          <p:cNvPr id="4" name="矩形 3"/>
          <p:cNvSpPr/>
          <p:nvPr/>
        </p:nvSpPr>
        <p:spPr>
          <a:xfrm>
            <a:off x="667657" y="1835221"/>
            <a:ext cx="11117943" cy="581057"/>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他完成的全年工作量超过规定指标的百分之四十，受到了所在企业的嘉奖。</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5002425" y="2523769"/>
            <a:ext cx="2211175" cy="16231"/>
          </a:xfrm>
          <a:prstGeom prst="line">
            <a:avLst/>
          </a:prstGeom>
        </p:spPr>
        <p:style>
          <a:lnRef idx="2">
            <a:schemeClr val="accent5"/>
          </a:lnRef>
          <a:fillRef idx="0">
            <a:schemeClr val="accent5"/>
          </a:fillRef>
          <a:effectRef idx="1">
            <a:schemeClr val="accent5"/>
          </a:effectRef>
          <a:fontRef idx="minor">
            <a:schemeClr val="tx1"/>
          </a:fontRef>
        </p:style>
      </p:cxnSp>
      <p:sp>
        <p:nvSpPr>
          <p:cNvPr id="7" name="Line 10"/>
          <p:cNvSpPr>
            <a:spLocks noChangeShapeType="1"/>
          </p:cNvSpPr>
          <p:nvPr/>
        </p:nvSpPr>
        <p:spPr bwMode="auto">
          <a:xfrm>
            <a:off x="5481396" y="2264199"/>
            <a:ext cx="411404" cy="29058"/>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s_1"/>
          <p:cNvSpPr txBox="1"/>
          <p:nvPr>
            <p:custDataLst>
              <p:tags r:id="rId1"/>
            </p:custDataLst>
          </p:nvPr>
        </p:nvSpPr>
        <p:spPr>
          <a:xfrm>
            <a:off x="1061503" y="2797527"/>
            <a:ext cx="2044019" cy="553998"/>
          </a:xfrm>
          <a:prstGeom prst="rect">
            <a:avLst/>
          </a:prstGeom>
          <a:noFill/>
        </p:spPr>
        <p:txBody>
          <a:bodyPr vert="horz" wrap="square" lIns="0" tIns="0" rIns="0" bIns="0" rtlCol="0" anchor="ctr" anchorCtr="0">
            <a:spAutoFit/>
          </a:bodyPr>
          <a:lstStyle/>
          <a:p>
            <a:pPr algn="ctr"/>
            <a:r>
              <a:rPr lang="zh-CN" altLang="en-US" sz="3600" b="1"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错误类型</a:t>
            </a:r>
            <a:endParaRPr lang="zh-CN" altLang="en-US" sz="3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2"/>
          <p:cNvSpPr txBox="1"/>
          <p:nvPr/>
        </p:nvSpPr>
        <p:spPr>
          <a:xfrm>
            <a:off x="3773714" y="1275606"/>
            <a:ext cx="2172431" cy="523220"/>
          </a:xfrm>
          <a:prstGeom prst="rect">
            <a:avLst/>
          </a:prstGeom>
          <a:noFill/>
        </p:spPr>
        <p:txBody>
          <a:bodyPr wrap="square" rtlCol="0">
            <a:spAutoFit/>
          </a:bodyPr>
          <a:lstStyle/>
          <a:p>
            <a:r>
              <a:rPr lang="zh-CN" altLang="en-US" sz="2800" b="1" dirty="0" smtClean="0">
                <a:solidFill>
                  <a:srgbClr val="4AB0A2"/>
                </a:solidFill>
                <a:latin typeface="微软雅黑" panose="020B0503020204020204" pitchFamily="34" charset="-122"/>
                <a:ea typeface="微软雅黑" panose="020B0503020204020204" pitchFamily="34" charset="-122"/>
              </a:rPr>
              <a:t>语法病句</a:t>
            </a:r>
            <a:endParaRPr lang="zh-CN" altLang="en-US" sz="2800" b="1" dirty="0">
              <a:solidFill>
                <a:srgbClr val="4AB0A2"/>
              </a:solidFill>
              <a:latin typeface="微软雅黑" panose="020B0503020204020204" pitchFamily="34" charset="-122"/>
              <a:ea typeface="微软雅黑" panose="020B0503020204020204" pitchFamily="34" charset="-122"/>
            </a:endParaRPr>
          </a:p>
        </p:txBody>
      </p:sp>
      <p:sp>
        <p:nvSpPr>
          <p:cNvPr id="5" name="AutoShape 4"/>
          <p:cNvSpPr/>
          <p:nvPr/>
        </p:nvSpPr>
        <p:spPr bwMode="auto">
          <a:xfrm>
            <a:off x="5364088" y="627534"/>
            <a:ext cx="217487" cy="1584325"/>
          </a:xfrm>
          <a:prstGeom prst="leftBrace">
            <a:avLst>
              <a:gd name="adj1" fmla="val 60706"/>
              <a:gd name="adj2" fmla="val 50000"/>
            </a:avLst>
          </a:prstGeom>
          <a:noFill/>
          <a:ln w="9525">
            <a:solidFill>
              <a:schemeClr val="tx1"/>
            </a:solidFill>
            <a:round/>
          </a:ln>
          <a:effectLst/>
        </p:spPr>
        <p:txBody>
          <a:bodyPr wrap="none" anchor="ctr"/>
          <a:lstStyle/>
          <a:p>
            <a:endParaRPr lang="zh-CN" altLang="en-US"/>
          </a:p>
        </p:txBody>
      </p:sp>
      <p:sp>
        <p:nvSpPr>
          <p:cNvPr id="6" name="文本框 6"/>
          <p:cNvSpPr txBox="1"/>
          <p:nvPr/>
        </p:nvSpPr>
        <p:spPr>
          <a:xfrm>
            <a:off x="5724128" y="411510"/>
            <a:ext cx="1829435" cy="461665"/>
          </a:xfrm>
          <a:prstGeom prst="rect">
            <a:avLst/>
          </a:prstGeom>
          <a:noFill/>
        </p:spPr>
        <p:txBody>
          <a:bodyPr wrap="square" rtlCol="0">
            <a:spAutoFit/>
          </a:bodyPr>
          <a:lstStyle/>
          <a:p>
            <a:r>
              <a:rPr lang="en-US" altLang="zh-CN" sz="2400" b="1" dirty="0" smtClean="0">
                <a:solidFill>
                  <a:srgbClr val="FE797F"/>
                </a:solidFill>
                <a:latin typeface="微软雅黑" panose="020B0503020204020204" pitchFamily="34" charset="-122"/>
                <a:ea typeface="微软雅黑" panose="020B0503020204020204" pitchFamily="34" charset="-122"/>
              </a:rPr>
              <a:t>1.</a:t>
            </a:r>
            <a:r>
              <a:rPr lang="zh-CN" altLang="en-US" sz="2400" b="1" dirty="0" smtClean="0">
                <a:solidFill>
                  <a:srgbClr val="FE797F"/>
                </a:solidFill>
                <a:latin typeface="微软雅黑" panose="020B0503020204020204" pitchFamily="34" charset="-122"/>
                <a:ea typeface="微软雅黑" panose="020B0503020204020204" pitchFamily="34" charset="-122"/>
              </a:rPr>
              <a:t>语序不当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724128" y="915566"/>
            <a:ext cx="1901443" cy="461665"/>
          </a:xfrm>
          <a:prstGeom prst="rect">
            <a:avLst/>
          </a:prstGeom>
          <a:noFill/>
        </p:spPr>
        <p:txBody>
          <a:bodyPr wrap="square" rtlCol="0">
            <a:spAutoFit/>
          </a:bodyPr>
          <a:lstStyle/>
          <a:p>
            <a:r>
              <a:rPr lang="en-US" altLang="zh-CN" sz="2400" b="1" dirty="0" smtClean="0">
                <a:solidFill>
                  <a:srgbClr val="FE797F"/>
                </a:solidFill>
                <a:latin typeface="微软雅黑" panose="020B0503020204020204" pitchFamily="34" charset="-122"/>
                <a:ea typeface="微软雅黑" panose="020B0503020204020204" pitchFamily="34" charset="-122"/>
              </a:rPr>
              <a:t>2.</a:t>
            </a:r>
            <a:r>
              <a:rPr lang="zh-CN" altLang="en-US" sz="2400" b="1" dirty="0" smtClean="0">
                <a:solidFill>
                  <a:srgbClr val="FE797F"/>
                </a:solidFill>
                <a:latin typeface="微软雅黑" panose="020B0503020204020204" pitchFamily="34" charset="-122"/>
                <a:ea typeface="微软雅黑" panose="020B0503020204020204" pitchFamily="34" charset="-122"/>
              </a:rPr>
              <a:t>搭配不当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8" name="文本框 6"/>
          <p:cNvSpPr txBox="1"/>
          <p:nvPr/>
        </p:nvSpPr>
        <p:spPr>
          <a:xfrm>
            <a:off x="5724128" y="1419622"/>
            <a:ext cx="3855301" cy="461665"/>
          </a:xfrm>
          <a:prstGeom prst="rect">
            <a:avLst/>
          </a:prstGeom>
          <a:noFill/>
        </p:spPr>
        <p:txBody>
          <a:bodyPr wrap="square" rtlCol="0">
            <a:spAutoFit/>
          </a:bodyPr>
          <a:lstStyle/>
          <a:p>
            <a:r>
              <a:rPr lang="en-US" altLang="zh-CN" sz="2400" b="1" dirty="0" smtClean="0">
                <a:solidFill>
                  <a:srgbClr val="FE797F"/>
                </a:solidFill>
                <a:latin typeface="微软雅黑" panose="020B0503020204020204" pitchFamily="34" charset="-122"/>
                <a:ea typeface="微软雅黑" panose="020B0503020204020204" pitchFamily="34" charset="-122"/>
              </a:rPr>
              <a:t>3.</a:t>
            </a:r>
            <a:r>
              <a:rPr lang="zh-CN" altLang="en-US" sz="2400" b="1" dirty="0" smtClean="0">
                <a:solidFill>
                  <a:srgbClr val="FE797F"/>
                </a:solidFill>
                <a:latin typeface="微软雅黑" panose="020B0503020204020204" pitchFamily="34" charset="-122"/>
                <a:ea typeface="微软雅黑" panose="020B0503020204020204" pitchFamily="34" charset="-122"/>
              </a:rPr>
              <a:t>成分残缺或赘余</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5709613" y="1894086"/>
            <a:ext cx="1829435" cy="461665"/>
          </a:xfrm>
          <a:prstGeom prst="rect">
            <a:avLst/>
          </a:prstGeom>
          <a:noFill/>
        </p:spPr>
        <p:txBody>
          <a:bodyPr wrap="square" rtlCol="0">
            <a:spAutoFit/>
          </a:bodyPr>
          <a:lstStyle/>
          <a:p>
            <a:r>
              <a:rPr lang="en-US" altLang="zh-CN" sz="2400" b="1" dirty="0" smtClean="0">
                <a:solidFill>
                  <a:srgbClr val="FE797F"/>
                </a:solidFill>
                <a:latin typeface="微软雅黑" panose="020B0503020204020204" pitchFamily="34" charset="-122"/>
                <a:ea typeface="微软雅黑" panose="020B0503020204020204" pitchFamily="34" charset="-122"/>
              </a:rPr>
              <a:t>4.</a:t>
            </a:r>
            <a:r>
              <a:rPr lang="zh-CN" altLang="en-US" sz="2400" b="1" dirty="0" smtClean="0">
                <a:solidFill>
                  <a:srgbClr val="FE797F"/>
                </a:solidFill>
                <a:latin typeface="微软雅黑" panose="020B0503020204020204" pitchFamily="34" charset="-122"/>
                <a:ea typeface="微软雅黑" panose="020B0503020204020204" pitchFamily="34" charset="-122"/>
              </a:rPr>
              <a:t>结构混乱</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10" name="文本框 3"/>
          <p:cNvSpPr txBox="1"/>
          <p:nvPr/>
        </p:nvSpPr>
        <p:spPr>
          <a:xfrm>
            <a:off x="3802743" y="4279365"/>
            <a:ext cx="2428497" cy="523220"/>
          </a:xfrm>
          <a:prstGeom prst="rect">
            <a:avLst/>
          </a:prstGeom>
          <a:noFill/>
        </p:spPr>
        <p:txBody>
          <a:bodyPr wrap="square" rtlCol="0">
            <a:spAutoFit/>
          </a:bodyPr>
          <a:lstStyle/>
          <a:p>
            <a:r>
              <a:rPr lang="zh-CN" altLang="en-US" sz="2800" b="1" dirty="0" smtClean="0">
                <a:solidFill>
                  <a:srgbClr val="608D7B"/>
                </a:solidFill>
                <a:latin typeface="微软雅黑" panose="020B0503020204020204" pitchFamily="34" charset="-122"/>
                <a:ea typeface="微软雅黑" panose="020B0503020204020204" pitchFamily="34" charset="-122"/>
              </a:rPr>
              <a:t>逻辑病句</a:t>
            </a:r>
            <a:endParaRPr lang="zh-CN" altLang="en-US" sz="2800" b="1" dirty="0">
              <a:solidFill>
                <a:srgbClr val="608D7B"/>
              </a:solidFill>
              <a:latin typeface="微软雅黑" panose="020B0503020204020204" pitchFamily="34" charset="-122"/>
              <a:ea typeface="微软雅黑" panose="020B0503020204020204" pitchFamily="34" charset="-122"/>
            </a:endParaRPr>
          </a:p>
        </p:txBody>
      </p:sp>
      <p:sp>
        <p:nvSpPr>
          <p:cNvPr id="11" name="AutoShape 4"/>
          <p:cNvSpPr/>
          <p:nvPr/>
        </p:nvSpPr>
        <p:spPr bwMode="auto">
          <a:xfrm>
            <a:off x="5413828" y="3732329"/>
            <a:ext cx="297812" cy="1584325"/>
          </a:xfrm>
          <a:prstGeom prst="leftBrace">
            <a:avLst>
              <a:gd name="adj1" fmla="val 60706"/>
              <a:gd name="adj2" fmla="val 50000"/>
            </a:avLst>
          </a:prstGeom>
          <a:noFill/>
          <a:ln w="9525">
            <a:solidFill>
              <a:schemeClr val="tx1"/>
            </a:solidFill>
            <a:round/>
          </a:ln>
          <a:effectLst/>
        </p:spPr>
        <p:txBody>
          <a:bodyPr wrap="none" anchor="ctr"/>
          <a:lstStyle/>
          <a:p>
            <a:endParaRPr lang="zh-CN" altLang="en-US"/>
          </a:p>
        </p:txBody>
      </p:sp>
      <p:sp>
        <p:nvSpPr>
          <p:cNvPr id="12" name="文本框 6"/>
          <p:cNvSpPr txBox="1"/>
          <p:nvPr/>
        </p:nvSpPr>
        <p:spPr>
          <a:xfrm>
            <a:off x="5811214" y="3558158"/>
            <a:ext cx="1829435" cy="461665"/>
          </a:xfrm>
          <a:prstGeom prst="rect">
            <a:avLst/>
          </a:prstGeom>
          <a:noFill/>
        </p:spPr>
        <p:txBody>
          <a:bodyPr wrap="square" rtlCol="0">
            <a:spAutoFit/>
          </a:bodyPr>
          <a:lstStyle/>
          <a:p>
            <a:r>
              <a:rPr lang="en-US" altLang="zh-CN" sz="2400" b="1" dirty="0" smtClean="0">
                <a:solidFill>
                  <a:schemeClr val="accent2"/>
                </a:solidFill>
                <a:latin typeface="微软雅黑" panose="020B0503020204020204" pitchFamily="34" charset="-122"/>
                <a:ea typeface="微软雅黑" panose="020B0503020204020204" pitchFamily="34" charset="-122"/>
              </a:rPr>
              <a:t>5.</a:t>
            </a:r>
            <a:r>
              <a:rPr lang="zh-CN" altLang="en-US" sz="2400" b="1" dirty="0" smtClean="0">
                <a:solidFill>
                  <a:schemeClr val="accent2"/>
                </a:solidFill>
                <a:latin typeface="微软雅黑" panose="020B0503020204020204" pitchFamily="34" charset="-122"/>
                <a:ea typeface="微软雅黑" panose="020B0503020204020204" pitchFamily="34" charset="-122"/>
              </a:rPr>
              <a:t>表意不明</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3" name="文本框 6"/>
          <p:cNvSpPr txBox="1"/>
          <p:nvPr/>
        </p:nvSpPr>
        <p:spPr>
          <a:xfrm>
            <a:off x="5883786" y="5029037"/>
            <a:ext cx="1829435" cy="461665"/>
          </a:xfrm>
          <a:prstGeom prst="rect">
            <a:avLst/>
          </a:prstGeom>
          <a:noFill/>
        </p:spPr>
        <p:txBody>
          <a:bodyPr wrap="square" rtlCol="0">
            <a:spAutoFit/>
          </a:bodyPr>
          <a:lstStyle/>
          <a:p>
            <a:r>
              <a:rPr lang="en-US" altLang="zh-CN" sz="2400" b="1" dirty="0" smtClean="0">
                <a:solidFill>
                  <a:schemeClr val="accent2"/>
                </a:solidFill>
                <a:latin typeface="微软雅黑" panose="020B0503020204020204" pitchFamily="34" charset="-122"/>
                <a:ea typeface="微软雅黑" panose="020B0503020204020204" pitchFamily="34" charset="-122"/>
              </a:rPr>
              <a:t>6.</a:t>
            </a:r>
            <a:r>
              <a:rPr lang="zh-CN" altLang="en-US" sz="2400" b="1" dirty="0" smtClean="0">
                <a:solidFill>
                  <a:schemeClr val="accent2"/>
                </a:solidFill>
                <a:latin typeface="微软雅黑" panose="020B0503020204020204" pitchFamily="34" charset="-122"/>
                <a:ea typeface="微软雅黑" panose="020B0503020204020204" pitchFamily="34" charset="-122"/>
              </a:rPr>
              <a:t>不合逻辑</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from="(-#ppt_w/2)" to="(#ppt_x)" calcmode="lin" valueType="num">
                                      <p:cBhvr>
                                        <p:cTn id="21" dur="600" fill="hold">
                                          <p:stCondLst>
                                            <p:cond delay="0"/>
                                          </p:stCondLst>
                                        </p:cTn>
                                        <p:tgtEl>
                                          <p:spTgt spid="5"/>
                                        </p:tgtEl>
                                        <p:attrNameLst>
                                          <p:attrName>ppt_x</p:attrName>
                                        </p:attrNameLst>
                                      </p:cBhvr>
                                    </p:anim>
                                    <p:anim from="0" to="-1.0" calcmode="lin" valueType="num">
                                      <p:cBhvr>
                                        <p:cTn id="22" dur="200" decel="50000" autoRev="1" fill="hold">
                                          <p:stCondLst>
                                            <p:cond delay="600"/>
                                          </p:stCondLst>
                                        </p:cTn>
                                        <p:tgtEl>
                                          <p:spTgt spid="5"/>
                                        </p:tgtEl>
                                        <p:attrNameLst>
                                          <p:attrName>xshear</p:attrName>
                                        </p:attrNameLst>
                                      </p:cBhvr>
                                    </p:anim>
                                    <p:animScale>
                                      <p:cBhvr>
                                        <p:cTn id="23" dur="200" decel="100000" autoRev="1" fill="hold">
                                          <p:stCondLst>
                                            <p:cond delay="600"/>
                                          </p:stCondLst>
                                        </p:cTn>
                                        <p:tgtEl>
                                          <p:spTgt spid="5"/>
                                        </p:tgtEl>
                                      </p:cBhvr>
                                      <p:from x="100000" y="100000"/>
                                      <p:to x="80000" y="100000"/>
                                    </p:animScale>
                                    <p:anim by="(#ppt_h/3+#ppt_w*0.1)" calcmode="lin" valueType="num">
                                      <p:cBhvr additive="sum">
                                        <p:cTn id="24" dur="200" decel="100000" autoRev="1" fill="hold">
                                          <p:stCondLst>
                                            <p:cond delay="600"/>
                                          </p:stCondLst>
                                        </p:cTn>
                                        <p:tgtEl>
                                          <p:spTgt spid="5"/>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4"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 from="(-#ppt_w/2)" to="(#ppt_x)" calcmode="lin" valueType="num">
                                      <p:cBhvr>
                                        <p:cTn id="64" dur="600" fill="hold">
                                          <p:stCondLst>
                                            <p:cond delay="0"/>
                                          </p:stCondLst>
                                        </p:cTn>
                                        <p:tgtEl>
                                          <p:spTgt spid="11"/>
                                        </p:tgtEl>
                                        <p:attrNameLst>
                                          <p:attrName>ppt_x</p:attrName>
                                        </p:attrNameLst>
                                      </p:cBhvr>
                                    </p:anim>
                                    <p:anim from="0" to="-1.0" calcmode="lin" valueType="num">
                                      <p:cBhvr>
                                        <p:cTn id="65" dur="200" decel="50000" autoRev="1" fill="hold">
                                          <p:stCondLst>
                                            <p:cond delay="600"/>
                                          </p:stCondLst>
                                        </p:cTn>
                                        <p:tgtEl>
                                          <p:spTgt spid="11"/>
                                        </p:tgtEl>
                                        <p:attrNameLst>
                                          <p:attrName>xshear</p:attrName>
                                        </p:attrNameLst>
                                      </p:cBhvr>
                                    </p:anim>
                                    <p:animScale>
                                      <p:cBhvr>
                                        <p:cTn id="66" dur="200" decel="100000" autoRev="1" fill="hold">
                                          <p:stCondLst>
                                            <p:cond delay="600"/>
                                          </p:stCondLst>
                                        </p:cTn>
                                        <p:tgtEl>
                                          <p:spTgt spid="11"/>
                                        </p:tgtEl>
                                      </p:cBhvr>
                                      <p:from x="100000" y="100000"/>
                                      <p:to x="80000" y="100000"/>
                                    </p:animScale>
                                    <p:anim by="(#ppt_h/3+#ppt_w*0.1)" calcmode="lin" valueType="num">
                                      <p:cBhvr additive="sum">
                                        <p:cTn id="67" dur="200" decel="100000" autoRev="1" fill="hold">
                                          <p:stCondLst>
                                            <p:cond delay="600"/>
                                          </p:stCondLst>
                                        </p:cTn>
                                        <p:tgtEl>
                                          <p:spTgt spid="11"/>
                                        </p:tgtEl>
                                        <p:attrNameLst>
                                          <p:attrName>ppt_x</p:attrName>
                                        </p:attrNameLst>
                                      </p:cBhvr>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anim calcmode="lin" valueType="num">
                                      <p:cBhvr>
                                        <p:cTn id="73" dur="1000" fill="hold"/>
                                        <p:tgtEl>
                                          <p:spTgt spid="12"/>
                                        </p:tgtEl>
                                        <p:attrNameLst>
                                          <p:attrName>ppt_x</p:attrName>
                                        </p:attrNameLst>
                                      </p:cBhvr>
                                      <p:tavLst>
                                        <p:tav tm="0">
                                          <p:val>
                                            <p:strVal val="#ppt_x"/>
                                          </p:val>
                                        </p:tav>
                                        <p:tav tm="100000">
                                          <p:val>
                                            <p:strVal val="#ppt_x"/>
                                          </p:val>
                                        </p:tav>
                                      </p:tavLst>
                                    </p:anim>
                                    <p:anim calcmode="lin" valueType="num">
                                      <p:cBhvr>
                                        <p:cTn id="7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8" grpId="0"/>
      <p:bldP spid="9" grpId="0"/>
      <p:bldP spid="10" grpId="0"/>
      <p:bldP spid="11" grpId="0" animBg="1"/>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 name="组合 14"/>
          <p:cNvGrpSpPr/>
          <p:nvPr/>
        </p:nvGrpSpPr>
        <p:grpSpPr>
          <a:xfrm>
            <a:off x="4644667" y="1310547"/>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smtClean="0">
                  <a:solidFill>
                    <a:srgbClr val="66B0AA"/>
                  </a:solidFill>
                  <a:latin typeface="微软雅黑" panose="020B0503020204020204" pitchFamily="34" charset="-122"/>
                  <a:ea typeface="微软雅黑" panose="020B0503020204020204" pitchFamily="34" charset="-122"/>
                </a:rPr>
                <a:t>肆</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3120571" y="3378185"/>
            <a:ext cx="6313716"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结构混乱</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3486761" y="4557524"/>
            <a:ext cx="5764720" cy="523220"/>
          </a:xfrm>
          <a:prstGeom prst="rect">
            <a:avLst/>
          </a:prstGeom>
          <a:noFill/>
        </p:spPr>
        <p:txBody>
          <a:bodyPr wrap="none">
            <a:spAutoFit/>
          </a:bodyPr>
          <a:lstStyle/>
          <a:p>
            <a:pPr marL="171450" lvl="1" indent="-171450">
              <a:buFont typeface="Arial" panose="020B0604020202020204" pitchFamily="34" charset="0"/>
              <a:buChar char="•"/>
              <a:defRPr/>
            </a:pPr>
            <a:r>
              <a:rPr lang="en-US" altLang="zh-CN"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1.</a:t>
            </a:r>
            <a:r>
              <a:rPr lang="zh-CN" altLang="en-US"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句式杂糅 </a:t>
            </a:r>
            <a:r>
              <a:rPr lang="en-US" altLang="zh-CN"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a:t>
            </a:r>
            <a:r>
              <a:rPr lang="zh-CN" altLang="en-US"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藕断丝连 </a:t>
            </a:r>
            <a:r>
              <a:rPr lang="en-US" altLang="zh-CN"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3.</a:t>
            </a:r>
            <a:r>
              <a:rPr lang="zh-CN" altLang="en-US" sz="2800" noProof="1"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中途易辙</a:t>
            </a:r>
            <a:endParaRPr lang="en-US" altLang="zh-CN" sz="2800"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strVal val="4*#ppt_w"/>
                                          </p:val>
                                        </p:tav>
                                        <p:tav tm="100000">
                                          <p:val>
                                            <p:strVal val="#ppt_w"/>
                                          </p:val>
                                        </p:tav>
                                      </p:tavLst>
                                    </p:anim>
                                    <p:anim calcmode="lin" valueType="num">
                                      <p:cBhvr>
                                        <p:cTn id="25"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p:tgtEl>
                                          <p:spTgt spid="19"/>
                                        </p:tgtEl>
                                        <p:attrNameLst>
                                          <p:attrName>ppt_x</p:attrName>
                                        </p:attrNameLst>
                                      </p:cBhvr>
                                      <p:tavLst>
                                        <p:tav tm="0">
                                          <p:val>
                                            <p:strVal val="#ppt_x-#ppt_w*1.125000"/>
                                          </p:val>
                                        </p:tav>
                                        <p:tav tm="100000">
                                          <p:val>
                                            <p:strVal val="#ppt_x"/>
                                          </p:val>
                                        </p:tav>
                                      </p:tavLst>
                                    </p:anim>
                                    <p:animEffect transition="in" filter="wipe(righ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395127" y="456180"/>
            <a:ext cx="6264696"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1.</a:t>
            </a:r>
            <a:r>
              <a:rPr lang="zh-CN" altLang="en-US" sz="3200" dirty="0" smtClean="0">
                <a:solidFill>
                  <a:srgbClr val="FE797F"/>
                </a:solidFill>
                <a:latin typeface="微软雅黑" panose="020B0503020204020204" pitchFamily="34" charset="-122"/>
                <a:ea typeface="微软雅黑" panose="020B0503020204020204" pitchFamily="34" charset="-122"/>
              </a:rPr>
              <a:t>句式杂糅</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116180" y="1191901"/>
            <a:ext cx="11351592"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两种或两种以上类型的句子杂糅在一起，造成结构的混乱。</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5" name="矩形 4"/>
          <p:cNvSpPr/>
          <p:nvPr/>
        </p:nvSpPr>
        <p:spPr>
          <a:xfrm>
            <a:off x="485400" y="1926856"/>
            <a:ext cx="6287299" cy="581057"/>
          </a:xfrm>
          <a:prstGeom prst="rect">
            <a:avLst/>
          </a:prstGeom>
        </p:spPr>
        <p:txBody>
          <a:bodyPr wrap="non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这办法又卫生，又方便，深受群众所喜爱。</a:t>
            </a:r>
            <a:endParaRPr lang="zh-CN" altLang="en-US" sz="2400" dirty="0">
              <a:solidFill>
                <a:srgbClr val="FE797F"/>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229855" y="2577384"/>
            <a:ext cx="2141916" cy="6159"/>
          </a:xfrm>
          <a:prstGeom prst="line">
            <a:avLst/>
          </a:prstGeom>
        </p:spPr>
        <p:style>
          <a:lnRef idx="2">
            <a:schemeClr val="accent3"/>
          </a:lnRef>
          <a:fillRef idx="0">
            <a:schemeClr val="accent3"/>
          </a:fillRef>
          <a:effectRef idx="1">
            <a:schemeClr val="accent3"/>
          </a:effectRef>
          <a:fontRef idx="minor">
            <a:schemeClr val="tx1"/>
          </a:fontRef>
        </p:style>
      </p:cxnSp>
      <p:sp>
        <p:nvSpPr>
          <p:cNvPr id="9" name="矩形 8"/>
          <p:cNvSpPr/>
          <p:nvPr/>
        </p:nvSpPr>
        <p:spPr>
          <a:xfrm>
            <a:off x="6676572" y="1741714"/>
            <a:ext cx="2177143" cy="9579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nSpc>
                <a:spcPct val="150000"/>
              </a:lnSpc>
            </a:pPr>
            <a:r>
              <a:rPr lang="zh-CN" altLang="en-US" sz="2000" dirty="0" smtClean="0">
                <a:latin typeface="微软雅黑" panose="020B0503020204020204" pitchFamily="34" charset="-122"/>
                <a:ea typeface="微软雅黑" panose="020B0503020204020204" pitchFamily="34" charset="-122"/>
              </a:rPr>
              <a:t>受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喜爱</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所喜爱</a:t>
            </a:r>
            <a:endParaRPr lang="zh-CN" altLang="en-US" sz="2000" dirty="0">
              <a:latin typeface="微软雅黑" panose="020B0503020204020204" pitchFamily="34" charset="-122"/>
              <a:ea typeface="微软雅黑" panose="020B0503020204020204" pitchFamily="34" charset="-122"/>
            </a:endParaRPr>
          </a:p>
        </p:txBody>
      </p:sp>
      <p:sp>
        <p:nvSpPr>
          <p:cNvPr id="12" name="矩形 11"/>
          <p:cNvSpPr/>
          <p:nvPr/>
        </p:nvSpPr>
        <p:spPr>
          <a:xfrm>
            <a:off x="522514" y="3175085"/>
            <a:ext cx="10151037" cy="646331"/>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现在大家一般采用的是以高鹗续作这一说法为准。</a:t>
            </a:r>
            <a:endParaRPr lang="zh-CN" altLang="en-US" sz="2400" dirty="0">
              <a:latin typeface="微软雅黑" panose="020B0503020204020204" pitchFamily="34" charset="-122"/>
              <a:ea typeface="微软雅黑" panose="020B0503020204020204" pitchFamily="34" charset="-122"/>
            </a:endParaRPr>
          </a:p>
        </p:txBody>
      </p:sp>
      <p:sp>
        <p:nvSpPr>
          <p:cNvPr id="13" name="Line 10"/>
          <p:cNvSpPr>
            <a:spLocks noChangeShapeType="1"/>
          </p:cNvSpPr>
          <p:nvPr/>
        </p:nvSpPr>
        <p:spPr bwMode="auto">
          <a:xfrm>
            <a:off x="6785429" y="3374571"/>
            <a:ext cx="544285" cy="297543"/>
          </a:xfrm>
          <a:prstGeom prst="line">
            <a:avLst/>
          </a:prstGeom>
          <a:noFill/>
          <a:ln w="38100">
            <a:solidFill>
              <a:srgbClr val="FF0000"/>
            </a:solidFill>
            <a:round/>
          </a:ln>
          <a:effectLst/>
        </p:spPr>
        <p:txBody>
          <a:bodyPr/>
          <a:lstStyle/>
          <a:p>
            <a:endParaRPr lang="zh-CN" altLang="en-US"/>
          </a:p>
        </p:txBody>
      </p:sp>
      <p:sp>
        <p:nvSpPr>
          <p:cNvPr id="10" name="Line 10"/>
          <p:cNvSpPr>
            <a:spLocks noChangeShapeType="1"/>
          </p:cNvSpPr>
          <p:nvPr/>
        </p:nvSpPr>
        <p:spPr bwMode="auto">
          <a:xfrm>
            <a:off x="3875316" y="3294743"/>
            <a:ext cx="420914" cy="478972"/>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9" grpId="0" animBg="1"/>
      <p:bldP spid="12" grpId="0"/>
      <p:bldP spid="13"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对象 1"/>
          <p:cNvGraphicFramePr>
            <a:graphicFrameLocks noChangeAspect="1"/>
          </p:cNvGraphicFramePr>
          <p:nvPr/>
        </p:nvGraphicFramePr>
        <p:xfrm>
          <a:off x="1300802" y="188686"/>
          <a:ext cx="10311134" cy="6917645"/>
        </p:xfrm>
        <a:graphic>
          <a:graphicData uri="http://schemas.openxmlformats.org/presentationml/2006/ole">
            <mc:AlternateContent xmlns:mc="http://schemas.openxmlformats.org/markup-compatibility/2006">
              <mc:Choice xmlns:v="urn:schemas-microsoft-com:vml" Requires="v">
                <p:oleObj spid="_x0000_s2052" name="Document" r:id="rId1" imgW="8658860" imgH="8411210" progId="Word.Document.8">
                  <p:embed/>
                </p:oleObj>
              </mc:Choice>
              <mc:Fallback>
                <p:oleObj name="Document" r:id="rId1" imgW="8658860" imgH="8411210" progId="Word.Document.8">
                  <p:embed/>
                  <p:pic>
                    <p:nvPicPr>
                      <p:cNvPr id="0" name="对象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802" y="188686"/>
                        <a:ext cx="10311134" cy="69176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对象 1"/>
          <p:cNvGraphicFramePr>
            <a:graphicFrameLocks noChangeAspect="1"/>
          </p:cNvGraphicFramePr>
          <p:nvPr/>
        </p:nvGraphicFramePr>
        <p:xfrm>
          <a:off x="1042987" y="139700"/>
          <a:ext cx="9552441" cy="7210080"/>
        </p:xfrm>
        <a:graphic>
          <a:graphicData uri="http://schemas.openxmlformats.org/presentationml/2006/ole">
            <mc:AlternateContent xmlns:mc="http://schemas.openxmlformats.org/markup-compatibility/2006">
              <mc:Choice xmlns:v="urn:schemas-microsoft-com:vml" Requires="v">
                <p:oleObj spid="_x0000_s3076" name="Document" r:id="rId1" imgW="8910955" imgH="5410200" progId="Word.Document.8">
                  <p:embed/>
                </p:oleObj>
              </mc:Choice>
              <mc:Fallback>
                <p:oleObj name="Document" r:id="rId1" imgW="8910955" imgH="5410200" progId="Word.Document.8">
                  <p:embed/>
                  <p:pic>
                    <p:nvPicPr>
                      <p:cNvPr id="0" name="对象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7" y="139700"/>
                        <a:ext cx="9552441" cy="7210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930670" y="325551"/>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2.</a:t>
            </a:r>
            <a:r>
              <a:rPr lang="zh-CN" altLang="en-US" sz="2800" dirty="0" smtClean="0">
                <a:solidFill>
                  <a:srgbClr val="FE797F"/>
                </a:solidFill>
                <a:latin typeface="微软雅黑" panose="020B0503020204020204" pitchFamily="34" charset="-122"/>
                <a:ea typeface="微软雅黑" panose="020B0503020204020204" pitchFamily="34" charset="-122"/>
              </a:rPr>
              <a:t>藕断丝连</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203265" y="1133844"/>
            <a:ext cx="9435706"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结构完整的一句话的最后一部分被生硬地用作另一句话的开头。</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5" name="矩形 4"/>
          <p:cNvSpPr/>
          <p:nvPr/>
        </p:nvSpPr>
        <p:spPr>
          <a:xfrm>
            <a:off x="943428" y="1801642"/>
            <a:ext cx="10406743"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从汶川到芦山，地震确实有能量剥夺太多本该鲜活滋润的生命，但地震却没有能量剥夺站立在废墟上的那些生命依然坚强。</a:t>
            </a:r>
            <a:endParaRPr lang="zh-CN" altLang="en-US" sz="24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050972" y="2917371"/>
            <a:ext cx="2297764" cy="32313"/>
          </a:xfrm>
          <a:prstGeom prst="line">
            <a:avLst/>
          </a:prstGeom>
        </p:spPr>
        <p:style>
          <a:lnRef idx="2">
            <a:schemeClr val="accent3"/>
          </a:lnRef>
          <a:fillRef idx="0">
            <a:schemeClr val="accent3"/>
          </a:fillRef>
          <a:effectRef idx="1">
            <a:schemeClr val="accent3"/>
          </a:effectRef>
          <a:fontRef idx="minor">
            <a:schemeClr val="tx1"/>
          </a:fontRef>
        </p:style>
      </p:cxnSp>
      <p:sp>
        <p:nvSpPr>
          <p:cNvPr id="9" name="Line 10"/>
          <p:cNvSpPr>
            <a:spLocks noChangeShapeType="1"/>
          </p:cNvSpPr>
          <p:nvPr/>
        </p:nvSpPr>
        <p:spPr bwMode="auto">
          <a:xfrm>
            <a:off x="6364514" y="2721428"/>
            <a:ext cx="1255485" cy="94343"/>
          </a:xfrm>
          <a:prstGeom prst="line">
            <a:avLst/>
          </a:prstGeom>
          <a:noFill/>
          <a:ln w="38100">
            <a:solidFill>
              <a:srgbClr val="FF0000"/>
            </a:solidFill>
            <a:round/>
          </a:ln>
          <a:effectLst/>
        </p:spPr>
        <p:txBody>
          <a:bodyPr/>
          <a:lstStyle/>
          <a:p>
            <a:endParaRPr lang="zh-CN" altLang="en-US"/>
          </a:p>
        </p:txBody>
      </p:sp>
      <p:sp>
        <p:nvSpPr>
          <p:cNvPr id="10" name="矩形 9"/>
          <p:cNvSpPr/>
          <p:nvPr/>
        </p:nvSpPr>
        <p:spPr>
          <a:xfrm>
            <a:off x="841829" y="3788006"/>
            <a:ext cx="11348583" cy="646331"/>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不难看出，这起明显的错案迟迟得不到公正判决，其根本原因是党风不正在作怪。</a:t>
            </a:r>
            <a:endParaRPr lang="zh-CN" altLang="en-US" sz="24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048172" y="4303486"/>
            <a:ext cx="2852057" cy="21771"/>
          </a:xfrm>
          <a:prstGeom prst="line">
            <a:avLst/>
          </a:prstGeom>
        </p:spPr>
        <p:style>
          <a:lnRef idx="2">
            <a:schemeClr val="accent3"/>
          </a:lnRef>
          <a:fillRef idx="0">
            <a:schemeClr val="accent3"/>
          </a:fillRef>
          <a:effectRef idx="1">
            <a:schemeClr val="accent3"/>
          </a:effectRef>
          <a:fontRef idx="minor">
            <a:schemeClr val="tx1"/>
          </a:fontRef>
        </p:style>
      </p:cxnSp>
      <p:sp>
        <p:nvSpPr>
          <p:cNvPr id="13" name="Line 10"/>
          <p:cNvSpPr>
            <a:spLocks noChangeShapeType="1"/>
          </p:cNvSpPr>
          <p:nvPr/>
        </p:nvSpPr>
        <p:spPr bwMode="auto">
          <a:xfrm>
            <a:off x="9768114" y="4513942"/>
            <a:ext cx="2104572" cy="14515"/>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ppt_x</p:attrName>
                                        </p:attrNameLst>
                                      </p:cBhvr>
                                      <p:tavLst>
                                        <p:tav tm="0">
                                          <p:val>
                                            <p:strVal val="#ppt_x-.2"/>
                                          </p:val>
                                        </p:tav>
                                        <p:tav tm="100000">
                                          <p:val>
                                            <p:strVal val="#ppt_x"/>
                                          </p:val>
                                        </p:tav>
                                      </p:tavLst>
                                    </p:anim>
                                    <p:anim calcmode="lin" valueType="num">
                                      <p:cBhvr>
                                        <p:cTn id="4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9" grpId="0" animBg="1"/>
      <p:bldP spid="10" grpId="0"/>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82327" y="746466"/>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3.</a:t>
            </a:r>
            <a:r>
              <a:rPr lang="zh-CN" altLang="en-US" sz="2800" dirty="0" smtClean="0">
                <a:solidFill>
                  <a:srgbClr val="FE797F"/>
                </a:solidFill>
                <a:latin typeface="微软雅黑" panose="020B0503020204020204" pitchFamily="34" charset="-122"/>
                <a:ea typeface="微软雅黑" panose="020B0503020204020204" pitchFamily="34" charset="-122"/>
              </a:rPr>
              <a:t>中途易辙</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449943" y="1366073"/>
            <a:ext cx="11740470" cy="961289"/>
          </a:xfrm>
          <a:prstGeom prst="rect">
            <a:avLst/>
          </a:prstGeom>
          <a:noFill/>
        </p:spPr>
        <p:txBody>
          <a:bodyPr wrap="square" rtlCol="0">
            <a:spAutoFit/>
          </a:bodyPr>
          <a:lstStyle/>
          <a:p>
            <a:pPr>
              <a:lnSpc>
                <a:spcPct val="150000"/>
              </a:lnSpc>
            </a:pPr>
            <a:r>
              <a:rPr lang="zh-CN" altLang="en-US" sz="2000" dirty="0" smtClean="0">
                <a:solidFill>
                  <a:schemeClr val="accent2"/>
                </a:solidFill>
                <a:latin typeface="微软雅黑" panose="020B0503020204020204" pitchFamily="34" charset="-122"/>
                <a:ea typeface="微软雅黑" panose="020B0503020204020204" pitchFamily="34" charset="-122"/>
              </a:rPr>
              <a:t>一句话说了一半，忽然另起炉灶，重新说起，前一半的意思处于游离状态。即暗换主语，前半句用的是一个主语，后半句却暗中换了另一主语。</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 name="矩形 4"/>
          <p:cNvSpPr/>
          <p:nvPr/>
        </p:nvSpPr>
        <p:spPr>
          <a:xfrm>
            <a:off x="522514" y="2788614"/>
            <a:ext cx="11205029"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我国重新修订</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食品安全法</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，目的是用更严格的监管、更严厉的处罚、更严肃的问责，切实保障“舌尖上的安全”，被称为“最严食品安全法”。</a:t>
            </a:r>
            <a:endParaRPr lang="zh-CN" altLang="en-US"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046425" y="3314795"/>
            <a:ext cx="3235289" cy="8976"/>
          </a:xfrm>
          <a:prstGeom prst="line">
            <a:avLst/>
          </a:prstGeom>
        </p:spPr>
        <p:style>
          <a:lnRef idx="2">
            <a:schemeClr val="accent3"/>
          </a:lnRef>
          <a:fillRef idx="0">
            <a:schemeClr val="accent3"/>
          </a:fillRef>
          <a:effectRef idx="1">
            <a:schemeClr val="accent3"/>
          </a:effectRef>
          <a:fontRef idx="minor">
            <a:schemeClr val="tx1"/>
          </a:fontRef>
        </p:style>
      </p:cxnSp>
      <p:sp>
        <p:nvSpPr>
          <p:cNvPr id="8" name="线形标注 1 7"/>
          <p:cNvSpPr/>
          <p:nvPr/>
        </p:nvSpPr>
        <p:spPr>
          <a:xfrm>
            <a:off x="6323158" y="2064448"/>
            <a:ext cx="2088232" cy="864096"/>
          </a:xfrm>
          <a:prstGeom prst="borderCallout1">
            <a:avLst>
              <a:gd name="adj1" fmla="val 18750"/>
              <a:gd name="adj2" fmla="val -8333"/>
              <a:gd name="adj3" fmla="val 199568"/>
              <a:gd name="adj4" fmla="val -25431"/>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这一法规</a:t>
            </a:r>
            <a:endParaRPr lang="zh-CN" altLang="en-US" sz="2400" dirty="0">
              <a:latin typeface="微软雅黑" panose="020B0503020204020204" pitchFamily="34" charset="-122"/>
              <a:ea typeface="微软雅黑" panose="020B0503020204020204" pitchFamily="34" charset="-122"/>
            </a:endParaRPr>
          </a:p>
        </p:txBody>
      </p:sp>
      <p:sp>
        <p:nvSpPr>
          <p:cNvPr id="9" name="矩形 8"/>
          <p:cNvSpPr/>
          <p:nvPr/>
        </p:nvSpPr>
        <p:spPr>
          <a:xfrm>
            <a:off x="624115" y="4733428"/>
            <a:ext cx="11161485" cy="941796"/>
          </a:xfrm>
          <a:prstGeom prst="rect">
            <a:avLst/>
          </a:prstGeom>
        </p:spPr>
        <p:txBody>
          <a:bodyPr wrap="square">
            <a:spAutoFit/>
          </a:bodyPr>
          <a:lstStyle/>
          <a:p>
            <a:pPr>
              <a:lnSpc>
                <a:spcPct val="115000"/>
              </a:lnSpc>
            </a:pPr>
            <a:r>
              <a:rPr kumimoji="1" lang="en-US" altLang="zh-CN" sz="2400" dirty="0" smtClean="0">
                <a:latin typeface="微软雅黑" panose="020B0503020204020204" pitchFamily="34" charset="-122"/>
                <a:ea typeface="微软雅黑" panose="020B0503020204020204" pitchFamily="34" charset="-122"/>
              </a:rPr>
              <a:t>2.</a:t>
            </a:r>
            <a:r>
              <a:rPr kumimoji="1" lang="zh-CN" altLang="en-US" sz="2400" dirty="0" smtClean="0">
                <a:latin typeface="微软雅黑" panose="020B0503020204020204" pitchFamily="34" charset="-122"/>
                <a:ea typeface="微软雅黑" panose="020B0503020204020204" pitchFamily="34" charset="-122"/>
              </a:rPr>
              <a:t>中国人民自从接受了马列主义思想之后，中国的革命在毛泽东的领导下，大大改了样子。</a:t>
            </a:r>
            <a:endParaRPr kumimoji="1" lang="zh-CN" altLang="en-US" sz="2400" dirty="0">
              <a:latin typeface="微软雅黑" panose="020B0503020204020204" pitchFamily="34" charset="-122"/>
              <a:ea typeface="微软雅黑" panose="020B0503020204020204" pitchFamily="34" charset="-122"/>
            </a:endParaRPr>
          </a:p>
        </p:txBody>
      </p:sp>
      <p:sp>
        <p:nvSpPr>
          <p:cNvPr id="10" name="矩形 9"/>
          <p:cNvSpPr/>
          <p:nvPr/>
        </p:nvSpPr>
        <p:spPr>
          <a:xfrm>
            <a:off x="2545093" y="5319877"/>
            <a:ext cx="7919156" cy="461665"/>
          </a:xfrm>
          <a:prstGeom prst="rect">
            <a:avLst/>
          </a:prstGeom>
        </p:spPr>
        <p:txBody>
          <a:bodyPr wrap="none">
            <a:spAutoFit/>
          </a:bodyPr>
          <a:lstStyle/>
          <a:p>
            <a:r>
              <a:rPr kumimoji="1" lang="zh-CN" altLang="en-US" sz="2400" b="1" dirty="0" smtClean="0">
                <a:solidFill>
                  <a:schemeClr val="accent2"/>
                </a:solidFill>
                <a:latin typeface="黑体" panose="02010609060101010101" charset="-122"/>
                <a:ea typeface="黑体" panose="02010609060101010101" charset="-122"/>
              </a:rPr>
              <a:t>一句话说了一半，忽然另起炉灶，暗换主语，重来一句。</a:t>
            </a:r>
            <a:endParaRPr lang="zh-CN" altLang="en-US" sz="2400" dirty="0">
              <a:solidFill>
                <a:schemeClr val="accent2"/>
              </a:solidFill>
            </a:endParaRPr>
          </a:p>
        </p:txBody>
      </p:sp>
      <p:sp>
        <p:nvSpPr>
          <p:cNvPr id="11" name="Line 10"/>
          <p:cNvSpPr>
            <a:spLocks noChangeShapeType="1"/>
          </p:cNvSpPr>
          <p:nvPr/>
        </p:nvSpPr>
        <p:spPr bwMode="auto">
          <a:xfrm>
            <a:off x="950686" y="4927599"/>
            <a:ext cx="1255485" cy="94343"/>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2"/>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8" grpId="0" animBg="1"/>
      <p:bldP spid="9" grpId="0"/>
      <p:bldP spid="10" grpId="0"/>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 name="组合 14"/>
          <p:cNvGrpSpPr/>
          <p:nvPr/>
        </p:nvGrpSpPr>
        <p:grpSpPr>
          <a:xfrm>
            <a:off x="4644667" y="1310547"/>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smtClean="0">
                  <a:solidFill>
                    <a:srgbClr val="66B0AA"/>
                  </a:solidFill>
                  <a:latin typeface="微软雅黑" panose="020B0503020204020204" pitchFamily="34" charset="-122"/>
                  <a:ea typeface="微软雅黑" panose="020B0503020204020204" pitchFamily="34" charset="-122"/>
                </a:rPr>
                <a:t>伍</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3193143" y="3116928"/>
            <a:ext cx="6313716"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表意不明</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5184931" y="4368839"/>
            <a:ext cx="1970611" cy="461665"/>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指代不明</a:t>
            </a:r>
            <a:endParaRPr lang="en-US" altLang="zh-CN" sz="2400" noProof="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extBox 11"/>
          <p:cNvSpPr txBox="1"/>
          <p:nvPr/>
        </p:nvSpPr>
        <p:spPr>
          <a:xfrm>
            <a:off x="5254171" y="5145352"/>
            <a:ext cx="1897906" cy="461665"/>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对象不明</a:t>
            </a:r>
            <a:endParaRPr lang="en-US" altLang="zh-CN" sz="2400" noProof="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5272018" y="5892839"/>
            <a:ext cx="1843774" cy="461665"/>
          </a:xfrm>
          <a:prstGeom prst="rect">
            <a:avLst/>
          </a:prstGeom>
          <a:noFill/>
        </p:spPr>
        <p:txBody>
          <a:bodyPr wrap="none">
            <a:spAutoFit/>
          </a:bodyPr>
          <a:lstStyle/>
          <a:p>
            <a:pPr marL="171450" lvl="1" indent="-171450">
              <a:buFont typeface="Arial" panose="020B0604020202020204" pitchFamily="34" charset="0"/>
              <a:buChar char="•"/>
              <a:defRPr/>
            </a:pPr>
            <a:r>
              <a:rPr lang="en-US" altLang="zh-CN"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3.</a:t>
            </a:r>
            <a:r>
              <a:rPr lang="zh-CN" altLang="en-US" sz="2400" noProof="1" smtClean="0">
                <a:solidFill>
                  <a:schemeClr val="accent2"/>
                </a:solidFill>
                <a:latin typeface="微软雅黑" panose="020B0503020204020204" pitchFamily="34" charset="-122"/>
                <a:ea typeface="微软雅黑" panose="020B0503020204020204" pitchFamily="34" charset="-122"/>
                <a:cs typeface="+mn-ea"/>
                <a:sym typeface="Arial" panose="020B0604020202020204" pitchFamily="34" charset="0"/>
              </a:rPr>
              <a:t>歧义现象</a:t>
            </a:r>
            <a:endParaRPr lang="en-US" altLang="zh-CN" sz="2400" noProof="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par>
                          <p:cTn id="20" fill="hold">
                            <p:stCondLst>
                              <p:cond delay="1000"/>
                            </p:stCondLst>
                            <p:childTnLst>
                              <p:par>
                                <p:cTn id="21" presetID="23" presetClass="entr" presetSubtype="32"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133870" y="557780"/>
            <a:ext cx="6264696"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1.</a:t>
            </a:r>
            <a:r>
              <a:rPr lang="zh-CN" altLang="en-US" sz="3200" dirty="0" smtClean="0">
                <a:solidFill>
                  <a:srgbClr val="FE797F"/>
                </a:solidFill>
                <a:latin typeface="微软雅黑" panose="020B0503020204020204" pitchFamily="34" charset="-122"/>
                <a:ea typeface="微软雅黑" panose="020B0503020204020204" pitchFamily="34" charset="-122"/>
              </a:rPr>
              <a:t>指代不明</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131821" y="1511215"/>
            <a:ext cx="7488832"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代词指代不明</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4" name="左大括号 3"/>
          <p:cNvSpPr/>
          <p:nvPr/>
        </p:nvSpPr>
        <p:spPr>
          <a:xfrm>
            <a:off x="3035874" y="1165690"/>
            <a:ext cx="504056" cy="10801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4"/>
          <p:cNvSpPr txBox="1"/>
          <p:nvPr/>
        </p:nvSpPr>
        <p:spPr>
          <a:xfrm>
            <a:off x="3669432" y="1108759"/>
            <a:ext cx="4896544" cy="369332"/>
          </a:xfrm>
          <a:prstGeom prst="rect">
            <a:avLst/>
          </a:prstGeom>
          <a:noFill/>
        </p:spPr>
        <p:txBody>
          <a:bodyPr wrap="square" rtlCol="0">
            <a:spAutoFit/>
          </a:bodyPr>
          <a:lstStyle/>
          <a:p>
            <a:r>
              <a:rPr lang="zh-CN" altLang="en-US" dirty="0" smtClean="0"/>
              <a:t>指示代词：此、这、这方面等</a:t>
            </a:r>
            <a:endParaRPr lang="zh-CN" altLang="en-US" dirty="0"/>
          </a:p>
        </p:txBody>
      </p:sp>
      <p:sp>
        <p:nvSpPr>
          <p:cNvPr id="6" name="TextBox 5"/>
          <p:cNvSpPr txBox="1"/>
          <p:nvPr/>
        </p:nvSpPr>
        <p:spPr>
          <a:xfrm>
            <a:off x="3712975" y="1914234"/>
            <a:ext cx="4896544" cy="369332"/>
          </a:xfrm>
          <a:prstGeom prst="rect">
            <a:avLst/>
          </a:prstGeom>
          <a:noFill/>
        </p:spPr>
        <p:txBody>
          <a:bodyPr wrap="square" rtlCol="0">
            <a:spAutoFit/>
          </a:bodyPr>
          <a:lstStyle/>
          <a:p>
            <a:r>
              <a:rPr lang="zh-CN" altLang="en-US" dirty="0" smtClean="0"/>
              <a:t>人称代词：自己、他、她等</a:t>
            </a:r>
            <a:endParaRPr lang="zh-CN" altLang="en-US" dirty="0"/>
          </a:p>
        </p:txBody>
      </p:sp>
      <p:sp>
        <p:nvSpPr>
          <p:cNvPr id="7" name="矩形 6"/>
          <p:cNvSpPr/>
          <p:nvPr/>
        </p:nvSpPr>
        <p:spPr>
          <a:xfrm>
            <a:off x="203200" y="2817643"/>
            <a:ext cx="11756571"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欣赏一首好诗不容易，创作一首好诗更不是一件简单的事，小李对诗歌情有独钟，因此，他平时在这方面做了不少的努力。</a:t>
            </a:r>
            <a:endParaRPr lang="zh-CN" altLang="en-US" sz="24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000" y="3439886"/>
            <a:ext cx="1770743"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3579168" y="3481709"/>
            <a:ext cx="1762089" cy="1720"/>
          </a:xfrm>
          <a:prstGeom prst="line">
            <a:avLst/>
          </a:prstGeom>
        </p:spPr>
        <p:style>
          <a:lnRef idx="2">
            <a:schemeClr val="accent3"/>
          </a:lnRef>
          <a:fillRef idx="0">
            <a:schemeClr val="accent3"/>
          </a:fillRef>
          <a:effectRef idx="1">
            <a:schemeClr val="accent3"/>
          </a:effectRef>
          <a:fontRef idx="minor">
            <a:schemeClr val="tx1"/>
          </a:fontRef>
        </p:style>
      </p:cxnSp>
      <p:cxnSp>
        <p:nvCxnSpPr>
          <p:cNvPr id="20" name="直接连接符 19"/>
          <p:cNvCxnSpPr/>
          <p:nvPr/>
        </p:nvCxnSpPr>
        <p:spPr>
          <a:xfrm flipV="1">
            <a:off x="1714083" y="3947885"/>
            <a:ext cx="1711289" cy="20052"/>
          </a:xfrm>
          <a:prstGeom prst="line">
            <a:avLst/>
          </a:prstGeom>
        </p:spPr>
        <p:style>
          <a:lnRef idx="2">
            <a:schemeClr val="accent3"/>
          </a:lnRef>
          <a:fillRef idx="0">
            <a:schemeClr val="accent3"/>
          </a:fillRef>
          <a:effectRef idx="1">
            <a:schemeClr val="accent3"/>
          </a:effectRef>
          <a:fontRef idx="minor">
            <a:schemeClr val="tx1"/>
          </a:fontRef>
        </p:style>
      </p:cxnSp>
      <p:sp>
        <p:nvSpPr>
          <p:cNvPr id="21" name="矩形 20"/>
          <p:cNvSpPr/>
          <p:nvPr/>
        </p:nvSpPr>
        <p:spPr>
          <a:xfrm>
            <a:off x="232229" y="4542749"/>
            <a:ext cx="11408228"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美国政府表示仍然支持强势美元，但这到底只是嘴上说说还是要采取果断措施，经济学家对此的看法是否定的。</a:t>
            </a:r>
            <a:endParaRPr lang="zh-CN" altLang="en-US" sz="24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524001" y="5689600"/>
            <a:ext cx="348342" cy="29030"/>
          </a:xfrm>
          <a:prstGeom prst="line">
            <a:avLst/>
          </a:prstGeom>
        </p:spPr>
        <p:style>
          <a:lnRef idx="2">
            <a:schemeClr val="accent3"/>
          </a:lnRef>
          <a:fillRef idx="0">
            <a:schemeClr val="accent3"/>
          </a:fillRef>
          <a:effectRef idx="1">
            <a:schemeClr val="accent3"/>
          </a:effectRef>
          <a:fontRef idx="minor">
            <a:schemeClr val="tx1"/>
          </a:fontRef>
        </p:style>
      </p:cxnSp>
      <p:cxnSp>
        <p:nvCxnSpPr>
          <p:cNvPr id="13" name="直接连接符 12"/>
          <p:cNvCxnSpPr/>
          <p:nvPr/>
        </p:nvCxnSpPr>
        <p:spPr>
          <a:xfrm>
            <a:off x="6408057" y="5072743"/>
            <a:ext cx="1770743"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4" name="直接连接符 13"/>
          <p:cNvCxnSpPr/>
          <p:nvPr/>
        </p:nvCxnSpPr>
        <p:spPr>
          <a:xfrm>
            <a:off x="9231086" y="5123543"/>
            <a:ext cx="1770743" cy="0"/>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ppt_x</p:attrName>
                                        </p:attrNameLst>
                                      </p:cBhvr>
                                      <p:tavLst>
                                        <p:tav tm="0">
                                          <p:val>
                                            <p:strVal val="#ppt_x-.2"/>
                                          </p:val>
                                        </p:tav>
                                        <p:tav tm="100000">
                                          <p:val>
                                            <p:strVal val="#ppt_x"/>
                                          </p:val>
                                        </p:tav>
                                      </p:tavLst>
                                    </p:anim>
                                    <p:anim calcmode="lin" valueType="num">
                                      <p:cBhvr>
                                        <p:cTn id="4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ppt_x</p:attrName>
                                        </p:attrNameLst>
                                      </p:cBhvr>
                                      <p:tavLst>
                                        <p:tav tm="0">
                                          <p:val>
                                            <p:strVal val="#ppt_x-.2"/>
                                          </p:val>
                                        </p:tav>
                                        <p:tav tm="100000">
                                          <p:val>
                                            <p:strVal val="#ppt_x"/>
                                          </p:val>
                                        </p:tav>
                                      </p:tavLst>
                                    </p:anim>
                                    <p:anim calcmode="lin" valueType="num">
                                      <p:cBhvr>
                                        <p:cTn id="4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1000" fill="hold"/>
                                        <p:tgtEl>
                                          <p:spTgt spid="20"/>
                                        </p:tgtEl>
                                        <p:attrNameLst>
                                          <p:attrName>ppt_x</p:attrName>
                                        </p:attrNameLst>
                                      </p:cBhvr>
                                      <p:tavLst>
                                        <p:tav tm="0">
                                          <p:val>
                                            <p:strVal val="#ppt_x-.2"/>
                                          </p:val>
                                        </p:tav>
                                        <p:tav tm="100000">
                                          <p:val>
                                            <p:strVal val="#ppt_x"/>
                                          </p:val>
                                        </p:tav>
                                      </p:tavLst>
                                    </p:anim>
                                    <p:anim calcmode="lin" valueType="num">
                                      <p:cBhvr>
                                        <p:cTn id="56"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linds(horizont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ppt_x</p:attrName>
                                        </p:attrNameLst>
                                      </p:cBhvr>
                                      <p:tavLst>
                                        <p:tav tm="0">
                                          <p:val>
                                            <p:strVal val="#ppt_x-.2"/>
                                          </p:val>
                                        </p:tav>
                                        <p:tav tm="100000">
                                          <p:val>
                                            <p:strVal val="#ppt_x"/>
                                          </p:val>
                                        </p:tav>
                                      </p:tavLst>
                                    </p:anim>
                                    <p:anim calcmode="lin" valueType="num">
                                      <p:cBhvr>
                                        <p:cTn id="68"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69" dur="10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9"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1000" fill="hold"/>
                                        <p:tgtEl>
                                          <p:spTgt spid="13"/>
                                        </p:tgtEl>
                                        <p:attrNameLst>
                                          <p:attrName>ppt_x</p:attrName>
                                        </p:attrNameLst>
                                      </p:cBhvr>
                                      <p:tavLst>
                                        <p:tav tm="0">
                                          <p:val>
                                            <p:strVal val="#ppt_x-.2"/>
                                          </p:val>
                                        </p:tav>
                                        <p:tav tm="100000">
                                          <p:val>
                                            <p:strVal val="#ppt_x"/>
                                          </p:val>
                                        </p:tav>
                                      </p:tavLst>
                                    </p:anim>
                                    <p:anim calcmode="lin" valueType="num">
                                      <p:cBhvr>
                                        <p:cTn id="7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3"/>
                                        </p:tgtEl>
                                      </p:cBhvr>
                                    </p:animEffect>
                                  </p:childTnLst>
                                </p:cTn>
                              </p:par>
                            </p:childTnLst>
                          </p:cTn>
                        </p:par>
                      </p:childTnLst>
                    </p:cTn>
                  </p:par>
                  <p:par>
                    <p:cTn id="77" fill="hold">
                      <p:stCondLst>
                        <p:cond delay="indefinite"/>
                      </p:stCondLst>
                      <p:childTnLst>
                        <p:par>
                          <p:cTn id="78" fill="hold">
                            <p:stCondLst>
                              <p:cond delay="0"/>
                            </p:stCondLst>
                            <p:childTnLst>
                              <p:par>
                                <p:cTn id="79" presetID="29" presetClass="entr" presetSubtype="0" fill="hold"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1000" fill="hold"/>
                                        <p:tgtEl>
                                          <p:spTgt spid="14"/>
                                        </p:tgtEl>
                                        <p:attrNameLst>
                                          <p:attrName>ppt_x</p:attrName>
                                        </p:attrNameLst>
                                      </p:cBhvr>
                                      <p:tavLst>
                                        <p:tav tm="0">
                                          <p:val>
                                            <p:strVal val="#ppt_x-.2"/>
                                          </p:val>
                                        </p:tav>
                                        <p:tav tm="100000">
                                          <p:val>
                                            <p:strVal val="#ppt_x"/>
                                          </p:val>
                                        </p:tav>
                                      </p:tavLst>
                                    </p:anim>
                                    <p:anim calcmode="lin" valueType="num">
                                      <p:cBhvr>
                                        <p:cTn id="82"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8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98441" y="601323"/>
            <a:ext cx="6264696"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2.</a:t>
            </a:r>
            <a:r>
              <a:rPr lang="zh-CN" altLang="en-US" sz="3200" dirty="0" smtClean="0">
                <a:solidFill>
                  <a:srgbClr val="FE797F"/>
                </a:solidFill>
                <a:latin typeface="微软雅黑" panose="020B0503020204020204" pitchFamily="34" charset="-122"/>
                <a:ea typeface="微软雅黑" panose="020B0503020204020204" pitchFamily="34" charset="-122"/>
              </a:rPr>
              <a:t>对象不明</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710342" y="1278986"/>
            <a:ext cx="10973657" cy="581057"/>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曾记否，我与你认识的时候，还是个十来岁的少年，纯真无暇，充满幻想。</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4965283" y="1935937"/>
            <a:ext cx="5876888" cy="23492"/>
          </a:xfrm>
          <a:prstGeom prst="line">
            <a:avLst/>
          </a:prstGeom>
        </p:spPr>
        <p:style>
          <a:lnRef idx="2">
            <a:schemeClr val="accent3"/>
          </a:lnRef>
          <a:fillRef idx="0">
            <a:schemeClr val="accent3"/>
          </a:fillRef>
          <a:effectRef idx="1">
            <a:schemeClr val="accent3"/>
          </a:effectRef>
          <a:fontRef idx="minor">
            <a:schemeClr val="tx1"/>
          </a:fontRef>
        </p:style>
      </p:cxnSp>
      <p:sp>
        <p:nvSpPr>
          <p:cNvPr id="5" name="矩形 4"/>
          <p:cNvSpPr/>
          <p:nvPr/>
        </p:nvSpPr>
        <p:spPr>
          <a:xfrm>
            <a:off x="769258" y="2844801"/>
            <a:ext cx="10348686" cy="581057"/>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孩子们很喜欢离休干部李大伯，一来到这里就有说有笑。</a:t>
            </a:r>
            <a:endParaRPr lang="zh-CN" altLang="en-US"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335397" y="3568794"/>
            <a:ext cx="3300603" cy="30749"/>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ppt_x</p:attrName>
                                        </p:attrNameLst>
                                      </p:cBhvr>
                                      <p:tavLst>
                                        <p:tav tm="0">
                                          <p:val>
                                            <p:strVal val="#ppt_x-.2"/>
                                          </p:val>
                                        </p:tav>
                                        <p:tav tm="100000">
                                          <p:val>
                                            <p:strVal val="#ppt_x"/>
                                          </p:val>
                                        </p:tav>
                                      </p:tavLst>
                                    </p:anim>
                                    <p:anim calcmode="lin" valueType="num">
                                      <p:cBhvr>
                                        <p:cTn id="3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304097" y="644865"/>
            <a:ext cx="6264696"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3.</a:t>
            </a:r>
            <a:r>
              <a:rPr lang="zh-CN" altLang="en-US" sz="2800" dirty="0" smtClean="0">
                <a:solidFill>
                  <a:srgbClr val="FE797F"/>
                </a:solidFill>
                <a:latin typeface="微软雅黑" panose="020B0503020204020204" pitchFamily="34" charset="-122"/>
                <a:ea typeface="微软雅黑" panose="020B0503020204020204" pitchFamily="34" charset="-122"/>
              </a:rPr>
              <a:t>歧义现象</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245681" y="1351558"/>
            <a:ext cx="7488832"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一句话具有多种理解而让人不好把握</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58505" y="1856178"/>
            <a:ext cx="7488832"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a:t>
            </a:r>
            <a:r>
              <a:rPr lang="en-US" altLang="zh-CN" sz="2400" dirty="0" smtClean="0">
                <a:solidFill>
                  <a:srgbClr val="FE797F"/>
                </a:solidFill>
                <a:latin typeface="微软雅黑" panose="020B0503020204020204" pitchFamily="34" charset="-122"/>
                <a:ea typeface="微软雅黑" panose="020B0503020204020204" pitchFamily="34" charset="-122"/>
              </a:rPr>
              <a:t>1</a:t>
            </a:r>
            <a:r>
              <a:rPr lang="zh-CN" altLang="en-US" sz="2400" dirty="0" smtClean="0">
                <a:solidFill>
                  <a:srgbClr val="FE797F"/>
                </a:solidFill>
                <a:latin typeface="微软雅黑" panose="020B0503020204020204" pitchFamily="34" charset="-122"/>
                <a:ea typeface="微软雅黑" panose="020B0503020204020204" pitchFamily="34" charset="-122"/>
              </a:rPr>
              <a:t>）因词语多义</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5" name="文本框 3"/>
          <p:cNvSpPr txBox="1"/>
          <p:nvPr/>
        </p:nvSpPr>
        <p:spPr>
          <a:xfrm>
            <a:off x="447958" y="2490862"/>
            <a:ext cx="7128792"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山上的水宝贵，我们留给晚上来的人喝。</a:t>
            </a:r>
            <a:endParaRPr lang="zh-CN" altLang="en-US"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201390" y="3039024"/>
            <a:ext cx="792088" cy="0"/>
          </a:xfrm>
          <a:prstGeom prst="line">
            <a:avLst/>
          </a:prstGeom>
        </p:spPr>
        <p:style>
          <a:lnRef idx="2">
            <a:schemeClr val="accent3"/>
          </a:lnRef>
          <a:fillRef idx="0">
            <a:schemeClr val="accent3"/>
          </a:fillRef>
          <a:effectRef idx="1">
            <a:schemeClr val="accent3"/>
          </a:effectRef>
          <a:fontRef idx="minor">
            <a:schemeClr val="tx1"/>
          </a:fontRef>
        </p:style>
      </p:cxnSp>
      <p:sp>
        <p:nvSpPr>
          <p:cNvPr id="7" name="线形标注 1 6"/>
          <p:cNvSpPr/>
          <p:nvPr/>
        </p:nvSpPr>
        <p:spPr>
          <a:xfrm>
            <a:off x="5050972" y="1828800"/>
            <a:ext cx="2873828" cy="879213"/>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夜晚上来</a:t>
            </a:r>
            <a:endParaRPr lang="en-US" altLang="zh-CN"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2.</a:t>
            </a:r>
            <a:r>
              <a:rPr lang="zh-CN" altLang="en-US" sz="2400" smtClean="0">
                <a:latin typeface="微软雅黑" panose="020B0503020204020204" pitchFamily="34" charset="-122"/>
                <a:ea typeface="微软雅黑" panose="020B0503020204020204" pitchFamily="34" charset="-122"/>
              </a:rPr>
              <a:t>晚一</a:t>
            </a:r>
            <a:r>
              <a:rPr lang="zh-CN" altLang="en-US" sz="2400" dirty="0" smtClean="0">
                <a:latin typeface="微软雅黑" panose="020B0503020204020204" pitchFamily="34" charset="-122"/>
                <a:ea typeface="微软雅黑" panose="020B0503020204020204" pitchFamily="34" charset="-122"/>
              </a:rPr>
              <a:t>点上来</a:t>
            </a:r>
            <a:endParaRPr lang="zh-CN" altLang="en-US" sz="2400" dirty="0">
              <a:latin typeface="微软雅黑" panose="020B0503020204020204" pitchFamily="34" charset="-122"/>
              <a:ea typeface="微软雅黑" panose="020B0503020204020204" pitchFamily="34" charset="-122"/>
            </a:endParaRPr>
          </a:p>
        </p:txBody>
      </p:sp>
      <p:sp>
        <p:nvSpPr>
          <p:cNvPr id="8" name="文本框 3"/>
          <p:cNvSpPr txBox="1"/>
          <p:nvPr/>
        </p:nvSpPr>
        <p:spPr>
          <a:xfrm>
            <a:off x="1403084" y="3182477"/>
            <a:ext cx="7488832" cy="461665"/>
          </a:xfrm>
          <a:prstGeom prst="rect">
            <a:avLst/>
          </a:prstGeom>
          <a:noFill/>
        </p:spPr>
        <p:txBody>
          <a:bodyPr wrap="square" rtlCol="0">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a:t>
            </a:r>
            <a:r>
              <a:rPr lang="en-US" altLang="zh-CN" sz="2400" dirty="0" smtClean="0">
                <a:solidFill>
                  <a:srgbClr val="FE797F"/>
                </a:solidFill>
                <a:latin typeface="微软雅黑" panose="020B0503020204020204" pitchFamily="34" charset="-122"/>
                <a:ea typeface="微软雅黑" panose="020B0503020204020204" pitchFamily="34" charset="-122"/>
              </a:rPr>
              <a:t>2</a:t>
            </a:r>
            <a:r>
              <a:rPr lang="zh-CN" altLang="en-US" sz="2400" dirty="0" smtClean="0">
                <a:solidFill>
                  <a:srgbClr val="FE797F"/>
                </a:solidFill>
                <a:latin typeface="微软雅黑" panose="020B0503020204020204" pitchFamily="34" charset="-122"/>
                <a:ea typeface="微软雅黑" panose="020B0503020204020204" pitchFamily="34" charset="-122"/>
              </a:rPr>
              <a:t>）因词性不同，意义也不同</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9" name="文本框 3"/>
          <p:cNvSpPr txBox="1"/>
          <p:nvPr/>
        </p:nvSpPr>
        <p:spPr>
          <a:xfrm>
            <a:off x="403289" y="3947226"/>
            <a:ext cx="10206654"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他背着总经理和副总经理把这笔钱分别存入了两家银行。</a:t>
            </a:r>
            <a:endParaRPr lang="zh-CN" altLang="en-US" sz="24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525620" y="4538931"/>
            <a:ext cx="360040" cy="0"/>
          </a:xfrm>
          <a:prstGeom prst="line">
            <a:avLst/>
          </a:prstGeom>
        </p:spPr>
        <p:style>
          <a:lnRef idx="2">
            <a:schemeClr val="accent3"/>
          </a:lnRef>
          <a:fillRef idx="0">
            <a:schemeClr val="accent3"/>
          </a:fillRef>
          <a:effectRef idx="1">
            <a:schemeClr val="accent3"/>
          </a:effectRef>
          <a:fontRef idx="minor">
            <a:schemeClr val="tx1"/>
          </a:fontRef>
        </p:style>
      </p:cxnSp>
      <p:sp>
        <p:nvSpPr>
          <p:cNvPr id="11" name="线形标注 1 10"/>
          <p:cNvSpPr/>
          <p:nvPr/>
        </p:nvSpPr>
        <p:spPr>
          <a:xfrm>
            <a:off x="3120571" y="2888343"/>
            <a:ext cx="9069842" cy="1110315"/>
          </a:xfrm>
          <a:prstGeom prst="borderCallout1">
            <a:avLst>
              <a:gd name="adj1" fmla="val 44716"/>
              <a:gd name="adj2" fmla="val -1256"/>
              <a:gd name="adj3" fmla="val 126390"/>
              <a:gd name="adj4" fmla="val -5015"/>
            </a:avLst>
          </a:prstGeom>
        </p:spPr>
        <p:style>
          <a:lnRef idx="2">
            <a:schemeClr val="accent5"/>
          </a:lnRef>
          <a:fillRef idx="1">
            <a:schemeClr val="lt1"/>
          </a:fillRef>
          <a:effectRef idx="0">
            <a:schemeClr val="accent5"/>
          </a:effectRef>
          <a:fontRef idx="minor">
            <a:schemeClr val="dk1"/>
          </a:fontRef>
        </p:style>
        <p:txBody>
          <a:bodyPr rtlCol="0" anchor="ct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连词，说明偷钱的是“他”</a:t>
            </a:r>
            <a:endParaRPr lang="en-US" altLang="zh-CN"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介词，偷钱的是他和副总。表示关涉对象：对、对于、跟、同等</a:t>
            </a:r>
            <a:endParaRPr lang="zh-CN" altLang="en-US" sz="2400" dirty="0">
              <a:latin typeface="微软雅黑" panose="020B0503020204020204" pitchFamily="34" charset="-122"/>
              <a:ea typeface="微软雅黑" panose="020B0503020204020204" pitchFamily="34" charset="-122"/>
            </a:endParaRPr>
          </a:p>
        </p:txBody>
      </p:sp>
      <p:sp>
        <p:nvSpPr>
          <p:cNvPr id="12" name="矩形 11"/>
          <p:cNvSpPr/>
          <p:nvPr/>
        </p:nvSpPr>
        <p:spPr>
          <a:xfrm>
            <a:off x="391885" y="5326520"/>
            <a:ext cx="11553371"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zh-CN" sz="2400" dirty="0" smtClean="0">
                <a:latin typeface="微软雅黑" panose="020B0503020204020204" pitchFamily="34" charset="-122"/>
                <a:ea typeface="微软雅黑" panose="020B0503020204020204" pitchFamily="34" charset="-122"/>
              </a:rPr>
              <a:t>这次外出比赛，我一定说服老师和你一起去，这样你就不会太紧张了，可以发挥得更好。</a:t>
            </a:r>
            <a:endParaRPr lang="zh-CN" altLang="en-US" sz="240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3013112" y="5905594"/>
            <a:ext cx="3300603" cy="30749"/>
          </a:xfrm>
          <a:prstGeom prst="line">
            <a:avLst/>
          </a:prstGeom>
        </p:spPr>
        <p:style>
          <a:lnRef idx="2">
            <a:schemeClr val="accent3"/>
          </a:lnRef>
          <a:fillRef idx="0">
            <a:schemeClr val="accent3"/>
          </a:fillRef>
          <a:effectRef idx="1">
            <a:schemeClr val="accent3"/>
          </a:effectRef>
          <a:fontRef idx="minor">
            <a:schemeClr val="tx1"/>
          </a:fontRef>
        </p:style>
      </p:cxnSp>
      <p:sp>
        <p:nvSpPr>
          <p:cNvPr id="14" name="圆角矩形标注 13"/>
          <p:cNvSpPr/>
          <p:nvPr/>
        </p:nvSpPr>
        <p:spPr>
          <a:xfrm>
            <a:off x="4572000" y="4383314"/>
            <a:ext cx="6560457" cy="1016000"/>
          </a:xfrm>
          <a:prstGeom prst="wedgeRoundRectCallout">
            <a:avLst>
              <a:gd name="adj1" fmla="val -40966"/>
              <a:gd name="adj2" fmla="val 68214"/>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nSpc>
                <a:spcPct val="150000"/>
              </a:lnSpc>
            </a:pPr>
            <a:r>
              <a:rPr lang="en-US" altLang="zh-CN" b="1" dirty="0" smtClean="0">
                <a:latin typeface="黑体" panose="02010609060101010101" charset="-122"/>
                <a:ea typeface="黑体" panose="02010609060101010101" charset="-122"/>
              </a:rPr>
              <a:t>“</a:t>
            </a:r>
            <a:r>
              <a:rPr lang="zh-CN" altLang="zh-CN" dirty="0" smtClean="0">
                <a:latin typeface="微软雅黑" panose="020B0503020204020204" pitchFamily="34" charset="-122"/>
                <a:ea typeface="微软雅黑" panose="020B0503020204020204" pitchFamily="34" charset="-122"/>
              </a:rPr>
              <a:t>和</a:t>
            </a:r>
            <a:r>
              <a:rPr lang="en-US" altLang="zh-CN"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可以是连词，说服的是</a:t>
            </a:r>
            <a:r>
              <a:rPr lang="en-US" altLang="zh-CN"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老师和你</a:t>
            </a:r>
            <a:r>
              <a:rPr lang="en-US" altLang="zh-CN"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去；也可以是介词，被说服的是“老师”，跟“你一起去”的是“我”</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1000" fill="hold"/>
                                        <p:tgtEl>
                                          <p:spTgt spid="10"/>
                                        </p:tgtEl>
                                        <p:attrNameLst>
                                          <p:attrName>ppt_x</p:attrName>
                                        </p:attrNameLst>
                                      </p:cBhvr>
                                      <p:tavLst>
                                        <p:tav tm="0">
                                          <p:val>
                                            <p:strVal val="#ppt_x-.2"/>
                                          </p:val>
                                        </p:tav>
                                        <p:tav tm="100000">
                                          <p:val>
                                            <p:strVal val="#ppt_x"/>
                                          </p:val>
                                        </p:tav>
                                      </p:tavLst>
                                    </p:anim>
                                    <p:anim calcmode="lin" valueType="num">
                                      <p:cBhvr>
                                        <p:cTn id="6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blinds(horizontal)">
                                      <p:cBhvr>
                                        <p:cTn id="68" dur="5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blinds(horizontal)">
                                      <p:cBhvr>
                                        <p:cTn id="73" dur="500"/>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29" presetClass="entr" presetSubtype="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1000" fill="hold"/>
                                        <p:tgtEl>
                                          <p:spTgt spid="13"/>
                                        </p:tgtEl>
                                        <p:attrNameLst>
                                          <p:attrName>ppt_x</p:attrName>
                                        </p:attrNameLst>
                                      </p:cBhvr>
                                      <p:tavLst>
                                        <p:tav tm="0">
                                          <p:val>
                                            <p:strVal val="#ppt_x-.2"/>
                                          </p:val>
                                        </p:tav>
                                        <p:tav tm="100000">
                                          <p:val>
                                            <p:strVal val="#ppt_x"/>
                                          </p:val>
                                        </p:tav>
                                      </p:tavLst>
                                    </p:anim>
                                    <p:anim calcmode="lin" valueType="num">
                                      <p:cBhvr>
                                        <p:cTn id="7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80" dur="10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blinds(horizontal)">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animBg="1"/>
      <p:bldP spid="8" grpId="0"/>
      <p:bldP spid="9" grpId="0"/>
      <p:bldP spid="11" grpId="0" animBg="1"/>
      <p:bldP spid="12" grpId="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481"/>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5" name="组合 14"/>
          <p:cNvGrpSpPr/>
          <p:nvPr/>
        </p:nvGrpSpPr>
        <p:grpSpPr>
          <a:xfrm>
            <a:off x="4644667" y="1310547"/>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a:solidFill>
                    <a:srgbClr val="66B0AA"/>
                  </a:solidFill>
                  <a:latin typeface="微软雅黑" panose="020B0503020204020204" pitchFamily="34" charset="-122"/>
                  <a:ea typeface="微软雅黑" panose="020B0503020204020204" pitchFamily="34" charset="-122"/>
                </a:rPr>
                <a:t>壹</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3998388" y="3378185"/>
            <a:ext cx="4237739"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语序不当</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4851104" y="4252724"/>
            <a:ext cx="2109873" cy="400110"/>
          </a:xfrm>
          <a:prstGeom prst="rect">
            <a:avLst/>
          </a:prstGeom>
          <a:noFill/>
        </p:spPr>
        <p:txBody>
          <a:bodyPr wrap="none">
            <a:spAutoFit/>
          </a:bodyPr>
          <a:lstStyle/>
          <a:p>
            <a:pPr marL="171450" lvl="1" indent="-171450" algn="ctr">
              <a:buFont typeface="Arial" panose="020B0604020202020204" pitchFamily="34" charset="0"/>
              <a:buChar char="•"/>
              <a:defRPr/>
            </a:pPr>
            <a:r>
              <a:rPr lang="en-US" altLang="zh-CN" sz="2000" noProof="1" smtClean="0">
                <a:solidFill>
                  <a:schemeClr val="tx2"/>
                </a:solidFill>
                <a:latin typeface="Arial" panose="020B0604020202020204" pitchFamily="34" charset="0"/>
                <a:ea typeface="微软雅黑" panose="020B0503020204020204" pitchFamily="34" charset="-122"/>
                <a:sym typeface="Arial" panose="020B0604020202020204" pitchFamily="34" charset="0"/>
              </a:rPr>
              <a:t>1.</a:t>
            </a:r>
            <a:r>
              <a:rPr lang="zh-CN" altLang="en-US" sz="2000" noProof="1" smtClean="0">
                <a:solidFill>
                  <a:schemeClr val="tx2"/>
                </a:solidFill>
                <a:latin typeface="Arial" panose="020B0604020202020204" pitchFamily="34" charset="0"/>
                <a:ea typeface="微软雅黑" panose="020B0503020204020204" pitchFamily="34" charset="-122"/>
                <a:sym typeface="Arial" panose="020B0604020202020204" pitchFamily="34" charset="0"/>
              </a:rPr>
              <a:t>定语位置不当</a:t>
            </a:r>
            <a:endParaRPr lang="en-US" altLang="zh-CN" sz="2000" noProof="1">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4865618" y="4700853"/>
            <a:ext cx="2109873" cy="400110"/>
          </a:xfrm>
          <a:prstGeom prst="rect">
            <a:avLst/>
          </a:prstGeom>
          <a:noFill/>
        </p:spPr>
        <p:txBody>
          <a:bodyPr wrap="none">
            <a:spAutoFit/>
          </a:bodyPr>
          <a:lstStyle/>
          <a:p>
            <a:pPr marL="171450" lvl="1" indent="-171450">
              <a:buFont typeface="Arial" panose="020B0604020202020204" pitchFamily="34" charset="0"/>
              <a:buChar char="•"/>
              <a:defRPr/>
            </a:pPr>
            <a:r>
              <a:rPr lang="en-US" altLang="zh-CN"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2.</a:t>
            </a:r>
            <a:r>
              <a:rPr lang="zh-CN" altLang="en-US"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状语位置不当</a:t>
            </a:r>
            <a:endParaRPr lang="en-US" altLang="zh-CN" sz="2000" noProof="1">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876800" y="5129024"/>
            <a:ext cx="2423886" cy="400110"/>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3.</a:t>
            </a:r>
            <a:r>
              <a:rPr lang="zh-CN" altLang="en-US"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虚词位置不当</a:t>
            </a:r>
            <a:endParaRPr lang="en-US" altLang="zh-CN" sz="2000" noProof="1">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884056" y="5600739"/>
            <a:ext cx="3679371" cy="400110"/>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4.</a:t>
            </a:r>
            <a:r>
              <a:rPr lang="zh-CN" altLang="en-US"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并列的词语或短语顺序不当</a:t>
            </a:r>
            <a:endParaRPr lang="en-US" altLang="zh-CN" sz="2000" noProof="1">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4884057" y="6036167"/>
            <a:ext cx="2423886" cy="400110"/>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5.</a:t>
            </a:r>
            <a:r>
              <a:rPr lang="zh-CN" altLang="en-US" sz="2000" noProof="1" smtClean="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分句顺序不当</a:t>
            </a:r>
            <a:endParaRPr lang="en-US" altLang="zh-CN" sz="2000" noProof="1">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ppt_w</p:attrName>
                                        </p:attrNameLst>
                                      </p:cBhvr>
                                      <p:tavLst>
                                        <p:tav tm="0">
                                          <p:val>
                                            <p:fltVal val="0"/>
                                          </p:val>
                                        </p:tav>
                                        <p:tav tm="100000">
                                          <p:val>
                                            <p:strVal val="#ppt_w"/>
                                          </p:val>
                                        </p:tav>
                                      </p:tavLst>
                                    </p:anim>
                                    <p:anim calcmode="lin" valueType="num">
                                      <p:cBhvr>
                                        <p:cTn id="17" dur="1000" fill="hold"/>
                                        <p:tgtEl>
                                          <p:spTgt spid="15"/>
                                        </p:tgtEl>
                                        <p:attrNameLst>
                                          <p:attrName>ppt_h</p:attrName>
                                        </p:attrNameLst>
                                      </p:cBhvr>
                                      <p:tavLst>
                                        <p:tav tm="0">
                                          <p:val>
                                            <p:fltVal val="0"/>
                                          </p:val>
                                        </p:tav>
                                        <p:tav tm="100000">
                                          <p:val>
                                            <p:strVal val="#ppt_h"/>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p:tgtEl>
                                          <p:spTgt spid="11"/>
                                        </p:tgtEl>
                                        <p:attrNameLst>
                                          <p:attrName>ppt_x</p:attrName>
                                        </p:attrNameLst>
                                      </p:cBhvr>
                                      <p:tavLst>
                                        <p:tav tm="0">
                                          <p:val>
                                            <p:strVal val="#ppt_x-#ppt_w*1.125000"/>
                                          </p:val>
                                        </p:tav>
                                        <p:tav tm="100000">
                                          <p:val>
                                            <p:strVal val="#ppt_x"/>
                                          </p:val>
                                        </p:tav>
                                      </p:tavLst>
                                    </p:anim>
                                    <p:animEffect transition="in" filter="wipe(righ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p:tgtEl>
                                          <p:spTgt spid="12"/>
                                        </p:tgtEl>
                                        <p:attrNameLst>
                                          <p:attrName>ppt_x</p:attrName>
                                        </p:attrNameLst>
                                      </p:cBhvr>
                                      <p:tavLst>
                                        <p:tav tm="0">
                                          <p:val>
                                            <p:strVal val="#ppt_x-#ppt_w*1.125000"/>
                                          </p:val>
                                        </p:tav>
                                        <p:tav tm="100000">
                                          <p:val>
                                            <p:strVal val="#ppt_x"/>
                                          </p:val>
                                        </p:tav>
                                      </p:tavLst>
                                    </p:anim>
                                    <p:animEffect transition="in" filter="wipe(righ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p:tgtEl>
                                          <p:spTgt spid="13"/>
                                        </p:tgtEl>
                                        <p:attrNameLst>
                                          <p:attrName>ppt_x</p:attrName>
                                        </p:attrNameLst>
                                      </p:cBhvr>
                                      <p:tavLst>
                                        <p:tav tm="0">
                                          <p:val>
                                            <p:strVal val="#ppt_x-#ppt_w*1.125000"/>
                                          </p:val>
                                        </p:tav>
                                        <p:tav tm="100000">
                                          <p:val>
                                            <p:strVal val="#ppt_x"/>
                                          </p:val>
                                        </p:tav>
                                      </p:tavLst>
                                    </p:anim>
                                    <p:animEffect transition="in" filter="wipe(right)">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20" grpId="0"/>
      <p:bldP spid="11" grpId="0"/>
      <p:bldP spid="12"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812302" y="454489"/>
            <a:ext cx="7488832" cy="523220"/>
          </a:xfrm>
          <a:prstGeom prst="rect">
            <a:avLst/>
          </a:prstGeom>
          <a:noFill/>
        </p:spPr>
        <p:txBody>
          <a:bodyPr wrap="square" rtlCol="0">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a:t>
            </a:r>
            <a:r>
              <a:rPr lang="en-US" altLang="zh-CN" sz="2800" dirty="0" smtClean="0">
                <a:solidFill>
                  <a:srgbClr val="FE797F"/>
                </a:solidFill>
                <a:latin typeface="微软雅黑" panose="020B0503020204020204" pitchFamily="34" charset="-122"/>
                <a:ea typeface="微软雅黑" panose="020B0503020204020204" pitchFamily="34" charset="-122"/>
              </a:rPr>
              <a:t>3</a:t>
            </a:r>
            <a:r>
              <a:rPr lang="zh-CN" altLang="en-US" sz="2800" dirty="0" smtClean="0">
                <a:solidFill>
                  <a:srgbClr val="FE797F"/>
                </a:solidFill>
                <a:latin typeface="微软雅黑" panose="020B0503020204020204" pitchFamily="34" charset="-122"/>
                <a:ea typeface="微软雅黑" panose="020B0503020204020204" pitchFamily="34" charset="-122"/>
              </a:rPr>
              <a:t>）因停顿不同而造成的歧义</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043608" y="1059582"/>
            <a:ext cx="10321078"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局长嘱咐几个学校的领导，新学期的工作一定要有新的起色。</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734455" y="1491630"/>
            <a:ext cx="936104"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5" name="直接连接符 4"/>
          <p:cNvCxnSpPr/>
          <p:nvPr/>
        </p:nvCxnSpPr>
        <p:spPr>
          <a:xfrm flipV="1">
            <a:off x="3300512" y="1625600"/>
            <a:ext cx="1300517" cy="11173"/>
          </a:xfrm>
          <a:prstGeom prst="line">
            <a:avLst/>
          </a:prstGeom>
        </p:spPr>
        <p:style>
          <a:lnRef idx="2">
            <a:schemeClr val="accent6"/>
          </a:lnRef>
          <a:fillRef idx="0">
            <a:schemeClr val="accent6"/>
          </a:fillRef>
          <a:effectRef idx="1">
            <a:schemeClr val="accent6"/>
          </a:effectRef>
          <a:fontRef idx="minor">
            <a:schemeClr val="tx1"/>
          </a:fontRef>
        </p:style>
      </p:cxnSp>
      <p:sp>
        <p:nvSpPr>
          <p:cNvPr id="7" name="矩形 6"/>
          <p:cNvSpPr/>
          <p:nvPr/>
        </p:nvSpPr>
        <p:spPr>
          <a:xfrm>
            <a:off x="1088571" y="2140020"/>
            <a:ext cx="10813143"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今年</a:t>
            </a:r>
            <a:r>
              <a:rPr lang="en-US" altLang="zh-CN" sz="2400" dirty="0" smtClean="0">
                <a:latin typeface="微软雅黑" panose="020B0503020204020204" pitchFamily="34" charset="-122"/>
                <a:ea typeface="微软雅黑" panose="020B0503020204020204" pitchFamily="34" charset="-122"/>
              </a:rPr>
              <a:t>4</a:t>
            </a:r>
            <a:r>
              <a:rPr lang="zh-CN" altLang="zh-CN" sz="2400" dirty="0" smtClean="0">
                <a:latin typeface="微软雅黑" panose="020B0503020204020204" pitchFamily="34" charset="-122"/>
                <a:ea typeface="微软雅黑" panose="020B0503020204020204" pitchFamily="34" charset="-122"/>
              </a:rPr>
              <a:t>月底，墨西哥和美国的部分地区相继爆发了甲型</a:t>
            </a:r>
            <a:r>
              <a:rPr lang="en-US" altLang="zh-CN" sz="2400" dirty="0" smtClean="0">
                <a:latin typeface="微软雅黑" panose="020B0503020204020204" pitchFamily="34" charset="-122"/>
                <a:ea typeface="微软雅黑" panose="020B0503020204020204" pitchFamily="34" charset="-122"/>
              </a:rPr>
              <a:t>H1N1</a:t>
            </a:r>
            <a:r>
              <a:rPr lang="zh-CN" altLang="zh-CN" sz="2400" dirty="0" smtClean="0">
                <a:latin typeface="微软雅黑" panose="020B0503020204020204" pitchFamily="34" charset="-122"/>
                <a:ea typeface="微软雅黑" panose="020B0503020204020204" pitchFamily="34" charset="-122"/>
              </a:rPr>
              <a:t>流感，世界卫生组织对此高度重视，并迅速采取了一系列紧急应对措施。</a:t>
            </a:r>
            <a:endParaRPr lang="zh-CN" altLang="en-US" sz="24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162627" y="2732601"/>
            <a:ext cx="1743202" cy="10599"/>
          </a:xfrm>
          <a:prstGeom prst="line">
            <a:avLst/>
          </a:prstGeom>
        </p:spPr>
        <p:style>
          <a:lnRef idx="2">
            <a:schemeClr val="accent3"/>
          </a:lnRef>
          <a:fillRef idx="0">
            <a:schemeClr val="accent3"/>
          </a:fillRef>
          <a:effectRef idx="1">
            <a:schemeClr val="accent3"/>
          </a:effectRef>
          <a:fontRef idx="minor">
            <a:schemeClr val="tx1"/>
          </a:fontRef>
        </p:style>
      </p:cxnSp>
      <p:cxnSp>
        <p:nvCxnSpPr>
          <p:cNvPr id="10" name="直接连接符 9"/>
          <p:cNvCxnSpPr/>
          <p:nvPr/>
        </p:nvCxnSpPr>
        <p:spPr>
          <a:xfrm>
            <a:off x="4519712" y="2667286"/>
            <a:ext cx="1743202" cy="10599"/>
          </a:xfrm>
          <a:prstGeom prst="line">
            <a:avLst/>
          </a:prstGeom>
        </p:spPr>
        <p:style>
          <a:lnRef idx="2">
            <a:schemeClr val="accent6"/>
          </a:lnRef>
          <a:fillRef idx="0">
            <a:schemeClr val="accent6"/>
          </a:fillRef>
          <a:effectRef idx="1">
            <a:schemeClr val="accent6"/>
          </a:effectRef>
          <a:fontRef idx="minor">
            <a:schemeClr val="tx1"/>
          </a:fontRef>
        </p:style>
      </p:cxnSp>
      <p:sp>
        <p:nvSpPr>
          <p:cNvPr id="11" name="文本框 3"/>
          <p:cNvSpPr txBox="1"/>
          <p:nvPr/>
        </p:nvSpPr>
        <p:spPr>
          <a:xfrm>
            <a:off x="1741714" y="3563792"/>
            <a:ext cx="10000343" cy="523220"/>
          </a:xfrm>
          <a:prstGeom prst="rect">
            <a:avLst/>
          </a:prstGeom>
          <a:noFill/>
        </p:spPr>
        <p:txBody>
          <a:bodyPr wrap="square" rtlCol="0">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a:t>
            </a:r>
            <a:r>
              <a:rPr lang="en-US" altLang="zh-CN" sz="2800" dirty="0" smtClean="0">
                <a:solidFill>
                  <a:srgbClr val="FE797F"/>
                </a:solidFill>
                <a:latin typeface="微软雅黑" panose="020B0503020204020204" pitchFamily="34" charset="-122"/>
                <a:ea typeface="微软雅黑" panose="020B0503020204020204" pitchFamily="34" charset="-122"/>
              </a:rPr>
              <a:t>4</a:t>
            </a:r>
            <a:r>
              <a:rPr lang="zh-CN" altLang="en-US" sz="2800" dirty="0" smtClean="0">
                <a:solidFill>
                  <a:srgbClr val="FE797F"/>
                </a:solidFill>
                <a:latin typeface="微软雅黑" panose="020B0503020204020204" pitchFamily="34" charset="-122"/>
                <a:ea typeface="微软雅黑" panose="020B0503020204020204" pitchFamily="34" charset="-122"/>
              </a:rPr>
              <a:t>）多音多义带来多种理解而造成的歧义（书面语）</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12" name="文本框 3"/>
          <p:cNvSpPr txBox="1"/>
          <p:nvPr/>
        </p:nvSpPr>
        <p:spPr>
          <a:xfrm>
            <a:off x="1160849" y="4430705"/>
            <a:ext cx="7488832"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这个人好说话。</a:t>
            </a:r>
            <a:endParaRPr lang="zh-CN" altLang="en-US" sz="2400" dirty="0">
              <a:latin typeface="微软雅黑" panose="020B0503020204020204" pitchFamily="34" charset="-122"/>
              <a:ea typeface="微软雅黑" panose="020B0503020204020204" pitchFamily="34" charset="-122"/>
            </a:endParaRPr>
          </a:p>
        </p:txBody>
      </p:sp>
      <p:sp>
        <p:nvSpPr>
          <p:cNvPr id="13" name="圆角矩形标注 12"/>
          <p:cNvSpPr/>
          <p:nvPr/>
        </p:nvSpPr>
        <p:spPr>
          <a:xfrm>
            <a:off x="3396343" y="3497943"/>
            <a:ext cx="1712686" cy="841828"/>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sz="2800" dirty="0" err="1" smtClean="0"/>
              <a:t>hǎo</a:t>
            </a:r>
            <a:r>
              <a:rPr lang="zh-CN" altLang="en-US" sz="2800" dirty="0" smtClean="0"/>
              <a:t>，</a:t>
            </a:r>
            <a:r>
              <a:rPr lang="en-US" altLang="zh-CN" sz="2800" dirty="0" err="1" smtClean="0"/>
              <a:t>hào</a:t>
            </a:r>
            <a:endParaRPr lang="zh-CN" altLang="en-US" sz="2800" dirty="0"/>
          </a:p>
        </p:txBody>
      </p:sp>
      <p:sp>
        <p:nvSpPr>
          <p:cNvPr id="14" name="文本框 3"/>
          <p:cNvSpPr txBox="1"/>
          <p:nvPr/>
        </p:nvSpPr>
        <p:spPr>
          <a:xfrm>
            <a:off x="1117870" y="5281977"/>
            <a:ext cx="7488832"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到</a:t>
            </a:r>
            <a:r>
              <a:rPr lang="en-US" altLang="zh-CN" sz="2400" dirty="0" smtClean="0">
                <a:latin typeface="微软雅黑" panose="020B0503020204020204" pitchFamily="34" charset="-122"/>
                <a:ea typeface="微软雅黑" panose="020B0503020204020204" pitchFamily="34" charset="-122"/>
              </a:rPr>
              <a:t>2016</a:t>
            </a:r>
            <a:r>
              <a:rPr lang="zh-CN" altLang="en-US" sz="2400" dirty="0" smtClean="0">
                <a:latin typeface="微软雅黑" panose="020B0503020204020204" pitchFamily="34" charset="-122"/>
                <a:ea typeface="微软雅黑" panose="020B0503020204020204" pitchFamily="34" charset="-122"/>
              </a:rPr>
              <a:t>年底，小王还贷款一万元。</a:t>
            </a:r>
            <a:endParaRPr lang="zh-CN" altLang="en-US" sz="2400" dirty="0">
              <a:latin typeface="微软雅黑" panose="020B0503020204020204" pitchFamily="34" charset="-122"/>
              <a:ea typeface="微软雅黑" panose="020B0503020204020204" pitchFamily="34" charset="-122"/>
            </a:endParaRPr>
          </a:p>
        </p:txBody>
      </p:sp>
      <p:sp>
        <p:nvSpPr>
          <p:cNvPr id="15" name="TextBox 14"/>
          <p:cNvSpPr txBox="1"/>
          <p:nvPr/>
        </p:nvSpPr>
        <p:spPr>
          <a:xfrm flipH="1">
            <a:off x="6029614" y="5318456"/>
            <a:ext cx="1831494" cy="523220"/>
          </a:xfrm>
          <a:prstGeom prst="rect">
            <a:avLst/>
          </a:prstGeom>
          <a:noFill/>
        </p:spPr>
        <p:txBody>
          <a:bodyPr wrap="square" rtlCol="0">
            <a:spAutoFit/>
          </a:bodyPr>
          <a:lstStyle/>
          <a:p>
            <a:r>
              <a:rPr lang="en-US" altLang="zh-CN" sz="2800" dirty="0" err="1" smtClean="0"/>
              <a:t>hái</a:t>
            </a:r>
            <a:r>
              <a:rPr lang="zh-CN" altLang="en-US" sz="2800" dirty="0" smtClean="0"/>
              <a:t>，</a:t>
            </a:r>
            <a:r>
              <a:rPr lang="en-US" altLang="zh-CN" sz="2800" dirty="0" err="1" smtClean="0"/>
              <a:t>huán</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ppt_x</p:attrName>
                                        </p:attrNameLst>
                                      </p:cBhvr>
                                      <p:tavLst>
                                        <p:tav tm="0">
                                          <p:val>
                                            <p:strVal val="#ppt_x-.2"/>
                                          </p:val>
                                        </p:tav>
                                        <p:tav tm="100000">
                                          <p:val>
                                            <p:strVal val="#ppt_x"/>
                                          </p:val>
                                        </p:tav>
                                      </p:tavLst>
                                    </p:anim>
                                    <p:anim calcmode="lin" valueType="num">
                                      <p:cBhvr>
                                        <p:cTn id="4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ppt_x</p:attrName>
                                        </p:attrNameLst>
                                      </p:cBhvr>
                                      <p:tavLst>
                                        <p:tav tm="0">
                                          <p:val>
                                            <p:strVal val="#ppt_x-.2"/>
                                          </p:val>
                                        </p:tav>
                                        <p:tav tm="100000">
                                          <p:val>
                                            <p:strVal val="#ppt_x"/>
                                          </p:val>
                                        </p:tav>
                                      </p:tavLst>
                                    </p:anim>
                                    <p:anim calcmode="lin" valueType="num">
                                      <p:cBhvr>
                                        <p:cTn id="4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blinds(horizontal)">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linds(horizontal)">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11" grpId="0"/>
      <p:bldP spid="12" grpId="0"/>
      <p:bldP spid="13" grpId="0" animBg="1"/>
      <p:bldP spid="14"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045657" y="367404"/>
            <a:ext cx="7488832" cy="523220"/>
          </a:xfrm>
          <a:prstGeom prst="rect">
            <a:avLst/>
          </a:prstGeom>
          <a:noFill/>
        </p:spPr>
        <p:txBody>
          <a:bodyPr wrap="square" rtlCol="0">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a:t>
            </a:r>
            <a:r>
              <a:rPr lang="en-US" altLang="zh-CN" sz="2800" dirty="0" smtClean="0">
                <a:solidFill>
                  <a:srgbClr val="FE797F"/>
                </a:solidFill>
                <a:latin typeface="微软雅黑" panose="020B0503020204020204" pitchFamily="34" charset="-122"/>
                <a:ea typeface="微软雅黑" panose="020B0503020204020204" pitchFamily="34" charset="-122"/>
              </a:rPr>
              <a:t>5</a:t>
            </a:r>
            <a:r>
              <a:rPr lang="zh-CN" altLang="en-US" sz="2800" dirty="0" smtClean="0">
                <a:solidFill>
                  <a:srgbClr val="FE797F"/>
                </a:solidFill>
                <a:latin typeface="微软雅黑" panose="020B0503020204020204" pitchFamily="34" charset="-122"/>
                <a:ea typeface="微软雅黑" panose="020B0503020204020204" pitchFamily="34" charset="-122"/>
              </a:rPr>
              <a:t>）标点符号乱用、滥用引发的歧义</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464457" y="1059582"/>
            <a:ext cx="11930743"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松下公司这个新产品</a:t>
            </a:r>
            <a:r>
              <a:rPr lang="en-US" altLang="zh-CN" sz="2400" dirty="0" smtClean="0">
                <a:latin typeface="微软雅黑" panose="020B0503020204020204" pitchFamily="34" charset="-122"/>
                <a:ea typeface="微软雅黑" panose="020B0503020204020204" pitchFamily="34" charset="-122"/>
              </a:rPr>
              <a:t>14</a:t>
            </a:r>
            <a:r>
              <a:rPr lang="zh-CN" altLang="en-US" sz="2400" dirty="0" smtClean="0">
                <a:latin typeface="微软雅黑" panose="020B0503020204020204" pitchFamily="34" charset="-122"/>
                <a:ea typeface="微软雅黑" panose="020B0503020204020204" pitchFamily="34" charset="-122"/>
              </a:rPr>
              <a:t>毫米的厚度给人的视觉感受，并不像索尼公司的产品那样，有一种比实际厚度稍薄的错觉。</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V="1">
            <a:off x="772209" y="2249714"/>
            <a:ext cx="3494991" cy="7229"/>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a:off x="815752" y="1690886"/>
            <a:ext cx="2880320"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7" name="直接连接符 6"/>
          <p:cNvCxnSpPr/>
          <p:nvPr/>
        </p:nvCxnSpPr>
        <p:spPr>
          <a:xfrm>
            <a:off x="8406723" y="1676372"/>
            <a:ext cx="2880320"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Line 10"/>
          <p:cNvSpPr>
            <a:spLocks noChangeShapeType="1"/>
          </p:cNvSpPr>
          <p:nvPr/>
        </p:nvSpPr>
        <p:spPr bwMode="auto">
          <a:xfrm>
            <a:off x="11466286" y="1465943"/>
            <a:ext cx="391886" cy="87086"/>
          </a:xfrm>
          <a:prstGeom prst="line">
            <a:avLst/>
          </a:prstGeom>
          <a:noFill/>
          <a:ln w="38100">
            <a:solidFill>
              <a:srgbClr val="FF0000"/>
            </a:solidFill>
            <a:round/>
          </a:ln>
          <a:effectLst/>
        </p:spPr>
        <p:txBody>
          <a:bodyPr/>
          <a:lstStyle/>
          <a:p>
            <a:endParaRPr lang="zh-CN" altLang="en-US"/>
          </a:p>
        </p:txBody>
      </p:sp>
      <p:sp>
        <p:nvSpPr>
          <p:cNvPr id="9" name="文本框 3"/>
          <p:cNvSpPr txBox="1"/>
          <p:nvPr/>
        </p:nvSpPr>
        <p:spPr>
          <a:xfrm>
            <a:off x="623258" y="3154575"/>
            <a:ext cx="11365542"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只要你单位同意，报销差旅费，安排住处，领取大会出席证的问题可由我们解决。</a:t>
            </a:r>
            <a:endParaRPr lang="zh-CN" altLang="en-US" sz="24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085752" y="3730143"/>
            <a:ext cx="2880320"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5326743" y="3788229"/>
            <a:ext cx="3512457" cy="14514"/>
          </a:xfrm>
          <a:prstGeom prst="line">
            <a:avLst/>
          </a:prstGeom>
        </p:spPr>
        <p:style>
          <a:lnRef idx="2">
            <a:schemeClr val="accent3"/>
          </a:lnRef>
          <a:fillRef idx="0">
            <a:schemeClr val="accent3"/>
          </a:fillRef>
          <a:effectRef idx="1">
            <a:schemeClr val="accent3"/>
          </a:effectRef>
          <a:fontRef idx="minor">
            <a:schemeClr val="tx1"/>
          </a:fontRef>
        </p:style>
      </p:cxnSp>
      <p:cxnSp>
        <p:nvCxnSpPr>
          <p:cNvPr id="13" name="直接连接符 12"/>
          <p:cNvCxnSpPr/>
          <p:nvPr/>
        </p:nvCxnSpPr>
        <p:spPr>
          <a:xfrm>
            <a:off x="3435580" y="4165572"/>
            <a:ext cx="5664877" cy="28"/>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ppt_x</p:attrName>
                                        </p:attrNameLst>
                                      </p:cBhvr>
                                      <p:tavLst>
                                        <p:tav tm="0">
                                          <p:val>
                                            <p:strVal val="#ppt_x-.2"/>
                                          </p:val>
                                        </p:tav>
                                        <p:tav tm="100000">
                                          <p:val>
                                            <p:strVal val="#ppt_x"/>
                                          </p:val>
                                        </p:tav>
                                      </p:tavLst>
                                    </p:anim>
                                    <p:anim calcmode="lin" valueType="num">
                                      <p:cBhvr>
                                        <p:cTn id="5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9" presetClass="entr" presetSubtype="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1000" fill="hold"/>
                                        <p:tgtEl>
                                          <p:spTgt spid="11"/>
                                        </p:tgtEl>
                                        <p:attrNameLst>
                                          <p:attrName>ppt_x</p:attrName>
                                        </p:attrNameLst>
                                      </p:cBhvr>
                                      <p:tavLst>
                                        <p:tav tm="0">
                                          <p:val>
                                            <p:strVal val="#ppt_x-.2"/>
                                          </p:val>
                                        </p:tav>
                                        <p:tav tm="100000">
                                          <p:val>
                                            <p:strVal val="#ppt_x"/>
                                          </p:val>
                                        </p:tav>
                                      </p:tavLst>
                                    </p:anim>
                                    <p:anim calcmode="lin" valueType="num">
                                      <p:cBhvr>
                                        <p:cTn id="6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64" dur="10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1000" fill="hold"/>
                                        <p:tgtEl>
                                          <p:spTgt spid="13"/>
                                        </p:tgtEl>
                                        <p:attrNameLst>
                                          <p:attrName>ppt_x</p:attrName>
                                        </p:attrNameLst>
                                      </p:cBhvr>
                                      <p:tavLst>
                                        <p:tav tm="0">
                                          <p:val>
                                            <p:strVal val="#ppt_x-.2"/>
                                          </p:val>
                                        </p:tav>
                                        <p:tav tm="100000">
                                          <p:val>
                                            <p:strVal val="#ppt_x"/>
                                          </p:val>
                                        </p:tav>
                                      </p:tavLst>
                                    </p:anim>
                                    <p:anim calcmode="lin" valueType="num">
                                      <p:cBhvr>
                                        <p:cTn id="70"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7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椭圆 13"/>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 name="组合 14"/>
          <p:cNvGrpSpPr/>
          <p:nvPr/>
        </p:nvGrpSpPr>
        <p:grpSpPr>
          <a:xfrm>
            <a:off x="4557581" y="425175"/>
            <a:ext cx="2922118" cy="1762498"/>
            <a:chOff x="4631579" y="709546"/>
            <a:chExt cx="2494452" cy="1504548"/>
          </a:xfrm>
        </p:grpSpPr>
        <p:sp>
          <p:nvSpPr>
            <p:cNvPr id="16" name="矩形 15"/>
            <p:cNvSpPr/>
            <p:nvPr/>
          </p:nvSpPr>
          <p:spPr>
            <a:xfrm>
              <a:off x="4631579" y="961118"/>
              <a:ext cx="2494452" cy="1001404"/>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5400" dirty="0" smtClean="0">
                  <a:solidFill>
                    <a:srgbClr val="66B0AA"/>
                  </a:solidFill>
                  <a:latin typeface="微软雅黑" panose="020B0503020204020204" pitchFamily="34" charset="-122"/>
                  <a:ea typeface="微软雅黑" panose="020B0503020204020204" pitchFamily="34" charset="-122"/>
                </a:rPr>
                <a:t>陆</a:t>
              </a:r>
              <a:endParaRPr lang="zh-CN" altLang="en-US" sz="5400" dirty="0">
                <a:solidFill>
                  <a:srgbClr val="66B0AA"/>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5126531" y="709546"/>
              <a:ext cx="1504548" cy="1504548"/>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8" name="矩形 17"/>
          <p:cNvSpPr/>
          <p:nvPr/>
        </p:nvSpPr>
        <p:spPr>
          <a:xfrm>
            <a:off x="2873829" y="2275099"/>
            <a:ext cx="6313716" cy="830997"/>
          </a:xfrm>
          <a:prstGeom prst="rect">
            <a:avLst/>
          </a:prstGeom>
        </p:spPr>
        <p:txBody>
          <a:bodyPr wrap="square" lIns="0" tIns="0" rIns="0" bIns="0">
            <a:spAutoFit/>
          </a:bodyPr>
          <a:lstStyle/>
          <a:p>
            <a:pPr algn="ctr" eaLnBrk="1" hangingPunct="1">
              <a:defRPr/>
            </a:pPr>
            <a:r>
              <a:rPr lang="zh-CN" altLang="en-US" sz="5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不合逻辑</a:t>
            </a:r>
            <a:endParaRPr lang="zh-CN" altLang="en-US" sz="5400" noProof="1">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11"/>
          <p:cNvSpPr txBox="1"/>
          <p:nvPr/>
        </p:nvSpPr>
        <p:spPr>
          <a:xfrm>
            <a:off x="3077028" y="3454438"/>
            <a:ext cx="7480923" cy="461665"/>
          </a:xfrm>
          <a:prstGeom prst="rect">
            <a:avLst/>
          </a:prstGeom>
          <a:noFill/>
        </p:spPr>
        <p:txBody>
          <a:bodyPr wrap="square">
            <a:spAutoFit/>
          </a:bodyPr>
          <a:lstStyle/>
          <a:p>
            <a:pPr marL="171450" lvl="1" indent="-171450">
              <a:buFont typeface="Arial" panose="020B0604020202020204" pitchFamily="34" charset="0"/>
              <a:buChar char="•"/>
              <a:defRPr/>
            </a:pPr>
            <a:r>
              <a:rPr lang="en-US" altLang="zh-CN"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1.</a:t>
            </a:r>
            <a:r>
              <a:rPr lang="zh-CN" altLang="en-US"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自相矛盾  </a:t>
            </a:r>
            <a:r>
              <a:rPr lang="en-US" altLang="zh-CN"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2.</a:t>
            </a:r>
            <a:r>
              <a:rPr lang="zh-CN" altLang="en-US"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并列不当  </a:t>
            </a:r>
            <a:r>
              <a:rPr lang="en-US" altLang="zh-CN"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3.</a:t>
            </a:r>
            <a:r>
              <a:rPr lang="zh-CN" altLang="en-US"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否定不当</a:t>
            </a:r>
            <a:endParaRPr lang="en-US" altLang="zh-CN" sz="2400" noProof="1">
              <a:solidFill>
                <a:srgbClr val="66B0AA"/>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3396343" y="4018682"/>
            <a:ext cx="5013996" cy="581057"/>
          </a:xfrm>
          <a:prstGeom prst="rect">
            <a:avLst/>
          </a:prstGeom>
          <a:noFill/>
        </p:spPr>
        <p:txBody>
          <a:bodyPr wrap="square">
            <a:spAutoFit/>
          </a:bodyPr>
          <a:lstStyle/>
          <a:p>
            <a:pPr marL="171450" lvl="1" indent="-171450">
              <a:lnSpc>
                <a:spcPct val="150000"/>
              </a:lnSpc>
              <a:buFont typeface="Arial" panose="020B0604020202020204" pitchFamily="34" charset="0"/>
              <a:buChar char="•"/>
              <a:defRPr/>
            </a:pPr>
            <a:r>
              <a:rPr lang="en-US" altLang="zh-CN" sz="2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4.</a:t>
            </a:r>
            <a:r>
              <a:rPr lang="zh-CN" altLang="en-US" sz="2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主客颠倒               </a:t>
            </a:r>
            <a:r>
              <a:rPr lang="en-US" altLang="zh-CN" sz="2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5.</a:t>
            </a:r>
            <a:r>
              <a:rPr lang="zh-CN" altLang="en-US" sz="2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rPr>
              <a:t>不合事理 </a:t>
            </a:r>
            <a:endParaRPr lang="en-US" altLang="zh-CN" sz="2400" noProof="1" smtClean="0">
              <a:solidFill>
                <a:srgbClr val="66B0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矩形 10"/>
          <p:cNvSpPr/>
          <p:nvPr/>
        </p:nvSpPr>
        <p:spPr>
          <a:xfrm>
            <a:off x="3349594" y="4804007"/>
            <a:ext cx="4851008" cy="646331"/>
          </a:xfrm>
          <a:prstGeom prst="rect">
            <a:avLst/>
          </a:prstGeom>
        </p:spPr>
        <p:txBody>
          <a:bodyPr wrap="none">
            <a:spAutoFit/>
          </a:bodyPr>
          <a:lstStyle/>
          <a:p>
            <a:pPr marL="171450" lvl="1" indent="-171450">
              <a:lnSpc>
                <a:spcPct val="150000"/>
              </a:lnSpc>
              <a:buFont typeface="Arial" panose="020B0604020202020204" pitchFamily="34" charset="0"/>
              <a:buChar char="•"/>
              <a:defRPr/>
            </a:pPr>
            <a:r>
              <a:rPr lang="en-US" altLang="zh-CN"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6.</a:t>
            </a:r>
            <a:r>
              <a:rPr lang="zh-CN" altLang="en-US"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强加因果       </a:t>
            </a:r>
            <a:r>
              <a:rPr lang="en-US" altLang="zh-CN"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7.</a:t>
            </a:r>
            <a:r>
              <a:rPr lang="zh-CN" altLang="en-US" sz="2400" noProof="1" smtClean="0">
                <a:solidFill>
                  <a:srgbClr val="66B0AA"/>
                </a:solidFill>
                <a:latin typeface="Arial" panose="020B0604020202020204" pitchFamily="34" charset="0"/>
                <a:ea typeface="微软雅黑" panose="020B0503020204020204" pitchFamily="34" charset="-122"/>
                <a:cs typeface="+mn-ea"/>
                <a:sym typeface="Arial" panose="020B0604020202020204" pitchFamily="34" charset="0"/>
              </a:rPr>
              <a:t>数量词使用不当</a:t>
            </a:r>
            <a:endParaRPr lang="en-US" altLang="zh-CN" sz="2400" noProof="1">
              <a:solidFill>
                <a:srgbClr val="66B0AA"/>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1000" fill="hold"/>
                                        <p:tgtEl>
                                          <p:spTgt spid="14"/>
                                        </p:tgtEl>
                                        <p:attrNameLst>
                                          <p:attrName>ppt_w</p:attrName>
                                        </p:attrNameLst>
                                      </p:cBhvr>
                                      <p:tavLst>
                                        <p:tav tm="0">
                                          <p:val>
                                            <p:fltVal val="0"/>
                                          </p:val>
                                        </p:tav>
                                        <p:tav tm="100000">
                                          <p:val>
                                            <p:strVal val="#ppt_w"/>
                                          </p:val>
                                        </p:tav>
                                      </p:tavLst>
                                    </p:anim>
                                    <p:anim calcmode="lin" valueType="num">
                                      <p:cBhvr>
                                        <p:cTn id="11" dur="1000" fill="hold"/>
                                        <p:tgtEl>
                                          <p:spTgt spid="14"/>
                                        </p:tgtEl>
                                        <p:attrNameLst>
                                          <p:attrName>ppt_h</p:attrName>
                                        </p:attrNameLst>
                                      </p:cBhvr>
                                      <p:tavLst>
                                        <p:tav tm="0">
                                          <p:val>
                                            <p:fltVal val="0"/>
                                          </p:val>
                                        </p:tav>
                                        <p:tav tm="100000">
                                          <p:val>
                                            <p:strVal val="#ppt_h"/>
                                          </p:val>
                                        </p:tav>
                                      </p:tavLst>
                                    </p:anim>
                                    <p:animEffect transition="in" filter="fade">
                                      <p:cBhvr>
                                        <p:cTn id="12" dur="1000"/>
                                        <p:tgtEl>
                                          <p:spTgt spid="1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p:tgtEl>
                                          <p:spTgt spid="19"/>
                                        </p:tgtEl>
                                        <p:attrNameLst>
                                          <p:attrName>ppt_x</p:attrName>
                                        </p:attrNameLst>
                                      </p:cBhvr>
                                      <p:tavLst>
                                        <p:tav tm="0">
                                          <p:val>
                                            <p:strVal val="#ppt_x-#ppt_w*1.125000"/>
                                          </p:val>
                                        </p:tav>
                                        <p:tav tm="100000">
                                          <p:val>
                                            <p:strVal val="#ppt_x"/>
                                          </p:val>
                                        </p:tav>
                                      </p:tavLst>
                                    </p:anim>
                                    <p:animEffect transition="in" filter="wipe(righ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p:tgtEl>
                                          <p:spTgt spid="20"/>
                                        </p:tgtEl>
                                        <p:attrNameLst>
                                          <p:attrName>ppt_x</p:attrName>
                                        </p:attrNameLst>
                                      </p:cBhvr>
                                      <p:tavLst>
                                        <p:tav tm="0">
                                          <p:val>
                                            <p:strVal val="#ppt_x-#ppt_w*1.125000"/>
                                          </p:val>
                                        </p:tav>
                                        <p:tav tm="100000">
                                          <p:val>
                                            <p:strVal val="#ppt_x"/>
                                          </p:val>
                                        </p:tav>
                                      </p:tavLst>
                                    </p:anim>
                                    <p:animEffect transition="in" filter="wipe(right)">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blinds(horizontal)">
                                      <p:cBhvr>
                                        <p:cTn id="4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639257" y="498032"/>
            <a:ext cx="7488832"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1.</a:t>
            </a:r>
            <a:r>
              <a:rPr lang="zh-CN" altLang="en-US" sz="2800" dirty="0" smtClean="0">
                <a:solidFill>
                  <a:srgbClr val="FE797F"/>
                </a:solidFill>
                <a:latin typeface="微软雅黑" panose="020B0503020204020204" pitchFamily="34" charset="-122"/>
                <a:ea typeface="微软雅黑" panose="020B0503020204020204" pitchFamily="34" charset="-122"/>
              </a:rPr>
              <a:t>自相矛盾</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377371" y="1059582"/>
            <a:ext cx="11408229"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近年来，生态保护意识渐入人心，所以当社会经济发展与林地保护管理发生冲突时，一些地方在权衡之后往往会选择前者。</a:t>
            </a:r>
            <a:endParaRPr lang="zh-CN" altLang="en-US" sz="2400" dirty="0">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137679" y="1680316"/>
            <a:ext cx="1650550" cy="3341"/>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a:off x="4198707" y="2202830"/>
            <a:ext cx="100811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7" name="直接连接符 6"/>
          <p:cNvCxnSpPr/>
          <p:nvPr/>
        </p:nvCxnSpPr>
        <p:spPr>
          <a:xfrm>
            <a:off x="6419393" y="1651287"/>
            <a:ext cx="1679578" cy="17856"/>
          </a:xfrm>
          <a:prstGeom prst="line">
            <a:avLst/>
          </a:prstGeom>
        </p:spPr>
        <p:style>
          <a:lnRef idx="2">
            <a:schemeClr val="accent3"/>
          </a:lnRef>
          <a:fillRef idx="0">
            <a:schemeClr val="accent3"/>
          </a:fillRef>
          <a:effectRef idx="1">
            <a:schemeClr val="accent3"/>
          </a:effectRef>
          <a:fontRef idx="minor">
            <a:schemeClr val="tx1"/>
          </a:fontRef>
        </p:style>
      </p:cxnSp>
      <p:sp>
        <p:nvSpPr>
          <p:cNvPr id="9" name="线形标注 1 8"/>
          <p:cNvSpPr/>
          <p:nvPr/>
        </p:nvSpPr>
        <p:spPr>
          <a:xfrm>
            <a:off x="5688338" y="1377206"/>
            <a:ext cx="1152128" cy="576064"/>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t>后者</a:t>
            </a:r>
            <a:endParaRPr lang="zh-CN" altLang="en-US" sz="2800" dirty="0"/>
          </a:p>
        </p:txBody>
      </p:sp>
      <p:sp>
        <p:nvSpPr>
          <p:cNvPr id="10" name="矩形 9"/>
          <p:cNvSpPr/>
          <p:nvPr/>
        </p:nvSpPr>
        <p:spPr>
          <a:xfrm>
            <a:off x="348342" y="3163893"/>
            <a:ext cx="11567887" cy="1141338"/>
          </a:xfrm>
          <a:prstGeom prst="rect">
            <a:avLst/>
          </a:prstGeom>
        </p:spPr>
        <p:txBody>
          <a:bodyPr wrap="square">
            <a:spAutoFit/>
          </a:bodyPr>
          <a:lstStyle/>
          <a:p>
            <a:pPr>
              <a:lnSpc>
                <a:spcPct val="150000"/>
              </a:lnSpc>
            </a:pPr>
            <a:r>
              <a:rPr lang="en-US" altLang="zh-CN" sz="2400" dirty="0" smtClean="0">
                <a:latin typeface="Arial" panose="020B0604020202020204" pitchFamily="34" charset="0"/>
                <a:ea typeface="微软雅黑" panose="020B0503020204020204" pitchFamily="34" charset="-122"/>
              </a:rPr>
              <a:t>2.</a:t>
            </a:r>
            <a:r>
              <a:rPr lang="zh-CN" altLang="zh-CN" sz="2400" dirty="0" smtClean="0">
                <a:latin typeface="Arial" panose="020B0604020202020204" pitchFamily="34" charset="0"/>
                <a:ea typeface="微软雅黑" panose="020B0503020204020204" pitchFamily="34" charset="-122"/>
              </a:rPr>
              <a:t>为丰富城市生活，市政公司全面规划，修建了三个文化广场，其中一个是将二十多米的深坑夷为平地而建成的。</a:t>
            </a:r>
            <a:endParaRPr lang="zh-CN" altLang="en-US" sz="2400" dirty="0"/>
          </a:p>
        </p:txBody>
      </p:sp>
      <p:sp>
        <p:nvSpPr>
          <p:cNvPr id="11" name="矩形 10"/>
          <p:cNvSpPr/>
          <p:nvPr/>
        </p:nvSpPr>
        <p:spPr>
          <a:xfrm>
            <a:off x="653143" y="4528235"/>
            <a:ext cx="11045371" cy="461665"/>
          </a:xfrm>
          <a:prstGeom prst="rect">
            <a:avLst/>
          </a:prstGeom>
        </p:spPr>
        <p:txBody>
          <a:bodyPr wrap="square">
            <a:spAutoFit/>
          </a:bodyPr>
          <a:lstStyle/>
          <a:p>
            <a:r>
              <a:rPr lang="en-US" altLang="zh-CN" sz="2400" dirty="0" smtClean="0">
                <a:solidFill>
                  <a:srgbClr val="FF0000"/>
                </a:solidFill>
                <a:latin typeface="Arial" panose="020B0604020202020204" pitchFamily="34" charset="0"/>
                <a:ea typeface="微软雅黑" panose="020B0503020204020204" pitchFamily="34" charset="-122"/>
              </a:rPr>
              <a:t>“</a:t>
            </a:r>
            <a:r>
              <a:rPr lang="zh-CN" altLang="zh-CN" sz="2400" dirty="0" smtClean="0">
                <a:solidFill>
                  <a:srgbClr val="FF0000"/>
                </a:solidFill>
                <a:latin typeface="Arial" panose="020B0604020202020204" pitchFamily="34" charset="0"/>
                <a:ea typeface="微软雅黑" panose="020B0503020204020204" pitchFamily="34" charset="-122"/>
              </a:rPr>
              <a:t>夷为平地</a:t>
            </a:r>
            <a:r>
              <a:rPr lang="en-US" altLang="zh-CN" sz="2400" dirty="0" smtClean="0">
                <a:solidFill>
                  <a:srgbClr val="FF0000"/>
                </a:solidFill>
                <a:latin typeface="Arial" panose="020B0604020202020204" pitchFamily="34" charset="0"/>
                <a:ea typeface="微软雅黑" panose="020B0503020204020204" pitchFamily="34" charset="-122"/>
              </a:rPr>
              <a:t>”</a:t>
            </a:r>
            <a:r>
              <a:rPr lang="zh-CN" altLang="zh-CN" sz="2400" dirty="0" smtClean="0">
                <a:solidFill>
                  <a:srgbClr val="FF0000"/>
                </a:solidFill>
                <a:latin typeface="Arial" panose="020B0604020202020204" pitchFamily="34" charset="0"/>
                <a:ea typeface="微软雅黑" panose="020B0503020204020204" pitchFamily="34" charset="-122"/>
              </a:rPr>
              <a:t>一般指把高出来的、凸出来的建筑物铲平、消除，使其成为平地。</a:t>
            </a:r>
            <a:endParaRPr lang="zh-CN" altLang="en-US" sz="2400" dirty="0">
              <a:solidFill>
                <a:srgbClr val="FF0000"/>
              </a:solidFill>
            </a:endParaRPr>
          </a:p>
        </p:txBody>
      </p:sp>
      <p:cxnSp>
        <p:nvCxnSpPr>
          <p:cNvPr id="12" name="直接连接符 11"/>
          <p:cNvCxnSpPr/>
          <p:nvPr/>
        </p:nvCxnSpPr>
        <p:spPr>
          <a:xfrm>
            <a:off x="1941735" y="4256601"/>
            <a:ext cx="1008112" cy="0"/>
          </a:xfrm>
          <a:prstGeom prst="line">
            <a:avLst/>
          </a:prstGeom>
        </p:spPr>
        <p:style>
          <a:lnRef idx="2">
            <a:schemeClr val="accent3"/>
          </a:lnRef>
          <a:fillRef idx="0">
            <a:schemeClr val="accent3"/>
          </a:fillRef>
          <a:effectRef idx="1">
            <a:schemeClr val="accent3"/>
          </a:effectRef>
          <a:fontRef idx="minor">
            <a:schemeClr val="tx1"/>
          </a:fontRef>
        </p:style>
      </p:cxnSp>
      <p:sp>
        <p:nvSpPr>
          <p:cNvPr id="13" name="椭圆 12"/>
          <p:cNvSpPr/>
          <p:nvPr/>
        </p:nvSpPr>
        <p:spPr>
          <a:xfrm>
            <a:off x="899885" y="3773714"/>
            <a:ext cx="899884" cy="44759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1000" fill="hold"/>
                                        <p:tgtEl>
                                          <p:spTgt spid="12"/>
                                        </p:tgtEl>
                                        <p:attrNameLst>
                                          <p:attrName>ppt_x</p:attrName>
                                        </p:attrNameLst>
                                      </p:cBhvr>
                                      <p:tavLst>
                                        <p:tav tm="0">
                                          <p:val>
                                            <p:strVal val="#ppt_x-.2"/>
                                          </p:val>
                                        </p:tav>
                                        <p:tav tm="100000">
                                          <p:val>
                                            <p:strVal val="#ppt_x"/>
                                          </p:val>
                                        </p:tav>
                                      </p:tavLst>
                                    </p:anim>
                                    <p:anim calcmode="lin" valueType="num">
                                      <p:cBhvr>
                                        <p:cTn id="5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linds(horizontal)">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slide(fromBottom)">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animBg="1"/>
      <p:bldP spid="10" grpId="0"/>
      <p:bldP spid="11" grpId="0"/>
      <p:bldP spid="1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075813" y="412637"/>
            <a:ext cx="7488832"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2.</a:t>
            </a:r>
            <a:r>
              <a:rPr lang="zh-CN" altLang="en-US" sz="2800" dirty="0" smtClean="0">
                <a:solidFill>
                  <a:srgbClr val="FE797F"/>
                </a:solidFill>
                <a:latin typeface="微软雅黑" panose="020B0503020204020204" pitchFamily="34" charset="-122"/>
                <a:ea typeface="微软雅黑" panose="020B0503020204020204" pitchFamily="34" charset="-122"/>
              </a:rPr>
              <a:t>并列不当：标准混乱，概念交叉、包含</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1087151" y="1336481"/>
            <a:ext cx="7488832" cy="46166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1</a:t>
            </a:r>
            <a:r>
              <a:rPr lang="zh-CN" altLang="en-US" sz="2400" b="1" dirty="0" smtClean="0">
                <a:solidFill>
                  <a:srgbClr val="FE797F"/>
                </a:solidFill>
                <a:latin typeface="微软雅黑" panose="020B0503020204020204" pitchFamily="34" charset="-122"/>
                <a:ea typeface="微软雅黑" panose="020B0503020204020204" pitchFamily="34" charset="-122"/>
              </a:rPr>
              <a:t>）具有包含（从属关系）和交叉关系的词语并列</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20620" y="1999630"/>
            <a:ext cx="11481093"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“五大道历史体验馆”项目以五大道历史为背景，结合历史图片、历史资料、历史物品、历史人物，展现当年的生活。</a:t>
            </a:r>
            <a:endParaRPr lang="zh-CN" altLang="en-US"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7678057" y="2685143"/>
            <a:ext cx="1567543"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直接连接符 7"/>
          <p:cNvCxnSpPr/>
          <p:nvPr/>
        </p:nvCxnSpPr>
        <p:spPr>
          <a:xfrm flipV="1">
            <a:off x="580571" y="3127829"/>
            <a:ext cx="2329542" cy="50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a:off x="9398000" y="2605315"/>
            <a:ext cx="1567543" cy="0"/>
          </a:xfrm>
          <a:prstGeom prst="line">
            <a:avLst/>
          </a:prstGeom>
        </p:spPr>
        <p:style>
          <a:lnRef idx="3">
            <a:schemeClr val="accent5"/>
          </a:lnRef>
          <a:fillRef idx="0">
            <a:schemeClr val="accent5"/>
          </a:fillRef>
          <a:effectRef idx="2">
            <a:schemeClr val="accent5"/>
          </a:effectRef>
          <a:fontRef idx="minor">
            <a:schemeClr val="tx1"/>
          </a:fontRef>
        </p:style>
      </p:cxnSp>
      <p:sp>
        <p:nvSpPr>
          <p:cNvPr id="12" name="Line 10"/>
          <p:cNvSpPr>
            <a:spLocks noChangeShapeType="1"/>
          </p:cNvSpPr>
          <p:nvPr/>
        </p:nvSpPr>
        <p:spPr bwMode="auto">
          <a:xfrm>
            <a:off x="9710057" y="2264228"/>
            <a:ext cx="1088572" cy="188685"/>
          </a:xfrm>
          <a:prstGeom prst="line">
            <a:avLst/>
          </a:prstGeom>
          <a:noFill/>
          <a:ln w="38100">
            <a:solidFill>
              <a:srgbClr val="FF0000"/>
            </a:solidFill>
            <a:round/>
          </a:ln>
          <a:effectLst/>
        </p:spPr>
        <p:txBody>
          <a:bodyPr/>
          <a:lstStyle/>
          <a:p>
            <a:endParaRPr lang="zh-CN" altLang="en-US"/>
          </a:p>
        </p:txBody>
      </p:sp>
      <p:sp>
        <p:nvSpPr>
          <p:cNvPr id="13" name="矩形 12"/>
          <p:cNvSpPr/>
          <p:nvPr/>
        </p:nvSpPr>
        <p:spPr>
          <a:xfrm>
            <a:off x="391886" y="4020235"/>
            <a:ext cx="11306628"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rPr>
              <a:t>在宣泰战斗中，我军歼灭国民党两个团，生俘团长一名，缴获了大批枪支弹药和武器物资。</a:t>
            </a:r>
            <a:endParaRPr lang="zh-CN" altLang="en-US" sz="24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9485086" y="4535714"/>
            <a:ext cx="1567543"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直接连接符 14"/>
          <p:cNvCxnSpPr/>
          <p:nvPr/>
        </p:nvCxnSpPr>
        <p:spPr>
          <a:xfrm>
            <a:off x="355600" y="5130800"/>
            <a:ext cx="1567543" cy="0"/>
          </a:xfrm>
          <a:prstGeom prst="line">
            <a:avLst/>
          </a:prstGeom>
        </p:spPr>
        <p:style>
          <a:lnRef idx="3">
            <a:schemeClr val="accent2"/>
          </a:lnRef>
          <a:fillRef idx="0">
            <a:schemeClr val="accent2"/>
          </a:fillRef>
          <a:effectRef idx="2">
            <a:schemeClr val="accent2"/>
          </a:effectRef>
          <a:fontRef idx="minor">
            <a:schemeClr val="tx1"/>
          </a:fontRef>
        </p:style>
      </p:cxnSp>
      <p:sp>
        <p:nvSpPr>
          <p:cNvPr id="16" name="Line 10"/>
          <p:cNvSpPr>
            <a:spLocks noChangeShapeType="1"/>
          </p:cNvSpPr>
          <p:nvPr/>
        </p:nvSpPr>
        <p:spPr bwMode="auto">
          <a:xfrm>
            <a:off x="10007600" y="4274457"/>
            <a:ext cx="1284514" cy="108858"/>
          </a:xfrm>
          <a:prstGeom prst="line">
            <a:avLst/>
          </a:prstGeom>
          <a:noFill/>
          <a:ln w="38100">
            <a:solidFill>
              <a:srgbClr val="FF0000"/>
            </a:solidFill>
            <a:round/>
          </a:ln>
          <a:effectLst/>
        </p:spPr>
        <p:txBody>
          <a:bodyPr/>
          <a:lstStyle/>
          <a:p>
            <a:endParaRPr lang="zh-CN" altLang="en-US"/>
          </a:p>
        </p:txBody>
      </p:sp>
      <p:sp>
        <p:nvSpPr>
          <p:cNvPr id="17" name="矩形 16"/>
          <p:cNvSpPr/>
          <p:nvPr/>
        </p:nvSpPr>
        <p:spPr>
          <a:xfrm>
            <a:off x="290285" y="5790978"/>
            <a:ext cx="11640457" cy="461665"/>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市委要求，各学校学生公寓的生活用品和床上用品由学生自主选购，不得统一配备。</a:t>
            </a:r>
            <a:endParaRPr lang="zh-CN" altLang="en-US" sz="2400" dirty="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659086" y="6255657"/>
            <a:ext cx="2670628" cy="14514"/>
          </a:xfrm>
          <a:prstGeom prst="line">
            <a:avLst/>
          </a:prstGeom>
        </p:spPr>
        <p:style>
          <a:lnRef idx="3">
            <a:schemeClr val="accent2"/>
          </a:lnRef>
          <a:fillRef idx="0">
            <a:schemeClr val="accent2"/>
          </a:fillRef>
          <a:effectRef idx="2">
            <a:schemeClr val="accent2"/>
          </a:effectRef>
          <a:fontRef idx="minor">
            <a:schemeClr val="tx1"/>
          </a:fontRef>
        </p:style>
      </p:cxnSp>
      <p:sp>
        <p:nvSpPr>
          <p:cNvPr id="20" name="Line 10"/>
          <p:cNvSpPr>
            <a:spLocks noChangeShapeType="1"/>
          </p:cNvSpPr>
          <p:nvPr/>
        </p:nvSpPr>
        <p:spPr bwMode="auto">
          <a:xfrm>
            <a:off x="5921829" y="5979885"/>
            <a:ext cx="1284514" cy="108858"/>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ppt_x</p:attrName>
                                        </p:attrNameLst>
                                      </p:cBhvr>
                                      <p:tavLst>
                                        <p:tav tm="0">
                                          <p:val>
                                            <p:strVal val="#ppt_x-.2"/>
                                          </p:val>
                                        </p:tav>
                                        <p:tav tm="100000">
                                          <p:val>
                                            <p:strVal val="#ppt_x"/>
                                          </p:val>
                                        </p:tav>
                                      </p:tavLst>
                                    </p:anim>
                                    <p:anim calcmode="lin" valueType="num">
                                      <p:cBhvr>
                                        <p:cTn id="4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ppt_x</p:attrName>
                                        </p:attrNameLst>
                                      </p:cBhvr>
                                      <p:tavLst>
                                        <p:tav tm="0">
                                          <p:val>
                                            <p:strVal val="#ppt_x-.2"/>
                                          </p:val>
                                        </p:tav>
                                        <p:tav tm="100000">
                                          <p:val>
                                            <p:strVal val="#ppt_x"/>
                                          </p:val>
                                        </p:tav>
                                      </p:tavLst>
                                    </p:anim>
                                    <p:anim calcmode="lin" valueType="num">
                                      <p:cBhvr>
                                        <p:cTn id="6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1000" fill="hold"/>
                                        <p:tgtEl>
                                          <p:spTgt spid="15"/>
                                        </p:tgtEl>
                                        <p:attrNameLst>
                                          <p:attrName>ppt_x</p:attrName>
                                        </p:attrNameLst>
                                      </p:cBhvr>
                                      <p:tavLst>
                                        <p:tav tm="0">
                                          <p:val>
                                            <p:strVal val="#ppt_x-.2"/>
                                          </p:val>
                                        </p:tav>
                                        <p:tav tm="100000">
                                          <p:val>
                                            <p:strVal val="#ppt_x"/>
                                          </p:val>
                                        </p:tav>
                                      </p:tavLst>
                                    </p:anim>
                                    <p:anim calcmode="lin" valueType="num">
                                      <p:cBhvr>
                                        <p:cTn id="6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69" dur="10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ppt_x"/>
                                          </p:val>
                                        </p:tav>
                                        <p:tav tm="100000">
                                          <p:val>
                                            <p:strVal val="#ppt_x"/>
                                          </p:val>
                                        </p:tav>
                                      </p:tavLst>
                                    </p:anim>
                                    <p:anim calcmode="lin" valueType="num">
                                      <p:cBhvr additive="base">
                                        <p:cTn id="7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blinds(horizontal)">
                                      <p:cBhvr>
                                        <p:cTn id="80" dur="5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29" presetClass="entr" presetSubtype="0" fill="hold"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1000" fill="hold"/>
                                        <p:tgtEl>
                                          <p:spTgt spid="18"/>
                                        </p:tgtEl>
                                        <p:attrNameLst>
                                          <p:attrName>ppt_x</p:attrName>
                                        </p:attrNameLst>
                                      </p:cBhvr>
                                      <p:tavLst>
                                        <p:tav tm="0">
                                          <p:val>
                                            <p:strVal val="#ppt_x-.2"/>
                                          </p:val>
                                        </p:tav>
                                        <p:tav tm="100000">
                                          <p:val>
                                            <p:strVal val="#ppt_x"/>
                                          </p:val>
                                        </p:tav>
                                      </p:tavLst>
                                    </p:anim>
                                    <p:anim calcmode="lin" valueType="num">
                                      <p:cBhvr>
                                        <p:cTn id="8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ppt_x"/>
                                          </p:val>
                                        </p:tav>
                                        <p:tav tm="100000">
                                          <p:val>
                                            <p:strVal val="#ppt_x"/>
                                          </p:val>
                                        </p:tav>
                                      </p:tavLst>
                                    </p:anim>
                                    <p:anim calcmode="lin" valueType="num">
                                      <p:cBhvr additive="base">
                                        <p:cTn id="93"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2" grpId="0" animBg="1"/>
      <p:bldP spid="13" grpId="0"/>
      <p:bldP spid="16" grpId="0" animBg="1"/>
      <p:bldP spid="17" grpId="0"/>
      <p:bldP spid="2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958008" y="467179"/>
            <a:ext cx="7488832" cy="523220"/>
          </a:xfrm>
          <a:prstGeom prst="rect">
            <a:avLst/>
          </a:prstGeom>
          <a:noFill/>
        </p:spPr>
        <p:txBody>
          <a:bodyPr wrap="square" rtlCol="0">
            <a:spAutoFit/>
          </a:bodyPr>
          <a:lstStyle/>
          <a:p>
            <a:r>
              <a:rPr lang="zh-CN" altLang="en-US" sz="2800" dirty="0" smtClean="0">
                <a:solidFill>
                  <a:srgbClr val="FE797F"/>
                </a:solidFill>
                <a:latin typeface="微软雅黑" panose="020B0503020204020204" pitchFamily="34" charset="-122"/>
                <a:ea typeface="微软雅黑" panose="020B0503020204020204" pitchFamily="34" charset="-122"/>
              </a:rPr>
              <a:t>（</a:t>
            </a:r>
            <a:r>
              <a:rPr lang="en-US" altLang="zh-CN" sz="2800" dirty="0" smtClean="0">
                <a:solidFill>
                  <a:srgbClr val="FE797F"/>
                </a:solidFill>
                <a:latin typeface="微软雅黑" panose="020B0503020204020204" pitchFamily="34" charset="-122"/>
                <a:ea typeface="微软雅黑" panose="020B0503020204020204" pitchFamily="34" charset="-122"/>
              </a:rPr>
              <a:t>2</a:t>
            </a:r>
            <a:r>
              <a:rPr lang="zh-CN" altLang="en-US" sz="2800" dirty="0" smtClean="0">
                <a:solidFill>
                  <a:srgbClr val="FE797F"/>
                </a:solidFill>
                <a:latin typeface="微软雅黑" panose="020B0503020204020204" pitchFamily="34" charset="-122"/>
                <a:ea typeface="微软雅黑" panose="020B0503020204020204" pitchFamily="34" charset="-122"/>
              </a:rPr>
              <a:t>）并列的词语不全部属于收束语</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710343" y="1464157"/>
            <a:ext cx="11046228"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社区为孩子们准备了跳绳、拼图、棋类、卡拉</a:t>
            </a:r>
            <a:r>
              <a:rPr lang="en-US" altLang="zh-CN" sz="2400" dirty="0" smtClean="0">
                <a:latin typeface="微软雅黑" panose="020B0503020204020204" pitchFamily="34" charset="-122"/>
                <a:ea typeface="微软雅黑" panose="020B0503020204020204" pitchFamily="34" charset="-122"/>
              </a:rPr>
              <a:t>ok</a:t>
            </a:r>
            <a:r>
              <a:rPr lang="zh-CN" altLang="en-US" sz="2400" dirty="0" smtClean="0">
                <a:latin typeface="微软雅黑" panose="020B0503020204020204" pitchFamily="34" charset="-122"/>
                <a:ea typeface="微软雅黑" panose="020B0503020204020204" pitchFamily="34" charset="-122"/>
              </a:rPr>
              <a:t>等</a:t>
            </a:r>
            <a:r>
              <a:rPr lang="en-US" altLang="zh-CN" sz="2400" dirty="0" smtClean="0">
                <a:latin typeface="微软雅黑" panose="020B0503020204020204" pitchFamily="34" charset="-122"/>
                <a:ea typeface="微软雅黑" panose="020B0503020204020204" pitchFamily="34" charset="-122"/>
              </a:rPr>
              <a:t>19</a:t>
            </a:r>
            <a:r>
              <a:rPr lang="zh-CN" altLang="en-US" sz="2400" dirty="0" smtClean="0">
                <a:latin typeface="微软雅黑" panose="020B0503020204020204" pitchFamily="34" charset="-122"/>
                <a:ea typeface="微软雅黑" panose="020B0503020204020204" pitchFamily="34" charset="-122"/>
              </a:rPr>
              <a:t>项体育活动。</a:t>
            </a:r>
            <a:endParaRPr lang="zh-CN" altLang="en-US" sz="2400" dirty="0">
              <a:latin typeface="微软雅黑" panose="020B0503020204020204" pitchFamily="34" charset="-122"/>
              <a:ea typeface="微软雅黑" panose="020B0503020204020204" pitchFamily="34" charset="-122"/>
            </a:endParaRPr>
          </a:p>
        </p:txBody>
      </p:sp>
      <p:sp>
        <p:nvSpPr>
          <p:cNvPr id="4" name="Line 10"/>
          <p:cNvSpPr>
            <a:spLocks noChangeShapeType="1"/>
          </p:cNvSpPr>
          <p:nvPr/>
        </p:nvSpPr>
        <p:spPr bwMode="auto">
          <a:xfrm flipV="1">
            <a:off x="8489031" y="2032000"/>
            <a:ext cx="1221025" cy="9348"/>
          </a:xfrm>
          <a:prstGeom prst="line">
            <a:avLst/>
          </a:prstGeom>
          <a:noFill/>
          <a:ln w="38100">
            <a:solidFill>
              <a:srgbClr val="FF0000"/>
            </a:solidFill>
            <a:round/>
          </a:ln>
          <a:effectLst/>
        </p:spPr>
        <p:txBody>
          <a:bodyPr/>
          <a:lstStyle/>
          <a:p>
            <a:endParaRPr lang="zh-CN" altLang="en-US"/>
          </a:p>
        </p:txBody>
      </p:sp>
      <p:cxnSp>
        <p:nvCxnSpPr>
          <p:cNvPr id="5" name="直接连接符 4"/>
          <p:cNvCxnSpPr/>
          <p:nvPr/>
        </p:nvCxnSpPr>
        <p:spPr>
          <a:xfrm>
            <a:off x="4723904" y="2069813"/>
            <a:ext cx="576064"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a:off x="6772537" y="2069813"/>
            <a:ext cx="576064" cy="0"/>
          </a:xfrm>
          <a:prstGeom prst="line">
            <a:avLst/>
          </a:prstGeom>
        </p:spPr>
        <p:style>
          <a:lnRef idx="2">
            <a:schemeClr val="accent3"/>
          </a:lnRef>
          <a:fillRef idx="0">
            <a:schemeClr val="accent3"/>
          </a:fillRef>
          <a:effectRef idx="1">
            <a:schemeClr val="accent3"/>
          </a:effectRef>
          <a:fontRef idx="minor">
            <a:schemeClr val="tx1"/>
          </a:fontRef>
        </p:style>
      </p:cxnSp>
      <p:sp>
        <p:nvSpPr>
          <p:cNvPr id="7" name="线形标注 1 6"/>
          <p:cNvSpPr/>
          <p:nvPr/>
        </p:nvSpPr>
        <p:spPr>
          <a:xfrm>
            <a:off x="9195161" y="946150"/>
            <a:ext cx="1937296" cy="576064"/>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文体活动</a:t>
            </a:r>
            <a:endParaRPr lang="zh-CN" altLang="en-US" sz="2400" dirty="0"/>
          </a:p>
        </p:txBody>
      </p:sp>
      <p:sp>
        <p:nvSpPr>
          <p:cNvPr id="8" name="矩形 7"/>
          <p:cNvSpPr/>
          <p:nvPr/>
        </p:nvSpPr>
        <p:spPr>
          <a:xfrm>
            <a:off x="667657" y="2873607"/>
            <a:ext cx="10580914" cy="113505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主要的日用工业品如棉花、呢绒、服装、自行车、收音机、书籍杂志等的供应量，也比去年同期增加很多。</a:t>
            </a:r>
            <a:endParaRPr lang="zh-CN" altLang="en-US" sz="24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1958932" y="3425371"/>
            <a:ext cx="1509982" cy="16042"/>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8998361" y="3455927"/>
            <a:ext cx="1176153" cy="12987"/>
          </a:xfrm>
          <a:prstGeom prst="line">
            <a:avLst/>
          </a:prstGeom>
        </p:spPr>
        <p:style>
          <a:lnRef idx="2">
            <a:schemeClr val="accent3"/>
          </a:lnRef>
          <a:fillRef idx="0">
            <a:schemeClr val="accent3"/>
          </a:fillRef>
          <a:effectRef idx="1">
            <a:schemeClr val="accent3"/>
          </a:effectRef>
          <a:fontRef idx="minor">
            <a:schemeClr val="tx1"/>
          </a:fontRef>
        </p:style>
      </p:cxnSp>
      <p:cxnSp>
        <p:nvCxnSpPr>
          <p:cNvPr id="13" name="直接连接符 12"/>
          <p:cNvCxnSpPr/>
          <p:nvPr/>
        </p:nvCxnSpPr>
        <p:spPr>
          <a:xfrm>
            <a:off x="3787732" y="3412385"/>
            <a:ext cx="576064" cy="0"/>
          </a:xfrm>
          <a:prstGeom prst="line">
            <a:avLst/>
          </a:prstGeom>
        </p:spPr>
        <p:style>
          <a:lnRef idx="2">
            <a:schemeClr val="accent3"/>
          </a:lnRef>
          <a:fillRef idx="0">
            <a:schemeClr val="accent3"/>
          </a:fillRef>
          <a:effectRef idx="1">
            <a:schemeClr val="accent3"/>
          </a:effectRef>
          <a:fontRef idx="minor">
            <a:schemeClr val="tx1"/>
          </a:fontRef>
        </p:style>
      </p:cxnSp>
      <p:sp>
        <p:nvSpPr>
          <p:cNvPr id="14" name="Line 10"/>
          <p:cNvSpPr>
            <a:spLocks noChangeShapeType="1"/>
          </p:cNvSpPr>
          <p:nvPr/>
        </p:nvSpPr>
        <p:spPr bwMode="auto">
          <a:xfrm flipV="1">
            <a:off x="2545431" y="3120571"/>
            <a:ext cx="589655" cy="118206"/>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ppt_x</p:attrName>
                                        </p:attrNameLst>
                                      </p:cBhvr>
                                      <p:tavLst>
                                        <p:tav tm="0">
                                          <p:val>
                                            <p:strVal val="#ppt_x-.2"/>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000" fill="hold"/>
                                        <p:tgtEl>
                                          <p:spTgt spid="6"/>
                                        </p:tgtEl>
                                        <p:attrNameLst>
                                          <p:attrName>ppt_x</p:attrName>
                                        </p:attrNameLst>
                                      </p:cBhvr>
                                      <p:tavLst>
                                        <p:tav tm="0">
                                          <p:val>
                                            <p:strVal val="#ppt_x-.2"/>
                                          </p:val>
                                        </p:tav>
                                        <p:tav tm="100000">
                                          <p:val>
                                            <p:strVal val="#ppt_x"/>
                                          </p:val>
                                        </p:tav>
                                      </p:tavLst>
                                    </p:anim>
                                    <p:anim calcmode="lin" valueType="num">
                                      <p:cBhvr>
                                        <p:cTn id="3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9"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1000" fill="hold"/>
                                        <p:tgtEl>
                                          <p:spTgt spid="9"/>
                                        </p:tgtEl>
                                        <p:attrNameLst>
                                          <p:attrName>ppt_x</p:attrName>
                                        </p:attrNameLst>
                                      </p:cBhvr>
                                      <p:tavLst>
                                        <p:tav tm="0">
                                          <p:val>
                                            <p:strVal val="#ppt_x-.2"/>
                                          </p:val>
                                        </p:tav>
                                        <p:tav tm="100000">
                                          <p:val>
                                            <p:strVal val="#ppt_x"/>
                                          </p:val>
                                        </p:tav>
                                      </p:tavLst>
                                    </p:anim>
                                    <p:anim calcmode="lin" valueType="num">
                                      <p:cBhvr>
                                        <p:cTn id="5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9" presetClass="entr" presetSubtype="0"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ppt_x</p:attrName>
                                        </p:attrNameLst>
                                      </p:cBhvr>
                                      <p:tavLst>
                                        <p:tav tm="0">
                                          <p:val>
                                            <p:strVal val="#ppt_x-.2"/>
                                          </p:val>
                                        </p:tav>
                                        <p:tav tm="100000">
                                          <p:val>
                                            <p:strVal val="#ppt_x"/>
                                          </p:val>
                                        </p:tav>
                                      </p:tavLst>
                                    </p:anim>
                                    <p:anim calcmode="lin" valueType="num">
                                      <p:cBhvr>
                                        <p:cTn id="5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9" presetClass="entr" presetSubtype="0"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1000" fill="hold"/>
                                        <p:tgtEl>
                                          <p:spTgt spid="13"/>
                                        </p:tgtEl>
                                        <p:attrNameLst>
                                          <p:attrName>ppt_x</p:attrName>
                                        </p:attrNameLst>
                                      </p:cBhvr>
                                      <p:tavLst>
                                        <p:tav tm="0">
                                          <p:val>
                                            <p:strVal val="#ppt_x-.2"/>
                                          </p:val>
                                        </p:tav>
                                        <p:tav tm="100000">
                                          <p:val>
                                            <p:strVal val="#ppt_x"/>
                                          </p:val>
                                        </p:tav>
                                      </p:tavLst>
                                    </p:anim>
                                    <p:anim calcmode="lin" valueType="num">
                                      <p:cBhvr>
                                        <p:cTn id="6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67" dur="10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ppt_x"/>
                                          </p:val>
                                        </p:tav>
                                        <p:tav tm="100000">
                                          <p:val>
                                            <p:strVal val="#ppt_x"/>
                                          </p:val>
                                        </p:tav>
                                      </p:tavLst>
                                    </p:anim>
                                    <p:anim calcmode="lin" valueType="num">
                                      <p:cBhvr additive="base">
                                        <p:cTn id="7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7" grpId="0" animBg="1"/>
      <p:bldP spid="8" grpId="0"/>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337070" y="412637"/>
            <a:ext cx="7488832"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3.</a:t>
            </a:r>
            <a:r>
              <a:rPr lang="zh-CN" altLang="en-US" sz="3200" dirty="0" smtClean="0">
                <a:solidFill>
                  <a:srgbClr val="FE797F"/>
                </a:solidFill>
                <a:latin typeface="微软雅黑" panose="020B0503020204020204" pitchFamily="34" charset="-122"/>
                <a:ea typeface="微软雅黑" panose="020B0503020204020204" pitchFamily="34" charset="-122"/>
              </a:rPr>
              <a:t>否定不当</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3" name="矩形 2"/>
          <p:cNvSpPr/>
          <p:nvPr/>
        </p:nvSpPr>
        <p:spPr>
          <a:xfrm>
            <a:off x="1478805" y="1026970"/>
            <a:ext cx="7446269" cy="581057"/>
          </a:xfrm>
          <a:prstGeom prst="rect">
            <a:avLst/>
          </a:prstGeom>
        </p:spPr>
        <p:txBody>
          <a:bodyPr wrap="none">
            <a:spAutoFit/>
          </a:bodyPr>
          <a:lstStyle/>
          <a:p>
            <a:pPr>
              <a:lnSpc>
                <a:spcPct val="150000"/>
              </a:lnSpc>
            </a:pPr>
            <a:r>
              <a:rPr lang="zh-CN" altLang="en-US" sz="2400" b="1" dirty="0" smtClean="0">
                <a:solidFill>
                  <a:srgbClr val="FE797F"/>
                </a:solidFill>
                <a:latin typeface="微软雅黑" panose="020B0503020204020204" pitchFamily="34" charset="-122"/>
                <a:ea typeface="微软雅黑" panose="020B0503020204020204" pitchFamily="34" charset="-122"/>
              </a:rPr>
              <a:t>①误用否定副词  ②不明白反问本身就表达一重否定。</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83568" y="2042046"/>
            <a:ext cx="7776864" cy="581057"/>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rPr>
              <a:t>几年来，他无时无刻不忘思念自己的亲人。</a:t>
            </a:r>
            <a:endParaRPr lang="zh-CN" altLang="en-US" sz="24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2560847" y="2656114"/>
            <a:ext cx="1459610" cy="6665"/>
          </a:xfrm>
          <a:prstGeom prst="line">
            <a:avLst/>
          </a:prstGeom>
        </p:spPr>
        <p:style>
          <a:lnRef idx="2">
            <a:schemeClr val="accent3"/>
          </a:lnRef>
          <a:fillRef idx="0">
            <a:schemeClr val="accent3"/>
          </a:fillRef>
          <a:effectRef idx="1">
            <a:schemeClr val="accent3"/>
          </a:effectRef>
          <a:fontRef idx="minor">
            <a:schemeClr val="tx1"/>
          </a:fontRef>
        </p:style>
      </p:cxnSp>
      <p:sp>
        <p:nvSpPr>
          <p:cNvPr id="7" name="线形标注 1 6"/>
          <p:cNvSpPr/>
          <p:nvPr/>
        </p:nvSpPr>
        <p:spPr>
          <a:xfrm>
            <a:off x="3322215" y="1652979"/>
            <a:ext cx="222224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400" dirty="0" smtClean="0">
                <a:ea typeface="微软雅黑" panose="020B0503020204020204" pitchFamily="34" charset="-122"/>
              </a:rPr>
              <a:t>时时刻刻都</a:t>
            </a:r>
            <a:endParaRPr lang="zh-CN" altLang="en-US" sz="2400" dirty="0"/>
          </a:p>
        </p:txBody>
      </p:sp>
      <p:sp>
        <p:nvSpPr>
          <p:cNvPr id="8" name="矩形 7"/>
          <p:cNvSpPr/>
          <p:nvPr/>
        </p:nvSpPr>
        <p:spPr>
          <a:xfrm>
            <a:off x="629207" y="3578162"/>
            <a:ext cx="8156400" cy="461665"/>
          </a:xfrm>
          <a:prstGeom prst="rect">
            <a:avLst/>
          </a:prstGeom>
        </p:spPr>
        <p:txBody>
          <a:bodyPr wrap="non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科学发展到今天，谁也不会否认地球不是绕着太阳转的。</a:t>
            </a:r>
            <a:endParaRPr lang="zh-CN" altLang="en-US" sz="24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3888904" y="3998685"/>
            <a:ext cx="1459610" cy="6665"/>
          </a:xfrm>
          <a:prstGeom prst="line">
            <a:avLst/>
          </a:prstGeom>
        </p:spPr>
        <p:style>
          <a:lnRef idx="2">
            <a:schemeClr val="accent3"/>
          </a:lnRef>
          <a:fillRef idx="0">
            <a:schemeClr val="accent3"/>
          </a:fillRef>
          <a:effectRef idx="1">
            <a:schemeClr val="accent3"/>
          </a:effectRef>
          <a:fontRef idx="minor">
            <a:schemeClr val="tx1"/>
          </a:fontRef>
        </p:style>
      </p:cxnSp>
      <p:sp>
        <p:nvSpPr>
          <p:cNvPr id="10" name="线形标注 1 9"/>
          <p:cNvSpPr/>
          <p:nvPr/>
        </p:nvSpPr>
        <p:spPr>
          <a:xfrm>
            <a:off x="4708329" y="2966522"/>
            <a:ext cx="222224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承认</a:t>
            </a:r>
            <a:endParaRPr lang="zh-CN" altLang="en-US" sz="2400" dirty="0"/>
          </a:p>
        </p:txBody>
      </p:sp>
      <p:sp>
        <p:nvSpPr>
          <p:cNvPr id="11" name="矩形 10"/>
          <p:cNvSpPr/>
          <p:nvPr/>
        </p:nvSpPr>
        <p:spPr>
          <a:xfrm>
            <a:off x="696686" y="4905606"/>
            <a:ext cx="11103428" cy="461665"/>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3.</a:t>
            </a:r>
            <a:r>
              <a:rPr lang="zh-CN" altLang="zh-CN" sz="2400" dirty="0" smtClean="0">
                <a:latin typeface="微软雅黑" panose="020B0503020204020204" pitchFamily="34" charset="-122"/>
                <a:ea typeface="微软雅黑" panose="020B0503020204020204" pitchFamily="34" charset="-122"/>
              </a:rPr>
              <a:t>雷锋精神当然要赋予它新的内涵，但谁又能否认现在就不需要学习雷锋了呢？</a:t>
            </a:r>
            <a:endParaRPr lang="zh-CN" altLang="en-US"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915133" y="5420494"/>
            <a:ext cx="2330467" cy="7849"/>
          </a:xfrm>
          <a:prstGeom prst="line">
            <a:avLst/>
          </a:prstGeom>
        </p:spPr>
        <p:style>
          <a:lnRef idx="2">
            <a:schemeClr val="accent3"/>
          </a:lnRef>
          <a:fillRef idx="0">
            <a:schemeClr val="accent3"/>
          </a:fillRef>
          <a:effectRef idx="1">
            <a:schemeClr val="accent3"/>
          </a:effectRef>
          <a:fontRef idx="minor">
            <a:schemeClr val="tx1"/>
          </a:fontRef>
        </p:style>
      </p:cxnSp>
      <p:sp>
        <p:nvSpPr>
          <p:cNvPr id="14" name="线形标注 1 13"/>
          <p:cNvSpPr/>
          <p:nvPr/>
        </p:nvSpPr>
        <p:spPr>
          <a:xfrm>
            <a:off x="7589415" y="4352637"/>
            <a:ext cx="222224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承认现在需要</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ppt_x</p:attrName>
                                        </p:attrNameLst>
                                      </p:cBhvr>
                                      <p:tavLst>
                                        <p:tav tm="0">
                                          <p:val>
                                            <p:strVal val="#ppt_x-.2"/>
                                          </p:val>
                                        </p:tav>
                                        <p:tav tm="100000">
                                          <p:val>
                                            <p:strVal val="#ppt_x"/>
                                          </p:val>
                                        </p:tav>
                                      </p:tavLst>
                                    </p:anim>
                                    <p:anim calcmode="lin" valueType="num">
                                      <p:cBhvr>
                                        <p:cTn id="44"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5" dur="1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linds(horizontal)">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linds(horizontal)">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1000" fill="hold"/>
                                        <p:tgtEl>
                                          <p:spTgt spid="12"/>
                                        </p:tgtEl>
                                        <p:attrNameLst>
                                          <p:attrName>ppt_x</p:attrName>
                                        </p:attrNameLst>
                                      </p:cBhvr>
                                      <p:tavLst>
                                        <p:tav tm="0">
                                          <p:val>
                                            <p:strVal val="#ppt_x-.2"/>
                                          </p:val>
                                        </p:tav>
                                        <p:tav tm="100000">
                                          <p:val>
                                            <p:strVal val="#ppt_x"/>
                                          </p:val>
                                        </p:tav>
                                      </p:tavLst>
                                    </p:anim>
                                    <p:anim calcmode="lin" valueType="num">
                                      <p:cBhvr>
                                        <p:cTn id="6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P spid="8" grpId="0"/>
      <p:bldP spid="10" grpId="0" animBg="1"/>
      <p:bldP spid="11" grpId="0"/>
      <p:bldP spid="1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2337070" y="412637"/>
            <a:ext cx="7488832"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4.</a:t>
            </a:r>
            <a:r>
              <a:rPr lang="zh-CN" altLang="en-US" sz="2800" dirty="0" smtClean="0">
                <a:solidFill>
                  <a:srgbClr val="FE797F"/>
                </a:solidFill>
                <a:latin typeface="微软雅黑" panose="020B0503020204020204" pitchFamily="34" charset="-122"/>
                <a:ea typeface="微软雅黑" panose="020B0503020204020204" pitchFamily="34" charset="-122"/>
              </a:rPr>
              <a:t>主客颠倒</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5" name="矩形 4"/>
          <p:cNvSpPr/>
          <p:nvPr/>
        </p:nvSpPr>
        <p:spPr>
          <a:xfrm>
            <a:off x="1843314" y="1012456"/>
            <a:ext cx="9506856" cy="1200329"/>
          </a:xfrm>
          <a:prstGeom prst="rect">
            <a:avLst/>
          </a:prstGeom>
        </p:spPr>
        <p:txBody>
          <a:bodyPr wrap="square">
            <a:spAutoFit/>
          </a:bodyPr>
          <a:lstStyle/>
          <a:p>
            <a:pPr>
              <a:lnSpc>
                <a:spcPct val="150000"/>
              </a:lnSpc>
            </a:pPr>
            <a:r>
              <a:rPr lang="zh-CN" altLang="zh-CN" sz="2400" dirty="0" smtClean="0">
                <a:solidFill>
                  <a:schemeClr val="accent2"/>
                </a:solidFill>
                <a:ea typeface="微软雅黑" panose="020B0503020204020204" pitchFamily="34" charset="-122"/>
              </a:rPr>
              <a:t>句子表述的对象有主动者与被动者之分。</a:t>
            </a:r>
            <a:endParaRPr lang="en-US" altLang="zh-CN" sz="2400" dirty="0" smtClean="0">
              <a:solidFill>
                <a:schemeClr val="accent2"/>
              </a:solidFill>
              <a:ea typeface="微软雅黑" panose="020B0503020204020204" pitchFamily="34" charset="-122"/>
            </a:endParaRPr>
          </a:p>
          <a:p>
            <a:pPr>
              <a:lnSpc>
                <a:spcPct val="150000"/>
              </a:lnSpc>
            </a:pPr>
            <a:r>
              <a:rPr lang="zh-CN" altLang="zh-CN" sz="2400" dirty="0" smtClean="0">
                <a:solidFill>
                  <a:schemeClr val="accent2"/>
                </a:solidFill>
                <a:ea typeface="微软雅黑" panose="020B0503020204020204" pitchFamily="34" charset="-122"/>
              </a:rPr>
              <a:t>有时表达不好，就会出现主客颠倒的现象。</a:t>
            </a:r>
            <a:endParaRPr lang="zh-CN" altLang="en-US" sz="2400" dirty="0">
              <a:solidFill>
                <a:schemeClr val="accent2"/>
              </a:solidFill>
            </a:endParaRPr>
          </a:p>
        </p:txBody>
      </p:sp>
      <p:sp>
        <p:nvSpPr>
          <p:cNvPr id="6" name="文本框 3"/>
          <p:cNvSpPr txBox="1"/>
          <p:nvPr/>
        </p:nvSpPr>
        <p:spPr>
          <a:xfrm>
            <a:off x="712597" y="2317817"/>
            <a:ext cx="11203632"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rPr>
              <a:t>这部小说中的“边缘人”是一个玩世不恭、富有破坏性却真实坦白的群体，人们面对这类形象时会引起深深的思索。</a:t>
            </a:r>
            <a:endParaRPr lang="zh-CN" altLang="zh-CN" sz="24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234890" y="2920656"/>
            <a:ext cx="432048"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线形标注 1 7"/>
          <p:cNvSpPr/>
          <p:nvPr/>
        </p:nvSpPr>
        <p:spPr>
          <a:xfrm>
            <a:off x="10966277" y="1853923"/>
            <a:ext cx="1224136"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被动</a:t>
            </a:r>
            <a:endParaRPr lang="zh-CN" altLang="en-US" sz="2400" dirty="0"/>
          </a:p>
        </p:txBody>
      </p:sp>
      <p:cxnSp>
        <p:nvCxnSpPr>
          <p:cNvPr id="9" name="直接连接符 8"/>
          <p:cNvCxnSpPr/>
          <p:nvPr/>
        </p:nvCxnSpPr>
        <p:spPr>
          <a:xfrm flipV="1">
            <a:off x="1568376" y="3483429"/>
            <a:ext cx="1305453" cy="3284"/>
          </a:xfrm>
          <a:prstGeom prst="line">
            <a:avLst/>
          </a:prstGeom>
        </p:spPr>
        <p:style>
          <a:lnRef idx="2">
            <a:schemeClr val="accent3"/>
          </a:lnRef>
          <a:fillRef idx="0">
            <a:schemeClr val="accent3"/>
          </a:fillRef>
          <a:effectRef idx="1">
            <a:schemeClr val="accent3"/>
          </a:effectRef>
          <a:fontRef idx="minor">
            <a:schemeClr val="tx1"/>
          </a:fontRef>
        </p:style>
      </p:cxnSp>
      <p:sp>
        <p:nvSpPr>
          <p:cNvPr id="11" name="线形标注 1 10"/>
          <p:cNvSpPr/>
          <p:nvPr/>
        </p:nvSpPr>
        <p:spPr>
          <a:xfrm>
            <a:off x="2368150" y="2354666"/>
            <a:ext cx="1224136"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主动</a:t>
            </a:r>
            <a:endParaRPr lang="zh-CN" altLang="en-US" sz="2400" dirty="0"/>
          </a:p>
        </p:txBody>
      </p:sp>
      <p:sp>
        <p:nvSpPr>
          <p:cNvPr id="12" name="矩形 11"/>
          <p:cNvSpPr/>
          <p:nvPr/>
        </p:nvSpPr>
        <p:spPr>
          <a:xfrm>
            <a:off x="5641549" y="2879368"/>
            <a:ext cx="3531479" cy="64807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这类形象</a:t>
            </a:r>
            <a:r>
              <a:rPr lang="zh-CN" altLang="zh-CN" sz="2000" dirty="0" smtClean="0">
                <a:latin typeface="微软雅黑" panose="020B0503020204020204" pitchFamily="34" charset="-122"/>
                <a:ea typeface="微软雅黑" panose="020B0503020204020204" pitchFamily="34" charset="-122"/>
              </a:rPr>
              <a:t>引起人们深深的思索</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733903" y="4303877"/>
            <a:ext cx="6708888" cy="461665"/>
          </a:xfrm>
          <a:prstGeom prst="rect">
            <a:avLst/>
          </a:prstGeom>
        </p:spPr>
        <p:txBody>
          <a:bodyPr wrap="non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在那个时候，报纸与我接触的机会是很少的。 </a:t>
            </a:r>
            <a:endParaRPr lang="zh-CN" altLang="en-US" sz="24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2925462" y="4782458"/>
            <a:ext cx="1305453" cy="3284"/>
          </a:xfrm>
          <a:prstGeom prst="line">
            <a:avLst/>
          </a:prstGeom>
        </p:spPr>
        <p:style>
          <a:lnRef idx="2">
            <a:schemeClr val="accent3"/>
          </a:lnRef>
          <a:fillRef idx="0">
            <a:schemeClr val="accent3"/>
          </a:fillRef>
          <a:effectRef idx="1">
            <a:schemeClr val="accent3"/>
          </a:effectRef>
          <a:fontRef idx="minor">
            <a:schemeClr val="tx1"/>
          </a:fontRef>
        </p:style>
      </p:cxnSp>
      <p:sp>
        <p:nvSpPr>
          <p:cNvPr id="15" name="线形标注 1 14"/>
          <p:cNvSpPr/>
          <p:nvPr/>
        </p:nvSpPr>
        <p:spPr>
          <a:xfrm>
            <a:off x="3580093" y="3639181"/>
            <a:ext cx="1862764"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t>我与报纸</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ppt_x</p:attrName>
                                        </p:attrNameLst>
                                      </p:cBhvr>
                                      <p:tavLst>
                                        <p:tav tm="0">
                                          <p:val>
                                            <p:strVal val="#ppt_x-.2"/>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linds(horizont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linds(horizontal)">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ppt_x</p:attrName>
                                        </p:attrNameLst>
                                      </p:cBhvr>
                                      <p:tavLst>
                                        <p:tav tm="0">
                                          <p:val>
                                            <p:strVal val="#ppt_x-.2"/>
                                          </p:val>
                                        </p:tav>
                                        <p:tav tm="100000">
                                          <p:val>
                                            <p:strVal val="#ppt_x"/>
                                          </p:val>
                                        </p:tav>
                                      </p:tavLst>
                                    </p:anim>
                                    <p:anim calcmode="lin" valueType="num">
                                      <p:cBhvr>
                                        <p:cTn id="6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animBg="1"/>
      <p:bldP spid="11" grpId="0" animBg="1"/>
      <p:bldP spid="12" grpId="0" animBg="1"/>
      <p:bldP spid="13" grpId="0"/>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2032269" y="369094"/>
            <a:ext cx="7488832" cy="584775"/>
          </a:xfrm>
          <a:prstGeom prst="rect">
            <a:avLst/>
          </a:prstGeom>
          <a:noFill/>
        </p:spPr>
        <p:txBody>
          <a:bodyPr wrap="square" rtlCol="0">
            <a:spAutoFit/>
          </a:bodyPr>
          <a:lstStyle/>
          <a:p>
            <a:r>
              <a:rPr lang="en-US" altLang="zh-CN" sz="3200" dirty="0" smtClean="0">
                <a:solidFill>
                  <a:srgbClr val="FE797F"/>
                </a:solidFill>
                <a:latin typeface="微软雅黑" panose="020B0503020204020204" pitchFamily="34" charset="-122"/>
                <a:ea typeface="微软雅黑" panose="020B0503020204020204" pitchFamily="34" charset="-122"/>
              </a:rPr>
              <a:t>5.</a:t>
            </a:r>
            <a:r>
              <a:rPr lang="zh-CN" altLang="en-US" sz="3200" dirty="0" smtClean="0">
                <a:solidFill>
                  <a:srgbClr val="FE797F"/>
                </a:solidFill>
                <a:latin typeface="微软雅黑" panose="020B0503020204020204" pitchFamily="34" charset="-122"/>
                <a:ea typeface="微软雅黑" panose="020B0503020204020204" pitchFamily="34" charset="-122"/>
              </a:rPr>
              <a:t>不合事理</a:t>
            </a:r>
            <a:endParaRPr lang="zh-CN" altLang="en-US" sz="3200" dirty="0">
              <a:solidFill>
                <a:srgbClr val="FE797F"/>
              </a:solidFill>
              <a:latin typeface="微软雅黑" panose="020B0503020204020204" pitchFamily="34" charset="-122"/>
              <a:ea typeface="微软雅黑" panose="020B0503020204020204" pitchFamily="34" charset="-122"/>
            </a:endParaRPr>
          </a:p>
        </p:txBody>
      </p:sp>
      <p:sp>
        <p:nvSpPr>
          <p:cNvPr id="4" name="矩形 3"/>
          <p:cNvSpPr/>
          <p:nvPr/>
        </p:nvSpPr>
        <p:spPr>
          <a:xfrm>
            <a:off x="716280" y="1012456"/>
            <a:ext cx="12393973" cy="461665"/>
          </a:xfrm>
          <a:prstGeom prst="rect">
            <a:avLst/>
          </a:prstGeom>
        </p:spPr>
        <p:txBody>
          <a:bodyPr wrap="square">
            <a:spAutoFit/>
          </a:bodyPr>
          <a:lstStyle/>
          <a:p>
            <a:r>
              <a:rPr lang="zh-CN" altLang="zh-CN" sz="2400" dirty="0" smtClean="0">
                <a:solidFill>
                  <a:schemeClr val="accent2"/>
                </a:solidFill>
                <a:ea typeface="微软雅黑" panose="020B0503020204020204" pitchFamily="34" charset="-122"/>
              </a:rPr>
              <a:t>语句陈述的事实或表述的观点不符合生活的常理或人们普遍认同的公理。</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
        <p:nvSpPr>
          <p:cNvPr id="5" name="文本框 3"/>
          <p:cNvSpPr txBox="1"/>
          <p:nvPr/>
        </p:nvSpPr>
        <p:spPr>
          <a:xfrm>
            <a:off x="858064" y="1693942"/>
            <a:ext cx="9367976"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rPr>
              <a:t>环顾四周，我看见一枝露出高墙的蜡梅正在那里释放幽香。</a:t>
            </a:r>
            <a:endParaRPr lang="zh-CN" altLang="zh-CN" sz="2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071272" y="2289438"/>
            <a:ext cx="504056"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7" name="直接连接符 6"/>
          <p:cNvCxnSpPr/>
          <p:nvPr/>
        </p:nvCxnSpPr>
        <p:spPr>
          <a:xfrm flipV="1">
            <a:off x="7670656" y="2301240"/>
            <a:ext cx="1183784" cy="3438"/>
          </a:xfrm>
          <a:prstGeom prst="line">
            <a:avLst/>
          </a:prstGeom>
        </p:spPr>
        <p:style>
          <a:lnRef idx="2">
            <a:schemeClr val="accent3"/>
          </a:lnRef>
          <a:fillRef idx="0">
            <a:schemeClr val="accent3"/>
          </a:fillRef>
          <a:effectRef idx="1">
            <a:schemeClr val="accent3"/>
          </a:effectRef>
          <a:fontRef idx="minor">
            <a:schemeClr val="tx1"/>
          </a:fontRef>
        </p:style>
      </p:cxnSp>
      <p:sp>
        <p:nvSpPr>
          <p:cNvPr id="10" name="文本框 3"/>
          <p:cNvSpPr txBox="1"/>
          <p:nvPr/>
        </p:nvSpPr>
        <p:spPr>
          <a:xfrm>
            <a:off x="903784" y="2638430"/>
            <a:ext cx="10221416" cy="646331"/>
          </a:xfrm>
          <a:prstGeom prst="rect">
            <a:avLst/>
          </a:prstGeom>
          <a:noFill/>
        </p:spPr>
        <p:txBody>
          <a:bodyPr wrap="square" rtlCol="0">
            <a:spAutoFit/>
          </a:bodyPr>
          <a:lstStyle/>
          <a:p>
            <a:pPr>
              <a:lnSpc>
                <a:spcPct val="150000"/>
              </a:lnSpc>
            </a:pPr>
            <a:r>
              <a:rPr lang="zh-CN" altLang="zh-CN" sz="2400" dirty="0" smtClean="0">
                <a:ea typeface="微软雅黑" panose="020B0503020204020204" pitchFamily="34" charset="-122"/>
              </a:rPr>
              <a:t>环顾四周，我看见一枝露出高墙的蜡梅，原来幽香是从那里释放出来的</a:t>
            </a:r>
            <a:r>
              <a:rPr lang="zh-CN" altLang="en-US" sz="2400" dirty="0" smtClean="0">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p:txBody>
      </p:sp>
      <p:sp>
        <p:nvSpPr>
          <p:cNvPr id="11" name="文本框 3"/>
          <p:cNvSpPr txBox="1"/>
          <p:nvPr/>
        </p:nvSpPr>
        <p:spPr>
          <a:xfrm>
            <a:off x="808152" y="3952870"/>
            <a:ext cx="10743768"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三百多名救援战士，几千条胳膊，同暴风雨搏斗了一天一夜。</a:t>
            </a:r>
            <a:endParaRPr lang="zh-CN" altLang="zh-CN" sz="24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1272208" y="4556760"/>
            <a:ext cx="1150952" cy="11038"/>
          </a:xfrm>
          <a:prstGeom prst="line">
            <a:avLst/>
          </a:prstGeom>
        </p:spPr>
        <p:style>
          <a:lnRef idx="2">
            <a:schemeClr val="accent3"/>
          </a:lnRef>
          <a:fillRef idx="0">
            <a:schemeClr val="accent3"/>
          </a:fillRef>
          <a:effectRef idx="1">
            <a:schemeClr val="accent3"/>
          </a:effectRef>
          <a:fontRef idx="minor">
            <a:schemeClr val="tx1"/>
          </a:fontRef>
        </p:style>
      </p:cxnSp>
      <p:cxnSp>
        <p:nvCxnSpPr>
          <p:cNvPr id="15" name="直接连接符 14"/>
          <p:cNvCxnSpPr/>
          <p:nvPr/>
        </p:nvCxnSpPr>
        <p:spPr>
          <a:xfrm>
            <a:off x="4026808" y="4533126"/>
            <a:ext cx="576064" cy="0"/>
          </a:xfrm>
          <a:prstGeom prst="line">
            <a:avLst/>
          </a:prstGeom>
        </p:spPr>
        <p:style>
          <a:lnRef idx="2">
            <a:schemeClr val="accent3"/>
          </a:lnRef>
          <a:fillRef idx="0">
            <a:schemeClr val="accent3"/>
          </a:fillRef>
          <a:effectRef idx="1">
            <a:schemeClr val="accent3"/>
          </a:effectRef>
          <a:fontRef idx="minor">
            <a:schemeClr val="tx1"/>
          </a:fontRef>
        </p:style>
      </p:cxnSp>
      <p:sp>
        <p:nvSpPr>
          <p:cNvPr id="16" name="Line 10"/>
          <p:cNvSpPr>
            <a:spLocks noChangeShapeType="1"/>
          </p:cNvSpPr>
          <p:nvPr/>
        </p:nvSpPr>
        <p:spPr bwMode="auto">
          <a:xfrm>
            <a:off x="3739912" y="4317102"/>
            <a:ext cx="1807448" cy="72018"/>
          </a:xfrm>
          <a:prstGeom prst="line">
            <a:avLst/>
          </a:prstGeom>
          <a:noFill/>
          <a:ln w="38100">
            <a:solidFill>
              <a:srgbClr val="FF0000"/>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linds(horizont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2"/>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ppt_x</p:attrName>
                                        </p:attrNameLst>
                                      </p:cBhvr>
                                      <p:tavLst>
                                        <p:tav tm="0">
                                          <p:val>
                                            <p:strVal val="#ppt_x-.2"/>
                                          </p:val>
                                        </p:tav>
                                        <p:tav tm="100000">
                                          <p:val>
                                            <p:strVal val="#ppt_x"/>
                                          </p:val>
                                        </p:tav>
                                      </p:tavLst>
                                    </p:anim>
                                    <p:anim calcmode="lin" valueType="num">
                                      <p:cBhvr>
                                        <p:cTn id="3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ppt_x</p:attrName>
                                        </p:attrNameLst>
                                      </p:cBhvr>
                                      <p:tavLst>
                                        <p:tav tm="0">
                                          <p:val>
                                            <p:strVal val="#ppt_x-.2"/>
                                          </p:val>
                                        </p:tav>
                                        <p:tav tm="100000">
                                          <p:val>
                                            <p:strVal val="#ppt_x"/>
                                          </p:val>
                                        </p:tav>
                                      </p:tavLst>
                                    </p:anim>
                                    <p:anim calcmode="lin" valueType="num">
                                      <p:cBhvr>
                                        <p:cTn id="5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1000" fill="hold"/>
                                        <p:tgtEl>
                                          <p:spTgt spid="15"/>
                                        </p:tgtEl>
                                        <p:attrNameLst>
                                          <p:attrName>ppt_x</p:attrName>
                                        </p:attrNameLst>
                                      </p:cBhvr>
                                      <p:tavLst>
                                        <p:tav tm="0">
                                          <p:val>
                                            <p:strVal val="#ppt_x-.2"/>
                                          </p:val>
                                        </p:tav>
                                        <p:tav tm="100000">
                                          <p:val>
                                            <p:strVal val="#ppt_x"/>
                                          </p:val>
                                        </p:tav>
                                      </p:tavLst>
                                    </p:anim>
                                    <p:anim calcmode="lin" valueType="num">
                                      <p:cBhvr>
                                        <p:cTn id="62"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1" grpId="0"/>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032269" y="456181"/>
            <a:ext cx="7488832"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6.</a:t>
            </a:r>
            <a:r>
              <a:rPr lang="zh-CN" altLang="en-US" sz="2800" dirty="0" smtClean="0">
                <a:solidFill>
                  <a:srgbClr val="FE797F"/>
                </a:solidFill>
                <a:latin typeface="微软雅黑" panose="020B0503020204020204" pitchFamily="34" charset="-122"/>
                <a:ea typeface="微软雅黑" panose="020B0503020204020204" pitchFamily="34" charset="-122"/>
              </a:rPr>
              <a:t>强加关系</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406400" y="1163436"/>
            <a:ext cx="11219543" cy="1754326"/>
          </a:xfrm>
          <a:prstGeom prst="rect">
            <a:avLst/>
          </a:prstGeom>
          <a:noFill/>
        </p:spPr>
        <p:txBody>
          <a:bodyPr wrap="square" rtlCol="0">
            <a:spAutoFit/>
          </a:bodyPr>
          <a:lstStyle/>
          <a:p>
            <a:pPr>
              <a:lnSpc>
                <a:spcPct val="150000"/>
              </a:lnSpc>
            </a:pPr>
            <a:r>
              <a:rPr lang="zh-CN" altLang="zh-CN" sz="2400" dirty="0" smtClean="0">
                <a:solidFill>
                  <a:schemeClr val="accent2"/>
                </a:solidFill>
                <a:ea typeface="微软雅黑" panose="020B0503020204020204" pitchFamily="34" charset="-122"/>
              </a:rPr>
              <a:t>复句中分句间总离不开某种关系，而这种关系的外在表现形式就是关联词的使用。在一些句子中，若没有弄清分句间是否存在某种关系，就把关联词强加于句子，则易造成病句。</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33829" y="3111596"/>
            <a:ext cx="7737535"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今天学校开学了，所以长白山下雪了。</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949556" y="3631856"/>
            <a:ext cx="504056"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a:off x="4705446" y="3617342"/>
            <a:ext cx="504056" cy="0"/>
          </a:xfrm>
          <a:prstGeom prst="line">
            <a:avLst/>
          </a:prstGeom>
        </p:spPr>
        <p:style>
          <a:lnRef idx="2">
            <a:schemeClr val="accent3"/>
          </a:lnRef>
          <a:fillRef idx="0">
            <a:schemeClr val="accent3"/>
          </a:fillRef>
          <a:effectRef idx="1">
            <a:schemeClr val="accent3"/>
          </a:effectRef>
          <a:fontRef idx="minor">
            <a:schemeClr val="tx1"/>
          </a:fontRef>
        </p:style>
      </p:cxnSp>
      <p:sp>
        <p:nvSpPr>
          <p:cNvPr id="7" name="文本框 3"/>
          <p:cNvSpPr txBox="1"/>
          <p:nvPr/>
        </p:nvSpPr>
        <p:spPr>
          <a:xfrm>
            <a:off x="297544" y="4410625"/>
            <a:ext cx="11647713"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门罗的许多小说写的都是平凡小镇上的普通人物，因为文笔细腻、精致。</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2856699" y="4818743"/>
            <a:ext cx="4182730" cy="25056"/>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8154413" y="4887342"/>
            <a:ext cx="1933016" cy="18487"/>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1"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blinds(horizontal)">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1000" fill="hold"/>
                                        <p:tgtEl>
                                          <p:spTgt spid="8"/>
                                        </p:tgtEl>
                                        <p:attrNameLst>
                                          <p:attrName>ppt_x</p:attrName>
                                        </p:attrNameLst>
                                      </p:cBhvr>
                                      <p:tavLst>
                                        <p:tav tm="0">
                                          <p:val>
                                            <p:strVal val="#ppt_x-.2"/>
                                          </p:val>
                                        </p:tav>
                                        <p:tav tm="100000">
                                          <p:val>
                                            <p:strVal val="#ppt_x"/>
                                          </p:val>
                                        </p:tav>
                                      </p:tavLst>
                                    </p:anim>
                                    <p:anim calcmode="lin" valueType="num">
                                      <p:cBhvr>
                                        <p:cTn id="5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6" dur="10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1000" fill="hold"/>
                                        <p:tgtEl>
                                          <p:spTgt spid="11"/>
                                        </p:tgtEl>
                                        <p:attrNameLst>
                                          <p:attrName>ppt_x</p:attrName>
                                        </p:attrNameLst>
                                      </p:cBhvr>
                                      <p:tavLst>
                                        <p:tav tm="0">
                                          <p:val>
                                            <p:strVal val="#ppt_x-.2"/>
                                          </p:val>
                                        </p:tav>
                                        <p:tav tm="100000">
                                          <p:val>
                                            <p:strVal val="#ppt_x"/>
                                          </p:val>
                                        </p:tav>
                                      </p:tavLst>
                                    </p:anim>
                                    <p:anim calcmode="lin" valueType="num">
                                      <p:cBhvr>
                                        <p:cTn id="6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589915"/>
            <a:ext cx="5181550" cy="560153"/>
          </a:xfrm>
          <a:prstGeom prst="rect">
            <a:avLst/>
          </a:prstGeom>
        </p:spPr>
        <p:txBody>
          <a:bodyPr wrap="square" lIns="0" tIns="0" rIns="0" bIns="0">
            <a:spAutoFit/>
          </a:bodyPr>
          <a:lstStyle/>
          <a:p>
            <a:pPr>
              <a:lnSpc>
                <a:spcPct val="130000"/>
              </a:lnSpc>
            </a:pPr>
            <a:r>
              <a:rPr lang="en-US" altLang="zh-CN"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定语位置不当</a:t>
            </a:r>
            <a:endParaRPr lang="zh-CN" altLang="en-US" sz="28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3"/>
          <p:cNvSpPr txBox="1"/>
          <p:nvPr/>
        </p:nvSpPr>
        <p:spPr>
          <a:xfrm>
            <a:off x="899592" y="1491630"/>
            <a:ext cx="4608512" cy="46037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1</a:t>
            </a:r>
            <a:r>
              <a:rPr lang="zh-CN" altLang="en-US" sz="2400" b="1" dirty="0" smtClean="0">
                <a:solidFill>
                  <a:srgbClr val="FE797F"/>
                </a:solidFill>
                <a:latin typeface="微软雅黑" panose="020B0503020204020204" pitchFamily="34" charset="-122"/>
                <a:ea typeface="微软雅黑" panose="020B0503020204020204" pitchFamily="34" charset="-122"/>
              </a:rPr>
              <a:t>）多层定语语序不当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55576" y="2211710"/>
            <a:ext cx="7848872" cy="369332"/>
          </a:xfrm>
          <a:prstGeom prst="rect">
            <a:avLst/>
          </a:prstGeom>
          <a:noFill/>
        </p:spPr>
        <p:txBody>
          <a:bodyPr wrap="square" rtlCol="0">
            <a:spAutoFit/>
          </a:bodyPr>
          <a:lstStyle/>
          <a:p>
            <a:r>
              <a:rPr lang="zh-CN" altLang="en-US" dirty="0" smtClean="0">
                <a:solidFill>
                  <a:schemeClr val="accent5">
                    <a:lumMod val="75000"/>
                  </a:schemeClr>
                </a:solidFill>
              </a:rPr>
              <a:t>属</a:t>
            </a:r>
            <a:r>
              <a:rPr lang="zh-CN" altLang="en-US" dirty="0" smtClean="0">
                <a:solidFill>
                  <a:srgbClr val="034EA2"/>
                </a:solidFill>
              </a:rPr>
              <a:t>（领属、处所、时间）</a:t>
            </a:r>
            <a:r>
              <a:rPr lang="en-US" altLang="zh-CN" dirty="0" smtClean="0">
                <a:solidFill>
                  <a:srgbClr val="034EA2"/>
                </a:solidFill>
              </a:rPr>
              <a:t>+</a:t>
            </a:r>
            <a:r>
              <a:rPr lang="zh-CN" altLang="en-US" dirty="0" smtClean="0">
                <a:solidFill>
                  <a:schemeClr val="accent5">
                    <a:lumMod val="75000"/>
                  </a:schemeClr>
                </a:solidFill>
              </a:rPr>
              <a:t>数</a:t>
            </a:r>
            <a:r>
              <a:rPr lang="zh-CN" altLang="en-US" dirty="0" smtClean="0">
                <a:solidFill>
                  <a:srgbClr val="034EA2"/>
                </a:solidFill>
              </a:rPr>
              <a:t>（指称、数量）</a:t>
            </a:r>
            <a:r>
              <a:rPr lang="en-US" altLang="zh-CN" dirty="0" smtClean="0">
                <a:solidFill>
                  <a:srgbClr val="034EA2"/>
                </a:solidFill>
              </a:rPr>
              <a:t>+</a:t>
            </a:r>
            <a:r>
              <a:rPr lang="zh-CN" altLang="en-US" dirty="0" smtClean="0">
                <a:solidFill>
                  <a:schemeClr val="accent5">
                    <a:lumMod val="75000"/>
                  </a:schemeClr>
                </a:solidFill>
              </a:rPr>
              <a:t>动</a:t>
            </a:r>
            <a:r>
              <a:rPr lang="zh-CN" altLang="en-US" dirty="0" smtClean="0">
                <a:solidFill>
                  <a:srgbClr val="034EA2"/>
                </a:solidFill>
              </a:rPr>
              <a:t>词</a:t>
            </a:r>
            <a:r>
              <a:rPr lang="en-US" altLang="zh-CN" dirty="0" smtClean="0">
                <a:solidFill>
                  <a:srgbClr val="034EA2"/>
                </a:solidFill>
              </a:rPr>
              <a:t>+</a:t>
            </a:r>
            <a:r>
              <a:rPr lang="zh-CN" altLang="en-US" dirty="0" smtClean="0">
                <a:solidFill>
                  <a:schemeClr val="accent5">
                    <a:lumMod val="75000"/>
                  </a:schemeClr>
                </a:solidFill>
              </a:rPr>
              <a:t>形</a:t>
            </a:r>
            <a:r>
              <a:rPr lang="zh-CN" altLang="en-US" dirty="0" smtClean="0">
                <a:solidFill>
                  <a:srgbClr val="034EA2"/>
                </a:solidFill>
              </a:rPr>
              <a:t>容词</a:t>
            </a:r>
            <a:r>
              <a:rPr lang="en-US" altLang="zh-CN" dirty="0" smtClean="0">
                <a:solidFill>
                  <a:srgbClr val="034EA2"/>
                </a:solidFill>
              </a:rPr>
              <a:t>+</a:t>
            </a:r>
            <a:r>
              <a:rPr lang="zh-CN" altLang="en-US" dirty="0" smtClean="0">
                <a:solidFill>
                  <a:schemeClr val="accent5">
                    <a:lumMod val="75000"/>
                  </a:schemeClr>
                </a:solidFill>
              </a:rPr>
              <a:t>名</a:t>
            </a:r>
            <a:r>
              <a:rPr lang="zh-CN" altLang="en-US" dirty="0" smtClean="0">
                <a:solidFill>
                  <a:srgbClr val="034EA2"/>
                </a:solidFill>
              </a:rPr>
              <a:t>词</a:t>
            </a:r>
            <a:endParaRPr lang="zh-CN" altLang="en-US" dirty="0">
              <a:solidFill>
                <a:srgbClr val="034EA2"/>
              </a:solidFill>
            </a:endParaRPr>
          </a:p>
        </p:txBody>
      </p:sp>
      <p:sp>
        <p:nvSpPr>
          <p:cNvPr id="5" name="TextBox 4"/>
          <p:cNvSpPr txBox="1"/>
          <p:nvPr/>
        </p:nvSpPr>
        <p:spPr>
          <a:xfrm>
            <a:off x="395536" y="2787774"/>
            <a:ext cx="10693378" cy="400110"/>
          </a:xfrm>
          <a:prstGeom prst="rect">
            <a:avLst/>
          </a:prstGeom>
          <a:noFill/>
        </p:spPr>
        <p:txBody>
          <a:bodyPr wrap="square" rtlCol="0">
            <a:spAutoFit/>
          </a:bodyPr>
          <a:lstStyle/>
          <a:p>
            <a:r>
              <a:rPr lang="zh-CN" altLang="en-US" dirty="0" smtClean="0">
                <a:solidFill>
                  <a:srgbClr val="034EA2"/>
                </a:solidFill>
              </a:rPr>
              <a:t>      </a:t>
            </a:r>
            <a:r>
              <a:rPr lang="en-US" altLang="zh-CN" sz="2000" dirty="0" smtClean="0">
                <a:solidFill>
                  <a:srgbClr val="034EA2"/>
                </a:solidFill>
                <a:latin typeface="微软雅黑" panose="020B0503020204020204" pitchFamily="34" charset="-122"/>
                <a:ea typeface="微软雅黑" panose="020B0503020204020204" pitchFamily="34" charset="-122"/>
              </a:rPr>
              <a:t>1.</a:t>
            </a:r>
            <a:r>
              <a:rPr lang="zh-CN" altLang="en-US" sz="2000" dirty="0" smtClean="0">
                <a:solidFill>
                  <a:srgbClr val="034EA2"/>
                </a:solidFill>
                <a:latin typeface="微软雅黑" panose="020B0503020204020204" pitchFamily="34" charset="-122"/>
                <a:ea typeface="微软雅黑" panose="020B0503020204020204" pitchFamily="34" charset="-122"/>
              </a:rPr>
              <a:t>她是我们学校的（</a:t>
            </a:r>
            <a:r>
              <a:rPr lang="zh-CN" altLang="en-US" sz="2000" dirty="0" smtClean="0">
                <a:solidFill>
                  <a:schemeClr val="accent5">
                    <a:lumMod val="75000"/>
                  </a:schemeClr>
                </a:solidFill>
                <a:latin typeface="微软雅黑" panose="020B0503020204020204" pitchFamily="34" charset="-122"/>
                <a:ea typeface="微软雅黑" panose="020B0503020204020204" pitchFamily="34" charset="-122"/>
              </a:rPr>
              <a:t>属</a:t>
            </a:r>
            <a:r>
              <a:rPr lang="zh-CN" altLang="en-US" sz="2000" dirty="0" smtClean="0">
                <a:solidFill>
                  <a:srgbClr val="034EA2"/>
                </a:solidFill>
                <a:latin typeface="微软雅黑" panose="020B0503020204020204" pitchFamily="34" charset="-122"/>
                <a:ea typeface="微软雅黑" panose="020B0503020204020204" pitchFamily="34" charset="-122"/>
              </a:rPr>
              <a:t>）一位（</a:t>
            </a:r>
            <a:r>
              <a:rPr lang="zh-CN" altLang="en-US" sz="2000" dirty="0" smtClean="0">
                <a:solidFill>
                  <a:schemeClr val="accent5">
                    <a:lumMod val="75000"/>
                  </a:schemeClr>
                </a:solidFill>
                <a:latin typeface="微软雅黑" panose="020B0503020204020204" pitchFamily="34" charset="-122"/>
                <a:ea typeface="微软雅黑" panose="020B0503020204020204" pitchFamily="34" charset="-122"/>
              </a:rPr>
              <a:t>数</a:t>
            </a:r>
            <a:r>
              <a:rPr lang="zh-CN" altLang="en-US" sz="2000" dirty="0" smtClean="0">
                <a:solidFill>
                  <a:srgbClr val="034EA2"/>
                </a:solidFill>
                <a:latin typeface="微软雅黑" panose="020B0503020204020204" pitchFamily="34" charset="-122"/>
                <a:ea typeface="微软雅黑" panose="020B0503020204020204" pitchFamily="34" charset="-122"/>
              </a:rPr>
              <a:t>）有</a:t>
            </a:r>
            <a:r>
              <a:rPr lang="en-US" altLang="zh-CN" sz="2000" dirty="0" smtClean="0">
                <a:solidFill>
                  <a:srgbClr val="034EA2"/>
                </a:solidFill>
                <a:latin typeface="微软雅黑" panose="020B0503020204020204" pitchFamily="34" charset="-122"/>
                <a:ea typeface="微软雅黑" panose="020B0503020204020204" pitchFamily="34" charset="-122"/>
              </a:rPr>
              <a:t>20</a:t>
            </a:r>
            <a:r>
              <a:rPr lang="zh-CN" altLang="en-US" sz="2000" dirty="0" smtClean="0">
                <a:solidFill>
                  <a:srgbClr val="034EA2"/>
                </a:solidFill>
                <a:latin typeface="微软雅黑" panose="020B0503020204020204" pitchFamily="34" charset="-122"/>
                <a:ea typeface="微软雅黑" panose="020B0503020204020204" pitchFamily="34" charset="-122"/>
              </a:rPr>
              <a:t>年教学经验（</a:t>
            </a:r>
            <a:r>
              <a:rPr lang="zh-CN" altLang="en-US" sz="2000" dirty="0" smtClean="0">
                <a:solidFill>
                  <a:schemeClr val="accent5">
                    <a:lumMod val="75000"/>
                  </a:schemeClr>
                </a:solidFill>
                <a:latin typeface="微软雅黑" panose="020B0503020204020204" pitchFamily="34" charset="-122"/>
                <a:ea typeface="微软雅黑" panose="020B0503020204020204" pitchFamily="34" charset="-122"/>
              </a:rPr>
              <a:t>动</a:t>
            </a:r>
            <a:r>
              <a:rPr lang="zh-CN" altLang="en-US" sz="2000" dirty="0" smtClean="0">
                <a:solidFill>
                  <a:srgbClr val="034EA2"/>
                </a:solidFill>
                <a:latin typeface="微软雅黑" panose="020B0503020204020204" pitchFamily="34" charset="-122"/>
                <a:ea typeface="微软雅黑" panose="020B0503020204020204" pitchFamily="34" charset="-122"/>
              </a:rPr>
              <a:t>）的优秀（</a:t>
            </a:r>
            <a:r>
              <a:rPr lang="zh-CN" altLang="en-US" sz="2000" dirty="0" smtClean="0">
                <a:solidFill>
                  <a:schemeClr val="accent5">
                    <a:lumMod val="75000"/>
                  </a:schemeClr>
                </a:solidFill>
                <a:latin typeface="微软雅黑" panose="020B0503020204020204" pitchFamily="34" charset="-122"/>
                <a:ea typeface="微软雅黑" panose="020B0503020204020204" pitchFamily="34" charset="-122"/>
              </a:rPr>
              <a:t>形</a:t>
            </a:r>
            <a:r>
              <a:rPr lang="zh-CN" altLang="en-US" sz="2000" dirty="0" smtClean="0">
                <a:solidFill>
                  <a:srgbClr val="034EA2"/>
                </a:solidFill>
                <a:latin typeface="微软雅黑" panose="020B0503020204020204" pitchFamily="34" charset="-122"/>
                <a:ea typeface="微软雅黑" panose="020B0503020204020204" pitchFamily="34" charset="-122"/>
              </a:rPr>
              <a:t>）的语文（</a:t>
            </a:r>
            <a:r>
              <a:rPr lang="zh-CN" altLang="en-US" sz="2000" dirty="0" smtClean="0">
                <a:solidFill>
                  <a:schemeClr val="accent5">
                    <a:lumMod val="75000"/>
                  </a:schemeClr>
                </a:solidFill>
                <a:latin typeface="微软雅黑" panose="020B0503020204020204" pitchFamily="34" charset="-122"/>
                <a:ea typeface="微软雅黑" panose="020B0503020204020204" pitchFamily="34" charset="-122"/>
              </a:rPr>
              <a:t>名</a:t>
            </a:r>
            <a:r>
              <a:rPr lang="zh-CN" altLang="en-US" sz="2000" dirty="0" smtClean="0">
                <a:solidFill>
                  <a:srgbClr val="034EA2"/>
                </a:solidFill>
                <a:latin typeface="微软雅黑" panose="020B0503020204020204" pitchFamily="34" charset="-122"/>
                <a:ea typeface="微软雅黑" panose="020B0503020204020204" pitchFamily="34" charset="-122"/>
              </a:rPr>
              <a:t>）教师。</a:t>
            </a:r>
            <a:endParaRPr lang="zh-CN" altLang="en-US" sz="2000" dirty="0">
              <a:solidFill>
                <a:srgbClr val="034EA2"/>
              </a:solidFill>
              <a:latin typeface="微软雅黑" panose="020B0503020204020204" pitchFamily="34" charset="-122"/>
              <a:ea typeface="微软雅黑" panose="020B0503020204020204" pitchFamily="34" charset="-122"/>
            </a:endParaRPr>
          </a:p>
        </p:txBody>
      </p:sp>
      <p:sp>
        <p:nvSpPr>
          <p:cNvPr id="6" name="矩形 5"/>
          <p:cNvSpPr/>
          <p:nvPr/>
        </p:nvSpPr>
        <p:spPr>
          <a:xfrm>
            <a:off x="711200" y="3520105"/>
            <a:ext cx="6223899" cy="400110"/>
          </a:xfrm>
          <a:prstGeom prst="rect">
            <a:avLst/>
          </a:prstGeom>
        </p:spPr>
        <p:txBody>
          <a:bodyPr wrap="square">
            <a:spAutoFit/>
          </a:bodyPr>
          <a:lstStyle/>
          <a:p>
            <a:pPr algn="ct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这些标本几乎涵盖了所有中国的两栖爬行动物种类。</a:t>
            </a:r>
            <a:endParaRPr lang="zh-CN" altLang="en-US" sz="2000" dirty="0">
              <a:latin typeface="微软雅黑" panose="020B0503020204020204" pitchFamily="34" charset="-122"/>
              <a:ea typeface="微软雅黑" panose="020B0503020204020204" pitchFamily="34" charset="-122"/>
            </a:endParaRPr>
          </a:p>
        </p:txBody>
      </p:sp>
      <p:sp>
        <p:nvSpPr>
          <p:cNvPr id="7" name="Line 8"/>
          <p:cNvSpPr>
            <a:spLocks noChangeShapeType="1"/>
          </p:cNvSpPr>
          <p:nvPr/>
        </p:nvSpPr>
        <p:spPr bwMode="auto">
          <a:xfrm flipH="1" flipV="1">
            <a:off x="3470041" y="3952726"/>
            <a:ext cx="504230" cy="511026"/>
          </a:xfrm>
          <a:prstGeom prst="line">
            <a:avLst/>
          </a:prstGeom>
          <a:noFill/>
          <a:ln w="38100">
            <a:solidFill>
              <a:srgbClr val="FF0000"/>
            </a:solidFill>
            <a:round/>
          </a:ln>
          <a:effectLst/>
        </p:spPr>
        <p:txBody>
          <a:bodyPr/>
          <a:lstStyle/>
          <a:p>
            <a:endParaRPr lang="zh-CN" altLang="en-US"/>
          </a:p>
        </p:txBody>
      </p:sp>
      <p:sp>
        <p:nvSpPr>
          <p:cNvPr id="8" name="Line 7"/>
          <p:cNvSpPr>
            <a:spLocks noChangeShapeType="1"/>
          </p:cNvSpPr>
          <p:nvPr/>
        </p:nvSpPr>
        <p:spPr bwMode="auto">
          <a:xfrm flipV="1">
            <a:off x="3152416" y="3889829"/>
            <a:ext cx="592269" cy="19353"/>
          </a:xfrm>
          <a:prstGeom prst="line">
            <a:avLst/>
          </a:prstGeom>
          <a:noFill/>
          <a:ln w="38100">
            <a:solidFill>
              <a:srgbClr val="FF0000"/>
            </a:solidFill>
            <a:round/>
          </a:ln>
          <a:effectLst/>
        </p:spPr>
        <p:txBody>
          <a:bodyPr/>
          <a:lstStyle/>
          <a:p>
            <a:endParaRPr lang="zh-CN" altLang="en-US"/>
          </a:p>
        </p:txBody>
      </p:sp>
      <p:sp>
        <p:nvSpPr>
          <p:cNvPr id="9" name="Line 10"/>
          <p:cNvSpPr>
            <a:spLocks noChangeShapeType="1"/>
          </p:cNvSpPr>
          <p:nvPr/>
        </p:nvSpPr>
        <p:spPr bwMode="auto">
          <a:xfrm flipV="1">
            <a:off x="3887011" y="3875313"/>
            <a:ext cx="307618" cy="566953"/>
          </a:xfrm>
          <a:prstGeom prst="line">
            <a:avLst/>
          </a:prstGeom>
          <a:noFill/>
          <a:ln w="38100">
            <a:solidFill>
              <a:srgbClr val="FF0000"/>
            </a:solidFill>
            <a:round/>
            <a:tailEnd type="triangle" w="med" len="med"/>
          </a:ln>
          <a:effectLst/>
        </p:spPr>
        <p:txBody>
          <a:bodyPr/>
          <a:lstStyle/>
          <a:p>
            <a:endParaRPr lang="zh-CN" altLang="en-US"/>
          </a:p>
        </p:txBody>
      </p:sp>
      <p:sp>
        <p:nvSpPr>
          <p:cNvPr id="10" name="矩形 9"/>
          <p:cNvSpPr/>
          <p:nvPr/>
        </p:nvSpPr>
        <p:spPr>
          <a:xfrm>
            <a:off x="5508103" y="2283718"/>
            <a:ext cx="6292011" cy="122413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nSpc>
                <a:spcPct val="150000"/>
              </a:lnSpc>
            </a:pPr>
            <a:r>
              <a:rPr lang="zh-CN" altLang="en-US" b="1" dirty="0" smtClean="0">
                <a:latin typeface="微软雅黑" panose="020B0503020204020204" pitchFamily="34" charset="-122"/>
                <a:ea typeface="微软雅黑" panose="020B0503020204020204" pitchFamily="34" charset="-122"/>
              </a:rPr>
              <a:t>表领属关系的“中国”应移至数量范围的定语“所有”前面。</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a:xfrm>
            <a:off x="740230" y="4848162"/>
            <a:ext cx="5013936" cy="400110"/>
          </a:xfrm>
          <a:prstGeom prst="rect">
            <a:avLst/>
          </a:prstGeom>
        </p:spPr>
        <p:txBody>
          <a:bodyPr wrap="square">
            <a:spAutoFit/>
          </a:bodyPr>
          <a:lstStyle/>
          <a:p>
            <a:r>
              <a:rPr lang="en-US" altLang="zh-CN" sz="2000" dirty="0" smtClean="0">
                <a:latin typeface="Arial" panose="020B0604020202020204" pitchFamily="34" charset="0"/>
                <a:ea typeface="微软雅黑" panose="020B0503020204020204" pitchFamily="34" charset="-122"/>
              </a:rPr>
              <a:t>3.</a:t>
            </a:r>
            <a:r>
              <a:rPr lang="zh-CN" altLang="en-US" sz="2000" dirty="0" smtClean="0">
                <a:latin typeface="Arial" panose="020B0604020202020204" pitchFamily="34" charset="0"/>
                <a:ea typeface="微软雅黑" panose="020B0503020204020204" pitchFamily="34" charset="-122"/>
              </a:rPr>
              <a:t>许多附近的居民都跑来看表演。</a:t>
            </a:r>
            <a:endParaRPr lang="zh-CN" altLang="en-US" sz="2000" dirty="0">
              <a:latin typeface="微软雅黑" panose="020B0503020204020204" pitchFamily="34" charset="-122"/>
              <a:ea typeface="微软雅黑" panose="020B0503020204020204" pitchFamily="34" charset="-122"/>
            </a:endParaRPr>
          </a:p>
        </p:txBody>
      </p:sp>
      <p:sp>
        <p:nvSpPr>
          <p:cNvPr id="12" name="矩形 11"/>
          <p:cNvSpPr/>
          <p:nvPr/>
        </p:nvSpPr>
        <p:spPr>
          <a:xfrm>
            <a:off x="4804229" y="4869934"/>
            <a:ext cx="4261270" cy="369332"/>
          </a:xfrm>
          <a:prstGeom prst="rect">
            <a:avLst/>
          </a:prstGeom>
        </p:spPr>
        <p:txBody>
          <a:bodyPr wrap="square">
            <a:spAutoFit/>
          </a:bodyPr>
          <a:lstStyle/>
          <a:p>
            <a:r>
              <a:rPr lang="zh-CN" altLang="en-US" dirty="0" smtClean="0">
                <a:solidFill>
                  <a:srgbClr val="FF0000"/>
                </a:solidFill>
                <a:latin typeface="Arial" panose="020B0604020202020204" pitchFamily="34" charset="0"/>
                <a:ea typeface="微软雅黑" panose="020B0503020204020204" pitchFamily="34" charset="-122"/>
              </a:rPr>
              <a:t>其中“附近的”应放在“许多”的前面</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ssolv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slide(fromBottom)">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8" grpId="0" animBg="1"/>
      <p:bldP spid="9" grpId="0" animBg="1"/>
      <p:bldP spid="10" grpId="0" animBg="1"/>
      <p:bldP spid="11" grpId="0"/>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032269" y="456181"/>
            <a:ext cx="7488832" cy="523220"/>
          </a:xfrm>
          <a:prstGeom prst="rect">
            <a:avLst/>
          </a:prstGeom>
          <a:noFill/>
        </p:spPr>
        <p:txBody>
          <a:bodyPr wrap="square" rtlCol="0">
            <a:spAutoFit/>
          </a:bodyPr>
          <a:lstStyle/>
          <a:p>
            <a:r>
              <a:rPr lang="en-US" altLang="zh-CN" sz="2800" dirty="0" smtClean="0">
                <a:solidFill>
                  <a:srgbClr val="FE797F"/>
                </a:solidFill>
                <a:latin typeface="微软雅黑" panose="020B0503020204020204" pitchFamily="34" charset="-122"/>
                <a:ea typeface="微软雅黑" panose="020B0503020204020204" pitchFamily="34" charset="-122"/>
              </a:rPr>
              <a:t>7.</a:t>
            </a:r>
            <a:r>
              <a:rPr lang="zh-CN" altLang="en-US" sz="2800" dirty="0" smtClean="0">
                <a:solidFill>
                  <a:srgbClr val="FE797F"/>
                </a:solidFill>
                <a:latin typeface="微软雅黑" panose="020B0503020204020204" pitchFamily="34" charset="-122"/>
                <a:ea typeface="微软雅黑" panose="020B0503020204020204" pitchFamily="34" charset="-122"/>
              </a:rPr>
              <a:t>数量词使用不当</a:t>
            </a:r>
            <a:endParaRPr lang="zh-CN" altLang="en-US" sz="28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406400" y="1163436"/>
            <a:ext cx="11219543" cy="1135054"/>
          </a:xfrm>
          <a:prstGeom prst="rect">
            <a:avLst/>
          </a:prstGeom>
          <a:noFill/>
        </p:spPr>
        <p:txBody>
          <a:bodyPr wrap="square" rtlCol="0">
            <a:spAutoFit/>
          </a:bodyPr>
          <a:lstStyle/>
          <a:p>
            <a:pPr>
              <a:lnSpc>
                <a:spcPct val="150000"/>
              </a:lnSpc>
            </a:pPr>
            <a:r>
              <a:rPr lang="zh-CN" altLang="en-US" sz="2400" dirty="0" smtClean="0">
                <a:solidFill>
                  <a:srgbClr val="FE797F"/>
                </a:solidFill>
                <a:latin typeface="微软雅黑" panose="020B0503020204020204" pitchFamily="34" charset="-122"/>
                <a:ea typeface="微软雅黑" panose="020B0503020204020204" pitchFamily="34" charset="-122"/>
              </a:rPr>
              <a:t>句中出现“增加”“减少”“降低”等词语时，要考虑倍数、分数、百分数的运用是否符合逻辑。</a:t>
            </a:r>
            <a:endParaRPr lang="zh-CN" altLang="en-US" sz="2400" dirty="0">
              <a:solidFill>
                <a:srgbClr val="FE797F"/>
              </a:solidFill>
              <a:latin typeface="微软雅黑" panose="020B0503020204020204" pitchFamily="34" charset="-122"/>
              <a:ea typeface="微软雅黑" panose="020B0503020204020204" pitchFamily="34" charset="-122"/>
            </a:endParaRPr>
          </a:p>
        </p:txBody>
      </p:sp>
      <p:sp>
        <p:nvSpPr>
          <p:cNvPr id="4" name="矩形 3"/>
          <p:cNvSpPr/>
          <p:nvPr/>
        </p:nvSpPr>
        <p:spPr>
          <a:xfrm>
            <a:off x="665110" y="2463524"/>
            <a:ext cx="800219" cy="461665"/>
          </a:xfrm>
          <a:prstGeom prst="rect">
            <a:avLst/>
          </a:prstGeom>
        </p:spPr>
        <p:txBody>
          <a:bodyPr wrap="none">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增加</a:t>
            </a:r>
            <a:endParaRPr lang="zh-CN" altLang="en-US" sz="2400" dirty="0"/>
          </a:p>
        </p:txBody>
      </p:sp>
      <p:cxnSp>
        <p:nvCxnSpPr>
          <p:cNvPr id="5" name="直接箭头连接符 4"/>
          <p:cNvCxnSpPr/>
          <p:nvPr/>
        </p:nvCxnSpPr>
        <p:spPr>
          <a:xfrm>
            <a:off x="1355598" y="2709140"/>
            <a:ext cx="576064"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6" name="矩形 5"/>
          <p:cNvSpPr/>
          <p:nvPr/>
        </p:nvSpPr>
        <p:spPr>
          <a:xfrm>
            <a:off x="2032698" y="2506503"/>
            <a:ext cx="800219" cy="461665"/>
          </a:xfrm>
          <a:prstGeom prst="rect">
            <a:avLst/>
          </a:prstGeom>
        </p:spPr>
        <p:txBody>
          <a:bodyPr wrap="none">
            <a:spAutoFit/>
          </a:bodyPr>
          <a:lstStyle/>
          <a:p>
            <a:r>
              <a:rPr lang="zh-CN" altLang="en-US" sz="2400" dirty="0" smtClean="0">
                <a:latin typeface="微软雅黑" panose="020B0503020204020204" pitchFamily="34" charset="-122"/>
                <a:ea typeface="微软雅黑" panose="020B0503020204020204" pitchFamily="34" charset="-122"/>
              </a:rPr>
              <a:t>倍数</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3480318" y="2532713"/>
            <a:ext cx="1723549" cy="461665"/>
          </a:xfrm>
          <a:prstGeom prst="rect">
            <a:avLst/>
          </a:prstGeom>
        </p:spPr>
        <p:txBody>
          <a:bodyPr wrap="none">
            <a:spAutoFit/>
          </a:bodyPr>
          <a:lstStyle/>
          <a:p>
            <a:r>
              <a:rPr lang="zh-CN" altLang="en-US" sz="2400" dirty="0" smtClean="0">
                <a:solidFill>
                  <a:srgbClr val="FE797F"/>
                </a:solidFill>
                <a:latin typeface="微软雅黑" panose="020B0503020204020204" pitchFamily="34" charset="-122"/>
                <a:ea typeface="微软雅黑" panose="020B0503020204020204" pitchFamily="34" charset="-122"/>
              </a:rPr>
              <a:t>减少、下降</a:t>
            </a:r>
            <a:endParaRPr lang="zh-CN" altLang="en-US" sz="2400" dirty="0"/>
          </a:p>
        </p:txBody>
      </p:sp>
      <p:cxnSp>
        <p:nvCxnSpPr>
          <p:cNvPr id="8" name="直接箭头连接符 7"/>
          <p:cNvCxnSpPr/>
          <p:nvPr/>
        </p:nvCxnSpPr>
        <p:spPr>
          <a:xfrm>
            <a:off x="5180112" y="2759940"/>
            <a:ext cx="576064"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9" name="矩形 8"/>
          <p:cNvSpPr/>
          <p:nvPr/>
        </p:nvSpPr>
        <p:spPr>
          <a:xfrm>
            <a:off x="5900688" y="2532714"/>
            <a:ext cx="800219" cy="461665"/>
          </a:xfrm>
          <a:prstGeom prst="rect">
            <a:avLst/>
          </a:prstGeom>
        </p:spPr>
        <p:txBody>
          <a:bodyPr wrap="none">
            <a:spAutoFit/>
          </a:bodyPr>
          <a:lstStyle/>
          <a:p>
            <a:r>
              <a:rPr lang="zh-CN" altLang="en-US" sz="2400" dirty="0" smtClean="0">
                <a:latin typeface="微软雅黑" panose="020B0503020204020204" pitchFamily="34" charset="-122"/>
                <a:ea typeface="微软雅黑" panose="020B0503020204020204" pitchFamily="34" charset="-122"/>
              </a:rPr>
              <a:t>分数</a:t>
            </a:r>
            <a:endParaRPr lang="zh-CN" altLang="en-US" sz="2400" dirty="0">
              <a:latin typeface="微软雅黑" panose="020B0503020204020204" pitchFamily="34" charset="-122"/>
              <a:ea typeface="微软雅黑" panose="020B0503020204020204" pitchFamily="34" charset="-122"/>
            </a:endParaRPr>
          </a:p>
        </p:txBody>
      </p:sp>
      <p:sp>
        <p:nvSpPr>
          <p:cNvPr id="10" name="矩形 9"/>
          <p:cNvSpPr/>
          <p:nvPr/>
        </p:nvSpPr>
        <p:spPr>
          <a:xfrm>
            <a:off x="7021803" y="2557800"/>
            <a:ext cx="2031325" cy="461665"/>
          </a:xfrm>
          <a:prstGeom prst="rect">
            <a:avLst/>
          </a:prstGeom>
        </p:spPr>
        <p:txBody>
          <a:bodyPr wrap="none">
            <a:spAutoFit/>
          </a:bodyPr>
          <a:lstStyle/>
          <a:p>
            <a:r>
              <a:rPr lang="zh-CN" altLang="en-US" sz="2400" dirty="0" smtClean="0">
                <a:solidFill>
                  <a:schemeClr val="accent2"/>
                </a:solidFill>
                <a:latin typeface="微软雅黑" panose="020B0503020204020204" pitchFamily="34" charset="-122"/>
                <a:ea typeface="微软雅黑" panose="020B0503020204020204" pitchFamily="34" charset="-122"/>
              </a:rPr>
              <a:t>升幅、增长率</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cxnSp>
        <p:nvCxnSpPr>
          <p:cNvPr id="11" name="直接箭头连接符 10"/>
          <p:cNvCxnSpPr/>
          <p:nvPr/>
        </p:nvCxnSpPr>
        <p:spPr>
          <a:xfrm>
            <a:off x="8961083" y="2796226"/>
            <a:ext cx="576064"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2" name="矩形 11"/>
          <p:cNvSpPr/>
          <p:nvPr/>
        </p:nvSpPr>
        <p:spPr>
          <a:xfrm>
            <a:off x="9601268" y="2615856"/>
            <a:ext cx="1107996" cy="461665"/>
          </a:xfrm>
          <a:prstGeom prst="rect">
            <a:avLst/>
          </a:prstGeom>
        </p:spPr>
        <p:txBody>
          <a:bodyPr wrap="none">
            <a:spAutoFit/>
          </a:bodyPr>
          <a:lstStyle/>
          <a:p>
            <a:r>
              <a:rPr lang="zh-CN" altLang="en-US" sz="2400" dirty="0" smtClean="0">
                <a:latin typeface="微软雅黑" panose="020B0503020204020204" pitchFamily="34" charset="-122"/>
                <a:ea typeface="微软雅黑" panose="020B0503020204020204" pitchFamily="34" charset="-122"/>
              </a:rPr>
              <a:t>百分数</a:t>
            </a:r>
            <a:endParaRPr lang="zh-CN" altLang="en-US" sz="2400" dirty="0">
              <a:latin typeface="微软雅黑" panose="020B0503020204020204" pitchFamily="34" charset="-122"/>
              <a:ea typeface="微软雅黑" panose="020B0503020204020204" pitchFamily="34" charset="-122"/>
            </a:endParaRPr>
          </a:p>
        </p:txBody>
      </p:sp>
      <p:sp>
        <p:nvSpPr>
          <p:cNvPr id="13" name="文本框 3"/>
          <p:cNvSpPr txBox="1"/>
          <p:nvPr/>
        </p:nvSpPr>
        <p:spPr>
          <a:xfrm>
            <a:off x="0" y="3482206"/>
            <a:ext cx="12190413" cy="646331"/>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第二航站楼交付使用后，旅客安检的时间将从目前的</a:t>
            </a:r>
            <a:r>
              <a:rPr lang="en-US" altLang="zh-CN" sz="2400" dirty="0" smtClean="0">
                <a:latin typeface="微软雅黑" panose="020B0503020204020204" pitchFamily="34" charset="-122"/>
                <a:ea typeface="微软雅黑" panose="020B0503020204020204" pitchFamily="34" charset="-122"/>
              </a:rPr>
              <a:t>10</a:t>
            </a:r>
            <a:r>
              <a:rPr lang="zh-CN" altLang="en-US" sz="2400" dirty="0" smtClean="0">
                <a:latin typeface="微软雅黑" panose="020B0503020204020204" pitchFamily="34" charset="-122"/>
                <a:ea typeface="微软雅黑" panose="020B0503020204020204" pitchFamily="34" charset="-122"/>
              </a:rPr>
              <a:t>分钟缩短至</a:t>
            </a: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分钟，缩短了</a:t>
            </a:r>
            <a:r>
              <a:rPr lang="en-US" altLang="zh-CN" sz="2400" dirty="0" smtClean="0">
                <a:latin typeface="微软雅黑" panose="020B0503020204020204" pitchFamily="34" charset="-122"/>
                <a:ea typeface="微软雅黑" panose="020B0503020204020204" pitchFamily="34" charset="-122"/>
              </a:rPr>
              <a:t>10</a:t>
            </a:r>
            <a:r>
              <a:rPr lang="zh-CN" altLang="en-US" sz="2400" dirty="0" smtClean="0">
                <a:latin typeface="微软雅黑" panose="020B0503020204020204" pitchFamily="34" charset="-122"/>
                <a:ea typeface="微软雅黑" panose="020B0503020204020204" pitchFamily="34" charset="-122"/>
              </a:rPr>
              <a:t>倍。</a:t>
            </a:r>
            <a:endParaRPr lang="zh-CN" altLang="en-US" sz="24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10428153" y="4093029"/>
            <a:ext cx="1762260" cy="21044"/>
          </a:xfrm>
          <a:prstGeom prst="line">
            <a:avLst/>
          </a:prstGeom>
        </p:spPr>
        <p:style>
          <a:lnRef idx="2">
            <a:schemeClr val="accent3"/>
          </a:lnRef>
          <a:fillRef idx="0">
            <a:schemeClr val="accent3"/>
          </a:fillRef>
          <a:effectRef idx="1">
            <a:schemeClr val="accent3"/>
          </a:effectRef>
          <a:fontRef idx="minor">
            <a:schemeClr val="tx1"/>
          </a:fontRef>
        </p:style>
      </p:cxnSp>
      <p:sp>
        <p:nvSpPr>
          <p:cNvPr id="17" name="线形标注 1 16"/>
          <p:cNvSpPr/>
          <p:nvPr/>
        </p:nvSpPr>
        <p:spPr>
          <a:xfrm>
            <a:off x="10580914" y="3074115"/>
            <a:ext cx="1609499"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九分钟</a:t>
            </a:r>
            <a:endParaRPr lang="zh-CN" altLang="en-US" sz="2800" dirty="0">
              <a:latin typeface="微软雅黑" panose="020B0503020204020204" pitchFamily="34" charset="-122"/>
              <a:ea typeface="微软雅黑" panose="020B0503020204020204" pitchFamily="34" charset="-122"/>
            </a:endParaRPr>
          </a:p>
        </p:txBody>
      </p:sp>
      <p:sp>
        <p:nvSpPr>
          <p:cNvPr id="18" name="矩形 17"/>
          <p:cNvSpPr/>
          <p:nvPr/>
        </p:nvSpPr>
        <p:spPr>
          <a:xfrm>
            <a:off x="0" y="4708032"/>
            <a:ext cx="11974286"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这种模型的赛车是按国际一级方程赛车式样仿真缩小</a:t>
            </a:r>
            <a:r>
              <a:rPr lang="en-US" altLang="zh-CN" sz="2400" dirty="0" smtClean="0">
                <a:latin typeface="微软雅黑" panose="020B0503020204020204" pitchFamily="34" charset="-122"/>
                <a:ea typeface="微软雅黑" panose="020B0503020204020204" pitchFamily="34" charset="-122"/>
              </a:rPr>
              <a:t>32</a:t>
            </a:r>
            <a:r>
              <a:rPr lang="zh-CN" altLang="en-US" sz="2400" dirty="0" smtClean="0">
                <a:latin typeface="微软雅黑" panose="020B0503020204020204" pitchFamily="34" charset="-122"/>
                <a:ea typeface="微软雅黑" panose="020B0503020204020204" pitchFamily="34" charset="-122"/>
              </a:rPr>
              <a:t>倍而成，从外观看，并不比玩具汽车大多少。</a:t>
            </a:r>
            <a:endParaRPr lang="zh-CN" altLang="en-US" sz="2400" dirty="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V="1">
            <a:off x="6676210" y="5290457"/>
            <a:ext cx="1762260" cy="21044"/>
          </a:xfrm>
          <a:prstGeom prst="line">
            <a:avLst/>
          </a:prstGeom>
        </p:spPr>
        <p:style>
          <a:lnRef idx="2">
            <a:schemeClr val="accent3"/>
          </a:lnRef>
          <a:fillRef idx="0">
            <a:schemeClr val="accent3"/>
          </a:fillRef>
          <a:effectRef idx="1">
            <a:schemeClr val="accent3"/>
          </a:effectRef>
          <a:fontRef idx="minor">
            <a:schemeClr val="tx1"/>
          </a:fontRef>
        </p:style>
      </p:cxnSp>
      <p:sp>
        <p:nvSpPr>
          <p:cNvPr id="20" name="线形标注 1 19"/>
          <p:cNvSpPr/>
          <p:nvPr/>
        </p:nvSpPr>
        <p:spPr>
          <a:xfrm>
            <a:off x="7482114" y="4286057"/>
            <a:ext cx="2431143"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三个百分点</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linds(horizontal)">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linds(horizontal)">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linds(horizontal)">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9" presetClass="entr" presetSubtype="0"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1000" fill="hold"/>
                                        <p:tgtEl>
                                          <p:spTgt spid="14"/>
                                        </p:tgtEl>
                                        <p:attrNameLst>
                                          <p:attrName>ppt_x</p:attrName>
                                        </p:attrNameLst>
                                      </p:cBhvr>
                                      <p:tavLst>
                                        <p:tav tm="0">
                                          <p:val>
                                            <p:strVal val="#ppt_x-.2"/>
                                          </p:val>
                                        </p:tav>
                                        <p:tav tm="100000">
                                          <p:val>
                                            <p:strVal val="#ppt_x"/>
                                          </p:val>
                                        </p:tav>
                                      </p:tavLst>
                                    </p:anim>
                                    <p:anim calcmode="lin" valueType="num">
                                      <p:cBhvr>
                                        <p:cTn id="7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8" dur="10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blinds(horizontal)">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blinds(horizontal)">
                                      <p:cBhvr>
                                        <p:cTn id="88" dur="500"/>
                                        <p:tgtEl>
                                          <p:spTgt spid="18"/>
                                        </p:tgtEl>
                                      </p:cBhvr>
                                    </p:animEffect>
                                  </p:childTnLst>
                                </p:cTn>
                              </p:par>
                            </p:childTnLst>
                          </p:cTn>
                        </p:par>
                      </p:childTnLst>
                    </p:cTn>
                  </p:par>
                  <p:par>
                    <p:cTn id="89" fill="hold">
                      <p:stCondLst>
                        <p:cond delay="indefinite"/>
                      </p:stCondLst>
                      <p:childTnLst>
                        <p:par>
                          <p:cTn id="90" fill="hold">
                            <p:stCondLst>
                              <p:cond delay="0"/>
                            </p:stCondLst>
                            <p:childTnLst>
                              <p:par>
                                <p:cTn id="91" presetID="29" presetClass="entr" presetSubtype="0" fill="hold" nodeType="click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p:cTn id="93" dur="1000" fill="hold"/>
                                        <p:tgtEl>
                                          <p:spTgt spid="19"/>
                                        </p:tgtEl>
                                        <p:attrNameLst>
                                          <p:attrName>ppt_x</p:attrName>
                                        </p:attrNameLst>
                                      </p:cBhvr>
                                      <p:tavLst>
                                        <p:tav tm="0">
                                          <p:val>
                                            <p:strVal val="#ppt_x-.2"/>
                                          </p:val>
                                        </p:tav>
                                        <p:tav tm="100000">
                                          <p:val>
                                            <p:strVal val="#ppt_x"/>
                                          </p:val>
                                        </p:tav>
                                      </p:tavLst>
                                    </p:anim>
                                    <p:anim calcmode="lin" valueType="num">
                                      <p:cBhvr>
                                        <p:cTn id="94"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5" dur="1000"/>
                                        <p:tgtEl>
                                          <p:spTgt spid="19"/>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blinds(horizontal)">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9" grpId="0"/>
      <p:bldP spid="10" grpId="0"/>
      <p:bldP spid="12" grpId="0"/>
      <p:bldP spid="13" grpId="0"/>
      <p:bldP spid="17" grpId="0" animBg="1"/>
      <p:bldP spid="18" grpId="0"/>
      <p:bldP spid="2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2220956" y="311038"/>
            <a:ext cx="7488832" cy="707886"/>
          </a:xfrm>
          <a:prstGeom prst="rect">
            <a:avLst/>
          </a:prstGeom>
          <a:noFill/>
        </p:spPr>
        <p:txBody>
          <a:bodyPr wrap="square" rtlCol="0">
            <a:spAutoFit/>
          </a:bodyPr>
          <a:lstStyle/>
          <a:p>
            <a:pPr algn="ctr"/>
            <a:r>
              <a:rPr lang="zh-CN" altLang="en-US" sz="4000" dirty="0" smtClean="0">
                <a:solidFill>
                  <a:srgbClr val="FE797F"/>
                </a:solidFill>
                <a:latin typeface="微软雅黑" panose="020B0503020204020204" pitchFamily="34" charset="-122"/>
                <a:ea typeface="微软雅黑" panose="020B0503020204020204" pitchFamily="34" charset="-122"/>
              </a:rPr>
              <a:t>综合练习</a:t>
            </a:r>
            <a:endParaRPr lang="zh-CN" altLang="en-US" sz="4000" dirty="0">
              <a:solidFill>
                <a:srgbClr val="FE797F"/>
              </a:solidFill>
              <a:latin typeface="微软雅黑" panose="020B0503020204020204" pitchFamily="34" charset="-122"/>
              <a:ea typeface="微软雅黑" panose="020B0503020204020204" pitchFamily="34" charset="-122"/>
            </a:endParaRPr>
          </a:p>
        </p:txBody>
      </p:sp>
      <p:sp>
        <p:nvSpPr>
          <p:cNvPr id="3" name="文本框 3"/>
          <p:cNvSpPr txBox="1"/>
          <p:nvPr/>
        </p:nvSpPr>
        <p:spPr>
          <a:xfrm>
            <a:off x="0" y="1247006"/>
            <a:ext cx="12190413" cy="4708981"/>
          </a:xfrm>
          <a:prstGeom prst="rect">
            <a:avLst/>
          </a:prstGeom>
          <a:noFill/>
        </p:spPr>
        <p:txBody>
          <a:bodyPr wrap="square" rtlCol="0">
            <a:spAutoFit/>
          </a:bodyPr>
          <a:lstStyle/>
          <a:p>
            <a:pPr>
              <a:lnSpc>
                <a:spcPct val="150000"/>
              </a:lnSpc>
            </a:pPr>
            <a:r>
              <a:rPr lang="zh-CN" altLang="en-US" sz="2400" dirty="0" smtClean="0"/>
              <a:t>（</a:t>
            </a:r>
            <a:r>
              <a:rPr lang="en-US" altLang="zh-CN" sz="2400" dirty="0" smtClean="0"/>
              <a:t>2017</a:t>
            </a:r>
            <a:r>
              <a:rPr lang="zh-CN" altLang="zh-CN" sz="2400" dirty="0" smtClean="0"/>
              <a:t>年全国</a:t>
            </a:r>
            <a:r>
              <a:rPr lang="en-US" altLang="zh-CN" sz="2400" dirty="0" smtClean="0"/>
              <a:t>3</a:t>
            </a:r>
            <a:r>
              <a:rPr lang="zh-CN" altLang="zh-CN" sz="2400" dirty="0" smtClean="0"/>
              <a:t>卷</a:t>
            </a:r>
            <a:r>
              <a:rPr lang="zh-CN" altLang="en-US" sz="2400" dirty="0" smtClean="0"/>
              <a:t>）</a:t>
            </a:r>
            <a:r>
              <a:rPr lang="zh-CN" altLang="zh-CN" sz="2400" dirty="0" smtClean="0"/>
              <a:t>下列各句中，没有语病的一句是（</a:t>
            </a:r>
            <a:r>
              <a:rPr lang="en-US" altLang="zh-CN" sz="2400" dirty="0" smtClean="0"/>
              <a:t>3</a:t>
            </a:r>
            <a:r>
              <a:rPr lang="zh-CN" altLang="zh-CN" sz="2400" dirty="0" smtClean="0"/>
              <a:t>分）</a:t>
            </a:r>
            <a:endParaRPr lang="en-US" altLang="zh-CN" sz="2400" dirty="0" smtClean="0"/>
          </a:p>
          <a:p>
            <a:r>
              <a:rPr lang="en-US" altLang="zh-CN" sz="2400" dirty="0" smtClean="0"/>
              <a:t>A</a:t>
            </a:r>
            <a:r>
              <a:rPr lang="zh-CN" altLang="zh-CN" sz="2400" dirty="0" smtClean="0"/>
              <a:t>．今天参观的石窟造像群气势宏伟，内容丰富，堪称当时的石刻艺术之冠，被誉为中国古代雕刻艺术的宝库。</a:t>
            </a:r>
            <a:endParaRPr lang="en-US" altLang="zh-CN" sz="2400" dirty="0" smtClean="0"/>
          </a:p>
          <a:p>
            <a:endParaRPr lang="zh-CN" altLang="zh-CN" sz="2400" dirty="0" smtClean="0"/>
          </a:p>
          <a:p>
            <a:r>
              <a:rPr lang="en-US" altLang="zh-CN" sz="2400" dirty="0" smtClean="0"/>
              <a:t>B</a:t>
            </a:r>
            <a:r>
              <a:rPr lang="zh-CN" altLang="zh-CN" sz="2400" dirty="0" smtClean="0"/>
              <a:t>．传统文化中的餐桌礼仪是很受重视的。老人常说，看一个人的吃相，往往会暴露他的性格特点和教养情况</a:t>
            </a:r>
            <a:r>
              <a:rPr lang="zh-CN" altLang="en-US" sz="2400" dirty="0" smtClean="0"/>
              <a:t>。</a:t>
            </a:r>
            <a:endParaRPr lang="zh-CN" altLang="zh-CN" sz="2400" dirty="0" smtClean="0"/>
          </a:p>
          <a:p>
            <a:r>
              <a:rPr lang="en-US" altLang="zh-CN" sz="2400" dirty="0" smtClean="0"/>
              <a:t> </a:t>
            </a:r>
            <a:endParaRPr lang="zh-CN" altLang="zh-CN" sz="2400" dirty="0" smtClean="0"/>
          </a:p>
          <a:p>
            <a:r>
              <a:rPr lang="en-US" altLang="zh-CN" sz="2400" dirty="0" smtClean="0"/>
              <a:t>C</a:t>
            </a:r>
            <a:r>
              <a:rPr lang="zh-CN" altLang="zh-CN" sz="2400" dirty="0" smtClean="0"/>
              <a:t>．在那些父母性格温和、情绪平和的孩子身上，往往笑容更多，幸福感更强，抗挫折能力更突出，看待世界也更加宽容。</a:t>
            </a:r>
            <a:endParaRPr lang="en-US" altLang="zh-CN" sz="2400" dirty="0" smtClean="0"/>
          </a:p>
          <a:p>
            <a:endParaRPr lang="zh-CN" altLang="zh-CN" sz="2400" dirty="0" smtClean="0"/>
          </a:p>
          <a:p>
            <a:r>
              <a:rPr lang="en-US" altLang="zh-CN" sz="2400" dirty="0" smtClean="0"/>
              <a:t>D</a:t>
            </a:r>
            <a:r>
              <a:rPr lang="zh-CN" altLang="zh-CN" sz="2400" dirty="0" smtClean="0"/>
              <a:t>．经过几代航天人的艰苦奋斗，中国的航天事业开创了以“两弹一星”、载人航天、月球探测为代表的辉煌成就。动宾</a:t>
            </a:r>
            <a:endParaRPr lang="zh-CN" altLang="en-US" sz="2400" dirty="0">
              <a:latin typeface="微软雅黑" panose="020B0503020204020204" pitchFamily="34" charset="-122"/>
              <a:ea typeface="微软雅黑" panose="020B0503020204020204" pitchFamily="34" charset="-122"/>
            </a:endParaRPr>
          </a:p>
        </p:txBody>
      </p:sp>
      <p:sp>
        <p:nvSpPr>
          <p:cNvPr id="4" name="线形标注 1 3"/>
          <p:cNvSpPr/>
          <p:nvPr/>
        </p:nvSpPr>
        <p:spPr>
          <a:xfrm>
            <a:off x="8831943" y="2428229"/>
            <a:ext cx="2648857"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dirty="0" smtClean="0"/>
              <a:t>主谓</a:t>
            </a:r>
            <a:r>
              <a:rPr lang="zh-CN" altLang="zh-CN" sz="2800" dirty="0" smtClean="0"/>
              <a:t>搭配不当</a:t>
            </a:r>
            <a:endParaRPr lang="zh-CN" altLang="en-US" sz="2800"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7750629" y="3367315"/>
            <a:ext cx="1776413" cy="21772"/>
          </a:xfrm>
          <a:prstGeom prst="line">
            <a:avLst/>
          </a:prstGeom>
        </p:spPr>
        <p:style>
          <a:lnRef idx="2">
            <a:schemeClr val="accent3"/>
          </a:lnRef>
          <a:fillRef idx="0">
            <a:schemeClr val="accent3"/>
          </a:fillRef>
          <a:effectRef idx="1">
            <a:schemeClr val="accent3"/>
          </a:effectRef>
          <a:fontRef idx="minor">
            <a:schemeClr val="tx1"/>
          </a:fontRef>
        </p:style>
      </p:cxnSp>
      <p:sp>
        <p:nvSpPr>
          <p:cNvPr id="7" name="Line 10"/>
          <p:cNvSpPr>
            <a:spLocks noChangeShapeType="1"/>
          </p:cNvSpPr>
          <p:nvPr/>
        </p:nvSpPr>
        <p:spPr bwMode="auto">
          <a:xfrm>
            <a:off x="7063683" y="3068872"/>
            <a:ext cx="599860" cy="95241"/>
          </a:xfrm>
          <a:prstGeom prst="line">
            <a:avLst/>
          </a:prstGeom>
          <a:noFill/>
          <a:ln w="38100">
            <a:solidFill>
              <a:srgbClr val="FF0000"/>
            </a:solidFill>
            <a:round/>
          </a:ln>
          <a:effectLst/>
        </p:spPr>
        <p:txBody>
          <a:bodyPr/>
          <a:lstStyle/>
          <a:p>
            <a:endParaRPr lang="zh-CN" altLang="en-US"/>
          </a:p>
        </p:txBody>
      </p:sp>
      <p:cxnSp>
        <p:nvCxnSpPr>
          <p:cNvPr id="8" name="直接连接符 7"/>
          <p:cNvCxnSpPr/>
          <p:nvPr/>
        </p:nvCxnSpPr>
        <p:spPr>
          <a:xfrm>
            <a:off x="2111828" y="4376057"/>
            <a:ext cx="2692401" cy="21772"/>
          </a:xfrm>
          <a:prstGeom prst="line">
            <a:avLst/>
          </a:prstGeom>
        </p:spPr>
        <p:style>
          <a:lnRef idx="2">
            <a:schemeClr val="accent3"/>
          </a:lnRef>
          <a:fillRef idx="0">
            <a:schemeClr val="accent3"/>
          </a:fillRef>
          <a:effectRef idx="1">
            <a:schemeClr val="accent3"/>
          </a:effectRef>
          <a:fontRef idx="minor">
            <a:schemeClr val="tx1"/>
          </a:fontRef>
        </p:style>
      </p:cxnSp>
      <p:sp>
        <p:nvSpPr>
          <p:cNvPr id="10" name="线形标注 1 9"/>
          <p:cNvSpPr/>
          <p:nvPr/>
        </p:nvSpPr>
        <p:spPr>
          <a:xfrm>
            <a:off x="3323772" y="3451486"/>
            <a:ext cx="342537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词义重复，成分赘余</a:t>
            </a:r>
            <a:endParaRPr lang="zh-CN" altLang="en-US" sz="2400" dirty="0">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a:off x="3805226" y="4208243"/>
            <a:ext cx="969974" cy="58957"/>
          </a:xfrm>
          <a:prstGeom prst="line">
            <a:avLst/>
          </a:prstGeom>
          <a:noFill/>
          <a:ln w="38100">
            <a:solidFill>
              <a:srgbClr val="FF0000"/>
            </a:solidFill>
            <a:round/>
          </a:ln>
          <a:effectLst/>
        </p:spPr>
        <p:txBody>
          <a:bodyPr/>
          <a:lstStyle/>
          <a:p>
            <a:endParaRPr lang="zh-CN" altLang="en-US"/>
          </a:p>
        </p:txBody>
      </p:sp>
      <p:cxnSp>
        <p:nvCxnSpPr>
          <p:cNvPr id="12" name="直接连接符 11"/>
          <p:cNvCxnSpPr/>
          <p:nvPr/>
        </p:nvCxnSpPr>
        <p:spPr>
          <a:xfrm flipV="1">
            <a:off x="6720115" y="5551715"/>
            <a:ext cx="862013" cy="7256"/>
          </a:xfrm>
          <a:prstGeom prst="line">
            <a:avLst/>
          </a:prstGeom>
        </p:spPr>
        <p:style>
          <a:lnRef idx="2">
            <a:schemeClr val="accent3"/>
          </a:lnRef>
          <a:fillRef idx="0">
            <a:schemeClr val="accent3"/>
          </a:fillRef>
          <a:effectRef idx="1">
            <a:schemeClr val="accent3"/>
          </a:effectRef>
          <a:fontRef idx="minor">
            <a:schemeClr val="tx1"/>
          </a:fontRef>
        </p:style>
      </p:cxnSp>
      <p:cxnSp>
        <p:nvCxnSpPr>
          <p:cNvPr id="14" name="直接连接符 13"/>
          <p:cNvCxnSpPr/>
          <p:nvPr/>
        </p:nvCxnSpPr>
        <p:spPr>
          <a:xfrm>
            <a:off x="2104572" y="5936343"/>
            <a:ext cx="1335314" cy="0"/>
          </a:xfrm>
          <a:prstGeom prst="line">
            <a:avLst/>
          </a:prstGeom>
        </p:spPr>
        <p:style>
          <a:lnRef idx="2">
            <a:schemeClr val="accent3"/>
          </a:lnRef>
          <a:fillRef idx="0">
            <a:schemeClr val="accent3"/>
          </a:fillRef>
          <a:effectRef idx="1">
            <a:schemeClr val="accent3"/>
          </a:effectRef>
          <a:fontRef idx="minor">
            <a:schemeClr val="tx1"/>
          </a:fontRef>
        </p:style>
      </p:cxnSp>
      <p:sp>
        <p:nvSpPr>
          <p:cNvPr id="16" name="线形标注 1 15"/>
          <p:cNvSpPr/>
          <p:nvPr/>
        </p:nvSpPr>
        <p:spPr>
          <a:xfrm>
            <a:off x="7656287" y="4547314"/>
            <a:ext cx="2489200" cy="504056"/>
          </a:xfrm>
          <a:prstGeom prst="borderCallout1">
            <a:avLst>
              <a:gd name="adj1" fmla="val 18750"/>
              <a:gd name="adj2" fmla="val -8333"/>
              <a:gd name="adj3" fmla="val 122541"/>
              <a:gd name="adj4" fmla="val -1520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动宾搭配不当</a:t>
            </a:r>
            <a:endParaRPr lang="zh-CN" altLang="en-US" sz="2400" dirty="0">
              <a:latin typeface="微软雅黑" panose="020B0503020204020204" pitchFamily="34" charset="-122"/>
              <a:ea typeface="微软雅黑" panose="020B0503020204020204" pitchFamily="34" charset="-122"/>
            </a:endParaRPr>
          </a:p>
        </p:txBody>
      </p:sp>
      <p:sp>
        <p:nvSpPr>
          <p:cNvPr id="17" name="线形标注 1 16"/>
          <p:cNvSpPr/>
          <p:nvPr/>
        </p:nvSpPr>
        <p:spPr>
          <a:xfrm>
            <a:off x="7728858" y="4561829"/>
            <a:ext cx="342537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取得了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ppt_x</p:attrName>
                                        </p:attrNameLst>
                                      </p:cBhvr>
                                      <p:tavLst>
                                        <p:tav tm="0">
                                          <p:val>
                                            <p:strVal val="#ppt_x-.2"/>
                                          </p:val>
                                        </p:tav>
                                        <p:tav tm="100000">
                                          <p:val>
                                            <p:strVal val="#ppt_x"/>
                                          </p:val>
                                        </p:tav>
                                      </p:tavLst>
                                    </p:anim>
                                    <p:anim calcmode="lin" valueType="num">
                                      <p:cBhvr>
                                        <p:cTn id="4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1" dur="1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ppt_x</p:attrName>
                                        </p:attrNameLst>
                                      </p:cBhvr>
                                      <p:tavLst>
                                        <p:tav tm="0">
                                          <p:val>
                                            <p:strVal val="#ppt_x-.2"/>
                                          </p:val>
                                        </p:tav>
                                        <p:tav tm="100000">
                                          <p:val>
                                            <p:strVal val="#ppt_x"/>
                                          </p:val>
                                        </p:tav>
                                      </p:tavLst>
                                    </p:anim>
                                    <p:anim calcmode="lin" valueType="num">
                                      <p:cBhvr>
                                        <p:cTn id="5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1000" fill="hold"/>
                                        <p:tgtEl>
                                          <p:spTgt spid="14"/>
                                        </p:tgtEl>
                                        <p:attrNameLst>
                                          <p:attrName>ppt_x</p:attrName>
                                        </p:attrNameLst>
                                      </p:cBhvr>
                                      <p:tavLst>
                                        <p:tav tm="0">
                                          <p:val>
                                            <p:strVal val="#ppt_x-.2"/>
                                          </p:val>
                                        </p:tav>
                                        <p:tav tm="100000">
                                          <p:val>
                                            <p:strVal val="#ppt_x"/>
                                          </p:val>
                                        </p:tav>
                                      </p:tavLst>
                                    </p:anim>
                                    <p:anim calcmode="lin" valueType="num">
                                      <p:cBhvr>
                                        <p:cTn id="6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66" dur="10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linds(horizontal)">
                                      <p:cBhvr>
                                        <p:cTn id="71" dur="5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blinds(horizontal)">
                                      <p:cBhvr>
                                        <p:cTn id="7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7" grpId="0" animBg="1"/>
      <p:bldP spid="10" grpId="0" animBg="1"/>
      <p:bldP spid="11" grpId="0" animBg="1"/>
      <p:bldP spid="16" grpId="0" animBg="1"/>
      <p:bldP spid="1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0" y="913177"/>
            <a:ext cx="12190413" cy="5078313"/>
          </a:xfrm>
          <a:prstGeom prst="rect">
            <a:avLst/>
          </a:prstGeom>
          <a:noFill/>
        </p:spPr>
        <p:txBody>
          <a:bodyPr wrap="square" rtlCol="0">
            <a:spAutoFit/>
          </a:bodyPr>
          <a:lstStyle/>
          <a:p>
            <a:pPr>
              <a:lnSpc>
                <a:spcPct val="150000"/>
              </a:lnSpc>
            </a:pPr>
            <a:r>
              <a:rPr lang="zh-CN" altLang="en-US" sz="2400" dirty="0" smtClean="0"/>
              <a:t>（</a:t>
            </a:r>
            <a:r>
              <a:rPr lang="zh-CN" altLang="zh-CN" sz="2400" dirty="0" smtClean="0"/>
              <a:t> </a:t>
            </a:r>
            <a:r>
              <a:rPr lang="en-US" altLang="zh-CN" sz="2400" dirty="0" smtClean="0"/>
              <a:t>2017</a:t>
            </a:r>
            <a:r>
              <a:rPr lang="zh-CN" altLang="zh-CN" sz="2400" dirty="0" smtClean="0"/>
              <a:t>年全国</a:t>
            </a:r>
            <a:r>
              <a:rPr lang="en-US" altLang="zh-CN" sz="2400" dirty="0" smtClean="0"/>
              <a:t>2</a:t>
            </a:r>
            <a:r>
              <a:rPr lang="zh-CN" altLang="zh-CN" sz="2400" dirty="0" smtClean="0"/>
              <a:t>卷）</a:t>
            </a:r>
            <a:r>
              <a:rPr lang="en-US" altLang="zh-CN" sz="2400" dirty="0" smtClean="0"/>
              <a:t>18</a:t>
            </a:r>
            <a:r>
              <a:rPr lang="zh-CN" altLang="zh-CN" sz="2400" dirty="0" smtClean="0"/>
              <a:t>．下列各句中，没有语病的一句是（</a:t>
            </a:r>
            <a:r>
              <a:rPr lang="en-US" altLang="zh-CN" sz="2400" dirty="0" smtClean="0"/>
              <a:t>3</a:t>
            </a:r>
            <a:r>
              <a:rPr lang="zh-CN" altLang="zh-CN" sz="2400" dirty="0" smtClean="0"/>
              <a:t>分）</a:t>
            </a:r>
            <a:endParaRPr lang="zh-CN" altLang="zh-CN" sz="2400" dirty="0" smtClean="0"/>
          </a:p>
          <a:p>
            <a:pPr>
              <a:lnSpc>
                <a:spcPct val="150000"/>
              </a:lnSpc>
            </a:pPr>
            <a:r>
              <a:rPr lang="en-US" altLang="zh-CN" sz="2400" dirty="0" smtClean="0"/>
              <a:t>A</a:t>
            </a:r>
            <a:r>
              <a:rPr lang="zh-CN" altLang="zh-CN" sz="2400" dirty="0" smtClean="0"/>
              <a:t>．截至</a:t>
            </a:r>
            <a:r>
              <a:rPr lang="en-US" altLang="zh-CN" sz="2400" dirty="0" smtClean="0"/>
              <a:t>12</a:t>
            </a:r>
            <a:r>
              <a:rPr lang="zh-CN" altLang="zh-CN" sz="2400" dirty="0" smtClean="0"/>
              <a:t>月底，我院已经推出了</a:t>
            </a:r>
            <a:r>
              <a:rPr lang="en-US" altLang="zh-CN" sz="2400" dirty="0" smtClean="0"/>
              <a:t>40</a:t>
            </a:r>
            <a:r>
              <a:rPr lang="zh-CN" altLang="zh-CN" sz="2400" dirty="0" smtClean="0"/>
              <a:t>多次以声光电技术打造的主题鲜明的展览，是建院</a:t>
            </a:r>
            <a:r>
              <a:rPr lang="en-US" altLang="zh-CN" sz="2400" dirty="0" smtClean="0"/>
              <a:t>90</a:t>
            </a:r>
            <a:r>
              <a:rPr lang="zh-CN" altLang="zh-CN" sz="2400" dirty="0" smtClean="0"/>
              <a:t>年来展览次数最多的一年。</a:t>
            </a:r>
            <a:endParaRPr lang="zh-CN" altLang="zh-CN" sz="2400" dirty="0" smtClean="0"/>
          </a:p>
          <a:p>
            <a:pPr>
              <a:lnSpc>
                <a:spcPct val="150000"/>
              </a:lnSpc>
            </a:pPr>
            <a:r>
              <a:rPr lang="en-US" altLang="zh-CN" sz="2400" dirty="0" smtClean="0"/>
              <a:t>B</a:t>
            </a:r>
            <a:r>
              <a:rPr lang="zh-CN" altLang="zh-CN" sz="2400" dirty="0" smtClean="0"/>
              <a:t>．书法是我国优秀的传统文化，近年来在教育部门大力扶持下，使得中小学书法教育蓬勃发展，学生水平大幅提高。</a:t>
            </a:r>
            <a:endParaRPr lang="zh-CN" altLang="zh-CN" sz="2400" dirty="0" smtClean="0"/>
          </a:p>
          <a:p>
            <a:pPr>
              <a:lnSpc>
                <a:spcPct val="150000"/>
              </a:lnSpc>
            </a:pPr>
            <a:r>
              <a:rPr lang="en-US" altLang="zh-CN" sz="2400" dirty="0" smtClean="0"/>
              <a:t>C</a:t>
            </a:r>
            <a:r>
              <a:rPr lang="zh-CN" altLang="zh-CN" sz="2400" dirty="0" smtClean="0"/>
              <a:t>．我国传统的“二十四节气”被列入《人类非物质文化遗产代表作名录》，使得这一古老的文明再次吸引了世人的目光。</a:t>
            </a:r>
            <a:endParaRPr lang="zh-CN" altLang="zh-CN" sz="2400" dirty="0" smtClean="0"/>
          </a:p>
          <a:p>
            <a:pPr>
              <a:lnSpc>
                <a:spcPct val="150000"/>
              </a:lnSpc>
            </a:pPr>
            <a:r>
              <a:rPr lang="en-US" altLang="zh-CN" sz="2400" dirty="0" smtClean="0"/>
              <a:t>D</a:t>
            </a:r>
            <a:r>
              <a:rPr lang="zh-CN" altLang="zh-CN" sz="2400" dirty="0" smtClean="0"/>
              <a:t>．这家公司虽然待遇一般，发展前景却非常好，许多同学都投了简历，但最后公司只录取了我们学校推荐的两个名额。</a:t>
            </a:r>
            <a:endParaRPr lang="zh-CN" altLang="zh-CN" sz="2400" dirty="0"/>
          </a:p>
        </p:txBody>
      </p:sp>
      <p:cxnSp>
        <p:nvCxnSpPr>
          <p:cNvPr id="3" name="直接连接符 2"/>
          <p:cNvCxnSpPr/>
          <p:nvPr/>
        </p:nvCxnSpPr>
        <p:spPr>
          <a:xfrm>
            <a:off x="8534400" y="2032001"/>
            <a:ext cx="1776413" cy="21772"/>
          </a:xfrm>
          <a:prstGeom prst="line">
            <a:avLst/>
          </a:prstGeom>
        </p:spPr>
        <p:style>
          <a:lnRef idx="2">
            <a:schemeClr val="accent3"/>
          </a:lnRef>
          <a:fillRef idx="0">
            <a:schemeClr val="accent3"/>
          </a:fillRef>
          <a:effectRef idx="1">
            <a:schemeClr val="accent3"/>
          </a:effectRef>
          <a:fontRef idx="minor">
            <a:schemeClr val="tx1"/>
          </a:fontRef>
        </p:style>
      </p:cxnSp>
      <p:cxnSp>
        <p:nvCxnSpPr>
          <p:cNvPr id="4" name="直接连接符 3"/>
          <p:cNvCxnSpPr/>
          <p:nvPr/>
        </p:nvCxnSpPr>
        <p:spPr>
          <a:xfrm>
            <a:off x="1770744" y="2627086"/>
            <a:ext cx="1776413" cy="21772"/>
          </a:xfrm>
          <a:prstGeom prst="line">
            <a:avLst/>
          </a:prstGeom>
        </p:spPr>
        <p:style>
          <a:lnRef idx="2">
            <a:schemeClr val="accent3"/>
          </a:lnRef>
          <a:fillRef idx="0">
            <a:schemeClr val="accent3"/>
          </a:fillRef>
          <a:effectRef idx="1">
            <a:schemeClr val="accent3"/>
          </a:effectRef>
          <a:fontRef idx="minor">
            <a:schemeClr val="tx1"/>
          </a:fontRef>
        </p:style>
      </p:cxnSp>
      <p:cxnSp>
        <p:nvCxnSpPr>
          <p:cNvPr id="5" name="直接连接符 4"/>
          <p:cNvCxnSpPr/>
          <p:nvPr/>
        </p:nvCxnSpPr>
        <p:spPr>
          <a:xfrm flipV="1">
            <a:off x="2351314" y="2075543"/>
            <a:ext cx="725715" cy="14515"/>
          </a:xfrm>
          <a:prstGeom prst="line">
            <a:avLst/>
          </a:prstGeom>
        </p:spPr>
        <p:style>
          <a:lnRef idx="2">
            <a:schemeClr val="accent3"/>
          </a:lnRef>
          <a:fillRef idx="0">
            <a:schemeClr val="accent3"/>
          </a:fillRef>
          <a:effectRef idx="1">
            <a:schemeClr val="accent3"/>
          </a:effectRef>
          <a:fontRef idx="minor">
            <a:schemeClr val="tx1"/>
          </a:fontRef>
        </p:style>
      </p:cxnSp>
      <p:sp>
        <p:nvSpPr>
          <p:cNvPr id="7" name="线形标注 1 6"/>
          <p:cNvSpPr/>
          <p:nvPr/>
        </p:nvSpPr>
        <p:spPr>
          <a:xfrm>
            <a:off x="7039429" y="301886"/>
            <a:ext cx="342537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400" dirty="0" smtClean="0"/>
              <a:t>结构混乱</a:t>
            </a:r>
            <a:r>
              <a:rPr lang="zh-CN" altLang="en-US" sz="2400" dirty="0" smtClean="0"/>
              <a:t>：句式杂糅</a:t>
            </a:r>
            <a:endParaRPr lang="zh-CN" altLang="en-US" sz="2400" dirty="0">
              <a:latin typeface="微软雅黑" panose="020B0503020204020204" pitchFamily="34" charset="-122"/>
              <a:ea typeface="微软雅黑" panose="020B0503020204020204" pitchFamily="34" charset="-122"/>
            </a:endParaRPr>
          </a:p>
        </p:txBody>
      </p:sp>
      <p:sp>
        <p:nvSpPr>
          <p:cNvPr id="8" name="线形标注 1 7"/>
          <p:cNvSpPr/>
          <p:nvPr/>
        </p:nvSpPr>
        <p:spPr>
          <a:xfrm>
            <a:off x="10724470" y="841826"/>
            <a:ext cx="1465943" cy="740627"/>
          </a:xfrm>
          <a:prstGeom prst="borderCallout1">
            <a:avLst>
              <a:gd name="adj1" fmla="val 18750"/>
              <a:gd name="adj2" fmla="val -8333"/>
              <a:gd name="adj3" fmla="val 141177"/>
              <a:gd name="adj4" fmla="val -9850"/>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这一年</a:t>
            </a:r>
            <a:endParaRPr lang="zh-CN" altLang="en-US" sz="24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18458" y="3156857"/>
            <a:ext cx="2997200" cy="21772"/>
          </a:xfrm>
          <a:prstGeom prst="line">
            <a:avLst/>
          </a:prstGeom>
        </p:spPr>
        <p:style>
          <a:lnRef idx="2">
            <a:schemeClr val="accent3"/>
          </a:lnRef>
          <a:fillRef idx="0">
            <a:schemeClr val="accent3"/>
          </a:fillRef>
          <a:effectRef idx="1">
            <a:schemeClr val="accent3"/>
          </a:effectRef>
          <a:fontRef idx="minor">
            <a:schemeClr val="tx1"/>
          </a:fontRef>
        </p:style>
      </p:cxnSp>
      <p:cxnSp>
        <p:nvCxnSpPr>
          <p:cNvPr id="11" name="直接连接符 10"/>
          <p:cNvCxnSpPr/>
          <p:nvPr/>
        </p:nvCxnSpPr>
        <p:spPr>
          <a:xfrm>
            <a:off x="4027715" y="3229429"/>
            <a:ext cx="5333999" cy="21771"/>
          </a:xfrm>
          <a:prstGeom prst="line">
            <a:avLst/>
          </a:prstGeom>
        </p:spPr>
        <p:style>
          <a:lnRef idx="2">
            <a:schemeClr val="accent3"/>
          </a:lnRef>
          <a:fillRef idx="0">
            <a:schemeClr val="accent3"/>
          </a:fillRef>
          <a:effectRef idx="1">
            <a:schemeClr val="accent3"/>
          </a:effectRef>
          <a:fontRef idx="minor">
            <a:schemeClr val="tx1"/>
          </a:fontRef>
        </p:style>
      </p:cxnSp>
      <p:sp>
        <p:nvSpPr>
          <p:cNvPr id="13" name="线形标注 1 12"/>
          <p:cNvSpPr/>
          <p:nvPr/>
        </p:nvSpPr>
        <p:spPr>
          <a:xfrm>
            <a:off x="8461827" y="1978287"/>
            <a:ext cx="1865085" cy="504056"/>
          </a:xfrm>
          <a:prstGeom prst="borderCallout1">
            <a:avLst>
              <a:gd name="adj1" fmla="val 18750"/>
              <a:gd name="adj2" fmla="val -8333"/>
              <a:gd name="adj3" fmla="val 237721"/>
              <a:gd name="adj4" fmla="val 2301"/>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成分残缺</a:t>
            </a:r>
            <a:endParaRPr lang="zh-CN" altLang="en-US" sz="2400" dirty="0">
              <a:latin typeface="微软雅黑" panose="020B0503020204020204" pitchFamily="34" charset="-122"/>
              <a:ea typeface="微软雅黑" panose="020B0503020204020204" pitchFamily="34" charset="-122"/>
            </a:endParaRPr>
          </a:p>
        </p:txBody>
      </p:sp>
      <p:sp>
        <p:nvSpPr>
          <p:cNvPr id="14" name="Line 10"/>
          <p:cNvSpPr>
            <a:spLocks noChangeShapeType="1"/>
          </p:cNvSpPr>
          <p:nvPr/>
        </p:nvSpPr>
        <p:spPr bwMode="auto">
          <a:xfrm flipV="1">
            <a:off x="8761855" y="2786742"/>
            <a:ext cx="948203" cy="180531"/>
          </a:xfrm>
          <a:prstGeom prst="line">
            <a:avLst/>
          </a:prstGeom>
          <a:noFill/>
          <a:ln w="38100">
            <a:solidFill>
              <a:srgbClr val="FF0000"/>
            </a:solidFill>
            <a:round/>
          </a:ln>
          <a:effectLst/>
        </p:spPr>
        <p:txBody>
          <a:bodyPr/>
          <a:lstStyle/>
          <a:p>
            <a:endParaRPr lang="zh-CN" altLang="en-US"/>
          </a:p>
        </p:txBody>
      </p:sp>
      <p:cxnSp>
        <p:nvCxnSpPr>
          <p:cNvPr id="15" name="直接连接符 14"/>
          <p:cNvCxnSpPr/>
          <p:nvPr/>
        </p:nvCxnSpPr>
        <p:spPr>
          <a:xfrm flipV="1">
            <a:off x="11596914" y="5341258"/>
            <a:ext cx="375786" cy="29028"/>
          </a:xfrm>
          <a:prstGeom prst="line">
            <a:avLst/>
          </a:prstGeom>
        </p:spPr>
        <p:style>
          <a:lnRef idx="2">
            <a:schemeClr val="accent3"/>
          </a:lnRef>
          <a:fillRef idx="0">
            <a:schemeClr val="accent3"/>
          </a:fillRef>
          <a:effectRef idx="1">
            <a:schemeClr val="accent3"/>
          </a:effectRef>
          <a:fontRef idx="minor">
            <a:schemeClr val="tx1"/>
          </a:fontRef>
        </p:style>
      </p:cxnSp>
      <p:cxnSp>
        <p:nvCxnSpPr>
          <p:cNvPr id="17" name="直接连接符 16"/>
          <p:cNvCxnSpPr/>
          <p:nvPr/>
        </p:nvCxnSpPr>
        <p:spPr>
          <a:xfrm>
            <a:off x="319314" y="5892800"/>
            <a:ext cx="3786643" cy="43543"/>
          </a:xfrm>
          <a:prstGeom prst="line">
            <a:avLst/>
          </a:prstGeom>
        </p:spPr>
        <p:style>
          <a:lnRef idx="2">
            <a:schemeClr val="accent3"/>
          </a:lnRef>
          <a:fillRef idx="0">
            <a:schemeClr val="accent3"/>
          </a:fillRef>
          <a:effectRef idx="1">
            <a:schemeClr val="accent3"/>
          </a:effectRef>
          <a:fontRef idx="minor">
            <a:schemeClr val="tx1"/>
          </a:fontRef>
        </p:style>
      </p:cxnSp>
      <p:sp>
        <p:nvSpPr>
          <p:cNvPr id="19" name="线形标注 1 18"/>
          <p:cNvSpPr/>
          <p:nvPr/>
        </p:nvSpPr>
        <p:spPr>
          <a:xfrm>
            <a:off x="4680859" y="4953715"/>
            <a:ext cx="2532742"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t>动宾</a:t>
            </a:r>
            <a:r>
              <a:rPr lang="zh-CN" altLang="zh-CN" sz="2400" dirty="0" smtClean="0"/>
              <a:t>搭配不当</a:t>
            </a:r>
            <a:endParaRPr lang="zh-CN" altLang="en-US" sz="2400" dirty="0">
              <a:latin typeface="微软雅黑" panose="020B0503020204020204" pitchFamily="34" charset="-122"/>
              <a:ea typeface="微软雅黑" panose="020B0503020204020204" pitchFamily="34" charset="-122"/>
            </a:endParaRPr>
          </a:p>
        </p:txBody>
      </p:sp>
      <p:sp>
        <p:nvSpPr>
          <p:cNvPr id="20" name="圆角矩形标注 19"/>
          <p:cNvSpPr/>
          <p:nvPr/>
        </p:nvSpPr>
        <p:spPr>
          <a:xfrm>
            <a:off x="3570514" y="4833257"/>
            <a:ext cx="1001486" cy="624115"/>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dirty="0" smtClean="0"/>
              <a:t>学生</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ppt_x</p:attrName>
                                        </p:attrNameLst>
                                      </p:cBhvr>
                                      <p:tavLst>
                                        <p:tav tm="0">
                                          <p:val>
                                            <p:strVal val="#ppt_x-.2"/>
                                          </p:val>
                                        </p:tav>
                                        <p:tav tm="100000">
                                          <p:val>
                                            <p:strVal val="#ppt_x"/>
                                          </p:val>
                                        </p:tav>
                                      </p:tavLst>
                                    </p:anim>
                                    <p:anim calcmode="lin" valueType="num">
                                      <p:cBhvr>
                                        <p:cTn id="4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7" dur="1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1000" fill="hold"/>
                                        <p:tgtEl>
                                          <p:spTgt spid="11"/>
                                        </p:tgtEl>
                                        <p:attrNameLst>
                                          <p:attrName>ppt_x</p:attrName>
                                        </p:attrNameLst>
                                      </p:cBhvr>
                                      <p:tavLst>
                                        <p:tav tm="0">
                                          <p:val>
                                            <p:strVal val="#ppt_x-.2"/>
                                          </p:val>
                                        </p:tav>
                                        <p:tav tm="100000">
                                          <p:val>
                                            <p:strVal val="#ppt_x"/>
                                          </p:val>
                                        </p:tav>
                                      </p:tavLst>
                                    </p:anim>
                                    <p:anim calcmode="lin" valueType="num">
                                      <p:cBhvr>
                                        <p:cTn id="5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linds(horizontal)">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1"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ppt_x"/>
                                          </p:val>
                                        </p:tav>
                                        <p:tav tm="100000">
                                          <p:val>
                                            <p:strVal val="#ppt_x"/>
                                          </p:val>
                                        </p:tav>
                                      </p:tavLst>
                                    </p:anim>
                                    <p:anim calcmode="lin" valueType="num">
                                      <p:cBhvr additive="base">
                                        <p:cTn id="65"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1000" fill="hold"/>
                                        <p:tgtEl>
                                          <p:spTgt spid="15"/>
                                        </p:tgtEl>
                                        <p:attrNameLst>
                                          <p:attrName>ppt_x</p:attrName>
                                        </p:attrNameLst>
                                      </p:cBhvr>
                                      <p:tavLst>
                                        <p:tav tm="0">
                                          <p:val>
                                            <p:strVal val="#ppt_x-.2"/>
                                          </p:val>
                                        </p:tav>
                                        <p:tav tm="100000">
                                          <p:val>
                                            <p:strVal val="#ppt_x"/>
                                          </p:val>
                                        </p:tav>
                                      </p:tavLst>
                                    </p:anim>
                                    <p:anim calcmode="lin" valueType="num">
                                      <p:cBhvr>
                                        <p:cTn id="71"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1000" fill="hold"/>
                                        <p:tgtEl>
                                          <p:spTgt spid="17"/>
                                        </p:tgtEl>
                                        <p:attrNameLst>
                                          <p:attrName>ppt_x</p:attrName>
                                        </p:attrNameLst>
                                      </p:cBhvr>
                                      <p:tavLst>
                                        <p:tav tm="0">
                                          <p:val>
                                            <p:strVal val="#ppt_x-.2"/>
                                          </p:val>
                                        </p:tav>
                                        <p:tav tm="100000">
                                          <p:val>
                                            <p:strVal val="#ppt_x"/>
                                          </p:val>
                                        </p:tav>
                                      </p:tavLst>
                                    </p:anim>
                                    <p:anim calcmode="lin" valueType="num">
                                      <p:cBhvr>
                                        <p:cTn id="7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79" dur="1000"/>
                                        <p:tgtEl>
                                          <p:spTgt spid="17"/>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blinds(horizontal)">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blinds(horizontal)">
                                      <p:cBhvr>
                                        <p:cTn id="8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3" grpId="0" animBg="1"/>
      <p:bldP spid="14" grpId="0" animBg="1"/>
      <p:bldP spid="19" grpId="0" animBg="1"/>
      <p:bldP spid="2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0" y="913177"/>
            <a:ext cx="12190413" cy="5078313"/>
          </a:xfrm>
          <a:prstGeom prst="rect">
            <a:avLst/>
          </a:prstGeom>
          <a:noFill/>
        </p:spPr>
        <p:txBody>
          <a:bodyPr wrap="square" rtlCol="0">
            <a:spAutoFit/>
          </a:bodyPr>
          <a:lstStyle/>
          <a:p>
            <a:pPr>
              <a:lnSpc>
                <a:spcPct val="150000"/>
              </a:lnSpc>
            </a:pPr>
            <a:r>
              <a:rPr lang="en-US" altLang="zh-CN" sz="2400" dirty="0" smtClean="0"/>
              <a:t>18</a:t>
            </a:r>
            <a:r>
              <a:rPr lang="zh-CN" altLang="zh-CN" sz="2400" dirty="0" smtClean="0"/>
              <a:t>．下列各句中，没有语病的一句是（</a:t>
            </a:r>
            <a:r>
              <a:rPr lang="en-US" altLang="zh-CN" sz="2400" dirty="0" smtClean="0"/>
              <a:t>3</a:t>
            </a:r>
            <a:r>
              <a:rPr lang="zh-CN" altLang="zh-CN" sz="2400" dirty="0" smtClean="0"/>
              <a:t>分）</a:t>
            </a:r>
            <a:endParaRPr lang="zh-CN" altLang="zh-CN" sz="2400" dirty="0" smtClean="0"/>
          </a:p>
          <a:p>
            <a:pPr>
              <a:lnSpc>
                <a:spcPct val="150000"/>
              </a:lnSpc>
            </a:pPr>
            <a:r>
              <a:rPr lang="en-US" altLang="zh-CN" sz="2400" dirty="0" smtClean="0"/>
              <a:t>A</a:t>
            </a:r>
            <a:r>
              <a:rPr lang="zh-CN" altLang="zh-CN" sz="2400" dirty="0" smtClean="0"/>
              <a:t>．根据本报和部分出版机构联合开展的调查显示，儿童的阅读启蒙集中在</a:t>
            </a:r>
            <a:r>
              <a:rPr lang="en-US" altLang="zh-CN" sz="2400" dirty="0" smtClean="0"/>
              <a:t>1~2</a:t>
            </a:r>
            <a:r>
              <a:rPr lang="zh-CN" altLang="zh-CN" sz="2400" dirty="0" smtClean="0"/>
              <a:t>岁之间，并且阅读时长是随着年龄的增长而增加的</a:t>
            </a:r>
            <a:r>
              <a:rPr lang="zh-CN" altLang="en-US" sz="2400" dirty="0" smtClean="0"/>
              <a:t>。</a:t>
            </a:r>
            <a:endParaRPr lang="zh-CN" altLang="zh-CN" sz="2400" dirty="0" smtClean="0"/>
          </a:p>
          <a:p>
            <a:pPr>
              <a:lnSpc>
                <a:spcPct val="150000"/>
              </a:lnSpc>
            </a:pPr>
            <a:r>
              <a:rPr lang="en-US" altLang="zh-CN" sz="2400" dirty="0" smtClean="0"/>
              <a:t>B</a:t>
            </a:r>
            <a:r>
              <a:rPr lang="zh-CN" altLang="zh-CN" sz="2400" dirty="0" smtClean="0"/>
              <a:t>．面对突然发生的灾难，一个地方抗灾能力的强弱既取决于当地经济实力的雄厚，更取决于政府的应急机制和领导人的智慧。</a:t>
            </a:r>
            <a:endParaRPr lang="zh-CN" altLang="zh-CN" sz="2400" dirty="0" smtClean="0"/>
          </a:p>
          <a:p>
            <a:pPr>
              <a:lnSpc>
                <a:spcPct val="150000"/>
              </a:lnSpc>
            </a:pPr>
            <a:r>
              <a:rPr lang="en-US" altLang="zh-CN" sz="2400" dirty="0" smtClean="0"/>
              <a:t>C</a:t>
            </a:r>
            <a:r>
              <a:rPr lang="zh-CN" altLang="zh-CN" sz="2400" dirty="0" smtClean="0"/>
              <a:t>．在互联网时代，各领域发展都需要速度更快、成本更低的信息网络，网络提速降费能够推动“互联网+”快速发展和企业广泛收益。</a:t>
            </a:r>
            <a:endParaRPr lang="zh-CN" altLang="zh-CN" sz="2400" dirty="0" smtClean="0"/>
          </a:p>
          <a:p>
            <a:pPr>
              <a:lnSpc>
                <a:spcPct val="150000"/>
              </a:lnSpc>
            </a:pPr>
            <a:r>
              <a:rPr lang="en-US" altLang="zh-CN" sz="2400" dirty="0" smtClean="0"/>
              <a:t>D</a:t>
            </a:r>
            <a:r>
              <a:rPr lang="zh-CN" altLang="zh-CN" sz="2400" dirty="0" smtClean="0"/>
              <a:t>．面对经济全球化带来的机遇和挑战，正确的选择是，充分利用一切机遇，合作应对一切挑战，引导好经济全球化走向。</a:t>
            </a:r>
            <a:endParaRPr lang="zh-CN" altLang="zh-CN" sz="2400" dirty="0"/>
          </a:p>
        </p:txBody>
      </p:sp>
      <p:cxnSp>
        <p:nvCxnSpPr>
          <p:cNvPr id="4" name="直接连接符 3"/>
          <p:cNvCxnSpPr/>
          <p:nvPr/>
        </p:nvCxnSpPr>
        <p:spPr>
          <a:xfrm>
            <a:off x="624115" y="2061029"/>
            <a:ext cx="5921828" cy="29028"/>
          </a:xfrm>
          <a:prstGeom prst="line">
            <a:avLst/>
          </a:prstGeom>
        </p:spPr>
        <p:style>
          <a:lnRef idx="2">
            <a:schemeClr val="accent3"/>
          </a:lnRef>
          <a:fillRef idx="0">
            <a:schemeClr val="accent3"/>
          </a:fillRef>
          <a:effectRef idx="1">
            <a:schemeClr val="accent3"/>
          </a:effectRef>
          <a:fontRef idx="minor">
            <a:schemeClr val="tx1"/>
          </a:fontRef>
        </p:style>
      </p:cxnSp>
      <p:sp>
        <p:nvSpPr>
          <p:cNvPr id="6" name="线形标注 1 5"/>
          <p:cNvSpPr/>
          <p:nvPr/>
        </p:nvSpPr>
        <p:spPr>
          <a:xfrm>
            <a:off x="4209143" y="955029"/>
            <a:ext cx="342537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400" dirty="0" smtClean="0"/>
              <a:t>结构混乱</a:t>
            </a:r>
            <a:r>
              <a:rPr lang="zh-CN" altLang="en-US" sz="2400" dirty="0" smtClean="0"/>
              <a:t>：句式杂糅</a:t>
            </a:r>
            <a:endParaRPr lang="zh-CN" altLang="en-US" sz="2400" dirty="0">
              <a:latin typeface="微软雅黑" panose="020B0503020204020204" pitchFamily="34" charset="-122"/>
              <a:ea typeface="微软雅黑" panose="020B0503020204020204" pitchFamily="34" charset="-122"/>
            </a:endParaRPr>
          </a:p>
        </p:txBody>
      </p:sp>
      <p:sp>
        <p:nvSpPr>
          <p:cNvPr id="7" name="线形标注 1 6"/>
          <p:cNvSpPr/>
          <p:nvPr/>
        </p:nvSpPr>
        <p:spPr>
          <a:xfrm>
            <a:off x="4318000" y="991315"/>
            <a:ext cx="5000171"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zh-CN" sz="2400" dirty="0" smtClean="0"/>
              <a:t>“根据……调查”“……调查显示”</a:t>
            </a:r>
            <a:endParaRPr lang="zh-CN" altLang="en-US" sz="24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400800" y="3106057"/>
            <a:ext cx="682172" cy="14515"/>
          </a:xfrm>
          <a:prstGeom prst="line">
            <a:avLst/>
          </a:prstGeom>
        </p:spPr>
        <p:style>
          <a:lnRef idx="2">
            <a:schemeClr val="accent3"/>
          </a:lnRef>
          <a:fillRef idx="0">
            <a:schemeClr val="accent3"/>
          </a:fillRef>
          <a:effectRef idx="1">
            <a:schemeClr val="accent3"/>
          </a:effectRef>
          <a:fontRef idx="minor">
            <a:schemeClr val="tx1"/>
          </a:fontRef>
        </p:style>
      </p:cxnSp>
      <p:cxnSp>
        <p:nvCxnSpPr>
          <p:cNvPr id="10" name="直接连接符 9"/>
          <p:cNvCxnSpPr/>
          <p:nvPr/>
        </p:nvCxnSpPr>
        <p:spPr>
          <a:xfrm flipV="1">
            <a:off x="8911771" y="3164113"/>
            <a:ext cx="1821543" cy="7257"/>
          </a:xfrm>
          <a:prstGeom prst="line">
            <a:avLst/>
          </a:prstGeom>
        </p:spPr>
        <p:style>
          <a:lnRef idx="2">
            <a:schemeClr val="accent3"/>
          </a:lnRef>
          <a:fillRef idx="0">
            <a:schemeClr val="accent3"/>
          </a:fillRef>
          <a:effectRef idx="1">
            <a:schemeClr val="accent3"/>
          </a:effectRef>
          <a:fontRef idx="minor">
            <a:schemeClr val="tx1"/>
          </a:fontRef>
        </p:style>
      </p:cxnSp>
      <p:sp>
        <p:nvSpPr>
          <p:cNvPr id="11" name="线形标注 1 10"/>
          <p:cNvSpPr/>
          <p:nvPr/>
        </p:nvSpPr>
        <p:spPr>
          <a:xfrm>
            <a:off x="1451428" y="2740286"/>
            <a:ext cx="2365829"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一面对两面</a:t>
            </a:r>
            <a:endParaRPr lang="zh-CN" altLang="en-US" sz="2400" dirty="0">
              <a:latin typeface="微软雅黑" panose="020B0503020204020204" pitchFamily="34" charset="-122"/>
              <a:ea typeface="微软雅黑" panose="020B0503020204020204" pitchFamily="34" charset="-122"/>
            </a:endParaRPr>
          </a:p>
        </p:txBody>
      </p:sp>
      <p:sp>
        <p:nvSpPr>
          <p:cNvPr id="20" name="Line 10"/>
          <p:cNvSpPr>
            <a:spLocks noChangeShapeType="1"/>
          </p:cNvSpPr>
          <p:nvPr/>
        </p:nvSpPr>
        <p:spPr bwMode="auto">
          <a:xfrm flipV="1">
            <a:off x="9981055" y="2815770"/>
            <a:ext cx="948203" cy="180531"/>
          </a:xfrm>
          <a:prstGeom prst="line">
            <a:avLst/>
          </a:prstGeom>
          <a:noFill/>
          <a:ln w="38100">
            <a:solidFill>
              <a:srgbClr val="FF0000"/>
            </a:solidFill>
            <a:round/>
          </a:ln>
          <a:effectLst/>
        </p:spPr>
        <p:txBody>
          <a:bodyPr/>
          <a:lstStyle/>
          <a:p>
            <a:endParaRPr lang="zh-CN" altLang="en-US"/>
          </a:p>
        </p:txBody>
      </p:sp>
      <p:cxnSp>
        <p:nvCxnSpPr>
          <p:cNvPr id="21" name="直接连接符 20"/>
          <p:cNvCxnSpPr/>
          <p:nvPr/>
        </p:nvCxnSpPr>
        <p:spPr>
          <a:xfrm>
            <a:off x="428171" y="4782457"/>
            <a:ext cx="682172" cy="14515"/>
          </a:xfrm>
          <a:prstGeom prst="line">
            <a:avLst/>
          </a:prstGeom>
        </p:spPr>
        <p:style>
          <a:lnRef idx="2">
            <a:schemeClr val="accent3"/>
          </a:lnRef>
          <a:fillRef idx="0">
            <a:schemeClr val="accent3"/>
          </a:fillRef>
          <a:effectRef idx="1">
            <a:schemeClr val="accent3"/>
          </a:effectRef>
          <a:fontRef idx="minor">
            <a:schemeClr val="tx1"/>
          </a:fontRef>
        </p:style>
      </p:cxnSp>
      <p:cxnSp>
        <p:nvCxnSpPr>
          <p:cNvPr id="22" name="直接连接符 21"/>
          <p:cNvCxnSpPr/>
          <p:nvPr/>
        </p:nvCxnSpPr>
        <p:spPr>
          <a:xfrm>
            <a:off x="5363029" y="4811485"/>
            <a:ext cx="682172" cy="14515"/>
          </a:xfrm>
          <a:prstGeom prst="line">
            <a:avLst/>
          </a:prstGeom>
        </p:spPr>
        <p:style>
          <a:lnRef idx="2">
            <a:schemeClr val="accent3"/>
          </a:lnRef>
          <a:fillRef idx="0">
            <a:schemeClr val="accent3"/>
          </a:fillRef>
          <a:effectRef idx="1">
            <a:schemeClr val="accent3"/>
          </a:effectRef>
          <a:fontRef idx="minor">
            <a:schemeClr val="tx1"/>
          </a:fontRef>
        </p:style>
      </p:cxnSp>
      <p:sp>
        <p:nvSpPr>
          <p:cNvPr id="23" name="线形标注 1 22"/>
          <p:cNvSpPr/>
          <p:nvPr/>
        </p:nvSpPr>
        <p:spPr>
          <a:xfrm>
            <a:off x="4376057" y="3400686"/>
            <a:ext cx="2365829"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搭配不当</a:t>
            </a:r>
            <a:endParaRPr lang="zh-CN" altLang="en-US" sz="2400" dirty="0">
              <a:latin typeface="微软雅黑" panose="020B0503020204020204" pitchFamily="34" charset="-122"/>
              <a:ea typeface="微软雅黑" panose="020B0503020204020204" pitchFamily="34" charset="-122"/>
            </a:endParaRPr>
          </a:p>
        </p:txBody>
      </p:sp>
      <p:sp>
        <p:nvSpPr>
          <p:cNvPr id="24" name="线形标注 1 23"/>
          <p:cNvSpPr/>
          <p:nvPr/>
        </p:nvSpPr>
        <p:spPr>
          <a:xfrm>
            <a:off x="4586514" y="3480514"/>
            <a:ext cx="2365829" cy="504056"/>
          </a:xfrm>
          <a:prstGeom prst="borderCallout1">
            <a:avLst>
              <a:gd name="adj1" fmla="val 18750"/>
              <a:gd name="adj2" fmla="val -8333"/>
              <a:gd name="adj3" fmla="val 93746"/>
              <a:gd name="adj4" fmla="val -21982"/>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使企业广泛受益</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ppt_x</p:attrName>
                                        </p:attrNameLst>
                                      </p:cBhvr>
                                      <p:tavLst>
                                        <p:tav tm="0">
                                          <p:val>
                                            <p:strVal val="#ppt_x-.2"/>
                                          </p:val>
                                        </p:tav>
                                        <p:tav tm="100000">
                                          <p:val>
                                            <p:strVal val="#ppt_x"/>
                                          </p:val>
                                        </p:tav>
                                      </p:tavLst>
                                    </p:anim>
                                    <p:anim calcmode="lin" valueType="num">
                                      <p:cBhvr>
                                        <p:cTn id="3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ppt_x</p:attrName>
                                        </p:attrNameLst>
                                      </p:cBhvr>
                                      <p:tavLst>
                                        <p:tav tm="0">
                                          <p:val>
                                            <p:strVal val="#ppt_x-.2"/>
                                          </p:val>
                                        </p:tav>
                                        <p:tav tm="100000">
                                          <p:val>
                                            <p:strVal val="#ppt_x"/>
                                          </p:val>
                                        </p:tav>
                                      </p:tavLst>
                                    </p:anim>
                                    <p:anim calcmode="lin" valueType="num">
                                      <p:cBhvr>
                                        <p:cTn id="39"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linds(horizontal)">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ppt_x"/>
                                          </p:val>
                                        </p:tav>
                                        <p:tav tm="100000">
                                          <p:val>
                                            <p:strVal val="#ppt_x"/>
                                          </p:val>
                                        </p:tav>
                                      </p:tavLst>
                                    </p:anim>
                                    <p:anim calcmode="lin" valueType="num">
                                      <p:cBhvr additive="base">
                                        <p:cTn id="5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1000" fill="hold"/>
                                        <p:tgtEl>
                                          <p:spTgt spid="21"/>
                                        </p:tgtEl>
                                        <p:attrNameLst>
                                          <p:attrName>ppt_x</p:attrName>
                                        </p:attrNameLst>
                                      </p:cBhvr>
                                      <p:tavLst>
                                        <p:tav tm="0">
                                          <p:val>
                                            <p:strVal val="#ppt_x-.2"/>
                                          </p:val>
                                        </p:tav>
                                        <p:tav tm="100000">
                                          <p:val>
                                            <p:strVal val="#ppt_x"/>
                                          </p:val>
                                        </p:tav>
                                      </p:tavLst>
                                    </p:anim>
                                    <p:anim calcmode="lin" valueType="num">
                                      <p:cBhvr>
                                        <p:cTn id="57"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ppt_x</p:attrName>
                                        </p:attrNameLst>
                                      </p:cBhvr>
                                      <p:tavLst>
                                        <p:tav tm="0">
                                          <p:val>
                                            <p:strVal val="#ppt_x-.2"/>
                                          </p:val>
                                        </p:tav>
                                        <p:tav tm="100000">
                                          <p:val>
                                            <p:strVal val="#ppt_x"/>
                                          </p:val>
                                        </p:tav>
                                      </p:tavLst>
                                    </p:anim>
                                    <p:anim calcmode="lin" valueType="num">
                                      <p:cBhvr>
                                        <p:cTn id="64"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linds(horizontal)">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linds(horizontal)">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11" grpId="0" animBg="1"/>
      <p:bldP spid="20" grpId="0" animBg="1"/>
      <p:bldP spid="23" grpId="0" animBg="1"/>
      <p:bldP spid="2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0" y="913177"/>
            <a:ext cx="12190413" cy="5078313"/>
          </a:xfrm>
          <a:prstGeom prst="rect">
            <a:avLst/>
          </a:prstGeom>
          <a:noFill/>
        </p:spPr>
        <p:txBody>
          <a:bodyPr wrap="square" rtlCol="0">
            <a:spAutoFit/>
          </a:bodyPr>
          <a:lstStyle/>
          <a:p>
            <a:pPr>
              <a:lnSpc>
                <a:spcPct val="150000"/>
              </a:lnSpc>
            </a:pPr>
            <a:r>
              <a:rPr lang="en-US" altLang="zh-CN" sz="2400" dirty="0" smtClean="0"/>
              <a:t>18</a:t>
            </a:r>
            <a:r>
              <a:rPr lang="zh-CN" altLang="zh-CN" sz="2400" dirty="0" smtClean="0"/>
              <a:t>．下列各句中，</a:t>
            </a:r>
            <a:r>
              <a:rPr lang="zh-CN" altLang="en-US" sz="2400" dirty="0" smtClean="0"/>
              <a:t>各语病分别是</a:t>
            </a:r>
            <a:endParaRPr lang="zh-CN" altLang="zh-CN" sz="2400" dirty="0" smtClean="0"/>
          </a:p>
          <a:p>
            <a:pPr>
              <a:lnSpc>
                <a:spcPct val="150000"/>
              </a:lnSpc>
            </a:pPr>
            <a:r>
              <a:rPr lang="en-US" altLang="zh-CN" sz="2400" dirty="0" smtClean="0"/>
              <a:t>A</a:t>
            </a:r>
            <a:r>
              <a:rPr lang="zh-CN" altLang="zh-CN" sz="2400" dirty="0" smtClean="0"/>
              <a:t>．在线教师时薪过万的消息自从引发社会关注后，每一个教育工作者都应当意识到，如何与力量巨大的互联网相处正成为教育不得不直面的问题。</a:t>
            </a:r>
            <a:endParaRPr lang="zh-CN" altLang="zh-CN" sz="2400" dirty="0" smtClean="0"/>
          </a:p>
          <a:p>
            <a:pPr>
              <a:lnSpc>
                <a:spcPct val="150000"/>
              </a:lnSpc>
            </a:pPr>
            <a:r>
              <a:rPr lang="en-US" altLang="zh-CN" sz="2400" dirty="0" smtClean="0"/>
              <a:t>B</a:t>
            </a:r>
            <a:r>
              <a:rPr lang="zh-CN" altLang="zh-CN" sz="2400" dirty="0" smtClean="0"/>
              <a:t>．父亲住院期间，梅兰每天晚上都陪伴在他身旁，听他讲述一生中经历的种种苦难和幸福，她就算再忙再累，也不例外。</a:t>
            </a:r>
            <a:endParaRPr lang="zh-CN" altLang="zh-CN" sz="2400" dirty="0" smtClean="0"/>
          </a:p>
          <a:p>
            <a:pPr>
              <a:lnSpc>
                <a:spcPct val="150000"/>
              </a:lnSpc>
            </a:pPr>
            <a:r>
              <a:rPr lang="en-US" altLang="zh-CN" sz="2400" dirty="0" smtClean="0"/>
              <a:t>C</a:t>
            </a:r>
            <a:r>
              <a:rPr lang="zh-CN" altLang="zh-CN" sz="2400" dirty="0" smtClean="0"/>
              <a:t>．引导有运动天赋的青少年热爱并且投身于滑雪运动，从而培养这些青少年对滑雪运动的兴趣，是北京冬奥申委正在关注的问题。</a:t>
            </a:r>
            <a:endParaRPr lang="zh-CN" altLang="zh-CN" sz="2400" dirty="0" smtClean="0"/>
          </a:p>
          <a:p>
            <a:pPr>
              <a:lnSpc>
                <a:spcPct val="150000"/>
              </a:lnSpc>
            </a:pPr>
            <a:r>
              <a:rPr lang="en-US" altLang="zh-CN" sz="2400" dirty="0" smtClean="0"/>
              <a:t>D</a:t>
            </a:r>
            <a:r>
              <a:rPr lang="zh-CN" altLang="zh-CN" sz="2400" dirty="0" smtClean="0"/>
              <a:t>．骑自行车健身时，因为在周期性的有氧运动中使锻炼者能够消耗较多的热量，所以减肥、塑身效果都比较明显。</a:t>
            </a:r>
            <a:endParaRPr lang="zh-CN" altLang="zh-CN" sz="2400" dirty="0"/>
          </a:p>
        </p:txBody>
      </p:sp>
      <p:cxnSp>
        <p:nvCxnSpPr>
          <p:cNvPr id="3" name="直接连接符 2"/>
          <p:cNvCxnSpPr/>
          <p:nvPr/>
        </p:nvCxnSpPr>
        <p:spPr>
          <a:xfrm>
            <a:off x="616858" y="2010228"/>
            <a:ext cx="3171371" cy="7258"/>
          </a:xfrm>
          <a:prstGeom prst="line">
            <a:avLst/>
          </a:prstGeom>
        </p:spPr>
        <p:style>
          <a:lnRef idx="2">
            <a:schemeClr val="accent3"/>
          </a:lnRef>
          <a:fillRef idx="0">
            <a:schemeClr val="accent3"/>
          </a:fillRef>
          <a:effectRef idx="1">
            <a:schemeClr val="accent3"/>
          </a:effectRef>
          <a:fontRef idx="minor">
            <a:schemeClr val="tx1"/>
          </a:fontRef>
        </p:style>
      </p:cxnSp>
      <p:cxnSp>
        <p:nvCxnSpPr>
          <p:cNvPr id="5" name="直接连接符 4"/>
          <p:cNvCxnSpPr/>
          <p:nvPr/>
        </p:nvCxnSpPr>
        <p:spPr>
          <a:xfrm>
            <a:off x="6966858" y="2046514"/>
            <a:ext cx="2496456" cy="14515"/>
          </a:xfrm>
          <a:prstGeom prst="line">
            <a:avLst/>
          </a:prstGeom>
        </p:spPr>
        <p:style>
          <a:lnRef idx="2">
            <a:schemeClr val="accent3"/>
          </a:lnRef>
          <a:fillRef idx="0">
            <a:schemeClr val="accent3"/>
          </a:fillRef>
          <a:effectRef idx="1">
            <a:schemeClr val="accent3"/>
          </a:effectRef>
          <a:fontRef idx="minor">
            <a:schemeClr val="tx1"/>
          </a:fontRef>
        </p:style>
      </p:cxnSp>
      <p:cxnSp>
        <p:nvCxnSpPr>
          <p:cNvPr id="7" name="直接连接符 6"/>
          <p:cNvCxnSpPr/>
          <p:nvPr/>
        </p:nvCxnSpPr>
        <p:spPr>
          <a:xfrm>
            <a:off x="4005944" y="2017485"/>
            <a:ext cx="667656" cy="29029"/>
          </a:xfrm>
          <a:prstGeom prst="line">
            <a:avLst/>
          </a:prstGeom>
        </p:spPr>
        <p:style>
          <a:lnRef idx="2">
            <a:schemeClr val="accent6"/>
          </a:lnRef>
          <a:fillRef idx="0">
            <a:schemeClr val="accent6"/>
          </a:fillRef>
          <a:effectRef idx="1">
            <a:schemeClr val="accent6"/>
          </a:effectRef>
          <a:fontRef idx="minor">
            <a:schemeClr val="tx1"/>
          </a:fontRef>
        </p:style>
      </p:cxnSp>
      <p:sp>
        <p:nvSpPr>
          <p:cNvPr id="10" name="圆角矩形标注 9"/>
          <p:cNvSpPr/>
          <p:nvPr/>
        </p:nvSpPr>
        <p:spPr>
          <a:xfrm>
            <a:off x="4586515" y="827314"/>
            <a:ext cx="2235200" cy="812800"/>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t>关联词放句首</a:t>
            </a:r>
            <a:endParaRPr lang="zh-CN" altLang="en-US" sz="2400" dirty="0"/>
          </a:p>
        </p:txBody>
      </p:sp>
      <p:cxnSp>
        <p:nvCxnSpPr>
          <p:cNvPr id="11" name="直接连接符 10"/>
          <p:cNvCxnSpPr/>
          <p:nvPr/>
        </p:nvCxnSpPr>
        <p:spPr>
          <a:xfrm>
            <a:off x="3302002" y="3708400"/>
            <a:ext cx="965198" cy="7257"/>
          </a:xfrm>
          <a:prstGeom prst="line">
            <a:avLst/>
          </a:prstGeom>
        </p:spPr>
        <p:style>
          <a:lnRef idx="2">
            <a:schemeClr val="accent6"/>
          </a:lnRef>
          <a:fillRef idx="0">
            <a:schemeClr val="accent6"/>
          </a:fillRef>
          <a:effectRef idx="1">
            <a:schemeClr val="accent6"/>
          </a:effectRef>
          <a:fontRef idx="minor">
            <a:schemeClr val="tx1"/>
          </a:fontRef>
        </p:style>
      </p:cxnSp>
      <p:cxnSp>
        <p:nvCxnSpPr>
          <p:cNvPr id="13" name="直接连接符 12"/>
          <p:cNvCxnSpPr/>
          <p:nvPr/>
        </p:nvCxnSpPr>
        <p:spPr>
          <a:xfrm>
            <a:off x="2757715" y="3120571"/>
            <a:ext cx="3171371" cy="7258"/>
          </a:xfrm>
          <a:prstGeom prst="line">
            <a:avLst/>
          </a:prstGeom>
        </p:spPr>
        <p:style>
          <a:lnRef idx="2">
            <a:schemeClr val="accent3"/>
          </a:lnRef>
          <a:fillRef idx="0">
            <a:schemeClr val="accent3"/>
          </a:fillRef>
          <a:effectRef idx="1">
            <a:schemeClr val="accent3"/>
          </a:effectRef>
          <a:fontRef idx="minor">
            <a:schemeClr val="tx1"/>
          </a:fontRef>
        </p:style>
      </p:cxnSp>
      <p:cxnSp>
        <p:nvCxnSpPr>
          <p:cNvPr id="14" name="直接连接符 13"/>
          <p:cNvCxnSpPr/>
          <p:nvPr/>
        </p:nvCxnSpPr>
        <p:spPr>
          <a:xfrm>
            <a:off x="7228116" y="3091542"/>
            <a:ext cx="3171371" cy="7258"/>
          </a:xfrm>
          <a:prstGeom prst="line">
            <a:avLst/>
          </a:prstGeom>
        </p:spPr>
        <p:style>
          <a:lnRef idx="2">
            <a:schemeClr val="accent3"/>
          </a:lnRef>
          <a:fillRef idx="0">
            <a:schemeClr val="accent3"/>
          </a:fillRef>
          <a:effectRef idx="1">
            <a:schemeClr val="accent3"/>
          </a:effectRef>
          <a:fontRef idx="minor">
            <a:schemeClr val="tx1"/>
          </a:fontRef>
        </p:style>
      </p:cxnSp>
      <p:sp>
        <p:nvSpPr>
          <p:cNvPr id="15" name="圆角矩形标注 14"/>
          <p:cNvSpPr/>
          <p:nvPr/>
        </p:nvSpPr>
        <p:spPr>
          <a:xfrm>
            <a:off x="7482113" y="1973943"/>
            <a:ext cx="2039257" cy="64588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t>表意不明</a:t>
            </a:r>
            <a:endParaRPr lang="zh-CN" altLang="en-US" sz="2400" dirty="0"/>
          </a:p>
        </p:txBody>
      </p:sp>
      <p:cxnSp>
        <p:nvCxnSpPr>
          <p:cNvPr id="16" name="直接连接符 15"/>
          <p:cNvCxnSpPr/>
          <p:nvPr/>
        </p:nvCxnSpPr>
        <p:spPr>
          <a:xfrm>
            <a:off x="3853544" y="4187371"/>
            <a:ext cx="3171371" cy="7258"/>
          </a:xfrm>
          <a:prstGeom prst="line">
            <a:avLst/>
          </a:prstGeom>
        </p:spPr>
        <p:style>
          <a:lnRef idx="2">
            <a:schemeClr val="accent3"/>
          </a:lnRef>
          <a:fillRef idx="0">
            <a:schemeClr val="accent3"/>
          </a:fillRef>
          <a:effectRef idx="1">
            <a:schemeClr val="accent3"/>
          </a:effectRef>
          <a:fontRef idx="minor">
            <a:schemeClr val="tx1"/>
          </a:fontRef>
        </p:style>
      </p:cxnSp>
      <p:cxnSp>
        <p:nvCxnSpPr>
          <p:cNvPr id="17" name="直接连接符 16"/>
          <p:cNvCxnSpPr/>
          <p:nvPr/>
        </p:nvCxnSpPr>
        <p:spPr>
          <a:xfrm>
            <a:off x="8265886" y="4216399"/>
            <a:ext cx="3447143" cy="50801"/>
          </a:xfrm>
          <a:prstGeom prst="line">
            <a:avLst/>
          </a:prstGeom>
        </p:spPr>
        <p:style>
          <a:lnRef idx="2">
            <a:schemeClr val="accent3"/>
          </a:lnRef>
          <a:fillRef idx="0">
            <a:schemeClr val="accent3"/>
          </a:fillRef>
          <a:effectRef idx="1">
            <a:schemeClr val="accent3"/>
          </a:effectRef>
          <a:fontRef idx="minor">
            <a:schemeClr val="tx1"/>
          </a:fontRef>
        </p:style>
      </p:cxnSp>
      <p:cxnSp>
        <p:nvCxnSpPr>
          <p:cNvPr id="19" name="直接连接符 18"/>
          <p:cNvCxnSpPr/>
          <p:nvPr/>
        </p:nvCxnSpPr>
        <p:spPr>
          <a:xfrm flipV="1">
            <a:off x="254000" y="4818743"/>
            <a:ext cx="805543" cy="7256"/>
          </a:xfrm>
          <a:prstGeom prst="line">
            <a:avLst/>
          </a:prstGeom>
        </p:spPr>
        <p:style>
          <a:lnRef idx="2">
            <a:schemeClr val="accent3"/>
          </a:lnRef>
          <a:fillRef idx="0">
            <a:schemeClr val="accent3"/>
          </a:fillRef>
          <a:effectRef idx="1">
            <a:schemeClr val="accent3"/>
          </a:effectRef>
          <a:fontRef idx="minor">
            <a:schemeClr val="tx1"/>
          </a:fontRef>
        </p:style>
      </p:cxnSp>
      <p:sp>
        <p:nvSpPr>
          <p:cNvPr id="21" name="圆角矩形标注 20"/>
          <p:cNvSpPr/>
          <p:nvPr/>
        </p:nvSpPr>
        <p:spPr>
          <a:xfrm>
            <a:off x="6096000" y="2844800"/>
            <a:ext cx="3309258" cy="769258"/>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t>不合逻辑、顺序不当</a:t>
            </a:r>
            <a:endParaRPr lang="zh-CN" altLang="en-US" sz="2400" dirty="0"/>
          </a:p>
        </p:txBody>
      </p:sp>
      <p:sp>
        <p:nvSpPr>
          <p:cNvPr id="22" name="圆角矩形标注 21"/>
          <p:cNvSpPr/>
          <p:nvPr/>
        </p:nvSpPr>
        <p:spPr>
          <a:xfrm>
            <a:off x="5943601" y="3998686"/>
            <a:ext cx="1981200" cy="769258"/>
          </a:xfrm>
          <a:prstGeom prst="wedgeRoundRectCallout">
            <a:avLst>
              <a:gd name="adj1" fmla="val -12042"/>
              <a:gd name="adj2" fmla="val 87028"/>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t>主语残缺</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ppt_x</p:attrName>
                                        </p:attrNameLst>
                                      </p:cBhvr>
                                      <p:tavLst>
                                        <p:tav tm="0">
                                          <p:val>
                                            <p:strVal val="#ppt_x-.2"/>
                                          </p:val>
                                        </p:tav>
                                        <p:tav tm="100000">
                                          <p:val>
                                            <p:strVal val="#ppt_x"/>
                                          </p:val>
                                        </p:tav>
                                      </p:tavLst>
                                    </p:anim>
                                    <p:anim calcmode="lin" valueType="num">
                                      <p:cBhvr>
                                        <p:cTn id="2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ppt_x</p:attrName>
                                        </p:attrNameLst>
                                      </p:cBhvr>
                                      <p:tavLst>
                                        <p:tav tm="0">
                                          <p:val>
                                            <p:strVal val="#ppt_x-.2"/>
                                          </p:val>
                                        </p:tav>
                                        <p:tav tm="100000">
                                          <p:val>
                                            <p:strVal val="#ppt_x"/>
                                          </p:val>
                                        </p:tav>
                                      </p:tavLst>
                                    </p:anim>
                                    <p:anim calcmode="lin" valueType="num">
                                      <p:cBhvr>
                                        <p:cTn id="4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ppt_x</p:attrName>
                                        </p:attrNameLst>
                                      </p:cBhvr>
                                      <p:tavLst>
                                        <p:tav tm="0">
                                          <p:val>
                                            <p:strVal val="#ppt_x-.2"/>
                                          </p:val>
                                        </p:tav>
                                        <p:tav tm="100000">
                                          <p:val>
                                            <p:strVal val="#ppt_x"/>
                                          </p:val>
                                        </p:tav>
                                      </p:tavLst>
                                    </p:anim>
                                    <p:anim calcmode="lin" valueType="num">
                                      <p:cBhvr>
                                        <p:cTn id="4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ppt_x</p:attrName>
                                        </p:attrNameLst>
                                      </p:cBhvr>
                                      <p:tavLst>
                                        <p:tav tm="0">
                                          <p:val>
                                            <p:strVal val="#ppt_x-.2"/>
                                          </p:val>
                                        </p:tav>
                                        <p:tav tm="100000">
                                          <p:val>
                                            <p:strVal val="#ppt_x"/>
                                          </p:val>
                                        </p:tav>
                                      </p:tavLst>
                                    </p:anim>
                                    <p:anim calcmode="lin" valueType="num">
                                      <p:cBhvr>
                                        <p:cTn id="5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linds(horizontal)">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29"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1000" fill="hold"/>
                                        <p:tgtEl>
                                          <p:spTgt spid="16"/>
                                        </p:tgtEl>
                                        <p:attrNameLst>
                                          <p:attrName>ppt_x</p:attrName>
                                        </p:attrNameLst>
                                      </p:cBhvr>
                                      <p:tavLst>
                                        <p:tav tm="0">
                                          <p:val>
                                            <p:strVal val="#ppt_x-.2"/>
                                          </p:val>
                                        </p:tav>
                                        <p:tav tm="100000">
                                          <p:val>
                                            <p:strVal val="#ppt_x"/>
                                          </p:val>
                                        </p:tav>
                                      </p:tavLst>
                                    </p:anim>
                                    <p:anim calcmode="lin" valueType="num">
                                      <p:cBhvr>
                                        <p:cTn id="6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8" dur="10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1000" fill="hold"/>
                                        <p:tgtEl>
                                          <p:spTgt spid="17"/>
                                        </p:tgtEl>
                                        <p:attrNameLst>
                                          <p:attrName>ppt_x</p:attrName>
                                        </p:attrNameLst>
                                      </p:cBhvr>
                                      <p:tavLst>
                                        <p:tav tm="0">
                                          <p:val>
                                            <p:strVal val="#ppt_x-.2"/>
                                          </p:val>
                                        </p:tav>
                                        <p:tav tm="100000">
                                          <p:val>
                                            <p:strVal val="#ppt_x"/>
                                          </p:val>
                                        </p:tav>
                                      </p:tavLst>
                                    </p:anim>
                                    <p:anim calcmode="lin" valueType="num">
                                      <p:cBhvr>
                                        <p:cTn id="74"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17"/>
                                        </p:tgtEl>
                                      </p:cBhvr>
                                    </p:animEffect>
                                  </p:childTnLst>
                                </p:cTn>
                              </p:par>
                            </p:childTnLst>
                          </p:cTn>
                        </p:par>
                      </p:childTnLst>
                    </p:cTn>
                  </p:par>
                  <p:par>
                    <p:cTn id="76" fill="hold">
                      <p:stCondLst>
                        <p:cond delay="indefinite"/>
                      </p:stCondLst>
                      <p:childTnLst>
                        <p:par>
                          <p:cTn id="77" fill="hold">
                            <p:stCondLst>
                              <p:cond delay="0"/>
                            </p:stCondLst>
                            <p:childTnLst>
                              <p:par>
                                <p:cTn id="78" presetID="29" presetClass="entr" presetSubtype="0" fill="hold" nodeType="click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p:cTn id="80" dur="1000" fill="hold"/>
                                        <p:tgtEl>
                                          <p:spTgt spid="19"/>
                                        </p:tgtEl>
                                        <p:attrNameLst>
                                          <p:attrName>ppt_x</p:attrName>
                                        </p:attrNameLst>
                                      </p:cBhvr>
                                      <p:tavLst>
                                        <p:tav tm="0">
                                          <p:val>
                                            <p:strVal val="#ppt_x-.2"/>
                                          </p:val>
                                        </p:tav>
                                        <p:tav tm="100000">
                                          <p:val>
                                            <p:strVal val="#ppt_x"/>
                                          </p:val>
                                        </p:tav>
                                      </p:tavLst>
                                    </p:anim>
                                    <p:anim calcmode="lin" valueType="num">
                                      <p:cBhvr>
                                        <p:cTn id="81"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82" dur="10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21"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ChangeArrowheads="1"/>
          </p:cNvSpPr>
          <p:nvPr/>
        </p:nvSpPr>
        <p:spPr bwMode="auto">
          <a:xfrm>
            <a:off x="705260" y="863307"/>
            <a:ext cx="11093268" cy="500656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1.(2016</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全国卷</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I)</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下列各句中，没有语病的一句是（   ）</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近日刚刚建成的西红门创业大街和青年创新创业大赛同步启动，绿色设计和</a:t>
            </a:r>
            <a:r>
              <a:rPr kumimoji="0" lang="zh-CN" altLang="en-US" sz="2400" b="0" i="0" u="none" strike="noStrike" cap="none" normalizeH="0" baseline="0" dirty="0" smtClean="0">
                <a:ln>
                  <a:noFill/>
                </a:ln>
                <a:solidFill>
                  <a:schemeClr val="tx1"/>
                </a:solidFill>
                <a:effectLst/>
                <a:latin typeface="DengXian"/>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互联网</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农业</a:t>
            </a:r>
            <a:r>
              <a:rPr kumimoji="0" lang="zh-CN" altLang="en-US" sz="2400" b="0" i="0" u="none" strike="noStrike" cap="none" normalizeH="0" baseline="0" dirty="0" smtClean="0">
                <a:ln>
                  <a:noFill/>
                </a:ln>
                <a:solidFill>
                  <a:schemeClr val="tx1"/>
                </a:solidFill>
                <a:effectLst/>
                <a:latin typeface="DengXian"/>
                <a:ea typeface="宋体" panose="02010600030101010101" pitchFamily="2" charset="-122"/>
                <a:cs typeface="Times New Roman" panose="02020603050405020304" pitchFamily="18" charset="0"/>
              </a:rPr>
              <a:t>”</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设计是本次赛事的两大主题。</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最近几年，从中央到地方各级政府出台了一系列新能源汽车扶持政策，节能环保、经济实惠的新能源汽车逐渐进入老百姓的生活。</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实时性是以互联网为载体的新媒体的重要特点，是通过图片、声音、文字对新近发生和正在发生的事件进行传播的。</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广西传统文化既具有典型的本土特色，又兼有受中原文化、客家文化、湘楚文化共同影响下形成的其他特点。</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圆角矩形标注 3"/>
          <p:cNvSpPr/>
          <p:nvPr/>
        </p:nvSpPr>
        <p:spPr>
          <a:xfrm>
            <a:off x="8563430" y="333829"/>
            <a:ext cx="3338284" cy="11175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A.</a:t>
            </a:r>
            <a:r>
              <a:rPr lang="zh-CN" altLang="zh-CN" sz="2400" dirty="0" smtClean="0"/>
              <a:t>搭配不当，“西红门创业大街”与“启动”不搭配</a:t>
            </a:r>
            <a:endParaRPr lang="zh-CN" altLang="en-US" sz="2400" dirty="0"/>
          </a:p>
        </p:txBody>
      </p:sp>
      <p:sp>
        <p:nvSpPr>
          <p:cNvPr id="5" name="圆角矩形标注 4"/>
          <p:cNvSpPr/>
          <p:nvPr/>
        </p:nvSpPr>
        <p:spPr>
          <a:xfrm>
            <a:off x="7598227" y="2191657"/>
            <a:ext cx="4114802" cy="147320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dirty="0" smtClean="0"/>
              <a:t>B.</a:t>
            </a:r>
            <a:r>
              <a:rPr lang="zh-CN" altLang="zh-CN" sz="2400" dirty="0" smtClean="0"/>
              <a:t>偷换主语，“实时性”不能做后半句主语，可在“是通过图片”前面加入“新媒体”；</a:t>
            </a:r>
            <a:endParaRPr lang="zh-CN" altLang="en-US" sz="2400" dirty="0"/>
          </a:p>
        </p:txBody>
      </p:sp>
      <p:sp>
        <p:nvSpPr>
          <p:cNvPr id="6" name="圆角矩形标注 5"/>
          <p:cNvSpPr/>
          <p:nvPr/>
        </p:nvSpPr>
        <p:spPr>
          <a:xfrm>
            <a:off x="3570513" y="3200399"/>
            <a:ext cx="4114802" cy="147320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dirty="0" smtClean="0"/>
              <a:t>D.</a:t>
            </a:r>
            <a:r>
              <a:rPr lang="zh-CN" altLang="zh-CN" sz="2400" dirty="0" smtClean="0"/>
              <a:t>“受……共同影响下”结构混乱，可删去“下”。</a:t>
            </a:r>
            <a:endParaRPr lang="zh-CN" altLang="zh-CN"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125670"/>
            <a:ext cx="11093268" cy="6481839"/>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2.(2016</a:t>
            </a:r>
            <a:r>
              <a:rPr lang="zh-CN" altLang="zh-CN" sz="2800" dirty="0" smtClean="0"/>
              <a:t>全国卷</a:t>
            </a:r>
            <a:r>
              <a:rPr lang="en-US" altLang="zh-CN" sz="2800" dirty="0" smtClean="0"/>
              <a:t>II)</a:t>
            </a:r>
            <a:r>
              <a:rPr lang="zh-CN" altLang="zh-CN" sz="2800" dirty="0" smtClean="0"/>
              <a:t>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自从我国第一颗人造卫星“东方红一号”成功发射，成为世界上第五个把卫星送上天的国家以来，我国的航天事业取得了巨大的突破。</a:t>
            </a:r>
            <a:endParaRPr lang="zh-CN" altLang="zh-CN" sz="2800" dirty="0" smtClean="0"/>
          </a:p>
          <a:p>
            <a:pPr>
              <a:lnSpc>
                <a:spcPct val="150000"/>
              </a:lnSpc>
            </a:pPr>
            <a:r>
              <a:rPr lang="en-US" altLang="zh-CN" sz="2800" dirty="0" smtClean="0"/>
              <a:t>B.</a:t>
            </a:r>
            <a:r>
              <a:rPr lang="zh-CN" altLang="zh-CN" sz="2800" dirty="0" smtClean="0"/>
              <a:t>国务院近日发布盐业体制改革方案，提出不再核准新增食盐定点生产批发企业，取消食盐批发企业只能在指定范围内销售，允许它们开展跨区域经营。</a:t>
            </a:r>
            <a:endParaRPr lang="zh-CN" altLang="zh-CN" sz="2800" dirty="0" smtClean="0"/>
          </a:p>
          <a:p>
            <a:pPr>
              <a:lnSpc>
                <a:spcPct val="150000"/>
              </a:lnSpc>
            </a:pPr>
            <a:r>
              <a:rPr lang="en-US" altLang="zh-CN" sz="2800" dirty="0" smtClean="0"/>
              <a:t>C.</a:t>
            </a:r>
            <a:r>
              <a:rPr lang="zh-CN" altLang="zh-CN" sz="2800" dirty="0" smtClean="0"/>
              <a:t>职业教育的意义不仅在于传授技能，更在于育人，因此有意识地把工匠精神渗透进日常的技能教学中是职业教育改革的重要课题。</a:t>
            </a:r>
            <a:endParaRPr lang="zh-CN" altLang="zh-CN" sz="2800" dirty="0" smtClean="0"/>
          </a:p>
          <a:p>
            <a:pPr>
              <a:lnSpc>
                <a:spcPct val="150000"/>
              </a:lnSpc>
            </a:pPr>
            <a:r>
              <a:rPr lang="en-US" altLang="zh-CN" sz="2800" dirty="0" smtClean="0"/>
              <a:t>D.</a:t>
            </a:r>
            <a:r>
              <a:rPr lang="zh-CN" altLang="zh-CN" sz="2800" dirty="0" smtClean="0"/>
              <a:t>面对突然发生的灾难，一个地方抗灾能力的强弱既取决于当地经济实力的雄厚，更取决于政府的应急机制和领导人的智慧。</a:t>
            </a:r>
            <a:endParaRPr lang="zh-CN" altLang="zh-CN" sz="2800" dirty="0"/>
          </a:p>
        </p:txBody>
      </p:sp>
      <p:sp>
        <p:nvSpPr>
          <p:cNvPr id="4" name="圆角矩形标注 3"/>
          <p:cNvSpPr/>
          <p:nvPr/>
        </p:nvSpPr>
        <p:spPr>
          <a:xfrm>
            <a:off x="5631545" y="203200"/>
            <a:ext cx="3338284" cy="11175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A.</a:t>
            </a:r>
            <a:r>
              <a:rPr lang="zh-CN" altLang="zh-CN" sz="2400" dirty="0" smtClean="0"/>
              <a:t>偷换主语</a:t>
            </a:r>
            <a:r>
              <a:rPr lang="zh-CN" altLang="en-US" sz="2400" dirty="0" smtClean="0"/>
              <a:t>，</a:t>
            </a:r>
            <a:r>
              <a:rPr lang="zh-CN" altLang="zh-CN" sz="2400" dirty="0" smtClean="0"/>
              <a:t>去掉“自从”；</a:t>
            </a:r>
            <a:endParaRPr lang="zh-CN" altLang="en-US" sz="2400" dirty="0"/>
          </a:p>
        </p:txBody>
      </p:sp>
      <p:sp>
        <p:nvSpPr>
          <p:cNvPr id="5" name="圆角矩形标注 4"/>
          <p:cNvSpPr/>
          <p:nvPr/>
        </p:nvSpPr>
        <p:spPr>
          <a:xfrm>
            <a:off x="6320973" y="1124858"/>
            <a:ext cx="3338284" cy="11175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 B.</a:t>
            </a:r>
            <a:r>
              <a:rPr lang="zh-CN" altLang="zh-CN" sz="2400" dirty="0" smtClean="0"/>
              <a:t>成分残缺，“范围内销售”后面加上“的规定”。</a:t>
            </a:r>
            <a:endParaRPr lang="zh-CN" altLang="en-US" sz="2400" dirty="0"/>
          </a:p>
        </p:txBody>
      </p:sp>
      <p:sp>
        <p:nvSpPr>
          <p:cNvPr id="6" name="圆角矩形标注 5"/>
          <p:cNvSpPr/>
          <p:nvPr/>
        </p:nvSpPr>
        <p:spPr>
          <a:xfrm>
            <a:off x="8273143" y="3454401"/>
            <a:ext cx="3672113" cy="1756228"/>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 D.</a:t>
            </a:r>
            <a:r>
              <a:rPr lang="zh-CN" altLang="zh-CN" sz="2400" dirty="0" smtClean="0"/>
              <a:t>两面对一面，“抗灾能力的强弱”与“经济实力的雄厚”“应急机制和领导人的智慧”搭配不当</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48838"/>
            <a:ext cx="11093268" cy="5835508"/>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3.</a:t>
            </a:r>
            <a:r>
              <a:rPr lang="zh-CN" altLang="zh-CN" sz="2800" dirty="0" smtClean="0"/>
              <a:t>（</a:t>
            </a:r>
            <a:r>
              <a:rPr lang="en-US" altLang="zh-CN" sz="2800" dirty="0" smtClean="0"/>
              <a:t>2016</a:t>
            </a:r>
            <a:r>
              <a:rPr lang="zh-CN" altLang="zh-CN" sz="2800" dirty="0" smtClean="0"/>
              <a:t>山东卷）下列各句中，没有语病、句意明确的一项是（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从意外致残、生活无望到残奥会夺冠，并获得“中国青年五四奖章”，他走出了一条不平凡的人生道路。</a:t>
            </a:r>
            <a:endParaRPr lang="zh-CN" altLang="zh-CN" sz="2800" dirty="0" smtClean="0"/>
          </a:p>
          <a:p>
            <a:pPr>
              <a:lnSpc>
                <a:spcPct val="150000"/>
              </a:lnSpc>
            </a:pPr>
            <a:r>
              <a:rPr lang="en-US" altLang="zh-CN" sz="2800" dirty="0" smtClean="0"/>
              <a:t>B.</a:t>
            </a:r>
            <a:r>
              <a:rPr lang="zh-CN" altLang="zh-CN" sz="2800" dirty="0" smtClean="0"/>
              <a:t>该型飞机在运营成本上是其他同级别机型的</a:t>
            </a:r>
            <a:r>
              <a:rPr lang="en-US" altLang="zh-CN" sz="2800" dirty="0" smtClean="0"/>
              <a:t>1.3</a:t>
            </a:r>
            <a:r>
              <a:rPr lang="zh-CN" altLang="zh-CN" sz="2800" dirty="0" smtClean="0"/>
              <a:t>至</a:t>
            </a:r>
            <a:r>
              <a:rPr lang="en-US" altLang="zh-CN" sz="2800" dirty="0" smtClean="0"/>
              <a:t>2</a:t>
            </a:r>
            <a:r>
              <a:rPr lang="zh-CN" altLang="zh-CN" sz="2800" dirty="0" smtClean="0"/>
              <a:t>倍，优势明显；在商载、航程、航速等方面也极具竞争力。</a:t>
            </a:r>
            <a:endParaRPr lang="zh-CN" altLang="zh-CN" sz="2800" dirty="0" smtClean="0"/>
          </a:p>
          <a:p>
            <a:pPr>
              <a:lnSpc>
                <a:spcPct val="150000"/>
              </a:lnSpc>
            </a:pPr>
            <a:r>
              <a:rPr lang="en-US" altLang="zh-CN" sz="2800" dirty="0" smtClean="0"/>
              <a:t>C.</a:t>
            </a:r>
            <a:r>
              <a:rPr lang="zh-CN" altLang="zh-CN" sz="2800" dirty="0" smtClean="0"/>
              <a:t>学校宿舍、教学楼等人群密集区，一旦发生火灾，后果不堪设想，因此学生掌握火灾中自救互救相当重要。</a:t>
            </a:r>
            <a:endParaRPr lang="zh-CN" altLang="zh-CN" sz="2800" dirty="0" smtClean="0"/>
          </a:p>
          <a:p>
            <a:pPr>
              <a:lnSpc>
                <a:spcPct val="150000"/>
              </a:lnSpc>
            </a:pPr>
            <a:r>
              <a:rPr lang="en-US" altLang="zh-CN" sz="2800" dirty="0" smtClean="0"/>
              <a:t>D.</a:t>
            </a:r>
            <a:r>
              <a:rPr lang="zh-CN" altLang="zh-CN" sz="2800" dirty="0" smtClean="0"/>
              <a:t>央视《大国工匠》系列节目反响巨大，工匠们精益求精、无私奉献的精神引发了人们广泛而热烈的讨论和思考。</a:t>
            </a:r>
            <a:endParaRPr lang="zh-CN" altLang="zh-CN" sz="2800" dirty="0"/>
          </a:p>
        </p:txBody>
      </p:sp>
      <p:sp>
        <p:nvSpPr>
          <p:cNvPr id="4" name="圆角矩形标注 3"/>
          <p:cNvSpPr/>
          <p:nvPr/>
        </p:nvSpPr>
        <p:spPr>
          <a:xfrm>
            <a:off x="5297717" y="1335314"/>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B.</a:t>
            </a:r>
            <a:r>
              <a:rPr lang="zh-CN" altLang="zh-CN" sz="2400" dirty="0" smtClean="0"/>
              <a:t>逻辑混乱，“飞机成本是同机型的</a:t>
            </a:r>
            <a:r>
              <a:rPr lang="en-US" altLang="zh-CN" sz="2400" dirty="0" smtClean="0"/>
              <a:t>1.3</a:t>
            </a:r>
            <a:r>
              <a:rPr lang="zh-CN" altLang="zh-CN" sz="2400" dirty="0" smtClean="0"/>
              <a:t>至</a:t>
            </a:r>
            <a:r>
              <a:rPr lang="en-US" altLang="zh-CN" sz="2400" dirty="0" smtClean="0"/>
              <a:t>2</a:t>
            </a:r>
            <a:r>
              <a:rPr lang="zh-CN" altLang="zh-CN" sz="2400" dirty="0" smtClean="0"/>
              <a:t>倍”，不能说“优势明显</a:t>
            </a:r>
            <a:r>
              <a:rPr lang="en-US" altLang="zh-CN" sz="2400" dirty="0" smtClean="0"/>
              <a:t>”</a:t>
            </a:r>
            <a:r>
              <a:rPr lang="zh-CN" altLang="zh-CN" sz="2400" dirty="0" smtClean="0"/>
              <a:t>；</a:t>
            </a:r>
            <a:endParaRPr lang="zh-CN" altLang="en-US" sz="2400" dirty="0"/>
          </a:p>
        </p:txBody>
      </p:sp>
      <p:sp>
        <p:nvSpPr>
          <p:cNvPr id="5" name="圆角矩形标注 4"/>
          <p:cNvSpPr/>
          <p:nvPr/>
        </p:nvSpPr>
        <p:spPr>
          <a:xfrm>
            <a:off x="6596745" y="2518229"/>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C.</a:t>
            </a:r>
            <a:r>
              <a:rPr lang="zh-CN" altLang="zh-CN" sz="2400" dirty="0" smtClean="0"/>
              <a:t>成分残缺，</a:t>
            </a:r>
            <a:r>
              <a:rPr lang="en-US" altLang="zh-CN" sz="2400" dirty="0" smtClean="0"/>
              <a:t>“</a:t>
            </a:r>
            <a:r>
              <a:rPr lang="zh-CN" altLang="zh-CN" sz="2400" dirty="0" smtClean="0"/>
              <a:t>掌握</a:t>
            </a:r>
            <a:r>
              <a:rPr lang="en-US" altLang="zh-CN" sz="2400" dirty="0" smtClean="0"/>
              <a:t>”</a:t>
            </a:r>
            <a:r>
              <a:rPr lang="zh-CN" altLang="zh-CN" sz="2400" dirty="0" smtClean="0"/>
              <a:t>后面没有宾语。需加入</a:t>
            </a:r>
            <a:r>
              <a:rPr lang="en-US" altLang="zh-CN" sz="2400" dirty="0" smtClean="0"/>
              <a:t>“</a:t>
            </a:r>
            <a:r>
              <a:rPr lang="zh-CN" altLang="zh-CN" sz="2400" dirty="0" smtClean="0"/>
              <a:t>知识</a:t>
            </a:r>
            <a:r>
              <a:rPr lang="en-US" altLang="zh-CN" sz="2400" dirty="0" smtClean="0"/>
              <a:t>”</a:t>
            </a:r>
            <a:r>
              <a:rPr lang="zh-CN" altLang="zh-CN" sz="2400" dirty="0" smtClean="0"/>
              <a:t>；</a:t>
            </a:r>
            <a:endParaRPr lang="zh-CN" altLang="en-US" sz="2400" dirty="0"/>
          </a:p>
        </p:txBody>
      </p:sp>
      <p:sp>
        <p:nvSpPr>
          <p:cNvPr id="6" name="圆角矩形标注 5"/>
          <p:cNvSpPr/>
          <p:nvPr/>
        </p:nvSpPr>
        <p:spPr>
          <a:xfrm>
            <a:off x="7416802" y="4325257"/>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dirty="0" smtClean="0"/>
              <a:t>D.</a:t>
            </a:r>
            <a:r>
              <a:rPr lang="zh-CN" altLang="zh-CN" sz="2400" dirty="0" smtClean="0"/>
              <a:t>搭配不当，</a:t>
            </a:r>
            <a:r>
              <a:rPr lang="en-US" altLang="zh-CN" sz="2400" dirty="0" smtClean="0"/>
              <a:t>“</a:t>
            </a:r>
            <a:r>
              <a:rPr lang="zh-CN" altLang="zh-CN" sz="2400" dirty="0" smtClean="0"/>
              <a:t>广泛而热烈</a:t>
            </a:r>
            <a:r>
              <a:rPr lang="en-US" altLang="zh-CN" sz="2400" dirty="0" smtClean="0"/>
              <a:t>”</a:t>
            </a:r>
            <a:r>
              <a:rPr lang="zh-CN" altLang="zh-CN" sz="2400" dirty="0" smtClean="0"/>
              <a:t>的</a:t>
            </a:r>
            <a:r>
              <a:rPr lang="en-US" altLang="zh-CN" sz="2400" dirty="0" smtClean="0"/>
              <a:t>“</a:t>
            </a:r>
            <a:r>
              <a:rPr lang="zh-CN" altLang="zh-CN" sz="2400" dirty="0" smtClean="0"/>
              <a:t>思考</a:t>
            </a:r>
            <a:r>
              <a:rPr lang="en-US" altLang="zh-CN" sz="2400" dirty="0" smtClean="0"/>
              <a:t>”</a:t>
            </a:r>
            <a:r>
              <a:rPr lang="zh-CN" altLang="zh-CN" sz="2400" dirty="0" smtClean="0"/>
              <a:t>不搭配。</a:t>
            </a:r>
            <a:endParaRPr lang="zh-CN" altLang="zh-CN"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48839"/>
            <a:ext cx="11093268" cy="5835508"/>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4.</a:t>
            </a:r>
            <a:r>
              <a:rPr lang="zh-CN" altLang="zh-CN" sz="2800" dirty="0" smtClean="0"/>
              <a:t>（</a:t>
            </a:r>
            <a:r>
              <a:rPr lang="en-US" altLang="zh-CN" sz="2800" dirty="0" smtClean="0"/>
              <a:t>2017</a:t>
            </a:r>
            <a:r>
              <a:rPr lang="zh-CN" altLang="zh-CN" sz="2800" dirty="0" smtClean="0"/>
              <a:t>新课标Ⅰ）下列各句中，没有语病的一句是（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根据本报和部分出版机构联合开展的调查显示，儿童的阅读启蒙集中在</a:t>
            </a:r>
            <a:r>
              <a:rPr lang="en-US" altLang="zh-CN" sz="2800" dirty="0" smtClean="0"/>
              <a:t>1-2</a:t>
            </a:r>
            <a:r>
              <a:rPr lang="zh-CN" altLang="zh-CN" sz="2800" dirty="0" smtClean="0"/>
              <a:t>岁之间，并且阅读时长是随着年龄的增长而增加的。</a:t>
            </a:r>
            <a:endParaRPr lang="zh-CN" altLang="zh-CN" sz="2800" dirty="0" smtClean="0"/>
          </a:p>
          <a:p>
            <a:pPr>
              <a:lnSpc>
                <a:spcPct val="150000"/>
              </a:lnSpc>
            </a:pPr>
            <a:r>
              <a:rPr lang="en-US" altLang="zh-CN" sz="2800" dirty="0" smtClean="0"/>
              <a:t>B.</a:t>
            </a:r>
            <a:r>
              <a:rPr lang="zh-CN" altLang="zh-CN" sz="2800" dirty="0" smtClean="0"/>
              <a:t>为了培养学生关心他人的美德，我们学校决定组织开展义工服务活动，三个月内要求每名学生完成</a:t>
            </a:r>
            <a:r>
              <a:rPr lang="en-US" altLang="zh-CN" sz="2800" dirty="0" smtClean="0"/>
              <a:t>20</a:t>
            </a:r>
            <a:r>
              <a:rPr lang="zh-CN" altLang="zh-CN" sz="2800" dirty="0" smtClean="0"/>
              <a:t>个小时的义工服务。</a:t>
            </a:r>
            <a:endParaRPr lang="zh-CN" altLang="zh-CN" sz="2800" dirty="0" smtClean="0"/>
          </a:p>
          <a:p>
            <a:pPr>
              <a:lnSpc>
                <a:spcPct val="150000"/>
              </a:lnSpc>
            </a:pPr>
            <a:r>
              <a:rPr lang="en-US" altLang="zh-CN" sz="2800" dirty="0" smtClean="0"/>
              <a:t>C.</a:t>
            </a:r>
            <a:r>
              <a:rPr lang="zh-CN" altLang="zh-CN" sz="2800" dirty="0" smtClean="0"/>
              <a:t>在互联网时代，各领域发展都需要速度更快、成本更低的信息网络，网络提速降费能够推动“互联网</a:t>
            </a:r>
            <a:r>
              <a:rPr lang="en-US" altLang="zh-CN" sz="2800" dirty="0" smtClean="0"/>
              <a:t>+</a:t>
            </a:r>
            <a:r>
              <a:rPr lang="zh-CN" altLang="zh-CN" sz="2800" dirty="0" smtClean="0"/>
              <a:t>”快速发展和企业广泛收益。</a:t>
            </a:r>
            <a:endParaRPr lang="zh-CN" altLang="zh-CN" sz="2800" dirty="0" smtClean="0"/>
          </a:p>
          <a:p>
            <a:pPr>
              <a:lnSpc>
                <a:spcPct val="150000"/>
              </a:lnSpc>
            </a:pPr>
            <a:r>
              <a:rPr lang="en-US" altLang="zh-CN" sz="2800" dirty="0" smtClean="0"/>
              <a:t>D.</a:t>
            </a:r>
            <a:r>
              <a:rPr lang="zh-CN" altLang="zh-CN" sz="2800" dirty="0" smtClean="0"/>
              <a:t>面对经济全球化带来的机遇和挑战，正确的选择是，充分利用一切机遇，合作应对一切挑战，引导好经济全球化走向。</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A</a:t>
            </a:r>
            <a:r>
              <a:rPr lang="zh-CN" altLang="zh-CN" sz="2400" dirty="0" smtClean="0"/>
              <a:t>项，句式杂糅，</a:t>
            </a:r>
            <a:r>
              <a:rPr lang="en-US" altLang="zh-CN" sz="2400" dirty="0" smtClean="0"/>
              <a:t>“</a:t>
            </a:r>
            <a:r>
              <a:rPr lang="zh-CN" altLang="zh-CN" sz="2400" dirty="0" smtClean="0"/>
              <a:t>根据</a:t>
            </a:r>
            <a:r>
              <a:rPr lang="en-US" altLang="zh-CN" sz="2400" dirty="0" smtClean="0"/>
              <a:t>”“</a:t>
            </a:r>
            <a:r>
              <a:rPr lang="zh-CN" altLang="zh-CN" sz="2400" dirty="0" smtClean="0"/>
              <a:t>显示</a:t>
            </a:r>
            <a:r>
              <a:rPr lang="en-US" altLang="zh-CN" sz="2400" dirty="0" smtClean="0"/>
              <a:t>”</a:t>
            </a:r>
            <a:r>
              <a:rPr lang="zh-CN" altLang="zh-CN" sz="2400" dirty="0" smtClean="0"/>
              <a:t>留一个；</a:t>
            </a:r>
            <a:endParaRPr lang="zh-CN" altLang="en-US" sz="2400" dirty="0"/>
          </a:p>
        </p:txBody>
      </p:sp>
      <p:sp>
        <p:nvSpPr>
          <p:cNvPr id="5" name="圆角矩形标注 4"/>
          <p:cNvSpPr/>
          <p:nvPr/>
        </p:nvSpPr>
        <p:spPr>
          <a:xfrm>
            <a:off x="4913089" y="1342571"/>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B</a:t>
            </a:r>
            <a:r>
              <a:rPr lang="zh-CN" altLang="zh-CN" sz="2400" dirty="0" smtClean="0"/>
              <a:t>项，语序不当，改为“三个月内完成</a:t>
            </a:r>
            <a:r>
              <a:rPr lang="en-US" altLang="zh-CN" sz="2400" dirty="0" smtClean="0"/>
              <a:t>”</a:t>
            </a:r>
            <a:r>
              <a:rPr lang="zh-CN" altLang="zh-CN" sz="2400" dirty="0" smtClean="0"/>
              <a:t>；</a:t>
            </a:r>
            <a:endParaRPr lang="zh-CN" altLang="en-US" sz="2400" dirty="0"/>
          </a:p>
        </p:txBody>
      </p:sp>
      <p:sp>
        <p:nvSpPr>
          <p:cNvPr id="6" name="圆角矩形标注 5"/>
          <p:cNvSpPr/>
          <p:nvPr/>
        </p:nvSpPr>
        <p:spPr>
          <a:xfrm>
            <a:off x="6850745" y="2583543"/>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dirty="0" smtClean="0"/>
              <a:t>C</a:t>
            </a:r>
            <a:r>
              <a:rPr lang="zh-CN" altLang="zh-CN" sz="2400" dirty="0" smtClean="0"/>
              <a:t>项，搭配不当将“和</a:t>
            </a:r>
            <a:r>
              <a:rPr lang="en-US" altLang="zh-CN" sz="2400" dirty="0" smtClean="0"/>
              <a:t>”</a:t>
            </a:r>
            <a:r>
              <a:rPr lang="zh-CN" altLang="zh-CN" sz="2400" dirty="0" smtClean="0"/>
              <a:t>改为</a:t>
            </a:r>
            <a:r>
              <a:rPr lang="en-US" altLang="zh-CN" sz="2400" dirty="0" smtClean="0"/>
              <a:t>“</a:t>
            </a:r>
            <a:r>
              <a:rPr lang="zh-CN" altLang="zh-CN" sz="2400" dirty="0" smtClean="0"/>
              <a:t>使</a:t>
            </a:r>
            <a:r>
              <a:rPr lang="en-US" altLang="zh-CN" sz="2400" dirty="0" smtClean="0"/>
              <a:t>”</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48841"/>
            <a:ext cx="11093268" cy="5835508"/>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5.</a:t>
            </a:r>
            <a:r>
              <a:rPr lang="zh-CN" altLang="zh-CN" sz="2800" dirty="0" smtClean="0"/>
              <a:t>（</a:t>
            </a:r>
            <a:r>
              <a:rPr lang="en-US" altLang="zh-CN" sz="2800" dirty="0" smtClean="0"/>
              <a:t>2017</a:t>
            </a:r>
            <a:r>
              <a:rPr lang="zh-CN" altLang="zh-CN" sz="2800" dirty="0" smtClean="0"/>
              <a:t>新课标Ⅱ）下列各句中，没有语病的一句是（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截至</a:t>
            </a:r>
            <a:r>
              <a:rPr lang="en-US" altLang="zh-CN" sz="2800" dirty="0" smtClean="0"/>
              <a:t>12</a:t>
            </a:r>
            <a:r>
              <a:rPr lang="zh-CN" altLang="zh-CN" sz="2800" dirty="0" smtClean="0"/>
              <a:t>月底，我院已经推出了</a:t>
            </a:r>
            <a:r>
              <a:rPr lang="en-US" altLang="zh-CN" sz="2800" dirty="0" smtClean="0"/>
              <a:t>40</a:t>
            </a:r>
            <a:r>
              <a:rPr lang="zh-CN" altLang="zh-CN" sz="2800" dirty="0" smtClean="0"/>
              <a:t>多次以声光电技术打造的主题鲜明的展览，是建院</a:t>
            </a:r>
            <a:r>
              <a:rPr lang="en-US" altLang="zh-CN" sz="2800" dirty="0" smtClean="0"/>
              <a:t>90</a:t>
            </a:r>
            <a:r>
              <a:rPr lang="zh-CN" altLang="zh-CN" sz="2800" dirty="0" smtClean="0"/>
              <a:t>年来展览次数最多的一年。</a:t>
            </a:r>
            <a:endParaRPr lang="zh-CN" altLang="zh-CN" sz="2800" dirty="0" smtClean="0"/>
          </a:p>
          <a:p>
            <a:pPr>
              <a:lnSpc>
                <a:spcPct val="150000"/>
              </a:lnSpc>
            </a:pPr>
            <a:r>
              <a:rPr lang="en-US" altLang="zh-CN" sz="2800" dirty="0" smtClean="0"/>
              <a:t>B.</a:t>
            </a:r>
            <a:r>
              <a:rPr lang="zh-CN" altLang="zh-CN" sz="2800" dirty="0" smtClean="0"/>
              <a:t>书法是我国优秀的传统文化，近年来在教育部门大力扶持下，使得中小学书法教育蓬勃发展，学生水平大幅提高。</a:t>
            </a:r>
            <a:endParaRPr lang="zh-CN" altLang="zh-CN" sz="2800" dirty="0" smtClean="0"/>
          </a:p>
          <a:p>
            <a:pPr>
              <a:lnSpc>
                <a:spcPct val="150000"/>
              </a:lnSpc>
            </a:pPr>
            <a:r>
              <a:rPr lang="en-US" altLang="zh-CN" sz="2800" dirty="0" smtClean="0"/>
              <a:t>C.</a:t>
            </a:r>
            <a:r>
              <a:rPr lang="zh-CN" altLang="zh-CN" sz="2800" dirty="0" smtClean="0"/>
              <a:t>我国传统的“二十四节气”被列入《人类非物质文化遗产代表作名录》，使得这一古老的文明再次吸引了世人的目光。</a:t>
            </a:r>
            <a:endParaRPr lang="zh-CN" altLang="zh-CN" sz="2800" dirty="0" smtClean="0"/>
          </a:p>
          <a:p>
            <a:pPr>
              <a:lnSpc>
                <a:spcPct val="150000"/>
              </a:lnSpc>
            </a:pPr>
            <a:r>
              <a:rPr lang="en-US" altLang="zh-CN" sz="2800" dirty="0" smtClean="0"/>
              <a:t>D.</a:t>
            </a:r>
            <a:r>
              <a:rPr lang="zh-CN" altLang="zh-CN" sz="2800" dirty="0" smtClean="0"/>
              <a:t>这家公司虽然待遇一般，发展前景却非常好，许多同学都投了简历，但最后公司只录取了我们学校推荐的两个名额。</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A</a:t>
            </a:r>
            <a:r>
              <a:rPr lang="zh-CN" altLang="zh-CN" sz="2400" dirty="0" smtClean="0"/>
              <a:t>偷换主语，在</a:t>
            </a:r>
            <a:r>
              <a:rPr lang="en-US" altLang="zh-CN" sz="2400" dirty="0" smtClean="0"/>
              <a:t>“</a:t>
            </a:r>
            <a:r>
              <a:rPr lang="zh-CN" altLang="zh-CN" sz="2400" dirty="0" smtClean="0"/>
              <a:t>是建院</a:t>
            </a:r>
            <a:r>
              <a:rPr lang="en-US" altLang="zh-CN" sz="2400" dirty="0" smtClean="0"/>
              <a:t>”</a:t>
            </a:r>
            <a:r>
              <a:rPr lang="zh-CN" altLang="zh-CN" sz="2400" dirty="0" smtClean="0"/>
              <a:t>前面加入</a:t>
            </a:r>
            <a:r>
              <a:rPr lang="en-US" altLang="zh-CN" sz="2400" dirty="0" smtClean="0"/>
              <a:t>“</a:t>
            </a:r>
            <a:r>
              <a:rPr lang="zh-CN" altLang="zh-CN" sz="2400" dirty="0" smtClean="0"/>
              <a:t>今年</a:t>
            </a:r>
            <a:r>
              <a:rPr lang="en-US" altLang="zh-CN" sz="2400" dirty="0" smtClean="0"/>
              <a:t>”</a:t>
            </a:r>
            <a:endParaRPr lang="zh-CN" altLang="en-US" sz="2400" dirty="0"/>
          </a:p>
        </p:txBody>
      </p:sp>
      <p:sp>
        <p:nvSpPr>
          <p:cNvPr id="5" name="圆角矩形标注 4"/>
          <p:cNvSpPr/>
          <p:nvPr/>
        </p:nvSpPr>
        <p:spPr>
          <a:xfrm>
            <a:off x="6887030" y="132805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 B</a:t>
            </a:r>
            <a:r>
              <a:rPr lang="zh-CN" altLang="zh-CN" sz="2400" dirty="0" smtClean="0"/>
              <a:t>成分残缺，去掉</a:t>
            </a:r>
            <a:r>
              <a:rPr lang="en-US" altLang="zh-CN" sz="2400" dirty="0" smtClean="0"/>
              <a:t>“</a:t>
            </a:r>
            <a:r>
              <a:rPr lang="zh-CN" altLang="zh-CN" sz="2400" dirty="0" smtClean="0"/>
              <a:t>使得</a:t>
            </a:r>
            <a:r>
              <a:rPr lang="en-US" altLang="zh-CN" sz="2400" dirty="0" smtClean="0"/>
              <a:t>”</a:t>
            </a:r>
            <a:endParaRPr lang="zh-CN" altLang="en-US" sz="2400" dirty="0"/>
          </a:p>
        </p:txBody>
      </p:sp>
      <p:sp>
        <p:nvSpPr>
          <p:cNvPr id="6" name="圆角矩形标注 5"/>
          <p:cNvSpPr/>
          <p:nvPr/>
        </p:nvSpPr>
        <p:spPr>
          <a:xfrm>
            <a:off x="7155546" y="406400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zh-CN" altLang="zh-CN" sz="2400" dirty="0" smtClean="0"/>
              <a:t> </a:t>
            </a:r>
            <a:r>
              <a:rPr lang="en-US" altLang="zh-CN" sz="2400" dirty="0" smtClean="0"/>
              <a:t>D</a:t>
            </a:r>
            <a:r>
              <a:rPr lang="zh-CN" altLang="zh-CN" sz="2400" dirty="0" smtClean="0"/>
              <a:t>搭配不当“录取</a:t>
            </a:r>
            <a:r>
              <a:rPr lang="en-US" altLang="zh-CN" sz="2400" dirty="0" smtClean="0"/>
              <a:t>”</a:t>
            </a:r>
            <a:r>
              <a:rPr lang="zh-CN" altLang="zh-CN" sz="2400" dirty="0" smtClean="0"/>
              <a:t>和</a:t>
            </a:r>
            <a:r>
              <a:rPr lang="en-US" altLang="zh-CN" sz="2400" dirty="0" smtClean="0"/>
              <a:t>“</a:t>
            </a:r>
            <a:r>
              <a:rPr lang="zh-CN" altLang="zh-CN" sz="2400" dirty="0" smtClean="0"/>
              <a:t>名额</a:t>
            </a:r>
            <a:r>
              <a:rPr lang="en-US" altLang="zh-CN" sz="2400" dirty="0" smtClean="0"/>
              <a:t>”</a:t>
            </a:r>
            <a:r>
              <a:rPr lang="zh-CN" altLang="zh-CN" sz="2400" dirty="0" smtClean="0"/>
              <a:t>不搭配</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99592" y="1131590"/>
            <a:ext cx="4608512" cy="46037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2</a:t>
            </a:r>
            <a:r>
              <a:rPr lang="zh-CN" altLang="en-US" sz="2400" b="1" dirty="0" smtClean="0">
                <a:solidFill>
                  <a:srgbClr val="FE797F"/>
                </a:solidFill>
                <a:latin typeface="微软雅黑" panose="020B0503020204020204" pitchFamily="34" charset="-122"/>
                <a:ea typeface="微软雅黑" panose="020B0503020204020204" pitchFamily="34" charset="-122"/>
              </a:rPr>
              <a:t>）定语和中心语位置不当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95128" y="2067694"/>
            <a:ext cx="7848872" cy="461665"/>
          </a:xfrm>
          <a:prstGeom prst="rect">
            <a:avLst/>
          </a:prstGeom>
          <a:noFill/>
        </p:spPr>
        <p:txBody>
          <a:bodyPr wrap="square" rtlCol="0">
            <a:spAutoFit/>
          </a:bodyPr>
          <a:lstStyle/>
          <a:p>
            <a:r>
              <a:rPr lang="zh-CN" altLang="en-US" sz="2400" dirty="0" smtClean="0">
                <a:solidFill>
                  <a:srgbClr val="034EA2"/>
                </a:solidFill>
              </a:rPr>
              <a:t>定语</a:t>
            </a:r>
            <a:r>
              <a:rPr lang="en-US" altLang="zh-CN" sz="2400" dirty="0" smtClean="0">
                <a:solidFill>
                  <a:srgbClr val="034EA2"/>
                </a:solidFill>
              </a:rPr>
              <a:t>+</a:t>
            </a:r>
            <a:r>
              <a:rPr lang="zh-CN" altLang="en-US" sz="2400" dirty="0" smtClean="0">
                <a:solidFill>
                  <a:srgbClr val="034EA2"/>
                </a:solidFill>
              </a:rPr>
              <a:t>中心语（定中结构）</a:t>
            </a:r>
            <a:endParaRPr lang="zh-CN" altLang="en-US" sz="2400" dirty="0">
              <a:solidFill>
                <a:srgbClr val="034EA2"/>
              </a:solidFill>
            </a:endParaRPr>
          </a:p>
        </p:txBody>
      </p:sp>
      <p:sp>
        <p:nvSpPr>
          <p:cNvPr id="5" name="Line 7"/>
          <p:cNvSpPr>
            <a:spLocks noChangeShapeType="1"/>
          </p:cNvSpPr>
          <p:nvPr/>
        </p:nvSpPr>
        <p:spPr bwMode="auto">
          <a:xfrm>
            <a:off x="5228522" y="3435844"/>
            <a:ext cx="2812391" cy="33069"/>
          </a:xfrm>
          <a:prstGeom prst="line">
            <a:avLst/>
          </a:prstGeom>
          <a:noFill/>
          <a:ln w="38100">
            <a:solidFill>
              <a:srgbClr val="FF0000"/>
            </a:solidFill>
            <a:round/>
          </a:ln>
          <a:effectLst/>
        </p:spPr>
        <p:txBody>
          <a:bodyPr/>
          <a:lstStyle/>
          <a:p>
            <a:endParaRPr lang="zh-CN" altLang="en-US"/>
          </a:p>
        </p:txBody>
      </p:sp>
      <p:sp>
        <p:nvSpPr>
          <p:cNvPr id="6" name="圆角矩形标注 5"/>
          <p:cNvSpPr/>
          <p:nvPr/>
        </p:nvSpPr>
        <p:spPr>
          <a:xfrm>
            <a:off x="6923314" y="1640114"/>
            <a:ext cx="3585029" cy="1204686"/>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t>经济复苏的欧洲各国</a:t>
            </a:r>
            <a:endParaRPr lang="zh-CN" altLang="en-US" sz="2400" dirty="0"/>
          </a:p>
        </p:txBody>
      </p:sp>
      <p:sp>
        <p:nvSpPr>
          <p:cNvPr id="7" name="矩形 6"/>
          <p:cNvSpPr/>
          <p:nvPr/>
        </p:nvSpPr>
        <p:spPr>
          <a:xfrm>
            <a:off x="580571" y="3939902"/>
            <a:ext cx="8383917"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ea typeface="微软雅黑" panose="020B0503020204020204" pitchFamily="34" charset="-122"/>
              </a:rPr>
              <a:t>近年来，随着教育教学改革的不断深化，高校学生的培养深受社会广大用人单位的欢迎，就业率明显提高。</a:t>
            </a:r>
            <a:endParaRPr lang="zh-CN" altLang="en-US" sz="2400" dirty="0"/>
          </a:p>
        </p:txBody>
      </p:sp>
      <p:sp>
        <p:nvSpPr>
          <p:cNvPr id="8" name="Line 7"/>
          <p:cNvSpPr>
            <a:spLocks noChangeShapeType="1"/>
          </p:cNvSpPr>
          <p:nvPr/>
        </p:nvSpPr>
        <p:spPr bwMode="auto">
          <a:xfrm>
            <a:off x="6444343" y="4572000"/>
            <a:ext cx="2103309" cy="17664"/>
          </a:xfrm>
          <a:prstGeom prst="line">
            <a:avLst/>
          </a:prstGeom>
          <a:noFill/>
          <a:ln w="38100">
            <a:solidFill>
              <a:srgbClr val="FF0000"/>
            </a:solidFill>
            <a:round/>
          </a:ln>
          <a:effectLst/>
        </p:spPr>
        <p:txBody>
          <a:bodyPr/>
          <a:lstStyle/>
          <a:p>
            <a:endParaRPr lang="zh-CN" altLang="en-US"/>
          </a:p>
        </p:txBody>
      </p:sp>
      <p:sp>
        <p:nvSpPr>
          <p:cNvPr id="9" name="TextBox 8"/>
          <p:cNvSpPr txBox="1"/>
          <p:nvPr/>
        </p:nvSpPr>
        <p:spPr>
          <a:xfrm>
            <a:off x="609600" y="2815771"/>
            <a:ext cx="8229600"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严峻的形势将巨大的挑战带给了欧洲各国的经济复苏。</a:t>
            </a:r>
            <a:endParaRPr lang="zh-CN" altLang="en-US" sz="2400" dirty="0">
              <a:latin typeface="微软雅黑" panose="020B0503020204020204" pitchFamily="34" charset="-122"/>
              <a:ea typeface="微软雅黑" panose="020B0503020204020204" pitchFamily="34" charset="-122"/>
            </a:endParaRPr>
          </a:p>
        </p:txBody>
      </p:sp>
      <p:sp>
        <p:nvSpPr>
          <p:cNvPr id="10" name="圆角矩形标注 9"/>
          <p:cNvSpPr/>
          <p:nvPr/>
        </p:nvSpPr>
        <p:spPr>
          <a:xfrm>
            <a:off x="7913530" y="3149600"/>
            <a:ext cx="2943156" cy="746195"/>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dirty="0" smtClean="0"/>
              <a:t>高校培养的学生</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7" grpId="0"/>
      <p:bldP spid="8" grpId="0" animBg="1"/>
      <p:bldP spid="9" grpId="0"/>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11942"/>
            <a:ext cx="11093268" cy="5909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6.</a:t>
            </a:r>
            <a:r>
              <a:rPr lang="zh-CN" altLang="zh-CN" sz="2800" dirty="0" smtClean="0"/>
              <a:t>（</a:t>
            </a:r>
            <a:r>
              <a:rPr lang="en-US" altLang="zh-CN" sz="2800" dirty="0" smtClean="0"/>
              <a:t>2017 </a:t>
            </a:r>
            <a:r>
              <a:rPr lang="zh-CN" altLang="zh-CN" sz="2800" dirty="0" smtClean="0"/>
              <a:t>天津卷）下列各句中没有语病的一句是（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为迎办第十三届全国运动会，市容园林系统集中力量营造整洁有序、大气靓丽、优质宜居的城市形象。</a:t>
            </a:r>
            <a:endParaRPr lang="zh-CN" altLang="zh-CN" sz="2800" dirty="0" smtClean="0"/>
          </a:p>
          <a:p>
            <a:pPr>
              <a:lnSpc>
                <a:spcPct val="150000"/>
              </a:lnSpc>
            </a:pPr>
            <a:r>
              <a:rPr lang="en-US" altLang="zh-CN" sz="2800" dirty="0" smtClean="0"/>
              <a:t>B.</a:t>
            </a:r>
            <a:r>
              <a:rPr lang="zh-CN" altLang="zh-CN" sz="2800" dirty="0" smtClean="0"/>
              <a:t>随着厂商陆续推出新车型，消费者又再次将目光聚焦到新能源车上，不少新能源车的增长在</a:t>
            </a:r>
            <a:r>
              <a:rPr lang="en-US" altLang="zh-CN" sz="2800" dirty="0" smtClean="0"/>
              <a:t>15%</a:t>
            </a:r>
            <a:r>
              <a:rPr lang="zh-CN" altLang="zh-CN" sz="2800" dirty="0" smtClean="0"/>
              <a:t>到</a:t>
            </a:r>
            <a:r>
              <a:rPr lang="en-US" altLang="zh-CN" sz="2800" dirty="0" smtClean="0"/>
              <a:t>30%</a:t>
            </a:r>
            <a:r>
              <a:rPr lang="zh-CN" altLang="zh-CN" sz="2800" dirty="0" smtClean="0"/>
              <a:t>左右</a:t>
            </a:r>
            <a:endParaRPr lang="zh-CN" altLang="zh-CN" sz="2800" dirty="0" smtClean="0"/>
          </a:p>
          <a:p>
            <a:pPr>
              <a:lnSpc>
                <a:spcPct val="150000"/>
              </a:lnSpc>
            </a:pPr>
            <a:r>
              <a:rPr lang="en-US" altLang="zh-CN" sz="2800" dirty="0" smtClean="0"/>
              <a:t>C.</a:t>
            </a:r>
            <a:r>
              <a:rPr lang="zh-CN" altLang="zh-CN" sz="2800" dirty="0" smtClean="0"/>
              <a:t>河道综合治理工程完成后，将为尽早实现京津冀北运河全线通航打好基础，并将成为北运河的一个重要旅游节点。</a:t>
            </a:r>
            <a:endParaRPr lang="zh-CN" altLang="zh-CN" sz="2800" dirty="0" smtClean="0"/>
          </a:p>
          <a:p>
            <a:pPr>
              <a:lnSpc>
                <a:spcPct val="150000"/>
              </a:lnSpc>
            </a:pPr>
            <a:r>
              <a:rPr lang="en-US" altLang="zh-CN" sz="2800" dirty="0" smtClean="0"/>
              <a:t>D.</a:t>
            </a:r>
            <a:r>
              <a:rPr lang="zh-CN" altLang="zh-CN" sz="2800" dirty="0" smtClean="0"/>
              <a:t>当人类信息以指数级别爆炸式增长时，我们需要能深度学习人工智能为我们提供协助，帮助我们让生活更加便捷轻松。</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A</a:t>
            </a:r>
            <a:r>
              <a:rPr lang="zh-CN" altLang="zh-CN" sz="2400" dirty="0" smtClean="0"/>
              <a:t>项搭配不当“营造</a:t>
            </a:r>
            <a:r>
              <a:rPr lang="en-US" altLang="zh-CN" sz="2400" dirty="0" smtClean="0"/>
              <a:t>”“</a:t>
            </a:r>
            <a:r>
              <a:rPr lang="zh-CN" altLang="zh-CN" sz="2400" dirty="0" smtClean="0"/>
              <a:t>形象</a:t>
            </a:r>
            <a:r>
              <a:rPr lang="en-US" altLang="zh-CN" sz="2400" dirty="0" smtClean="0"/>
              <a:t>”</a:t>
            </a:r>
            <a:r>
              <a:rPr lang="zh-CN" altLang="zh-CN" sz="2400" dirty="0" smtClean="0"/>
              <a:t>不搭配</a:t>
            </a:r>
            <a:endParaRPr lang="zh-CN" altLang="en-US" sz="2400" dirty="0"/>
          </a:p>
        </p:txBody>
      </p:sp>
      <p:sp>
        <p:nvSpPr>
          <p:cNvPr id="5" name="圆角矩形标注 4"/>
          <p:cNvSpPr/>
          <p:nvPr/>
        </p:nvSpPr>
        <p:spPr>
          <a:xfrm>
            <a:off x="6887030" y="132805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  B</a:t>
            </a:r>
            <a:r>
              <a:rPr lang="zh-CN" altLang="zh-CN" sz="2400" dirty="0" smtClean="0"/>
              <a:t>项语义重复，去掉</a:t>
            </a:r>
            <a:r>
              <a:rPr lang="en-US" altLang="zh-CN" sz="2400" dirty="0" smtClean="0"/>
              <a:t>“</a:t>
            </a:r>
            <a:r>
              <a:rPr lang="zh-CN" altLang="zh-CN" sz="2400" dirty="0" smtClean="0"/>
              <a:t>左右</a:t>
            </a:r>
            <a:r>
              <a:rPr lang="en-US" altLang="zh-CN" sz="2400" dirty="0" smtClean="0"/>
              <a:t>”</a:t>
            </a:r>
            <a:r>
              <a:rPr lang="zh-CN" altLang="zh-CN" sz="2400" dirty="0" smtClean="0"/>
              <a:t>；</a:t>
            </a:r>
            <a:endParaRPr lang="zh-CN" altLang="en-US" sz="2400" dirty="0"/>
          </a:p>
        </p:txBody>
      </p:sp>
      <p:sp>
        <p:nvSpPr>
          <p:cNvPr id="6" name="圆角矩形标注 5"/>
          <p:cNvSpPr/>
          <p:nvPr/>
        </p:nvSpPr>
        <p:spPr>
          <a:xfrm>
            <a:off x="3947889" y="232228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zh-CN" altLang="zh-CN" sz="2400" dirty="0" smtClean="0"/>
              <a:t> </a:t>
            </a:r>
            <a:r>
              <a:rPr lang="en-US" altLang="zh-CN" sz="2400" dirty="0" smtClean="0"/>
              <a:t>C</a:t>
            </a:r>
            <a:r>
              <a:rPr lang="zh-CN" altLang="zh-CN" sz="2400" dirty="0" smtClean="0"/>
              <a:t>项成分残缺，加入</a:t>
            </a:r>
            <a:r>
              <a:rPr lang="en-US" altLang="zh-CN" sz="2400" dirty="0" smtClean="0"/>
              <a:t>“</a:t>
            </a:r>
            <a:r>
              <a:rPr lang="zh-CN" altLang="zh-CN" sz="2400" dirty="0" smtClean="0"/>
              <a:t>在</a:t>
            </a:r>
            <a:r>
              <a:rPr lang="en-US" altLang="zh-CN" sz="2400" dirty="0" smtClean="0"/>
              <a:t>……</a:t>
            </a:r>
            <a:r>
              <a:rPr lang="zh-CN" altLang="zh-CN" sz="2400" dirty="0" smtClean="0"/>
              <a:t>后</a:t>
            </a:r>
            <a:r>
              <a:rPr lang="en-US" altLang="zh-CN" sz="2400" dirty="0" smtClean="0"/>
              <a:t>”</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48845"/>
            <a:ext cx="11093268" cy="5835508"/>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7.</a:t>
            </a:r>
            <a:r>
              <a:rPr lang="zh-CN" altLang="zh-CN" sz="2800" dirty="0" smtClean="0"/>
              <a:t>（</a:t>
            </a:r>
            <a:r>
              <a:rPr lang="en-US" altLang="zh-CN" sz="2800" dirty="0" smtClean="0"/>
              <a:t>2017</a:t>
            </a:r>
            <a:r>
              <a:rPr lang="zh-CN" altLang="zh-CN" sz="2800" dirty="0" smtClean="0"/>
              <a:t>浙江卷）下列各句中，没有语病的一项是（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国产大飞机</a:t>
            </a:r>
            <a:r>
              <a:rPr lang="en-US" altLang="zh-CN" sz="2800" dirty="0" smtClean="0"/>
              <a:t>C919</a:t>
            </a:r>
            <a:r>
              <a:rPr lang="zh-CN" altLang="zh-CN" sz="2800" dirty="0" smtClean="0"/>
              <a:t>首飞成功后，各参研参试单位纷纷表示，要发奋努力把大型客机打造成建设创新型国家和制造强国的标志性工程。</a:t>
            </a:r>
            <a:endParaRPr lang="zh-CN" altLang="zh-CN" sz="2800" dirty="0" smtClean="0"/>
          </a:p>
          <a:p>
            <a:pPr>
              <a:lnSpc>
                <a:spcPct val="150000"/>
              </a:lnSpc>
            </a:pPr>
            <a:r>
              <a:rPr lang="en-US" altLang="zh-CN" sz="2800" dirty="0" smtClean="0"/>
              <a:t>B</a:t>
            </a:r>
            <a:r>
              <a:rPr lang="zh-CN" altLang="zh-CN" sz="2800" dirty="0" smtClean="0"/>
              <a:t>．《朗读者》开播后，许多光电名嘴、企业职工、机关干部、退休教师、留学生吟诵社等朗诵爱好者，纷纷加入文化经典朗诵的行列。</a:t>
            </a:r>
            <a:endParaRPr lang="zh-CN" altLang="zh-CN" sz="2800" dirty="0" smtClean="0"/>
          </a:p>
          <a:p>
            <a:pPr>
              <a:lnSpc>
                <a:spcPct val="150000"/>
              </a:lnSpc>
            </a:pPr>
            <a:r>
              <a:rPr lang="en-US" altLang="zh-CN" sz="2800" dirty="0" smtClean="0"/>
              <a:t>C</a:t>
            </a:r>
            <a:r>
              <a:rPr lang="zh-CN" altLang="zh-CN" sz="2800" dirty="0" smtClean="0"/>
              <a:t>．“大众创业、万众创新”活动发展势头迅猛：无论是在大学校园，还是在产业园区，抑或是在街道社区，各类创业创新赛事如火如荼。</a:t>
            </a:r>
            <a:endParaRPr lang="zh-CN" altLang="zh-CN" sz="2800" dirty="0" smtClean="0"/>
          </a:p>
          <a:p>
            <a:pPr>
              <a:lnSpc>
                <a:spcPct val="150000"/>
              </a:lnSpc>
            </a:pPr>
            <a:r>
              <a:rPr lang="en-US" altLang="zh-CN" sz="2800" dirty="0" smtClean="0"/>
              <a:t>D.</a:t>
            </a:r>
            <a:r>
              <a:rPr lang="zh-CN" altLang="zh-CN" sz="2800" dirty="0" smtClean="0"/>
              <a:t>桃花乡走可持续发展之路，按照建成生态环境和谐优美、资源集约节约利用、经济社会协调发展的生态乡，制定了五年发展建设规划。</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A.</a:t>
            </a:r>
            <a:r>
              <a:rPr lang="zh-CN" altLang="zh-CN" sz="2400" dirty="0" smtClean="0"/>
              <a:t>搭配不当，</a:t>
            </a:r>
            <a:r>
              <a:rPr lang="en-US" altLang="zh-CN" sz="2400" dirty="0" smtClean="0"/>
              <a:t>“</a:t>
            </a:r>
            <a:r>
              <a:rPr lang="zh-CN" altLang="zh-CN" sz="2400" dirty="0" smtClean="0"/>
              <a:t>大型客机</a:t>
            </a:r>
            <a:r>
              <a:rPr lang="en-US" altLang="zh-CN" sz="2400" dirty="0" smtClean="0"/>
              <a:t>”</a:t>
            </a:r>
            <a:r>
              <a:rPr lang="zh-CN" altLang="zh-CN" sz="2400" dirty="0" smtClean="0"/>
              <a:t>与</a:t>
            </a:r>
            <a:r>
              <a:rPr lang="en-US" altLang="zh-CN" sz="2400" dirty="0" smtClean="0"/>
              <a:t>“</a:t>
            </a:r>
            <a:r>
              <a:rPr lang="zh-CN" altLang="zh-CN" sz="2400" dirty="0" smtClean="0"/>
              <a:t>工程</a:t>
            </a:r>
            <a:r>
              <a:rPr lang="en-US" altLang="zh-CN" sz="2400" dirty="0" smtClean="0"/>
              <a:t>”</a:t>
            </a:r>
            <a:r>
              <a:rPr lang="zh-CN" altLang="zh-CN" sz="2400" dirty="0" smtClean="0"/>
              <a:t>不搭配，将</a:t>
            </a:r>
            <a:r>
              <a:rPr lang="en-US" altLang="zh-CN" sz="2400" dirty="0" smtClean="0"/>
              <a:t>“</a:t>
            </a:r>
            <a:r>
              <a:rPr lang="zh-CN" altLang="zh-CN" sz="2400" dirty="0" smtClean="0"/>
              <a:t>工程</a:t>
            </a:r>
            <a:r>
              <a:rPr lang="en-US" altLang="zh-CN" sz="2400" dirty="0" smtClean="0"/>
              <a:t>”</a:t>
            </a:r>
            <a:r>
              <a:rPr lang="zh-CN" altLang="zh-CN" sz="2400" dirty="0" smtClean="0"/>
              <a:t>改为</a:t>
            </a:r>
            <a:r>
              <a:rPr lang="en-US" altLang="zh-CN" sz="2400" dirty="0" smtClean="0"/>
              <a:t>“</a:t>
            </a:r>
            <a:r>
              <a:rPr lang="zh-CN" altLang="zh-CN" sz="2400" dirty="0" smtClean="0"/>
              <a:t>运输工具</a:t>
            </a:r>
            <a:r>
              <a:rPr lang="en-US" altLang="zh-CN" sz="2400" dirty="0" smtClean="0"/>
              <a:t>”</a:t>
            </a:r>
            <a:r>
              <a:rPr lang="zh-CN" altLang="zh-CN" sz="2400" dirty="0" smtClean="0"/>
              <a:t>；</a:t>
            </a:r>
            <a:endParaRPr lang="zh-CN" altLang="en-US" sz="2400" dirty="0"/>
          </a:p>
        </p:txBody>
      </p:sp>
      <p:sp>
        <p:nvSpPr>
          <p:cNvPr id="5" name="圆角矩形标注 4"/>
          <p:cNvSpPr/>
          <p:nvPr/>
        </p:nvSpPr>
        <p:spPr>
          <a:xfrm>
            <a:off x="6887030" y="132805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B.</a:t>
            </a:r>
            <a:r>
              <a:rPr lang="zh-CN" altLang="zh-CN" sz="2400" dirty="0" smtClean="0"/>
              <a:t>不合逻辑，在“留学生吟诵社</a:t>
            </a:r>
            <a:r>
              <a:rPr lang="en-US" altLang="zh-CN" sz="2400" dirty="0" smtClean="0"/>
              <a:t>”</a:t>
            </a:r>
            <a:r>
              <a:rPr lang="zh-CN" altLang="zh-CN" sz="2400" dirty="0" smtClean="0"/>
              <a:t>后加</a:t>
            </a:r>
            <a:r>
              <a:rPr lang="en-US" altLang="zh-CN" sz="2400" dirty="0" smtClean="0"/>
              <a:t>“</a:t>
            </a:r>
            <a:r>
              <a:rPr lang="zh-CN" altLang="zh-CN" sz="2400" dirty="0" smtClean="0"/>
              <a:t>的学生</a:t>
            </a:r>
            <a:r>
              <a:rPr lang="en-US" altLang="zh-CN" sz="2400" dirty="0" smtClean="0"/>
              <a:t>”</a:t>
            </a:r>
            <a:r>
              <a:rPr lang="zh-CN" altLang="zh-CN" sz="2400" dirty="0" smtClean="0"/>
              <a:t>；</a:t>
            </a:r>
            <a:endParaRPr lang="zh-CN" altLang="en-US" sz="2400" dirty="0"/>
          </a:p>
        </p:txBody>
      </p:sp>
      <p:sp>
        <p:nvSpPr>
          <p:cNvPr id="6" name="圆角矩形标注 5"/>
          <p:cNvSpPr/>
          <p:nvPr/>
        </p:nvSpPr>
        <p:spPr>
          <a:xfrm>
            <a:off x="3991432" y="3628571"/>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zh-CN" altLang="zh-CN" sz="2400" dirty="0" smtClean="0"/>
              <a:t> </a:t>
            </a:r>
            <a:r>
              <a:rPr lang="en-US" altLang="zh-CN" sz="2400" dirty="0" smtClean="0"/>
              <a:t>D.</a:t>
            </a:r>
            <a:r>
              <a:rPr lang="zh-CN" altLang="zh-CN" sz="2400" dirty="0" smtClean="0"/>
              <a:t>成分残缺，</a:t>
            </a:r>
            <a:r>
              <a:rPr lang="en-US" altLang="zh-CN" sz="2400" dirty="0" smtClean="0"/>
              <a:t>“</a:t>
            </a:r>
            <a:r>
              <a:rPr lang="zh-CN" altLang="zh-CN" sz="2400" dirty="0" smtClean="0"/>
              <a:t>按照</a:t>
            </a:r>
            <a:r>
              <a:rPr lang="en-US" altLang="zh-CN" sz="2400" dirty="0" smtClean="0"/>
              <a:t>”</a:t>
            </a:r>
            <a:r>
              <a:rPr lang="zh-CN" altLang="zh-CN" sz="2400" dirty="0" smtClean="0"/>
              <a:t>后面无宾语，在</a:t>
            </a:r>
            <a:r>
              <a:rPr lang="en-US" altLang="zh-CN" sz="2400" dirty="0" smtClean="0"/>
              <a:t>“</a:t>
            </a:r>
            <a:r>
              <a:rPr lang="zh-CN" altLang="zh-CN" sz="2400" dirty="0" smtClean="0"/>
              <a:t>生态乡</a:t>
            </a:r>
            <a:r>
              <a:rPr lang="en-US" altLang="zh-CN" sz="2400" dirty="0" smtClean="0"/>
              <a:t>”</a:t>
            </a:r>
            <a:r>
              <a:rPr lang="zh-CN" altLang="zh-CN" sz="2400" dirty="0" smtClean="0"/>
              <a:t>后面加</a:t>
            </a:r>
            <a:r>
              <a:rPr lang="en-US" altLang="zh-CN" sz="2400" dirty="0" smtClean="0"/>
              <a:t>“</a:t>
            </a:r>
            <a:r>
              <a:rPr lang="zh-CN" altLang="zh-CN" sz="2400" dirty="0" smtClean="0"/>
              <a:t>的构想</a:t>
            </a:r>
            <a:r>
              <a:rPr lang="en-US" altLang="zh-CN" sz="2400" dirty="0" smtClean="0"/>
              <a:t>”</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12581"/>
            <a:ext cx="11093268" cy="590804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8.</a:t>
            </a:r>
            <a:r>
              <a:rPr lang="zh-CN" altLang="zh-CN" sz="2800" dirty="0" smtClean="0"/>
              <a:t> 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为纪念抗日战争暨世界反法西斯战争胜利</a:t>
            </a:r>
            <a:r>
              <a:rPr lang="en-US" altLang="zh-CN" sz="2800" dirty="0" smtClean="0"/>
              <a:t>70</a:t>
            </a:r>
            <a:r>
              <a:rPr lang="zh-CN" altLang="zh-CN" sz="2800" dirty="0" smtClean="0"/>
              <a:t>周年，从现在起到年底，国家大剧院宣布将承办</a:t>
            </a:r>
            <a:r>
              <a:rPr lang="en-US" altLang="zh-CN" sz="2800" dirty="0" smtClean="0"/>
              <a:t>31</a:t>
            </a:r>
            <a:r>
              <a:rPr lang="zh-CN" altLang="zh-CN" sz="2800" dirty="0" smtClean="0"/>
              <a:t>场精心策划的演出。</a:t>
            </a:r>
            <a:endParaRPr lang="zh-CN" altLang="zh-CN" sz="2800" dirty="0" smtClean="0"/>
          </a:p>
          <a:p>
            <a:pPr>
              <a:lnSpc>
                <a:spcPct val="150000"/>
              </a:lnSpc>
            </a:pPr>
            <a:r>
              <a:rPr lang="en-US" altLang="zh-CN" sz="2800" dirty="0" smtClean="0"/>
              <a:t>B.</a:t>
            </a:r>
            <a:r>
              <a:rPr lang="zh-CN" altLang="zh-CN" sz="2800" dirty="0" smtClean="0"/>
              <a:t>根据国家统计局发布的数据，</a:t>
            </a:r>
            <a:r>
              <a:rPr lang="en-US" altLang="zh-CN" sz="2800" dirty="0" smtClean="0"/>
              <a:t>4</a:t>
            </a:r>
            <a:r>
              <a:rPr lang="zh-CN" altLang="zh-CN" sz="2800" dirty="0" smtClean="0"/>
              <a:t>月份我国居民消费价格指数出现自去年</a:t>
            </a:r>
            <a:r>
              <a:rPr lang="en-US" altLang="zh-CN" sz="2800" dirty="0" smtClean="0"/>
              <a:t>12</a:t>
            </a:r>
            <a:r>
              <a:rPr lang="zh-CN" altLang="zh-CN" sz="2800" dirty="0" smtClean="0"/>
              <a:t>月以来的最大涨幅，但仍低于相关机构的预测。</a:t>
            </a:r>
            <a:endParaRPr lang="zh-CN" altLang="zh-CN" sz="2800" dirty="0" smtClean="0"/>
          </a:p>
          <a:p>
            <a:pPr>
              <a:lnSpc>
                <a:spcPct val="150000"/>
              </a:lnSpc>
            </a:pPr>
            <a:r>
              <a:rPr lang="en-US" altLang="zh-CN" sz="2800" dirty="0" smtClean="0"/>
              <a:t>C.</a:t>
            </a:r>
            <a:r>
              <a:rPr lang="zh-CN" altLang="zh-CN" sz="2800" dirty="0" smtClean="0"/>
              <a:t>这部小说中的</a:t>
            </a:r>
            <a:r>
              <a:rPr lang="en-US" altLang="zh-CN" sz="2800" dirty="0" smtClean="0"/>
              <a:t>“</a:t>
            </a:r>
            <a:r>
              <a:rPr lang="zh-CN" altLang="zh-CN" sz="2800" dirty="0" smtClean="0"/>
              <a:t>边缘人</a:t>
            </a:r>
            <a:r>
              <a:rPr lang="en-US" altLang="zh-CN" sz="2800" dirty="0" smtClean="0"/>
              <a:t>”</a:t>
            </a:r>
            <a:r>
              <a:rPr lang="zh-CN" altLang="zh-CN" sz="2800" dirty="0" smtClean="0"/>
              <a:t>是一个玩世不恭、富有破坏性却真实坦白的群体，人们面对这类形象时会引起深深的思索。</a:t>
            </a:r>
            <a:endParaRPr lang="zh-CN" altLang="zh-CN" sz="2800" dirty="0" smtClean="0"/>
          </a:p>
          <a:p>
            <a:pPr>
              <a:lnSpc>
                <a:spcPct val="150000"/>
              </a:lnSpc>
            </a:pPr>
            <a:r>
              <a:rPr lang="en-US" altLang="zh-CN" sz="2800" dirty="0" smtClean="0"/>
              <a:t>D.</a:t>
            </a:r>
            <a:r>
              <a:rPr lang="zh-CN" altLang="zh-CN" sz="2800" dirty="0" smtClean="0"/>
              <a:t>为进一步保障百姓餐桌的安全，国家对施行已超过</a:t>
            </a:r>
            <a:r>
              <a:rPr lang="en-US" altLang="zh-CN" sz="2800" dirty="0" smtClean="0"/>
              <a:t>5</a:t>
            </a:r>
            <a:r>
              <a:rPr lang="zh-CN" altLang="zh-CN" sz="2800" dirty="0" smtClean="0"/>
              <a:t>年的《食品安全法》作了修订，因加大了惩处力度而被冠以“史上最严”的称号。</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A.“</a:t>
            </a:r>
            <a:r>
              <a:rPr lang="zh-CN" altLang="zh-CN" sz="2400" dirty="0" smtClean="0"/>
              <a:t>从现在起到年底</a:t>
            </a:r>
            <a:r>
              <a:rPr lang="en-US" altLang="zh-CN" sz="2400" dirty="0" smtClean="0"/>
              <a:t>”</a:t>
            </a:r>
            <a:r>
              <a:rPr lang="zh-CN" altLang="zh-CN" sz="2400" dirty="0" smtClean="0"/>
              <a:t>移到</a:t>
            </a:r>
            <a:r>
              <a:rPr lang="en-US" altLang="zh-CN" sz="2400" dirty="0" smtClean="0"/>
              <a:t>“</a:t>
            </a:r>
            <a:r>
              <a:rPr lang="zh-CN" altLang="zh-CN" sz="2400" dirty="0" smtClean="0"/>
              <a:t>宣布</a:t>
            </a:r>
            <a:r>
              <a:rPr lang="en-US" altLang="zh-CN" sz="2400" dirty="0" smtClean="0"/>
              <a:t>”</a:t>
            </a:r>
            <a:r>
              <a:rPr lang="zh-CN" altLang="zh-CN" sz="2400" dirty="0" smtClean="0"/>
              <a:t>前面。</a:t>
            </a:r>
            <a:endParaRPr lang="zh-CN" altLang="en-US" sz="2400" dirty="0"/>
          </a:p>
        </p:txBody>
      </p:sp>
      <p:sp>
        <p:nvSpPr>
          <p:cNvPr id="5" name="圆角矩形标注 4"/>
          <p:cNvSpPr/>
          <p:nvPr/>
        </p:nvSpPr>
        <p:spPr>
          <a:xfrm>
            <a:off x="7995787" y="214085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C.“</a:t>
            </a:r>
            <a:r>
              <a:rPr lang="zh-CN" altLang="zh-CN" sz="2400" dirty="0" smtClean="0"/>
              <a:t>人们引起</a:t>
            </a:r>
            <a:r>
              <a:rPr lang="en-US" altLang="zh-CN" sz="2400" dirty="0" smtClean="0"/>
              <a:t>”</a:t>
            </a:r>
            <a:r>
              <a:rPr lang="zh-CN" altLang="zh-CN" sz="2400" dirty="0" smtClean="0"/>
              <a:t>和</a:t>
            </a:r>
            <a:r>
              <a:rPr lang="en-US" altLang="zh-CN" sz="2400" dirty="0" smtClean="0"/>
              <a:t>“</a:t>
            </a:r>
            <a:r>
              <a:rPr lang="zh-CN" altLang="zh-CN" sz="2400" dirty="0" smtClean="0"/>
              <a:t>思索</a:t>
            </a:r>
            <a:r>
              <a:rPr lang="en-US" altLang="zh-CN" sz="2400" dirty="0" smtClean="0"/>
              <a:t>”</a:t>
            </a:r>
            <a:r>
              <a:rPr lang="zh-CN" altLang="zh-CN" sz="2400" dirty="0" smtClean="0"/>
              <a:t>搭配不当；</a:t>
            </a:r>
            <a:endParaRPr lang="zh-CN" altLang="en-US" sz="2400" dirty="0"/>
          </a:p>
        </p:txBody>
      </p:sp>
      <p:sp>
        <p:nvSpPr>
          <p:cNvPr id="6" name="圆角矩形标注 5"/>
          <p:cNvSpPr/>
          <p:nvPr/>
        </p:nvSpPr>
        <p:spPr>
          <a:xfrm>
            <a:off x="3991432" y="3628571"/>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dirty="0" smtClean="0"/>
              <a:t>D.</a:t>
            </a:r>
            <a:r>
              <a:rPr lang="zh-CN" altLang="zh-CN" sz="2400" dirty="0" smtClean="0"/>
              <a:t>主语残缺，在</a:t>
            </a:r>
            <a:r>
              <a:rPr lang="en-US" altLang="zh-CN" sz="2400" dirty="0" smtClean="0"/>
              <a:t>“</a:t>
            </a:r>
            <a:r>
              <a:rPr lang="zh-CN" altLang="zh-CN" sz="2400" dirty="0" smtClean="0"/>
              <a:t>因加大……</a:t>
            </a:r>
            <a:r>
              <a:rPr lang="en-US" altLang="zh-CN" sz="2400" dirty="0" smtClean="0"/>
              <a:t>”</a:t>
            </a:r>
            <a:r>
              <a:rPr lang="zh-CN" altLang="zh-CN" sz="2400" dirty="0" smtClean="0"/>
              <a:t>前面加入</a:t>
            </a:r>
            <a:r>
              <a:rPr lang="en-US" altLang="zh-CN" sz="2400" dirty="0" smtClean="0"/>
              <a:t>“</a:t>
            </a:r>
            <a:r>
              <a:rPr lang="zh-CN" altLang="zh-CN" sz="2400" dirty="0" smtClean="0"/>
              <a:t>这法律</a:t>
            </a:r>
            <a:r>
              <a:rPr lang="en-US" altLang="zh-CN" sz="2400" dirty="0" smtClean="0"/>
              <a:t>”</a:t>
            </a:r>
            <a:r>
              <a:rPr lang="zh-CN" altLang="zh-CN" sz="2400" dirty="0" smtClean="0"/>
              <a:t>。</a:t>
            </a:r>
            <a:endParaRPr lang="zh-CN" altLang="zh-CN"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05260" y="412583"/>
            <a:ext cx="11093268" cy="590804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800" dirty="0" smtClean="0"/>
              <a:t>9.</a:t>
            </a:r>
            <a:r>
              <a:rPr lang="zh-CN" altLang="zh-CN" sz="2800" dirty="0" smtClean="0"/>
              <a:t> 下列各句中，没有语病的一句是（</a:t>
            </a:r>
            <a:r>
              <a:rPr lang="en-US" altLang="zh-CN" sz="2800" dirty="0" smtClean="0"/>
              <a:t>   </a:t>
            </a:r>
            <a:r>
              <a:rPr lang="zh-CN" altLang="zh-CN" sz="2800" dirty="0" smtClean="0"/>
              <a:t>）</a:t>
            </a:r>
            <a:endParaRPr lang="zh-CN" altLang="zh-CN" sz="2800" dirty="0" smtClean="0"/>
          </a:p>
          <a:p>
            <a:pPr>
              <a:lnSpc>
                <a:spcPct val="150000"/>
              </a:lnSpc>
            </a:pPr>
            <a:r>
              <a:rPr lang="en-US" altLang="zh-CN" sz="2800" dirty="0" smtClean="0"/>
              <a:t>A.“</a:t>
            </a:r>
            <a:r>
              <a:rPr lang="zh-CN" altLang="zh-CN" sz="2800" dirty="0" smtClean="0"/>
              <a:t>地坛书市</a:t>
            </a:r>
            <a:r>
              <a:rPr lang="en-US" altLang="zh-CN" sz="2800" dirty="0" smtClean="0"/>
              <a:t>”</a:t>
            </a:r>
            <a:r>
              <a:rPr lang="zh-CN" altLang="zh-CN" sz="2800" dirty="0" smtClean="0"/>
              <a:t>曾经是北京市民非常喜爱的一个文化品牌，去年更名为</a:t>
            </a:r>
            <a:r>
              <a:rPr lang="en-US" altLang="zh-CN" sz="2800" dirty="0" smtClean="0"/>
              <a:t>“</a:t>
            </a:r>
            <a:r>
              <a:rPr lang="zh-CN" altLang="zh-CN" sz="2800" dirty="0" smtClean="0"/>
              <a:t>北京书市</a:t>
            </a:r>
            <a:r>
              <a:rPr lang="en-US" altLang="zh-CN" sz="2800" dirty="0" smtClean="0"/>
              <a:t>” </a:t>
            </a:r>
            <a:r>
              <a:rPr lang="zh-CN" altLang="zh-CN" sz="2800" dirty="0" smtClean="0"/>
              <a:t>并落户朝阳公园后，依旧热情不减。</a:t>
            </a:r>
            <a:endParaRPr lang="zh-CN" altLang="zh-CN" sz="2800" dirty="0" smtClean="0"/>
          </a:p>
          <a:p>
            <a:pPr>
              <a:lnSpc>
                <a:spcPct val="150000"/>
              </a:lnSpc>
            </a:pPr>
            <a:r>
              <a:rPr lang="en-US" altLang="zh-CN" sz="2800" dirty="0" smtClean="0"/>
              <a:t>B.“</a:t>
            </a:r>
            <a:r>
              <a:rPr lang="zh-CN" altLang="zh-CN" sz="2800" dirty="0" smtClean="0"/>
              <a:t>丝绸之路经济带</a:t>
            </a:r>
            <a:r>
              <a:rPr lang="en-US" altLang="zh-CN" sz="2800" dirty="0" smtClean="0"/>
              <a:t>”</a:t>
            </a:r>
            <a:r>
              <a:rPr lang="zh-CN" altLang="zh-CN" sz="2800" dirty="0" smtClean="0"/>
              <a:t>横跨亚、非、欧三大洲，其形成与繁荣必将深刻影响世界政治、经济格局，促进全球的和平与发展。</a:t>
            </a:r>
            <a:endParaRPr lang="zh-CN" altLang="zh-CN" sz="2800" dirty="0" smtClean="0"/>
          </a:p>
          <a:p>
            <a:pPr>
              <a:lnSpc>
                <a:spcPct val="150000"/>
              </a:lnSpc>
            </a:pPr>
            <a:r>
              <a:rPr lang="en-US" altLang="zh-CN" sz="2800" dirty="0" smtClean="0"/>
              <a:t>C.</a:t>
            </a:r>
            <a:r>
              <a:rPr lang="zh-CN" altLang="zh-CN" sz="2800" dirty="0" smtClean="0"/>
              <a:t>在那个民族独立和民族解放斗争风起云涌的时代，能激发人们的爱国热情是评判一部文学作品好坏的非常重要的标准。</a:t>
            </a:r>
            <a:endParaRPr lang="zh-CN" altLang="zh-CN" sz="2800" dirty="0" smtClean="0"/>
          </a:p>
          <a:p>
            <a:pPr>
              <a:lnSpc>
                <a:spcPct val="150000"/>
              </a:lnSpc>
            </a:pPr>
            <a:r>
              <a:rPr lang="en-US" altLang="zh-CN" sz="2800" dirty="0" smtClean="0"/>
              <a:t>D.</a:t>
            </a:r>
            <a:r>
              <a:rPr lang="zh-CN" altLang="zh-CN" sz="2800" dirty="0" smtClean="0"/>
              <a:t>父亲住院期间，梅兰每天晚上都陪伴在他身旁，听他讲述一生中经历的种种苦难和幸福，她就算再忙再累，也不例外。</a:t>
            </a:r>
            <a:endParaRPr lang="zh-CN" altLang="zh-CN" sz="2800" dirty="0"/>
          </a:p>
        </p:txBody>
      </p:sp>
      <p:sp>
        <p:nvSpPr>
          <p:cNvPr id="4" name="圆角矩形标注 3"/>
          <p:cNvSpPr/>
          <p:nvPr/>
        </p:nvSpPr>
        <p:spPr>
          <a:xfrm>
            <a:off x="6212117" y="0"/>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zh-CN" altLang="zh-CN" sz="2400" dirty="0" smtClean="0"/>
              <a:t> </a:t>
            </a:r>
            <a:r>
              <a:rPr lang="en-US" altLang="zh-CN" sz="2400" dirty="0" smtClean="0"/>
              <a:t>A</a:t>
            </a:r>
            <a:r>
              <a:rPr lang="zh-CN" altLang="zh-CN" sz="2400" dirty="0" smtClean="0"/>
              <a:t>结构混乱，偷换主语，“依旧热情不减”的是“北京市民”。</a:t>
            </a:r>
            <a:endParaRPr lang="zh-CN" altLang="en-US" sz="2400" dirty="0"/>
          </a:p>
        </p:txBody>
      </p:sp>
      <p:sp>
        <p:nvSpPr>
          <p:cNvPr id="5" name="圆角矩形标注 4"/>
          <p:cNvSpPr/>
          <p:nvPr/>
        </p:nvSpPr>
        <p:spPr>
          <a:xfrm>
            <a:off x="7995787" y="2140856"/>
            <a:ext cx="4194626" cy="1320799"/>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zh-CN" sz="2400" dirty="0" smtClean="0"/>
              <a:t> </a:t>
            </a:r>
            <a:r>
              <a:rPr lang="en-US" altLang="zh-CN" sz="2400" dirty="0" smtClean="0"/>
              <a:t>C</a:t>
            </a:r>
            <a:r>
              <a:rPr lang="zh-CN" altLang="zh-CN" sz="2400" dirty="0" smtClean="0"/>
              <a:t>项不合逻辑，一面对两面</a:t>
            </a:r>
            <a:endParaRPr lang="zh-CN" altLang="en-US" sz="2400" dirty="0"/>
          </a:p>
        </p:txBody>
      </p:sp>
      <p:sp>
        <p:nvSpPr>
          <p:cNvPr id="6" name="圆角矩形标注 5"/>
          <p:cNvSpPr/>
          <p:nvPr/>
        </p:nvSpPr>
        <p:spPr>
          <a:xfrm>
            <a:off x="3991431" y="3367315"/>
            <a:ext cx="4818739" cy="1582056"/>
          </a:xfrm>
          <a:prstGeom prst="wedgeRoundRectCallout">
            <a:avLst>
              <a:gd name="adj1" fmla="val -53950"/>
              <a:gd name="adj2" fmla="val 6785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dirty="0" smtClean="0"/>
              <a:t>D.</a:t>
            </a:r>
            <a:r>
              <a:rPr lang="zh-CN" altLang="zh-CN" sz="2400" dirty="0" smtClean="0"/>
              <a:t>表意不明，“也不例外”是指“陪伴在他身旁”还是指“听他讲述”，还是同时指“这两件事”。）</a:t>
            </a:r>
            <a:endParaRPr lang="zh-CN" altLang="zh-CN"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5" name="矩形 24"/>
          <p:cNvSpPr>
            <a:spLocks noChangeArrowheads="1"/>
          </p:cNvSpPr>
          <p:nvPr/>
        </p:nvSpPr>
        <p:spPr bwMode="auto">
          <a:xfrm>
            <a:off x="8425770" y="1427390"/>
            <a:ext cx="695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en-US" sz="2800" dirty="0">
              <a:solidFill>
                <a:schemeClr val="bg1">
                  <a:lumMod val="50000"/>
                </a:schemeClr>
              </a:solidFill>
              <a:latin typeface="华文隶书" panose="02010800040101010101" pitchFamily="2" charset="-122"/>
              <a:ea typeface="华文隶书" panose="02010800040101010101" pitchFamily="2" charset="-122"/>
            </a:endParaRPr>
          </a:p>
        </p:txBody>
      </p:sp>
      <p:sp>
        <p:nvSpPr>
          <p:cNvPr id="27" name="矩形 26"/>
          <p:cNvSpPr>
            <a:spLocks noChangeArrowheads="1"/>
          </p:cNvSpPr>
          <p:nvPr/>
        </p:nvSpPr>
        <p:spPr bwMode="auto">
          <a:xfrm>
            <a:off x="7627257" y="1427390"/>
            <a:ext cx="6969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en-US" sz="2800" dirty="0">
              <a:solidFill>
                <a:schemeClr val="bg1">
                  <a:lumMod val="50000"/>
                </a:schemeClr>
              </a:solidFill>
              <a:latin typeface="华文隶书" panose="02010800040101010101" pitchFamily="2" charset="-122"/>
              <a:ea typeface="华文隶书" panose="02010800040101010101" pitchFamily="2" charset="-122"/>
            </a:endParaRPr>
          </a:p>
        </p:txBody>
      </p:sp>
      <p:cxnSp>
        <p:nvCxnSpPr>
          <p:cNvPr id="28" name="直接连接符 27"/>
          <p:cNvCxnSpPr/>
          <p:nvPr/>
        </p:nvCxnSpPr>
        <p:spPr>
          <a:xfrm>
            <a:off x="7576457" y="15464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374970" y="1546453"/>
            <a:ext cx="0" cy="37893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3"/>
          <p:cNvSpPr txBox="1"/>
          <p:nvPr/>
        </p:nvSpPr>
        <p:spPr>
          <a:xfrm>
            <a:off x="4796405" y="1045334"/>
            <a:ext cx="1538883" cy="5104560"/>
          </a:xfrm>
          <a:prstGeom prst="rect">
            <a:avLst/>
          </a:prstGeom>
          <a:noFill/>
        </p:spPr>
        <p:txBody>
          <a:bodyPr vert="eaVert" wrap="square" rtlCol="0">
            <a:spAutoFit/>
          </a:bodyPr>
          <a:lstStyle/>
          <a:p>
            <a:pPr algn="ctr"/>
            <a:r>
              <a:rPr lang="zh-CN" altLang="en-US" sz="8800" spc="300" dirty="0">
                <a:solidFill>
                  <a:srgbClr val="66B0AA"/>
                </a:solidFill>
                <a:latin typeface="叶根友刀锋黑草" panose="02010601030101010101" pitchFamily="2" charset="-122"/>
                <a:ea typeface="叶根友刀锋黑草" panose="02010601030101010101" pitchFamily="2" charset="-122"/>
              </a:rPr>
              <a:t>谢谢观看</a:t>
            </a:r>
            <a:endParaRPr lang="en-US" altLang="zh-CN" sz="8800" spc="300" dirty="0">
              <a:solidFill>
                <a:srgbClr val="66B0AA"/>
              </a:solidFill>
              <a:latin typeface="叶根友刀锋黑草" panose="02010601030101010101" pitchFamily="2" charset="-122"/>
              <a:ea typeface="叶根友刀锋黑草" panose="02010601030101010101" pitchFamily="2" charset="-122"/>
            </a:endParaRPr>
          </a:p>
        </p:txBody>
      </p:sp>
      <p:sp>
        <p:nvSpPr>
          <p:cNvPr id="50" name="椭圆 49"/>
          <p:cNvSpPr/>
          <p:nvPr/>
        </p:nvSpPr>
        <p:spPr bwMode="auto">
          <a:xfrm>
            <a:off x="2311172" y="-365552"/>
            <a:ext cx="7589109" cy="7589106"/>
          </a:xfrm>
          <a:prstGeom prst="ellipse">
            <a:avLst/>
          </a:prstGeom>
          <a:noFill/>
          <a:ln>
            <a:solidFill>
              <a:srgbClr val="66B0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p:cTn id="10" dur="1000" fill="hold"/>
                                        <p:tgtEl>
                                          <p:spTgt spid="50"/>
                                        </p:tgtEl>
                                        <p:attrNameLst>
                                          <p:attrName>ppt_w</p:attrName>
                                        </p:attrNameLst>
                                      </p:cBhvr>
                                      <p:tavLst>
                                        <p:tav tm="0">
                                          <p:val>
                                            <p:fltVal val="0"/>
                                          </p:val>
                                        </p:tav>
                                        <p:tav tm="100000">
                                          <p:val>
                                            <p:strVal val="#ppt_w"/>
                                          </p:val>
                                        </p:tav>
                                      </p:tavLst>
                                    </p:anim>
                                    <p:anim calcmode="lin" valueType="num">
                                      <p:cBhvr>
                                        <p:cTn id="11" dur="1000" fill="hold"/>
                                        <p:tgtEl>
                                          <p:spTgt spid="50"/>
                                        </p:tgtEl>
                                        <p:attrNameLst>
                                          <p:attrName>ppt_h</p:attrName>
                                        </p:attrNameLst>
                                      </p:cBhvr>
                                      <p:tavLst>
                                        <p:tav tm="0">
                                          <p:val>
                                            <p:fltVal val="0"/>
                                          </p:val>
                                        </p:tav>
                                        <p:tav tm="100000">
                                          <p:val>
                                            <p:strVal val="#ppt_h"/>
                                          </p:val>
                                        </p:tav>
                                      </p:tavLst>
                                    </p:anim>
                                    <p:animEffect transition="in" filter="fade">
                                      <p:cBhvr>
                                        <p:cTn id="12" dur="1000"/>
                                        <p:tgtEl>
                                          <p:spTgt spid="50"/>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750" fill="hold"/>
                                        <p:tgtEl>
                                          <p:spTgt spid="30"/>
                                        </p:tgtEl>
                                        <p:attrNameLst>
                                          <p:attrName>ppt_x</p:attrName>
                                        </p:attrNameLst>
                                      </p:cBhvr>
                                      <p:tavLst>
                                        <p:tav tm="0">
                                          <p:val>
                                            <p:strVal val="#ppt_x"/>
                                          </p:val>
                                        </p:tav>
                                        <p:tav tm="100000">
                                          <p:val>
                                            <p:strVal val="#ppt_x"/>
                                          </p:val>
                                        </p:tav>
                                      </p:tavLst>
                                    </p:anim>
                                    <p:anim calcmode="lin" valueType="num">
                                      <p:cBhvr additive="base">
                                        <p:cTn id="17" dur="750" fill="hold"/>
                                        <p:tgtEl>
                                          <p:spTgt spid="30"/>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nodePh="1">
                                  <p:stCondLst>
                                    <p:cond delay="0"/>
                                  </p:stCondLst>
                                  <p:endCondLst>
                                    <p:cond evt="begin" delay="0">
                                      <p:tn val="19"/>
                                    </p:cond>
                                  </p:end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000"/>
                            </p:stCondLst>
                            <p:childTnLst>
                              <p:par>
                                <p:cTn id="27" presetID="22" presetClass="entr" presetSubtype="1" fill="hold" grpId="0" nodeType="afterEffect" nodePh="1">
                                  <p:stCondLst>
                                    <p:cond delay="0"/>
                                  </p:stCondLst>
                                  <p:endCondLst>
                                    <p:cond evt="begin" delay="0">
                                      <p:tn val="27"/>
                                    </p:cond>
                                  </p:end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0" grpId="0"/>
      <p:bldP spid="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99592" y="1131590"/>
            <a:ext cx="4608512" cy="46037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3</a:t>
            </a:r>
            <a:r>
              <a:rPr lang="zh-CN" altLang="en-US" sz="2400" b="1" dirty="0" smtClean="0">
                <a:solidFill>
                  <a:srgbClr val="FE797F"/>
                </a:solidFill>
                <a:latin typeface="微软雅黑" panose="020B0503020204020204" pitchFamily="34" charset="-122"/>
                <a:ea typeface="微软雅黑" panose="020B0503020204020204" pitchFamily="34" charset="-122"/>
              </a:rPr>
              <a:t>）定语和状语位置误放</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5" name="Line 7"/>
          <p:cNvSpPr>
            <a:spLocks noChangeShapeType="1"/>
          </p:cNvSpPr>
          <p:nvPr/>
        </p:nvSpPr>
        <p:spPr bwMode="auto">
          <a:xfrm>
            <a:off x="3007838" y="3160072"/>
            <a:ext cx="2101192" cy="18557"/>
          </a:xfrm>
          <a:prstGeom prst="line">
            <a:avLst/>
          </a:prstGeom>
          <a:noFill/>
          <a:ln w="38100">
            <a:solidFill>
              <a:srgbClr val="FF0000"/>
            </a:solidFill>
            <a:round/>
          </a:ln>
          <a:effectLst/>
        </p:spPr>
        <p:txBody>
          <a:bodyPr/>
          <a:lstStyle/>
          <a:p>
            <a:endParaRPr lang="zh-CN" altLang="en-US"/>
          </a:p>
        </p:txBody>
      </p:sp>
      <p:sp>
        <p:nvSpPr>
          <p:cNvPr id="6" name="圆角矩形标注 5"/>
          <p:cNvSpPr/>
          <p:nvPr/>
        </p:nvSpPr>
        <p:spPr>
          <a:xfrm>
            <a:off x="4760687" y="1233714"/>
            <a:ext cx="3164114" cy="986972"/>
          </a:xfrm>
          <a:prstGeom prst="wedgeRoundRectCallout">
            <a:avLst>
              <a:gd name="adj1" fmla="val -56154"/>
              <a:gd name="adj2" fmla="val 109559"/>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solidFill>
                  <a:srgbClr val="FF0000"/>
                </a:solidFill>
              </a:rPr>
              <a:t>印着古色古香的</a:t>
            </a:r>
            <a:endParaRPr lang="zh-CN" altLang="en-US" sz="2400" dirty="0">
              <a:solidFill>
                <a:srgbClr val="FF0000"/>
              </a:solidFill>
            </a:endParaRPr>
          </a:p>
        </p:txBody>
      </p:sp>
      <p:sp>
        <p:nvSpPr>
          <p:cNvPr id="7" name="矩形 6"/>
          <p:cNvSpPr/>
          <p:nvPr/>
        </p:nvSpPr>
        <p:spPr>
          <a:xfrm>
            <a:off x="841828" y="3896360"/>
            <a:ext cx="8180717" cy="583108"/>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飞快的列车向北京奔驰。</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1248228" y="4412343"/>
            <a:ext cx="3062515" cy="29028"/>
          </a:xfrm>
          <a:prstGeom prst="line">
            <a:avLst/>
          </a:prstGeom>
          <a:noFill/>
          <a:ln w="38100">
            <a:solidFill>
              <a:srgbClr val="FF0000"/>
            </a:solidFill>
            <a:round/>
          </a:ln>
          <a:effectLst/>
        </p:spPr>
        <p:txBody>
          <a:bodyPr/>
          <a:lstStyle/>
          <a:p>
            <a:endParaRPr lang="zh-CN" altLang="en-US"/>
          </a:p>
        </p:txBody>
      </p:sp>
      <p:sp>
        <p:nvSpPr>
          <p:cNvPr id="9" name="TextBox 8"/>
          <p:cNvSpPr txBox="1"/>
          <p:nvPr/>
        </p:nvSpPr>
        <p:spPr>
          <a:xfrm>
            <a:off x="827314" y="2685143"/>
            <a:ext cx="11074400" cy="830997"/>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请柬的封套上古色古香地印着青铜器，上面整齐地排列着身披铠甲的秦军战士。</a:t>
            </a:r>
            <a:endParaRPr lang="zh-CN" altLang="en-US" sz="2400" dirty="0" smtClean="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
        <p:nvSpPr>
          <p:cNvPr id="11" name="圆角矩形标注 10"/>
          <p:cNvSpPr/>
          <p:nvPr/>
        </p:nvSpPr>
        <p:spPr>
          <a:xfrm>
            <a:off x="4956629" y="3127828"/>
            <a:ext cx="3969657" cy="986972"/>
          </a:xfrm>
          <a:prstGeom prst="wedgeRoundRectCallout">
            <a:avLst>
              <a:gd name="adj1" fmla="val -82990"/>
              <a:gd name="adj2" fmla="val 5220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solidFill>
                  <a:srgbClr val="FF0000"/>
                </a:solidFill>
                <a:latin typeface="微软雅黑" panose="020B0503020204020204" pitchFamily="34" charset="-122"/>
                <a:ea typeface="微软雅黑" panose="020B0503020204020204" pitchFamily="34" charset="-122"/>
              </a:rPr>
              <a:t>列车向北京飞快地奔驰</a:t>
            </a:r>
            <a:r>
              <a:rPr lang="en-US" altLang="zh-CN" sz="2400" dirty="0" smtClean="0">
                <a:solidFill>
                  <a:srgbClr val="FF0000"/>
                </a:solidFill>
                <a:latin typeface="微软雅黑" panose="020B0503020204020204" pitchFamily="34" charset="-122"/>
                <a:ea typeface="微软雅黑" panose="020B0503020204020204" pitchFamily="34" charset="-122"/>
              </a:rPr>
              <a:t>.</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p:bldP spid="8" grpId="0" animBg="1"/>
      <p:bldP spid="9"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899592" y="1131590"/>
            <a:ext cx="4608512" cy="460375"/>
          </a:xfrm>
          <a:prstGeom prst="rect">
            <a:avLst/>
          </a:prstGeom>
          <a:noFill/>
        </p:spPr>
        <p:txBody>
          <a:bodyPr wrap="square" rtlCol="0">
            <a:spAutoFit/>
          </a:bodyPr>
          <a:lstStyle/>
          <a:p>
            <a:r>
              <a:rPr lang="zh-CN" altLang="en-US" sz="2400" b="1" dirty="0" smtClean="0">
                <a:solidFill>
                  <a:srgbClr val="FE797F"/>
                </a:solidFill>
                <a:latin typeface="微软雅黑" panose="020B0503020204020204" pitchFamily="34" charset="-122"/>
                <a:ea typeface="微软雅黑" panose="020B0503020204020204" pitchFamily="34" charset="-122"/>
              </a:rPr>
              <a:t>（</a:t>
            </a:r>
            <a:r>
              <a:rPr lang="en-US" altLang="zh-CN" sz="2400" b="1" dirty="0" smtClean="0">
                <a:solidFill>
                  <a:srgbClr val="FE797F"/>
                </a:solidFill>
                <a:latin typeface="微软雅黑" panose="020B0503020204020204" pitchFamily="34" charset="-122"/>
                <a:ea typeface="微软雅黑" panose="020B0503020204020204" pitchFamily="34" charset="-122"/>
              </a:rPr>
              <a:t>1</a:t>
            </a:r>
            <a:r>
              <a:rPr lang="zh-CN" altLang="en-US" sz="2400" b="1" dirty="0" smtClean="0">
                <a:solidFill>
                  <a:srgbClr val="FE797F"/>
                </a:solidFill>
                <a:latin typeface="微软雅黑" panose="020B0503020204020204" pitchFamily="34" charset="-122"/>
                <a:ea typeface="微软雅黑" panose="020B0503020204020204" pitchFamily="34" charset="-122"/>
              </a:rPr>
              <a:t>）多层状语语序不当</a:t>
            </a:r>
            <a:endParaRPr lang="zh-CN" altLang="en-US" sz="2400" b="1" dirty="0">
              <a:solidFill>
                <a:srgbClr val="FE797F"/>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95128" y="2067694"/>
            <a:ext cx="7848872" cy="461665"/>
          </a:xfrm>
          <a:prstGeom prst="rect">
            <a:avLst/>
          </a:prstGeom>
          <a:noFill/>
        </p:spPr>
        <p:txBody>
          <a:bodyPr wrap="square" rtlCol="0">
            <a:spAutoFit/>
          </a:bodyPr>
          <a:lstStyle/>
          <a:p>
            <a:r>
              <a:rPr lang="zh-CN" altLang="en-US" sz="2400" dirty="0" smtClean="0">
                <a:solidFill>
                  <a:srgbClr val="034EA2"/>
                </a:solidFill>
              </a:rPr>
              <a:t>目的或原因</a:t>
            </a:r>
            <a:r>
              <a:rPr lang="en-US" altLang="zh-CN" sz="2400" dirty="0" smtClean="0">
                <a:solidFill>
                  <a:srgbClr val="034EA2"/>
                </a:solidFill>
              </a:rPr>
              <a:t>+   </a:t>
            </a:r>
            <a:r>
              <a:rPr lang="zh-CN" altLang="en-US" sz="2400" dirty="0" smtClean="0">
                <a:solidFill>
                  <a:schemeClr val="accent1">
                    <a:lumMod val="50000"/>
                  </a:schemeClr>
                </a:solidFill>
              </a:rPr>
              <a:t>时间</a:t>
            </a:r>
            <a:r>
              <a:rPr lang="en-US" altLang="zh-CN" sz="2400" dirty="0" smtClean="0">
                <a:solidFill>
                  <a:srgbClr val="034EA2"/>
                </a:solidFill>
              </a:rPr>
              <a:t>+   </a:t>
            </a:r>
            <a:r>
              <a:rPr lang="zh-CN" altLang="en-US" sz="2400" dirty="0" smtClean="0">
                <a:solidFill>
                  <a:srgbClr val="034EA2"/>
                </a:solidFill>
              </a:rPr>
              <a:t>处所</a:t>
            </a:r>
            <a:r>
              <a:rPr lang="en-US" altLang="zh-CN" sz="2400" dirty="0" smtClean="0">
                <a:solidFill>
                  <a:srgbClr val="034EA2"/>
                </a:solidFill>
              </a:rPr>
              <a:t>+   </a:t>
            </a:r>
            <a:r>
              <a:rPr lang="zh-CN" altLang="en-US" sz="2400" dirty="0" smtClean="0">
                <a:solidFill>
                  <a:schemeClr val="accent1">
                    <a:lumMod val="50000"/>
                  </a:schemeClr>
                </a:solidFill>
              </a:rPr>
              <a:t>范围或频率</a:t>
            </a:r>
            <a:r>
              <a:rPr lang="en-US" altLang="zh-CN" sz="2400" dirty="0" smtClean="0">
                <a:solidFill>
                  <a:srgbClr val="034EA2"/>
                </a:solidFill>
              </a:rPr>
              <a:t>+   </a:t>
            </a:r>
            <a:r>
              <a:rPr lang="zh-CN" altLang="en-US" sz="2400" dirty="0" smtClean="0">
                <a:solidFill>
                  <a:srgbClr val="034EA2"/>
                </a:solidFill>
              </a:rPr>
              <a:t>情态</a:t>
            </a:r>
            <a:r>
              <a:rPr lang="en-US" altLang="zh-CN" sz="2400" dirty="0" smtClean="0">
                <a:solidFill>
                  <a:srgbClr val="034EA2"/>
                </a:solidFill>
              </a:rPr>
              <a:t>+   </a:t>
            </a:r>
            <a:r>
              <a:rPr lang="zh-CN" altLang="en-US" sz="2400" dirty="0" smtClean="0">
                <a:solidFill>
                  <a:schemeClr val="accent1">
                    <a:lumMod val="50000"/>
                  </a:schemeClr>
                </a:solidFill>
              </a:rPr>
              <a:t>对象</a:t>
            </a:r>
            <a:endParaRPr lang="zh-CN" altLang="en-US" sz="2400" dirty="0">
              <a:solidFill>
                <a:schemeClr val="accent1">
                  <a:lumMod val="50000"/>
                </a:schemeClr>
              </a:solidFill>
            </a:endParaRPr>
          </a:p>
        </p:txBody>
      </p:sp>
      <p:sp>
        <p:nvSpPr>
          <p:cNvPr id="5" name="Line 7"/>
          <p:cNvSpPr>
            <a:spLocks noChangeShapeType="1"/>
          </p:cNvSpPr>
          <p:nvPr/>
        </p:nvSpPr>
        <p:spPr bwMode="auto">
          <a:xfrm>
            <a:off x="2049895" y="3189102"/>
            <a:ext cx="1622219" cy="4042"/>
          </a:xfrm>
          <a:prstGeom prst="line">
            <a:avLst/>
          </a:prstGeom>
          <a:noFill/>
          <a:ln w="38100">
            <a:solidFill>
              <a:srgbClr val="FF0000"/>
            </a:solidFill>
            <a:round/>
          </a:ln>
          <a:effectLst/>
        </p:spPr>
        <p:txBody>
          <a:bodyPr/>
          <a:lstStyle/>
          <a:p>
            <a:endParaRPr lang="zh-CN" altLang="en-US"/>
          </a:p>
        </p:txBody>
      </p:sp>
      <p:sp>
        <p:nvSpPr>
          <p:cNvPr id="7" name="矩形 6"/>
          <p:cNvSpPr/>
          <p:nvPr/>
        </p:nvSpPr>
        <p:spPr>
          <a:xfrm>
            <a:off x="885371" y="4491445"/>
            <a:ext cx="8180717" cy="1200329"/>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zh-CN" sz="2400" dirty="0" smtClean="0">
                <a:ea typeface="微软雅黑" panose="020B0503020204020204" pitchFamily="34" charset="-122"/>
              </a:rPr>
              <a:t>崇安髭蟾是武夷山区特有的两栖类珍稀动物，生活在海拔一千米左右的高山溪水中，最初因在崇安发现而得名。</a:t>
            </a:r>
            <a:endParaRPr lang="zh-CN" altLang="en-US" sz="2400" dirty="0">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4630056" y="5617029"/>
            <a:ext cx="3062515" cy="29028"/>
          </a:xfrm>
          <a:prstGeom prst="line">
            <a:avLst/>
          </a:prstGeom>
          <a:noFill/>
          <a:ln w="38100">
            <a:solidFill>
              <a:srgbClr val="FF0000"/>
            </a:solidFill>
            <a:round/>
          </a:ln>
          <a:effectLst/>
        </p:spPr>
        <p:txBody>
          <a:bodyPr/>
          <a:lstStyle/>
          <a:p>
            <a:endParaRPr lang="zh-CN" altLang="en-US"/>
          </a:p>
        </p:txBody>
      </p:sp>
      <p:sp>
        <p:nvSpPr>
          <p:cNvPr id="11" name="圆角矩形标注 10"/>
          <p:cNvSpPr/>
          <p:nvPr/>
        </p:nvSpPr>
        <p:spPr>
          <a:xfrm>
            <a:off x="7170057" y="3637415"/>
            <a:ext cx="2627086" cy="986972"/>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smtClean="0">
                <a:solidFill>
                  <a:srgbClr val="FF0000"/>
                </a:solidFill>
                <a:latin typeface="微软雅黑" panose="020B0503020204020204" pitchFamily="34" charset="-122"/>
                <a:ea typeface="微软雅黑" panose="020B0503020204020204" pitchFamily="34" charset="-122"/>
              </a:rPr>
              <a:t>因最初在崇安</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1494678" y="282009"/>
            <a:ext cx="5181550" cy="560153"/>
          </a:xfrm>
          <a:prstGeom prst="rect">
            <a:avLst/>
          </a:prstGeom>
        </p:spPr>
        <p:txBody>
          <a:bodyPr wrap="square" lIns="0" tIns="0" rIns="0" bIns="0">
            <a:spAutoFit/>
          </a:bodyPr>
          <a:lstStyle/>
          <a:p>
            <a:pPr>
              <a:lnSpc>
                <a:spcPct val="130000"/>
              </a:lnSpc>
            </a:pPr>
            <a:r>
              <a:rPr lang="en-US" altLang="zh-CN"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800" dirty="0" smtClean="0">
                <a:solidFill>
                  <a:srgbClr val="FE797F"/>
                </a:solidFill>
                <a:latin typeface="微软雅黑" panose="020B0503020204020204" pitchFamily="34" charset="-122"/>
                <a:ea typeface="微软雅黑" panose="020B0503020204020204" pitchFamily="34" charset="-122"/>
                <a:sym typeface="Arial" panose="020B0604020202020204" pitchFamily="34" charset="0"/>
              </a:rPr>
              <a:t>状语位置不当</a:t>
            </a:r>
            <a:endParaRPr lang="zh-CN" altLang="en-US" sz="2800" dirty="0">
              <a:solidFill>
                <a:srgbClr val="FE79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11"/>
          <p:cNvSpPr txBox="1"/>
          <p:nvPr/>
        </p:nvSpPr>
        <p:spPr>
          <a:xfrm>
            <a:off x="872253" y="2687864"/>
            <a:ext cx="9316776"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那个人为表达谢意，昨天在电视台又诚挚地为他点了一首歌。</a:t>
            </a:r>
            <a:endParaRPr lang="zh-CN" altLang="en-US" sz="2400" dirty="0">
              <a:latin typeface="微软雅黑" panose="020B0503020204020204" pitchFamily="34" charset="-122"/>
              <a:ea typeface="微软雅黑" panose="020B0503020204020204" pitchFamily="34" charset="-122"/>
            </a:endParaRPr>
          </a:p>
        </p:txBody>
      </p:sp>
      <p:sp>
        <p:nvSpPr>
          <p:cNvPr id="14" name="矩形 13"/>
          <p:cNvSpPr/>
          <p:nvPr/>
        </p:nvSpPr>
        <p:spPr>
          <a:xfrm>
            <a:off x="2549075" y="3302391"/>
            <a:ext cx="800219" cy="461665"/>
          </a:xfrm>
          <a:prstGeom prst="rect">
            <a:avLst/>
          </a:prstGeom>
        </p:spPr>
        <p:txBody>
          <a:bodyPr wrap="none">
            <a:spAutoFit/>
          </a:bodyPr>
          <a:lstStyle/>
          <a:p>
            <a:r>
              <a:rPr lang="zh-CN" altLang="en-US" sz="2400" dirty="0" smtClean="0">
                <a:solidFill>
                  <a:srgbClr val="034EA2"/>
                </a:solidFill>
              </a:rPr>
              <a:t>目的</a:t>
            </a:r>
            <a:endParaRPr lang="zh-CN" altLang="en-US" sz="2400" dirty="0"/>
          </a:p>
        </p:txBody>
      </p:sp>
      <p:sp>
        <p:nvSpPr>
          <p:cNvPr id="15" name="Line 7"/>
          <p:cNvSpPr>
            <a:spLocks noChangeShapeType="1"/>
          </p:cNvSpPr>
          <p:nvPr/>
        </p:nvSpPr>
        <p:spPr bwMode="auto">
          <a:xfrm>
            <a:off x="3958523" y="3167331"/>
            <a:ext cx="627991" cy="11298"/>
          </a:xfrm>
          <a:prstGeom prst="line">
            <a:avLst/>
          </a:prstGeom>
          <a:noFill/>
          <a:ln w="38100">
            <a:solidFill>
              <a:srgbClr val="FF0000"/>
            </a:solidFill>
            <a:round/>
          </a:ln>
          <a:effectLst/>
        </p:spPr>
        <p:txBody>
          <a:bodyPr/>
          <a:lstStyle/>
          <a:p>
            <a:endParaRPr lang="zh-CN" altLang="en-US"/>
          </a:p>
        </p:txBody>
      </p:sp>
      <p:sp>
        <p:nvSpPr>
          <p:cNvPr id="16" name="Line 7"/>
          <p:cNvSpPr>
            <a:spLocks noChangeShapeType="1"/>
          </p:cNvSpPr>
          <p:nvPr/>
        </p:nvSpPr>
        <p:spPr bwMode="auto">
          <a:xfrm>
            <a:off x="4720522" y="3145559"/>
            <a:ext cx="911021" cy="4041"/>
          </a:xfrm>
          <a:prstGeom prst="line">
            <a:avLst/>
          </a:prstGeom>
          <a:noFill/>
          <a:ln w="38100">
            <a:solidFill>
              <a:srgbClr val="FF0000"/>
            </a:solidFill>
            <a:round/>
          </a:ln>
          <a:effectLst/>
        </p:spPr>
        <p:txBody>
          <a:bodyPr/>
          <a:lstStyle/>
          <a:p>
            <a:endParaRPr lang="zh-CN" altLang="en-US"/>
          </a:p>
        </p:txBody>
      </p:sp>
      <p:sp>
        <p:nvSpPr>
          <p:cNvPr id="17" name="Line 7"/>
          <p:cNvSpPr>
            <a:spLocks noChangeShapeType="1"/>
          </p:cNvSpPr>
          <p:nvPr/>
        </p:nvSpPr>
        <p:spPr bwMode="auto">
          <a:xfrm flipV="1">
            <a:off x="5820229" y="3149600"/>
            <a:ext cx="304800" cy="14514"/>
          </a:xfrm>
          <a:prstGeom prst="line">
            <a:avLst/>
          </a:prstGeom>
          <a:noFill/>
          <a:ln w="38100">
            <a:solidFill>
              <a:srgbClr val="FF0000"/>
            </a:solidFill>
            <a:round/>
          </a:ln>
          <a:effectLst/>
        </p:spPr>
        <p:txBody>
          <a:bodyPr/>
          <a:lstStyle/>
          <a:p>
            <a:endParaRPr lang="zh-CN" altLang="en-US"/>
          </a:p>
        </p:txBody>
      </p:sp>
      <p:sp>
        <p:nvSpPr>
          <p:cNvPr id="18" name="Line 7"/>
          <p:cNvSpPr>
            <a:spLocks noChangeShapeType="1"/>
          </p:cNvSpPr>
          <p:nvPr/>
        </p:nvSpPr>
        <p:spPr bwMode="auto">
          <a:xfrm>
            <a:off x="6200980" y="3131045"/>
            <a:ext cx="627991" cy="11298"/>
          </a:xfrm>
          <a:prstGeom prst="line">
            <a:avLst/>
          </a:prstGeom>
          <a:noFill/>
          <a:ln w="38100">
            <a:solidFill>
              <a:srgbClr val="FF0000"/>
            </a:solidFill>
            <a:round/>
          </a:ln>
          <a:effectLst/>
        </p:spPr>
        <p:txBody>
          <a:bodyPr/>
          <a:lstStyle/>
          <a:p>
            <a:endParaRPr lang="zh-CN" altLang="en-US"/>
          </a:p>
        </p:txBody>
      </p:sp>
      <p:sp>
        <p:nvSpPr>
          <p:cNvPr id="19" name="Line 7"/>
          <p:cNvSpPr>
            <a:spLocks noChangeShapeType="1"/>
          </p:cNvSpPr>
          <p:nvPr/>
        </p:nvSpPr>
        <p:spPr bwMode="auto">
          <a:xfrm>
            <a:off x="7086352" y="3145559"/>
            <a:ext cx="627991" cy="11298"/>
          </a:xfrm>
          <a:prstGeom prst="line">
            <a:avLst/>
          </a:prstGeom>
          <a:noFill/>
          <a:ln w="38100">
            <a:solidFill>
              <a:srgbClr val="FF0000"/>
            </a:solidFill>
            <a:round/>
          </a:ln>
          <a:effectLst/>
        </p:spPr>
        <p:txBody>
          <a:bodyPr/>
          <a:lstStyle/>
          <a:p>
            <a:endParaRPr lang="zh-CN" altLang="en-US"/>
          </a:p>
        </p:txBody>
      </p:sp>
      <p:sp>
        <p:nvSpPr>
          <p:cNvPr id="20" name="矩形 19"/>
          <p:cNvSpPr/>
          <p:nvPr/>
        </p:nvSpPr>
        <p:spPr>
          <a:xfrm>
            <a:off x="3971474" y="3302390"/>
            <a:ext cx="800219" cy="461665"/>
          </a:xfrm>
          <a:prstGeom prst="rect">
            <a:avLst/>
          </a:prstGeom>
        </p:spPr>
        <p:txBody>
          <a:bodyPr wrap="none">
            <a:spAutoFit/>
          </a:bodyPr>
          <a:lstStyle/>
          <a:p>
            <a:r>
              <a:rPr lang="zh-CN" altLang="en-US" sz="2400" dirty="0" smtClean="0">
                <a:solidFill>
                  <a:schemeClr val="accent1">
                    <a:lumMod val="50000"/>
                  </a:schemeClr>
                </a:solidFill>
              </a:rPr>
              <a:t>时间</a:t>
            </a:r>
            <a:endParaRPr lang="zh-CN" altLang="en-US" sz="2400" dirty="0"/>
          </a:p>
        </p:txBody>
      </p:sp>
      <p:sp>
        <p:nvSpPr>
          <p:cNvPr id="21" name="矩形 20"/>
          <p:cNvSpPr/>
          <p:nvPr/>
        </p:nvSpPr>
        <p:spPr>
          <a:xfrm>
            <a:off x="4885875" y="3331420"/>
            <a:ext cx="800219" cy="461665"/>
          </a:xfrm>
          <a:prstGeom prst="rect">
            <a:avLst/>
          </a:prstGeom>
        </p:spPr>
        <p:txBody>
          <a:bodyPr wrap="none">
            <a:spAutoFit/>
          </a:bodyPr>
          <a:lstStyle/>
          <a:p>
            <a:r>
              <a:rPr lang="zh-CN" altLang="en-US" sz="2400" dirty="0" smtClean="0">
                <a:solidFill>
                  <a:srgbClr val="034EA2"/>
                </a:solidFill>
              </a:rPr>
              <a:t>处所</a:t>
            </a:r>
            <a:endParaRPr lang="zh-CN" altLang="en-US" sz="2400" dirty="0"/>
          </a:p>
        </p:txBody>
      </p:sp>
      <p:sp>
        <p:nvSpPr>
          <p:cNvPr id="22" name="矩形 21"/>
          <p:cNvSpPr/>
          <p:nvPr/>
        </p:nvSpPr>
        <p:spPr>
          <a:xfrm>
            <a:off x="5669647" y="3287877"/>
            <a:ext cx="800219" cy="461665"/>
          </a:xfrm>
          <a:prstGeom prst="rect">
            <a:avLst/>
          </a:prstGeom>
        </p:spPr>
        <p:txBody>
          <a:bodyPr wrap="none">
            <a:spAutoFit/>
          </a:bodyPr>
          <a:lstStyle/>
          <a:p>
            <a:r>
              <a:rPr lang="zh-CN" altLang="en-US" sz="2400" dirty="0" smtClean="0">
                <a:solidFill>
                  <a:schemeClr val="accent1">
                    <a:lumMod val="50000"/>
                  </a:schemeClr>
                </a:solidFill>
              </a:rPr>
              <a:t>频率</a:t>
            </a:r>
            <a:endParaRPr lang="zh-CN" altLang="en-US" sz="2400" dirty="0"/>
          </a:p>
        </p:txBody>
      </p:sp>
      <p:sp>
        <p:nvSpPr>
          <p:cNvPr id="23" name="矩形 22"/>
          <p:cNvSpPr/>
          <p:nvPr/>
        </p:nvSpPr>
        <p:spPr>
          <a:xfrm>
            <a:off x="6395361" y="3302391"/>
            <a:ext cx="800219" cy="461665"/>
          </a:xfrm>
          <a:prstGeom prst="rect">
            <a:avLst/>
          </a:prstGeom>
        </p:spPr>
        <p:txBody>
          <a:bodyPr wrap="none">
            <a:spAutoFit/>
          </a:bodyPr>
          <a:lstStyle/>
          <a:p>
            <a:r>
              <a:rPr lang="zh-CN" altLang="en-US" sz="2400" dirty="0" smtClean="0">
                <a:solidFill>
                  <a:srgbClr val="034EA2"/>
                </a:solidFill>
              </a:rPr>
              <a:t>情态</a:t>
            </a:r>
            <a:endParaRPr lang="zh-CN" altLang="en-US" sz="2400" dirty="0"/>
          </a:p>
        </p:txBody>
      </p:sp>
      <p:sp>
        <p:nvSpPr>
          <p:cNvPr id="24" name="矩形 23"/>
          <p:cNvSpPr/>
          <p:nvPr/>
        </p:nvSpPr>
        <p:spPr>
          <a:xfrm>
            <a:off x="7150104" y="3273363"/>
            <a:ext cx="800219" cy="461665"/>
          </a:xfrm>
          <a:prstGeom prst="rect">
            <a:avLst/>
          </a:prstGeom>
        </p:spPr>
        <p:txBody>
          <a:bodyPr wrap="none">
            <a:spAutoFit/>
          </a:bodyPr>
          <a:lstStyle/>
          <a:p>
            <a:r>
              <a:rPr lang="zh-CN" altLang="en-US" sz="2400" dirty="0" smtClean="0">
                <a:solidFill>
                  <a:schemeClr val="accent1">
                    <a:lumMod val="50000"/>
                  </a:schemeClr>
                </a:solidFill>
              </a:rPr>
              <a:t>对象</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linds(horizont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linds(horizontal)">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linds(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fill="hold"/>
                                        <p:tgtEl>
                                          <p:spTgt spid="18"/>
                                        </p:tgtEl>
                                        <p:attrNameLst>
                                          <p:attrName>ppt_x</p:attrName>
                                        </p:attrNameLst>
                                      </p:cBhvr>
                                      <p:tavLst>
                                        <p:tav tm="0">
                                          <p:val>
                                            <p:strVal val="#ppt_x"/>
                                          </p:val>
                                        </p:tav>
                                        <p:tav tm="100000">
                                          <p:val>
                                            <p:strVal val="#ppt_x"/>
                                          </p:val>
                                        </p:tav>
                                      </p:tavLst>
                                    </p:anim>
                                    <p:anim calcmode="lin" valueType="num">
                                      <p:cBhvr additive="base">
                                        <p:cTn id="7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blinds(horizontal)">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blinds(horizontal)">
                                      <p:cBhvr>
                                        <p:cTn id="91" dur="5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blinds(horizontal)">
                                      <p:cBhvr>
                                        <p:cTn id="96" dur="500"/>
                                        <p:tgtEl>
                                          <p:spTgt spid="7"/>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8"/>
                                        </p:tgtEl>
                                        <p:attrNameLst>
                                          <p:attrName>style.visibility</p:attrName>
                                        </p:attrNameLst>
                                      </p:cBhvr>
                                      <p:to>
                                        <p:strVal val="visible"/>
                                      </p:to>
                                    </p:set>
                                    <p:anim calcmode="lin" valueType="num">
                                      <p:cBhvr additive="base">
                                        <p:cTn id="101" dur="500" fill="hold"/>
                                        <p:tgtEl>
                                          <p:spTgt spid="8"/>
                                        </p:tgtEl>
                                        <p:attrNameLst>
                                          <p:attrName>ppt_x</p:attrName>
                                        </p:attrNameLst>
                                      </p:cBhvr>
                                      <p:tavLst>
                                        <p:tav tm="0">
                                          <p:val>
                                            <p:strVal val="#ppt_x"/>
                                          </p:val>
                                        </p:tav>
                                        <p:tav tm="100000">
                                          <p:val>
                                            <p:strVal val="#ppt_x"/>
                                          </p:val>
                                        </p:tav>
                                      </p:tavLst>
                                    </p:anim>
                                    <p:anim calcmode="lin" valueType="num">
                                      <p:cBhvr additive="base">
                                        <p:cTn id="10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blinds(horizontal)">
                                      <p:cBhvr>
                                        <p:cTn id="10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7" grpId="0"/>
      <p:bldP spid="8" grpId="0" animBg="1"/>
      <p:bldP spid="11" grpId="0" animBg="1"/>
      <p:bldP spid="10" grpId="0"/>
      <p:bldP spid="12" grpId="0"/>
      <p:bldP spid="14" grpId="0"/>
      <p:bldP spid="15" grpId="0" animBg="1"/>
      <p:bldP spid="16" grpId="0" animBg="1"/>
      <p:bldP spid="17" grpId="0" animBg="1"/>
      <p:bldP spid="18" grpId="0" animBg="1"/>
      <p:bldP spid="19" grpId="0" animBg="1"/>
      <p:bldP spid="20" grpId="0"/>
      <p:bldP spid="21" grpId="0"/>
      <p:bldP spid="22" grpId="0"/>
      <p:bldP spid="23" grpId="0"/>
      <p:bldP spid="24" grpId="0"/>
    </p:bldLst>
  </p:timing>
</p:sld>
</file>

<file path=ppt/tags/tag1.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11190</Words>
  <Application>WPS 演示</Application>
  <PresentationFormat>自定义</PresentationFormat>
  <Paragraphs>855</Paragraphs>
  <Slides>74</Slides>
  <Notes>9</Notes>
  <HiddenSlides>0</HiddenSlides>
  <MMClips>1</MMClips>
  <ScaleCrop>false</ScaleCrop>
  <HeadingPairs>
    <vt:vector size="8" baseType="variant">
      <vt:variant>
        <vt:lpstr>已用的字体</vt:lpstr>
      </vt:variant>
      <vt:variant>
        <vt:i4>23</vt:i4>
      </vt:variant>
      <vt:variant>
        <vt:lpstr>主题</vt:lpstr>
      </vt:variant>
      <vt:variant>
        <vt:i4>10</vt:i4>
      </vt:variant>
      <vt:variant>
        <vt:lpstr>嵌入 OLE 服务器</vt:lpstr>
      </vt:variant>
      <vt:variant>
        <vt:i4>3</vt:i4>
      </vt:variant>
      <vt:variant>
        <vt:lpstr>幻灯片标题</vt:lpstr>
      </vt:variant>
      <vt:variant>
        <vt:i4>74</vt:i4>
      </vt:variant>
    </vt:vector>
  </HeadingPairs>
  <TitlesOfParts>
    <vt:vector size="110"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叶根友刀锋黑草</vt:lpstr>
      <vt:lpstr>微软雅黑</vt:lpstr>
      <vt:lpstr>黑体</vt:lpstr>
      <vt:lpstr>Arial Unicode MS</vt:lpstr>
      <vt:lpstr>等线</vt:lpstr>
      <vt:lpstr>Times New Roman</vt:lpstr>
      <vt:lpstr>MingLiU_HKSCS</vt:lpstr>
      <vt:lpstr>楷体</vt:lpstr>
      <vt:lpstr>DengXian</vt:lpstr>
      <vt:lpstr>华文隶书</vt:lpstr>
      <vt:lpstr>Haettenschweiler</vt:lpstr>
      <vt:lpstr>Tiger</vt:lpstr>
      <vt:lpstr>Century Gothic</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Excel.Chart.8</vt:lpstr>
      <vt:lpstr>Word.Document.8</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dc:creator>
  <cp:lastModifiedBy>编辑资料王斐斐</cp:lastModifiedBy>
  <cp:revision>3717</cp:revision>
  <dcterms:created xsi:type="dcterms:W3CDTF">2015-12-01T09:06:00Z</dcterms:created>
  <dcterms:modified xsi:type="dcterms:W3CDTF">2018-09-08T07:16:34Z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