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308" r:id="rId4"/>
    <p:sldId id="278" r:id="rId5"/>
    <p:sldId id="327" r:id="rId6"/>
    <p:sldId id="328" r:id="rId7"/>
    <p:sldId id="329" r:id="rId8"/>
    <p:sldId id="330" r:id="rId9"/>
    <p:sldId id="320" r:id="rId10"/>
    <p:sldId id="280" r:id="rId11"/>
    <p:sldId id="281" r:id="rId12"/>
    <p:sldId id="298" r:id="rId13"/>
    <p:sldId id="319" r:id="rId14"/>
    <p:sldId id="312" r:id="rId15"/>
    <p:sldId id="283" r:id="rId16"/>
    <p:sldId id="317" r:id="rId17"/>
    <p:sldId id="318" r:id="rId18"/>
    <p:sldId id="321" r:id="rId19"/>
    <p:sldId id="305" r:id="rId20"/>
    <p:sldId id="284" r:id="rId21"/>
    <p:sldId id="311" r:id="rId22"/>
    <p:sldId id="322" r:id="rId23"/>
    <p:sldId id="324" r:id="rId24"/>
    <p:sldId id="313" r:id="rId25"/>
    <p:sldId id="282" r:id="rId26"/>
    <p:sldId id="299" r:id="rId27"/>
    <p:sldId id="306" r:id="rId28"/>
    <p:sldId id="303" r:id="rId29"/>
    <p:sldId id="304" r:id="rId30"/>
    <p:sldId id="325" r:id="rId31"/>
    <p:sldId id="307" r:id="rId32"/>
    <p:sldId id="270" r:id="rId33"/>
    <p:sldId id="271" r:id="rId34"/>
    <p:sldId id="300" r:id="rId35"/>
    <p:sldId id="273" r:id="rId36"/>
    <p:sldId id="272" r:id="rId37"/>
    <p:sldId id="274" r:id="rId38"/>
    <p:sldId id="276" r:id="rId39"/>
    <p:sldId id="277" r:id="rId40"/>
    <p:sldId id="266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 Black" panose="020B0A040201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8000"/>
    <a:srgbClr val="000099"/>
    <a:srgbClr val="9900CC"/>
    <a:srgbClr val="CC00FF"/>
    <a:srgbClr val="0000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-9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2056" name="Group 3"/>
            <p:cNvGrpSpPr/>
            <p:nvPr/>
          </p:nvGrpSpPr>
          <p:grpSpPr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273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4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1312" y="186"/>
              <a:ext cx="4299" cy="3371"/>
              <a:chOff x="0" y="2"/>
              <a:chExt cx="5533" cy="4339"/>
            </a:xfrm>
          </p:grpSpPr>
          <p:grpSp>
            <p:nvGrpSpPr>
              <p:cNvPr id="2073" name="Group 7"/>
              <p:cNvGrpSpPr/>
              <p:nvPr/>
            </p:nvGrpSpPr>
            <p:grpSpPr>
              <a:xfrm>
                <a:off x="0" y="2"/>
                <a:ext cx="5470" cy="4339"/>
                <a:chOff x="0" y="2"/>
                <a:chExt cx="5470" cy="4339"/>
              </a:xfrm>
            </p:grpSpPr>
            <p:grpSp>
              <p:nvGrpSpPr>
                <p:cNvPr id="2084" name="Group 8"/>
                <p:cNvGrpSpPr/>
                <p:nvPr/>
              </p:nvGrpSpPr>
              <p:grpSpPr>
                <a:xfrm>
                  <a:off x="1339" y="788"/>
                  <a:ext cx="2919" cy="2149"/>
                  <a:chOff x="1265" y="816"/>
                  <a:chExt cx="2919" cy="2149"/>
                </a:xfrm>
              </p:grpSpPr>
              <p:sp>
                <p:nvSpPr>
                  <p:cNvPr id="271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6"/>
                    <a:ext cx="2919" cy="214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72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1"/>
                    <a:ext cx="578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2085" name="Group 11"/>
                <p:cNvGrpSpPr/>
                <p:nvPr/>
              </p:nvGrpSpPr>
              <p:grpSpPr>
                <a:xfrm>
                  <a:off x="0" y="2"/>
                  <a:ext cx="5470" cy="4339"/>
                  <a:chOff x="0" y="2"/>
                  <a:chExt cx="5470" cy="4339"/>
                </a:xfrm>
              </p:grpSpPr>
              <p:grpSp>
                <p:nvGrpSpPr>
                  <p:cNvPr id="2086" name="Group 12"/>
                  <p:cNvGrpSpPr/>
                  <p:nvPr/>
                </p:nvGrpSpPr>
                <p:grpSpPr>
                  <a:xfrm>
                    <a:off x="3544" y="1504"/>
                    <a:ext cx="1259" cy="2324"/>
                    <a:chOff x="3470" y="1532"/>
                    <a:chExt cx="1259" cy="2324"/>
                  </a:xfrm>
                </p:grpSpPr>
                <p:sp>
                  <p:nvSpPr>
                    <p:cNvPr id="269" name="Freeform 13"/>
                    <p:cNvSpPr/>
                    <p:nvPr/>
                  </p:nvSpPr>
                  <p:spPr bwMode="hidden">
                    <a:xfrm rot="2711884">
                      <a:off x="2764" y="2238"/>
                      <a:ext cx="1725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70" name="Freeform 14"/>
                    <p:cNvSpPr/>
                    <p:nvPr/>
                  </p:nvSpPr>
                  <p:spPr bwMode="hidden">
                    <a:xfrm rot="2711884">
                      <a:off x="4022" y="3149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87" name="Group 15"/>
                  <p:cNvGrpSpPr/>
                  <p:nvPr/>
                </p:nvGrpSpPr>
                <p:grpSpPr>
                  <a:xfrm>
                    <a:off x="2938" y="1991"/>
                    <a:ext cx="2462" cy="1332"/>
                    <a:chOff x="2864" y="2019"/>
                    <a:chExt cx="2462" cy="1332"/>
                  </a:xfrm>
                </p:grpSpPr>
                <p:sp>
                  <p:nvSpPr>
                    <p:cNvPr id="267" name="Freeform 16"/>
                    <p:cNvSpPr/>
                    <p:nvPr/>
                  </p:nvSpPr>
                  <p:spPr bwMode="hidden">
                    <a:xfrm rot="2104081">
                      <a:off x="2864" y="2019"/>
                      <a:ext cx="1813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8" name="Freeform 17"/>
                    <p:cNvSpPr/>
                    <p:nvPr/>
                  </p:nvSpPr>
                  <p:spPr bwMode="hidden">
                    <a:xfrm rot="2104081">
                      <a:off x="4352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88" name="Group 18"/>
                  <p:cNvGrpSpPr/>
                  <p:nvPr/>
                </p:nvGrpSpPr>
                <p:grpSpPr>
                  <a:xfrm>
                    <a:off x="2970" y="1803"/>
                    <a:ext cx="2478" cy="1065"/>
                    <a:chOff x="2896" y="1831"/>
                    <a:chExt cx="2478" cy="1065"/>
                  </a:xfrm>
                </p:grpSpPr>
                <p:sp>
                  <p:nvSpPr>
                    <p:cNvPr id="265" name="Freeform 19"/>
                    <p:cNvSpPr/>
                    <p:nvPr/>
                  </p:nvSpPr>
                  <p:spPr bwMode="hidden">
                    <a:xfrm rot="1582915">
                      <a:off x="2896" y="1831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6" name="Freeform 20"/>
                    <p:cNvSpPr/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89" name="Group 21"/>
                  <p:cNvGrpSpPr/>
                  <p:nvPr/>
                </p:nvGrpSpPr>
                <p:grpSpPr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263" name="Freeform 22"/>
                    <p:cNvSpPr/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4" name="Freeform 23"/>
                    <p:cNvSpPr/>
                    <p:nvPr/>
                  </p:nvSpPr>
                  <p:spPr bwMode="hidden">
                    <a:xfrm rot="1080363">
                      <a:off x="4495" y="2036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90" name="Group 24"/>
                  <p:cNvGrpSpPr/>
                  <p:nvPr/>
                </p:nvGrpSpPr>
                <p:grpSpPr>
                  <a:xfrm>
                    <a:off x="3032" y="1386"/>
                    <a:ext cx="2341" cy="657"/>
                    <a:chOff x="2958" y="1414"/>
                    <a:chExt cx="2341" cy="657"/>
                  </a:xfrm>
                </p:grpSpPr>
                <p:sp>
                  <p:nvSpPr>
                    <p:cNvPr id="261" name="Freeform 25"/>
                    <p:cNvSpPr/>
                    <p:nvPr/>
                  </p:nvSpPr>
                  <p:spPr bwMode="hidden">
                    <a:xfrm rot="463793">
                      <a:off x="2958" y="1414"/>
                      <a:ext cx="154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2" name="Freeform 26"/>
                    <p:cNvSpPr/>
                    <p:nvPr/>
                  </p:nvSpPr>
                  <p:spPr bwMode="hidden">
                    <a:xfrm rot="463793">
                      <a:off x="4469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91" name="Group 27"/>
                  <p:cNvGrpSpPr/>
                  <p:nvPr/>
                </p:nvGrpSpPr>
                <p:grpSpPr>
                  <a:xfrm>
                    <a:off x="3057" y="1241"/>
                    <a:ext cx="2150" cy="342"/>
                    <a:chOff x="2983" y="1269"/>
                    <a:chExt cx="2150" cy="342"/>
                  </a:xfrm>
                </p:grpSpPr>
                <p:sp>
                  <p:nvSpPr>
                    <p:cNvPr id="259" name="Freeform 28"/>
                    <p:cNvSpPr/>
                    <p:nvPr/>
                  </p:nvSpPr>
                  <p:spPr bwMode="hidden">
                    <a:xfrm rot="-84182">
                      <a:off x="2983" y="1289"/>
                      <a:ext cx="1404" cy="2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60" name="Freeform 29"/>
                    <p:cNvSpPr/>
                    <p:nvPr/>
                  </p:nvSpPr>
                  <p:spPr bwMode="hidden">
                    <a:xfrm rot="-84182">
                      <a:off x="4379" y="1269"/>
                      <a:ext cx="754" cy="34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92" name="Group 30"/>
                  <p:cNvGrpSpPr/>
                  <p:nvPr/>
                </p:nvGrpSpPr>
                <p:grpSpPr>
                  <a:xfrm>
                    <a:off x="3012" y="891"/>
                    <a:ext cx="1879" cy="424"/>
                    <a:chOff x="2938" y="919"/>
                    <a:chExt cx="1879" cy="424"/>
                  </a:xfrm>
                </p:grpSpPr>
                <p:sp>
                  <p:nvSpPr>
                    <p:cNvPr id="257" name="Freeform 31"/>
                    <p:cNvSpPr/>
                    <p:nvPr/>
                  </p:nvSpPr>
                  <p:spPr bwMode="hidden">
                    <a:xfrm rot="-802576">
                      <a:off x="2938" y="112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8" name="Freeform 32"/>
                    <p:cNvSpPr/>
                    <p:nvPr/>
                  </p:nvSpPr>
                  <p:spPr bwMode="hidden">
                    <a:xfrm rot="-802576">
                      <a:off x="4155" y="919"/>
                      <a:ext cx="662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93" name="Group 33"/>
                  <p:cNvGrpSpPr/>
                  <p:nvPr/>
                </p:nvGrpSpPr>
                <p:grpSpPr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255" name="Freeform 34"/>
                    <p:cNvSpPr/>
                    <p:nvPr/>
                  </p:nvSpPr>
                  <p:spPr bwMode="hidden">
                    <a:xfrm rot="18888116" flipH="1">
                      <a:off x="876" y="2359"/>
                      <a:ext cx="172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6" name="Freeform 35"/>
                    <p:cNvSpPr/>
                    <p:nvPr/>
                  </p:nvSpPr>
                  <p:spPr bwMode="hidden">
                    <a:xfrm rot="18888116" flipH="1">
                      <a:off x="419" y="3271"/>
                      <a:ext cx="92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94" name="Group 36"/>
                  <p:cNvGrpSpPr/>
                  <p:nvPr/>
                </p:nvGrpSpPr>
                <p:grpSpPr>
                  <a:xfrm>
                    <a:off x="69" y="2168"/>
                    <a:ext cx="2461" cy="1334"/>
                    <a:chOff x="-5" y="2196"/>
                    <a:chExt cx="2461" cy="1334"/>
                  </a:xfrm>
                </p:grpSpPr>
                <p:sp>
                  <p:nvSpPr>
                    <p:cNvPr id="253" name="Freeform 37"/>
                    <p:cNvSpPr/>
                    <p:nvPr/>
                  </p:nvSpPr>
                  <p:spPr bwMode="hidden">
                    <a:xfrm rot="19495919" flipH="1">
                      <a:off x="644" y="2196"/>
                      <a:ext cx="1812" cy="3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4" name="Freeform 38"/>
                    <p:cNvSpPr/>
                    <p:nvPr/>
                  </p:nvSpPr>
                  <p:spPr bwMode="hidden">
                    <a:xfrm rot="19495919" flipH="1">
                      <a:off x="-5" y="2984"/>
                      <a:ext cx="973" cy="54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95" name="Group 39"/>
                  <p:cNvGrpSpPr/>
                  <p:nvPr/>
                </p:nvGrpSpPr>
                <p:grpSpPr>
                  <a:xfrm>
                    <a:off x="22" y="1981"/>
                    <a:ext cx="2477" cy="1063"/>
                    <a:chOff x="-52" y="2009"/>
                    <a:chExt cx="2477" cy="1063"/>
                  </a:xfrm>
                </p:grpSpPr>
                <p:sp>
                  <p:nvSpPr>
                    <p:cNvPr id="251" name="Freeform 40"/>
                    <p:cNvSpPr/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2" name="Freeform 41"/>
                    <p:cNvSpPr/>
                    <p:nvPr/>
                  </p:nvSpPr>
                  <p:spPr bwMode="hidden">
                    <a:xfrm rot="20017085" flipH="1">
                      <a:off x="-52" y="2596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96" name="Group 42"/>
                  <p:cNvGrpSpPr/>
                  <p:nvPr/>
                </p:nvGrpSpPr>
                <p:grpSpPr>
                  <a:xfrm>
                    <a:off x="0" y="1785"/>
                    <a:ext cx="2472" cy="928"/>
                    <a:chOff x="-74" y="1813"/>
                    <a:chExt cx="2472" cy="928"/>
                  </a:xfrm>
                </p:grpSpPr>
                <p:sp>
                  <p:nvSpPr>
                    <p:cNvPr id="249" name="Freeform 43"/>
                    <p:cNvSpPr/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50" name="Freeform 44"/>
                    <p:cNvSpPr/>
                    <p:nvPr/>
                  </p:nvSpPr>
                  <p:spPr bwMode="hidden">
                    <a:xfrm rot="20519637" flipH="1">
                      <a:off x="-74" y="2214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97" name="Group 45"/>
                  <p:cNvGrpSpPr/>
                  <p:nvPr/>
                </p:nvGrpSpPr>
                <p:grpSpPr>
                  <a:xfrm>
                    <a:off x="97" y="1563"/>
                    <a:ext cx="2339" cy="656"/>
                    <a:chOff x="23" y="1591"/>
                    <a:chExt cx="2339" cy="656"/>
                  </a:xfrm>
                </p:grpSpPr>
                <p:sp>
                  <p:nvSpPr>
                    <p:cNvPr id="247" name="Freeform 46"/>
                    <p:cNvSpPr/>
                    <p:nvPr/>
                  </p:nvSpPr>
                  <p:spPr bwMode="hidden">
                    <a:xfrm rot="21136207" flipH="1">
                      <a:off x="818" y="1591"/>
                      <a:ext cx="154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8" name="Freeform 47"/>
                    <p:cNvSpPr/>
                    <p:nvPr/>
                  </p:nvSpPr>
                  <p:spPr bwMode="hidden">
                    <a:xfrm rot="21136207" flipH="1">
                      <a:off x="23" y="175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98" name="Group 48"/>
                  <p:cNvGrpSpPr/>
                  <p:nvPr/>
                </p:nvGrpSpPr>
                <p:grpSpPr>
                  <a:xfrm>
                    <a:off x="263" y="1417"/>
                    <a:ext cx="2150" cy="344"/>
                    <a:chOff x="189" y="1445"/>
                    <a:chExt cx="2150" cy="344"/>
                  </a:xfrm>
                </p:grpSpPr>
                <p:sp>
                  <p:nvSpPr>
                    <p:cNvPr id="245" name="Freeform 49"/>
                    <p:cNvSpPr/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6" name="Freeform 50"/>
                    <p:cNvSpPr/>
                    <p:nvPr/>
                  </p:nvSpPr>
                  <p:spPr bwMode="hidden">
                    <a:xfrm rot="84182" flipH="1">
                      <a:off x="189" y="1445"/>
                      <a:ext cx="754" cy="34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099" name="Group 51"/>
                  <p:cNvGrpSpPr/>
                  <p:nvPr/>
                </p:nvGrpSpPr>
                <p:grpSpPr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243" name="Freeform 52"/>
                    <p:cNvSpPr/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4" name="Freeform 53"/>
                    <p:cNvSpPr/>
                    <p:nvPr/>
                  </p:nvSpPr>
                  <p:spPr bwMode="hidden">
                    <a:xfrm rot="802576" flipH="1">
                      <a:off x="505" y="1094"/>
                      <a:ext cx="662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00" name="Group 54"/>
                  <p:cNvGrpSpPr/>
                  <p:nvPr/>
                </p:nvGrpSpPr>
                <p:grpSpPr>
                  <a:xfrm>
                    <a:off x="690" y="873"/>
                    <a:ext cx="1849" cy="552"/>
                    <a:chOff x="616" y="901"/>
                    <a:chExt cx="1849" cy="552"/>
                  </a:xfrm>
                </p:grpSpPr>
                <p:sp>
                  <p:nvSpPr>
                    <p:cNvPr id="241" name="Freeform 55"/>
                    <p:cNvSpPr/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2" name="Freeform 56"/>
                    <p:cNvSpPr/>
                    <p:nvPr/>
                  </p:nvSpPr>
                  <p:spPr bwMode="hidden">
                    <a:xfrm rot="1277471" flipH="1">
                      <a:off x="616" y="901"/>
                      <a:ext cx="662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01" name="Group 57"/>
                  <p:cNvGrpSpPr/>
                  <p:nvPr/>
                </p:nvGrpSpPr>
                <p:grpSpPr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239" name="Freeform 58"/>
                    <p:cNvSpPr/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40" name="Freeform 59"/>
                    <p:cNvSpPr/>
                    <p:nvPr/>
                  </p:nvSpPr>
                  <p:spPr bwMode="hidden">
                    <a:xfrm rot="2028410" flipH="1">
                      <a:off x="911" y="589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02" name="Group 60"/>
                  <p:cNvGrpSpPr/>
                  <p:nvPr/>
                </p:nvGrpSpPr>
                <p:grpSpPr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237" name="Freeform 61"/>
                    <p:cNvSpPr/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8" name="Freeform 62"/>
                    <p:cNvSpPr/>
                    <p:nvPr/>
                  </p:nvSpPr>
                  <p:spPr bwMode="hidden">
                    <a:xfrm rot="2664424" flipH="1">
                      <a:off x="1120" y="300"/>
                      <a:ext cx="672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03" name="Group 63"/>
                  <p:cNvGrpSpPr/>
                  <p:nvPr/>
                </p:nvGrpSpPr>
                <p:grpSpPr>
                  <a:xfrm>
                    <a:off x="1707" y="74"/>
                    <a:ext cx="778" cy="1515"/>
                    <a:chOff x="1633" y="102"/>
                    <a:chExt cx="778" cy="1515"/>
                  </a:xfrm>
                </p:grpSpPr>
                <p:sp>
                  <p:nvSpPr>
                    <p:cNvPr id="235" name="Freeform 64"/>
                    <p:cNvSpPr/>
                    <p:nvPr/>
                  </p:nvSpPr>
                  <p:spPr bwMode="hidden">
                    <a:xfrm rot="3473776" flipH="1">
                      <a:off x="1753" y="959"/>
                      <a:ext cx="110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6" name="Freeform 65"/>
                    <p:cNvSpPr/>
                    <p:nvPr/>
                  </p:nvSpPr>
                  <p:spPr bwMode="hidden">
                    <a:xfrm rot="3473776" flipH="1">
                      <a:off x="1507" y="229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04" name="Group 66"/>
                  <p:cNvGrpSpPr/>
                  <p:nvPr/>
                </p:nvGrpSpPr>
                <p:grpSpPr>
                  <a:xfrm>
                    <a:off x="2009" y="2"/>
                    <a:ext cx="635" cy="1534"/>
                    <a:chOff x="1935" y="30"/>
                    <a:chExt cx="635" cy="1534"/>
                  </a:xfrm>
                </p:grpSpPr>
                <p:sp>
                  <p:nvSpPr>
                    <p:cNvPr id="233" name="Freeform 67"/>
                    <p:cNvSpPr/>
                    <p:nvPr/>
                  </p:nvSpPr>
                  <p:spPr bwMode="hidden">
                    <a:xfrm rot="4126480" flipH="1">
                      <a:off x="1932" y="926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4" name="Freeform 68"/>
                    <p:cNvSpPr/>
                    <p:nvPr/>
                  </p:nvSpPr>
                  <p:spPr bwMode="hidden">
                    <a:xfrm rot="4126480" flipH="1">
                      <a:off x="1819" y="147"/>
                      <a:ext cx="570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05" name="Group 69"/>
                  <p:cNvGrpSpPr/>
                  <p:nvPr/>
                </p:nvGrpSpPr>
                <p:grpSpPr>
                  <a:xfrm>
                    <a:off x="2896" y="643"/>
                    <a:ext cx="1846" cy="567"/>
                    <a:chOff x="2822" y="671"/>
                    <a:chExt cx="1846" cy="567"/>
                  </a:xfrm>
                </p:grpSpPr>
                <p:sp>
                  <p:nvSpPr>
                    <p:cNvPr id="231" name="Freeform 70"/>
                    <p:cNvSpPr/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2" name="Freeform 71"/>
                    <p:cNvSpPr/>
                    <p:nvPr/>
                  </p:nvSpPr>
                  <p:spPr bwMode="hidden">
                    <a:xfrm rot="-1325434">
                      <a:off x="4005" y="671"/>
                      <a:ext cx="663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06" name="Group 72"/>
                  <p:cNvGrpSpPr/>
                  <p:nvPr/>
                </p:nvGrpSpPr>
                <p:grpSpPr>
                  <a:xfrm>
                    <a:off x="2757" y="417"/>
                    <a:ext cx="1783" cy="717"/>
                    <a:chOff x="2683" y="445"/>
                    <a:chExt cx="1783" cy="717"/>
                  </a:xfrm>
                </p:grpSpPr>
                <p:sp>
                  <p:nvSpPr>
                    <p:cNvPr id="229" name="Freeform 73"/>
                    <p:cNvSpPr/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30" name="Freeform 74"/>
                    <p:cNvSpPr/>
                    <p:nvPr/>
                  </p:nvSpPr>
                  <p:spPr bwMode="hidden">
                    <a:xfrm rot="-1921064">
                      <a:off x="3803" y="445"/>
                      <a:ext cx="663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sp>
                <p:nvSpPr>
                  <p:cNvPr id="194" name="Freeform 75"/>
                  <p:cNvSpPr/>
                  <p:nvPr/>
                </p:nvSpPr>
                <p:spPr bwMode="hidden">
                  <a:xfrm rot="4578755" flipH="1">
                    <a:off x="2176" y="949"/>
                    <a:ext cx="1026" cy="1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95" name="Freeform 76"/>
                  <p:cNvSpPr/>
                  <p:nvPr/>
                </p:nvSpPr>
                <p:spPr bwMode="hidden">
                  <a:xfrm rot="4578755" flipH="1">
                    <a:off x="2199" y="197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2109" name="Group 77"/>
                  <p:cNvGrpSpPr/>
                  <p:nvPr/>
                </p:nvGrpSpPr>
                <p:grpSpPr>
                  <a:xfrm>
                    <a:off x="2874" y="13"/>
                    <a:ext cx="638" cy="1520"/>
                    <a:chOff x="2800" y="41"/>
                    <a:chExt cx="638" cy="1520"/>
                  </a:xfrm>
                </p:grpSpPr>
                <p:sp>
                  <p:nvSpPr>
                    <p:cNvPr id="227" name="Freeform 78"/>
                    <p:cNvSpPr/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8" name="Freeform 79"/>
                    <p:cNvSpPr/>
                    <p:nvPr/>
                  </p:nvSpPr>
                  <p:spPr bwMode="hidden">
                    <a:xfrm rot="-3857755">
                      <a:off x="3009" y="182"/>
                      <a:ext cx="570" cy="28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10" name="Group 80"/>
                  <p:cNvGrpSpPr/>
                  <p:nvPr/>
                </p:nvGrpSpPr>
                <p:grpSpPr>
                  <a:xfrm>
                    <a:off x="3010" y="133"/>
                    <a:ext cx="1015" cy="1464"/>
                    <a:chOff x="2936" y="161"/>
                    <a:chExt cx="1015" cy="1464"/>
                  </a:xfrm>
                </p:grpSpPr>
                <p:sp>
                  <p:nvSpPr>
                    <p:cNvPr id="225" name="Freeform 81"/>
                    <p:cNvSpPr/>
                    <p:nvPr/>
                  </p:nvSpPr>
                  <p:spPr bwMode="hidden">
                    <a:xfrm rot="-2777260">
                      <a:off x="2493" y="912"/>
                      <a:ext cx="1156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6" name="Freeform 82"/>
                    <p:cNvSpPr/>
                    <p:nvPr/>
                  </p:nvSpPr>
                  <p:spPr bwMode="hidden">
                    <a:xfrm rot="-2777260">
                      <a:off x="3429" y="261"/>
                      <a:ext cx="622" cy="42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11" name="Group 83"/>
                  <p:cNvGrpSpPr/>
                  <p:nvPr/>
                </p:nvGrpSpPr>
                <p:grpSpPr>
                  <a:xfrm>
                    <a:off x="2805" y="4"/>
                    <a:ext cx="241" cy="1448"/>
                    <a:chOff x="2731" y="32"/>
                    <a:chExt cx="241" cy="1448"/>
                  </a:xfrm>
                </p:grpSpPr>
                <p:sp>
                  <p:nvSpPr>
                    <p:cNvPr id="223" name="Freeform 84"/>
                    <p:cNvSpPr/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4" name="Freeform 85"/>
                    <p:cNvSpPr/>
                    <p:nvPr/>
                  </p:nvSpPr>
                  <p:spPr bwMode="hidden">
                    <a:xfrm rot="-4903748">
                      <a:off x="2649" y="221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12" name="Group 86"/>
                  <p:cNvGrpSpPr/>
                  <p:nvPr/>
                </p:nvGrpSpPr>
                <p:grpSpPr>
                  <a:xfrm>
                    <a:off x="1017" y="1740"/>
                    <a:ext cx="1083" cy="2450"/>
                    <a:chOff x="943" y="1768"/>
                    <a:chExt cx="1083" cy="2450"/>
                  </a:xfrm>
                </p:grpSpPr>
                <p:sp>
                  <p:nvSpPr>
                    <p:cNvPr id="221" name="Freeform 87"/>
                    <p:cNvSpPr/>
                    <p:nvPr/>
                  </p:nvSpPr>
                  <p:spPr bwMode="hidden">
                    <a:xfrm rot="18335692" flipH="1">
                      <a:off x="1008" y="2475"/>
                      <a:ext cx="172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2" name="Freeform 88"/>
                    <p:cNvSpPr/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13" name="Group 89"/>
                  <p:cNvGrpSpPr/>
                  <p:nvPr/>
                </p:nvGrpSpPr>
                <p:grpSpPr>
                  <a:xfrm>
                    <a:off x="1529" y="1908"/>
                    <a:ext cx="765" cy="2372"/>
                    <a:chOff x="1455" y="1936"/>
                    <a:chExt cx="765" cy="2372"/>
                  </a:xfrm>
                </p:grpSpPr>
                <p:sp>
                  <p:nvSpPr>
                    <p:cNvPr id="219" name="Freeform 90"/>
                    <p:cNvSpPr/>
                    <p:nvPr/>
                  </p:nvSpPr>
                  <p:spPr bwMode="hidden">
                    <a:xfrm rot="17542885" flipH="1">
                      <a:off x="1267" y="2578"/>
                      <a:ext cx="159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20" name="Freeform 91"/>
                    <p:cNvSpPr/>
                    <p:nvPr/>
                  </p:nvSpPr>
                  <p:spPr bwMode="hidden">
                    <a:xfrm rot="17542885" flipH="1">
                      <a:off x="1272" y="3635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14" name="Group 92"/>
                  <p:cNvGrpSpPr/>
                  <p:nvPr/>
                </p:nvGrpSpPr>
                <p:grpSpPr>
                  <a:xfrm rot="88588">
                    <a:off x="2060" y="1960"/>
                    <a:ext cx="460" cy="2329"/>
                    <a:chOff x="1952" y="1988"/>
                    <a:chExt cx="493" cy="2604"/>
                  </a:xfrm>
                </p:grpSpPr>
                <p:sp>
                  <p:nvSpPr>
                    <p:cNvPr id="217" name="Freeform 93"/>
                    <p:cNvSpPr/>
                    <p:nvPr/>
                  </p:nvSpPr>
                  <p:spPr bwMode="hidden">
                    <a:xfrm rot="16782062" flipH="1">
                      <a:off x="1439" y="2694"/>
                      <a:ext cx="1712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8" name="Freeform 94"/>
                    <p:cNvSpPr/>
                    <p:nvPr/>
                  </p:nvSpPr>
                  <p:spPr bwMode="hidden">
                    <a:xfrm rot="16782062" flipH="1">
                      <a:off x="1730" y="3897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15" name="Group 95"/>
                  <p:cNvGrpSpPr/>
                  <p:nvPr/>
                </p:nvGrpSpPr>
                <p:grpSpPr>
                  <a:xfrm>
                    <a:off x="3408" y="1689"/>
                    <a:ext cx="1125" cy="2425"/>
                    <a:chOff x="3334" y="1717"/>
                    <a:chExt cx="1125" cy="2425"/>
                  </a:xfrm>
                </p:grpSpPr>
                <p:sp>
                  <p:nvSpPr>
                    <p:cNvPr id="215" name="Freeform 96"/>
                    <p:cNvSpPr/>
                    <p:nvPr/>
                  </p:nvSpPr>
                  <p:spPr bwMode="hidden">
                    <a:xfrm rot="3144576">
                      <a:off x="2628" y="2424"/>
                      <a:ext cx="1724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6" name="Freeform 97"/>
                    <p:cNvSpPr/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16" name="Group 98"/>
                  <p:cNvGrpSpPr/>
                  <p:nvPr/>
                </p:nvGrpSpPr>
                <p:grpSpPr>
                  <a:xfrm>
                    <a:off x="3254" y="1840"/>
                    <a:ext cx="882" cy="2422"/>
                    <a:chOff x="3180" y="1868"/>
                    <a:chExt cx="882" cy="2422"/>
                  </a:xfrm>
                </p:grpSpPr>
                <p:sp>
                  <p:nvSpPr>
                    <p:cNvPr id="213" name="Freeform 99"/>
                    <p:cNvSpPr/>
                    <p:nvPr/>
                  </p:nvSpPr>
                  <p:spPr bwMode="hidden">
                    <a:xfrm rot="3745735">
                      <a:off x="2506" y="2543"/>
                      <a:ext cx="1648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4" name="Freeform 100"/>
                    <p:cNvSpPr/>
                    <p:nvPr/>
                  </p:nvSpPr>
                  <p:spPr bwMode="hidden">
                    <a:xfrm rot="3745735">
                      <a:off x="3387" y="3615"/>
                      <a:ext cx="883" cy="46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17" name="Group 101"/>
                  <p:cNvGrpSpPr/>
                  <p:nvPr/>
                </p:nvGrpSpPr>
                <p:grpSpPr>
                  <a:xfrm>
                    <a:off x="3080" y="1956"/>
                    <a:ext cx="622" cy="2385"/>
                    <a:chOff x="3006" y="1984"/>
                    <a:chExt cx="622" cy="2385"/>
                  </a:xfrm>
                </p:grpSpPr>
                <p:sp>
                  <p:nvSpPr>
                    <p:cNvPr id="211" name="Freeform 102"/>
                    <p:cNvSpPr/>
                    <p:nvPr/>
                  </p:nvSpPr>
                  <p:spPr bwMode="hidden">
                    <a:xfrm rot="4286818">
                      <a:off x="2330" y="2661"/>
                      <a:ext cx="1599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2" name="Freeform 103"/>
                    <p:cNvSpPr/>
                    <p:nvPr/>
                  </p:nvSpPr>
                  <p:spPr bwMode="hidden">
                    <a:xfrm rot="4286818">
                      <a:off x="3006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18" name="Group 104"/>
                  <p:cNvGrpSpPr/>
                  <p:nvPr/>
                </p:nvGrpSpPr>
                <p:grpSpPr>
                  <a:xfrm>
                    <a:off x="2893" y="2071"/>
                    <a:ext cx="404" cy="2221"/>
                    <a:chOff x="2819" y="2099"/>
                    <a:chExt cx="404" cy="2221"/>
                  </a:xfrm>
                </p:grpSpPr>
                <p:sp>
                  <p:nvSpPr>
                    <p:cNvPr id="209" name="Freeform 105"/>
                    <p:cNvSpPr/>
                    <p:nvPr/>
                  </p:nvSpPr>
                  <p:spPr bwMode="hidden">
                    <a:xfrm rot="4898956">
                      <a:off x="2207" y="2711"/>
                      <a:ext cx="147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10" name="Freeform 106"/>
                    <p:cNvSpPr/>
                    <p:nvPr/>
                  </p:nvSpPr>
                  <p:spPr bwMode="hidden">
                    <a:xfrm rot="4898956">
                      <a:off x="2636" y="3733"/>
                      <a:ext cx="790" cy="38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119" name="Group 107"/>
                  <p:cNvGrpSpPr/>
                  <p:nvPr/>
                </p:nvGrpSpPr>
                <p:grpSpPr>
                  <a:xfrm>
                    <a:off x="2372" y="2107"/>
                    <a:ext cx="429" cy="2184"/>
                    <a:chOff x="2287" y="2135"/>
                    <a:chExt cx="429" cy="2184"/>
                  </a:xfrm>
                </p:grpSpPr>
                <p:sp>
                  <p:nvSpPr>
                    <p:cNvPr id="207" name="Freeform 108"/>
                    <p:cNvSpPr/>
                    <p:nvPr/>
                  </p:nvSpPr>
                  <p:spPr bwMode="hidden">
                    <a:xfrm rot="5755659">
                      <a:off x="1904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208" name="Freeform 109"/>
                    <p:cNvSpPr/>
                    <p:nvPr/>
                  </p:nvSpPr>
                  <p:spPr bwMode="hidden">
                    <a:xfrm rot="5755659">
                      <a:off x="2050" y="3786"/>
                      <a:ext cx="771" cy="29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</p:grpSp>
          <p:grpSp>
            <p:nvGrpSpPr>
              <p:cNvPr id="2074" name="Group 110"/>
              <p:cNvGrpSpPr/>
              <p:nvPr/>
            </p:nvGrpSpPr>
            <p:grpSpPr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2075" name="Group 111"/>
                <p:cNvGrpSpPr/>
                <p:nvPr/>
              </p:nvGrpSpPr>
              <p:grpSpPr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164" name="Arc 112"/>
                  <p:cNvSpPr/>
                  <p:nvPr/>
                </p:nvSpPr>
                <p:spPr bwMode="hidden">
                  <a:xfrm flipV="1">
                    <a:off x="2965" y="455"/>
                    <a:ext cx="2568" cy="2047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5" name="Arc 113"/>
                  <p:cNvSpPr/>
                  <p:nvPr/>
                </p:nvSpPr>
                <p:spPr bwMode="hidden">
                  <a:xfrm flipH="1">
                    <a:off x="387" y="1601"/>
                    <a:ext cx="2017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6" name="Arc 114"/>
                  <p:cNvSpPr/>
                  <p:nvPr/>
                </p:nvSpPr>
                <p:spPr bwMode="hidden">
                  <a:xfrm>
                    <a:off x="3028" y="1180"/>
                    <a:ext cx="1426" cy="2380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7" name="Arc 115"/>
                  <p:cNvSpPr/>
                  <p:nvPr/>
                </p:nvSpPr>
                <p:spPr bwMode="hidden">
                  <a:xfrm flipH="1">
                    <a:off x="73" y="812"/>
                    <a:ext cx="2541" cy="2380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8" name="Arc 116"/>
                  <p:cNvSpPr/>
                  <p:nvPr/>
                </p:nvSpPr>
                <p:spPr bwMode="hidden">
                  <a:xfrm flipH="1">
                    <a:off x="789" y="313"/>
                    <a:ext cx="1851" cy="2305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9" name="Arc 117"/>
                  <p:cNvSpPr/>
                  <p:nvPr/>
                </p:nvSpPr>
                <p:spPr bwMode="hidden">
                  <a:xfrm>
                    <a:off x="2763" y="1281"/>
                    <a:ext cx="763" cy="2305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70" name="Freeform 118"/>
                  <p:cNvSpPr/>
                  <p:nvPr/>
                </p:nvSpPr>
                <p:spPr bwMode="hidden">
                  <a:xfrm flipH="1">
                    <a:off x="1799" y="437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63" name="Freeform 119"/>
                <p:cNvSpPr/>
                <p:nvPr/>
              </p:nvSpPr>
              <p:spPr bwMode="hidden">
                <a:xfrm rot="20253369">
                  <a:off x="3279" y="1529"/>
                  <a:ext cx="443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058" name="Group 120"/>
            <p:cNvGrpSpPr/>
            <p:nvPr/>
          </p:nvGrpSpPr>
          <p:grpSpPr>
            <a:xfrm>
              <a:off x="1476" y="456"/>
              <a:ext cx="4040" cy="2966"/>
              <a:chOff x="210" y="337"/>
              <a:chExt cx="5198" cy="3818"/>
            </a:xfrm>
          </p:grpSpPr>
          <p:sp>
            <p:nvSpPr>
              <p:cNvPr id="146" name="Freeform 121"/>
              <p:cNvSpPr/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Arc 122"/>
              <p:cNvSpPr/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Arc 123"/>
              <p:cNvSpPr/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Arc 124"/>
              <p:cNvSpPr/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Arc 125"/>
              <p:cNvSpPr/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Arc 126"/>
              <p:cNvSpPr/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Freeform 127"/>
              <p:cNvSpPr/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Freeform 128"/>
              <p:cNvSpPr/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Freeform 129"/>
              <p:cNvSpPr/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Freeform 130"/>
              <p:cNvSpPr/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Freeform 131"/>
              <p:cNvSpPr/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Freeform 132"/>
              <p:cNvSpPr/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Freeform 133"/>
              <p:cNvSpPr/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134"/>
              <p:cNvSpPr/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72839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840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75" name="Rectangle 13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" name="Rectangle 1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7" name="Rectangle 1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032" name="Group 3"/>
            <p:cNvGrpSpPr/>
            <p:nvPr/>
          </p:nvGrpSpPr>
          <p:grpSpPr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71684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685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3" name="Group 6"/>
            <p:cNvGrpSpPr/>
            <p:nvPr/>
          </p:nvGrpSpPr>
          <p:grpSpPr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71687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688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4" name="Group 9"/>
            <p:cNvGrpSpPr/>
            <p:nvPr/>
          </p:nvGrpSpPr>
          <p:grpSpPr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71690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691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5" name="Group 12"/>
            <p:cNvGrpSpPr/>
            <p:nvPr/>
          </p:nvGrpSpPr>
          <p:grpSpPr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036" name="Group 13"/>
              <p:cNvGrpSpPr/>
              <p:nvPr/>
            </p:nvGrpSpPr>
            <p:grpSpPr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71694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695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037" name="Group 16"/>
              <p:cNvGrpSpPr/>
              <p:nvPr/>
            </p:nvGrpSpPr>
            <p:grpSpPr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060" name="Group 17"/>
                <p:cNvGrpSpPr/>
                <p:nvPr/>
              </p:nvGrpSpPr>
              <p:grpSpPr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71698" name="Freeform 18"/>
                  <p:cNvSpPr/>
                  <p:nvPr/>
                </p:nvSpPr>
                <p:spPr bwMode="hidden">
                  <a:xfrm rot="2711884">
                    <a:off x="2770" y="2236"/>
                    <a:ext cx="171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699" name="Freeform 19"/>
                  <p:cNvSpPr/>
                  <p:nvPr/>
                </p:nvSpPr>
                <p:spPr bwMode="hidden">
                  <a:xfrm rot="2711884">
                    <a:off x="4023" y="3146"/>
                    <a:ext cx="919" cy="4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1" name="Group 20"/>
                <p:cNvGrpSpPr/>
                <p:nvPr/>
              </p:nvGrpSpPr>
              <p:grpSpPr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71701" name="Freeform 21"/>
                  <p:cNvSpPr/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02" name="Freeform 22"/>
                  <p:cNvSpPr/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2" name="Group 23"/>
                <p:cNvGrpSpPr/>
                <p:nvPr/>
              </p:nvGrpSpPr>
              <p:grpSpPr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71704" name="Freeform 24"/>
                  <p:cNvSpPr/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05" name="Freeform 25"/>
                  <p:cNvSpPr/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3" name="Group 26"/>
                <p:cNvGrpSpPr/>
                <p:nvPr/>
              </p:nvGrpSpPr>
              <p:grpSpPr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71707" name="Freeform 27"/>
                  <p:cNvSpPr/>
                  <p:nvPr/>
                </p:nvSpPr>
                <p:spPr bwMode="hidden">
                  <a:xfrm rot="1080363">
                    <a:off x="2916" y="1628"/>
                    <a:ext cx="1677" cy="33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08" name="Freeform 28"/>
                  <p:cNvSpPr/>
                  <p:nvPr/>
                </p:nvSpPr>
                <p:spPr bwMode="hidden">
                  <a:xfrm rot="1080363">
                    <a:off x="4488" y="2030"/>
                    <a:ext cx="900" cy="52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4" name="Group 29"/>
                <p:cNvGrpSpPr/>
                <p:nvPr/>
              </p:nvGrpSpPr>
              <p:grpSpPr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71710" name="Freeform 30"/>
                  <p:cNvSpPr/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11" name="Freeform 31"/>
                  <p:cNvSpPr/>
                  <p:nvPr/>
                </p:nvSpPr>
                <p:spPr bwMode="hidden">
                  <a:xfrm rot="463793">
                    <a:off x="4470" y="1581"/>
                    <a:ext cx="829" cy="48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5" name="Group 32"/>
                <p:cNvGrpSpPr/>
                <p:nvPr/>
              </p:nvGrpSpPr>
              <p:grpSpPr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71713" name="Freeform 33"/>
                  <p:cNvSpPr/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14" name="Freeform 34"/>
                  <p:cNvSpPr/>
                  <p:nvPr/>
                </p:nvSpPr>
                <p:spPr bwMode="hidden">
                  <a:xfrm rot="-84182">
                    <a:off x="4377" y="1261"/>
                    <a:ext cx="755" cy="35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6" name="Group 35"/>
                <p:cNvGrpSpPr/>
                <p:nvPr/>
              </p:nvGrpSpPr>
              <p:grpSpPr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71716" name="Freeform 36"/>
                  <p:cNvSpPr/>
                  <p:nvPr/>
                </p:nvSpPr>
                <p:spPr bwMode="hidden">
                  <a:xfrm rot="-802576">
                    <a:off x="2930" y="1128"/>
                    <a:ext cx="1240" cy="20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17" name="Freeform 37"/>
                  <p:cNvSpPr/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7" name="Group 38"/>
                <p:cNvGrpSpPr/>
                <p:nvPr/>
              </p:nvGrpSpPr>
              <p:grpSpPr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71719" name="Freeform 39"/>
                  <p:cNvSpPr/>
                  <p:nvPr/>
                </p:nvSpPr>
                <p:spPr bwMode="hidden">
                  <a:xfrm rot="18888116" flipH="1">
                    <a:off x="876" y="2351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20" name="Freeform 40"/>
                  <p:cNvSpPr/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8" name="Group 41"/>
                <p:cNvGrpSpPr/>
                <p:nvPr/>
              </p:nvGrpSpPr>
              <p:grpSpPr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71722" name="Freeform 42"/>
                  <p:cNvSpPr/>
                  <p:nvPr/>
                </p:nvSpPr>
                <p:spPr bwMode="hidden">
                  <a:xfrm rot="19495919" flipH="1">
                    <a:off x="644" y="2196"/>
                    <a:ext cx="1806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23" name="Freeform 43"/>
                  <p:cNvSpPr/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69" name="Group 44"/>
                <p:cNvGrpSpPr/>
                <p:nvPr/>
              </p:nvGrpSpPr>
              <p:grpSpPr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71725" name="Freeform 45"/>
                  <p:cNvSpPr/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26" name="Freeform 46"/>
                  <p:cNvSpPr/>
                  <p:nvPr/>
                </p:nvSpPr>
                <p:spPr bwMode="hidden">
                  <a:xfrm rot="20017085" flipH="1">
                    <a:off x="-53" y="2598"/>
                    <a:ext cx="931" cy="46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0" name="Group 47"/>
                <p:cNvGrpSpPr/>
                <p:nvPr/>
              </p:nvGrpSpPr>
              <p:grpSpPr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71728" name="Freeform 48"/>
                  <p:cNvSpPr/>
                  <p:nvPr/>
                </p:nvSpPr>
                <p:spPr bwMode="hidden">
                  <a:xfrm rot="20519637" flipH="1">
                    <a:off x="721" y="1812"/>
                    <a:ext cx="1677" cy="32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29" name="Freeform 49"/>
                  <p:cNvSpPr/>
                  <p:nvPr/>
                </p:nvSpPr>
                <p:spPr bwMode="hidden">
                  <a:xfrm rot="20519637" flipH="1">
                    <a:off x="-74" y="2212"/>
                    <a:ext cx="900" cy="52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1" name="Group 50"/>
                <p:cNvGrpSpPr/>
                <p:nvPr/>
              </p:nvGrpSpPr>
              <p:grpSpPr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71731" name="Freeform 51"/>
                  <p:cNvSpPr/>
                  <p:nvPr/>
                </p:nvSpPr>
                <p:spPr bwMode="hidden">
                  <a:xfrm rot="21136207" flipH="1">
                    <a:off x="819" y="1583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32" name="Freeform 52"/>
                  <p:cNvSpPr/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2" name="Group 53"/>
                <p:cNvGrpSpPr/>
                <p:nvPr/>
              </p:nvGrpSpPr>
              <p:grpSpPr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71734" name="Freeform 54"/>
                  <p:cNvSpPr/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35" name="Freeform 55"/>
                  <p:cNvSpPr/>
                  <p:nvPr/>
                </p:nvSpPr>
                <p:spPr bwMode="hidden">
                  <a:xfrm rot="84182" flipH="1">
                    <a:off x="189" y="1438"/>
                    <a:ext cx="755" cy="35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3" name="Group 56"/>
                <p:cNvGrpSpPr/>
                <p:nvPr/>
              </p:nvGrpSpPr>
              <p:grpSpPr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71737" name="Freeform 57"/>
                  <p:cNvSpPr/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38" name="Freeform 58"/>
                  <p:cNvSpPr/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4" name="Group 59"/>
                <p:cNvGrpSpPr/>
                <p:nvPr/>
              </p:nvGrpSpPr>
              <p:grpSpPr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71740" name="Freeform 60"/>
                  <p:cNvSpPr/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41" name="Freeform 61"/>
                  <p:cNvSpPr/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5" name="Group 62"/>
                <p:cNvGrpSpPr/>
                <p:nvPr/>
              </p:nvGrpSpPr>
              <p:grpSpPr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71743" name="Freeform 63"/>
                  <p:cNvSpPr/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44" name="Freeform 64"/>
                  <p:cNvSpPr/>
                  <p:nvPr/>
                </p:nvSpPr>
                <p:spPr bwMode="hidden">
                  <a:xfrm rot="2028410" flipH="1">
                    <a:off x="3472" y="228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6" name="Group 65"/>
                <p:cNvGrpSpPr/>
                <p:nvPr/>
              </p:nvGrpSpPr>
              <p:grpSpPr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71746" name="Freeform 66"/>
                  <p:cNvSpPr/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47" name="Freeform 67"/>
                  <p:cNvSpPr/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7" name="Group 68"/>
                <p:cNvGrpSpPr/>
                <p:nvPr/>
              </p:nvGrpSpPr>
              <p:grpSpPr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71749" name="Freeform 69"/>
                  <p:cNvSpPr/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50" name="Freeform 70"/>
                  <p:cNvSpPr/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8" name="Group 71"/>
                <p:cNvGrpSpPr/>
                <p:nvPr/>
              </p:nvGrpSpPr>
              <p:grpSpPr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71752" name="Freeform 72"/>
                  <p:cNvSpPr/>
                  <p:nvPr/>
                </p:nvSpPr>
                <p:spPr bwMode="hidden">
                  <a:xfrm rot="4126480" flipH="1">
                    <a:off x="1936" y="921"/>
                    <a:ext cx="1052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53" name="Freeform 73"/>
                  <p:cNvSpPr/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79" name="Group 74"/>
                <p:cNvGrpSpPr/>
                <p:nvPr/>
              </p:nvGrpSpPr>
              <p:grpSpPr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71755" name="Freeform 75"/>
                  <p:cNvSpPr/>
                  <p:nvPr/>
                </p:nvSpPr>
                <p:spPr bwMode="hidden">
                  <a:xfrm rot="-1325434">
                    <a:off x="2814" y="1022"/>
                    <a:ext cx="1232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56" name="Freeform 76"/>
                  <p:cNvSpPr/>
                  <p:nvPr/>
                </p:nvSpPr>
                <p:spPr bwMode="hidden">
                  <a:xfrm rot="-1325434">
                    <a:off x="4003" y="673"/>
                    <a:ext cx="656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0" name="Group 77"/>
                <p:cNvGrpSpPr/>
                <p:nvPr/>
              </p:nvGrpSpPr>
              <p:grpSpPr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71758" name="Freeform 78"/>
                  <p:cNvSpPr/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59" name="Freeform 79"/>
                  <p:cNvSpPr/>
                  <p:nvPr/>
                </p:nvSpPr>
                <p:spPr bwMode="hidden">
                  <a:xfrm rot="-1921064">
                    <a:off x="3801" y="444"/>
                    <a:ext cx="655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71760" name="Freeform 80"/>
                <p:cNvSpPr/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1761" name="Freeform 81"/>
                <p:cNvSpPr/>
                <p:nvPr/>
              </p:nvSpPr>
              <p:spPr bwMode="hidden">
                <a:xfrm rot="4578755" flipH="1">
                  <a:off x="3977" y="78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 Black" panose="020B0A040201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083" name="Group 82"/>
                <p:cNvGrpSpPr/>
                <p:nvPr/>
              </p:nvGrpSpPr>
              <p:grpSpPr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71763" name="Freeform 83"/>
                  <p:cNvSpPr/>
                  <p:nvPr/>
                </p:nvSpPr>
                <p:spPr bwMode="hidden">
                  <a:xfrm rot="-3857755">
                    <a:off x="2366" y="933"/>
                    <a:ext cx="1055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64" name="Freeform 84"/>
                  <p:cNvSpPr/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4" name="Group 85"/>
                <p:cNvGrpSpPr/>
                <p:nvPr/>
              </p:nvGrpSpPr>
              <p:grpSpPr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71766" name="Freeform 86"/>
                  <p:cNvSpPr/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67" name="Freeform 87"/>
                  <p:cNvSpPr/>
                  <p:nvPr/>
                </p:nvSpPr>
                <p:spPr bwMode="hidden">
                  <a:xfrm rot="-2777260">
                    <a:off x="3432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5" name="Group 88"/>
                <p:cNvGrpSpPr/>
                <p:nvPr/>
              </p:nvGrpSpPr>
              <p:grpSpPr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71769" name="Freeform 89"/>
                  <p:cNvSpPr/>
                  <p:nvPr/>
                </p:nvSpPr>
                <p:spPr bwMode="hidden">
                  <a:xfrm rot="-4903748">
                    <a:off x="2297" y="960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70" name="Freeform 90"/>
                  <p:cNvSpPr/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6" name="Group 91"/>
                <p:cNvGrpSpPr/>
                <p:nvPr/>
              </p:nvGrpSpPr>
              <p:grpSpPr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71772" name="Freeform 92"/>
                  <p:cNvSpPr/>
                  <p:nvPr/>
                </p:nvSpPr>
                <p:spPr bwMode="hidden">
                  <a:xfrm rot="18335692" flipH="1">
                    <a:off x="1009" y="2475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73" name="Freeform 93"/>
                  <p:cNvSpPr/>
                  <p:nvPr/>
                </p:nvSpPr>
                <p:spPr bwMode="hidden">
                  <a:xfrm rot="18335692" flipH="1">
                    <a:off x="725" y="3503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7" name="Group 94"/>
                <p:cNvGrpSpPr/>
                <p:nvPr/>
              </p:nvGrpSpPr>
              <p:grpSpPr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71775" name="Freeform 95"/>
                  <p:cNvSpPr/>
                  <p:nvPr/>
                </p:nvSpPr>
                <p:spPr bwMode="hidden">
                  <a:xfrm rot="17542885" flipH="1">
                    <a:off x="1268" y="2578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76" name="Freeform 96"/>
                  <p:cNvSpPr/>
                  <p:nvPr/>
                </p:nvSpPr>
                <p:spPr bwMode="hidden">
                  <a:xfrm rot="17542885" flipH="1">
                    <a:off x="1277" y="3633"/>
                    <a:ext cx="848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8" name="Group 97"/>
                <p:cNvGrpSpPr/>
                <p:nvPr/>
              </p:nvGrpSpPr>
              <p:grpSpPr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71778" name="Freeform 98"/>
                  <p:cNvSpPr/>
                  <p:nvPr/>
                </p:nvSpPr>
                <p:spPr bwMode="hidden">
                  <a:xfrm rot="16782062" flipH="1">
                    <a:off x="1431" y="2685"/>
                    <a:ext cx="171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79" name="Freeform 99"/>
                  <p:cNvSpPr/>
                  <p:nvPr/>
                </p:nvSpPr>
                <p:spPr bwMode="hidden">
                  <a:xfrm rot="16782062" flipH="1">
                    <a:off x="1723" y="3891"/>
                    <a:ext cx="917" cy="47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89" name="Group 100"/>
                <p:cNvGrpSpPr/>
                <p:nvPr/>
              </p:nvGrpSpPr>
              <p:grpSpPr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71781" name="Freeform 101"/>
                  <p:cNvSpPr/>
                  <p:nvPr/>
                </p:nvSpPr>
                <p:spPr bwMode="hidden">
                  <a:xfrm rot="3144576">
                    <a:off x="2628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82" name="Freeform 102"/>
                  <p:cNvSpPr/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90" name="Group 103"/>
                <p:cNvGrpSpPr/>
                <p:nvPr/>
              </p:nvGrpSpPr>
              <p:grpSpPr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71784" name="Freeform 104"/>
                  <p:cNvSpPr/>
                  <p:nvPr/>
                </p:nvSpPr>
                <p:spPr bwMode="hidden">
                  <a:xfrm rot="3745735">
                    <a:off x="2506" y="2533"/>
                    <a:ext cx="1649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85" name="Freeform 105"/>
                  <p:cNvSpPr/>
                  <p:nvPr/>
                </p:nvSpPr>
                <p:spPr bwMode="hidden">
                  <a:xfrm rot="3745735">
                    <a:off x="3387" y="3606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91" name="Group 106"/>
                <p:cNvGrpSpPr/>
                <p:nvPr/>
              </p:nvGrpSpPr>
              <p:grpSpPr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71787" name="Freeform 107"/>
                  <p:cNvSpPr/>
                  <p:nvPr/>
                </p:nvSpPr>
                <p:spPr bwMode="hidden">
                  <a:xfrm rot="4286818">
                    <a:off x="2328" y="2653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88" name="Freeform 108"/>
                  <p:cNvSpPr/>
                  <p:nvPr/>
                </p:nvSpPr>
                <p:spPr bwMode="hidden">
                  <a:xfrm rot="4286818">
                    <a:off x="3001" y="3738"/>
                    <a:ext cx="86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92" name="Group 109"/>
                <p:cNvGrpSpPr/>
                <p:nvPr/>
              </p:nvGrpSpPr>
              <p:grpSpPr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71790" name="Freeform 110"/>
                  <p:cNvSpPr/>
                  <p:nvPr/>
                </p:nvSpPr>
                <p:spPr bwMode="hidden">
                  <a:xfrm rot="4898956">
                    <a:off x="2211" y="2708"/>
                    <a:ext cx="1463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91" name="Freeform 111"/>
                  <p:cNvSpPr/>
                  <p:nvPr/>
                </p:nvSpPr>
                <p:spPr bwMode="hidden">
                  <a:xfrm rot="4898956">
                    <a:off x="2638" y="3724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1093" name="Group 112"/>
                <p:cNvGrpSpPr/>
                <p:nvPr/>
              </p:nvGrpSpPr>
              <p:grpSpPr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71793" name="Freeform 113"/>
                  <p:cNvSpPr/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1794" name="Freeform 114"/>
                  <p:cNvSpPr/>
                  <p:nvPr/>
                </p:nvSpPr>
                <p:spPr bwMode="hidden">
                  <a:xfrm rot="5755659">
                    <a:off x="2052" y="3781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 Black" panose="020B0A040201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71795" name="Freeform 115"/>
              <p:cNvSpPr/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796" name="Arc 116"/>
              <p:cNvSpPr/>
              <p:nvPr/>
            </p:nvSpPr>
            <p:spPr bwMode="hidden">
              <a:xfrm flipH="1">
                <a:off x="3527" y="725"/>
                <a:ext cx="832" cy="901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797" name="Arc 117"/>
              <p:cNvSpPr/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798" name="Arc 118"/>
              <p:cNvSpPr/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799" name="Arc 119"/>
              <p:cNvSpPr/>
              <p:nvPr/>
            </p:nvSpPr>
            <p:spPr bwMode="hidden">
              <a:xfrm flipH="1">
                <a:off x="3267" y="628"/>
                <a:ext cx="791" cy="929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00" name="Arc 120"/>
              <p:cNvSpPr/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01" name="Arc 121"/>
              <p:cNvSpPr/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02" name="Arc 122"/>
              <p:cNvSpPr/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03" name="Arc 123"/>
              <p:cNvSpPr/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04" name="Freeform 124"/>
              <p:cNvSpPr/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05" name="Freeform 125"/>
              <p:cNvSpPr/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06" name="Arc 126"/>
              <p:cNvSpPr/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07" name="Arc 127"/>
              <p:cNvSpPr/>
              <p:nvPr/>
            </p:nvSpPr>
            <p:spPr bwMode="hidden">
              <a:xfrm flipH="1">
                <a:off x="3426" y="122"/>
                <a:ext cx="724" cy="901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08" name="Arc 128"/>
              <p:cNvSpPr/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09" name="Freeform 129"/>
              <p:cNvSpPr/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10" name="Freeform 130"/>
              <p:cNvSpPr/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11" name="Freeform 131"/>
              <p:cNvSpPr/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12" name="Freeform 132"/>
              <p:cNvSpPr/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13" name="Freeform 133"/>
              <p:cNvSpPr/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14" name="Freeform 134"/>
              <p:cNvSpPr/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15" name="Freeform 135"/>
              <p:cNvSpPr/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816" name="Freeform 136"/>
              <p:cNvSpPr/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 Black" panose="020B0A040201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27" name="Rectangle 137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13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819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20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21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 Black" panose="020B0A04020102020204" pitchFamily="34" charset="0"/>
              </a:rPr>
            </a:fld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hyperlink" Target="http://www.xdczx.com.cn/ycjy/czpd/kczy/shang/yw/2/12/sj-kebiao/1/jasl.htm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幽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3" descr="清晨中的小路 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8"/>
            <a:ext cx="9144000" cy="6850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4"/>
          <p:cNvSpPr txBox="1"/>
          <p:nvPr/>
        </p:nvSpPr>
        <p:spPr>
          <a:xfrm>
            <a:off x="5364163" y="3789363"/>
            <a:ext cx="793750" cy="1981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季羡林</a:t>
            </a:r>
            <a:endParaRPr lang="zh-CN" altLang="en-US" sz="4000" b="1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duotone>
              <a:srgbClr val="FFFFFF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1835150" y="692150"/>
            <a:ext cx="6481763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3300"/>
                </a:solidFill>
                <a:ea typeface="隶书" panose="02010509060101010101" pitchFamily="49" charset="-122"/>
              </a:rPr>
              <a:t>再读课文，理清文章思路：</a:t>
            </a:r>
            <a:endParaRPr lang="zh-CN" altLang="en-US" b="1" dirty="0">
              <a:solidFill>
                <a:srgbClr val="FF3300"/>
              </a:solidFill>
              <a:ea typeface="隶书" panose="02010509060101010101" pitchFamily="49" charset="-122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1763713" y="2708275"/>
            <a:ext cx="7067550" cy="3168650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第一部分（</a:t>
            </a:r>
            <a:r>
              <a:rPr lang="zh-CN" altLang="zh-CN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）：写幽径之美。</a:t>
            </a:r>
            <a:endParaRPr lang="zh-CN" altLang="en-US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第二部分（</a:t>
            </a:r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）：写藤萝之美。</a:t>
            </a:r>
            <a:endParaRPr lang="zh-CN" altLang="en-US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第三部分（</a:t>
            </a:r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en-US" altLang="zh-CN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）：写藤萝之悲。</a:t>
            </a:r>
            <a:endParaRPr lang="zh-CN" altLang="en-US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1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1">
                                            <p:txEl>
                                              <p:charRg st="35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duotone>
              <a:srgbClr val="FFFFFF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2411413" y="333375"/>
            <a:ext cx="48974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FF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感受幽径之美</a:t>
            </a:r>
            <a:endParaRPr lang="zh-CN" altLang="en-US" sz="4400" b="1" dirty="0">
              <a:solidFill>
                <a:srgbClr val="00FF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1187450" y="2060575"/>
            <a:ext cx="1152525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8000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山上：</a:t>
            </a:r>
            <a:endParaRPr lang="zh-CN" altLang="en-US" sz="3200" b="1" dirty="0">
              <a:solidFill>
                <a:srgbClr val="008000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  <a:p>
            <a:endParaRPr lang="zh-CN" altLang="en-US" sz="3200" b="1" dirty="0">
              <a:solidFill>
                <a:srgbClr val="008000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  <a:p>
            <a:endParaRPr lang="zh-CN" altLang="en-US" sz="3200" b="1" dirty="0">
              <a:solidFill>
                <a:srgbClr val="008000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8000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湖中：</a:t>
            </a:r>
            <a:endParaRPr lang="zh-CN" altLang="en-US" sz="3200" b="1" dirty="0">
              <a:solidFill>
                <a:srgbClr val="008000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700338" y="2133600"/>
            <a:ext cx="33131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总有翠色在目</a:t>
            </a:r>
            <a:endParaRPr lang="zh-CN" altLang="en-US" sz="28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2195513" y="3573463"/>
            <a:ext cx="2663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夏   绿叶红荷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5292725" y="2276475"/>
            <a:ext cx="223202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800" b="1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 dirty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白雪覆盖</a:t>
            </a:r>
            <a:endParaRPr lang="zh-CN" altLang="en-US" sz="2800" b="1" dirty="0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</a:rPr>
              <a:t>冬：</a:t>
            </a:r>
            <a:endParaRPr lang="zh-CN" altLang="en-US" sz="2800" b="1" dirty="0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绿色更浓</a:t>
            </a:r>
            <a:endParaRPr lang="zh-CN" altLang="en-US" sz="2800" b="1" dirty="0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200" name="AutoShape 8"/>
          <p:cNvSpPr/>
          <p:nvPr/>
        </p:nvSpPr>
        <p:spPr>
          <a:xfrm>
            <a:off x="7451725" y="3213100"/>
            <a:ext cx="431800" cy="287338"/>
          </a:xfrm>
          <a:prstGeom prst="rightArrow">
            <a:avLst>
              <a:gd name="adj1" fmla="val 50000"/>
              <a:gd name="adj2" fmla="val 37568"/>
            </a:avLst>
          </a:prstGeom>
          <a:solidFill>
            <a:schemeClr val="accent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8203" name="Text Box 11"/>
          <p:cNvSpPr txBox="1"/>
          <p:nvPr/>
        </p:nvSpPr>
        <p:spPr>
          <a:xfrm>
            <a:off x="2195513" y="1844675"/>
            <a:ext cx="611187" cy="12969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800" b="1" dirty="0">
                <a:solidFill>
                  <a:srgbClr val="CC00FF"/>
                </a:solidFill>
                <a:latin typeface="Arial" panose="020B0604020202020204" pitchFamily="34" charset="0"/>
              </a:rPr>
              <a:t>春夏秋</a:t>
            </a:r>
            <a:endParaRPr lang="zh-CN" altLang="en-US" sz="2800" b="1" dirty="0">
              <a:solidFill>
                <a:srgbClr val="CC00FF"/>
              </a:solidFill>
              <a:latin typeface="Arial" panose="020B0604020202020204" pitchFamily="34" charset="0"/>
            </a:endParaRPr>
          </a:p>
        </p:txBody>
      </p:sp>
      <p:sp>
        <p:nvSpPr>
          <p:cNvPr id="8204" name="Text Box 12"/>
          <p:cNvSpPr txBox="1"/>
          <p:nvPr/>
        </p:nvSpPr>
        <p:spPr>
          <a:xfrm>
            <a:off x="7885113" y="1989138"/>
            <a:ext cx="854075" cy="33845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生机勃勃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81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81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81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82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/>
      <p:bldP spid="8197" grpId="0"/>
      <p:bldP spid="8198" grpId="0"/>
      <p:bldP spid="8199" grpId="0"/>
      <p:bldP spid="8200" grpId="0" animBg="1"/>
      <p:bldP spid="8203" grpId="0"/>
      <p:bldP spid="82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/>
          <p:nvPr/>
        </p:nvSpPr>
        <p:spPr>
          <a:xfrm>
            <a:off x="179388" y="1285875"/>
            <a:ext cx="2892425" cy="39703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找出文中具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体描写幽径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径古藤萝的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形、色、味、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声、态的语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句，领略古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藤萝的美丽。</a:t>
            </a:r>
            <a:r>
              <a:rPr lang="zh-CN" altLang="en-US" sz="1600" b="1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endParaRPr lang="zh-CN" altLang="en-US" sz="1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14339" name="Picture 3" descr="5123a10835f28e15e92488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1528763"/>
            <a:ext cx="6300787" cy="5329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AutoShape 2"/>
          <p:cNvSpPr>
            <a:spLocks noChangeArrowheads="1"/>
          </p:cNvSpPr>
          <p:nvPr/>
        </p:nvSpPr>
        <p:spPr bwMode="auto">
          <a:xfrm>
            <a:off x="323850" y="836613"/>
            <a:ext cx="8569325" cy="5256213"/>
          </a:xfrm>
          <a:prstGeom prst="foldedCorner">
            <a:avLst>
              <a:gd name="adj" fmla="val 12500"/>
            </a:avLst>
          </a:prstGeom>
          <a:solidFill>
            <a:schemeClr val="accent1">
              <a:alpha val="53000"/>
            </a:schemeClr>
          </a:solidFill>
          <a:ln w="9525">
            <a:noFill/>
            <a:rou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Rectangle 3"/>
          <p:cNvSpPr/>
          <p:nvPr/>
        </p:nvSpPr>
        <p:spPr>
          <a:xfrm>
            <a:off x="539750" y="1196975"/>
            <a:ext cx="8229600" cy="3959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hlink"/>
              </a:buClr>
              <a:buChar char="•"/>
            </a:pPr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形：盘曲、古劲苍龙般    （比喻）</a:t>
            </a:r>
            <a:endParaRPr lang="zh-CN" alt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Char char="•"/>
            </a:pPr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色：苍黑、紫红、淡紫的花、绿叶</a:t>
            </a:r>
            <a:endParaRPr lang="zh-CN" alt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Char char="•"/>
            </a:pPr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味：幽香、淡淡的幽香</a:t>
            </a:r>
            <a:endParaRPr lang="zh-CN" alt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Char char="•"/>
            </a:pPr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声：引来的蜜蜂声、隐隐约约的古藤的哭泣              （拟人）</a:t>
            </a:r>
            <a:endParaRPr lang="zh-CN" alt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Char char="•"/>
            </a:pPr>
            <a:r>
              <a:rPr lang="zh-CN" altLang="en-US" sz="3600" b="1" dirty="0">
                <a:solidFill>
                  <a:schemeClr val="bg1"/>
                </a:solidFill>
                <a:latin typeface="Arial Black" panose="020B0A04020102020204" pitchFamily="34" charset="0"/>
              </a:rPr>
              <a:t>态：微笑、控诉、万分委屈（拟人）</a:t>
            </a:r>
            <a:endParaRPr lang="zh-CN" altLang="en-US" sz="36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5364" name="Line 4"/>
          <p:cNvSpPr/>
          <p:nvPr/>
        </p:nvSpPr>
        <p:spPr>
          <a:xfrm>
            <a:off x="0" y="6524625"/>
            <a:ext cx="9144000" cy="0"/>
          </a:xfrm>
          <a:prstGeom prst="line">
            <a:avLst/>
          </a:prstGeom>
          <a:ln w="88900" cap="flat" cmpd="thinThick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5" name="Line 5"/>
          <p:cNvSpPr/>
          <p:nvPr/>
        </p:nvSpPr>
        <p:spPr>
          <a:xfrm>
            <a:off x="0" y="404813"/>
            <a:ext cx="9144000" cy="0"/>
          </a:xfrm>
          <a:prstGeom prst="line">
            <a:avLst/>
          </a:prstGeom>
          <a:ln w="88900" cap="flat" cmpd="thickThin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advClick="0" advTm="10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395288" y="404813"/>
            <a:ext cx="3889375" cy="936625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感受藤萝之美</a:t>
            </a:r>
            <a:br>
              <a:rPr lang="zh-CN" altLang="en-US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endParaRPr lang="zh-CN" altLang="en-US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3635375" y="981075"/>
            <a:ext cx="50038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形：  盘曲而上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香：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蓦地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”“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扑鼻之香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声：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袭入耳内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的蜜蜂声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色：万绿丛中一点红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3708400" y="3357563"/>
            <a:ext cx="496887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和：与大树和睦相处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  <a:p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善：阅尽沧桑，从无害人之心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3059113" y="1196975"/>
            <a:ext cx="611187" cy="47974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外在美       内在美</a:t>
            </a:r>
            <a:endParaRPr lang="zh-CN" altLang="en-US" sz="2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228" name="AutoShape 12"/>
          <p:cNvSpPr/>
          <p:nvPr/>
        </p:nvSpPr>
        <p:spPr>
          <a:xfrm>
            <a:off x="3563938" y="1412875"/>
            <a:ext cx="71437" cy="1223963"/>
          </a:xfrm>
          <a:prstGeom prst="leftBrace">
            <a:avLst>
              <a:gd name="adj1" fmla="val 142778"/>
              <a:gd name="adj2" fmla="val 50000"/>
            </a:avLst>
          </a:prstGeom>
          <a:noFill/>
          <a:ln w="285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9229" name="AutoShape 13"/>
          <p:cNvSpPr/>
          <p:nvPr/>
        </p:nvSpPr>
        <p:spPr>
          <a:xfrm>
            <a:off x="3563938" y="3644900"/>
            <a:ext cx="71437" cy="936625"/>
          </a:xfrm>
          <a:prstGeom prst="leftBrace">
            <a:avLst>
              <a:gd name="adj1" fmla="val 109260"/>
              <a:gd name="adj2" fmla="val 50000"/>
            </a:avLst>
          </a:prstGeom>
          <a:noFill/>
          <a:ln w="285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9231" name="AutoShape 15"/>
          <p:cNvSpPr/>
          <p:nvPr/>
        </p:nvSpPr>
        <p:spPr>
          <a:xfrm>
            <a:off x="2627313" y="1700213"/>
            <a:ext cx="360362" cy="2665412"/>
          </a:xfrm>
          <a:prstGeom prst="leftBrace">
            <a:avLst>
              <a:gd name="adj1" fmla="val 61637"/>
              <a:gd name="adj2" fmla="val 50000"/>
            </a:avLst>
          </a:prstGeom>
          <a:noFill/>
          <a:ln w="285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9234" name="Text Box 18"/>
          <p:cNvSpPr txBox="1"/>
          <p:nvPr/>
        </p:nvSpPr>
        <p:spPr>
          <a:xfrm>
            <a:off x="611188" y="2205038"/>
            <a:ext cx="23050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真善美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的化身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2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2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92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" fill="hold"/>
                                        <p:tgtEl>
                                          <p:spTgt spid="92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3" grpId="0"/>
      <p:bldP spid="9224" grpId="0"/>
      <p:bldP spid="9225" grpId="0"/>
      <p:bldP spid="9228" grpId="0" animBg="1"/>
      <p:bldP spid="9229" grpId="0" animBg="1"/>
      <p:bldP spid="9231" grpId="0" animBg="1"/>
      <p:bldP spid="92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/>
          <p:nvPr/>
        </p:nvSpPr>
        <p:spPr>
          <a:xfrm>
            <a:off x="900113" y="3933825"/>
            <a:ext cx="6711950" cy="22891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</a:rPr>
              <a:t>作者着力描  写这棵幽径古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</a:rPr>
              <a:t>藤萝的美有何 作用？作者为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</a:rPr>
              <a:t>什么不直接描写 古藤萝的美？而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</a:rPr>
              <a:t>要先描写幽径之美？ </a:t>
            </a:r>
            <a:endParaRPr lang="zh-CN" altLang="en-US" sz="36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17411" name="Picture 3" descr="2008510223753163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476250"/>
            <a:ext cx="5616575" cy="2982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idx="1"/>
          </p:nvPr>
        </p:nvSpPr>
        <p:spPr>
          <a:xfrm>
            <a:off x="395288" y="1135063"/>
            <a:ext cx="8229600" cy="4525962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4000"/>
              <a:t>  </a:t>
            </a:r>
            <a:r>
              <a:rPr lang="zh-CN" altLang="en-US" sz="4000" dirty="0"/>
              <a:t>作者运用层层铺垫的写作方法，先写幽径四季之美来为古藤之美作铺垫，然后写古藤之美，是为写古藤的悲剧铺垫、蓄势。</a:t>
            </a:r>
            <a:endParaRPr lang="zh-CN" altLang="en-US" sz="4000" dirty="0"/>
          </a:p>
        </p:txBody>
      </p:sp>
      <p:sp>
        <p:nvSpPr>
          <p:cNvPr id="18435" name="AutoShape 3"/>
          <p:cNvSpPr/>
          <p:nvPr/>
        </p:nvSpPr>
        <p:spPr>
          <a:xfrm>
            <a:off x="0" y="476250"/>
            <a:ext cx="8964613" cy="287338"/>
          </a:xfrm>
          <a:prstGeom prst="rightArrow">
            <a:avLst>
              <a:gd name="adj1" fmla="val 50000"/>
              <a:gd name="adj2" fmla="val 779971"/>
            </a:avLst>
          </a:prstGeom>
          <a:solidFill>
            <a:srgbClr val="FF0000"/>
          </a:solidFill>
          <a:ln w="508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18436" name="AutoShape 4"/>
          <p:cNvSpPr/>
          <p:nvPr/>
        </p:nvSpPr>
        <p:spPr>
          <a:xfrm>
            <a:off x="250825" y="6094413"/>
            <a:ext cx="8893175" cy="358775"/>
          </a:xfrm>
          <a:prstGeom prst="leftArrow">
            <a:avLst>
              <a:gd name="adj1" fmla="val 50000"/>
              <a:gd name="adj2" fmla="val 619690"/>
            </a:avLst>
          </a:prstGeom>
          <a:solidFill>
            <a:srgbClr val="FF0000"/>
          </a:solidFill>
          <a:ln w="508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19460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24975" cy="68834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3"/>
          <p:cNvSpPr txBox="1"/>
          <p:nvPr/>
        </p:nvSpPr>
        <p:spPr>
          <a:xfrm>
            <a:off x="1331913" y="1773238"/>
            <a:ext cx="2159000" cy="579437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3200" dirty="0">
                <a:solidFill>
                  <a:srgbClr val="FF0066"/>
                </a:solidFill>
                <a:latin typeface="Garamond" panose="02020404030301010803" pitchFamily="18" charset="0"/>
              </a:rPr>
              <a:t>幽径</a:t>
            </a:r>
            <a:endParaRPr lang="zh-CN" altLang="en-US" sz="3200" dirty="0">
              <a:solidFill>
                <a:srgbClr val="FF0066"/>
              </a:solidFill>
              <a:latin typeface="Garamond" panose="02020404030301010803" pitchFamily="18" charset="0"/>
            </a:endParaRPr>
          </a:p>
        </p:txBody>
      </p:sp>
      <p:sp>
        <p:nvSpPr>
          <p:cNvPr id="20483" name="Text Box 4"/>
          <p:cNvSpPr txBox="1"/>
          <p:nvPr/>
        </p:nvSpPr>
        <p:spPr>
          <a:xfrm>
            <a:off x="250825" y="2565400"/>
            <a:ext cx="3529013" cy="64135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FF00"/>
                </a:solidFill>
                <a:latin typeface="Garamond" panose="02020404030301010803" pitchFamily="18" charset="0"/>
              </a:rPr>
              <a:t>（四季美景）</a:t>
            </a:r>
            <a:endParaRPr lang="zh-CN" altLang="en-US" sz="3600" dirty="0">
              <a:solidFill>
                <a:srgbClr val="00FF00"/>
              </a:solidFill>
              <a:latin typeface="Garamond" panose="02020404030301010803" pitchFamily="18" charset="0"/>
            </a:endParaRPr>
          </a:p>
        </p:txBody>
      </p:sp>
      <p:sp>
        <p:nvSpPr>
          <p:cNvPr id="20484" name="Text Box 5"/>
          <p:cNvSpPr txBox="1"/>
          <p:nvPr/>
        </p:nvSpPr>
        <p:spPr>
          <a:xfrm>
            <a:off x="4787900" y="1703388"/>
            <a:ext cx="1008063" cy="579437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3200" dirty="0">
                <a:solidFill>
                  <a:srgbClr val="663300"/>
                </a:solidFill>
                <a:latin typeface="Garamond" panose="02020404030301010803" pitchFamily="18" charset="0"/>
              </a:rPr>
              <a:t>悲剧</a:t>
            </a:r>
            <a:endParaRPr lang="zh-CN" altLang="en-US" sz="3200" dirty="0">
              <a:solidFill>
                <a:srgbClr val="663300"/>
              </a:solidFill>
              <a:latin typeface="Garamond" panose="02020404030301010803" pitchFamily="18" charset="0"/>
            </a:endParaRPr>
          </a:p>
        </p:txBody>
      </p:sp>
      <p:sp>
        <p:nvSpPr>
          <p:cNvPr id="20485" name="Text Box 6"/>
          <p:cNvSpPr txBox="1"/>
          <p:nvPr/>
        </p:nvSpPr>
        <p:spPr>
          <a:xfrm>
            <a:off x="4356100" y="2565400"/>
            <a:ext cx="2684463" cy="579438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3200" dirty="0">
                <a:solidFill>
                  <a:srgbClr val="6600FF"/>
                </a:solidFill>
                <a:latin typeface="Garamond" panose="02020404030301010803" pitchFamily="18" charset="0"/>
              </a:rPr>
              <a:t>（美的毁灭）</a:t>
            </a:r>
            <a:endParaRPr lang="zh-CN" altLang="en-US" sz="3200" dirty="0">
              <a:solidFill>
                <a:srgbClr val="6600FF"/>
              </a:solidFill>
              <a:latin typeface="Garamond" panose="02020404030301010803" pitchFamily="18" charset="0"/>
            </a:endParaRPr>
          </a:p>
        </p:txBody>
      </p:sp>
      <p:sp>
        <p:nvSpPr>
          <p:cNvPr id="20486" name="Line 7"/>
          <p:cNvSpPr/>
          <p:nvPr/>
        </p:nvSpPr>
        <p:spPr>
          <a:xfrm>
            <a:off x="2555875" y="3716338"/>
            <a:ext cx="1008063" cy="9366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487" name="Line 8"/>
          <p:cNvSpPr/>
          <p:nvPr/>
        </p:nvSpPr>
        <p:spPr>
          <a:xfrm flipH="1">
            <a:off x="4211638" y="3716338"/>
            <a:ext cx="1008062" cy="9366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488" name="Text Box 9"/>
          <p:cNvSpPr txBox="1"/>
          <p:nvPr/>
        </p:nvSpPr>
        <p:spPr>
          <a:xfrm>
            <a:off x="2555875" y="4797425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3200" dirty="0">
                <a:solidFill>
                  <a:schemeClr val="tx2"/>
                </a:solidFill>
                <a:latin typeface="Garamond" panose="02020404030301010803" pitchFamily="18" charset="0"/>
              </a:rPr>
              <a:t>古　　　藤</a:t>
            </a:r>
            <a:endParaRPr lang="zh-CN" altLang="en-US" sz="3200" dirty="0">
              <a:solidFill>
                <a:schemeClr val="tx2"/>
              </a:solidFill>
              <a:latin typeface="Garamond" panose="02020404030301010803" pitchFamily="18" charset="0"/>
            </a:endParaRPr>
          </a:p>
        </p:txBody>
      </p:sp>
      <p:sp>
        <p:nvSpPr>
          <p:cNvPr id="20489" name="Text Box 11"/>
          <p:cNvSpPr txBox="1"/>
          <p:nvPr/>
        </p:nvSpPr>
        <p:spPr>
          <a:xfrm rot="-2789378">
            <a:off x="2082800" y="3170238"/>
            <a:ext cx="671513" cy="1436687"/>
          </a:xfrm>
          <a:prstGeom prst="rect">
            <a:avLst/>
          </a:prstGeom>
          <a:noFill/>
          <a:ln w="9525">
            <a:noFill/>
          </a:ln>
        </p:spPr>
        <p:txBody>
          <a:bodyPr vert="eaVert" anchor="b">
            <a:spAutoFit/>
          </a:bodyPr>
          <a:p>
            <a:r>
              <a:rPr lang="zh-CN" altLang="en-US" sz="3200" dirty="0">
                <a:solidFill>
                  <a:srgbClr val="FF6600"/>
                </a:solidFill>
                <a:latin typeface="Garamond" panose="02020404030301010803" pitchFamily="18" charset="0"/>
              </a:rPr>
              <a:t>衬　托</a:t>
            </a:r>
            <a:endParaRPr lang="zh-CN" altLang="en-US" sz="3200" dirty="0">
              <a:solidFill>
                <a:srgbClr val="FF6600"/>
              </a:solidFill>
              <a:latin typeface="Garamond" panose="02020404030301010803" pitchFamily="18" charset="0"/>
            </a:endParaRPr>
          </a:p>
        </p:txBody>
      </p:sp>
      <p:sp>
        <p:nvSpPr>
          <p:cNvPr id="20490" name="Text Box 12"/>
          <p:cNvSpPr txBox="1"/>
          <p:nvPr/>
        </p:nvSpPr>
        <p:spPr>
          <a:xfrm rot="2825214">
            <a:off x="4864100" y="3251200"/>
            <a:ext cx="671513" cy="1919288"/>
          </a:xfrm>
          <a:prstGeom prst="rect">
            <a:avLst/>
          </a:prstGeom>
          <a:noFill/>
          <a:ln w="9525">
            <a:noFill/>
          </a:ln>
        </p:spPr>
        <p:txBody>
          <a:bodyPr vert="eaVert" anchor="b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Garamond" panose="02020404030301010803" pitchFamily="18" charset="0"/>
              </a:rPr>
              <a:t>毁　　灭</a:t>
            </a:r>
            <a:endParaRPr lang="zh-CN" altLang="en-US" sz="3200" dirty="0">
              <a:solidFill>
                <a:srgbClr val="0000FF"/>
              </a:solidFill>
              <a:latin typeface="Garamond" panose="02020404030301010803" pitchFamily="18" charset="0"/>
            </a:endParaRPr>
          </a:p>
        </p:txBody>
      </p:sp>
      <p:sp>
        <p:nvSpPr>
          <p:cNvPr id="20491" name="Rectangle 14"/>
          <p:cNvSpPr/>
          <p:nvPr/>
        </p:nvSpPr>
        <p:spPr>
          <a:xfrm>
            <a:off x="2627313" y="5589588"/>
            <a:ext cx="41783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6600CC"/>
                </a:solidFill>
                <a:latin typeface="Arial Black" panose="020B0A04020102020204" pitchFamily="34" charset="0"/>
              </a:rPr>
              <a:t>（真　善　美）</a:t>
            </a:r>
            <a:endParaRPr lang="zh-CN" altLang="en-US" sz="3200" dirty="0">
              <a:solidFill>
                <a:srgbClr val="6600CC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0" y="1989138"/>
            <a:ext cx="3779838" cy="503237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2800" b="1" dirty="0">
                <a:solidFill>
                  <a:srgbClr val="008000"/>
                </a:solidFill>
              </a:rPr>
              <a:t>喜爱乐之留恋</a:t>
            </a:r>
            <a:endParaRPr lang="zh-CN" altLang="en-US" sz="2800" b="1" dirty="0">
              <a:solidFill>
                <a:srgbClr val="008000"/>
              </a:solidFill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4787900" y="2708275"/>
            <a:ext cx="3527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震惊痛苦悲哀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971550" y="1412875"/>
            <a:ext cx="2952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</a:rPr>
              <a:t>被砍前的古藤</a:t>
            </a: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5364163" y="1412875"/>
            <a:ext cx="33115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被砍后的古藤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684213" y="2708275"/>
            <a:ext cx="29035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</a:rPr>
              <a:t>真善美的化身</a:t>
            </a: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10251" name="Text Box 11"/>
          <p:cNvSpPr txBox="1"/>
          <p:nvPr/>
        </p:nvSpPr>
        <p:spPr>
          <a:xfrm>
            <a:off x="5364163" y="2060575"/>
            <a:ext cx="32400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吊死鬼、孤儿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512" name="WordArt 20"/>
          <p:cNvSpPr>
            <a:spLocks noTextEdit="1"/>
          </p:cNvSpPr>
          <p:nvPr/>
        </p:nvSpPr>
        <p:spPr>
          <a:xfrm>
            <a:off x="684213" y="4149725"/>
            <a:ext cx="7127875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9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心</a:t>
            </a:r>
            <a:endParaRPr lang="zh-CN" altLang="en-US" sz="9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3" name="WordArt 21"/>
          <p:cNvSpPr>
            <a:spLocks noTextEdit="1"/>
          </p:cNvSpPr>
          <p:nvPr/>
        </p:nvSpPr>
        <p:spPr>
          <a:xfrm>
            <a:off x="611188" y="1341438"/>
            <a:ext cx="7489825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9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endParaRPr lang="zh-CN" altLang="en-US" sz="9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62" name="Text Box 22"/>
          <p:cNvSpPr txBox="1"/>
          <p:nvPr/>
        </p:nvSpPr>
        <p:spPr>
          <a:xfrm>
            <a:off x="2987675" y="0"/>
            <a:ext cx="30241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对比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2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4" grpId="0"/>
      <p:bldP spid="10248" grpId="0"/>
      <p:bldP spid="10249" grpId="0"/>
      <p:bldP spid="10250" grpId="0"/>
      <p:bldP spid="10251" grpId="0"/>
      <p:bldP spid="102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0" y="333375"/>
            <a:ext cx="9217025" cy="6253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一生无数头衔，唯独喜欢“教授”这一称号。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一生精通英、德、印等多种语言，唯独热爱着祖国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的文字。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出生山东清平县，家境也十分清贫，唯独满腹诗书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之足。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就读清华，博得“四剑客”之一的美誉。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留学德国，二战的烽烟造就他成为东方语言大师。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回归祖国，执教北大。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文革间挨斗受批受尽凌辱，可从未放弃救世治学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之道。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十年磨一剑，译成了印度人都惧怕的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罗摩衍那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是他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-------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大力的沟通了东西方文化。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是他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-------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推动了东方文化的前进。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他就是一代宗师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季羡林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 advTm="10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22532" name="Picture 4" descr="鼎湖山自然保护区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Text Box 5"/>
          <p:cNvSpPr txBox="1"/>
          <p:nvPr/>
        </p:nvSpPr>
        <p:spPr>
          <a:xfrm>
            <a:off x="179388" y="549275"/>
            <a:ext cx="4608512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500" b="1" dirty="0">
                <a:solidFill>
                  <a:schemeClr val="bg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＊认识悲剧 ＊</a:t>
            </a:r>
            <a:endParaRPr lang="zh-CN" altLang="en-US" sz="5500" b="1" dirty="0">
              <a:solidFill>
                <a:schemeClr val="bg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2339975" y="1989138"/>
            <a:ext cx="56165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5" name="Text Box 7"/>
          <p:cNvSpPr txBox="1"/>
          <p:nvPr/>
        </p:nvSpPr>
        <p:spPr>
          <a:xfrm>
            <a:off x="971550" y="1773238"/>
            <a:ext cx="6985000" cy="4614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</a:rPr>
              <a:t>“悲剧”就是把有价值的东西毁灭给人看，从而激起人们对丑的憎恨，对美的追求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</a:rPr>
              <a:t>                     </a:t>
            </a:r>
            <a:r>
              <a:rPr lang="en-US" altLang="zh-CN" sz="5400" b="1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</a:rPr>
              <a:t>鲁迅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WordArt 4" descr="白色大理石"/>
          <p:cNvSpPr>
            <a:spLocks noTextEdit="1"/>
          </p:cNvSpPr>
          <p:nvPr/>
        </p:nvSpPr>
        <p:spPr>
          <a:xfrm>
            <a:off x="0" y="0"/>
            <a:ext cx="33528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0" hangingPunct="0"/>
            <a:r>
              <a:rPr lang="zh-CN" altLang="en-US" sz="6600">
                <a:blipFill rotWithShape="0">
                  <a:blip r:embed="rId1"/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探讨悲剧</a:t>
            </a:r>
            <a:endParaRPr lang="zh-CN" altLang="en-US" sz="6600">
              <a:blipFill rotWithShape="0">
                <a:blip r:embed="rId1"/>
              </a:blip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Rectangle 9"/>
          <p:cNvSpPr>
            <a:spLocks noGrp="1"/>
          </p:cNvSpPr>
          <p:nvPr>
            <p:ph idx="1"/>
          </p:nvPr>
        </p:nvSpPr>
        <p:spPr>
          <a:xfrm>
            <a:off x="0" y="404813"/>
            <a:ext cx="8785225" cy="1655762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sz="3000" b="1" dirty="0">
                <a:latin typeface="宋体" panose="02010600030101010101" pitchFamily="2" charset="-122"/>
              </a:rPr>
              <a:t>　　　</a:t>
            </a:r>
            <a:r>
              <a:rPr lang="en-US" altLang="zh-CN" sz="3600" b="1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、“藤萝毁于愚氓之手”的悲剧，让作者心生悲痛，难道他仅仅是为这一棵藤萝而悲伤吗？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179388" y="1989138"/>
            <a:ext cx="8964613" cy="471170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rgbClr val="0C0C12"/>
                </a:solidFill>
                <a:effectDag name="">
                  <a:cont type="tree" name="">
                    <a:effect ref="fillLine"/>
                    <a:outerShdw dist="38100" dir="13500000" algn="br">
                      <a:srgbClr val="15151B"/>
                    </a:outerShdw>
                  </a:cont>
                  <a:cont type="tree" name="">
                    <a:effect ref="fillLine"/>
                    <a:outerShdw dist="38100" dir="2700000" algn="tl">
                      <a:srgbClr val="07070A"/>
                    </a:outerShdw>
                  </a:cont>
                  <a:effect ref="fillLine"/>
                </a:effectDag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   </a:t>
            </a:r>
            <a:r>
              <a:rPr kumimoji="0" lang="zh-CN" altLang="en-US" sz="4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里的藤萝是真善美的象征，愚氓是美的毁灭者的象征。藤萝被毁灭的悲剧其实就是世人对美的忽视，对美的否定，对美的毁灭，所以说古藤萝的悲剧，其实是在说人的悲剧，人们亲手一个一个地消灭身边的美，这是让作者最为心痛的，而且这样的悲剧每天还在上演着。</a:t>
            </a:r>
            <a:endParaRPr kumimoji="0" lang="zh-CN" altLang="en-US" sz="4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Rot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vert="horz" wrap="square" lIns="91440" tIns="45720" rIns="91440" bIns="45720" anchor="t"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6600" b="1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60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悲剧主题</a:t>
            </a:r>
            <a:endParaRPr lang="zh-CN" altLang="en-US" sz="60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6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这悲剧不仅仅是一株藤萝的悲剧，不仅仅是幽径悲剧，而且还是整个燕园的悲剧，整个时代的悲剧，整个民族的悲剧，甚至是整个人性的悲剧！</a:t>
            </a:r>
            <a:r>
              <a:rPr lang="zh-CN" altLang="en-US" sz="6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60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Line 2"/>
          <p:cNvSpPr/>
          <p:nvPr/>
        </p:nvSpPr>
        <p:spPr>
          <a:xfrm>
            <a:off x="684213" y="476250"/>
            <a:ext cx="7920037" cy="5976938"/>
          </a:xfrm>
          <a:prstGeom prst="line">
            <a:avLst/>
          </a:prstGeom>
          <a:ln w="2540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3" name="Freeform 3"/>
          <p:cNvSpPr/>
          <p:nvPr/>
        </p:nvSpPr>
        <p:spPr>
          <a:xfrm>
            <a:off x="827088" y="477838"/>
            <a:ext cx="7200900" cy="6192837"/>
          </a:xfrm>
          <a:custGeom>
            <a:avLst/>
            <a:gdLst>
              <a:gd name="txL" fmla="*/ 0 w 4536"/>
              <a:gd name="txT" fmla="*/ 0 h 3901"/>
              <a:gd name="txR" fmla="*/ 4536 w 4536"/>
              <a:gd name="txB" fmla="*/ 3901 h 3901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4536" h="3901">
                <a:moveTo>
                  <a:pt x="0" y="3901"/>
                </a:moveTo>
                <a:lnTo>
                  <a:pt x="2844" y="1445"/>
                </a:lnTo>
                <a:lnTo>
                  <a:pt x="4536" y="0"/>
                </a:lnTo>
              </a:path>
            </a:pathLst>
          </a:custGeom>
          <a:noFill/>
          <a:ln w="2540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 Black" panose="020B0A04020102020204" pitchFamily="34" charset="0"/>
            </a:endParaRPr>
          </a:p>
        </p:txBody>
      </p:sp>
      <p:sp>
        <p:nvSpPr>
          <p:cNvPr id="50180" name="Rectangle 4"/>
          <p:cNvSpPr>
            <a:spLocks noGrp="1"/>
          </p:cNvSpPr>
          <p:nvPr>
            <p:ph idx="1"/>
          </p:nvPr>
        </p:nvSpPr>
        <p:spPr>
          <a:xfrm>
            <a:off x="539750" y="476250"/>
            <a:ext cx="8229600" cy="568960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chemeClr val="tx2"/>
                </a:solidFill>
              </a:rPr>
              <a:t>悲剧是美的毁灭。毁坏的越美便越悲。（藤萝愈美，其悲剧愈突出）</a:t>
            </a:r>
            <a:endParaRPr lang="zh-CN" altLang="en-US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chemeClr val="tx2"/>
                </a:solidFill>
              </a:rPr>
              <a:t>悲剧是把美毁灭给人看。（着力写藤萝的惨状，令人触目惊心）</a:t>
            </a:r>
            <a:endParaRPr lang="zh-CN" altLang="en-US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chemeClr val="tx2"/>
                </a:solidFill>
              </a:rPr>
              <a:t>美被什么所毁，也关系到悲剧的性质及强烈与否。（本文毁于愚氓之手，更显可悲）</a:t>
            </a:r>
            <a:endParaRPr lang="zh-CN" altLang="en-US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>
                <a:solidFill>
                  <a:schemeClr val="tx2"/>
                </a:solidFill>
              </a:rPr>
              <a:t>文章不仅仅写藤萝的美，还写其真、善，这样的藤萝被毁，更显古藤萝的悲剧，在反复抒发 </a:t>
            </a:r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</a:rPr>
              <a:t>“</a:t>
            </a:r>
            <a:r>
              <a:rPr lang="zh-CN" altLang="en-US" dirty="0">
                <a:solidFill>
                  <a:schemeClr val="tx2"/>
                </a:solidFill>
              </a:rPr>
              <a:t>我</a:t>
            </a:r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</a:rPr>
              <a:t>”</a:t>
            </a:r>
            <a:r>
              <a:rPr lang="zh-CN" altLang="en-US" dirty="0">
                <a:solidFill>
                  <a:schemeClr val="tx2"/>
                </a:solidFill>
              </a:rPr>
              <a:t>的痛苦，渲染悲剧气氛的同时，为被毁的美唱挽歌，对毁美者进行遣责，表达矢志维护真、善美的决心。</a:t>
            </a:r>
            <a:endParaRPr lang="zh-CN" alt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8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018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018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charRg st="3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0180">
                                            <p:txEl>
                                              <p:charRg st="31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0180">
                                            <p:txEl>
                                              <p:charRg st="3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0180">
                                            <p:txEl>
                                              <p:charRg st="3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charRg st="6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0180">
                                            <p:txEl>
                                              <p:charRg st="60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0180">
                                            <p:txEl>
                                              <p:charRg st="6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0180">
                                            <p:txEl>
                                              <p:charRg st="6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charRg st="98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0180">
                                            <p:txEl>
                                              <p:charRg st="98" end="1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0180">
                                            <p:txEl>
                                              <p:charRg st="98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0180">
                                            <p:txEl>
                                              <p:charRg st="98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250825" y="188913"/>
            <a:ext cx="5400675" cy="855662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dirty="0">
                <a:solidFill>
                  <a:srgbClr val="0000CC"/>
                </a:solidFill>
                <a:ea typeface="隶书" panose="02010509060101010101" pitchFamily="49" charset="-122"/>
              </a:rPr>
              <a:t>思考悲剧背后的问题：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0" y="2349500"/>
            <a:ext cx="8204200" cy="137160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作者这么好的一个人，到底是什么样的人居然会狠心破坏作者的小天地，同学们联系现实生活猜猜，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毁美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哪些人呢？</a:t>
            </a:r>
            <a:br>
              <a:rPr lang="zh-CN" altLang="en-US" sz="2800" b="1" dirty="0">
                <a:solidFill>
                  <a:schemeClr val="bg1"/>
                </a:solidFill>
              </a:rPr>
            </a:b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395288" y="981075"/>
            <a:ext cx="71294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这个悲剧发生在哪里？什么时间？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1476375" y="1606550"/>
            <a:ext cx="5041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地点：北大     时间：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</a:rPr>
              <a:t>1992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年春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611188" y="3789363"/>
            <a:ext cx="8280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愚氓、伟人、追名逐利的人、心中无美的人</a:t>
            </a:r>
            <a:r>
              <a:rPr lang="en-US" altLang="zh-CN" b="1">
                <a:solidFill>
                  <a:srgbClr val="FF3300"/>
                </a:solidFill>
                <a:latin typeface="Arial" panose="020B0604020202020204" pitchFamily="34" charset="0"/>
              </a:rPr>
              <a:t>……</a:t>
            </a:r>
            <a:endParaRPr lang="en-US" altLang="zh-CN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1274" name="Rectangle 10"/>
          <p:cNvSpPr/>
          <p:nvPr/>
        </p:nvSpPr>
        <p:spPr>
          <a:xfrm>
            <a:off x="395288" y="4510088"/>
            <a:ext cx="82438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创造美好世界的人们与制造悲剧的人们最大的区别在哪里？　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0" y="5516563"/>
            <a:ext cx="896461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前者关爱生命、关爱自然，追求真、善、美；后者缺乏对生命、自然的关爱，自私、冷漠、无情。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7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7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7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  <p:bldP spid="11270" grpId="0"/>
      <p:bldP spid="11271" grpId="0"/>
      <p:bldP spid="11272" grpId="0"/>
      <p:bldP spid="11274" grpId="0"/>
      <p:bldP spid="1127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WordArt 5"/>
          <p:cNvSpPr/>
          <p:nvPr/>
        </p:nvSpPr>
        <p:spPr>
          <a:xfrm>
            <a:off x="611188" y="765175"/>
            <a:ext cx="5543550" cy="1008063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讨论探究　揭示主旨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827088" y="2492375"/>
            <a:ext cx="2724150" cy="1920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揭露什么？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说明什么？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希望什么？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5607" name="Text Box 7"/>
          <p:cNvSpPr txBox="1"/>
          <p:nvPr/>
        </p:nvSpPr>
        <p:spPr>
          <a:xfrm>
            <a:off x="3327400" y="2584450"/>
            <a:ext cx="55181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人们缺少博爱之心，自私、冷漠。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608" name="Text Box 8"/>
          <p:cNvSpPr txBox="1"/>
          <p:nvPr/>
        </p:nvSpPr>
        <p:spPr>
          <a:xfrm>
            <a:off x="3419475" y="3284538"/>
            <a:ext cx="48069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愚氓多，国民素质有待提高。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609" name="Text Box 9"/>
          <p:cNvSpPr txBox="1"/>
          <p:nvPr/>
        </p:nvSpPr>
        <p:spPr>
          <a:xfrm>
            <a:off x="3635375" y="3933825"/>
            <a:ext cx="44513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人们珍爱生命，关爱自然。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  <p:bldP spid="25607" grpId="0"/>
      <p:bldP spid="25608" grpId="0"/>
      <p:bldP spid="2560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1258888" y="1970088"/>
            <a:ext cx="2470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p>
            <a:r>
              <a:rPr lang="zh-CN" altLang="en-US" sz="3600" dirty="0">
                <a:latin typeface="Garamond" panose="02020404030301010803" pitchFamily="18" charset="0"/>
              </a:rPr>
              <a:t>本课小结：</a:t>
            </a:r>
            <a:endParaRPr lang="zh-CN" altLang="en-US" sz="3600" dirty="0">
              <a:latin typeface="Garamond" panose="02020404030301010803" pitchFamily="18" charset="0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1187450" y="2708275"/>
            <a:ext cx="6553200" cy="283845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Garamond" panose="02020404030301010803" pitchFamily="18" charset="0"/>
              </a:rPr>
              <a:t>　　</a:t>
            </a:r>
            <a:r>
              <a:rPr lang="zh-CN" altLang="en-US" sz="3600" dirty="0">
                <a:solidFill>
                  <a:srgbClr val="FF0000"/>
                </a:solidFill>
                <a:latin typeface="Garamond" panose="02020404030301010803" pitchFamily="18" charset="0"/>
              </a:rPr>
              <a:t>本文描绘了幽径藤萝之美和置身其中的情味，揭露了令人无比痛心的愚氓灭美的现实，抒发了矢志维护真善美的决心．</a:t>
            </a:r>
            <a:endParaRPr lang="zh-CN" altLang="en-US" sz="3600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611188" y="692150"/>
            <a:ext cx="4451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Verdana" panose="020B0604030504040204" pitchFamily="34" charset="0"/>
              </a:rPr>
              <a:t>二．体味文章之中的语言魅力．</a:t>
            </a:r>
            <a:endParaRPr lang="zh-CN" altLang="en-US" sz="2400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29699" name="Text Box 3"/>
          <p:cNvSpPr txBox="1"/>
          <p:nvPr/>
        </p:nvSpPr>
        <p:spPr>
          <a:xfrm>
            <a:off x="611188" y="1773238"/>
            <a:ext cx="7058025" cy="915987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dirty="0">
                <a:solidFill>
                  <a:schemeClr val="tx2"/>
                </a:solidFill>
                <a:latin typeface="Verdana" panose="020B0604030504040204" pitchFamily="34" charset="0"/>
              </a:rPr>
              <a:t>１．每到春天，我在悲愤．惆怅之余，唯一的一点安慰就是幽径中这一棵古藤．每次走在它下面，嗅到淡淡的幽香，听到嗡嗡的风蜂声，顿觉这个世界还是值得留恋的，人生还不全是荆棘丛．　</a:t>
            </a:r>
            <a:endParaRPr lang="zh-CN" altLang="en-US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1403350" y="2743200"/>
            <a:ext cx="6121400" cy="8223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Verdana" panose="020B0604030504040204" pitchFamily="34" charset="0"/>
              </a:rPr>
              <a:t>问：为什么作者对一棵古藤会产生这样</a:t>
            </a:r>
            <a:endParaRPr lang="zh-CN" altLang="en-US" sz="2400" dirty="0">
              <a:solidFill>
                <a:schemeClr val="tx2"/>
              </a:solidFill>
              <a:latin typeface="Verdana" panose="020B0604030504040204" pitchFamily="34" charset="0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Verdana" panose="020B0604030504040204" pitchFamily="34" charset="0"/>
              </a:rPr>
              <a:t>的感觉？</a:t>
            </a:r>
            <a:endParaRPr lang="zh-CN" altLang="en-US" sz="2400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684213" y="4292600"/>
            <a:ext cx="7561262" cy="8223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2400" dirty="0">
                <a:solidFill>
                  <a:srgbClr val="00FF00"/>
                </a:solidFill>
                <a:latin typeface="Verdana" panose="020B0604030504040204" pitchFamily="34" charset="0"/>
              </a:rPr>
              <a:t>２．真正的伟人们是决不会这样的．反过来说，如果他们像我这样的话，也决不能成为伟人</a:t>
            </a:r>
            <a:r>
              <a:rPr lang="zh-CN" altLang="en-US" sz="2400" dirty="0">
                <a:latin typeface="Verdana" panose="020B0604030504040204" pitchFamily="34" charset="0"/>
              </a:rPr>
              <a:t>．</a:t>
            </a:r>
            <a:endParaRPr lang="zh-CN" altLang="en-US" sz="2400" dirty="0">
              <a:latin typeface="Verdana" panose="020B0604030504040204" pitchFamily="34" charset="0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539750" y="5229225"/>
            <a:ext cx="8172450" cy="4572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2400" dirty="0">
                <a:latin typeface="Verdana" panose="020B0604030504040204" pitchFamily="34" charset="0"/>
              </a:rPr>
              <a:t>问：作者对他所说的伟人是什么感情？你是怎样理解的？</a:t>
            </a:r>
            <a:endParaRPr lang="zh-CN" altLang="en-US" sz="2400" dirty="0">
              <a:latin typeface="Verdana" panose="020B0604030504040204" pitchFamily="34" charset="0"/>
            </a:endParaRPr>
          </a:p>
        </p:txBody>
      </p:sp>
      <p:sp>
        <p:nvSpPr>
          <p:cNvPr id="29703" name="WordArt 7"/>
          <p:cNvSpPr>
            <a:spLocks noTextEdit="1"/>
          </p:cNvSpPr>
          <p:nvPr/>
        </p:nvSpPr>
        <p:spPr>
          <a:xfrm>
            <a:off x="1042988" y="6237288"/>
            <a:ext cx="4114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答：鄙视厌弃之情．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4" name="Rectangle 8"/>
          <p:cNvSpPr/>
          <p:nvPr/>
        </p:nvSpPr>
        <p:spPr>
          <a:xfrm>
            <a:off x="1476375" y="3644900"/>
            <a:ext cx="412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p>
            <a:r>
              <a:rPr lang="zh-CN" altLang="en-US" dirty="0">
                <a:latin typeface="Verdana" panose="020B0604030504040204" pitchFamily="34" charset="0"/>
              </a:rPr>
              <a:t>．</a:t>
            </a:r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29705" name="WordArt 9"/>
          <p:cNvSpPr>
            <a:spLocks noTextEdit="1"/>
          </p:cNvSpPr>
          <p:nvPr/>
        </p:nvSpPr>
        <p:spPr>
          <a:xfrm>
            <a:off x="323850" y="3644900"/>
            <a:ext cx="5943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答：唯一的精神寄托和安慰．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  <p:bldP spid="29701" grpId="0"/>
      <p:bldP spid="2970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592138" y="1389063"/>
            <a:ext cx="4700587" cy="118745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Verdana" panose="020B0604030504040204" pitchFamily="34" charset="0"/>
              </a:rPr>
              <a:t>３．在茫茫人世中，人们争名于朝．争利于市，哪里有闲心来关怀一棵古藤的生死呢？</a:t>
            </a:r>
            <a:endParaRPr lang="zh-CN" altLang="en-US" sz="2400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1116013" y="2852738"/>
            <a:ext cx="6284912" cy="4572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Verdana" panose="020B0604030504040204" pitchFamily="34" charset="0"/>
              </a:rPr>
              <a:t>问：作者批评世人缺了点什么？</a:t>
            </a:r>
            <a:endParaRPr lang="zh-CN" altLang="en-US" sz="2400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1187450" y="4335463"/>
            <a:ext cx="6408738" cy="8223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Verdana" panose="020B0604030504040204" pitchFamily="34" charset="0"/>
              </a:rPr>
              <a:t>明确：追名逐利，缺少对自然．对他人的关爱．自私．冷漠．无情．</a:t>
            </a:r>
            <a:endParaRPr lang="zh-CN" altLang="en-US" sz="2400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3"/>
          <p:cNvSpPr>
            <a:spLocks noGrp="1"/>
          </p:cNvSpPr>
          <p:nvPr>
            <p:ph idx="1"/>
          </p:nvPr>
        </p:nvSpPr>
        <p:spPr>
          <a:xfrm>
            <a:off x="-180975" y="0"/>
            <a:ext cx="9324975" cy="2133600"/>
          </a:xfrm>
          <a:ln/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en-US" altLang="zh-CN" b="1">
                <a:latin typeface="宋体" panose="02010600030101010101" pitchFamily="2" charset="-122"/>
              </a:rPr>
              <a:t>4</a:t>
            </a:r>
            <a:r>
              <a:rPr lang="zh-CN" altLang="en-US" b="1" dirty="0">
                <a:latin typeface="宋体" panose="02010600030101010101" pitchFamily="2" charset="-122"/>
              </a:rPr>
              <a:t>、“我自己的性格制造的这样一个十字架，只有我自己来背了。奈何奈何！”“但是，我愿意把这个十字架背下去，永远永远地背下去。”这里的“十字架”是什么呢？为什么作者要背下去</a:t>
            </a:r>
            <a:r>
              <a:rPr lang="en-US" altLang="zh-CN" b="1">
                <a:latin typeface="宋体" panose="02010600030101010101" pitchFamily="2" charset="-122"/>
              </a:rPr>
              <a:t>?</a:t>
            </a:r>
            <a:endParaRPr lang="en-US" altLang="zh-CN" b="1">
              <a:latin typeface="宋体" panose="02010600030101010101" pitchFamily="2" charset="-122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323850" y="2133600"/>
            <a:ext cx="8642350" cy="3025775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宋体" panose="02010600030101010101" pitchFamily="2" charset="-122"/>
              </a:rPr>
              <a:t>　　</a:t>
            </a:r>
            <a:r>
              <a:rPr lang="zh-CN" altLang="en-US" sz="3200" b="1" dirty="0">
                <a:latin typeface="宋体" panose="02010600030101010101" pitchFamily="2" charset="-122"/>
              </a:rPr>
              <a:t>这里的十字架指的是“揭露悲剧、维护真善美的责任”，作者深感到社会对于“愚氓”毁灭美丽的现象还没有引起起码的重视，呼唤社会群体爱美护美意识的提高，自己愿意承担起呼唤人们重视美，保护美的责任，表现了作者矢志维护真、善、美的决心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duotone>
              <a:srgbClr val="FFFFFF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Picture 2" descr="xz_6_4jxl.jpg (12204 字节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836613"/>
            <a:ext cx="3014662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3352800" y="0"/>
            <a:ext cx="5410200" cy="570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2800" dirty="0">
                <a:latin typeface="Times New Roman" panose="02020603050405020304" pitchFamily="18" charset="0"/>
              </a:rPr>
              <a:t>        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</a:rPr>
              <a:t>季羡林</a:t>
            </a: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</a:rPr>
              <a:t>(1911--2009)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</a:rPr>
              <a:t>当代著名学者，北京大学教授，享誉国内外的“东方学大师”。他一生有众多头衔，如“学界泰斗”、“一代宗师”、文学家、教育家、社会活动家、翻译家等，但最让他津津乐道的是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懂梵文、巴利文、吐火罗文等</a:t>
            </a:r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</a:rPr>
              <a:t>12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门古代语言。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971550" y="150813"/>
            <a:ext cx="2216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Garamond" panose="02020404030301010803" pitchFamily="18" charset="0"/>
              </a:rPr>
              <a:t>艺术特点</a:t>
            </a:r>
            <a:r>
              <a:rPr lang="zh-CN" altLang="en-US" sz="3200" dirty="0">
                <a:latin typeface="Garamond" panose="02020404030301010803" pitchFamily="18" charset="0"/>
              </a:rPr>
              <a:t>：</a:t>
            </a:r>
            <a:endParaRPr lang="zh-CN" altLang="en-US" sz="3200" dirty="0">
              <a:latin typeface="Garamond" panose="02020404030301010803" pitchFamily="18" charset="0"/>
            </a:endParaRPr>
          </a:p>
        </p:txBody>
      </p:sp>
      <p:sp>
        <p:nvSpPr>
          <p:cNvPr id="38915" name="Text Box 3"/>
          <p:cNvSpPr txBox="1"/>
          <p:nvPr/>
        </p:nvSpPr>
        <p:spPr>
          <a:xfrm>
            <a:off x="1187450" y="908050"/>
            <a:ext cx="5003800" cy="8223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2"/>
                </a:solidFill>
                <a:latin typeface="Garamond" panose="02020404030301010803" pitchFamily="18" charset="0"/>
              </a:rPr>
              <a:t>１．巧妙的运用了层层铺垫得手法来突出中心．</a:t>
            </a:r>
            <a:endParaRPr lang="zh-CN" altLang="en-US" sz="2400" dirty="0">
              <a:solidFill>
                <a:schemeClr val="tx2"/>
              </a:solidFill>
              <a:latin typeface="Garamond" panose="02020404030301010803" pitchFamily="18" charset="0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1116013" y="1844675"/>
            <a:ext cx="5075237" cy="8223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Garamond" panose="02020404030301010803" pitchFamily="18" charset="0"/>
              </a:rPr>
              <a:t>２．通过细腻生动的心理描写来抒发情感．</a:t>
            </a:r>
            <a:endParaRPr lang="zh-CN" altLang="en-US" sz="2400" dirty="0">
              <a:solidFill>
                <a:schemeClr val="tx2"/>
              </a:solidFill>
              <a:latin typeface="Garamond" panose="02020404030301010803" pitchFamily="18" charset="0"/>
            </a:endParaRPr>
          </a:p>
        </p:txBody>
      </p:sp>
      <p:sp>
        <p:nvSpPr>
          <p:cNvPr id="38917" name="Text Box 5"/>
          <p:cNvSpPr txBox="1"/>
          <p:nvPr/>
        </p:nvSpPr>
        <p:spPr>
          <a:xfrm>
            <a:off x="1403350" y="2990850"/>
            <a:ext cx="6508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p>
            <a:r>
              <a:rPr lang="zh-CN" altLang="en-US" sz="2400" dirty="0">
                <a:solidFill>
                  <a:schemeClr val="tx2"/>
                </a:solidFill>
                <a:latin typeface="Garamond" panose="02020404030301010803" pitchFamily="18" charset="0"/>
              </a:rPr>
              <a:t>３．浓墨重彩的描写与酣畅淋漓的抒情相结合</a:t>
            </a:r>
            <a:r>
              <a:rPr lang="zh-CN" altLang="en-US" dirty="0">
                <a:solidFill>
                  <a:schemeClr val="tx2"/>
                </a:solidFill>
                <a:latin typeface="Garamond" panose="02020404030301010803" pitchFamily="18" charset="0"/>
              </a:rPr>
              <a:t>．</a:t>
            </a:r>
            <a:endParaRPr lang="zh-CN" altLang="en-US" dirty="0">
              <a:solidFill>
                <a:schemeClr val="tx2"/>
              </a:solidFill>
              <a:latin typeface="Garamond" panose="02020404030301010803" pitchFamily="18" charset="0"/>
            </a:endParaRPr>
          </a:p>
        </p:txBody>
      </p:sp>
      <p:sp>
        <p:nvSpPr>
          <p:cNvPr id="32774" name="Text Box 6"/>
          <p:cNvSpPr txBox="1"/>
          <p:nvPr/>
        </p:nvSpPr>
        <p:spPr>
          <a:xfrm>
            <a:off x="1187450" y="3068638"/>
            <a:ext cx="7634288" cy="9144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Garamond" panose="02020404030301010803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CC00"/>
                </a:solidFill>
                <a:latin typeface="Garamond" panose="02020404030301010803" pitchFamily="18" charset="0"/>
              </a:rPr>
              <a:t>语言特色</a:t>
            </a:r>
            <a:r>
              <a:rPr lang="zh-CN" altLang="en-US" sz="2400" dirty="0">
                <a:latin typeface="Garamond" panose="02020404030301010803" pitchFamily="18" charset="0"/>
              </a:rPr>
              <a:t>：</a:t>
            </a:r>
            <a:endParaRPr lang="zh-CN" altLang="en-US" sz="2400" dirty="0">
              <a:latin typeface="Garamond" panose="02020404030301010803" pitchFamily="18" charset="0"/>
            </a:endParaRPr>
          </a:p>
        </p:txBody>
      </p:sp>
      <p:sp>
        <p:nvSpPr>
          <p:cNvPr id="32775" name="Text Box 7"/>
          <p:cNvSpPr txBox="1"/>
          <p:nvPr/>
        </p:nvSpPr>
        <p:spPr>
          <a:xfrm>
            <a:off x="1547813" y="2997200"/>
            <a:ext cx="4556125" cy="366713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r>
              <a:rPr lang="zh-CN" altLang="en-US" dirty="0">
                <a:solidFill>
                  <a:srgbClr val="6600CC"/>
                </a:solidFill>
                <a:latin typeface="Garamond" panose="02020404030301010803" pitchFamily="18" charset="0"/>
              </a:rPr>
              <a:t>．</a:t>
            </a:r>
            <a:endParaRPr lang="zh-CN" altLang="en-US" dirty="0">
              <a:solidFill>
                <a:srgbClr val="6600CC"/>
              </a:solidFill>
              <a:latin typeface="Garamond" panose="02020404030301010803" pitchFamily="18" charset="0"/>
            </a:endParaRPr>
          </a:p>
        </p:txBody>
      </p:sp>
      <p:sp>
        <p:nvSpPr>
          <p:cNvPr id="32776" name="WordArt 8"/>
          <p:cNvSpPr>
            <a:spLocks noTextEdit="1"/>
          </p:cNvSpPr>
          <p:nvPr/>
        </p:nvSpPr>
        <p:spPr>
          <a:xfrm>
            <a:off x="1619250" y="4437063"/>
            <a:ext cx="6172200" cy="457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本文的语言精练．纯粹，通俗而又雅致．</a:t>
            </a:r>
            <a:endParaRPr lang="zh-CN" altLang="en-US" sz="3600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/>
          <p:nvPr/>
        </p:nvSpPr>
        <p:spPr>
          <a:xfrm>
            <a:off x="1331913" y="4738688"/>
            <a:ext cx="681355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rPr>
              <a:t>独木不成林</a:t>
            </a:r>
            <a:r>
              <a:rPr lang="en-US" altLang="zh-CN" sz="3600">
                <a:latin typeface="Arial" panose="020B0604020202020204" pitchFamily="34" charset="0"/>
                <a:ea typeface="隶书" panose="02010509060101010101" pitchFamily="49" charset="-122"/>
              </a:rPr>
              <a:t>——</a:t>
            </a:r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rPr>
              <a:t>绿色日益减少，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rPr>
              <a:t>            人类欲望日益增长 </a:t>
            </a:r>
            <a:endParaRPr lang="zh-CN" altLang="en-US" sz="3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3795" name="Picture 3" descr="树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620713"/>
            <a:ext cx="4195762" cy="3317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4" descr="树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549275"/>
            <a:ext cx="3744913" cy="335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body" idx="4294967295"/>
          </p:nvPr>
        </p:nvSpPr>
        <p:spPr>
          <a:xfrm>
            <a:off x="1619250" y="5084763"/>
            <a:ext cx="5688013" cy="11811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600" b="1" dirty="0">
                <a:ea typeface="隶书" panose="02010509060101010101" pitchFamily="49" charset="-122"/>
              </a:rPr>
              <a:t>病树前头，生命孱弱</a:t>
            </a:r>
            <a:r>
              <a:rPr lang="zh-CN" altLang="en-US" dirty="0"/>
              <a:t> </a:t>
            </a:r>
            <a:br>
              <a:rPr lang="zh-CN" altLang="en-US" dirty="0"/>
            </a:br>
            <a:r>
              <a:rPr lang="zh-CN" altLang="en-US" dirty="0"/>
              <a:t>，不是万木春。</a:t>
            </a:r>
            <a:endParaRPr lang="zh-CN" altLang="en-US" dirty="0"/>
          </a:p>
        </p:txBody>
      </p:sp>
      <p:pic>
        <p:nvPicPr>
          <p:cNvPr id="34819" name="Picture 3" descr="枯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60350"/>
            <a:ext cx="4067175" cy="407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4" descr="枯树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260350"/>
            <a:ext cx="3960812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4" descr="yan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76250"/>
            <a:ext cx="4105275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5" descr="yan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476250"/>
            <a:ext cx="4249737" cy="338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1" name="Text Box 7"/>
          <p:cNvSpPr txBox="1"/>
          <p:nvPr/>
        </p:nvSpPr>
        <p:spPr>
          <a:xfrm>
            <a:off x="1476375" y="5084763"/>
            <a:ext cx="5213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隶书" panose="02010509060101010101" pitchFamily="49" charset="-122"/>
              </a:rPr>
              <a:t>可可西里被捕杀的藏羚羊</a:t>
            </a:r>
            <a:endParaRPr lang="zh-CN" altLang="en-US" sz="36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/>
          <p:nvPr/>
        </p:nvSpPr>
        <p:spPr>
          <a:xfrm>
            <a:off x="1116013" y="3825875"/>
            <a:ext cx="5965825" cy="2590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胡杨树，生命奇迹！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活着千年不死！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死了千年不倒！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倒了千年不烂！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现在，他在沙漠上死不瞑目</a:t>
            </a:r>
            <a:r>
              <a:rPr lang="en-US" altLang="zh-CN" sz="3200">
                <a:latin typeface="Arial" panose="020B0604020202020204" pitchFamily="34" charset="0"/>
                <a:ea typeface="隶书" panose="02010509060101010101" pitchFamily="49" charset="-122"/>
              </a:rPr>
              <a:t>······</a:t>
            </a:r>
            <a:r>
              <a:rPr lang="en-US" altLang="zh-CN" sz="36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en-US" altLang="zh-CN" sz="3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6867" name="Picture 3" descr="胡杨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33375"/>
            <a:ext cx="3889375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4" descr="胡杨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333375"/>
            <a:ext cx="4248150" cy="3119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0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0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0">
                                            <p:txEl>
                                              <p:charRg st="1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410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410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0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2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410">
                                            <p:txEl>
                                              <p:charRg st="2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410">
                                            <p:txEl>
                                              <p:charRg st="2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10">
                                            <p:txEl>
                                              <p:charRg st="26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3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410">
                                            <p:txEl>
                                              <p:charRg st="3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410">
                                            <p:txEl>
                                              <p:charRg st="3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410">
                                            <p:txEl>
                                              <p:charRg st="34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/>
          <p:nvPr/>
        </p:nvSpPr>
        <p:spPr>
          <a:xfrm>
            <a:off x="1619250" y="5157788"/>
            <a:ext cx="5294313" cy="91598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隶书" panose="02010509060101010101" pitchFamily="49" charset="-122"/>
              </a:rPr>
              <a:t>本是同根生，相煎何太急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br>
              <a:rPr lang="zh-CN" altLang="en-US" dirty="0"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7891" name="Picture 3" descr="本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404813"/>
            <a:ext cx="3851275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4" descr="本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404813"/>
            <a:ext cx="3743325" cy="367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2" descr="手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549275"/>
            <a:ext cx="3960813" cy="350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WordArt 3"/>
          <p:cNvSpPr/>
          <p:nvPr/>
        </p:nvSpPr>
        <p:spPr>
          <a:xfrm>
            <a:off x="2051050" y="5013325"/>
            <a:ext cx="3455988" cy="15128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人与生命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8916" name="Picture 4" descr="爱护地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549275"/>
            <a:ext cx="4643437" cy="348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Rectangle 2"/>
          <p:cNvSpPr/>
          <p:nvPr/>
        </p:nvSpPr>
        <p:spPr>
          <a:xfrm>
            <a:off x="1171575" y="558800"/>
            <a:ext cx="5975350" cy="6299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也许我们周围的许多东西，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都是我们生活的一部分，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生命的一部分，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关键时刻挽留住我们。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一株草，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一棵树，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一片云，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一只小虫。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它替匆忙的我们在土中扎根</a:t>
            </a:r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</a:rPr>
              <a:t>,</a:t>
            </a:r>
            <a:endParaRPr lang="en-US" altLang="zh-CN" sz="2400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在空中驻足，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    在风中浅唱</a:t>
            </a:r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</a:rPr>
              <a:t>...... </a:t>
            </a:r>
            <a:b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</a:rPr>
            </a:br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任何一株草的死亡都是人的死亡。 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      任何一棵树的夭折都是人的夭折。  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     任何一只虫的鸣叫也是人的鸣叫。 </a:t>
            </a:r>
            <a:b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         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2400" b="1" dirty="0">
                <a:latin typeface="宋体" panose="02010600030101010101" pitchFamily="2" charset="-122"/>
              </a:rPr>
              <a:t>             </a:t>
            </a:r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刘亮程</a:t>
            </a:r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一个人村庄</a:t>
            </a:r>
            <a: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</a:rPr>
              <a:t>》 </a:t>
            </a:r>
            <a:br>
              <a:rPr lang="en-US" altLang="zh-CN" sz="2400" b="1">
                <a:solidFill>
                  <a:schemeClr val="bg1"/>
                </a:solidFill>
                <a:latin typeface="宋体" panose="02010600030101010101" pitchFamily="2" charset="-122"/>
              </a:rPr>
            </a:br>
            <a:endParaRPr lang="en-US" altLang="zh-CN" sz="24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1406525" y="839788"/>
            <a:ext cx="6327775" cy="518636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br>
              <a:rPr lang="zh-CN" altLang="en-US" b="1" dirty="0">
                <a:latin typeface="Arial" panose="020B0604020202020204" pitchFamily="34" charset="0"/>
              </a:rPr>
            </a:br>
            <a:br>
              <a:rPr lang="zh-CN" altLang="en-US" b="1" dirty="0">
                <a:latin typeface="Arial" panose="020B0604020202020204" pitchFamily="34" charset="0"/>
              </a:rPr>
            </a:br>
            <a:endParaRPr lang="zh-CN" altLang="en-US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我们敬畏地球上的一切生命</a:t>
            </a: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</a:rPr>
              <a:t>,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不仅仅是因为人类有怜悯之心，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更因为它们的命运就是人类的命运：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当它们被杀害将尽时，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人类就像最后的一块多米诺骨牌，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接着倒下的也便是自己了。 </a:t>
            </a:r>
            <a:b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拯救自然环境，实际是拯救人类自己！ </a:t>
            </a:r>
            <a:b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0" y="404813"/>
            <a:ext cx="4681538" cy="930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500" b="1" dirty="0">
                <a:solidFill>
                  <a:schemeClr val="bg1"/>
                </a:solidFill>
                <a:latin typeface="Arial" panose="020B0604020202020204" pitchFamily="34" charset="0"/>
                <a:ea typeface="方正舒体" panose="02010601030101010101" pitchFamily="2" charset="-122"/>
              </a:rPr>
              <a:t>＊</a:t>
            </a:r>
            <a:r>
              <a:rPr lang="zh-CN" altLang="en-US" sz="5500" dirty="0">
                <a:solidFill>
                  <a:schemeClr val="bg1"/>
                </a:solidFill>
                <a:latin typeface="Arial" panose="020B0604020202020204" pitchFamily="34" charset="0"/>
                <a:ea typeface="方正舒体" panose="02010601030101010101" pitchFamily="2" charset="-122"/>
              </a:rPr>
              <a:t>课后作业</a:t>
            </a:r>
            <a:r>
              <a:rPr lang="zh-CN" altLang="en-US" sz="5500" b="1" dirty="0">
                <a:solidFill>
                  <a:schemeClr val="bg1"/>
                </a:solidFill>
                <a:latin typeface="Arial" panose="020B0604020202020204" pitchFamily="34" charset="0"/>
                <a:ea typeface="方正舒体" panose="02010601030101010101" pitchFamily="2" charset="-122"/>
              </a:rPr>
              <a:t>＊</a:t>
            </a:r>
            <a:endParaRPr lang="zh-CN" altLang="en-US" sz="5500" b="1" dirty="0">
              <a:solidFill>
                <a:schemeClr val="bg1"/>
              </a:solidFill>
              <a:latin typeface="Arial" panose="020B0604020202020204" pitchFamily="34" charset="0"/>
              <a:ea typeface="方正舒体" panose="02010601030101010101" pitchFamily="2" charset="-122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395288" y="1628775"/>
            <a:ext cx="8280400" cy="2684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>
                <a:solidFill>
                  <a:schemeClr val="bg1"/>
                </a:solidFill>
                <a:latin typeface="Arial" panose="020B0604020202020204" pitchFamily="34" charset="0"/>
              </a:rPr>
              <a:t>1. 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以古藤萝的口吻写一段话，向人们提出劝告，保护好自己赖以生存的环境，提高审美素质。 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     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6147" name="Rectangle 3"/>
          <p:cNvSpPr>
            <a:spLocks noGrp="1" noRot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endParaRPr lang="zh-CN" altLang="zh-CN" dirty="0"/>
          </a:p>
        </p:txBody>
      </p:sp>
      <p:pic>
        <p:nvPicPr>
          <p:cNvPr id="6148" name="Picture 4" descr="35296_1243308308d6bh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7171" name="Rectangle 3"/>
          <p:cNvSpPr>
            <a:spLocks noGrp="1" noRot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endParaRPr lang="zh-CN" altLang="zh-CN" dirty="0"/>
          </a:p>
        </p:txBody>
      </p:sp>
      <p:pic>
        <p:nvPicPr>
          <p:cNvPr id="7172" name="Picture 4" descr="20064181351548936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34938"/>
            <a:ext cx="8964612" cy="6723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8195" name="Rectangle 3"/>
          <p:cNvSpPr>
            <a:spLocks noGrp="1" noRot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endParaRPr lang="zh-CN" altLang="zh-CN" dirty="0"/>
          </a:p>
        </p:txBody>
      </p:sp>
      <p:pic>
        <p:nvPicPr>
          <p:cNvPr id="8196" name="Picture 4" descr="bb5b561c54706c968839ed0524aef04c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image01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6042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8532813" y="765175"/>
            <a:ext cx="611187" cy="38163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 Black" panose="020B0A04020102020204" pitchFamily="34" charset="0"/>
              </a:rPr>
              <a:t>吊　　　死　　　鬼</a:t>
            </a:r>
            <a:endParaRPr lang="zh-CN" altLang="en-US" sz="2800" b="1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WordArt 2"/>
          <p:cNvSpPr>
            <a:spLocks noTextEdit="1"/>
          </p:cNvSpPr>
          <p:nvPr/>
        </p:nvSpPr>
        <p:spPr>
          <a:xfrm>
            <a:off x="468313" y="549275"/>
            <a:ext cx="2519362" cy="576263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17"/>
              </a:avLst>
            </a:prstTxWarp>
            <a:normAutofit/>
            <a:scene3d>
              <a:camera prst="legacyPerspectiveBottom">
                <a:rot lat="0" lon="0" rev="0"/>
              </a:camera>
              <a:lightRig rig="legacyFlat3" dir="t"/>
            </a:scene3d>
            <a:sp3d extrusionH="887400" prstMaterial="legacyMatte">
              <a:extrusionClr>
                <a:srgbClr val="CCFFFF"/>
              </a:extrusionClr>
            </a:sp3d>
          </a:bodyPr>
          <a:p>
            <a:pPr algn="ctr" eaLnBrk="0" hangingPunct="0"/>
            <a:r>
              <a:rPr lang="zh-CN" altLang="en-US" sz="3600" b="1">
                <a:solidFill>
                  <a:srgbClr val="CCFFFF">
                    <a:alpha val="74901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生字词</a:t>
            </a:r>
            <a:endParaRPr lang="zh-CN" altLang="en-US" sz="3600" b="1">
              <a:solidFill>
                <a:srgbClr val="CCFFFF">
                  <a:alpha val="74901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468313" y="17002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684213" y="2060575"/>
            <a:ext cx="8096250" cy="2528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应答         应当            抖擞             惆怅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             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摇曳         绽放            潋滟             猥亵 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            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虬干         万斛            愚氓             毛骨悚然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Line 5"/>
          <p:cNvSpPr/>
          <p:nvPr/>
        </p:nvSpPr>
        <p:spPr>
          <a:xfrm>
            <a:off x="0" y="1268413"/>
            <a:ext cx="9144000" cy="0"/>
          </a:xfrm>
          <a:prstGeom prst="line">
            <a:avLst/>
          </a:prstGeom>
          <a:ln w="88900" cap="flat" cmpd="thinThick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46" name="Text Box 6"/>
          <p:cNvSpPr txBox="1"/>
          <p:nvPr/>
        </p:nvSpPr>
        <p:spPr>
          <a:xfrm>
            <a:off x="6516688" y="620713"/>
            <a:ext cx="19431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幽径悲剧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华文琥珀" panose="02010800040101010101" pitchFamily="2" charset="-122"/>
            </a:endParaRPr>
          </a:p>
        </p:txBody>
      </p:sp>
      <p:sp>
        <p:nvSpPr>
          <p:cNvPr id="74759" name="Text Box 7"/>
          <p:cNvSpPr txBox="1"/>
          <p:nvPr/>
        </p:nvSpPr>
        <p:spPr>
          <a:xfrm>
            <a:off x="323850" y="4868863"/>
            <a:ext cx="1047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</a:rPr>
              <a:t>yìng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760" name="Text Box 8"/>
          <p:cNvSpPr txBox="1"/>
          <p:nvPr/>
        </p:nvSpPr>
        <p:spPr>
          <a:xfrm>
            <a:off x="2124075" y="4852988"/>
            <a:ext cx="1149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</a:rPr>
              <a:t>yīng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761" name="Text Box 9"/>
          <p:cNvSpPr txBox="1"/>
          <p:nvPr/>
        </p:nvSpPr>
        <p:spPr>
          <a:xfrm>
            <a:off x="4140200" y="4787900"/>
            <a:ext cx="1631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</a:rPr>
              <a:t>dǒusǒu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762" name="Text Box 10"/>
          <p:cNvSpPr txBox="1"/>
          <p:nvPr/>
        </p:nvSpPr>
        <p:spPr>
          <a:xfrm>
            <a:off x="6516688" y="4875213"/>
            <a:ext cx="2419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</a:rPr>
              <a:t>chóuchàng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763" name="Text Box 11"/>
          <p:cNvSpPr txBox="1"/>
          <p:nvPr/>
        </p:nvSpPr>
        <p:spPr>
          <a:xfrm>
            <a:off x="250825" y="5308600"/>
            <a:ext cx="1403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</a:rPr>
              <a:t>yáoyè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764" name="Text Box 12"/>
          <p:cNvSpPr txBox="1"/>
          <p:nvPr/>
        </p:nvSpPr>
        <p:spPr>
          <a:xfrm>
            <a:off x="4140200" y="5164138"/>
            <a:ext cx="17938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</a:rPr>
              <a:t>liànyàn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765" name="Text Box 13"/>
          <p:cNvSpPr txBox="1"/>
          <p:nvPr/>
        </p:nvSpPr>
        <p:spPr>
          <a:xfrm>
            <a:off x="2124075" y="5291138"/>
            <a:ext cx="1174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</a:rPr>
              <a:t>zhàn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766" name="Text Box 14"/>
          <p:cNvSpPr txBox="1"/>
          <p:nvPr/>
        </p:nvSpPr>
        <p:spPr>
          <a:xfrm>
            <a:off x="6732588" y="5691188"/>
            <a:ext cx="13652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dirty="0" err="1">
                <a:solidFill>
                  <a:srgbClr val="FF0000"/>
                </a:solidFill>
                <a:latin typeface="Arial" panose="020B0604020202020204" pitchFamily="34" charset="0"/>
              </a:rPr>
              <a:t>sǒng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767" name="Text Box 15"/>
          <p:cNvSpPr txBox="1"/>
          <p:nvPr/>
        </p:nvSpPr>
        <p:spPr>
          <a:xfrm>
            <a:off x="4213225" y="5608638"/>
            <a:ext cx="15827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dirty="0" err="1">
                <a:solidFill>
                  <a:srgbClr val="FF0000"/>
                </a:solidFill>
                <a:latin typeface="Arial" panose="020B0604020202020204" pitchFamily="34" charset="0"/>
              </a:rPr>
              <a:t>méng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768" name="Text Box 16"/>
          <p:cNvSpPr txBox="1"/>
          <p:nvPr/>
        </p:nvSpPr>
        <p:spPr>
          <a:xfrm>
            <a:off x="2268538" y="5762625"/>
            <a:ext cx="8064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dirty="0" err="1">
                <a:solidFill>
                  <a:srgbClr val="FF0000"/>
                </a:solidFill>
                <a:latin typeface="Arial" panose="020B0604020202020204" pitchFamily="34" charset="0"/>
              </a:rPr>
              <a:t>hú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769" name="Text Box 17"/>
          <p:cNvSpPr txBox="1"/>
          <p:nvPr/>
        </p:nvSpPr>
        <p:spPr>
          <a:xfrm>
            <a:off x="395288" y="5651500"/>
            <a:ext cx="86201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</a:rPr>
              <a:t>qiú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770" name="Text Box 18"/>
          <p:cNvSpPr txBox="1"/>
          <p:nvPr/>
        </p:nvSpPr>
        <p:spPr>
          <a:xfrm>
            <a:off x="6588125" y="5359400"/>
            <a:ext cx="1428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 err="1">
                <a:solidFill>
                  <a:srgbClr val="FF3300"/>
                </a:solidFill>
                <a:latin typeface="Arial" panose="020B0604020202020204" pitchFamily="34" charset="0"/>
              </a:rPr>
              <a:t>w</a:t>
            </a:r>
            <a:r>
              <a:rPr lang="en-US" altLang="zh-CN" sz="3600" dirty="0" err="1">
                <a:solidFill>
                  <a:srgbClr val="FF3300"/>
                </a:solidFill>
                <a:latin typeface="Arial Black" panose="020B0A04020102020204" pitchFamily="34" charset="0"/>
              </a:rPr>
              <a:t>ě</a:t>
            </a:r>
            <a:r>
              <a:rPr lang="en-US" altLang="zh-CN" sz="3600" dirty="0" err="1">
                <a:solidFill>
                  <a:srgbClr val="FF3300"/>
                </a:solidFill>
                <a:latin typeface="Arial" panose="020B0604020202020204" pitchFamily="34" charset="0"/>
              </a:rPr>
              <a:t>ixié</a:t>
            </a:r>
            <a:endParaRPr lang="en-US" altLang="zh-CN" sz="360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0259" name="Rectangle 19">
            <a:hlinkClick r:id="" action="ppaction://noaction"/>
          </p:cNvPr>
          <p:cNvSpPr/>
          <p:nvPr/>
        </p:nvSpPr>
        <p:spPr>
          <a:xfrm>
            <a:off x="0" y="4941888"/>
            <a:ext cx="9144000" cy="19161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endParaRPr lang="zh-CN" altLang="en-US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21387E-6 L -0.02361 -0.492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-2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98844E-6 L -0.03924 -0.51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-2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82 -0.05596 L -0.04982 -0.50682 " pathEditMode="relative" ptsTypes="AA">
                                      <p:cBhvr>
                                        <p:cTn id="14" dur="20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07 -0.05803 L -0.08507 -0.51953 " pathEditMode="relative" ptsTypes="AA">
                                      <p:cBhvr>
                                        <p:cTn id="18" dur="2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34 -0.04786 L -0.02934 -0.4358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-0.05572 L -0.02483 -0.43329 " pathEditMode="relative" ptsTypes="AA">
                                      <p:cBhvr>
                                        <p:cTn id="26" dur="20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26 -0.08347 L -0.02726 -0.4191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13 -0.06289 L -0.06354 -0.45087 " pathEditMode="relative" ptsTypes="AA">
                                      <p:cBhvr>
                                        <p:cTn id="34" dur="20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45 -0.07075 L -0.03125 -0.36439 " pathEditMode="relative" ptsTypes="AA">
                                      <p:cBhvr>
                                        <p:cTn id="38" dur="2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6 -0.07029 L 0.00312 -0.37434 " pathEditMode="relative" ptsTypes="AA">
                                      <p:cBhvr>
                                        <p:cTn id="42" dur="2000" fill="hold"/>
                                        <p:tgtEl>
                                          <p:spTgt spid="747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41 -0.0689 L -0.06302 -0.35191 " pathEditMode="relative" ptsTypes="AA">
                                      <p:cBhvr>
                                        <p:cTn id="46" dur="20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-0.07029 L 0.01198 -0.36393 " pathEditMode="relative" ptsTypes="AA">
                                      <p:cBhvr>
                                        <p:cTn id="50" dur="20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/>
      <p:bldP spid="74760" grpId="0"/>
      <p:bldP spid="74761" grpId="0"/>
      <p:bldP spid="74762" grpId="0"/>
      <p:bldP spid="74763" grpId="0"/>
      <p:bldP spid="74764" grpId="0"/>
      <p:bldP spid="74765" grpId="0"/>
      <p:bldP spid="74766" grpId="0"/>
      <p:bldP spid="74767" grpId="0"/>
      <p:bldP spid="74768" grpId="0"/>
      <p:bldP spid="74769" grpId="0"/>
      <p:bldP spid="747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duotone>
              <a:srgbClr val="FFFFFF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初读整体感知内容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22098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楷体_GB2312" pitchFamily="49" charset="-122"/>
              </a:rPr>
              <a:t>阅读课文，读完后请用一句话概括这篇课文主要内容。</a:t>
            </a:r>
            <a:endParaRPr lang="zh-CN" altLang="en-US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395288" y="4221163"/>
            <a:ext cx="8616950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       </a:t>
            </a:r>
            <a:r>
              <a:rPr lang="en-US" altLang="zh-CN" sz="4000" b="1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幽径悲剧</a:t>
            </a:r>
            <a:r>
              <a:rPr lang="en-US" altLang="zh-CN" sz="4000" b="1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写的是家门附近一条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4000" b="1" dirty="0">
                <a:solidFill>
                  <a:srgbClr val="0000CC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幽径上的古藤萝被诛伐。</a:t>
            </a:r>
            <a:endParaRPr lang="zh-CN" altLang="en-US" sz="4000" b="1" dirty="0">
              <a:solidFill>
                <a:srgbClr val="0000CC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6149" grpId="0"/>
    </p:bldLst>
  </p:timing>
</p:sld>
</file>

<file path=ppt/theme/theme1.xml><?xml version="1.0" encoding="utf-8"?>
<a:theme xmlns:a="http://schemas.openxmlformats.org/drawingml/2006/main" name="Fireworks">
  <a:themeElements>
    <a:clrScheme name="Fireworks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Fireworks">
      <a:majorFont>
        <a:latin typeface="Arial Black"/>
        <a:ea typeface="宋体"/>
        <a:cs typeface=""/>
      </a:majorFont>
      <a:minorFont>
        <a:latin typeface="Arial Blac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0</TotalTime>
  <Words>3143</Words>
  <Application>WPS 演示</Application>
  <PresentationFormat>在屏幕上显示</PresentationFormat>
  <Paragraphs>294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8" baseType="lpstr">
      <vt:lpstr>Arial</vt:lpstr>
      <vt:lpstr>宋体</vt:lpstr>
      <vt:lpstr>Wingdings</vt:lpstr>
      <vt:lpstr>Arial Black</vt:lpstr>
      <vt:lpstr>Times New Roman</vt:lpstr>
      <vt:lpstr>Calibri</vt:lpstr>
      <vt:lpstr>隶书</vt:lpstr>
      <vt:lpstr>黑体</vt:lpstr>
      <vt:lpstr>华文琥珀</vt:lpstr>
      <vt:lpstr>楷体_GB2312</vt:lpstr>
      <vt:lpstr>新宋体</vt:lpstr>
      <vt:lpstr>华文楷体</vt:lpstr>
      <vt:lpstr>华文新魏</vt:lpstr>
      <vt:lpstr>Garamond</vt:lpstr>
      <vt:lpstr>方正舒体</vt:lpstr>
      <vt:lpstr>Verdana</vt:lpstr>
      <vt:lpstr>微软雅黑</vt:lpstr>
      <vt:lpstr>Arial Unicode MS</vt:lpstr>
      <vt:lpstr>Fireworks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hy</dc:creator>
  <cp:lastModifiedBy>Administrator</cp:lastModifiedBy>
  <cp:revision>47</cp:revision>
  <dcterms:created xsi:type="dcterms:W3CDTF">2006-10-28T07:58:36Z</dcterms:created>
  <dcterms:modified xsi:type="dcterms:W3CDTF">2019-04-12T00:35:28Z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