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306" r:id="rId3"/>
    <p:sldId id="362" r:id="rId4"/>
    <p:sldId id="342" r:id="rId5"/>
    <p:sldId id="348" r:id="rId6"/>
    <p:sldId id="428" r:id="rId7"/>
    <p:sldId id="447" r:id="rId8"/>
    <p:sldId id="449" r:id="rId9"/>
    <p:sldId id="450" r:id="rId10"/>
    <p:sldId id="451" r:id="rId11"/>
    <p:sldId id="452" r:id="rId12"/>
    <p:sldId id="437" r:id="rId13"/>
    <p:sldId id="454" r:id="rId14"/>
    <p:sldId id="456" r:id="rId15"/>
    <p:sldId id="438" r:id="rId16"/>
    <p:sldId id="457" r:id="rId17"/>
    <p:sldId id="435" r:id="rId18"/>
    <p:sldId id="436" r:id="rId19"/>
    <p:sldId id="462" r:id="rId20"/>
    <p:sldId id="459" r:id="rId21"/>
    <p:sldId id="455" r:id="rId22"/>
    <p:sldId id="461" r:id="rId23"/>
    <p:sldId id="460" r:id="rId24"/>
  </p:sldIdLst>
  <p:sldSz cx="11518900" cy="6480175"/>
  <p:notesSz cx="6858000" cy="9144000"/>
  <p:custDataLst>
    <p:tags r:id="rId25"/>
  </p:custDataLst>
  <p:defaultTextStyle>
    <a:defPPr>
      <a:defRPr lang="tr-TR"/>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45">
          <p15:clr>
            <a:srgbClr val="A4A3A4"/>
          </p15:clr>
        </p15:guide>
        <p15:guide id="2" pos="6752">
          <p15:clr>
            <a:srgbClr val="A4A3A4"/>
          </p15:clr>
        </p15:guide>
        <p15:guide id="3" pos="568">
          <p15:clr>
            <a:srgbClr val="A4A3A4"/>
          </p15:clr>
        </p15:guide>
        <p15:guide id="4" orient="horz" pos="79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74" autoAdjust="0"/>
    <p:restoredTop sz="94705" autoAdjust="0"/>
  </p:normalViewPr>
  <p:slideViewPr>
    <p:cSldViewPr showGuides="1">
      <p:cViewPr varScale="1">
        <p:scale>
          <a:sx n="70" d="100"/>
          <a:sy n="70" d="100"/>
        </p:scale>
        <p:origin x="654" y="72"/>
      </p:cViewPr>
      <p:guideLst>
        <p:guide orient="horz" pos="3645"/>
        <p:guide pos="6752"/>
        <p:guide pos="568"/>
        <p:guide orient="horz" pos="791"/>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p:cViewPr>
        <p:scale>
          <a:sx n="1" d="100"/>
          <a:sy n="1" d="100"/>
        </p:scale>
        <p:origin x="0" y="0"/>
      </p:cViewPr>
    </p:cSldViewPr>
  </p:notesViewPr>
  <p:gridSpacing cx="76319" cy="76319"/>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tags" Target="tags/tag23.xml" /><Relationship Id="rId26" Type="http://schemas.openxmlformats.org/officeDocument/2006/relationships/presProps" Target="presProps.xml" /><Relationship Id="rId27" Type="http://schemas.openxmlformats.org/officeDocument/2006/relationships/viewProps" Target="viewProps.xml" /><Relationship Id="rId28" Type="http://schemas.openxmlformats.org/officeDocument/2006/relationships/theme" Target="theme/theme1.xml" /><Relationship Id="rId29"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6046C2-959B-480F-95CE-89A9F2BB5B47}" type="datetimeFigureOut">
              <a:rPr lang="tr-TR" smtClean="0"/>
              <a:t>24.08.2020</a:t>
            </a:fld>
            <a:endParaRPr lang="tr-T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01EFAE-D117-48EA-9562-6C8DD875E287}" type="slidenum">
              <a:rPr lang="tr-TR" smtClean="0"/>
              <a:t>‹#›</a:t>
            </a:fld>
            <a:endParaRPr lang="tr-TR"/>
          </a:p>
        </p:txBody>
      </p:sp>
    </p:spTree>
    <p:extLst>
      <p:ext uri="{BB962C8B-B14F-4D97-AF65-F5344CB8AC3E}">
        <p14:creationId xmlns:p14="http://schemas.microsoft.com/office/powerpoint/2010/main" val="85792318"/>
      </p:ext>
    </p:extLst>
  </p:cSld>
  <p:clrMap bg1="lt1" tx1="dk1" bg2="lt2" tx2="dk2" accent1="accent1" accent2="accent2" accent3="accent3" accent4="accent4" accent5="accent5" accent6="accent6" hlink="hlink" folHlink="folHlink"/>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4400" algn="l" defTabSz="913765" rtl="0" eaLnBrk="1" latinLnBrk="0" hangingPunct="1">
      <a:defRPr sz="1200" kern="1200">
        <a:solidFill>
          <a:schemeClr val="tx1"/>
        </a:solidFill>
        <a:latin typeface="+mn-lt"/>
        <a:ea typeface="+mn-ea"/>
        <a:cs typeface="+mn-cs"/>
      </a:defRPr>
    </a:lvl3pPr>
    <a:lvl4pPr marL="1371600" algn="l" defTabSz="913765" rtl="0" eaLnBrk="1" latinLnBrk="0" hangingPunct="1">
      <a:defRPr sz="1200" kern="1200">
        <a:solidFill>
          <a:schemeClr val="tx1"/>
        </a:solidFill>
        <a:latin typeface="+mn-lt"/>
        <a:ea typeface="+mn-ea"/>
        <a:cs typeface="+mn-cs"/>
      </a:defRPr>
    </a:lvl4pPr>
    <a:lvl5pPr marL="1828800" algn="l" defTabSz="913765" rtl="0" eaLnBrk="1" latinLnBrk="0" hangingPunct="1">
      <a:defRPr sz="1200" kern="1200">
        <a:solidFill>
          <a:schemeClr val="tx1"/>
        </a:solidFill>
        <a:latin typeface="+mn-lt"/>
        <a:ea typeface="+mn-ea"/>
        <a:cs typeface="+mn-cs"/>
      </a:defRPr>
    </a:lvl5pPr>
    <a:lvl6pPr marL="2286000" algn="l" defTabSz="913765" rtl="0" eaLnBrk="1" latinLnBrk="0" hangingPunct="1">
      <a:defRPr sz="1200" kern="1200">
        <a:solidFill>
          <a:schemeClr val="tx1"/>
        </a:solidFill>
        <a:latin typeface="+mn-lt"/>
        <a:ea typeface="+mn-ea"/>
        <a:cs typeface="+mn-cs"/>
      </a:defRPr>
    </a:lvl6pPr>
    <a:lvl7pPr marL="2743200" algn="l" defTabSz="913765" rtl="0" eaLnBrk="1" latinLnBrk="0" hangingPunct="1">
      <a:defRPr sz="1200" kern="1200">
        <a:solidFill>
          <a:schemeClr val="tx1"/>
        </a:solidFill>
        <a:latin typeface="+mn-lt"/>
        <a:ea typeface="+mn-ea"/>
        <a:cs typeface="+mn-cs"/>
      </a:defRPr>
    </a:lvl7pPr>
    <a:lvl8pPr marL="3200400" algn="l" defTabSz="913765" rtl="0" eaLnBrk="1" latinLnBrk="0" hangingPunct="1">
      <a:defRPr sz="1200" kern="1200">
        <a:solidFill>
          <a:schemeClr val="tx1"/>
        </a:solidFill>
        <a:latin typeface="+mn-lt"/>
        <a:ea typeface="+mn-ea"/>
        <a:cs typeface="+mn-cs"/>
      </a:defRPr>
    </a:lvl8pPr>
    <a:lvl9pPr marL="3657600" algn="l" defTabSz="913765"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A6E8F6-AAAE-4EF7-B094-EE205DCD822E}" type="slidenum">
              <a:rPr lang="zh-CN" altLang="en-US" smtClean="0"/>
              <a:t>2</a:t>
            </a:fld>
            <a:endParaRPr lang="zh-CN" altLang="en-US"/>
          </a:p>
        </p:txBody>
      </p:sp>
    </p:spTree>
    <p:extLst>
      <p:ext uri="{BB962C8B-B14F-4D97-AF65-F5344CB8AC3E}">
        <p14:creationId xmlns:p14="http://schemas.microsoft.com/office/powerpoint/2010/main" val="3635719578"/>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A6E8F6-AAAE-4EF7-B094-EE205DCD822E}" type="slidenum">
              <a:rPr lang="zh-CN" altLang="en-US" smtClean="0"/>
              <a:t>3</a:t>
            </a:fld>
            <a:endParaRPr lang="zh-CN" altLang="en-US"/>
          </a:p>
        </p:txBody>
      </p:sp>
    </p:spTree>
    <p:extLst>
      <p:ext uri="{BB962C8B-B14F-4D97-AF65-F5344CB8AC3E}">
        <p14:creationId xmlns:p14="http://schemas.microsoft.com/office/powerpoint/2010/main" val="1245197841"/>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A6E8F6-AAAE-4EF7-B094-EE205DCD822E}" type="slidenum">
              <a:rPr lang="zh-CN" altLang="en-US" smtClean="0"/>
              <a:t>4</a:t>
            </a:fld>
            <a:endParaRPr lang="zh-CN" altLang="en-US"/>
          </a:p>
        </p:txBody>
      </p:sp>
    </p:spTree>
    <p:extLst>
      <p:ext uri="{BB962C8B-B14F-4D97-AF65-F5344CB8AC3E}">
        <p14:creationId xmlns:p14="http://schemas.microsoft.com/office/powerpoint/2010/main" val="1414680413"/>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A6E8F6-AAAE-4EF7-B094-EE205DCD822E}" type="slidenum">
              <a:rPr lang="zh-CN" altLang="en-US" smtClean="0"/>
              <a:t>5</a:t>
            </a:fld>
            <a:endParaRPr lang="zh-CN" altLang="en-US"/>
          </a:p>
        </p:txBody>
      </p:sp>
    </p:spTree>
    <p:extLst>
      <p:ext uri="{BB962C8B-B14F-4D97-AF65-F5344CB8AC3E}">
        <p14:creationId xmlns:p14="http://schemas.microsoft.com/office/powerpoint/2010/main" val="3017405066"/>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advClick="0" advTm="6000">
    <p:cove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0_两栏内容">
    <p:bg>
      <p:bgPr>
        <a:solidFill>
          <a:schemeClr val="bg1"/>
        </a:solidFill>
        <a:effectLst/>
      </p:bgPr>
    </p:bg>
    <p:spTree>
      <p:nvGrpSpPr>
        <p:cNvPr id="1" name=""/>
        <p:cNvGrpSpPr/>
        <p:nvPr/>
      </p:nvGrpSpPr>
      <p:grpSpPr>
        <a:xfrm>
          <a:off x="0" y="0"/>
          <a:ext cx="0" cy="0"/>
        </a:xfrm>
      </p:grpSpPr>
      <p:grpSp>
        <p:nvGrpSpPr>
          <p:cNvPr id="20" name="组合 19"/>
          <p:cNvGrpSpPr/>
          <p:nvPr userDrawn="1"/>
        </p:nvGrpSpPr>
        <p:grpSpPr>
          <a:xfrm>
            <a:off x="10592533" y="5894019"/>
            <a:ext cx="930196" cy="408208"/>
            <a:chOff x="10634092" y="6090541"/>
            <a:chExt cx="1128537" cy="432039"/>
          </a:xfrm>
        </p:grpSpPr>
        <p:sp>
          <p:nvSpPr>
            <p:cNvPr id="21" name="Rectangle 3"/>
            <p:cNvSpPr/>
            <p:nvPr userDrawn="1"/>
          </p:nvSpPr>
          <p:spPr bwMode="auto">
            <a:xfrm>
              <a:off x="10634092" y="6090541"/>
              <a:ext cx="792088" cy="432039"/>
            </a:xfrm>
            <a:prstGeom prst="roundRect">
              <a:avLst/>
            </a:prstGeom>
            <a:solidFill>
              <a:schemeClr val="bg1">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57075" tIns="28533" rIns="28533" bIns="57075" numCol="1" spcCol="0" rtlCol="0" fromWordArt="0" anchor="t" anchorCtr="0" forceAA="0" compatLnSpc="1">
              <a:noAutofit/>
            </a:bodyPr>
            <a:lstStyle/>
            <a:p>
              <a:pPr marL="0" marR="0" lvl="0" indent="0" defTabSz="913130" eaLnBrk="1" fontAlgn="auto" latinLnBrk="0" hangingPunct="1">
                <a:lnSpc>
                  <a:spcPct val="100000"/>
                </a:lnSpc>
                <a:spcBef>
                  <a:spcPct val="0"/>
                </a:spcBef>
                <a:spcAft>
                  <a:spcPct val="0"/>
                </a:spcAft>
                <a:buClrTx/>
                <a:buSzTx/>
                <a:buFontTx/>
                <a:buNone/>
                <a:defRPr/>
              </a:pPr>
              <a:endParaRPr kumimoji="0" lang="en-US" sz="1125" b="0" i="0" u="none" strike="noStrike" kern="0" cap="none" spc="-40" normalizeH="0" baseline="0" noProof="0">
                <a:ln>
                  <a:noFill/>
                </a:ln>
                <a:gradFill>
                  <a:gsLst>
                    <a:gs pos="0">
                      <a:srgbClr val="FFFFFF"/>
                    </a:gs>
                    <a:gs pos="100000">
                      <a:srgbClr val="FFFFFF"/>
                    </a:gs>
                  </a:gsLst>
                  <a:lin ang="5400000" scaled="0"/>
                </a:gradFill>
                <a:effectLst/>
                <a:uLnTx/>
                <a:uFillTx/>
                <a:latin typeface="Segoe UI" panose="020b0502040204020203"/>
                <a:ea typeface="Segoe UI" panose="020b0502040204020203" pitchFamily="34" charset="0"/>
                <a:cs typeface="Segoe UI" panose="020b0502040204020203" pitchFamily="34" charset="0"/>
              </a:endParaRPr>
            </a:p>
          </p:txBody>
        </p:sp>
        <p:sp>
          <p:nvSpPr>
            <p:cNvPr id="22" name="Rectangle 3"/>
            <p:cNvSpPr/>
            <p:nvPr userDrawn="1"/>
          </p:nvSpPr>
          <p:spPr bwMode="auto">
            <a:xfrm>
              <a:off x="10634093" y="6456944"/>
              <a:ext cx="1128536" cy="65636"/>
            </a:xfrm>
            <a:prstGeom prst="roundRect">
              <a:avLst>
                <a:gd name="adj" fmla="val 0"/>
              </a:avLst>
            </a:prstGeom>
            <a:solidFill>
              <a:schemeClr val="bg1">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57075" tIns="28533" rIns="28533" bIns="57075" numCol="1" spcCol="0" rtlCol="0" fromWordArt="0" anchor="t" anchorCtr="0" forceAA="0" compatLnSpc="1">
              <a:noAutofit/>
            </a:bodyPr>
            <a:lstStyle/>
            <a:p>
              <a:pPr marL="0" marR="0" lvl="0" indent="0" defTabSz="913130" eaLnBrk="1" fontAlgn="auto" latinLnBrk="0" hangingPunct="1">
                <a:lnSpc>
                  <a:spcPct val="100000"/>
                </a:lnSpc>
                <a:spcBef>
                  <a:spcPct val="0"/>
                </a:spcBef>
                <a:spcAft>
                  <a:spcPct val="0"/>
                </a:spcAft>
                <a:buClrTx/>
                <a:buSzTx/>
                <a:buFontTx/>
                <a:buNone/>
                <a:defRPr/>
              </a:pPr>
              <a:endParaRPr kumimoji="0" lang="en-US" sz="1125" b="0" i="0" u="none" strike="noStrike" kern="0" cap="none" spc="-40" normalizeH="0" baseline="0" noProof="0">
                <a:ln>
                  <a:noFill/>
                </a:ln>
                <a:gradFill>
                  <a:gsLst>
                    <a:gs pos="0">
                      <a:srgbClr val="FFFFFF"/>
                    </a:gs>
                    <a:gs pos="100000">
                      <a:srgbClr val="FFFFFF"/>
                    </a:gs>
                  </a:gsLst>
                  <a:lin ang="5400000" scaled="0"/>
                </a:gradFill>
                <a:effectLst/>
                <a:uLnTx/>
                <a:uFillTx/>
                <a:latin typeface="Segoe UI" panose="020b0502040204020203"/>
                <a:ea typeface="Segoe UI" panose="020b0502040204020203" pitchFamily="34" charset="0"/>
                <a:cs typeface="Segoe UI" panose="020b0502040204020203" pitchFamily="34" charset="0"/>
              </a:endParaRPr>
            </a:p>
          </p:txBody>
        </p:sp>
      </p:grpSp>
      <p:sp>
        <p:nvSpPr>
          <p:cNvPr id="23" name="TextBox 15"/>
          <p:cNvSpPr txBox="1"/>
          <p:nvPr userDrawn="1"/>
        </p:nvSpPr>
        <p:spPr>
          <a:xfrm>
            <a:off x="10592533" y="5925904"/>
            <a:ext cx="634494" cy="299085"/>
          </a:xfrm>
          <a:prstGeom prst="rect">
            <a:avLst/>
          </a:prstGeom>
          <a:noFill/>
        </p:spPr>
        <p:txBody>
          <a:bodyPr wrap="square" rtlCol="0">
            <a:spAutoFit/>
          </a:bodyPr>
          <a:lstStyle/>
          <a:p>
            <a:pPr algn="ctr"/>
            <a:fld id="{2EEF1883-7A0E-4F66-9932-E581691AD397}" type="slidenum">
              <a:rPr lang="zh-CN" altLang="en-US" sz="1350" smtClean="0">
                <a:solidFill>
                  <a:schemeClr val="tx1">
                    <a:lumMod val="85000"/>
                    <a:lumOff val="15000"/>
                  </a:schemeClr>
                </a:solidFill>
                <a:latin typeface="微软雅黑" panose="020b0503020204020204" pitchFamily="34" charset="-122"/>
                <a:ea typeface="微软雅黑" panose="020b0503020204020204" pitchFamily="34" charset="-122"/>
              </a:rPr>
              <a:t>‹#›</a:t>
            </a:fld>
            <a:r>
              <a:rPr lang="zh-CN" altLang="en-US" sz="1350" smtClean="0">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sz="1350" b="0">
              <a:solidFill>
                <a:schemeClr val="tx1">
                  <a:lumMod val="85000"/>
                  <a:lumOff val="15000"/>
                </a:schemeClr>
              </a:solidFill>
              <a:latin typeface="微软雅黑" pitchFamily="34" charset="-122"/>
              <a:ea typeface="微软雅黑" pitchFamily="34" charset="-122"/>
            </a:endParaRPr>
          </a:p>
        </p:txBody>
      </p:sp>
    </p:spTree>
  </p:cSld>
  <p:clrMapOvr>
    <a:masterClrMapping/>
  </p:clrMapOvr>
  <p:transition advClick="0" advTm="6000">
    <p:cove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792064" y="345050"/>
            <a:ext cx="9936802" cy="1252678"/>
          </a:xfrm>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a:xfrm>
            <a:off x="792064" y="1725246"/>
            <a:ext cx="9936802" cy="4112085"/>
          </a:xfrm>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a:xfrm>
            <a:off x="792064" y="6006854"/>
            <a:ext cx="2592210" cy="345050"/>
          </a:xfrm>
        </p:spPr>
        <p:txBody>
          <a:bodyPr/>
          <a:lstStyle/>
          <a:p>
            <a:fld id="{49AD443B-330D-594B-81FD-0D79791C9695}" type="datetimeFigureOut">
              <a:rPr kumimoji="1" lang="zh-CN" altLang="en-US" smtClean="0"/>
              <a:t>2020/8/24</a:t>
            </a:fld>
            <a:endParaRPr kumimoji="1" lang="zh-CN" altLang="en-US"/>
          </a:p>
        </p:txBody>
      </p:sp>
      <p:sp>
        <p:nvSpPr>
          <p:cNvPr id="5" name="页脚占位符 4"/>
          <p:cNvSpPr>
            <a:spLocks noGrp="1"/>
          </p:cNvSpPr>
          <p:nvPr>
            <p:ph type="ftr" sz="quarter" idx="11"/>
          </p:nvPr>
        </p:nvSpPr>
        <p:spPr>
          <a:xfrm>
            <a:off x="3816308" y="6006854"/>
            <a:ext cx="3888314" cy="345050"/>
          </a:xfrm>
        </p:spPr>
        <p:txBody>
          <a:bodyPr/>
          <a:lstStyle/>
          <a:p>
            <a:endParaRPr kumimoji="1" lang="zh-CN" altLang="en-US"/>
          </a:p>
        </p:txBody>
      </p:sp>
      <p:sp>
        <p:nvSpPr>
          <p:cNvPr id="6" name="幻灯片编号占位符 5"/>
          <p:cNvSpPr>
            <a:spLocks noGrp="1"/>
          </p:cNvSpPr>
          <p:nvPr>
            <p:ph type="sldNum" sz="quarter" idx="12"/>
          </p:nvPr>
        </p:nvSpPr>
        <p:spPr>
          <a:xfrm>
            <a:off x="8136657" y="6006854"/>
            <a:ext cx="2592210" cy="345050"/>
          </a:xfrm>
        </p:spPr>
        <p:txBody>
          <a:bodyPr/>
          <a:lstStyle/>
          <a:p>
            <a:fld id="{A1E0E52E-F1B7-9C4C-88E3-9658D2CF7008}" type="slidenum">
              <a:rPr kumimoji="1" lang="zh-CN" altLang="en-US" smtClean="0"/>
              <a:t>‹#›</a:t>
            </a:fld>
            <a:endParaRPr kumimoji="1" lang="zh-CN" altLang="en-US"/>
          </a:p>
        </p:txBody>
      </p:sp>
    </p:spTree>
  </p:cSld>
  <p:clrMapOvr>
    <a:masterClrMapping/>
  </p:clrMapOvr>
  <p:transition advClick="0" advTm="6000">
    <p:cove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a:xfrm>
            <a:off x="792064" y="6006854"/>
            <a:ext cx="2592210" cy="345050"/>
          </a:xfrm>
        </p:spPr>
        <p:txBody>
          <a:bodyPr/>
          <a:lstStyle/>
          <a:p>
            <a:fld id="{3F3AA615-FA5F-4B27-B81C-EE8AF46BC168}" type="datetimeFigureOut">
              <a:rPr lang="zh-CN" altLang="en-US" smtClean="0"/>
              <a:t>2020/8/24</a:t>
            </a:fld>
            <a:endParaRPr lang="zh-CN" altLang="en-US"/>
          </a:p>
        </p:txBody>
      </p:sp>
      <p:sp>
        <p:nvSpPr>
          <p:cNvPr id="3" name="页脚占位符 2"/>
          <p:cNvSpPr>
            <a:spLocks noGrp="1"/>
          </p:cNvSpPr>
          <p:nvPr>
            <p:ph type="ftr" sz="quarter" idx="11"/>
          </p:nvPr>
        </p:nvSpPr>
        <p:spPr>
          <a:xfrm>
            <a:off x="3816308" y="6006854"/>
            <a:ext cx="3888314" cy="345050"/>
          </a:xfrm>
        </p:spPr>
        <p:txBody>
          <a:bodyPr/>
          <a:lstStyle/>
          <a:p>
            <a:endParaRPr lang="zh-CN" altLang="en-US"/>
          </a:p>
        </p:txBody>
      </p:sp>
      <p:sp>
        <p:nvSpPr>
          <p:cNvPr id="4" name="灯片编号占位符 3"/>
          <p:cNvSpPr>
            <a:spLocks noGrp="1"/>
          </p:cNvSpPr>
          <p:nvPr>
            <p:ph type="sldNum" sz="quarter" idx="12"/>
          </p:nvPr>
        </p:nvSpPr>
        <p:spPr>
          <a:xfrm>
            <a:off x="8136657" y="6006854"/>
            <a:ext cx="2592210" cy="345050"/>
          </a:xfrm>
        </p:spPr>
        <p:txBody>
          <a:bodyPr/>
          <a:lstStyle/>
          <a:p>
            <a:fld id="{97E1D9FB-F2BC-4CD2-B531-81AE2FAE48C2}" type="slidenum">
              <a:rPr lang="zh-CN" altLang="en-US" smtClean="0"/>
              <a:t>‹#›</a:t>
            </a:fld>
            <a:endParaRPr lang="zh-CN" altLang="en-US"/>
          </a:p>
        </p:txBody>
      </p:sp>
    </p:spTree>
  </p:cSld>
  <p:clrMapOvr>
    <a:masterClrMapping/>
  </p:clrMapOvr>
  <p:transition spd="slow" advTm="2000">
    <p:fade/>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a:xfrm>
            <a:off x="1056086" y="460066"/>
            <a:ext cx="13249070" cy="1670238"/>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1056086" y="8009138"/>
            <a:ext cx="3456280" cy="460066"/>
          </a:xfrm>
        </p:spPr>
        <p:txBody>
          <a:bodyPr/>
          <a:lstStyle/>
          <a:p>
            <a:fld id="{263DB197-84B0-484E-9C0F-88358ECCB797}" type="datetimeFigureOut">
              <a:rPr lang="zh-CN" altLang="en-US" smtClean="0"/>
              <a:t>2020/8/24</a:t>
            </a:fld>
            <a:endParaRPr lang="zh-CN" altLang="en-US"/>
          </a:p>
        </p:txBody>
      </p:sp>
      <p:sp>
        <p:nvSpPr>
          <p:cNvPr id="4" name="页脚占位符 3"/>
          <p:cNvSpPr>
            <a:spLocks noGrp="1"/>
          </p:cNvSpPr>
          <p:nvPr>
            <p:ph type="ftr" sz="quarter" idx="11"/>
          </p:nvPr>
        </p:nvSpPr>
        <p:spPr>
          <a:xfrm>
            <a:off x="5088410" y="8009138"/>
            <a:ext cx="5184418" cy="460066"/>
          </a:xfrm>
        </p:spPr>
        <p:txBody>
          <a:bodyPr/>
          <a:lstStyle/>
          <a:p>
            <a:endParaRPr lang="zh-CN" altLang="en-US"/>
          </a:p>
        </p:txBody>
      </p:sp>
      <p:sp>
        <p:nvSpPr>
          <p:cNvPr id="5" name="灯片编号占位符 4"/>
          <p:cNvSpPr>
            <a:spLocks noGrp="1"/>
          </p:cNvSpPr>
          <p:nvPr>
            <p:ph type="sldNum" sz="quarter" idx="12"/>
          </p:nvPr>
        </p:nvSpPr>
        <p:spPr>
          <a:xfrm>
            <a:off x="10848876" y="8009138"/>
            <a:ext cx="3456280" cy="460066"/>
          </a:xfrm>
        </p:spPr>
        <p:txBody>
          <a:bodyPr/>
          <a:lstStyle/>
          <a:p>
            <a:fld id="{E077DA78-E013-4A8C-AD75-63A150561B10}" type="slidenum">
              <a:rPr lang="zh-CN" altLang="en-US" smtClean="0"/>
              <a:t>‹#›</a:t>
            </a:fld>
            <a:endParaRPr lang="zh-CN" altLang="en-US"/>
          </a:p>
        </p:txBody>
      </p:sp>
    </p:spTree>
  </p:cSld>
  <p:clrMapOvr>
    <a:masterClrMapping/>
  </p:clrMapOvr>
  <p:transition advClick="0" advTm="6000">
    <p:cove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18" name="文本框 17"/>
          <p:cNvSpPr txBox="1"/>
          <p:nvPr userDrawn="1"/>
        </p:nvSpPr>
        <p:spPr>
          <a:xfrm>
            <a:off x="0" y="6398068"/>
            <a:ext cx="11520930" cy="121920"/>
          </a:xfrm>
          <a:prstGeom prst="rect">
            <a:avLst/>
          </a:prstGeom>
          <a:solidFill>
            <a:srgbClr val="008A55"/>
          </a:solidFill>
        </p:spPr>
        <p:txBody>
          <a:bodyPr wrap="square" rtlCol="0">
            <a:spAutoFit/>
          </a:bodyPr>
          <a:lstStyle/>
          <a:p>
            <a:endParaRPr lang="zh-CN" altLang="en-US" sz="200"/>
          </a:p>
        </p:txBody>
      </p:sp>
      <p:sp>
        <p:nvSpPr>
          <p:cNvPr id="19" name="矩形 18"/>
          <p:cNvSpPr/>
          <p:nvPr userDrawn="1"/>
        </p:nvSpPr>
        <p:spPr>
          <a:xfrm>
            <a:off x="6910349" y="6398714"/>
            <a:ext cx="1920318" cy="121929"/>
          </a:xfrm>
          <a:prstGeom prst="rect">
            <a:avLst/>
          </a:prstGeom>
          <a:solidFill>
            <a:srgbClr val="FFE1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0" name="矩形 19"/>
          <p:cNvSpPr/>
          <p:nvPr userDrawn="1"/>
        </p:nvSpPr>
        <p:spPr>
          <a:xfrm>
            <a:off x="8589992" y="6398079"/>
            <a:ext cx="1920318" cy="122564"/>
          </a:xfrm>
          <a:prstGeom prst="rect">
            <a:avLst/>
          </a:prstGeom>
          <a:solidFill>
            <a:srgbClr val="FF9B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advClick="0" advTm="6000">
    <p:cover/>
  </p:transition>
  <p:timing/>
  <p:txStyles>
    <p:titleStyle>
      <a:lvl1pPr algn="ctr" defTabSz="1028065" rtl="0" eaLnBrk="1" latinLnBrk="0" hangingPunct="1">
        <a:spcBef>
          <a:spcPct val="0"/>
        </a:spcBef>
        <a:buNone/>
        <a:defRPr sz="4915" kern="1200">
          <a:solidFill>
            <a:schemeClr val="tx1"/>
          </a:solidFill>
          <a:latin typeface="+mj-lt"/>
          <a:ea typeface="+mj-ea"/>
          <a:cs typeface="+mj-cs"/>
        </a:defRPr>
      </a:lvl1pPr>
    </p:titleStyle>
    <p:bodyStyle>
      <a:lvl1pPr marL="385445" indent="-385445" algn="l" defTabSz="1028065" rtl="0" eaLnBrk="1" latinLnBrk="0" hangingPunct="1">
        <a:spcBef>
          <a:spcPct val="19000"/>
        </a:spcBef>
        <a:buFont typeface="Arial" panose="020b0604020202020204" pitchFamily="34" charset="0"/>
        <a:buChar char="•"/>
        <a:defRPr sz="3590" kern="1200">
          <a:solidFill>
            <a:schemeClr val="tx1"/>
          </a:solidFill>
          <a:latin typeface="+mn-lt"/>
          <a:ea typeface="+mn-ea"/>
          <a:cs typeface="+mn-cs"/>
        </a:defRPr>
      </a:lvl1pPr>
      <a:lvl2pPr marL="836295" indent="-321310" algn="l" defTabSz="1028065" rtl="0" eaLnBrk="1" latinLnBrk="0" hangingPunct="1">
        <a:spcBef>
          <a:spcPct val="19000"/>
        </a:spcBef>
        <a:buFont typeface="Arial" panose="020b0604020202020204" pitchFamily="34" charset="0"/>
        <a:buChar char="–"/>
        <a:defRPr sz="3120" kern="1200">
          <a:solidFill>
            <a:schemeClr val="tx1"/>
          </a:solidFill>
          <a:latin typeface="+mn-lt"/>
          <a:ea typeface="+mn-ea"/>
          <a:cs typeface="+mn-cs"/>
        </a:defRPr>
      </a:lvl2pPr>
      <a:lvl3pPr marL="1285875" indent="-257810" algn="l" defTabSz="1028065" rtl="0" eaLnBrk="1" latinLnBrk="0" hangingPunct="1">
        <a:spcBef>
          <a:spcPct val="19000"/>
        </a:spcBef>
        <a:buFont typeface="Arial" panose="020b0604020202020204" pitchFamily="34" charset="0"/>
        <a:buChar char="•"/>
        <a:defRPr sz="2740" kern="1200">
          <a:solidFill>
            <a:schemeClr val="tx1"/>
          </a:solidFill>
          <a:latin typeface="+mn-lt"/>
          <a:ea typeface="+mn-ea"/>
          <a:cs typeface="+mn-cs"/>
        </a:defRPr>
      </a:lvl3pPr>
      <a:lvl4pPr marL="1800225"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4pPr>
      <a:lvl5pPr marL="2313305"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5pPr>
      <a:lvl6pPr marL="2828290"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6pPr>
      <a:lvl7pPr marL="3341370"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7pPr>
      <a:lvl8pPr marL="3855720"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8pPr>
      <a:lvl9pPr marL="4370705"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9pPr>
    </p:bodyStyle>
    <p:otherStyle>
      <a:defPPr>
        <a:defRPr lang="zh-CN"/>
      </a:defPPr>
      <a:lvl1pPr marL="0" algn="l" defTabSz="1028065" rtl="0" eaLnBrk="1" latinLnBrk="0" hangingPunct="1">
        <a:defRPr sz="1985" kern="1200">
          <a:solidFill>
            <a:schemeClr val="tx1"/>
          </a:solidFill>
          <a:latin typeface="+mn-lt"/>
          <a:ea typeface="+mn-ea"/>
          <a:cs typeface="+mn-cs"/>
        </a:defRPr>
      </a:lvl1pPr>
      <a:lvl2pPr marL="514350" algn="l" defTabSz="1028065" rtl="0" eaLnBrk="1" latinLnBrk="0" hangingPunct="1">
        <a:defRPr sz="1985" kern="1200">
          <a:solidFill>
            <a:schemeClr val="tx1"/>
          </a:solidFill>
          <a:latin typeface="+mn-lt"/>
          <a:ea typeface="+mn-ea"/>
          <a:cs typeface="+mn-cs"/>
        </a:defRPr>
      </a:lvl2pPr>
      <a:lvl3pPr marL="1028065" algn="l" defTabSz="1028065" rtl="0" eaLnBrk="1" latinLnBrk="0" hangingPunct="1">
        <a:defRPr sz="1985" kern="1200">
          <a:solidFill>
            <a:schemeClr val="tx1"/>
          </a:solidFill>
          <a:latin typeface="+mn-lt"/>
          <a:ea typeface="+mn-ea"/>
          <a:cs typeface="+mn-cs"/>
        </a:defRPr>
      </a:lvl3pPr>
      <a:lvl4pPr marL="1542415" algn="l" defTabSz="1028065" rtl="0" eaLnBrk="1" latinLnBrk="0" hangingPunct="1">
        <a:defRPr sz="1985" kern="1200">
          <a:solidFill>
            <a:schemeClr val="tx1"/>
          </a:solidFill>
          <a:latin typeface="+mn-lt"/>
          <a:ea typeface="+mn-ea"/>
          <a:cs typeface="+mn-cs"/>
        </a:defRPr>
      </a:lvl4pPr>
      <a:lvl5pPr marL="2056765" algn="l" defTabSz="1028065" rtl="0" eaLnBrk="1" latinLnBrk="0" hangingPunct="1">
        <a:defRPr sz="1985" kern="1200">
          <a:solidFill>
            <a:schemeClr val="tx1"/>
          </a:solidFill>
          <a:latin typeface="+mn-lt"/>
          <a:ea typeface="+mn-ea"/>
          <a:cs typeface="+mn-cs"/>
        </a:defRPr>
      </a:lvl5pPr>
      <a:lvl6pPr marL="2570480" algn="l" defTabSz="1028065" rtl="0" eaLnBrk="1" latinLnBrk="0" hangingPunct="1">
        <a:defRPr sz="1985" kern="1200">
          <a:solidFill>
            <a:schemeClr val="tx1"/>
          </a:solidFill>
          <a:latin typeface="+mn-lt"/>
          <a:ea typeface="+mn-ea"/>
          <a:cs typeface="+mn-cs"/>
        </a:defRPr>
      </a:lvl6pPr>
      <a:lvl7pPr marL="3085465" algn="l" defTabSz="1028065" rtl="0" eaLnBrk="1" latinLnBrk="0" hangingPunct="1">
        <a:defRPr sz="1985" kern="1200">
          <a:solidFill>
            <a:schemeClr val="tx1"/>
          </a:solidFill>
          <a:latin typeface="+mn-lt"/>
          <a:ea typeface="+mn-ea"/>
          <a:cs typeface="+mn-cs"/>
        </a:defRPr>
      </a:lvl7pPr>
      <a:lvl8pPr marL="3599180" algn="l" defTabSz="1028065" rtl="0" eaLnBrk="1" latinLnBrk="0" hangingPunct="1">
        <a:defRPr sz="1985" kern="1200">
          <a:solidFill>
            <a:schemeClr val="tx1"/>
          </a:solidFill>
          <a:latin typeface="+mn-lt"/>
          <a:ea typeface="+mn-ea"/>
          <a:cs typeface="+mn-cs"/>
        </a:defRPr>
      </a:lvl8pPr>
      <a:lvl9pPr marL="4113530" algn="l" defTabSz="1028065" rtl="0" eaLnBrk="1" latinLnBrk="0" hangingPunct="1">
        <a:defRPr sz="1985"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1.xml" /><Relationship Id="rId3" Type="http://schemas.openxmlformats.org/officeDocument/2006/relationships/tags" Target="../tags/tag1.xml" /><Relationship Id="rId4" Type="http://schemas.openxmlformats.org/officeDocument/2006/relationships/tags" Target="../tags/tag2.xml" /><Relationship Id="rId5" Type="http://schemas.openxmlformats.org/officeDocument/2006/relationships/tags" Target="../tags/tag3.xml" /><Relationship Id="rId6" Type="http://schemas.openxmlformats.org/officeDocument/2006/relationships/tags" Target="../tags/tag4.xml" /><Relationship Id="rId7" Type="http://schemas.openxmlformats.org/officeDocument/2006/relationships/tags" Target="../tags/tag5.xml" /><Relationship Id="rId8" Type="http://schemas.openxmlformats.org/officeDocument/2006/relationships/tags" Target="../tags/tag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3.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5.xml" /><Relationship Id="rId10" Type="http://schemas.openxmlformats.org/officeDocument/2006/relationships/tags" Target="../tags/tag14.xml" /><Relationship Id="rId11" Type="http://schemas.openxmlformats.org/officeDocument/2006/relationships/tags" Target="../tags/tag15.xml" /><Relationship Id="rId2" Type="http://schemas.openxmlformats.org/officeDocument/2006/relationships/notesSlide" Target="../notesSlides/notesSlide2.xml" /><Relationship Id="rId3" Type="http://schemas.openxmlformats.org/officeDocument/2006/relationships/tags" Target="../tags/tag7.xml" /><Relationship Id="rId4" Type="http://schemas.openxmlformats.org/officeDocument/2006/relationships/tags" Target="../tags/tag8.xml" /><Relationship Id="rId5" Type="http://schemas.openxmlformats.org/officeDocument/2006/relationships/tags" Target="../tags/tag9.xml" /><Relationship Id="rId6" Type="http://schemas.openxmlformats.org/officeDocument/2006/relationships/tags" Target="../tags/tag10.xml" /><Relationship Id="rId7" Type="http://schemas.openxmlformats.org/officeDocument/2006/relationships/tags" Target="../tags/tag11.xml" /><Relationship Id="rId8" Type="http://schemas.openxmlformats.org/officeDocument/2006/relationships/tags" Target="../tags/tag12.xml" /><Relationship Id="rId9" Type="http://schemas.openxmlformats.org/officeDocument/2006/relationships/tags" Target="../tags/tag1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3.xml" /><Relationship Id="rId3" Type="http://schemas.openxmlformats.org/officeDocument/2006/relationships/tags" Target="../tags/tag16.xml" /><Relationship Id="rId4" Type="http://schemas.openxmlformats.org/officeDocument/2006/relationships/tags" Target="../tags/tag17.xml" /><Relationship Id="rId5" Type="http://schemas.openxmlformats.org/officeDocument/2006/relationships/tags" Target="../tags/tag18.xml" /><Relationship Id="rId6" Type="http://schemas.openxmlformats.org/officeDocument/2006/relationships/tags" Target="../tags/tag19.xml" /><Relationship Id="rId7" Type="http://schemas.openxmlformats.org/officeDocument/2006/relationships/tags" Target="../tags/tag20.xml" /><Relationship Id="rId8" Type="http://schemas.openxmlformats.org/officeDocument/2006/relationships/tags" Target="../tags/tag2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4.xml" /><Relationship Id="rId3" Type="http://schemas.openxmlformats.org/officeDocument/2006/relationships/tags" Target="../tags/tag2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2"/>
          <a:srcRect t="9967" b="10017"/>
          <a:stretch>
            <a:fillRect/>
          </a:stretch>
        </p:blipFill>
        <p:spPr>
          <a:xfrm>
            <a:off x="6066790" y="2035175"/>
            <a:ext cx="3430905" cy="2202815"/>
          </a:xfrm>
          <a:prstGeom prst="rect">
            <a:avLst/>
          </a:prstGeom>
        </p:spPr>
      </p:pic>
      <p:sp>
        <p:nvSpPr>
          <p:cNvPr id="13" name="矩形 12"/>
          <p:cNvSpPr/>
          <p:nvPr/>
        </p:nvSpPr>
        <p:spPr>
          <a:xfrm>
            <a:off x="988060" y="2023745"/>
            <a:ext cx="5078730" cy="2214245"/>
          </a:xfrm>
          <a:prstGeom prst="rect">
            <a:avLst/>
          </a:prstGeom>
          <a:solidFill>
            <a:srgbClr val="008A55"/>
          </a:solidFill>
          <a:ln>
            <a:noFill/>
          </a:ln>
        </p:spPr>
        <p:style>
          <a:lnRef idx="2">
            <a:schemeClr val="accent3">
              <a:shade val="50000"/>
            </a:schemeClr>
          </a:lnRef>
          <a:fillRef idx="1">
            <a:schemeClr val="accent3"/>
          </a:fillRef>
          <a:effectRef idx="0">
            <a:schemeClr val="accent3"/>
          </a:effectRef>
          <a:fontRef idx="minor">
            <a:schemeClr val="lt1"/>
          </a:fontRef>
        </p:style>
        <p:txBody>
          <a:bodyPr lIns="72571" tIns="36285" rIns="72571" bIns="36285" anchor="ctr"/>
          <a:lstStyle/>
          <a:p>
            <a:pPr algn="ctr">
              <a:defRPr/>
            </a:pPr>
            <a:endParaRPr lang="zh-CN" altLang="en-US" baseline="-25000"/>
          </a:p>
        </p:txBody>
      </p:sp>
      <p:sp>
        <p:nvSpPr>
          <p:cNvPr id="17" name="矩形 16"/>
          <p:cNvSpPr/>
          <p:nvPr/>
        </p:nvSpPr>
        <p:spPr>
          <a:xfrm>
            <a:off x="-24130" y="2023110"/>
            <a:ext cx="530860" cy="2202180"/>
          </a:xfrm>
          <a:prstGeom prst="rect">
            <a:avLst/>
          </a:prstGeom>
          <a:solidFill>
            <a:srgbClr val="FFC000"/>
          </a:solidFill>
          <a:ln>
            <a:noFill/>
          </a:ln>
        </p:spPr>
        <p:style>
          <a:lnRef idx="2">
            <a:schemeClr val="accent3">
              <a:shade val="50000"/>
            </a:schemeClr>
          </a:lnRef>
          <a:fillRef idx="1">
            <a:schemeClr val="accent3"/>
          </a:fillRef>
          <a:effectRef idx="0">
            <a:schemeClr val="accent3"/>
          </a:effectRef>
          <a:fontRef idx="minor">
            <a:schemeClr val="lt1"/>
          </a:fontRef>
        </p:style>
        <p:txBody>
          <a:bodyPr lIns="72571" tIns="36285" rIns="72571" bIns="36285" anchor="ctr"/>
          <a:lstStyle/>
          <a:p>
            <a:pPr algn="ctr">
              <a:defRPr/>
            </a:pPr>
            <a:endParaRPr lang="zh-CN" altLang="en-US" baseline="-25000"/>
          </a:p>
        </p:txBody>
      </p:sp>
      <p:sp>
        <p:nvSpPr>
          <p:cNvPr id="2" name="副标题 2"/>
          <p:cNvSpPr txBox="1"/>
          <p:nvPr/>
        </p:nvSpPr>
        <p:spPr bwMode="auto">
          <a:xfrm>
            <a:off x="2629482" y="3052700"/>
            <a:ext cx="6401820" cy="751046"/>
          </a:xfrm>
          <a:prstGeom prst="rect">
            <a:avLst/>
          </a:prstGeom>
          <a:noFill/>
          <a:ln w="9525">
            <a:noFill/>
            <a:miter lim="800000"/>
          </a:ln>
        </p:spPr>
        <p:txBody>
          <a:bodyPr lIns="84909" tIns="42453" rIns="84909" bIns="42453"/>
          <a:lstStyle/>
          <a:p>
            <a:pPr algn="ctr">
              <a:spcBef>
                <a:spcPct val="20000"/>
              </a:spcBef>
            </a:pPr>
            <a:endParaRPr lang="zh-CN" altLang="en-US" sz="2400">
              <a:solidFill>
                <a:srgbClr val="FFFF00"/>
              </a:solidFill>
              <a:latin typeface="方正黑体简体" charset="-122"/>
              <a:ea typeface="方正黑体简体" charset="-122"/>
              <a:cs typeface="方正黑体简体"/>
            </a:endParaRPr>
          </a:p>
        </p:txBody>
      </p:sp>
      <p:sp>
        <p:nvSpPr>
          <p:cNvPr id="11" name="矩形 10"/>
          <p:cNvSpPr/>
          <p:nvPr/>
        </p:nvSpPr>
        <p:spPr>
          <a:xfrm>
            <a:off x="6066790" y="2036445"/>
            <a:ext cx="3456940" cy="2201545"/>
          </a:xfrm>
          <a:prstGeom prst="rect">
            <a:avLst/>
          </a:prstGeom>
          <a:solidFill>
            <a:srgbClr val="FFE153">
              <a:alpha val="46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lIns="72571" tIns="36285" rIns="72571" bIns="36285" anchor="ctr"/>
          <a:lstStyle/>
          <a:p>
            <a:pPr algn="ctr">
              <a:defRPr/>
            </a:pPr>
            <a:endParaRPr lang="zh-CN" altLang="en-US" baseline="-25000"/>
          </a:p>
        </p:txBody>
      </p:sp>
      <p:sp>
        <p:nvSpPr>
          <p:cNvPr id="3081" name="副标题 2"/>
          <p:cNvSpPr txBox="1"/>
          <p:nvPr/>
        </p:nvSpPr>
        <p:spPr bwMode="auto">
          <a:xfrm>
            <a:off x="988060" y="2023110"/>
            <a:ext cx="5051425" cy="2202180"/>
          </a:xfrm>
          <a:prstGeom prst="rect">
            <a:avLst/>
          </a:prstGeom>
          <a:noFill/>
          <a:ln w="9525">
            <a:noFill/>
            <a:miter lim="800000"/>
          </a:ln>
        </p:spPr>
        <p:txBody>
          <a:bodyPr lIns="84909" tIns="42453" rIns="84909" bIns="42453" anchor="ctr"/>
          <a:lstStyle/>
          <a:p>
            <a:pPr>
              <a:spcBef>
                <a:spcPct val="20000"/>
              </a:spcBef>
              <a:defRPr/>
            </a:pPr>
            <a:endParaRPr lang="en-US" altLang="zh-CN" sz="4000">
              <a:effectLst>
                <a:outerShdw blurRad="38100" dist="38100" dir="2700000" algn="tl">
                  <a:srgbClr val="C0C0C0"/>
                </a:outerShdw>
              </a:effectLst>
              <a:latin typeface="微软雅黑" pitchFamily="34" charset="-122"/>
              <a:ea typeface="微软雅黑" pitchFamily="34" charset="-122"/>
              <a:cs typeface="方正黑体简体" pitchFamily="2" charset="-122"/>
            </a:endParaRPr>
          </a:p>
        </p:txBody>
      </p:sp>
      <p:sp>
        <p:nvSpPr>
          <p:cNvPr id="10" name="副标题 2"/>
          <p:cNvSpPr txBox="1"/>
          <p:nvPr/>
        </p:nvSpPr>
        <p:spPr bwMode="auto">
          <a:xfrm>
            <a:off x="1246764" y="1210040"/>
            <a:ext cx="7784538" cy="757651"/>
          </a:xfrm>
          <a:prstGeom prst="rect">
            <a:avLst/>
          </a:prstGeom>
          <a:noFill/>
          <a:ln w="9525">
            <a:noFill/>
            <a:miter lim="800000"/>
          </a:ln>
        </p:spPr>
        <p:txBody>
          <a:bodyPr lIns="84909" tIns="42453" rIns="84909" bIns="42453"/>
          <a:lstStyle/>
          <a:p>
            <a:pPr>
              <a:spcBef>
                <a:spcPct val="20000"/>
              </a:spcBef>
            </a:pPr>
            <a:r>
              <a:rPr lang="zh-CN" altLang="en-US" sz="3200">
                <a:solidFill>
                  <a:schemeClr val="tx1">
                    <a:lumMod val="95000"/>
                    <a:lumOff val="5000"/>
                  </a:schemeClr>
                </a:solidFill>
                <a:latin typeface="微软雅黑" panose="020b0503020204020204" pitchFamily="34" charset="-122"/>
                <a:ea typeface="微软雅黑" panose="020b0503020204020204" pitchFamily="34" charset="-122"/>
                <a:cs typeface="方正黑体简体"/>
              </a:rPr>
              <a:t>部编高中语文必修上册第一单元第二</a:t>
            </a:r>
            <a:r>
              <a:rPr lang="zh-CN" altLang="en-US" sz="3200" smtClean="0">
                <a:solidFill>
                  <a:schemeClr val="tx1">
                    <a:lumMod val="95000"/>
                    <a:lumOff val="5000"/>
                  </a:schemeClr>
                </a:solidFill>
                <a:latin typeface="微软雅黑" panose="020b0503020204020204" pitchFamily="34" charset="-122"/>
                <a:ea typeface="微软雅黑" panose="020b0503020204020204" pitchFamily="34" charset="-122"/>
                <a:cs typeface="方正黑体简体"/>
              </a:rPr>
              <a:t>课</a:t>
            </a:r>
            <a:endParaRPr lang="zh-CN" altLang="en-US" sz="3200">
              <a:solidFill>
                <a:schemeClr val="tx1">
                  <a:lumMod val="95000"/>
                  <a:lumOff val="5000"/>
                </a:schemeClr>
              </a:solidFill>
              <a:latin typeface="微软雅黑" pitchFamily="34" charset="-122"/>
              <a:ea typeface="微软雅黑" pitchFamily="34" charset="-122"/>
              <a:cs typeface="方正黑体简体"/>
            </a:endParaRPr>
          </a:p>
        </p:txBody>
      </p:sp>
      <p:sp>
        <p:nvSpPr>
          <p:cNvPr id="4" name="矩形 3"/>
          <p:cNvSpPr/>
          <p:nvPr/>
        </p:nvSpPr>
        <p:spPr>
          <a:xfrm>
            <a:off x="451485" y="2023110"/>
            <a:ext cx="536575" cy="2214245"/>
          </a:xfrm>
          <a:prstGeom prst="rect">
            <a:avLst/>
          </a:prstGeom>
          <a:solidFill>
            <a:srgbClr val="FFE153"/>
          </a:solidFill>
          <a:ln>
            <a:noFill/>
          </a:ln>
        </p:spPr>
        <p:style>
          <a:lnRef idx="2">
            <a:schemeClr val="accent3">
              <a:shade val="50000"/>
            </a:schemeClr>
          </a:lnRef>
          <a:fillRef idx="1">
            <a:schemeClr val="accent3"/>
          </a:fillRef>
          <a:effectRef idx="0">
            <a:schemeClr val="accent3"/>
          </a:effectRef>
          <a:fontRef idx="minor">
            <a:schemeClr val="lt1"/>
          </a:fontRef>
        </p:style>
        <p:txBody>
          <a:bodyPr lIns="72571" tIns="36285" rIns="72571" bIns="36285" anchor="ctr"/>
          <a:lstStyle/>
          <a:p>
            <a:pPr algn="ctr">
              <a:defRPr/>
            </a:pPr>
            <a:endParaRPr lang="zh-CN" altLang="en-US" sz="5400" baseline="-25000" smtClean="0">
              <a:latin typeface="微软雅黑" pitchFamily="34" charset="-122"/>
              <a:ea typeface="微软雅黑" pitchFamily="34" charset="-122"/>
            </a:endParaRPr>
          </a:p>
        </p:txBody>
      </p:sp>
      <p:sp>
        <p:nvSpPr>
          <p:cNvPr id="100" name="文本框 99"/>
          <p:cNvSpPr txBox="1"/>
          <p:nvPr/>
        </p:nvSpPr>
        <p:spPr>
          <a:xfrm>
            <a:off x="1039891" y="2781892"/>
            <a:ext cx="4892675" cy="646331"/>
          </a:xfrm>
          <a:prstGeom prst="rect">
            <a:avLst/>
          </a:prstGeom>
          <a:noFill/>
          <a:ln w="9525">
            <a:noFill/>
          </a:ln>
        </p:spPr>
        <p:txBody>
          <a:bodyPr wrap="square">
            <a:spAutoFit/>
          </a:bodyPr>
          <a:lstStyle/>
          <a:p>
            <a:pPr indent="0" algn="ctr"/>
            <a:r>
              <a:rPr lang="zh-CN" altLang="en-US" sz="3600" b="1" smtClean="0">
                <a:solidFill>
                  <a:schemeClr val="bg1"/>
                </a:solidFill>
                <a:latin typeface="楷体" panose="02010609060101010101" charset="-122"/>
                <a:ea typeface="楷体" panose="02010609060101010101" charset="-122"/>
              </a:rPr>
              <a:t>《立在地球边上放号》</a:t>
            </a:r>
            <a:endParaRPr lang="zh-CN" altLang="en-US" sz="3600" b="1">
              <a:solidFill>
                <a:schemeClr val="bg1"/>
              </a:solidFill>
              <a:latin typeface="楷体" charset="0"/>
              <a:ea typeface="楷体" charset="0"/>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88163" y="1255793"/>
            <a:ext cx="9936802" cy="4112085"/>
          </a:xfrm>
        </p:spPr>
        <p:txBody>
          <a:bodyPr/>
          <a:lstStyle/>
          <a:p>
            <a:r>
              <a:rPr lang="zh-CN" altLang="en-US" sz="2800" b="1" smtClean="0">
                <a:solidFill>
                  <a:srgbClr val="C00000"/>
                </a:solidFill>
              </a:rPr>
              <a:t>      意义：</a:t>
            </a:r>
            <a:endParaRPr lang="en-US" altLang="zh-CN" sz="2800" b="1" smtClean="0">
              <a:solidFill>
                <a:srgbClr val="C00000"/>
              </a:solidFill>
            </a:endParaRPr>
          </a:p>
          <a:p>
            <a:pPr algn="just"/>
            <a:r>
              <a:rPr lang="zh-CN" altLang="en-US" sz="2800" b="1" smtClean="0">
                <a:solidFill>
                  <a:schemeClr val="tx1">
                    <a:lumMod val="95000"/>
                    <a:lumOff val="5000"/>
                  </a:schemeClr>
                </a:solidFill>
              </a:rPr>
              <a:t>五四运动</a:t>
            </a:r>
            <a:r>
              <a:rPr lang="zh-CN" altLang="en-US" sz="2800" b="1">
                <a:solidFill>
                  <a:schemeClr val="tx1">
                    <a:lumMod val="95000"/>
                    <a:lumOff val="5000"/>
                  </a:schemeClr>
                </a:solidFill>
              </a:rPr>
              <a:t>，拉开了中国青年运动的序幕，是</a:t>
            </a:r>
            <a:r>
              <a:rPr lang="zh-CN" altLang="en-US" sz="2800" b="1">
                <a:solidFill>
                  <a:srgbClr val="C00000"/>
                </a:solidFill>
              </a:rPr>
              <a:t>中国青年的一次伟大觉醒</a:t>
            </a:r>
            <a:r>
              <a:rPr lang="zh-CN" altLang="en-US" sz="2800" b="1">
                <a:solidFill>
                  <a:schemeClr val="tx1">
                    <a:lumMod val="95000"/>
                    <a:lumOff val="5000"/>
                  </a:schemeClr>
                </a:solidFill>
              </a:rPr>
              <a:t>。毛泽东曾鲜明而深刻地指出，“‘五四’以来，中国青年们起了什么作用呢？起了某种先锋队的作用”，“就是带头作用，就是站在革命队伍的前头”。</a:t>
            </a:r>
            <a:endParaRPr lang="en-US" altLang="zh-CN" sz="2800" b="1" smtClean="0">
              <a:solidFill>
                <a:schemeClr val="tx1">
                  <a:lumMod val="95000"/>
                  <a:lumOff val="5000"/>
                </a:schemeClr>
              </a:solidFill>
            </a:endParaRPr>
          </a:p>
          <a:p>
            <a:r>
              <a:rPr lang="zh-CN" altLang="en-US" sz="2800" b="1" smtClean="0"/>
              <a:t>五四运动</a:t>
            </a:r>
            <a:r>
              <a:rPr lang="zh-CN" altLang="en-US" sz="2800" b="1"/>
              <a:t>给中国社会带来了崭新的气象。旧道德、旧礼教、专制政治与一切封建偶像受到猛烈抨击和批判，</a:t>
            </a:r>
            <a:r>
              <a:rPr lang="zh-CN" altLang="en-US" sz="2800" b="1">
                <a:solidFill>
                  <a:srgbClr val="C00000"/>
                </a:solidFill>
              </a:rPr>
              <a:t>新事物、新思想、新文化与一切进步要求则得到热烈的崇尚与赞扬。</a:t>
            </a:r>
            <a:r>
              <a:rPr lang="zh-CN" altLang="en-US" sz="2800" b="1"/>
              <a:t>倡导科学与民主，争取独立与自由，张扬个性意识，追求个性解放，要求改造旧的社会、建设新社会，成为时代的强音。</a:t>
            </a:r>
          </a:p>
        </p:txBody>
      </p:sp>
      <p:sp>
        <p:nvSpPr>
          <p:cNvPr id="4" name="标题 3"/>
          <p:cNvSpPr>
            <a:spLocks noGrp="1"/>
          </p:cNvSpPr>
          <p:nvPr>
            <p:ph type="title"/>
          </p:nvPr>
        </p:nvSpPr>
        <p:spPr>
          <a:xfrm>
            <a:off x="-2483002" y="339965"/>
            <a:ext cx="9936802" cy="1252678"/>
          </a:xfrm>
          <a:prstGeom prst="rect">
            <a:avLst/>
          </a:prstGeom>
          <a:noFill/>
        </p:spPr>
        <p:txBody>
          <a:bodyPr wrap="none" lIns="91440" tIns="45720" rIns="91440" bIns="45720">
            <a:spAutoFit/>
          </a:bodyPr>
          <a:lstStyle/>
          <a:p>
            <a:pPr algn="ctr"/>
            <a:r>
              <a:rPr lang="zh-CN" altLang="en-US" sz="5400" b="1" cap="none" spc="0" smtClean="0">
                <a:ln w="12700">
                  <a:solidFill>
                    <a:schemeClr val="tx2">
                      <a:lumMod val="75000"/>
                    </a:schemeClr>
                  </a:solidFill>
                  <a:prstDash val="solid"/>
                </a:ln>
                <a:solidFill>
                  <a:srgbClr val="C00000"/>
                </a:solidFill>
                <a:effectLst>
                  <a:outerShdw dist="38100" dir="2640000" algn="bl" rotWithShape="0">
                    <a:schemeClr val="tx2">
                      <a:lumMod val="75000"/>
                    </a:schemeClr>
                  </a:outerShdw>
                </a:effectLst>
              </a:rPr>
              <a:t>关于五四运动</a:t>
            </a:r>
            <a:endParaRPr lang="zh-CN" altLang="en-US" sz="5400" b="1" cap="none" spc="0">
              <a:ln w="12700">
                <a:solidFill>
                  <a:schemeClr val="tx2">
                    <a:lumMod val="75000"/>
                  </a:schemeClr>
                </a:solidFill>
                <a:prstDash val="solid"/>
              </a:ln>
              <a:solidFill>
                <a:srgbClr val="C00000"/>
              </a:solid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3726122260"/>
      </p:ext>
    </p:extLst>
  </p:cSld>
  <p:clrMapOvr>
    <a:masterClrMapping/>
  </p:clrMapOvr>
  <p:transition advClick="0" advTm="6000">
    <p:cove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977900" y="681990"/>
            <a:ext cx="1620957" cy="523220"/>
          </a:xfrm>
          <a:prstGeom prst="rect">
            <a:avLst/>
          </a:prstGeom>
          <a:noFill/>
        </p:spPr>
        <p:txBody>
          <a:bodyPr wrap="none" rtlCol="0">
            <a:spAutoFit/>
          </a:bodyPr>
          <a:lstStyle/>
          <a:p>
            <a:pPr algn="l"/>
            <a:r>
              <a:rPr lang="zh-CN" altLang="en-US" sz="2800" b="1" smtClean="0">
                <a:latin typeface="微软雅黑" panose="020b0503020204020204" pitchFamily="34" charset="-122"/>
                <a:ea typeface="微软雅黑" panose="020b0503020204020204" pitchFamily="34" charset="-122"/>
              </a:rPr>
              <a:t>创作</a:t>
            </a:r>
            <a:r>
              <a:rPr lang="zh-CN" altLang="en-US" sz="2800" b="1">
                <a:latin typeface="微软雅黑" panose="020b0503020204020204" pitchFamily="34" charset="-122"/>
                <a:ea typeface="微软雅黑" panose="020b0503020204020204" pitchFamily="34" charset="-122"/>
              </a:rPr>
              <a:t>背景</a:t>
            </a:r>
          </a:p>
        </p:txBody>
      </p:sp>
      <p:sp>
        <p:nvSpPr>
          <p:cNvPr id="4" name="文本框 3"/>
          <p:cNvSpPr txBox="1"/>
          <p:nvPr/>
        </p:nvSpPr>
        <p:spPr>
          <a:xfrm>
            <a:off x="915670" y="1184745"/>
            <a:ext cx="9751695" cy="2308324"/>
          </a:xfrm>
          <a:prstGeom prst="rect">
            <a:avLst/>
          </a:prstGeom>
          <a:noFill/>
        </p:spPr>
        <p:txBody>
          <a:bodyPr wrap="square" rtlCol="0">
            <a:spAutoFit/>
          </a:bodyPr>
          <a:lstStyle/>
          <a:p>
            <a:pPr>
              <a:lnSpc>
                <a:spcPct val="15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《立在地球边上放号》写于1919年9、10月间。其时郭沫若受五四运动和</a:t>
            </a: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rPr>
              <a:t>十月革命（</a:t>
            </a:r>
            <a:r>
              <a:rPr lang="en-US" altLang="zh-CN" sz="2400" smtClean="0">
                <a:latin typeface="微软雅黑" panose="020b0503020204020204" pitchFamily="34" charset="-122"/>
                <a:ea typeface="微软雅黑" panose="020b0503020204020204" pitchFamily="34" charset="-122"/>
                <a:cs typeface="微软雅黑" panose="020b0503020204020204" pitchFamily="34" charset="-122"/>
              </a:rPr>
              <a:t>1917</a:t>
            </a: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rPr>
              <a:t>年）的</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冲击，决然从日本渡海回国。当他置身于日本横滨的海岸，面对浩渺无边的大海，那惊天的激浪和着时代的洪流一起撞击着他的胸怀，于是诗人写下</a:t>
            </a:r>
          </a:p>
        </p:txBody>
      </p:sp>
      <p:pic>
        <p:nvPicPr>
          <p:cNvPr id="10" name="图片 9"/>
          <p:cNvPicPr>
            <a:picLocks noChangeAspect="1"/>
          </p:cNvPicPr>
          <p:nvPr/>
        </p:nvPicPr>
        <p:blipFill>
          <a:blip r:embed="rId2"/>
          <a:stretch>
            <a:fillRect/>
          </a:stretch>
        </p:blipFill>
        <p:spPr>
          <a:xfrm>
            <a:off x="5988407" y="2934811"/>
            <a:ext cx="4416425" cy="2760980"/>
          </a:xfrm>
          <a:prstGeom prst="rect">
            <a:avLst/>
          </a:prstGeom>
        </p:spPr>
      </p:pic>
      <p:sp>
        <p:nvSpPr>
          <p:cNvPr id="6" name="文本框 5"/>
          <p:cNvSpPr txBox="1"/>
          <p:nvPr/>
        </p:nvSpPr>
        <p:spPr>
          <a:xfrm>
            <a:off x="977900" y="3349493"/>
            <a:ext cx="3666533" cy="646331"/>
          </a:xfrm>
          <a:prstGeom prst="rect">
            <a:avLst/>
          </a:prstGeom>
          <a:noFill/>
        </p:spPr>
        <p:txBody>
          <a:bodyPr wrap="square" rtlCol="0">
            <a:spAutoFit/>
          </a:bodyPr>
          <a:lstStyle/>
          <a:p>
            <a:pPr>
              <a:lnSpc>
                <a:spcPct val="150000"/>
              </a:lnSpc>
            </a:pP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sym typeface="+mn-ea"/>
              </a:rPr>
              <a:t>这首赞歌。</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advClick="0" advTm="6000">
    <p:cove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951353" y="721560"/>
            <a:ext cx="3275257" cy="1015663"/>
          </a:xfrm>
          <a:prstGeom prst="rect">
            <a:avLst/>
          </a:prstGeom>
          <a:noFill/>
        </p:spPr>
        <p:txBody>
          <a:bodyPr wrap="none" lIns="91440" tIns="45720" rIns="91440" bIns="45720">
            <a:spAutoFit/>
          </a:bodyPr>
          <a:lstStyle/>
          <a:p>
            <a:pPr algn="ctr"/>
            <a:r>
              <a:rPr lang="zh-CN" altLang="en-US" sz="6000" b="1" cap="none" spc="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初读课文</a:t>
            </a:r>
            <a:endParaRPr lang="zh-CN" altLang="en-US" sz="6000" b="1" cap="none" spc="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5" name="矩形 4"/>
          <p:cNvSpPr/>
          <p:nvPr/>
        </p:nvSpPr>
        <p:spPr>
          <a:xfrm>
            <a:off x="1840750" y="2778422"/>
            <a:ext cx="7837402" cy="923330"/>
          </a:xfrm>
          <a:prstGeom prst="rect">
            <a:avLst/>
          </a:prstGeom>
          <a:noFill/>
        </p:spPr>
        <p:txBody>
          <a:bodyPr wrap="none" lIns="91440" tIns="45720" rIns="91440" bIns="45720">
            <a:spAutoFit/>
          </a:bodyPr>
          <a:lstStyle/>
          <a:p>
            <a:pPr algn="ctr"/>
            <a:r>
              <a:rPr lang="zh-CN" altLang="en-US" sz="5400" b="1" cap="none" spc="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结合创作背景，感受诗歌</a:t>
            </a:r>
            <a:endParaRPr lang="zh-CN" altLang="en-US" sz="5400" b="1" cap="none" spc="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Tree>
    <p:extLst>
      <p:ext uri="{BB962C8B-B14F-4D97-AF65-F5344CB8AC3E}">
        <p14:creationId xmlns:p14="http://schemas.microsoft.com/office/powerpoint/2010/main" val="1535857498"/>
      </p:ext>
    </p:extLst>
  </p:cSld>
  <p:clrMapOvr>
    <a:masterClrMapping/>
  </p:clrMapOvr>
  <p:transition advClick="0" advTm="6000">
    <p:cove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normAutofit fontScale="70000" lnSpcReduction="20000"/>
          </a:bodyPr>
          <a:lstStyle/>
          <a:p>
            <a:pPr indent="252005" algn="just">
              <a:lnSpc>
                <a:spcPct val="150000"/>
              </a:lnSpc>
              <a:tabLst>
                <a:tab pos="1786234"/>
                <a:tab pos="1956638"/>
              </a:tabLst>
            </a:pPr>
            <a:r>
              <a:rPr lang="zh-CN" altLang="zh-CN" b="1" kern="100">
                <a:latin typeface="Times New Roman"/>
                <a:cs typeface="Times New Roman"/>
              </a:rPr>
              <a:t>这首诗堪称郭沫若早期</a:t>
            </a:r>
            <a:r>
              <a:rPr lang="en-US" altLang="zh-CN" b="1" kern="100">
                <a:solidFill>
                  <a:srgbClr val="C00000"/>
                </a:solidFill>
                <a:latin typeface="宋体"/>
                <a:cs typeface="Times New Roman"/>
              </a:rPr>
              <a:t>“</a:t>
            </a:r>
            <a:r>
              <a:rPr lang="zh-CN" altLang="zh-CN" b="1" kern="100">
                <a:solidFill>
                  <a:srgbClr val="C00000"/>
                </a:solidFill>
                <a:latin typeface="Times New Roman"/>
                <a:cs typeface="Times New Roman"/>
              </a:rPr>
              <a:t>火山爆发式</a:t>
            </a:r>
            <a:r>
              <a:rPr lang="en-US" altLang="zh-CN" b="1" kern="100">
                <a:latin typeface="宋体"/>
                <a:cs typeface="Times New Roman"/>
              </a:rPr>
              <a:t>”</a:t>
            </a:r>
            <a:r>
              <a:rPr lang="zh-CN" altLang="zh-CN" b="1" kern="100">
                <a:latin typeface="Times New Roman"/>
                <a:cs typeface="Times New Roman"/>
              </a:rPr>
              <a:t>的诗歌代表作之一，它是在感情激荡时一气呵成的，是火山爆发喷涌而出的岩浆，其气势汹涌，灼热逼人，从中最能感受到</a:t>
            </a:r>
            <a:r>
              <a:rPr lang="en-US" altLang="zh-CN" b="1" kern="100">
                <a:latin typeface="宋体"/>
                <a:cs typeface="Times New Roman"/>
              </a:rPr>
              <a:t>“</a:t>
            </a:r>
            <a:r>
              <a:rPr lang="zh-CN" altLang="zh-CN" b="1" kern="100">
                <a:latin typeface="Times New Roman"/>
                <a:cs typeface="Times New Roman"/>
              </a:rPr>
              <a:t>五四</a:t>
            </a:r>
            <a:r>
              <a:rPr lang="en-US" altLang="zh-CN" b="1" kern="100">
                <a:latin typeface="宋体"/>
                <a:cs typeface="Times New Roman"/>
              </a:rPr>
              <a:t>”</a:t>
            </a:r>
            <a:r>
              <a:rPr lang="zh-CN" altLang="zh-CN" b="1" kern="100">
                <a:latin typeface="Times New Roman"/>
                <a:cs typeface="Times New Roman"/>
              </a:rPr>
              <a:t>时期狂飙突进的时代精神。为了准确表达出诗人此时的情感，</a:t>
            </a:r>
            <a:r>
              <a:rPr lang="zh-CN" altLang="zh-CN" b="1" kern="100">
                <a:solidFill>
                  <a:srgbClr val="C00000"/>
                </a:solidFill>
                <a:latin typeface="Times New Roman"/>
                <a:cs typeface="Times New Roman"/>
              </a:rPr>
              <a:t>朗诵时语速应该稍快</a:t>
            </a:r>
            <a:r>
              <a:rPr lang="zh-CN" altLang="zh-CN" b="1" kern="100">
                <a:latin typeface="Times New Roman"/>
                <a:cs typeface="Times New Roman"/>
              </a:rPr>
              <a:t>，尤其是到排比部分，语速要渐快起来；到排比的最后一小句，语速则要适度放缓。同时，朗诵时的语调也要随诗人感情的升华而逐渐加强。对每一句中的中心词，如</a:t>
            </a:r>
            <a:r>
              <a:rPr lang="en-US" altLang="zh-CN" b="1" kern="100">
                <a:solidFill>
                  <a:srgbClr val="C00000"/>
                </a:solidFill>
                <a:latin typeface="宋体"/>
                <a:cs typeface="Times New Roman"/>
              </a:rPr>
              <a:t>“</a:t>
            </a:r>
            <a:r>
              <a:rPr lang="zh-CN" altLang="zh-CN" b="1" kern="100">
                <a:solidFill>
                  <a:srgbClr val="C00000"/>
                </a:solidFill>
                <a:latin typeface="Times New Roman"/>
                <a:cs typeface="Times New Roman"/>
              </a:rPr>
              <a:t>怒涌</a:t>
            </a:r>
            <a:r>
              <a:rPr lang="en-US" altLang="zh-CN" b="1" kern="100">
                <a:solidFill>
                  <a:srgbClr val="C00000"/>
                </a:solidFill>
                <a:latin typeface="宋体"/>
                <a:cs typeface="Times New Roman"/>
              </a:rPr>
              <a:t>”“</a:t>
            </a:r>
            <a:r>
              <a:rPr lang="zh-CN" altLang="zh-CN" b="1" kern="100">
                <a:solidFill>
                  <a:srgbClr val="C00000"/>
                </a:solidFill>
                <a:latin typeface="Times New Roman"/>
                <a:cs typeface="Times New Roman"/>
              </a:rPr>
              <a:t>晴景</a:t>
            </a:r>
            <a:r>
              <a:rPr lang="en-US" altLang="zh-CN" b="1" kern="100">
                <a:solidFill>
                  <a:srgbClr val="C00000"/>
                </a:solidFill>
                <a:latin typeface="宋体"/>
                <a:cs typeface="Times New Roman"/>
              </a:rPr>
              <a:t>”“</a:t>
            </a:r>
            <a:r>
              <a:rPr lang="zh-CN" altLang="zh-CN" b="1" kern="100">
                <a:solidFill>
                  <a:srgbClr val="C00000"/>
                </a:solidFill>
                <a:latin typeface="Times New Roman"/>
                <a:cs typeface="Times New Roman"/>
              </a:rPr>
              <a:t>推倒</a:t>
            </a:r>
            <a:r>
              <a:rPr lang="en-US" altLang="zh-CN" b="1" kern="100">
                <a:solidFill>
                  <a:srgbClr val="C00000"/>
                </a:solidFill>
                <a:latin typeface="宋体"/>
                <a:cs typeface="Times New Roman"/>
              </a:rPr>
              <a:t>”“</a:t>
            </a:r>
            <a:r>
              <a:rPr lang="zh-CN" altLang="zh-CN" b="1" kern="100">
                <a:solidFill>
                  <a:srgbClr val="C00000"/>
                </a:solidFill>
                <a:latin typeface="Times New Roman"/>
                <a:cs typeface="Times New Roman"/>
              </a:rPr>
              <a:t>洪涛</a:t>
            </a:r>
            <a:r>
              <a:rPr lang="en-US" altLang="zh-CN" b="1" kern="100">
                <a:solidFill>
                  <a:srgbClr val="C00000"/>
                </a:solidFill>
                <a:latin typeface="宋体"/>
                <a:cs typeface="Times New Roman"/>
              </a:rPr>
              <a:t>”</a:t>
            </a:r>
            <a:r>
              <a:rPr lang="zh-CN" altLang="zh-CN" b="1" kern="100">
                <a:solidFill>
                  <a:srgbClr val="C00000"/>
                </a:solidFill>
                <a:latin typeface="Times New Roman"/>
                <a:cs typeface="Times New Roman"/>
              </a:rPr>
              <a:t>等，也要做重音处理。</a:t>
            </a:r>
            <a:endParaRPr lang="zh-CN" altLang="zh-CN" b="1" kern="100">
              <a:solidFill>
                <a:srgbClr val="C00000"/>
              </a:solidFill>
              <a:latin typeface="宋体"/>
              <a:cs typeface="Courier New"/>
            </a:endParaRPr>
          </a:p>
          <a:p>
            <a:endParaRPr lang="zh-CN" altLang="en-US" b="1"/>
          </a:p>
        </p:txBody>
      </p:sp>
      <p:sp>
        <p:nvSpPr>
          <p:cNvPr id="2" name="标题 1"/>
          <p:cNvSpPr>
            <a:spLocks noGrp="1"/>
          </p:cNvSpPr>
          <p:nvPr>
            <p:ph type="title"/>
          </p:nvPr>
        </p:nvSpPr>
        <p:spPr/>
        <p:txBody>
          <a:bodyPr/>
          <a:lstStyle/>
          <a:p>
            <a:r>
              <a:rPr lang="zh-CN" altLang="en-US" smtClean="0"/>
              <a:t>诵读指导</a:t>
            </a:r>
            <a:endParaRPr lang="zh-CN" altLang="en-US"/>
          </a:p>
        </p:txBody>
      </p:sp>
    </p:spTree>
    <p:extLst>
      <p:ext uri="{BB962C8B-B14F-4D97-AF65-F5344CB8AC3E}">
        <p14:creationId xmlns:p14="http://schemas.microsoft.com/office/powerpoint/2010/main" val="173311593"/>
      </p:ext>
    </p:extLst>
  </p:cSld>
  <p:clrMapOvr>
    <a:masterClrMapping/>
  </p:clrMapOvr>
  <p:transition advClick="0" advTm="6000">
    <p:cove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493439" y="349707"/>
            <a:ext cx="2646878" cy="830997"/>
          </a:xfrm>
          <a:prstGeom prst="rect">
            <a:avLst/>
          </a:prstGeom>
          <a:noFill/>
        </p:spPr>
        <p:txBody>
          <a:bodyPr wrap="none" rtlCol="0">
            <a:spAutoFit/>
          </a:bodyPr>
          <a:lstStyle/>
          <a:p>
            <a:pPr algn="l"/>
            <a:r>
              <a:rPr lang="zh-CN" altLang="en-US" sz="4800" b="1" smtClean="0">
                <a:latin typeface="微软雅黑" panose="020b0503020204020204" pitchFamily="34" charset="-122"/>
                <a:ea typeface="微软雅黑" panose="020b0503020204020204" pitchFamily="34" charset="-122"/>
              </a:rPr>
              <a:t>朗读辨境</a:t>
            </a:r>
            <a:endParaRPr lang="zh-CN" altLang="en-US" sz="4800" b="1">
              <a:latin typeface="微软雅黑" pitchFamily="34" charset="-122"/>
              <a:ea typeface="微软雅黑" pitchFamily="34" charset="-122"/>
            </a:endParaRPr>
          </a:p>
        </p:txBody>
      </p:sp>
      <p:sp>
        <p:nvSpPr>
          <p:cNvPr id="6" name="文本框 5"/>
          <p:cNvSpPr txBox="1"/>
          <p:nvPr/>
        </p:nvSpPr>
        <p:spPr>
          <a:xfrm>
            <a:off x="1863430" y="1866345"/>
            <a:ext cx="7160935" cy="584775"/>
          </a:xfrm>
          <a:prstGeom prst="rect">
            <a:avLst/>
          </a:prstGeom>
          <a:noFill/>
        </p:spPr>
        <p:txBody>
          <a:bodyPr wrap="none" rtlCol="0">
            <a:spAutoFit/>
          </a:bodyPr>
          <a:lstStyle/>
          <a:p>
            <a:pPr algn="l"/>
            <a:r>
              <a:rPr lang="en-US" altLang="zh-CN" sz="3200" b="1" err="1" smtClean="0">
                <a:latin typeface="微软雅黑" panose="020b0503020204020204" pitchFamily="34" charset="-122"/>
                <a:ea typeface="微软雅黑" panose="020b0503020204020204" pitchFamily="34" charset="-122"/>
                <a:cs typeface="微软雅黑" panose="020b0503020204020204" pitchFamily="34" charset="-122"/>
              </a:rPr>
              <a:t>这首诗给人的主要感受和印象是什么</a:t>
            </a:r>
            <a:r>
              <a:rPr lang="en-US" altLang="zh-CN" sz="3200" b="1">
                <a:latin typeface="微软雅黑" panose="020b0503020204020204" pitchFamily="34" charset="-122"/>
                <a:ea typeface="微软雅黑" panose="020b0503020204020204" pitchFamily="34" charset="-122"/>
                <a:cs typeface="微软雅黑" panose="020b0503020204020204" pitchFamily="34" charset="-122"/>
              </a:rPr>
              <a:t>？</a:t>
            </a:r>
          </a:p>
        </p:txBody>
      </p:sp>
      <p:sp>
        <p:nvSpPr>
          <p:cNvPr id="7" name="文本框 6"/>
          <p:cNvSpPr txBox="1"/>
          <p:nvPr/>
        </p:nvSpPr>
        <p:spPr>
          <a:xfrm>
            <a:off x="2554052" y="2905928"/>
            <a:ext cx="5211683" cy="523220"/>
          </a:xfrm>
          <a:prstGeom prst="rect">
            <a:avLst/>
          </a:prstGeom>
          <a:noFill/>
        </p:spPr>
        <p:txBody>
          <a:bodyPr wrap="none" rtlCol="0">
            <a:spAutoFit/>
          </a:bodyPr>
          <a:lstStyle/>
          <a:p>
            <a:pPr algn="l"/>
            <a:r>
              <a:rPr lang="zh-CN" altLang="en-US" sz="2800">
                <a:solidFill>
                  <a:srgbClr val="C00000"/>
                </a:solidFill>
                <a:latin typeface="微软雅黑" panose="020b0503020204020204" pitchFamily="34" charset="-122"/>
                <a:ea typeface="微软雅黑" panose="020b0503020204020204" pitchFamily="34" charset="-122"/>
              </a:rPr>
              <a:t>宏伟、强力、壮丽、</a:t>
            </a:r>
            <a:r>
              <a:rPr lang="zh-CN" altLang="en-US" sz="2800" smtClean="0">
                <a:solidFill>
                  <a:srgbClr val="C00000"/>
                </a:solidFill>
                <a:latin typeface="微软雅黑" panose="020b0503020204020204" pitchFamily="34" charset="-122"/>
                <a:ea typeface="微软雅黑" panose="020b0503020204020204" pitchFamily="34" charset="-122"/>
              </a:rPr>
              <a:t>炽热、奔放</a:t>
            </a:r>
            <a:endParaRPr lang="zh-CN" altLang="en-US" sz="2800">
              <a:solidFill>
                <a:srgbClr val="C00000"/>
              </a:solidFill>
              <a:latin typeface="微软雅黑" pitchFamily="34" charset="-122"/>
              <a:ea typeface="微软雅黑" pitchFamily="34" charset="-122"/>
            </a:endParaRPr>
          </a:p>
        </p:txBody>
      </p:sp>
    </p:spTree>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325095" y="1637388"/>
            <a:ext cx="2323164" cy="4276616"/>
          </a:xfrm>
        </p:spPr>
        <p:txBody>
          <a:bodyPr/>
          <a:lstStyle/>
          <a:p>
            <a:r>
              <a:rPr lang="zh-CN" altLang="en-US" smtClean="0"/>
              <a:t>白云</a:t>
            </a:r>
            <a:endParaRPr lang="en-US" altLang="zh-CN" smtClean="0"/>
          </a:p>
          <a:p>
            <a:r>
              <a:rPr lang="zh-CN" altLang="en-US" smtClean="0"/>
              <a:t>北冰洋</a:t>
            </a:r>
            <a:endParaRPr lang="en-US" altLang="zh-CN" smtClean="0"/>
          </a:p>
          <a:p>
            <a:r>
              <a:rPr lang="zh-CN" altLang="en-US" smtClean="0"/>
              <a:t>太平洋</a:t>
            </a:r>
            <a:endParaRPr lang="en-US" altLang="zh-CN" smtClean="0"/>
          </a:p>
          <a:p>
            <a:r>
              <a:rPr lang="zh-CN" altLang="en-US" smtClean="0"/>
              <a:t>洪涛</a:t>
            </a:r>
            <a:endParaRPr lang="zh-CN" altLang="en-US"/>
          </a:p>
        </p:txBody>
      </p:sp>
      <p:sp>
        <p:nvSpPr>
          <p:cNvPr id="2" name="标题 1"/>
          <p:cNvSpPr>
            <a:spLocks noGrp="1"/>
          </p:cNvSpPr>
          <p:nvPr>
            <p:ph type="title"/>
          </p:nvPr>
        </p:nvSpPr>
        <p:spPr>
          <a:xfrm>
            <a:off x="875034" y="413289"/>
            <a:ext cx="9936802" cy="1252678"/>
          </a:xfrm>
        </p:spPr>
        <p:txBody>
          <a:bodyPr/>
          <a:lstStyle/>
          <a:p>
            <a:r>
              <a:rPr lang="zh-CN" altLang="en-US" smtClean="0">
                <a:solidFill>
                  <a:srgbClr val="C00000"/>
                </a:solidFill>
              </a:rPr>
              <a:t>意象</a:t>
            </a:r>
            <a:endParaRPr lang="zh-CN" altLang="en-US">
              <a:solidFill>
                <a:srgbClr val="C00000"/>
              </a:solidFill>
            </a:endParaRPr>
          </a:p>
        </p:txBody>
      </p:sp>
    </p:spTree>
    <p:extLst>
      <p:ext uri="{BB962C8B-B14F-4D97-AF65-F5344CB8AC3E}">
        <p14:creationId xmlns:p14="http://schemas.microsoft.com/office/powerpoint/2010/main" val="1653963999"/>
      </p:ext>
    </p:extLst>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文本框 10"/>
          <p:cNvSpPr txBox="1"/>
          <p:nvPr/>
        </p:nvSpPr>
        <p:spPr>
          <a:xfrm>
            <a:off x="417120" y="766720"/>
            <a:ext cx="3092513" cy="646331"/>
          </a:xfrm>
          <a:prstGeom prst="rect">
            <a:avLst/>
          </a:prstGeom>
          <a:noFill/>
        </p:spPr>
        <p:txBody>
          <a:bodyPr wrap="none" rtlCol="0">
            <a:spAutoFit/>
          </a:bodyPr>
          <a:lstStyle/>
          <a:p>
            <a:pPr algn="l"/>
            <a:r>
              <a:rPr lang="en-US" altLang="zh-CN" sz="3600" b="1" smtClean="0">
                <a:latin typeface="微软雅黑" panose="020b0503020204020204" pitchFamily="34" charset="-122"/>
                <a:ea typeface="微软雅黑" panose="020b0503020204020204" pitchFamily="34" charset="-122"/>
                <a:cs typeface="微软雅黑" panose="020b0503020204020204" pitchFamily="34" charset="-122"/>
              </a:rPr>
              <a:t> 描绘诗歌画面</a:t>
            </a:r>
            <a:endParaRPr lang="zh-CN" altLang="en-US" sz="3600" b="1">
              <a:latin typeface="微软雅黑" pitchFamily="34" charset="-122"/>
              <a:ea typeface="微软雅黑" pitchFamily="34" charset="-122"/>
              <a:cs typeface="微软雅黑" panose="020b0503020204020204" pitchFamily="34" charset="-122"/>
            </a:endParaRPr>
          </a:p>
        </p:txBody>
      </p:sp>
      <p:sp>
        <p:nvSpPr>
          <p:cNvPr id="12" name="文本框 11"/>
          <p:cNvSpPr txBox="1"/>
          <p:nvPr/>
        </p:nvSpPr>
        <p:spPr>
          <a:xfrm>
            <a:off x="722396" y="1596514"/>
            <a:ext cx="9692513" cy="1135054"/>
          </a:xfrm>
          <a:prstGeom prst="rect">
            <a:avLst/>
          </a:prstGeom>
          <a:noFill/>
        </p:spPr>
        <p:txBody>
          <a:bodyPr wrap="square" rtlCol="0">
            <a:spAutoFit/>
          </a:bodyPr>
          <a:lstStyle/>
          <a:p>
            <a:pPr>
              <a:lnSpc>
                <a:spcPct val="150000"/>
              </a:lnSpc>
            </a:pP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rPr>
              <a:t>      诗人</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把自己</a:t>
            </a: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想象</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为一个站在地球</a:t>
            </a: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rPr>
              <a:t>边上全方位俯瞰地球，</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并发出了激情的呼唤的</a:t>
            </a:r>
            <a:r>
              <a:rPr lang="zh-CN" altLang="en-US" sz="24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巨人</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p>
        </p:txBody>
      </p:sp>
      <p:sp>
        <p:nvSpPr>
          <p:cNvPr id="2" name="文本框 1"/>
          <p:cNvSpPr txBox="1"/>
          <p:nvPr/>
        </p:nvSpPr>
        <p:spPr>
          <a:xfrm>
            <a:off x="875034" y="2980306"/>
            <a:ext cx="9768832" cy="1754326"/>
          </a:xfrm>
          <a:prstGeom prst="rect">
            <a:avLst/>
          </a:prstGeom>
          <a:noFill/>
        </p:spPr>
        <p:txBody>
          <a:bodyPr wrap="square" rtlCol="0">
            <a:spAutoFit/>
          </a:bodyPr>
          <a:lstStyle/>
          <a:p>
            <a:pPr>
              <a:lnSpc>
                <a:spcPct val="150000"/>
              </a:lnSpc>
            </a:pPr>
            <a:r>
              <a:rPr lang="zh-CN" altLang="en-US" sz="2400" smtClean="0">
                <a:latin typeface="微软雅黑" panose="020b0503020204020204" pitchFamily="34" charset="-122"/>
                <a:ea typeface="微软雅黑" panose="020b0503020204020204" pitchFamily="34" charset="-122"/>
              </a:rPr>
              <a:t>     他想象着那怒涌的白云、壮丽的北冰洋和狂暴的</a:t>
            </a:r>
            <a:r>
              <a:rPr lang="zh-CN" altLang="en-US" sz="2400">
                <a:latin typeface="微软雅黑" panose="020b0503020204020204" pitchFamily="34" charset="-122"/>
                <a:ea typeface="微软雅黑" panose="020b0503020204020204" pitchFamily="34" charset="-122"/>
              </a:rPr>
              <a:t>太平洋。把地球北极的北冰洋和居于地球腹地的太平洋联结起来，把北冰洋晴空中无数怒涌的白云和太平洋汪洋浩瀚的万顷波涛两个宏大画面组接</a:t>
            </a:r>
            <a:r>
              <a:rPr lang="zh-CN" altLang="en-US" sz="2400" smtClean="0">
                <a:latin typeface="微软雅黑" panose="020b0503020204020204" pitchFamily="34" charset="-122"/>
                <a:ea typeface="微软雅黑" panose="020b0503020204020204" pitchFamily="34" charset="-122"/>
              </a:rPr>
              <a:t>起来。</a:t>
            </a:r>
            <a:endParaRPr lang="zh-CN" altLang="en-US" sz="2400">
              <a:latin typeface="微软雅黑" pitchFamily="34" charset="-122"/>
              <a:ea typeface="微软雅黑" pitchFamily="34" charset="-122"/>
            </a:endParaRPr>
          </a:p>
        </p:txBody>
      </p:sp>
    </p:spTree>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文本框 12"/>
          <p:cNvSpPr txBox="1"/>
          <p:nvPr/>
        </p:nvSpPr>
        <p:spPr>
          <a:xfrm>
            <a:off x="569757" y="576278"/>
            <a:ext cx="9923780" cy="2308324"/>
          </a:xfrm>
          <a:prstGeom prst="rect">
            <a:avLst/>
          </a:prstGeom>
          <a:noFill/>
        </p:spPr>
        <p:txBody>
          <a:bodyPr wrap="square" rtlCol="0">
            <a:spAutoFit/>
          </a:bodyPr>
          <a:lstStyle/>
          <a:p>
            <a:pPr indent="457200">
              <a:lnSpc>
                <a:spcPct val="150000"/>
              </a:lnSpc>
            </a:pPr>
            <a:r>
              <a:rPr lang="zh-CN" altLang="en-US" sz="2400" spc="50" smtClean="0">
                <a:ln w="3175">
                  <a:noFill/>
                  <a:prstDash val="dash"/>
                </a:ln>
                <a:solidFill>
                  <a:srgbClr val="3C3C41">
                    <a:lumMod val="85000"/>
                    <a:lumOff val="1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spc="50">
                <a:ln w="3175">
                  <a:noFill/>
                  <a:prstDash val="dash"/>
                </a:ln>
                <a:solidFill>
                  <a:srgbClr val="3C3C41">
                    <a:lumMod val="85000"/>
                    <a:lumOff val="1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力的绘画，力的舞蹈，力的音乐，力的诗歌，力的律吕哟！”主语是？</a:t>
            </a:r>
            <a:endParaRPr lang="en-US" altLang="zh-CN" sz="2400" spc="50" smtClean="0">
              <a:ln w="3175">
                <a:noFill/>
                <a:prstDash val="dash"/>
              </a:ln>
              <a:solidFill>
                <a:srgbClr val="3C3C41">
                  <a:lumMod val="85000"/>
                  <a:lumOff val="15000"/>
                </a:srgbClr>
              </a:solidFill>
              <a:latin typeface="微软雅黑" pitchFamily="34" charset="-122"/>
              <a:ea typeface="微软雅黑" pitchFamily="34" charset="-122"/>
              <a:cs typeface="微软雅黑" panose="020b0503020204020204" pitchFamily="34" charset="-122"/>
              <a:sym typeface="+mn-ea"/>
            </a:endParaRPr>
          </a:p>
          <a:p>
            <a:pPr indent="457200" algn="l" fontAlgn="auto">
              <a:lnSpc>
                <a:spcPct val="150000"/>
              </a:lnSpc>
              <a:spcAft>
                <a:spcPct val="0"/>
              </a:spcAft>
            </a:pPr>
            <a:endParaRPr lang="en-US" altLang="zh-CN" sz="2400" spc="50" smtClean="0">
              <a:ln w="3175">
                <a:noFill/>
                <a:prstDash val="dash"/>
              </a:ln>
              <a:solidFill>
                <a:srgbClr val="3C3C41">
                  <a:lumMod val="85000"/>
                  <a:lumOff val="15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gn="l" fontAlgn="auto">
              <a:lnSpc>
                <a:spcPct val="150000"/>
              </a:lnSpc>
              <a:spcAft>
                <a:spcPct val="0"/>
              </a:spcAft>
            </a:pPr>
            <a:endParaRPr lang="zh-CN" altLang="en-US" sz="2400" spc="50">
              <a:ln w="3175">
                <a:noFill/>
                <a:prstDash val="dash"/>
              </a:ln>
              <a:solidFill>
                <a:srgbClr val="3C3C41">
                  <a:lumMod val="85000"/>
                  <a:lumOff val="15000"/>
                </a:srgbClr>
              </a:solidFill>
              <a:latin typeface="微软雅黑" pitchFamily="34" charset="-122"/>
              <a:ea typeface="微软雅黑" pitchFamily="34" charset="-122"/>
              <a:cs typeface="微软雅黑" panose="020b0503020204020204" pitchFamily="34" charset="-122"/>
            </a:endParaRPr>
          </a:p>
        </p:txBody>
      </p:sp>
      <p:sp>
        <p:nvSpPr>
          <p:cNvPr id="3" name="文本框 2"/>
          <p:cNvSpPr txBox="1"/>
          <p:nvPr/>
        </p:nvSpPr>
        <p:spPr>
          <a:xfrm>
            <a:off x="2325095" y="1136194"/>
            <a:ext cx="3892269" cy="584775"/>
          </a:xfrm>
          <a:prstGeom prst="rect">
            <a:avLst/>
          </a:prstGeom>
          <a:noFill/>
        </p:spPr>
        <p:txBody>
          <a:bodyPr wrap="square" rtlCol="0">
            <a:spAutoFit/>
          </a:bodyPr>
          <a:lstStyle/>
          <a:p>
            <a:r>
              <a:rPr lang="en-US" altLang="zh-CN" sz="3200" smtClean="0">
                <a:solidFill>
                  <a:srgbClr val="C00000"/>
                </a:solidFill>
                <a:latin typeface="+mn-ea"/>
              </a:rPr>
              <a:t>——</a:t>
            </a:r>
            <a:r>
              <a:rPr lang="zh-CN" altLang="en-US" sz="3200">
                <a:solidFill>
                  <a:srgbClr val="C00000"/>
                </a:solidFill>
                <a:latin typeface="+mn-ea"/>
              </a:rPr>
              <a:t>洪涛。</a:t>
            </a:r>
          </a:p>
        </p:txBody>
      </p:sp>
      <p:sp>
        <p:nvSpPr>
          <p:cNvPr id="4" name="矩形 3"/>
          <p:cNvSpPr/>
          <p:nvPr/>
        </p:nvSpPr>
        <p:spPr>
          <a:xfrm>
            <a:off x="417306" y="2264194"/>
            <a:ext cx="10102194" cy="1754326"/>
          </a:xfrm>
          <a:prstGeom prst="rect">
            <a:avLst/>
          </a:prstGeom>
        </p:spPr>
        <p:txBody>
          <a:bodyPr wrap="square">
            <a:spAutoFit/>
          </a:bodyPr>
          <a:lstStyle/>
          <a:p>
            <a:pPr indent="457200">
              <a:lnSpc>
                <a:spcPct val="150000"/>
              </a:lnSpc>
            </a:pPr>
            <a:r>
              <a:rPr lang="zh-CN" altLang="en-US" sz="2400" spc="50" smtClean="0">
                <a:ln w="3175">
                  <a:noFill/>
                  <a:prstDash val="dash"/>
                </a:ln>
                <a:solidFill>
                  <a:srgbClr val="3C3C41">
                    <a:lumMod val="85000"/>
                    <a:lumOff val="15000"/>
                  </a:srgbClr>
                </a:solidFill>
                <a:latin typeface="微软雅黑" panose="020b0503020204020204" pitchFamily="34" charset="-122"/>
                <a:ea typeface="微软雅黑" panose="020b0503020204020204" pitchFamily="34" charset="-122"/>
                <a:cs typeface="微软雅黑" panose="020b0503020204020204" pitchFamily="34" charset="-122"/>
              </a:rPr>
              <a:t> 排山倒海</a:t>
            </a:r>
            <a:r>
              <a:rPr lang="zh-CN" altLang="en-US" sz="2400" spc="50">
                <a:ln w="3175">
                  <a:noFill/>
                  <a:prstDash val="dash"/>
                </a:ln>
                <a:solidFill>
                  <a:srgbClr val="3C3C41">
                    <a:lumMod val="85000"/>
                    <a:lumOff val="15000"/>
                  </a:srgbClr>
                </a:solidFill>
                <a:latin typeface="微软雅黑" panose="020b0503020204020204" pitchFamily="34" charset="-122"/>
                <a:ea typeface="微软雅黑" panose="020b0503020204020204" pitchFamily="34" charset="-122"/>
                <a:cs typeface="微软雅黑" panose="020b0503020204020204" pitchFamily="34" charset="-122"/>
              </a:rPr>
              <a:t>般的洪涛既具有巨大的破坏力，又蕴藏着同样巨大的创造力。诗人呼唤“毁坏”“创造”，是“五四”精神的表现。所谓</a:t>
            </a:r>
            <a:r>
              <a:rPr lang="zh-CN" altLang="en-US" sz="2400" spc="5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“毁坏”就是要反帝反封建</a:t>
            </a:r>
            <a:r>
              <a:rPr lang="zh-CN" altLang="en-US" sz="2400" spc="50">
                <a:ln w="3175">
                  <a:noFill/>
                  <a:prstDash val="dash"/>
                </a:ln>
                <a:solidFill>
                  <a:srgbClr val="3C3C41">
                    <a:lumMod val="85000"/>
                    <a:lumOff val="15000"/>
                  </a:srgbClr>
                </a:solidFill>
                <a:latin typeface="微软雅黑" panose="020b0503020204020204" pitchFamily="34" charset="-122"/>
                <a:ea typeface="微软雅黑" panose="020b0503020204020204" pitchFamily="34" charset="-122"/>
                <a:cs typeface="微软雅黑" panose="020b0503020204020204" pitchFamily="34" charset="-122"/>
              </a:rPr>
              <a:t>，所谓</a:t>
            </a:r>
            <a:r>
              <a:rPr lang="zh-CN" altLang="en-US" sz="2400" spc="50">
                <a:ln w="3175">
                  <a:noFill/>
                  <a:prstDash val="dash"/>
                </a:ln>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“创造”就是要建设民主与科学的新中国</a:t>
            </a:r>
            <a:r>
              <a:rPr lang="zh-CN" altLang="en-US" sz="2400" spc="50" smtClean="0">
                <a:ln w="3175">
                  <a:noFill/>
                  <a:prstDash val="dash"/>
                </a:ln>
                <a:solidFill>
                  <a:srgbClr val="3C3C41">
                    <a:lumMod val="85000"/>
                    <a:lumOff val="15000"/>
                  </a:srgbClr>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spc="50">
              <a:ln w="3175">
                <a:noFill/>
                <a:prstDash val="dash"/>
              </a:ln>
              <a:solidFill>
                <a:srgbClr val="3C3C41">
                  <a:lumMod val="85000"/>
                  <a:lumOff val="15000"/>
                </a:srgb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51353" y="1720969"/>
            <a:ext cx="4235705" cy="523220"/>
          </a:xfrm>
          <a:prstGeom prst="rect">
            <a:avLst/>
          </a:prstGeom>
          <a:noFill/>
        </p:spPr>
        <p:txBody>
          <a:bodyPr wrap="square" rtlCol="0">
            <a:spAutoFit/>
          </a:bodyPr>
          <a:lstStyle/>
          <a:p>
            <a:r>
              <a:rPr lang="zh-CN" altLang="en-US" sz="2800" smtClean="0">
                <a:solidFill>
                  <a:srgbClr val="0070C0"/>
                </a:solidFill>
              </a:rPr>
              <a:t>洪涛的“力”的作用？</a:t>
            </a:r>
            <a:endParaRPr lang="zh-CN" altLang="en-US" sz="2800">
              <a:solidFill>
                <a:srgbClr val="0070C0"/>
              </a:solidFill>
            </a:endParaRPr>
          </a:p>
        </p:txBody>
      </p:sp>
      <p:sp>
        <p:nvSpPr>
          <p:cNvPr id="8" name="文本框 7"/>
          <p:cNvSpPr txBox="1"/>
          <p:nvPr/>
        </p:nvSpPr>
        <p:spPr>
          <a:xfrm>
            <a:off x="380375" y="4244737"/>
            <a:ext cx="10302545" cy="1384995"/>
          </a:xfrm>
          <a:prstGeom prst="rect">
            <a:avLst/>
          </a:prstGeom>
          <a:noFill/>
        </p:spPr>
        <p:txBody>
          <a:bodyPr wrap="square" rtlCol="0">
            <a:spAutoFit/>
          </a:bodyPr>
          <a:lstStyle/>
          <a:p>
            <a:r>
              <a:rPr lang="zh-CN" altLang="en-US" sz="2800" b="1" smtClean="0">
                <a:solidFill>
                  <a:srgbClr val="C00000"/>
                </a:solidFill>
              </a:rPr>
              <a:t>       最后几句采用</a:t>
            </a:r>
            <a:r>
              <a:rPr lang="zh-CN" altLang="en-US" sz="2800" b="1">
                <a:solidFill>
                  <a:srgbClr val="C00000"/>
                </a:solidFill>
              </a:rPr>
              <a:t>排比、反复的修辞手法抒发</a:t>
            </a:r>
            <a:r>
              <a:rPr lang="zh-CN" altLang="en-US" sz="2800" b="1" smtClean="0">
                <a:solidFill>
                  <a:srgbClr val="C00000"/>
                </a:solidFill>
              </a:rPr>
              <a:t>感情，赞美了摧毁旧世界、创造新生活的雄强之力，节奏感</a:t>
            </a:r>
            <a:r>
              <a:rPr lang="zh-CN" altLang="en-US" sz="2800" b="1">
                <a:solidFill>
                  <a:srgbClr val="C00000"/>
                </a:solidFill>
              </a:rPr>
              <a:t>强，增强了语言气势，加强了表达效果。</a:t>
            </a:r>
          </a:p>
        </p:txBody>
      </p:sp>
      <p:sp>
        <p:nvSpPr>
          <p:cNvPr id="2" name="矩形 1"/>
          <p:cNvSpPr/>
          <p:nvPr/>
        </p:nvSpPr>
        <p:spPr>
          <a:xfrm>
            <a:off x="87630" y="-139568"/>
            <a:ext cx="2967480" cy="923330"/>
          </a:xfrm>
          <a:prstGeom prst="rect">
            <a:avLst/>
          </a:prstGeom>
          <a:noFill/>
        </p:spPr>
        <p:txBody>
          <a:bodyPr wrap="none" lIns="91440" tIns="45720" rIns="91440" bIns="45720">
            <a:spAutoFit/>
          </a:bodyPr>
          <a:lstStyle/>
          <a:p>
            <a:pPr algn="ctr"/>
            <a:r>
              <a:rPr lang="zh-CN" altLang="en-US" sz="5400" b="1" cap="none" spc="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赏析句子</a:t>
            </a:r>
            <a:endParaRPr lang="zh-CN" altLang="en-US" sz="5400" b="1" cap="none" spc="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8"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76814" y="1790026"/>
            <a:ext cx="10567302" cy="4197545"/>
          </a:xfrm>
        </p:spPr>
        <p:txBody>
          <a:bodyPr>
            <a:normAutofit/>
          </a:bodyPr>
          <a:lstStyle/>
          <a:p>
            <a:r>
              <a:rPr lang="en-US" altLang="zh-CN" sz="3200" b="1" smtClean="0"/>
              <a:t>     </a:t>
            </a:r>
            <a:r>
              <a:rPr lang="zh-CN" altLang="zh-CN" sz="3200" b="1" smtClean="0"/>
              <a:t>诗人</a:t>
            </a:r>
            <a:r>
              <a:rPr lang="zh-CN" altLang="zh-CN" sz="3200" b="1"/>
              <a:t>把自己想象为一个站在地球边上目光遍及广阔天地，并发出了激情的呼唤的巨人</a:t>
            </a:r>
            <a:r>
              <a:rPr lang="zh-CN" altLang="zh-CN" sz="3200" b="1" smtClean="0"/>
              <a:t>。</a:t>
            </a:r>
            <a:endParaRPr lang="en-US" altLang="zh-CN" sz="3200" b="1" smtClean="0"/>
          </a:p>
          <a:p>
            <a:r>
              <a:rPr lang="en-US" altLang="zh-CN" sz="3200" b="1" smtClean="0"/>
              <a:t>    </a:t>
            </a:r>
            <a:r>
              <a:rPr lang="zh-CN" altLang="zh-CN" sz="3200" b="1" smtClean="0"/>
              <a:t>通过</a:t>
            </a:r>
            <a:r>
              <a:rPr lang="zh-CN" altLang="zh-CN" sz="3200" b="1"/>
              <a:t>对自然的抒写，可以看出抒情主人公的高大形象，窥视到他充实的内心，感受到他如沸的激情，而抒情形象所显示的这种独特感情、心理，</a:t>
            </a:r>
            <a:r>
              <a:rPr lang="zh-CN" altLang="zh-CN" sz="3200" b="1">
                <a:solidFill>
                  <a:srgbClr val="C00000"/>
                </a:solidFill>
              </a:rPr>
              <a:t>正反映了被“五四”时代怒潮唤醒的革命知识青年的共同特征。</a:t>
            </a:r>
          </a:p>
          <a:p>
            <a:endParaRPr lang="zh-CN" altLang="en-US" sz="3200" b="1"/>
          </a:p>
        </p:txBody>
      </p:sp>
      <p:sp>
        <p:nvSpPr>
          <p:cNvPr id="2" name="标题 1"/>
          <p:cNvSpPr>
            <a:spLocks noGrp="1"/>
          </p:cNvSpPr>
          <p:nvPr>
            <p:ph type="title"/>
          </p:nvPr>
        </p:nvSpPr>
        <p:spPr>
          <a:xfrm>
            <a:off x="792064" y="536119"/>
            <a:ext cx="9936802" cy="1252678"/>
          </a:xfrm>
        </p:spPr>
        <p:txBody>
          <a:bodyPr/>
          <a:lstStyle/>
          <a:p>
            <a:r>
              <a:rPr lang="zh-CN" altLang="zh-CN"/>
              <a:t>抒情主人公是一个怎样的形象？</a:t>
            </a:r>
            <a:endParaRPr lang="zh-CN" altLang="en-US"/>
          </a:p>
        </p:txBody>
      </p:sp>
    </p:spTree>
    <p:extLst>
      <p:ext uri="{BB962C8B-B14F-4D97-AF65-F5344CB8AC3E}">
        <p14:creationId xmlns:p14="http://schemas.microsoft.com/office/powerpoint/2010/main" val="303677848"/>
      </p:ext>
    </p:extLst>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主旨</a:t>
            </a:r>
            <a:endParaRPr lang="zh-CN" altLang="en-US"/>
          </a:p>
        </p:txBody>
      </p:sp>
      <p:sp>
        <p:nvSpPr>
          <p:cNvPr id="3" name="内容占位符 2"/>
          <p:cNvSpPr>
            <a:spLocks noGrp="1"/>
          </p:cNvSpPr>
          <p:nvPr>
            <p:ph idx="1"/>
          </p:nvPr>
        </p:nvSpPr>
        <p:spPr/>
        <p:txBody>
          <a:bodyPr/>
          <a:lstStyle/>
          <a:p>
            <a:r>
              <a:rPr lang="zh-CN" altLang="en-US" b="1" smtClean="0"/>
              <a:t>     这</a:t>
            </a:r>
            <a:r>
              <a:rPr lang="zh-CN" altLang="en-US" b="1"/>
              <a:t>首诗的描写的横跨两大洋的巨人，其实都是诗人的自我形象，诗人写下这首对于力的赞歌，正是那种向旧世界、旧文化、旧传统猛烈冲击的时代精神的象征</a:t>
            </a:r>
            <a:r>
              <a:rPr lang="zh-CN" altLang="en-US" b="1" smtClean="0"/>
              <a:t>。</a:t>
            </a:r>
            <a:r>
              <a:rPr lang="zh-CN" altLang="en-US" b="1" smtClean="0">
                <a:solidFill>
                  <a:srgbClr val="C00000"/>
                </a:solidFill>
              </a:rPr>
              <a:t>表达</a:t>
            </a:r>
            <a:r>
              <a:rPr lang="zh-CN" altLang="en-US" b="1">
                <a:solidFill>
                  <a:srgbClr val="C00000"/>
                </a:solidFill>
              </a:rPr>
              <a:t>了诗人渴望破坏旧世界、创造新世界的热情和决心。</a:t>
            </a:r>
          </a:p>
        </p:txBody>
      </p:sp>
    </p:spTree>
    <p:extLst>
      <p:ext uri="{BB962C8B-B14F-4D97-AF65-F5344CB8AC3E}">
        <p14:creationId xmlns:p14="http://schemas.microsoft.com/office/powerpoint/2010/main" val="1831034280"/>
      </p:ext>
    </p:extLst>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807720" y="1649730"/>
            <a:ext cx="7247890" cy="42894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270">
              <a:solidFill>
                <a:schemeClr val="tx1">
                  <a:lumMod val="65000"/>
                  <a:lumOff val="35000"/>
                </a:schemeClr>
              </a:solidFill>
              <a:latin typeface="楷体" charset="0"/>
              <a:ea typeface="楷体" charset="0"/>
            </a:endParaRPr>
          </a:p>
          <a:p>
            <a:pPr algn="l"/>
            <a:endParaRPr lang="zh-CN" altLang="en-US" sz="2270">
              <a:solidFill>
                <a:schemeClr val="tx1">
                  <a:lumMod val="65000"/>
                  <a:lumOff val="35000"/>
                </a:schemeClr>
              </a:solidFill>
              <a:latin typeface="微软雅黑" pitchFamily="34" charset="-122"/>
              <a:ea typeface="微软雅黑" pitchFamily="34" charset="-122"/>
            </a:endParaRPr>
          </a:p>
        </p:txBody>
      </p:sp>
      <p:sp>
        <p:nvSpPr>
          <p:cNvPr id="3" name="文本框 2"/>
          <p:cNvSpPr txBox="1"/>
          <p:nvPr>
            <p:custDataLst>
              <p:tags r:id="rId3"/>
            </p:custDataLst>
          </p:nvPr>
        </p:nvSpPr>
        <p:spPr>
          <a:xfrm>
            <a:off x="2054225" y="1972310"/>
            <a:ext cx="8165465" cy="551180"/>
          </a:xfrm>
          <a:prstGeom prst="rect">
            <a:avLst/>
          </a:prstGeom>
        </p:spPr>
        <p:txBody>
          <a:bodyPr wrap="square" anchor="ctr"/>
          <a:lstStyle>
            <a:defPPr>
              <a:defRPr lang="zh-CN"/>
            </a:defPPr>
            <a:lvl1pPr>
              <a:defRPr kern="0">
                <a:latin typeface="隶书" panose="02010509060101010101" charset="-122"/>
                <a:ea typeface="隶书" panose="02010509060101010101" charset="-122"/>
              </a:defRPr>
            </a:lvl1pPr>
          </a:lstStyle>
          <a:p>
            <a:r>
              <a:rPr lang="zh-CN" altLang="en-US" sz="2800" smtClean="0"/>
              <a:t>通过</a:t>
            </a:r>
            <a:r>
              <a:rPr lang="zh-CN" altLang="en-US" sz="2800"/>
              <a:t>感知分析语言文字，再现诗中意境，品味其组成的宏大气势。</a:t>
            </a:r>
          </a:p>
          <a:p>
            <a:endParaRPr lang="zh-CN" altLang="en-US" sz="2800">
              <a:latin typeface="微软雅黑" pitchFamily="34" charset="-122"/>
              <a:ea typeface="微软雅黑" pitchFamily="34" charset="-122"/>
            </a:endParaRPr>
          </a:p>
        </p:txBody>
      </p:sp>
      <p:sp>
        <p:nvSpPr>
          <p:cNvPr id="15" name="文本框 14"/>
          <p:cNvSpPr txBox="1"/>
          <p:nvPr>
            <p:custDataLst>
              <p:tags r:id="rId4"/>
            </p:custDataLst>
          </p:nvPr>
        </p:nvSpPr>
        <p:spPr>
          <a:xfrm>
            <a:off x="2030278" y="3307140"/>
            <a:ext cx="7908925" cy="551180"/>
          </a:xfrm>
          <a:prstGeom prst="rect">
            <a:avLst/>
          </a:prstGeom>
        </p:spPr>
        <p:txBody>
          <a:bodyPr wrap="square" anchor="ctr"/>
          <a:lstStyle>
            <a:defPPr>
              <a:defRPr lang="zh-CN"/>
            </a:defPPr>
            <a:lvl1pPr>
              <a:defRPr kern="0">
                <a:latin typeface="隶书" panose="02010509060101010101" charset="-122"/>
                <a:ea typeface="隶书" panose="02010509060101010101" charset="-122"/>
              </a:defRPr>
            </a:lvl1pPr>
          </a:lstStyle>
          <a:p>
            <a:r>
              <a:rPr lang="zh-CN" altLang="en-US" sz="2400"/>
              <a:t>了解诗歌的创作背景，结合诗中博大、生动、雄浑的意境展开联想，体会诗人壮阔的胸怀和豪情壮志。</a:t>
            </a:r>
          </a:p>
        </p:txBody>
      </p:sp>
      <p:sp>
        <p:nvSpPr>
          <p:cNvPr id="16" name="文本框 15"/>
          <p:cNvSpPr txBox="1"/>
          <p:nvPr>
            <p:custDataLst>
              <p:tags r:id="rId5"/>
            </p:custDataLst>
          </p:nvPr>
        </p:nvSpPr>
        <p:spPr>
          <a:xfrm>
            <a:off x="2054225" y="3398520"/>
            <a:ext cx="6823075" cy="551180"/>
          </a:xfrm>
          <a:prstGeom prst="rect">
            <a:avLst/>
          </a:prstGeom>
        </p:spPr>
        <p:txBody>
          <a:bodyPr wrap="square" anchor="ctr"/>
          <a:lstStyle>
            <a:defPPr>
              <a:defRPr lang="zh-CN"/>
            </a:defPPr>
            <a:lvl1pPr>
              <a:defRPr kern="0">
                <a:latin typeface="隶书" panose="02010509060101010101" charset="-122"/>
                <a:ea typeface="隶书" panose="02010509060101010101" charset="-122"/>
              </a:defRPr>
            </a:lvl1pPr>
          </a:lstStyle>
          <a:p>
            <a:endParaRPr lang="zh-CN" altLang="en-US">
              <a:latin typeface="微软雅黑" pitchFamily="34" charset="-122"/>
              <a:ea typeface="微软雅黑" pitchFamily="34" charset="-122"/>
            </a:endParaRPr>
          </a:p>
        </p:txBody>
      </p:sp>
      <p:sp>
        <p:nvSpPr>
          <p:cNvPr id="19" name="文本框 18"/>
          <p:cNvSpPr txBox="1"/>
          <p:nvPr>
            <p:custDataLst>
              <p:tags r:id="rId6"/>
            </p:custDataLst>
          </p:nvPr>
        </p:nvSpPr>
        <p:spPr>
          <a:xfrm>
            <a:off x="1212311" y="3305794"/>
            <a:ext cx="600381" cy="552526"/>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algn="ctr"/>
            <a:r>
              <a:rPr lang="en-US" altLang="zh-CN" sz="2400" kern="0">
                <a:latin typeface="Arial" panose="020b0604020202020204" pitchFamily="34" charset="0"/>
              </a:rPr>
              <a:t>2</a:t>
            </a:r>
          </a:p>
        </p:txBody>
      </p:sp>
      <p:sp>
        <p:nvSpPr>
          <p:cNvPr id="20" name="文本框 19"/>
          <p:cNvSpPr txBox="1"/>
          <p:nvPr>
            <p:custDataLst>
              <p:tags r:id="rId7"/>
            </p:custDataLst>
          </p:nvPr>
        </p:nvSpPr>
        <p:spPr>
          <a:xfrm>
            <a:off x="1213854" y="1777485"/>
            <a:ext cx="598838" cy="552526"/>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algn="ctr"/>
            <a:r>
              <a:rPr lang="en-US" altLang="zh-CN" sz="2400" kern="0">
                <a:latin typeface="Arial" panose="020b0604020202020204" pitchFamily="34" charset="0"/>
              </a:rPr>
              <a:t>1</a:t>
            </a:r>
          </a:p>
        </p:txBody>
      </p:sp>
      <p:sp>
        <p:nvSpPr>
          <p:cNvPr id="9" name="文本框 18"/>
          <p:cNvSpPr txBox="1"/>
          <p:nvPr/>
        </p:nvSpPr>
        <p:spPr>
          <a:xfrm>
            <a:off x="904240" y="555625"/>
            <a:ext cx="1976755" cy="460375"/>
          </a:xfrm>
          <a:prstGeom prst="rect">
            <a:avLst/>
          </a:prstGeom>
          <a:solidFill>
            <a:srgbClr val="008A55"/>
          </a:solidFill>
        </p:spPr>
        <p:txBody>
          <a:bodyPr wrap="square" rtlCol="0" anchor="t">
            <a:spAutoFit/>
          </a:bodyPr>
          <a:lstStyle/>
          <a:p>
            <a:pPr algn="ctr"/>
            <a:r>
              <a:rPr kumimoji="1" lang="zh-CN" altLang="en-US" sz="2400" smtClean="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rPr>
              <a:t>教学目标</a:t>
            </a:r>
          </a:p>
        </p:txBody>
      </p:sp>
    </p:spTree>
    <p:custDataLst>
      <p:tags r:id="rId8"/>
    </p:custDataLst>
  </p:cSld>
  <p:clrMapOvr>
    <a:masterClrMapping/>
  </p:clrMapOvr>
  <p:transition advClick="0" advTm="6000">
    <p:cove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17119" y="416284"/>
            <a:ext cx="10303065" cy="4121226"/>
          </a:xfrm>
        </p:spPr>
        <p:txBody>
          <a:bodyPr/>
          <a:lstStyle/>
          <a:p>
            <a:r>
              <a:rPr lang="zh-CN" altLang="zh-CN" sz="3200">
                <a:solidFill>
                  <a:srgbClr val="008A55"/>
                </a:solidFill>
                <a:latin typeface="微软雅黑" panose="020b0503020204020204" pitchFamily="34" charset="-122"/>
                <a:ea typeface="微软雅黑" panose="020b0503020204020204" pitchFamily="34" charset="-122"/>
              </a:rPr>
              <a:t>一百多年前，五四先驱李大钊曾这样激励青年</a:t>
            </a:r>
            <a:r>
              <a:rPr lang="zh-CN" altLang="zh-CN" sz="3200" smtClean="0">
                <a:solidFill>
                  <a:srgbClr val="008A55"/>
                </a:solidFill>
                <a:latin typeface="微软雅黑" panose="020b0503020204020204" pitchFamily="34" charset="-122"/>
                <a:ea typeface="微软雅黑" panose="020b0503020204020204" pitchFamily="34" charset="-122"/>
              </a:rPr>
              <a:t>一代</a:t>
            </a:r>
            <a:r>
              <a:rPr lang="zh-CN" altLang="en-US" sz="3200" smtClean="0">
                <a:solidFill>
                  <a:srgbClr val="008A55"/>
                </a:solidFill>
                <a:latin typeface="微软雅黑" panose="020b0503020204020204" pitchFamily="34" charset="-122"/>
                <a:ea typeface="微软雅黑" panose="020b0503020204020204" pitchFamily="34" charset="-122"/>
              </a:rPr>
              <a:t>：</a:t>
            </a:r>
            <a:endParaRPr lang="en-US" altLang="zh-CN" sz="3200" smtClean="0">
              <a:solidFill>
                <a:srgbClr val="008A55"/>
              </a:solidFill>
              <a:latin typeface="微软雅黑" pitchFamily="34" charset="-122"/>
              <a:ea typeface="微软雅黑" pitchFamily="34" charset="-122"/>
            </a:endParaRPr>
          </a:p>
          <a:p>
            <a:endParaRPr lang="zh-CN" altLang="zh-CN" sz="2400">
              <a:latin typeface="微软雅黑" pitchFamily="34" charset="-122"/>
              <a:ea typeface="微软雅黑" pitchFamily="34" charset="-122"/>
            </a:endParaRPr>
          </a:p>
          <a:p>
            <a:r>
              <a:rPr lang="en-US" altLang="zh-CN" sz="2400" smtClean="0">
                <a:latin typeface="微软雅黑" panose="020b0503020204020204" pitchFamily="34" charset="-122"/>
                <a:ea typeface="微软雅黑" panose="020b0503020204020204" pitchFamily="34" charset="-122"/>
              </a:rPr>
              <a:t>     </a:t>
            </a:r>
            <a:r>
              <a:rPr lang="zh-CN" altLang="zh-CN" sz="2400" smtClean="0">
                <a:latin typeface="微软雅黑" panose="020b0503020204020204" pitchFamily="34" charset="-122"/>
                <a:ea typeface="微软雅黑" panose="020b0503020204020204" pitchFamily="34" charset="-122"/>
              </a:rPr>
              <a:t>青年</a:t>
            </a:r>
            <a:r>
              <a:rPr lang="zh-CN" altLang="zh-CN" sz="2400">
                <a:latin typeface="微软雅黑" panose="020b0503020204020204" pitchFamily="34" charset="-122"/>
                <a:ea typeface="微软雅黑" panose="020b0503020204020204" pitchFamily="34" charset="-122"/>
              </a:rPr>
              <a:t>之字典，无「困难」之字，青年之口头，无「障碍」之语；惟知跃进，惟知雄飞，惟知本其自由之精神，奇僻之思想，锐敏之直觉，活泼之生命</a:t>
            </a:r>
            <a:r>
              <a:rPr lang="zh-CN" altLang="zh-CN" sz="2400" smtClean="0">
                <a:latin typeface="微软雅黑" panose="020b0503020204020204" pitchFamily="34" charset="-122"/>
                <a:ea typeface="微软雅黑" panose="020b0503020204020204" pitchFamily="34" charset="-122"/>
              </a:rPr>
              <a:t>。</a:t>
            </a:r>
            <a:endParaRPr lang="en-US" altLang="zh-CN" sz="2400" smtClean="0">
              <a:latin typeface="微软雅黑" pitchFamily="34" charset="-122"/>
              <a:ea typeface="微软雅黑" pitchFamily="34" charset="-122"/>
            </a:endParaRPr>
          </a:p>
          <a:p>
            <a:endParaRPr lang="zh-CN" altLang="zh-CN" sz="2400">
              <a:latin typeface="微软雅黑" panose="020b0503020204020204" pitchFamily="34" charset="-122"/>
              <a:ea typeface="微软雅黑" panose="020b0503020204020204" pitchFamily="34" charset="-122"/>
            </a:endParaRPr>
          </a:p>
          <a:p>
            <a:r>
              <a:rPr lang="en-US" altLang="zh-CN" sz="2400" smtClean="0">
                <a:latin typeface="微软雅黑" panose="020b0503020204020204" pitchFamily="34" charset="-122"/>
                <a:ea typeface="微软雅黑" panose="020b0503020204020204" pitchFamily="34" charset="-122"/>
              </a:rPr>
              <a:t>     </a:t>
            </a:r>
            <a:r>
              <a:rPr lang="zh-CN" altLang="zh-CN" sz="2400" smtClean="0">
                <a:latin typeface="微软雅黑" panose="020b0503020204020204" pitchFamily="34" charset="-122"/>
                <a:ea typeface="微软雅黑" panose="020b0503020204020204" pitchFamily="34" charset="-122"/>
              </a:rPr>
              <a:t>青春</a:t>
            </a:r>
            <a:r>
              <a:rPr lang="zh-CN" altLang="zh-CN" sz="2400">
                <a:latin typeface="微软雅黑" panose="020b0503020204020204" pitchFamily="34" charset="-122"/>
                <a:ea typeface="微软雅黑" panose="020b0503020204020204" pitchFamily="34" charset="-122"/>
              </a:rPr>
              <a:t>，如同朝阳，是一个人最宝贵的年华。风华正茂的我们，仿佛拥有着整个世界</a:t>
            </a:r>
            <a:r>
              <a:rPr lang="zh-CN" altLang="zh-CN" sz="2400" smtClean="0">
                <a:latin typeface="微软雅黑" panose="020b0503020204020204" pitchFamily="34" charset="-122"/>
                <a:ea typeface="微软雅黑" panose="020b0503020204020204" pitchFamily="34" charset="-122"/>
              </a:rPr>
              <a:t>。</a:t>
            </a:r>
            <a:endParaRPr lang="en-US" altLang="zh-CN" sz="2400" smtClean="0">
              <a:latin typeface="微软雅黑" panose="020b0503020204020204" pitchFamily="34" charset="-122"/>
              <a:ea typeface="微软雅黑" panose="020b0503020204020204" pitchFamily="34" charset="-122"/>
            </a:endParaRPr>
          </a:p>
          <a:p>
            <a:endParaRPr lang="zh-CN" altLang="zh-CN" sz="2400">
              <a:latin typeface="微软雅黑" panose="020b0503020204020204" pitchFamily="34" charset="-122"/>
              <a:ea typeface="微软雅黑" panose="020b0503020204020204" pitchFamily="34" charset="-122"/>
            </a:endParaRPr>
          </a:p>
          <a:p>
            <a:r>
              <a:rPr lang="en-US" altLang="zh-CN" sz="2400" smtClean="0">
                <a:latin typeface="微软雅黑" panose="020b0503020204020204" pitchFamily="34" charset="-122"/>
                <a:ea typeface="微软雅黑" panose="020b0503020204020204" pitchFamily="34" charset="-122"/>
              </a:rPr>
              <a:t>    </a:t>
            </a:r>
            <a:r>
              <a:rPr lang="zh-CN" altLang="zh-CN" sz="2400" smtClean="0">
                <a:latin typeface="微软雅黑" panose="020b0503020204020204" pitchFamily="34" charset="-122"/>
                <a:ea typeface="微软雅黑" panose="020b0503020204020204" pitchFamily="34" charset="-122"/>
              </a:rPr>
              <a:t>今天</a:t>
            </a:r>
            <a:r>
              <a:rPr lang="zh-CN" altLang="zh-CN" sz="2400">
                <a:latin typeface="微软雅黑" panose="020b0503020204020204" pitchFamily="34" charset="-122"/>
                <a:ea typeface="微软雅黑" panose="020b0503020204020204" pitchFamily="34" charset="-122"/>
              </a:rPr>
              <a:t>，广大青年是中国特色社会主义建设的主力军。青年一代有理想、有担当，国家就有前途，民族就有希望。我们这一代年轻人，有着极强的民族自信心和国家荣誉感，时代也需要我们用坚实的肩膀扛起民族复兴的重任</a:t>
            </a:r>
            <a:r>
              <a:rPr lang="zh-CN" altLang="zh-CN" sz="2400" smtClean="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1801993"/>
      </p:ext>
    </p:extLst>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792064" y="1408431"/>
            <a:ext cx="9936802" cy="4112085"/>
          </a:xfrm>
        </p:spPr>
        <p:txBody>
          <a:bodyPr>
            <a:normAutofit fontScale="55000" lnSpcReduction="20000"/>
          </a:bodyPr>
          <a:lstStyle/>
          <a:p>
            <a:pPr>
              <a:lnSpc>
                <a:spcPct val="170000"/>
              </a:lnSpc>
            </a:pPr>
            <a:r>
              <a:rPr lang="zh-CN" altLang="zh-CN" b="1" smtClean="0">
                <a:solidFill>
                  <a:srgbClr val="C00000"/>
                </a:solidFill>
              </a:rPr>
              <a:t>①</a:t>
            </a:r>
            <a:r>
              <a:rPr lang="zh-CN" altLang="zh-CN" b="1">
                <a:solidFill>
                  <a:srgbClr val="C00000"/>
                </a:solidFill>
              </a:rPr>
              <a:t>想象奇特</a:t>
            </a:r>
            <a:r>
              <a:rPr lang="zh-CN" altLang="zh-CN" b="1"/>
              <a:t>。诗人把自己想象成站立在地球边上的一个巨人，北冰洋、太平洋的景色也就尽收眼底了，由此诗人才可以自由地调用这些本来宏大的意象</a:t>
            </a:r>
            <a:r>
              <a:rPr lang="zh-CN" altLang="zh-CN" b="1" smtClean="0"/>
              <a:t>。</a:t>
            </a:r>
            <a:endParaRPr lang="en-US" altLang="zh-CN" b="1" smtClean="0"/>
          </a:p>
          <a:p>
            <a:endParaRPr lang="en-US" altLang="zh-CN" b="1" smtClean="0"/>
          </a:p>
          <a:p>
            <a:pPr>
              <a:lnSpc>
                <a:spcPct val="170000"/>
              </a:lnSpc>
            </a:pPr>
            <a:r>
              <a:rPr lang="zh-CN" altLang="zh-CN" b="1" smtClean="0">
                <a:solidFill>
                  <a:srgbClr val="C00000"/>
                </a:solidFill>
              </a:rPr>
              <a:t>②</a:t>
            </a:r>
            <a:r>
              <a:rPr lang="zh-CN" altLang="zh-CN" b="1">
                <a:solidFill>
                  <a:srgbClr val="C00000"/>
                </a:solidFill>
              </a:rPr>
              <a:t>强烈的抒情色彩</a:t>
            </a:r>
            <a:r>
              <a:rPr lang="zh-CN" altLang="zh-CN" b="1"/>
              <a:t>。全诗</a:t>
            </a:r>
            <a:r>
              <a:rPr lang="zh-CN" altLang="zh-CN" b="1">
                <a:solidFill>
                  <a:srgbClr val="FF0000"/>
                </a:solidFill>
              </a:rPr>
              <a:t>直抒胸臆</a:t>
            </a:r>
            <a:r>
              <a:rPr lang="zh-CN" altLang="zh-CN" b="1"/>
              <a:t>，运用了四组“啊啊”、六个“哟”宣泄诗人热烈奔放、雄壮豪迈的情感</a:t>
            </a:r>
            <a:r>
              <a:rPr lang="zh-CN" altLang="zh-CN" b="1" smtClean="0"/>
              <a:t>。</a:t>
            </a:r>
            <a:endParaRPr lang="en-US" altLang="zh-CN" b="1" smtClean="0"/>
          </a:p>
          <a:p>
            <a:endParaRPr lang="en-US" altLang="zh-CN" b="1" smtClean="0"/>
          </a:p>
          <a:p>
            <a:pPr>
              <a:lnSpc>
                <a:spcPct val="170000"/>
              </a:lnSpc>
            </a:pPr>
            <a:r>
              <a:rPr lang="zh-CN" altLang="zh-CN" b="1" smtClean="0">
                <a:solidFill>
                  <a:srgbClr val="C00000"/>
                </a:solidFill>
              </a:rPr>
              <a:t>③</a:t>
            </a:r>
            <a:r>
              <a:rPr lang="zh-CN" altLang="zh-CN" b="1">
                <a:solidFill>
                  <a:srgbClr val="C00000"/>
                </a:solidFill>
              </a:rPr>
              <a:t>语言形象生动</a:t>
            </a:r>
            <a:r>
              <a:rPr lang="zh-CN" altLang="zh-CN" b="1"/>
              <a:t>。诗人将描写对象人格化，写白云在“怒涌”，太平洋“提起他全身的力量来要把地球推倒”，滚滚的洪涛在“毁坏”“创造”“努力”，使作品更加生动形象。</a:t>
            </a:r>
          </a:p>
          <a:p>
            <a:endParaRPr lang="zh-CN" altLang="en-US" b="1"/>
          </a:p>
        </p:txBody>
      </p:sp>
      <p:sp>
        <p:nvSpPr>
          <p:cNvPr id="2" name="标题 1"/>
          <p:cNvSpPr>
            <a:spLocks noGrp="1"/>
          </p:cNvSpPr>
          <p:nvPr>
            <p:ph type="title"/>
          </p:nvPr>
        </p:nvSpPr>
        <p:spPr/>
        <p:txBody>
          <a:bodyPr>
            <a:normAutofit/>
          </a:bodyPr>
          <a:lstStyle/>
          <a:p>
            <a:r>
              <a:rPr lang="zh-CN" altLang="zh-CN"/>
              <a:t>这首诗在写作上有哪些突出的特点？</a:t>
            </a:r>
            <a:endParaRPr lang="zh-CN" altLang="en-US"/>
          </a:p>
        </p:txBody>
      </p:sp>
    </p:spTree>
    <p:extLst>
      <p:ext uri="{BB962C8B-B14F-4D97-AF65-F5344CB8AC3E}">
        <p14:creationId xmlns:p14="http://schemas.microsoft.com/office/powerpoint/2010/main" val="2703945418"/>
      </p:ext>
    </p:extLst>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知识补充</a:t>
            </a:r>
            <a:endParaRPr lang="zh-CN" altLang="en-US"/>
          </a:p>
        </p:txBody>
      </p:sp>
      <p:sp>
        <p:nvSpPr>
          <p:cNvPr id="3" name="内容占位符 2"/>
          <p:cNvSpPr>
            <a:spLocks noGrp="1"/>
          </p:cNvSpPr>
          <p:nvPr>
            <p:ph idx="1"/>
          </p:nvPr>
        </p:nvSpPr>
        <p:spPr>
          <a:xfrm>
            <a:off x="570773" y="1255793"/>
            <a:ext cx="10379384" cy="4121226"/>
          </a:xfrm>
        </p:spPr>
        <p:txBody>
          <a:bodyPr/>
          <a:lstStyle/>
          <a:p>
            <a:r>
              <a:rPr lang="zh-CN" altLang="en-US" sz="2800" b="1" smtClean="0">
                <a:latin typeface="+mn-ea"/>
              </a:rPr>
              <a:t>   郭沫若的</a:t>
            </a:r>
            <a:r>
              <a:rPr lang="en-US" altLang="zh-CN" sz="2800" b="1" smtClean="0">
                <a:latin typeface="+mn-ea"/>
              </a:rPr>
              <a:t>《</a:t>
            </a:r>
            <a:r>
              <a:rPr lang="zh-CN" altLang="en-US" sz="2800" b="1" smtClean="0">
                <a:latin typeface="+mn-ea"/>
              </a:rPr>
              <a:t>女神</a:t>
            </a:r>
            <a:r>
              <a:rPr lang="en-US" altLang="zh-CN" sz="2800" b="1" smtClean="0">
                <a:latin typeface="+mn-ea"/>
              </a:rPr>
              <a:t>》</a:t>
            </a:r>
            <a:r>
              <a:rPr lang="zh-CN" altLang="en-US" sz="2800" b="1" smtClean="0">
                <a:latin typeface="+mn-ea"/>
              </a:rPr>
              <a:t>，</a:t>
            </a:r>
            <a:r>
              <a:rPr lang="zh-CN" altLang="en-US" sz="2800" b="1">
                <a:latin typeface="+mn-ea"/>
              </a:rPr>
              <a:t>是中国第一部新诗集。收入</a:t>
            </a:r>
            <a:r>
              <a:rPr lang="en-US" altLang="zh-CN" sz="2800" b="1">
                <a:latin typeface="+mn-ea"/>
              </a:rPr>
              <a:t>1919</a:t>
            </a:r>
            <a:r>
              <a:rPr lang="zh-CN" altLang="en-US" sz="2800" b="1">
                <a:latin typeface="+mn-ea"/>
              </a:rPr>
              <a:t>年到</a:t>
            </a:r>
            <a:r>
              <a:rPr lang="en-US" altLang="zh-CN" sz="2800" b="1">
                <a:latin typeface="+mn-ea"/>
              </a:rPr>
              <a:t>1921</a:t>
            </a:r>
            <a:r>
              <a:rPr lang="zh-CN" altLang="en-US" sz="2800" b="1">
                <a:latin typeface="+mn-ea"/>
              </a:rPr>
              <a:t>年之间的主要诗作。连同序诗共</a:t>
            </a:r>
            <a:r>
              <a:rPr lang="en-US" altLang="zh-CN" sz="2800" b="1">
                <a:latin typeface="+mn-ea"/>
              </a:rPr>
              <a:t>57</a:t>
            </a:r>
            <a:r>
              <a:rPr lang="zh-CN" altLang="en-US" sz="2800" b="1">
                <a:latin typeface="+mn-ea"/>
              </a:rPr>
              <a:t>篇</a:t>
            </a:r>
            <a:r>
              <a:rPr lang="zh-CN" altLang="en-US" sz="2800" b="1" smtClean="0">
                <a:latin typeface="+mn-ea"/>
              </a:rPr>
              <a:t>。</a:t>
            </a:r>
            <a:endParaRPr lang="en-US" altLang="zh-CN" sz="2800" b="1" smtClean="0">
              <a:latin typeface="+mn-ea"/>
            </a:endParaRPr>
          </a:p>
          <a:p>
            <a:r>
              <a:rPr lang="en-US" altLang="zh-CN" sz="2800" b="1">
                <a:latin typeface="+mn-ea"/>
              </a:rPr>
              <a:t> </a:t>
            </a:r>
            <a:r>
              <a:rPr lang="en-US" altLang="zh-CN" sz="2800" b="1" smtClean="0">
                <a:latin typeface="+mn-ea"/>
              </a:rPr>
              <a:t>  </a:t>
            </a:r>
            <a:r>
              <a:rPr lang="zh-CN" altLang="en-US" sz="2800" b="1" smtClean="0">
                <a:latin typeface="+mn-ea"/>
              </a:rPr>
              <a:t>代表</a:t>
            </a:r>
            <a:r>
              <a:rPr lang="zh-CN" altLang="en-US" sz="2800" b="1">
                <a:latin typeface="+mn-ea"/>
              </a:rPr>
              <a:t>诗篇有</a:t>
            </a:r>
            <a:r>
              <a:rPr lang="en-US" altLang="zh-CN" sz="2800" b="1">
                <a:latin typeface="+mn-ea"/>
              </a:rPr>
              <a:t>《</a:t>
            </a:r>
            <a:r>
              <a:rPr lang="zh-CN" altLang="en-US" sz="2800" b="1">
                <a:latin typeface="+mn-ea"/>
              </a:rPr>
              <a:t>凤凰涅槃</a:t>
            </a:r>
            <a:r>
              <a:rPr lang="en-US" altLang="zh-CN" sz="2800" b="1">
                <a:latin typeface="+mn-ea"/>
              </a:rPr>
              <a:t>》</a:t>
            </a:r>
            <a:r>
              <a:rPr lang="zh-CN" altLang="en-US" sz="2800" b="1">
                <a:latin typeface="+mn-ea"/>
              </a:rPr>
              <a:t>、</a:t>
            </a:r>
            <a:r>
              <a:rPr lang="en-US" altLang="zh-CN" sz="2800" b="1">
                <a:latin typeface="+mn-ea"/>
              </a:rPr>
              <a:t>《</a:t>
            </a:r>
            <a:r>
              <a:rPr lang="zh-CN" altLang="en-US" sz="2800" b="1">
                <a:latin typeface="+mn-ea"/>
              </a:rPr>
              <a:t>女神之再生</a:t>
            </a:r>
            <a:r>
              <a:rPr lang="en-US" altLang="zh-CN" sz="2800" b="1">
                <a:latin typeface="+mn-ea"/>
              </a:rPr>
              <a:t>》</a:t>
            </a:r>
            <a:r>
              <a:rPr lang="zh-CN" altLang="en-US" sz="2800" b="1">
                <a:latin typeface="+mn-ea"/>
              </a:rPr>
              <a:t>、</a:t>
            </a:r>
            <a:r>
              <a:rPr lang="en-US" altLang="zh-CN" sz="2800" b="1">
                <a:latin typeface="+mn-ea"/>
              </a:rPr>
              <a:t>《</a:t>
            </a:r>
            <a:r>
              <a:rPr lang="zh-CN" altLang="en-US" sz="2800" b="1">
                <a:latin typeface="+mn-ea"/>
              </a:rPr>
              <a:t>炉中煤</a:t>
            </a:r>
            <a:r>
              <a:rPr lang="en-US" altLang="zh-CN" sz="2800" b="1">
                <a:latin typeface="+mn-ea"/>
              </a:rPr>
              <a:t>》</a:t>
            </a:r>
            <a:r>
              <a:rPr lang="zh-CN" altLang="en-US" sz="2800" b="1">
                <a:latin typeface="+mn-ea"/>
              </a:rPr>
              <a:t>、</a:t>
            </a:r>
            <a:r>
              <a:rPr lang="en-US" altLang="zh-CN" sz="2800" b="1">
                <a:latin typeface="+mn-ea"/>
              </a:rPr>
              <a:t>《</a:t>
            </a:r>
            <a:r>
              <a:rPr lang="zh-CN" altLang="en-US" sz="2800" b="1">
                <a:latin typeface="+mn-ea"/>
              </a:rPr>
              <a:t>日出</a:t>
            </a:r>
            <a:r>
              <a:rPr lang="en-US" altLang="zh-CN" sz="2800" b="1">
                <a:latin typeface="+mn-ea"/>
              </a:rPr>
              <a:t>》</a:t>
            </a:r>
            <a:r>
              <a:rPr lang="zh-CN" altLang="en-US" sz="2800" b="1">
                <a:latin typeface="+mn-ea"/>
              </a:rPr>
              <a:t>、</a:t>
            </a:r>
            <a:r>
              <a:rPr lang="en-US" altLang="zh-CN" sz="2800" b="1">
                <a:latin typeface="+mn-ea"/>
              </a:rPr>
              <a:t>《</a:t>
            </a:r>
            <a:r>
              <a:rPr lang="zh-CN" altLang="en-US" sz="2800" b="1">
                <a:latin typeface="+mn-ea"/>
              </a:rPr>
              <a:t>笔立山头展望</a:t>
            </a:r>
            <a:r>
              <a:rPr lang="en-US" altLang="zh-CN" sz="2800" b="1">
                <a:latin typeface="+mn-ea"/>
              </a:rPr>
              <a:t>》</a:t>
            </a:r>
            <a:r>
              <a:rPr lang="zh-CN" altLang="en-US" sz="2800" b="1">
                <a:latin typeface="+mn-ea"/>
              </a:rPr>
              <a:t>、</a:t>
            </a:r>
            <a:r>
              <a:rPr lang="en-US" altLang="zh-CN" sz="2800" b="1">
                <a:latin typeface="+mn-ea"/>
              </a:rPr>
              <a:t>《</a:t>
            </a:r>
            <a:r>
              <a:rPr lang="zh-CN" altLang="en-US" sz="2800" b="1">
                <a:latin typeface="+mn-ea"/>
              </a:rPr>
              <a:t>地球，我的母亲！</a:t>
            </a:r>
            <a:r>
              <a:rPr lang="en-US" altLang="zh-CN" sz="2800" b="1">
                <a:latin typeface="+mn-ea"/>
              </a:rPr>
              <a:t>》</a:t>
            </a:r>
            <a:r>
              <a:rPr lang="zh-CN" altLang="en-US" sz="2800" b="1">
                <a:latin typeface="+mn-ea"/>
              </a:rPr>
              <a:t>、</a:t>
            </a:r>
            <a:r>
              <a:rPr lang="en-US" altLang="zh-CN" sz="2800" b="1">
                <a:latin typeface="+mn-ea"/>
              </a:rPr>
              <a:t>《</a:t>
            </a:r>
            <a:r>
              <a:rPr lang="zh-CN" altLang="en-US" sz="2800" b="1">
                <a:latin typeface="+mn-ea"/>
              </a:rPr>
              <a:t>天狗</a:t>
            </a:r>
            <a:r>
              <a:rPr lang="en-US" altLang="zh-CN" sz="2800" b="1">
                <a:latin typeface="+mn-ea"/>
              </a:rPr>
              <a:t>》</a:t>
            </a:r>
            <a:r>
              <a:rPr lang="zh-CN" altLang="en-US" sz="2800" b="1">
                <a:latin typeface="+mn-ea"/>
              </a:rPr>
              <a:t>、</a:t>
            </a:r>
            <a:r>
              <a:rPr lang="en-US" altLang="zh-CN" sz="2800" b="1">
                <a:latin typeface="+mn-ea"/>
              </a:rPr>
              <a:t>《</a:t>
            </a:r>
            <a:r>
              <a:rPr lang="zh-CN" altLang="en-US" sz="2800" b="1">
                <a:latin typeface="+mn-ea"/>
              </a:rPr>
              <a:t>晨安</a:t>
            </a:r>
            <a:r>
              <a:rPr lang="en-US" altLang="zh-CN" sz="2800" b="1">
                <a:latin typeface="+mn-ea"/>
              </a:rPr>
              <a:t>》</a:t>
            </a:r>
            <a:r>
              <a:rPr lang="zh-CN" altLang="en-US" sz="2800" b="1">
                <a:latin typeface="+mn-ea"/>
              </a:rPr>
              <a:t>、</a:t>
            </a:r>
            <a:r>
              <a:rPr lang="en-US" altLang="zh-CN" sz="2800" b="1">
                <a:latin typeface="+mn-ea"/>
              </a:rPr>
              <a:t>《</a:t>
            </a:r>
            <a:r>
              <a:rPr lang="zh-CN" altLang="en-US" sz="2800" b="1">
                <a:latin typeface="+mn-ea"/>
              </a:rPr>
              <a:t>立在地球边上放号</a:t>
            </a:r>
            <a:r>
              <a:rPr lang="en-US" altLang="zh-CN" sz="2800" b="1">
                <a:latin typeface="+mn-ea"/>
              </a:rPr>
              <a:t>》</a:t>
            </a:r>
            <a:r>
              <a:rPr lang="zh-CN" altLang="en-US" sz="2800" b="1">
                <a:latin typeface="+mn-ea"/>
              </a:rPr>
              <a:t>等</a:t>
            </a:r>
            <a:r>
              <a:rPr lang="zh-CN" altLang="en-US" sz="2800" b="1" smtClean="0">
                <a:latin typeface="+mn-ea"/>
              </a:rPr>
              <a:t>。</a:t>
            </a:r>
            <a:endParaRPr lang="en-US" altLang="zh-CN" sz="2800" b="1" smtClean="0">
              <a:latin typeface="+mn-ea"/>
            </a:endParaRPr>
          </a:p>
          <a:p>
            <a:r>
              <a:rPr lang="en-US" altLang="zh-CN" sz="2800" b="1">
                <a:latin typeface="+mn-ea"/>
              </a:rPr>
              <a:t> </a:t>
            </a:r>
            <a:r>
              <a:rPr lang="en-US" altLang="zh-CN" sz="2800" b="1" smtClean="0">
                <a:latin typeface="+mn-ea"/>
              </a:rPr>
              <a:t>  </a:t>
            </a:r>
            <a:r>
              <a:rPr lang="zh-CN" altLang="en-US" sz="2800" b="1" smtClean="0">
                <a:latin typeface="+mn-ea"/>
              </a:rPr>
              <a:t>在</a:t>
            </a:r>
            <a:r>
              <a:rPr lang="zh-CN" altLang="en-US" sz="2800" b="1">
                <a:latin typeface="+mn-ea"/>
              </a:rPr>
              <a:t>诗歌形式上，突破了旧格套的束缚，创造了雄浑奔放的自由诗体，为“五四”以后自由诗的发展开拓了新的天地，成为中国新诗的奠基之作。</a:t>
            </a:r>
          </a:p>
        </p:txBody>
      </p:sp>
      <p:pic>
        <p:nvPicPr>
          <p:cNvPr id="4" name="New picture" hidden="1"/>
          <p:cNvPicPr/>
          <p:nvPr/>
        </p:nvPicPr>
        <p:blipFill>
          <a:blip r:embed="rId2"/>
          <a:stretch>
            <a:fillRect/>
          </a:stretch>
        </p:blipFill>
        <p:spPr>
          <a:xfrm>
            <a:off x="11506200" y="10274300"/>
            <a:ext cx="469900" cy="431800"/>
          </a:xfrm>
          <a:prstGeom prst="cube">
            <a:avLst/>
          </a:prstGeom>
        </p:spPr>
      </p:pic>
    </p:spTree>
    <p:extLst>
      <p:ext uri="{BB962C8B-B14F-4D97-AF65-F5344CB8AC3E}">
        <p14:creationId xmlns:p14="http://schemas.microsoft.com/office/powerpoint/2010/main" val="3913110041"/>
      </p:ext>
    </p:extLst>
  </p:cSld>
  <p:clrMapOvr>
    <a:masterClrMapping/>
  </p:clrMapOvr>
  <p:transition advClick="0" advTm="6000">
    <p:cove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847949" y="1757699"/>
            <a:ext cx="7177695" cy="42895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270" smtClean="0">
              <a:solidFill>
                <a:schemeClr val="tx1">
                  <a:lumMod val="65000"/>
                  <a:lumOff val="35000"/>
                </a:schemeClr>
              </a:solidFill>
              <a:latin typeface="楷体" charset="0"/>
              <a:ea typeface="楷体" charset="0"/>
            </a:endParaRPr>
          </a:p>
          <a:p>
            <a:pPr algn="l"/>
            <a:endParaRPr lang="zh-CN" altLang="en-US" sz="227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3"/>
            </p:custDataLst>
          </p:nvPr>
        </p:nvSpPr>
        <p:spPr>
          <a:xfrm>
            <a:off x="2054225" y="2006600"/>
            <a:ext cx="7032533" cy="552250"/>
          </a:xfrm>
          <a:prstGeom prst="rect">
            <a:avLst/>
          </a:prstGeom>
        </p:spPr>
        <p:txBody>
          <a:bodyPr wrap="square" anchor="ctr"/>
          <a:lstStyle>
            <a:defPPr>
              <a:defRPr lang="zh-CN"/>
            </a:defPPr>
            <a:lvl1pPr>
              <a:defRPr kern="0">
                <a:latin typeface="隶书" panose="02010509060101010101" charset="-122"/>
                <a:ea typeface="隶书" panose="02010509060101010101" charset="-122"/>
              </a:defRPr>
            </a:lvl1pPr>
          </a:lstStyle>
          <a:p>
            <a:r>
              <a:rPr lang="zh-CN" altLang="en-US" sz="2400" b="1" smtClean="0">
                <a:latin typeface="+mn-ea"/>
                <a:ea typeface="+mn-ea"/>
              </a:rPr>
              <a:t>诗歌</a:t>
            </a:r>
            <a:r>
              <a:rPr lang="zh-CN" altLang="zh-CN" sz="2400" b="1" smtClean="0">
                <a:latin typeface="+mn-ea"/>
                <a:ea typeface="+mn-ea"/>
              </a:rPr>
              <a:t>内容</a:t>
            </a:r>
            <a:r>
              <a:rPr lang="zh-CN" altLang="zh-CN" sz="2400" b="1">
                <a:latin typeface="+mn-ea"/>
                <a:ea typeface="+mn-ea"/>
              </a:rPr>
              <a:t>理解与情感把握。</a:t>
            </a:r>
            <a:endParaRPr lang="zh-CN" altLang="en-US" sz="2400" b="1">
              <a:latin typeface="+mn-ea"/>
              <a:ea typeface="+mn-ea"/>
            </a:endParaRPr>
          </a:p>
        </p:txBody>
      </p:sp>
      <p:sp>
        <p:nvSpPr>
          <p:cNvPr id="15" name="文本框 14"/>
          <p:cNvSpPr txBox="1"/>
          <p:nvPr>
            <p:custDataLst>
              <p:tags r:id="rId4"/>
            </p:custDataLst>
          </p:nvPr>
        </p:nvSpPr>
        <p:spPr>
          <a:xfrm>
            <a:off x="2054225" y="2814320"/>
            <a:ext cx="6834304" cy="552250"/>
          </a:xfrm>
          <a:prstGeom prst="rect">
            <a:avLst/>
          </a:prstGeom>
        </p:spPr>
        <p:txBody>
          <a:bodyPr wrap="square" anchor="ctr"/>
          <a:lstStyle>
            <a:defPPr>
              <a:defRPr lang="zh-CN"/>
            </a:defPPr>
            <a:lvl1pPr>
              <a:defRPr kern="0">
                <a:latin typeface="隶书" panose="02010509060101010101" charset="-122"/>
                <a:ea typeface="隶书" panose="02010509060101010101" charset="-122"/>
              </a:defRPr>
            </a:lvl1pPr>
          </a:lstStyle>
          <a:p>
            <a:r>
              <a:rPr lang="zh-CN" altLang="zh-CN" sz="2400" b="1">
                <a:latin typeface="+mn-ea"/>
                <a:ea typeface="+mn-ea"/>
              </a:rPr>
              <a:t>直抒胸臆的表达方式与诗歌的象、境、意的融合。</a:t>
            </a:r>
            <a:endParaRPr lang="zh-CN" altLang="en-US" sz="2400" b="1">
              <a:latin typeface="+mn-ea"/>
              <a:ea typeface="+mn-ea"/>
            </a:endParaRPr>
          </a:p>
        </p:txBody>
      </p:sp>
      <p:sp>
        <p:nvSpPr>
          <p:cNvPr id="16" name="文本框 15"/>
          <p:cNvSpPr txBox="1"/>
          <p:nvPr>
            <p:custDataLst>
              <p:tags r:id="rId5"/>
            </p:custDataLst>
          </p:nvPr>
        </p:nvSpPr>
        <p:spPr>
          <a:xfrm>
            <a:off x="2054225" y="3627120"/>
            <a:ext cx="7137026" cy="552250"/>
          </a:xfrm>
          <a:prstGeom prst="rect">
            <a:avLst/>
          </a:prstGeom>
        </p:spPr>
        <p:txBody>
          <a:bodyPr wrap="square" anchor="ctr"/>
          <a:lstStyle>
            <a:defPPr>
              <a:defRPr lang="zh-CN"/>
            </a:defPPr>
            <a:lvl1pPr>
              <a:defRPr kern="0">
                <a:latin typeface="隶书" panose="02010509060101010101" charset="-122"/>
                <a:ea typeface="隶书" panose="02010509060101010101" charset="-122"/>
              </a:defRPr>
            </a:lvl1pPr>
          </a:lstStyle>
          <a:p>
            <a:pPr lvl="0"/>
            <a:r>
              <a:rPr lang="zh-CN" altLang="zh-CN" sz="2400" b="1">
                <a:latin typeface="+mn-ea"/>
                <a:ea typeface="+mn-ea"/>
              </a:rPr>
              <a:t>新诗创作实践。</a:t>
            </a:r>
            <a:endParaRPr lang="zh-CN" altLang="en-US" sz="2400" b="1">
              <a:latin typeface="+mn-ea"/>
              <a:ea typeface="+mn-ea"/>
              <a:sym typeface="+mn-ea"/>
            </a:endParaRPr>
          </a:p>
        </p:txBody>
      </p:sp>
      <p:sp>
        <p:nvSpPr>
          <p:cNvPr id="17" name="文本框 16"/>
          <p:cNvSpPr txBox="1"/>
          <p:nvPr>
            <p:custDataLst>
              <p:tags r:id="rId6"/>
            </p:custDataLst>
          </p:nvPr>
        </p:nvSpPr>
        <p:spPr>
          <a:xfrm>
            <a:off x="2054225" y="4498975"/>
            <a:ext cx="7032533" cy="552250"/>
          </a:xfrm>
          <a:prstGeom prst="rect">
            <a:avLst/>
          </a:prstGeom>
        </p:spPr>
        <p:txBody>
          <a:bodyPr wrap="square" anchor="ctr">
            <a:normAutofit/>
          </a:bodyPr>
          <a:lstStyle>
            <a:defPPr>
              <a:defRPr lang="zh-CN"/>
            </a:defPPr>
            <a:lvl1pPr>
              <a:defRPr kern="0">
                <a:latin typeface="隶书" panose="02010509060101010101" charset="-122"/>
                <a:ea typeface="隶书" panose="02010509060101010101" charset="-122"/>
              </a:defRPr>
            </a:lvl1pPr>
          </a:lstStyle>
          <a:p>
            <a:r>
              <a:rPr lang="zh-CN" altLang="en-US" sz="2400" b="1" smtClean="0">
                <a:latin typeface="+mn-ea"/>
                <a:ea typeface="+mn-ea"/>
              </a:rPr>
              <a:t>诗歌的主旨。</a:t>
            </a:r>
            <a:endParaRPr lang="zh-CN" altLang="en-US" sz="2400" b="1">
              <a:latin typeface="+mn-ea"/>
              <a:ea typeface="+mn-ea"/>
            </a:endParaRPr>
          </a:p>
        </p:txBody>
      </p:sp>
      <p:sp>
        <p:nvSpPr>
          <p:cNvPr id="18" name="文本框 17"/>
          <p:cNvSpPr txBox="1"/>
          <p:nvPr>
            <p:custDataLst>
              <p:tags r:id="rId7"/>
            </p:custDataLst>
          </p:nvPr>
        </p:nvSpPr>
        <p:spPr>
          <a:xfrm>
            <a:off x="1191475" y="3626235"/>
            <a:ext cx="600381" cy="552526"/>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algn="ctr"/>
            <a:r>
              <a:rPr lang="en-US" altLang="zh-CN" sz="2400" kern="0">
                <a:latin typeface="Arial" panose="020b0604020202020204" pitchFamily="34" charset="0"/>
              </a:rPr>
              <a:t>3</a:t>
            </a:r>
          </a:p>
        </p:txBody>
      </p:sp>
      <p:sp>
        <p:nvSpPr>
          <p:cNvPr id="19" name="文本框 18"/>
          <p:cNvSpPr txBox="1"/>
          <p:nvPr>
            <p:custDataLst>
              <p:tags r:id="rId8"/>
            </p:custDataLst>
          </p:nvPr>
        </p:nvSpPr>
        <p:spPr>
          <a:xfrm>
            <a:off x="1191476" y="2814044"/>
            <a:ext cx="600381" cy="552526"/>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algn="ctr"/>
            <a:r>
              <a:rPr lang="en-US" altLang="zh-CN" sz="2400" kern="0">
                <a:latin typeface="Arial" panose="020b0604020202020204" pitchFamily="34" charset="0"/>
              </a:rPr>
              <a:t>2</a:t>
            </a:r>
          </a:p>
        </p:txBody>
      </p:sp>
      <p:sp>
        <p:nvSpPr>
          <p:cNvPr id="20" name="文本框 19"/>
          <p:cNvSpPr txBox="1"/>
          <p:nvPr>
            <p:custDataLst>
              <p:tags r:id="rId9"/>
            </p:custDataLst>
          </p:nvPr>
        </p:nvSpPr>
        <p:spPr>
          <a:xfrm>
            <a:off x="1213854" y="2006085"/>
            <a:ext cx="598838" cy="552526"/>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algn="ctr"/>
            <a:r>
              <a:rPr lang="en-US" altLang="zh-CN" sz="2400" kern="0">
                <a:latin typeface="Arial" panose="020b0604020202020204" pitchFamily="34" charset="0"/>
              </a:rPr>
              <a:t>1</a:t>
            </a:r>
          </a:p>
        </p:txBody>
      </p:sp>
      <p:sp>
        <p:nvSpPr>
          <p:cNvPr id="21" name="文本框 20"/>
          <p:cNvSpPr txBox="1"/>
          <p:nvPr>
            <p:custDataLst>
              <p:tags r:id="rId10"/>
            </p:custDataLst>
          </p:nvPr>
        </p:nvSpPr>
        <p:spPr>
          <a:xfrm>
            <a:off x="1191476" y="4498082"/>
            <a:ext cx="600381" cy="552526"/>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algn="ctr"/>
            <a:r>
              <a:rPr lang="en-US" altLang="zh-CN" sz="2400" kern="0">
                <a:latin typeface="Arial" panose="020b0604020202020204" pitchFamily="34" charset="0"/>
              </a:rPr>
              <a:t>4</a:t>
            </a:r>
          </a:p>
        </p:txBody>
      </p:sp>
      <p:sp>
        <p:nvSpPr>
          <p:cNvPr id="9" name="文本框 18"/>
          <p:cNvSpPr txBox="1"/>
          <p:nvPr/>
        </p:nvSpPr>
        <p:spPr>
          <a:xfrm>
            <a:off x="920750" y="539115"/>
            <a:ext cx="1976755" cy="460375"/>
          </a:xfrm>
          <a:prstGeom prst="rect">
            <a:avLst/>
          </a:prstGeom>
          <a:solidFill>
            <a:srgbClr val="008A55"/>
          </a:solidFill>
        </p:spPr>
        <p:txBody>
          <a:bodyPr wrap="square" rtlCol="0" anchor="t">
            <a:spAutoFit/>
          </a:bodyPr>
          <a:lstStyle/>
          <a:p>
            <a:pPr algn="ctr"/>
            <a:r>
              <a:rPr kumimoji="1" lang="zh-CN" altLang="en-US" sz="2400" smtClean="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rPr>
              <a:t>教学重点</a:t>
            </a:r>
          </a:p>
        </p:txBody>
      </p:sp>
    </p:spTree>
    <p:custDataLst>
      <p:tags r:id="rId11"/>
    </p:custDataLst>
  </p:cSld>
  <p:clrMapOvr>
    <a:masterClrMapping/>
  </p:clrMapOvr>
  <p:transition advClick="0" advTm="6000">
    <p:cove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文本框 14"/>
          <p:cNvSpPr txBox="1"/>
          <p:nvPr>
            <p:custDataLst>
              <p:tags r:id="rId3"/>
            </p:custDataLst>
          </p:nvPr>
        </p:nvSpPr>
        <p:spPr>
          <a:xfrm>
            <a:off x="2054090" y="1366613"/>
            <a:ext cx="6910758" cy="640622"/>
          </a:xfrm>
          <a:prstGeom prst="rect">
            <a:avLst/>
          </a:prstGeom>
        </p:spPr>
        <p:txBody>
          <a:bodyPr wrap="square" anchor="ctr">
            <a:normAutofit/>
          </a:bodyPr>
          <a:lstStyle>
            <a:defPPr>
              <a:defRPr lang="zh-CN"/>
            </a:defPPr>
            <a:lvl1pPr>
              <a:defRPr kern="0">
                <a:latin typeface="隶书" panose="02010509060101010101" charset="-122"/>
                <a:ea typeface="隶书" panose="02010509060101010101" charset="-122"/>
              </a:defRPr>
            </a:lvl1pPr>
          </a:lstStyle>
          <a:p>
            <a:r>
              <a:rPr lang="zh-CN" altLang="zh-CN" sz="2800"/>
              <a:t>两首诗内容理解与清晰完整的表述呈现。</a:t>
            </a:r>
            <a:endParaRPr lang="zh-CN" altLang="en-US" sz="2800">
              <a:latin typeface="微软雅黑" panose="020b0503020204020204" pitchFamily="34" charset="-122"/>
              <a:ea typeface="微软雅黑" panose="020b0503020204020204" pitchFamily="34" charset="-122"/>
            </a:endParaRPr>
          </a:p>
        </p:txBody>
      </p:sp>
      <p:sp>
        <p:nvSpPr>
          <p:cNvPr id="19" name="文本框 18"/>
          <p:cNvSpPr txBox="1"/>
          <p:nvPr>
            <p:custDataLst>
              <p:tags r:id="rId4"/>
            </p:custDataLst>
          </p:nvPr>
        </p:nvSpPr>
        <p:spPr>
          <a:xfrm>
            <a:off x="1273175" y="1384300"/>
            <a:ext cx="518160" cy="458470"/>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algn="ctr"/>
            <a:r>
              <a:rPr lang="en-US" altLang="zh-CN" sz="2400" kern="0">
                <a:latin typeface="Arial" panose="020b0604020202020204" pitchFamily="34" charset="0"/>
              </a:rPr>
              <a:t>1</a:t>
            </a:r>
          </a:p>
        </p:txBody>
      </p:sp>
      <p:sp>
        <p:nvSpPr>
          <p:cNvPr id="9" name="文本框 18"/>
          <p:cNvSpPr txBox="1"/>
          <p:nvPr/>
        </p:nvSpPr>
        <p:spPr>
          <a:xfrm>
            <a:off x="912495" y="531495"/>
            <a:ext cx="1982470" cy="460375"/>
          </a:xfrm>
          <a:prstGeom prst="rect">
            <a:avLst/>
          </a:prstGeom>
          <a:solidFill>
            <a:srgbClr val="008A55"/>
          </a:solidFill>
        </p:spPr>
        <p:txBody>
          <a:bodyPr wrap="square" rtlCol="0" anchor="t">
            <a:spAutoFit/>
          </a:bodyPr>
          <a:lstStyle/>
          <a:p>
            <a:pPr algn="ctr"/>
            <a:r>
              <a:rPr kumimoji="1" lang="zh-CN" altLang="en-US" sz="2400" smtClean="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rPr>
              <a:t>教学难点</a:t>
            </a:r>
          </a:p>
        </p:txBody>
      </p:sp>
      <p:sp>
        <p:nvSpPr>
          <p:cNvPr id="5" name="矩形 4"/>
          <p:cNvSpPr/>
          <p:nvPr/>
        </p:nvSpPr>
        <p:spPr>
          <a:xfrm>
            <a:off x="807720" y="4225290"/>
            <a:ext cx="7177405" cy="16408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270">
              <a:solidFill>
                <a:schemeClr val="tx1">
                  <a:lumMod val="65000"/>
                  <a:lumOff val="35000"/>
                </a:schemeClr>
              </a:solidFill>
              <a:latin typeface="楷体" panose="02010609060101010101" charset="-122"/>
              <a:ea typeface="楷体" panose="02010609060101010101" charset="-122"/>
            </a:endParaRPr>
          </a:p>
          <a:p>
            <a:pPr algn="l"/>
            <a:endParaRPr lang="zh-CN" altLang="en-US" sz="227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文本框 18"/>
          <p:cNvSpPr txBox="1"/>
          <p:nvPr/>
        </p:nvSpPr>
        <p:spPr>
          <a:xfrm>
            <a:off x="807720" y="3082925"/>
            <a:ext cx="1998980" cy="460375"/>
          </a:xfrm>
          <a:prstGeom prst="rect">
            <a:avLst/>
          </a:prstGeom>
          <a:solidFill>
            <a:srgbClr val="008A55"/>
          </a:solidFill>
        </p:spPr>
        <p:txBody>
          <a:bodyPr wrap="square" rtlCol="0" anchor="t">
            <a:spAutoFit/>
          </a:bodyPr>
          <a:lstStyle/>
          <a:p>
            <a:pPr algn="ctr"/>
            <a:r>
              <a:rPr kumimoji="1" lang="zh-CN" altLang="en-US" sz="2400" smtClean="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rPr>
              <a:t>教学方法</a:t>
            </a:r>
          </a:p>
        </p:txBody>
      </p:sp>
      <p:sp>
        <p:nvSpPr>
          <p:cNvPr id="8" name="文本框 18"/>
          <p:cNvSpPr txBox="1"/>
          <p:nvPr/>
        </p:nvSpPr>
        <p:spPr>
          <a:xfrm>
            <a:off x="807720" y="4643120"/>
            <a:ext cx="1999615" cy="460375"/>
          </a:xfrm>
          <a:prstGeom prst="rect">
            <a:avLst/>
          </a:prstGeom>
          <a:solidFill>
            <a:srgbClr val="008A55"/>
          </a:solidFill>
        </p:spPr>
        <p:txBody>
          <a:bodyPr wrap="square" rtlCol="0" anchor="t">
            <a:spAutoFit/>
          </a:bodyPr>
          <a:lstStyle/>
          <a:p>
            <a:pPr algn="ctr"/>
            <a:r>
              <a:rPr kumimoji="1" lang="zh-CN" altLang="en-US" sz="2400" smtClean="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rPr>
              <a:t>教学课时</a:t>
            </a:r>
          </a:p>
        </p:txBody>
      </p:sp>
      <p:sp>
        <p:nvSpPr>
          <p:cNvPr id="10" name="Title 6"/>
          <p:cNvSpPr txBox="1"/>
          <p:nvPr>
            <p:custDataLst>
              <p:tags r:id="rId5"/>
            </p:custDataLst>
          </p:nvPr>
        </p:nvSpPr>
        <p:spPr>
          <a:xfrm>
            <a:off x="807720" y="3691890"/>
            <a:ext cx="3694430" cy="688340"/>
          </a:xfrm>
          <a:prstGeom prst="rect">
            <a:avLst/>
          </a:prstGeom>
          <a:noFill/>
          <a:ln w="3175">
            <a:noFill/>
            <a:prstDash val="dash"/>
          </a:ln>
        </p:spPr>
        <p:txBody>
          <a:bodyPr wrap="square" lIns="68028" tIns="34014" rIns="68028" bIns="34014"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457200" algn="l" fontAlgn="auto">
              <a:lnSpc>
                <a:spcPct val="130000"/>
              </a:lnSpc>
              <a:spcAft>
                <a:spcPts val="800"/>
              </a:spcAft>
              <a:buClrTx/>
              <a:buSzTx/>
              <a:buFontTx/>
            </a:pPr>
            <a:r>
              <a:rPr lang="zh-CN" altLang="en-US" sz="2000" kern="0" spc="0">
                <a:solidFill>
                  <a:schemeClr val="tx1"/>
                </a:solidFill>
                <a:latin typeface="微软雅黑" panose="020b0503020204020204" pitchFamily="34" charset="-122"/>
                <a:cs typeface="+mn-cs"/>
              </a:rPr>
              <a:t>诵读、讨论、</a:t>
            </a:r>
            <a:r>
              <a:rPr lang="zh-CN" altLang="en-US" sz="2000" kern="0" spc="0" smtClean="0">
                <a:solidFill>
                  <a:schemeClr val="tx1"/>
                </a:solidFill>
                <a:latin typeface="微软雅黑" panose="020b0503020204020204" pitchFamily="34" charset="-122"/>
                <a:cs typeface="+mn-cs"/>
              </a:rPr>
              <a:t>点拨</a:t>
            </a:r>
            <a:endParaRPr lang="zh-CN" altLang="en-US" sz="2000" kern="0" spc="0">
              <a:solidFill>
                <a:schemeClr val="tx1"/>
              </a:solidFill>
              <a:latin typeface="微软雅黑" pitchFamily="34" charset="-122"/>
              <a:cs typeface="+mn-cs"/>
            </a:endParaRPr>
          </a:p>
        </p:txBody>
      </p:sp>
      <p:sp>
        <p:nvSpPr>
          <p:cNvPr id="11" name="Title 6"/>
          <p:cNvSpPr txBox="1"/>
          <p:nvPr>
            <p:custDataLst>
              <p:tags r:id="rId6"/>
            </p:custDataLst>
          </p:nvPr>
        </p:nvSpPr>
        <p:spPr>
          <a:xfrm>
            <a:off x="798830" y="5240655"/>
            <a:ext cx="7084695" cy="688340"/>
          </a:xfrm>
          <a:prstGeom prst="rect">
            <a:avLst/>
          </a:prstGeom>
          <a:noFill/>
          <a:ln w="3175">
            <a:noFill/>
            <a:prstDash val="dash"/>
          </a:ln>
        </p:spPr>
        <p:txBody>
          <a:bodyPr wrap="square" lIns="68028" tIns="34014" rIns="68028" bIns="34014"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457200" fontAlgn="auto">
              <a:lnSpc>
                <a:spcPct val="130000"/>
              </a:lnSpc>
              <a:spcAft>
                <a:spcPts val="800"/>
              </a:spcAft>
            </a:pPr>
            <a:r>
              <a:rPr lang="zh-CN" altLang="en-US" sz="2000" kern="0" spc="0" smtClean="0">
                <a:solidFill>
                  <a:schemeClr val="tx1"/>
                </a:solidFill>
                <a:latin typeface="微软雅黑" panose="020b0503020204020204" pitchFamily="34" charset="-122"/>
                <a:cs typeface="+mn-cs"/>
              </a:rPr>
              <a:t>二课时</a:t>
            </a:r>
            <a:endParaRPr lang="zh-CN" altLang="en-US" sz="2000" kern="0" spc="0">
              <a:solidFill>
                <a:schemeClr val="tx1"/>
              </a:solidFill>
              <a:latin typeface="微软雅黑" panose="020b0503020204020204" pitchFamily="34" charset="-122"/>
              <a:cs typeface="+mn-cs"/>
            </a:endParaRPr>
          </a:p>
        </p:txBody>
      </p:sp>
      <p:sp>
        <p:nvSpPr>
          <p:cNvPr id="12" name="文本框 11"/>
          <p:cNvSpPr txBox="1"/>
          <p:nvPr>
            <p:custDataLst>
              <p:tags r:id="rId7"/>
            </p:custDataLst>
          </p:nvPr>
        </p:nvSpPr>
        <p:spPr>
          <a:xfrm>
            <a:off x="1273810" y="2153920"/>
            <a:ext cx="517525" cy="457200"/>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a:ea typeface="宋体" panose="02010600030101010101" pitchFamily="2" charset="-122"/>
              </a:defRPr>
            </a:lvl2pPr>
            <a:lvl3pPr marL="1143000" indent="-228600">
              <a:defRPr>
                <a:latin typeface="Calibri"/>
                <a:ea typeface="宋体" panose="02010600030101010101" pitchFamily="2" charset="-122"/>
              </a:defRPr>
            </a:lvl3pPr>
            <a:lvl4pPr marL="1600200" indent="-228600">
              <a:defRPr>
                <a:latin typeface="Calibri"/>
                <a:ea typeface="宋体" panose="02010600030101010101" pitchFamily="2" charset="-122"/>
              </a:defRPr>
            </a:lvl4pPr>
            <a:lvl5pPr marL="2057400" indent="-228600">
              <a:defRPr>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a:ea typeface="宋体" panose="02010600030101010101" pitchFamily="2" charset="-122"/>
              </a:defRPr>
            </a:lvl9pPr>
          </a:lstStyle>
          <a:p>
            <a:pPr algn="ctr"/>
            <a:r>
              <a:rPr lang="en-US" altLang="zh-CN" sz="2400" kern="0">
                <a:latin typeface="Arial" panose="020b0604020202020204" pitchFamily="34" charset="0"/>
              </a:rPr>
              <a:t>2</a:t>
            </a:r>
          </a:p>
        </p:txBody>
      </p:sp>
      <p:sp>
        <p:nvSpPr>
          <p:cNvPr id="2" name="矩形 1"/>
          <p:cNvSpPr/>
          <p:nvPr/>
        </p:nvSpPr>
        <p:spPr>
          <a:xfrm>
            <a:off x="2076909" y="2153243"/>
            <a:ext cx="6095999" cy="523220"/>
          </a:xfrm>
          <a:prstGeom prst="rect">
            <a:avLst/>
          </a:prstGeom>
        </p:spPr>
        <p:txBody>
          <a:bodyPr wrap="square">
            <a:spAutoFit/>
          </a:bodyPr>
          <a:lstStyle/>
          <a:p>
            <a:r>
              <a:rPr lang="zh-CN" altLang="zh-CN" sz="2800" kern="0">
                <a:latin typeface="隶书" panose="02010509060101010101" charset="-122"/>
                <a:ea typeface="隶书" panose="02010509060101010101" charset="-122"/>
              </a:rPr>
              <a:t>新诗创作的模仿与借鉴。</a:t>
            </a:r>
            <a:endParaRPr lang="zh-CN" altLang="en-US" sz="2800" kern="0">
              <a:latin typeface="隶书" panose="02010509060101010101" charset="-122"/>
              <a:ea typeface="隶书"/>
            </a:endParaRPr>
          </a:p>
        </p:txBody>
      </p:sp>
    </p:spTree>
    <p:custDataLst>
      <p:tags r:id="rId8"/>
    </p:custDataLst>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500"/>
                                        <p:tgtEl>
                                          <p:spTgt spid="15"/>
                                        </p:tgtEl>
                                      </p:cBhvr>
                                    </p:animEffect>
                                  </p:childTnLst>
                                </p:cTn>
                              </p:par>
                            </p:childTnLst>
                          </p:cTn>
                        </p:par>
                        <p:par>
                          <p:cTn id="11" fill="hold" nodeType="afterGroup">
                            <p:stCondLst>
                              <p:cond delay="500"/>
                            </p:stCondLst>
                            <p:childTnLst>
                              <p:par>
                                <p:cTn id="12" presetID="22" presetClass="entr" presetSubtype="8" fill="hold" grpId="0" nodeType="afterEffect">
                                  <p:stCondLst>
                                    <p:cond delay="50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par>
                          <p:cTn id="15" fill="hold" nodeType="afterGroup">
                            <p:stCondLst>
                              <p:cond delay="1500"/>
                            </p:stCondLst>
                            <p:childTnLst>
                              <p:par>
                                <p:cTn id="16" presetID="22" presetClass="entr" presetSubtype="8" fill="hold" grpId="0" nodeType="afterEffect">
                                  <p:stCondLst>
                                    <p:cond delay="50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P spid="10" grpId="0"/>
      <p:bldP spid="11"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798715" y="618173"/>
            <a:ext cx="2316480" cy="521970"/>
          </a:xfrm>
          <a:prstGeom prst="rect">
            <a:avLst/>
          </a:prstGeom>
          <a:noFill/>
        </p:spPr>
        <p:txBody>
          <a:bodyPr wrap="none" rtlCol="0">
            <a:spAutoFit/>
          </a:bodyPr>
          <a:lstStyle/>
          <a:p>
            <a:pPr algn="l"/>
            <a:r>
              <a:rPr lang="zh-CN" altLang="en-US" sz="2800" b="1">
                <a:latin typeface="微软雅黑" panose="020b0503020204020204" pitchFamily="34" charset="-122"/>
                <a:ea typeface="微软雅黑" panose="020b0503020204020204" pitchFamily="34" charset="-122"/>
              </a:rPr>
              <a:t>一、导读识人</a:t>
            </a:r>
          </a:p>
        </p:txBody>
      </p:sp>
      <p:sp>
        <p:nvSpPr>
          <p:cNvPr id="3" name="文本框 2"/>
          <p:cNvSpPr txBox="1"/>
          <p:nvPr/>
        </p:nvSpPr>
        <p:spPr>
          <a:xfrm>
            <a:off x="830825" y="1985314"/>
            <a:ext cx="9784080" cy="2861310"/>
          </a:xfrm>
          <a:prstGeom prst="rect">
            <a:avLst/>
          </a:prstGeom>
          <a:noFill/>
        </p:spPr>
        <p:txBody>
          <a:bodyPr wrap="square" rtlCol="0">
            <a:spAutoFit/>
          </a:bodyPr>
          <a:lstStyle/>
          <a:p>
            <a:pPr algn="l" fontAlgn="auto">
              <a:lnSpc>
                <a:spcPct val="15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他幼年在私塾读书，有一次和同学们偷吃了庙里的桃子。和尚找先生告状，先生追责学生，没人承认。先生说，我出个对子，谁能对上免罚。先生曰：昨日偷桃钻狗洞，不知是谁？他思索了片刻，对道：</a:t>
            </a:r>
            <a:r>
              <a:rPr lang="zh-CN" altLang="en-US" sz="24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。由于对句不凡, 表现了强烈的进取精神, 结果全体偷桃学生，一律免罚了。</a:t>
            </a:r>
          </a:p>
        </p:txBody>
      </p:sp>
      <p:sp>
        <p:nvSpPr>
          <p:cNvPr id="6" name="文本框 5"/>
          <p:cNvSpPr txBox="1"/>
          <p:nvPr/>
        </p:nvSpPr>
        <p:spPr>
          <a:xfrm>
            <a:off x="1465945" y="1424278"/>
            <a:ext cx="2591435" cy="460375"/>
          </a:xfrm>
          <a:prstGeom prst="rect">
            <a:avLst/>
          </a:prstGeom>
          <a:noFill/>
        </p:spPr>
        <p:txBody>
          <a:bodyPr wrap="none" rtlCol="0">
            <a:spAutoFit/>
          </a:bodyPr>
          <a:lstStyle/>
          <a:p>
            <a:pPr algn="l"/>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1.对下句，猜人物</a:t>
            </a:r>
          </a:p>
        </p:txBody>
      </p:sp>
      <p:sp>
        <p:nvSpPr>
          <p:cNvPr id="7" name="文本框 6"/>
          <p:cNvSpPr txBox="1"/>
          <p:nvPr/>
        </p:nvSpPr>
        <p:spPr>
          <a:xfrm>
            <a:off x="1527540" y="4846624"/>
            <a:ext cx="4801314" cy="1200329"/>
          </a:xfrm>
          <a:prstGeom prst="rect">
            <a:avLst/>
          </a:prstGeom>
          <a:noFill/>
        </p:spPr>
        <p:txBody>
          <a:bodyPr wrap="none" rtlCol="0">
            <a:spAutoFit/>
          </a:bodyPr>
          <a:lstStyle/>
          <a:p>
            <a:pPr algn="l" fontAlgn="auto">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对句：他年攀桂步蟾宫，必定有</a:t>
            </a: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sym typeface="+mn-ea"/>
              </a:rPr>
              <a:t>我</a:t>
            </a:r>
            <a:endParaRPr lang="zh-CN" altLang="en-US" sz="2400">
              <a:latin typeface="微软雅黑" pitchFamily="34" charset="-122"/>
              <a:ea typeface="微软雅黑" pitchFamily="34" charset="-122"/>
              <a:cs typeface="微软雅黑" panose="020b0503020204020204" pitchFamily="34" charset="-122"/>
            </a:endParaRPr>
          </a:p>
          <a:p>
            <a:pPr algn="l" fontAlgn="auto">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人物：</a:t>
            </a:r>
            <a:r>
              <a:rPr lang="zh-CN" altLang="en-US" sz="2400" smtClean="0">
                <a:latin typeface="微软雅黑" panose="020b0503020204020204" pitchFamily="34" charset="-122"/>
                <a:ea typeface="微软雅黑" panose="020b0503020204020204" pitchFamily="34" charset="-122"/>
                <a:cs typeface="微软雅黑" panose="020b0503020204020204" pitchFamily="34" charset="-122"/>
                <a:sym typeface="+mn-ea"/>
              </a:rPr>
              <a:t>郭沫若</a:t>
            </a:r>
            <a:endParaRPr lang="zh-CN" altLang="en-US" sz="2400">
              <a:latin typeface="微软雅黑" pitchFamily="34" charset="-122"/>
              <a:ea typeface="微软雅黑" pitchFamily="34" charset="-122"/>
              <a:cs typeface="微软雅黑" panose="020b0503020204020204" pitchFamily="34" charset="-122"/>
              <a:sym typeface="+mn-ea"/>
            </a:endParaRPr>
          </a:p>
        </p:txBody>
      </p:sp>
      <p:sp>
        <p:nvSpPr>
          <p:cNvPr id="4" name="矩形 3"/>
          <p:cNvSpPr/>
          <p:nvPr/>
        </p:nvSpPr>
        <p:spPr>
          <a:xfrm>
            <a:off x="4057380" y="5460319"/>
            <a:ext cx="6621251" cy="538375"/>
          </a:xfrm>
          <a:prstGeom prst="rect">
            <a:avLst/>
          </a:prstGeom>
        </p:spPr>
        <p:txBody>
          <a:bodyPr wrap="square">
            <a:spAutoFit/>
          </a:bodyPr>
          <a:lstStyle/>
          <a:p>
            <a:r>
              <a:rPr lang="zh-CN" altLang="zh-CN" sz="2800" kern="100" smtClean="0">
                <a:solidFill>
                  <a:srgbClr val="C00000"/>
                </a:solidFill>
                <a:cs typeface="Times New Roman" panose="02020603050405020304" pitchFamily="18" charset="0"/>
              </a:rPr>
              <a:t>取</a:t>
            </a:r>
            <a:r>
              <a:rPr lang="zh-CN" altLang="zh-CN" sz="2800" kern="100">
                <a:solidFill>
                  <a:srgbClr val="C00000"/>
                </a:solidFill>
                <a:cs typeface="Times New Roman" panose="02020603050405020304" pitchFamily="18" charset="0"/>
              </a:rPr>
              <a:t>家乡两条河流的名字作自己的</a:t>
            </a:r>
            <a:r>
              <a:rPr lang="zh-CN" altLang="zh-CN" sz="2800" kern="100" smtClean="0">
                <a:solidFill>
                  <a:srgbClr val="C00000"/>
                </a:solidFill>
                <a:cs typeface="Times New Roman" panose="02020603050405020304" pitchFamily="18" charset="0"/>
              </a:rPr>
              <a:t>笔名</a:t>
            </a:r>
            <a:endParaRPr lang="zh-CN" altLang="en-US" sz="2800">
              <a:solidFill>
                <a:srgbClr val="C00000"/>
              </a:solidFill>
            </a:endParaRPr>
          </a:p>
        </p:txBody>
      </p:sp>
    </p:spTree>
    <p:custDataLst>
      <p:tags r:id="rId3"/>
    </p:custDataLst>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2325095" y="1942664"/>
            <a:ext cx="7141699" cy="923330"/>
          </a:xfrm>
          <a:prstGeom prst="rect">
            <a:avLst/>
          </a:prstGeom>
          <a:noFill/>
        </p:spPr>
        <p:txBody>
          <a:bodyPr wrap="none" lIns="91440" tIns="45720" rIns="91440" bIns="45720">
            <a:spAutoFit/>
          </a:bodyPr>
          <a:lstStyle/>
          <a:p>
            <a:pPr algn="ctr"/>
            <a:r>
              <a:rPr lang="en-US" altLang="zh-CN" sz="5400" b="1" cap="none" spc="0" smtClean="0">
                <a:ln w="22225">
                  <a:solidFill>
                    <a:schemeClr val="accent2"/>
                  </a:solidFill>
                  <a:prstDash val="solid"/>
                </a:ln>
                <a:solidFill>
                  <a:schemeClr val="accent2">
                    <a:lumMod val="40000"/>
                    <a:lumOff val="60000"/>
                  </a:schemeClr>
                </a:solidFill>
                <a:effectLst/>
              </a:rPr>
              <a:t>《</a:t>
            </a:r>
            <a:r>
              <a:rPr lang="zh-CN" altLang="en-US" sz="5400" b="1" cap="none" spc="0" smtClean="0">
                <a:ln w="22225">
                  <a:solidFill>
                    <a:schemeClr val="accent2"/>
                  </a:solidFill>
                  <a:prstDash val="solid"/>
                </a:ln>
                <a:solidFill>
                  <a:schemeClr val="accent2">
                    <a:lumMod val="40000"/>
                    <a:lumOff val="60000"/>
                  </a:schemeClr>
                </a:solidFill>
                <a:effectLst/>
              </a:rPr>
              <a:t>立在地球边上放号</a:t>
            </a:r>
            <a:r>
              <a:rPr lang="en-US" altLang="zh-CN" sz="5400" b="1" cap="none" spc="0" smtClean="0">
                <a:ln w="22225">
                  <a:solidFill>
                    <a:schemeClr val="accent2"/>
                  </a:solidFill>
                  <a:prstDash val="solid"/>
                </a:ln>
                <a:solidFill>
                  <a:schemeClr val="accent2">
                    <a:lumMod val="40000"/>
                    <a:lumOff val="60000"/>
                  </a:schemeClr>
                </a:solidFill>
                <a:effectLst/>
              </a:rPr>
              <a:t>》</a:t>
            </a:r>
            <a:endParaRPr lang="zh-CN" altLang="en-US" sz="5400" b="1" cap="none" spc="0">
              <a:ln w="22225">
                <a:solidFill>
                  <a:schemeClr val="accent2"/>
                </a:solidFill>
                <a:prstDash val="solid"/>
              </a:ln>
              <a:solidFill>
                <a:schemeClr val="accent2">
                  <a:lumMod val="40000"/>
                  <a:lumOff val="60000"/>
                </a:schemeClr>
              </a:solidFill>
              <a:effectLst/>
            </a:endParaRPr>
          </a:p>
        </p:txBody>
      </p:sp>
      <p:sp>
        <p:nvSpPr>
          <p:cNvPr id="6" name="矩形 5"/>
          <p:cNvSpPr/>
          <p:nvPr/>
        </p:nvSpPr>
        <p:spPr>
          <a:xfrm>
            <a:off x="8277977" y="3316406"/>
            <a:ext cx="1415772" cy="584775"/>
          </a:xfrm>
          <a:prstGeom prst="rect">
            <a:avLst/>
          </a:prstGeom>
          <a:noFill/>
        </p:spPr>
        <p:txBody>
          <a:bodyPr wrap="none" lIns="91440" tIns="45720" rIns="91440" bIns="45720">
            <a:spAutoFit/>
          </a:bodyPr>
          <a:lstStyle/>
          <a:p>
            <a:pPr algn="ctr"/>
            <a:r>
              <a:rPr lang="zh-CN" altLang="en-US" sz="3200">
                <a:ln w="0"/>
                <a:effectLst>
                  <a:outerShdw blurRad="38100" dist="19050" dir="2700000" algn="tl" rotWithShape="0">
                    <a:schemeClr val="dk1">
                      <a:alpha val="40000"/>
                    </a:schemeClr>
                  </a:outerShdw>
                </a:effectLst>
              </a:rPr>
              <a:t>郭沫若</a:t>
            </a:r>
          </a:p>
        </p:txBody>
      </p:sp>
    </p:spTree>
    <p:extLst>
      <p:ext uri="{BB962C8B-B14F-4D97-AF65-F5344CB8AC3E}">
        <p14:creationId xmlns:p14="http://schemas.microsoft.com/office/powerpoint/2010/main" val="1430651279"/>
      </p:ext>
    </p:extLst>
  </p:cSld>
  <p:clrMapOvr>
    <a:masterClrMapping/>
  </p:clrMapOvr>
  <p:transition advClick="0" advTm="6000">
    <p:cove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52890" y="187327"/>
            <a:ext cx="9936802" cy="686871"/>
          </a:xfrm>
        </p:spPr>
        <p:txBody>
          <a:bodyPr/>
          <a:lstStyle/>
          <a:p>
            <a:r>
              <a:rPr lang="zh-CN" altLang="en-US" smtClean="0"/>
              <a:t>关于笔名“沫若”</a:t>
            </a:r>
            <a:endParaRPr lang="zh-CN" altLang="en-US"/>
          </a:p>
        </p:txBody>
      </p:sp>
      <p:sp>
        <p:nvSpPr>
          <p:cNvPr id="3" name="内容占位符 2"/>
          <p:cNvSpPr>
            <a:spLocks noGrp="1"/>
          </p:cNvSpPr>
          <p:nvPr>
            <p:ph idx="1"/>
          </p:nvPr>
        </p:nvSpPr>
        <p:spPr>
          <a:xfrm>
            <a:off x="188164" y="950517"/>
            <a:ext cx="11066254" cy="3968588"/>
          </a:xfrm>
        </p:spPr>
        <p:txBody>
          <a:bodyPr/>
          <a:lstStyle/>
          <a:p>
            <a:r>
              <a:rPr lang="zh-CN" altLang="en-US" sz="3000" b="1" smtClean="0">
                <a:latin typeface="+mn-ea"/>
              </a:rPr>
              <a:t>   </a:t>
            </a:r>
            <a:r>
              <a:rPr lang="zh-CN" altLang="en-US" sz="2800" b="1">
                <a:latin typeface="+mn-ea"/>
              </a:rPr>
              <a:t>郭沫若（</a:t>
            </a:r>
            <a:r>
              <a:rPr lang="en-US" altLang="zh-CN" sz="2800" b="1">
                <a:latin typeface="+mn-ea"/>
              </a:rPr>
              <a:t>1892--1978</a:t>
            </a:r>
            <a:r>
              <a:rPr lang="zh-CN" altLang="en-US" sz="2800" b="1" smtClean="0">
                <a:latin typeface="+mn-ea"/>
              </a:rPr>
              <a:t>），原名</a:t>
            </a:r>
            <a:r>
              <a:rPr lang="zh-CN" altLang="en-US" sz="2800" b="1">
                <a:latin typeface="+mn-ea"/>
              </a:rPr>
              <a:t>郭开贞，四川乐山人，诗人、学者</a:t>
            </a:r>
            <a:r>
              <a:rPr lang="zh-CN" altLang="en-US" sz="2800" b="1" smtClean="0">
                <a:latin typeface="+mn-ea"/>
              </a:rPr>
              <a:t>。幼年</a:t>
            </a:r>
            <a:r>
              <a:rPr lang="zh-CN" altLang="en-US" sz="2800" b="1">
                <a:latin typeface="+mn-ea"/>
              </a:rPr>
              <a:t>入家塾读书，</a:t>
            </a:r>
            <a:r>
              <a:rPr lang="en-US" altLang="zh-CN" sz="2800" b="1">
                <a:solidFill>
                  <a:srgbClr val="C00000"/>
                </a:solidFill>
                <a:latin typeface="+mn-ea"/>
              </a:rPr>
              <a:t>1906</a:t>
            </a:r>
            <a:r>
              <a:rPr lang="zh-CN" altLang="en-US" sz="2800" b="1">
                <a:solidFill>
                  <a:srgbClr val="C00000"/>
                </a:solidFill>
                <a:latin typeface="+mn-ea"/>
              </a:rPr>
              <a:t>年</a:t>
            </a:r>
            <a:r>
              <a:rPr lang="zh-CN" altLang="en-US" sz="2800" b="1">
                <a:latin typeface="+mn-ea"/>
              </a:rPr>
              <a:t>入嘉定高等学堂学习，</a:t>
            </a:r>
            <a:r>
              <a:rPr lang="zh-CN" altLang="en-US" sz="2800" b="1">
                <a:solidFill>
                  <a:srgbClr val="C00000"/>
                </a:solidFill>
                <a:latin typeface="+mn-ea"/>
              </a:rPr>
              <a:t>开始接受民主思想</a:t>
            </a:r>
            <a:r>
              <a:rPr lang="zh-CN" altLang="en-US" sz="2800" b="1">
                <a:latin typeface="+mn-ea"/>
              </a:rPr>
              <a:t>。</a:t>
            </a:r>
            <a:r>
              <a:rPr lang="en-US" altLang="zh-CN" sz="2800" b="1">
                <a:solidFill>
                  <a:srgbClr val="C00000"/>
                </a:solidFill>
                <a:latin typeface="+mn-ea"/>
              </a:rPr>
              <a:t>1914</a:t>
            </a:r>
            <a:r>
              <a:rPr lang="zh-CN" altLang="en-US" sz="2800" b="1">
                <a:solidFill>
                  <a:srgbClr val="C00000"/>
                </a:solidFill>
                <a:latin typeface="+mn-ea"/>
              </a:rPr>
              <a:t>年春赴日本留学</a:t>
            </a:r>
            <a:r>
              <a:rPr lang="zh-CN" altLang="en-US" sz="2800" b="1">
                <a:latin typeface="+mn-ea"/>
              </a:rPr>
              <a:t>，先学医，后从文。这个时期接触了泰戈尔、歌德、莎士比亚、惠特曼等外国作家的作品</a:t>
            </a:r>
            <a:r>
              <a:rPr lang="zh-CN" altLang="en-US" sz="2800" b="1" smtClean="0">
                <a:latin typeface="+mn-ea"/>
              </a:rPr>
              <a:t>。</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800" smtClean="0">
              <a:latin typeface="微软雅黑" pitchFamily="34" charset="-122"/>
              <a:ea typeface="微软雅黑" pitchFamily="34" charset="-122"/>
              <a:cs typeface="微软雅黑" panose="020b0503020204020204" pitchFamily="34" charset="-122"/>
            </a:endParaRPr>
          </a:p>
          <a:p>
            <a:pPr algn="just"/>
            <a:r>
              <a:rPr lang="en-US" altLang="zh-CN" sz="2800" b="1" smtClean="0">
                <a:solidFill>
                  <a:srgbClr val="C00000"/>
                </a:solidFill>
                <a:latin typeface="+mn-ea"/>
              </a:rPr>
              <a:t>    1919</a:t>
            </a:r>
            <a:r>
              <a:rPr lang="zh-CN" altLang="zh-CN" sz="2800" b="1">
                <a:solidFill>
                  <a:srgbClr val="C00000"/>
                </a:solidFill>
                <a:latin typeface="+mn-ea"/>
              </a:rPr>
              <a:t>年</a:t>
            </a:r>
            <a:r>
              <a:rPr lang="zh-CN" altLang="zh-CN" sz="2800" b="1">
                <a:latin typeface="+mn-ea"/>
              </a:rPr>
              <a:t>，郭沫若在日本留学时，取了</a:t>
            </a:r>
            <a:r>
              <a:rPr lang="en-US" altLang="zh-CN" sz="2800" b="1">
                <a:latin typeface="+mn-ea"/>
              </a:rPr>
              <a:t>“</a:t>
            </a:r>
            <a:r>
              <a:rPr lang="zh-CN" altLang="zh-CN" sz="2800" b="1">
                <a:latin typeface="+mn-ea"/>
              </a:rPr>
              <a:t>沫若</a:t>
            </a:r>
            <a:r>
              <a:rPr lang="en-US" altLang="zh-CN" sz="2800" b="1">
                <a:latin typeface="+mn-ea"/>
              </a:rPr>
              <a:t>”</a:t>
            </a:r>
            <a:r>
              <a:rPr lang="zh-CN" altLang="zh-CN" sz="2800" b="1">
                <a:latin typeface="+mn-ea"/>
              </a:rPr>
              <a:t>这个</a:t>
            </a:r>
            <a:r>
              <a:rPr lang="zh-CN" altLang="zh-CN" sz="2800" b="1" smtClean="0">
                <a:latin typeface="+mn-ea"/>
              </a:rPr>
              <a:t>笔名</a:t>
            </a:r>
            <a:r>
              <a:rPr lang="zh-CN" altLang="en-US" sz="2800" b="1" smtClean="0">
                <a:latin typeface="+mn-ea"/>
              </a:rPr>
              <a:t>。</a:t>
            </a:r>
            <a:r>
              <a:rPr lang="en-US" altLang="zh-CN" sz="2800" b="1" smtClean="0">
                <a:solidFill>
                  <a:srgbClr val="C00000"/>
                </a:solidFill>
                <a:latin typeface="+mn-ea"/>
              </a:rPr>
              <a:t>“</a:t>
            </a:r>
            <a:r>
              <a:rPr lang="zh-CN" altLang="zh-CN" sz="2800" b="1">
                <a:solidFill>
                  <a:srgbClr val="C00000"/>
                </a:solidFill>
                <a:latin typeface="+mn-ea"/>
              </a:rPr>
              <a:t>沫</a:t>
            </a:r>
            <a:r>
              <a:rPr lang="en-US" altLang="zh-CN" sz="2800" b="1">
                <a:solidFill>
                  <a:srgbClr val="C00000"/>
                </a:solidFill>
                <a:latin typeface="+mn-ea"/>
              </a:rPr>
              <a:t>”“</a:t>
            </a:r>
            <a:r>
              <a:rPr lang="zh-CN" altLang="zh-CN" sz="2800" b="1">
                <a:solidFill>
                  <a:srgbClr val="C00000"/>
                </a:solidFill>
                <a:latin typeface="+mn-ea"/>
              </a:rPr>
              <a:t>若</a:t>
            </a:r>
            <a:r>
              <a:rPr lang="en-US" altLang="zh-CN" sz="2800" b="1">
                <a:solidFill>
                  <a:srgbClr val="C00000"/>
                </a:solidFill>
                <a:latin typeface="+mn-ea"/>
              </a:rPr>
              <a:t>”</a:t>
            </a:r>
            <a:r>
              <a:rPr lang="zh-CN" altLang="zh-CN" sz="2800" b="1">
                <a:solidFill>
                  <a:srgbClr val="C00000"/>
                </a:solidFill>
                <a:latin typeface="+mn-ea"/>
              </a:rPr>
              <a:t>，即沫水和若水。</a:t>
            </a:r>
            <a:r>
              <a:rPr lang="zh-CN" altLang="zh-CN" sz="2800" b="1">
                <a:latin typeface="+mn-ea"/>
              </a:rPr>
              <a:t>沫水，古水名，即今大渡河，是岷江的最大支流，位于四川省中西部；若水，古水名，即今雅</a:t>
            </a:r>
            <a:r>
              <a:rPr lang="zh-CN" altLang="zh-CN" sz="2800" b="1" smtClean="0">
                <a:latin typeface="+mn-ea"/>
              </a:rPr>
              <a:t>砻</a:t>
            </a:r>
            <a:r>
              <a:rPr lang="zh-CN" altLang="en-US" sz="2800" b="1" smtClean="0">
                <a:latin typeface="+mn-ea"/>
              </a:rPr>
              <a:t>（</a:t>
            </a:r>
            <a:r>
              <a:rPr lang="en-US" altLang="zh-CN" sz="2800" b="1" err="1" smtClean="0">
                <a:latin typeface="+mn-ea"/>
              </a:rPr>
              <a:t>lóng</a:t>
            </a:r>
            <a:r>
              <a:rPr lang="zh-CN" altLang="en-US" sz="2800" b="1" smtClean="0">
                <a:latin typeface="+mn-ea"/>
              </a:rPr>
              <a:t>）</a:t>
            </a:r>
            <a:r>
              <a:rPr lang="zh-CN" altLang="zh-CN" sz="2800" b="1" smtClean="0">
                <a:latin typeface="+mn-ea"/>
              </a:rPr>
              <a:t>江</a:t>
            </a:r>
            <a:r>
              <a:rPr lang="zh-CN" altLang="zh-CN" sz="2800" b="1">
                <a:latin typeface="+mn-ea"/>
              </a:rPr>
              <a:t>，是金沙江的最大支流，位于四川省西部。</a:t>
            </a:r>
            <a:r>
              <a:rPr lang="en-US" altLang="zh-CN" sz="2800" b="1">
                <a:latin typeface="+mn-ea"/>
              </a:rPr>
              <a:t>“</a:t>
            </a:r>
            <a:r>
              <a:rPr lang="zh-CN" altLang="zh-CN" sz="2800" b="1">
                <a:solidFill>
                  <a:srgbClr val="C00000"/>
                </a:solidFill>
                <a:latin typeface="+mn-ea"/>
              </a:rPr>
              <a:t>沫水</a:t>
            </a:r>
            <a:r>
              <a:rPr lang="en-US" altLang="zh-CN" sz="2800" b="1">
                <a:solidFill>
                  <a:srgbClr val="C00000"/>
                </a:solidFill>
                <a:latin typeface="+mn-ea"/>
              </a:rPr>
              <a:t>”“</a:t>
            </a:r>
            <a:r>
              <a:rPr lang="zh-CN" altLang="zh-CN" sz="2800" b="1">
                <a:solidFill>
                  <a:srgbClr val="C00000"/>
                </a:solidFill>
                <a:latin typeface="+mn-ea"/>
              </a:rPr>
              <a:t>若水</a:t>
            </a:r>
            <a:r>
              <a:rPr lang="en-US" altLang="zh-CN" sz="2800" b="1">
                <a:solidFill>
                  <a:srgbClr val="C00000"/>
                </a:solidFill>
                <a:latin typeface="+mn-ea"/>
              </a:rPr>
              <a:t>”</a:t>
            </a:r>
            <a:r>
              <a:rPr lang="zh-CN" altLang="zh-CN" sz="2800" b="1">
                <a:solidFill>
                  <a:srgbClr val="C00000"/>
                </a:solidFill>
                <a:latin typeface="+mn-ea"/>
              </a:rPr>
              <a:t>是流经郭沫若家乡的两条河流</a:t>
            </a:r>
            <a:r>
              <a:rPr lang="zh-CN" altLang="zh-CN" sz="2800" b="1">
                <a:latin typeface="+mn-ea"/>
              </a:rPr>
              <a:t>。</a:t>
            </a:r>
            <a:r>
              <a:rPr lang="zh-CN" altLang="zh-CN" sz="2800" b="1">
                <a:solidFill>
                  <a:srgbClr val="002060"/>
                </a:solidFill>
                <a:latin typeface="+mn-ea"/>
              </a:rPr>
              <a:t>郭沫若取此二水作为笔名，是表示他身在异国、不忘家园的意思，也表现了他强烈的爱国主义思想。</a:t>
            </a:r>
          </a:p>
          <a:p>
            <a:endParaRPr lang="zh-CN" altLang="en-US" sz="3000" b="1">
              <a:latin typeface="+mn-ea"/>
            </a:endParaRPr>
          </a:p>
        </p:txBody>
      </p:sp>
    </p:spTree>
    <p:extLst>
      <p:ext uri="{BB962C8B-B14F-4D97-AF65-F5344CB8AC3E}">
        <p14:creationId xmlns:p14="http://schemas.microsoft.com/office/powerpoint/2010/main" val="1781955972"/>
      </p:ext>
    </p:extLst>
  </p:cSld>
  <p:clrMapOvr>
    <a:masterClrMapping/>
  </p:clrMapOvr>
  <p:transition advClick="0" advTm="6000">
    <p:cove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646077" y="492603"/>
            <a:ext cx="6120585" cy="923330"/>
          </a:xfrm>
          <a:prstGeom prst="rect">
            <a:avLst/>
          </a:prstGeom>
          <a:noFill/>
        </p:spPr>
        <p:txBody>
          <a:bodyPr wrap="none" lIns="91440" tIns="45720" rIns="91440" bIns="45720">
            <a:spAutoFit/>
          </a:bodyPr>
          <a:lstStyle/>
          <a:p>
            <a:pPr algn="ctr"/>
            <a:r>
              <a:rPr lang="en-US" altLang="zh-CN" sz="5400" b="1">
                <a:ln w="13462">
                  <a:solidFill>
                    <a:schemeClr val="bg1"/>
                  </a:solidFill>
                  <a:prstDash val="solid"/>
                </a:ln>
                <a:solidFill>
                  <a:schemeClr val="tx1">
                    <a:lumMod val="85000"/>
                    <a:lumOff val="15000"/>
                  </a:schemeClr>
                </a:solidFill>
                <a:effectLst>
                  <a:outerShdw dist="38100" dir="2700000" algn="bl" rotWithShape="0">
                    <a:schemeClr val="accent5"/>
                  </a:outerShdw>
                </a:effectLst>
              </a:rPr>
              <a:t>1919</a:t>
            </a:r>
            <a:r>
              <a:rPr lang="zh-CN" altLang="en-US" sz="5400" b="1">
                <a:ln w="13462">
                  <a:solidFill>
                    <a:schemeClr val="bg1"/>
                  </a:solidFill>
                  <a:prstDash val="solid"/>
                </a:ln>
                <a:solidFill>
                  <a:schemeClr val="tx1">
                    <a:lumMod val="85000"/>
                    <a:lumOff val="15000"/>
                  </a:schemeClr>
                </a:solidFill>
                <a:effectLst>
                  <a:outerShdw dist="38100" dir="2700000" algn="bl" rotWithShape="0">
                    <a:schemeClr val="accent5"/>
                  </a:outerShdw>
                </a:effectLst>
              </a:rPr>
              <a:t>年</a:t>
            </a:r>
            <a:r>
              <a:rPr lang="en-US" altLang="zh-CN" sz="5400" b="1">
                <a:ln w="13462">
                  <a:solidFill>
                    <a:schemeClr val="bg1"/>
                  </a:solidFill>
                  <a:prstDash val="solid"/>
                </a:ln>
                <a:solidFill>
                  <a:schemeClr val="tx1">
                    <a:lumMod val="85000"/>
                    <a:lumOff val="15000"/>
                  </a:schemeClr>
                </a:solidFill>
                <a:effectLst>
                  <a:outerShdw dist="38100" dir="2700000" algn="bl" rotWithShape="0">
                    <a:schemeClr val="accent5"/>
                  </a:outerShdw>
                </a:effectLst>
              </a:rPr>
              <a:t>9</a:t>
            </a:r>
            <a:r>
              <a:rPr lang="zh-CN" altLang="en-US" sz="5400" b="1">
                <a:ln w="13462">
                  <a:solidFill>
                    <a:schemeClr val="bg1"/>
                  </a:solidFill>
                  <a:prstDash val="solid"/>
                </a:ln>
                <a:solidFill>
                  <a:schemeClr val="tx1">
                    <a:lumMod val="85000"/>
                    <a:lumOff val="15000"/>
                  </a:schemeClr>
                </a:solidFill>
                <a:effectLst>
                  <a:outerShdw dist="38100" dir="2700000" algn="bl" rotWithShape="0">
                    <a:schemeClr val="accent5"/>
                  </a:outerShdw>
                </a:effectLst>
              </a:rPr>
              <a:t>、</a:t>
            </a:r>
            <a:r>
              <a:rPr lang="en-US" altLang="zh-CN" sz="5400" b="1">
                <a:ln w="13462">
                  <a:solidFill>
                    <a:schemeClr val="bg1"/>
                  </a:solidFill>
                  <a:prstDash val="solid"/>
                </a:ln>
                <a:solidFill>
                  <a:schemeClr val="tx1">
                    <a:lumMod val="85000"/>
                    <a:lumOff val="15000"/>
                  </a:schemeClr>
                </a:solidFill>
                <a:effectLst>
                  <a:outerShdw dist="38100" dir="2700000" algn="bl" rotWithShape="0">
                    <a:schemeClr val="accent5"/>
                  </a:outerShdw>
                </a:effectLst>
              </a:rPr>
              <a:t>10</a:t>
            </a:r>
            <a:r>
              <a:rPr lang="zh-CN" altLang="en-US" sz="5400" b="1">
                <a:ln w="13462">
                  <a:solidFill>
                    <a:schemeClr val="bg1"/>
                  </a:solidFill>
                  <a:prstDash val="solid"/>
                </a:ln>
                <a:solidFill>
                  <a:schemeClr val="tx1">
                    <a:lumMod val="85000"/>
                    <a:lumOff val="15000"/>
                  </a:schemeClr>
                </a:solidFill>
                <a:effectLst>
                  <a:outerShdw dist="38100" dir="2700000" algn="bl" rotWithShape="0">
                    <a:schemeClr val="accent5"/>
                  </a:outerShdw>
                </a:effectLst>
              </a:rPr>
              <a:t>月间作</a:t>
            </a:r>
            <a:endParaRPr lang="zh-CN" altLang="en-US" sz="5400" b="1" cap="none" spc="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grpSp>
        <p:nvGrpSpPr>
          <p:cNvPr id="8" name="组合 7"/>
          <p:cNvGrpSpPr/>
          <p:nvPr/>
        </p:nvGrpSpPr>
        <p:grpSpPr>
          <a:xfrm>
            <a:off x="1638224" y="1255793"/>
            <a:ext cx="4960735" cy="3197896"/>
            <a:chOff x="1645756" y="1415933"/>
            <a:chExt cx="4960735" cy="3197896"/>
          </a:xfrm>
        </p:grpSpPr>
        <p:cxnSp>
          <p:nvCxnSpPr>
            <p:cNvPr id="6" name="直接箭头连接符 5"/>
            <p:cNvCxnSpPr/>
            <p:nvPr/>
          </p:nvCxnSpPr>
          <p:spPr>
            <a:xfrm>
              <a:off x="1645756" y="1415933"/>
              <a:ext cx="915828" cy="12136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561584" y="2171621"/>
              <a:ext cx="4044907" cy="244220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2800"/>
                <a:t>一场发生于中国北京、以青年学生为主的</a:t>
              </a:r>
              <a:r>
                <a:rPr lang="zh-CN" altLang="en-US" sz="2800" smtClean="0"/>
                <a:t>学生运动</a:t>
              </a:r>
              <a:r>
                <a:rPr lang="en-US" altLang="zh-CN" sz="2800" smtClean="0"/>
                <a:t>——</a:t>
              </a:r>
              <a:r>
                <a:rPr lang="zh-CN" altLang="en-US" sz="2800" smtClean="0"/>
                <a:t>“五四运动”</a:t>
              </a:r>
              <a:endParaRPr lang="zh-CN" altLang="en-US" sz="2800"/>
            </a:p>
          </p:txBody>
        </p:sp>
      </p:grpSp>
      <p:grpSp>
        <p:nvGrpSpPr>
          <p:cNvPr id="11" name="组合 10"/>
          <p:cNvGrpSpPr/>
          <p:nvPr/>
        </p:nvGrpSpPr>
        <p:grpSpPr>
          <a:xfrm>
            <a:off x="6766662" y="2622033"/>
            <a:ext cx="4595818" cy="923330"/>
            <a:chOff x="6766662" y="2622033"/>
            <a:chExt cx="4595818" cy="923330"/>
          </a:xfrm>
        </p:grpSpPr>
        <p:sp>
          <p:nvSpPr>
            <p:cNvPr id="9" name="右箭头 8"/>
            <p:cNvSpPr/>
            <p:nvPr/>
          </p:nvSpPr>
          <p:spPr>
            <a:xfrm>
              <a:off x="6766662" y="2934811"/>
              <a:ext cx="900763" cy="29777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699298" y="2622033"/>
              <a:ext cx="3663182" cy="923330"/>
            </a:xfrm>
            <a:prstGeom prst="rect">
              <a:avLst/>
            </a:prstGeom>
            <a:noFill/>
          </p:spPr>
          <p:txBody>
            <a:bodyPr wrap="none" lIns="91440" tIns="45720" rIns="91440" bIns="45720">
              <a:spAutoFit/>
            </a:bodyPr>
            <a:lstStyle/>
            <a:p>
              <a:pPr algn="ctr"/>
              <a:r>
                <a:rPr lang="zh-CN" altLang="en-US" sz="5400" b="1" cap="none" spc="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rPr>
                <a:t>五四青年节</a:t>
              </a:r>
              <a:endParaRPr lang="zh-CN" altLang="en-US" sz="5400" b="1" cap="none" spc="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grpSp>
    </p:spTree>
    <p:extLst>
      <p:ext uri="{BB962C8B-B14F-4D97-AF65-F5344CB8AC3E}">
        <p14:creationId xmlns:p14="http://schemas.microsoft.com/office/powerpoint/2010/main" val="778707603"/>
      </p:ext>
    </p:extLst>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6450" y="933236"/>
            <a:ext cx="11295212" cy="4138507"/>
          </a:xfrm>
        </p:spPr>
        <p:txBody>
          <a:bodyPr/>
          <a:lstStyle/>
          <a:p>
            <a:r>
              <a:rPr lang="en-US" altLang="zh-CN" sz="2800" b="1" smtClean="0">
                <a:latin typeface="+mn-ea"/>
              </a:rPr>
              <a:t>   1919</a:t>
            </a:r>
            <a:r>
              <a:rPr lang="zh-CN" altLang="en-US" sz="2800" b="1">
                <a:latin typeface="+mn-ea"/>
              </a:rPr>
              <a:t>年，第一次世界大战的战胜国在</a:t>
            </a:r>
            <a:r>
              <a:rPr lang="zh-CN" altLang="en-US" sz="2800" b="1">
                <a:solidFill>
                  <a:srgbClr val="C00000"/>
                </a:solidFill>
                <a:latin typeface="+mn-ea"/>
              </a:rPr>
              <a:t>巴黎召开所谓“和平会议”</a:t>
            </a:r>
            <a:r>
              <a:rPr lang="zh-CN" altLang="en-US" sz="2800" b="1">
                <a:latin typeface="+mn-ea"/>
              </a:rPr>
              <a:t>，中国代表团提出取消列强在华各项特权、取消“二十一条”、归还日本从德国手中夺去的山东各项权利等要求。但“和会”不仅拒绝了中国的合理要求，而且要把德国在山东的特权全部转让给日本。外交失败的消息传到国内，迅速激发了中国人民特别是青年学生的强烈反对</a:t>
            </a:r>
            <a:r>
              <a:rPr lang="zh-CN" altLang="en-US" sz="2800" b="1" smtClean="0">
                <a:latin typeface="+mn-ea"/>
              </a:rPr>
              <a:t>。</a:t>
            </a:r>
            <a:r>
              <a:rPr lang="zh-CN" altLang="en-US" sz="2800" b="1" smtClean="0">
                <a:solidFill>
                  <a:srgbClr val="C00000"/>
                </a:solidFill>
                <a:latin typeface="+mn-ea"/>
              </a:rPr>
              <a:t>（导火索：巴黎和会上中国外交的失败）</a:t>
            </a:r>
            <a:endParaRPr lang="zh-CN" altLang="en-US" sz="2800" b="1">
              <a:solidFill>
                <a:srgbClr val="C00000"/>
              </a:solidFill>
              <a:latin typeface="+mn-ea"/>
            </a:endParaRPr>
          </a:p>
          <a:p>
            <a:r>
              <a:rPr lang="en-US" altLang="zh-CN" sz="2800" b="1" smtClean="0">
                <a:latin typeface="+mn-ea"/>
              </a:rPr>
              <a:t>   5</a:t>
            </a:r>
            <a:r>
              <a:rPr lang="zh-CN" altLang="en-US" sz="2800" b="1">
                <a:latin typeface="+mn-ea"/>
              </a:rPr>
              <a:t>月</a:t>
            </a:r>
            <a:r>
              <a:rPr lang="en-US" altLang="zh-CN" sz="2800" b="1">
                <a:latin typeface="+mn-ea"/>
              </a:rPr>
              <a:t>4</a:t>
            </a:r>
            <a:r>
              <a:rPr lang="zh-CN" altLang="en-US" sz="2800" b="1">
                <a:latin typeface="+mn-ea"/>
              </a:rPr>
              <a:t>日，北京高校学生在天安门前集会，打出</a:t>
            </a:r>
            <a:r>
              <a:rPr lang="zh-CN" altLang="en-US" sz="2800" b="1" smtClean="0">
                <a:solidFill>
                  <a:srgbClr val="C00000"/>
                </a:solidFill>
                <a:latin typeface="+mn-ea"/>
              </a:rPr>
              <a:t>“誓死力争”</a:t>
            </a:r>
            <a:r>
              <a:rPr lang="zh-CN" altLang="en-US" sz="2800" b="1">
                <a:solidFill>
                  <a:srgbClr val="C00000"/>
                </a:solidFill>
                <a:latin typeface="+mn-ea"/>
              </a:rPr>
              <a:t>“还我青岛”“拒绝和约签字”“外争主权，内惩国贼”等口号，</a:t>
            </a:r>
            <a:r>
              <a:rPr lang="zh-CN" altLang="en-US" sz="2800" b="1">
                <a:solidFill>
                  <a:srgbClr val="002060"/>
                </a:solidFill>
                <a:latin typeface="+mn-ea"/>
              </a:rPr>
              <a:t>要求惩办曹汝霖、陆宗舆、章宗祥，强烈要求拒绝在合约上签字。</a:t>
            </a:r>
            <a:r>
              <a:rPr lang="zh-CN" altLang="en-US" sz="2800" b="1">
                <a:latin typeface="+mn-ea"/>
              </a:rPr>
              <a:t>北京的学生运动很快得到其他地区学生的积极响应和广大工人的支援，形成了一场由先进青年知识分子发起，各界人民群众共同参与的彻底反帝反封建的爱国运动，把爱国主义精神发展到了一个高峰。</a:t>
            </a:r>
          </a:p>
          <a:p>
            <a:endParaRPr lang="zh-CN" altLang="en-US" sz="2800" b="1">
              <a:latin typeface="+mn-ea"/>
            </a:endParaRPr>
          </a:p>
          <a:p>
            <a:endParaRPr lang="zh-CN" altLang="en-US" sz="2800" b="1">
              <a:latin typeface="+mn-ea"/>
            </a:endParaRPr>
          </a:p>
          <a:p>
            <a:endParaRPr lang="zh-CN" altLang="en-US" sz="2800" b="1">
              <a:latin typeface="+mn-ea"/>
            </a:endParaRPr>
          </a:p>
        </p:txBody>
      </p:sp>
      <p:sp>
        <p:nvSpPr>
          <p:cNvPr id="5" name="矩形 4"/>
          <p:cNvSpPr/>
          <p:nvPr/>
        </p:nvSpPr>
        <p:spPr>
          <a:xfrm>
            <a:off x="0" y="9906"/>
            <a:ext cx="4358887" cy="923330"/>
          </a:xfrm>
          <a:prstGeom prst="rect">
            <a:avLst/>
          </a:prstGeom>
          <a:noFill/>
        </p:spPr>
        <p:txBody>
          <a:bodyPr wrap="none" lIns="91440" tIns="45720" rIns="91440" bIns="45720">
            <a:spAutoFit/>
          </a:bodyPr>
          <a:lstStyle/>
          <a:p>
            <a:pPr algn="ctr"/>
            <a:r>
              <a:rPr lang="zh-CN" altLang="en-US" sz="5400" b="1" cap="none" spc="0" smtClean="0">
                <a:ln w="12700">
                  <a:solidFill>
                    <a:schemeClr val="tx2">
                      <a:lumMod val="75000"/>
                    </a:schemeClr>
                  </a:solidFill>
                  <a:prstDash val="solid"/>
                </a:ln>
                <a:solidFill>
                  <a:srgbClr val="C00000"/>
                </a:solidFill>
                <a:effectLst>
                  <a:outerShdw dist="38100" dir="2640000" algn="bl" rotWithShape="0">
                    <a:schemeClr val="tx2">
                      <a:lumMod val="75000"/>
                    </a:schemeClr>
                  </a:outerShdw>
                </a:effectLst>
              </a:rPr>
              <a:t>关于五四运动</a:t>
            </a:r>
            <a:endParaRPr lang="zh-CN" altLang="en-US" sz="5400" b="1" cap="none" spc="0">
              <a:ln w="12700">
                <a:solidFill>
                  <a:schemeClr val="tx2">
                    <a:lumMod val="75000"/>
                  </a:schemeClr>
                </a:solidFill>
                <a:prstDash val="solid"/>
              </a:ln>
              <a:solidFill>
                <a:srgbClr val="C00000"/>
              </a:solidFill>
              <a:effectLst>
                <a:outerShdw dist="38100" dir="2640000" algn="bl" rotWithShape="0">
                  <a:schemeClr val="tx2">
                    <a:lumMod val="75000"/>
                  </a:schemeClr>
                </a:outerShdw>
              </a:effectLst>
            </a:endParaRPr>
          </a:p>
        </p:txBody>
      </p:sp>
    </p:spTree>
    <p:extLst>
      <p:ext uri="{BB962C8B-B14F-4D97-AF65-F5344CB8AC3E}">
        <p14:creationId xmlns:p14="http://schemas.microsoft.com/office/powerpoint/2010/main" val="3554587448"/>
      </p:ext>
    </p:extLst>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1_1"/>
  <p:tag name="KSO_WM_UNIT_INDEX" val="1_1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10.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4_1"/>
  <p:tag name="KSO_WM_UNIT_INDEX" val="1_4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11.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3_1"/>
  <p:tag name="KSO_WM_UNIT_INDEX" val="1_3_1"/>
  <p:tag name="KSO_WM_UNIT_LAYERLEVEL" val="1_1_1"/>
  <p:tag name="KSO_WM_UNIT_TEXT_FILL_FORE_SCHEMECOLOR_INDEX" val="14"/>
  <p:tag name="KSO_WM_UNIT_TEXT_FILL_TYPE" val="1"/>
  <p:tag name="KSO_WM_UNIT_TYPE" val="l_h_i"/>
  <p:tag name="KSO_WM_UNIT_USESOURCEFORMAT_APPLY" val="1"/>
</p:tagLst>
</file>

<file path=ppt/tags/tag12.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2_1"/>
  <p:tag name="KSO_WM_UNIT_INDEX" val="1_2_1"/>
  <p:tag name="KSO_WM_UNIT_LAYERLEVEL" val="1_1_1"/>
  <p:tag name="KSO_WM_UNIT_TEXT_FILL_FORE_SCHEMECOLOR_INDEX" val="14"/>
  <p:tag name="KSO_WM_UNIT_TEXT_FILL_TYPE" val="1"/>
  <p:tag name="KSO_WM_UNIT_TYPE" val="l_h_i"/>
  <p:tag name="KSO_WM_UNIT_USESOURCEFORMAT_APPLY" val="1"/>
</p:tagLst>
</file>

<file path=ppt/tags/tag13.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1_1"/>
  <p:tag name="KSO_WM_UNIT_INDEX" val="1_1_1"/>
  <p:tag name="KSO_WM_UNIT_LAYERLEVEL" val="1_1_1"/>
  <p:tag name="KSO_WM_UNIT_TEXT_FILL_FORE_SCHEMECOLOR_INDEX" val="14"/>
  <p:tag name="KSO_WM_UNIT_TEXT_FILL_TYPE" val="1"/>
  <p:tag name="KSO_WM_UNIT_TYPE" val="l_h_i"/>
  <p:tag name="KSO_WM_UNIT_USESOURCEFORMAT_APPLY" val="1"/>
</p:tagLst>
</file>

<file path=ppt/tags/tag14.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4_1"/>
  <p:tag name="KSO_WM_UNIT_INDEX" val="1_4_1"/>
  <p:tag name="KSO_WM_UNIT_LAYERLEVEL" val="1_1_1"/>
  <p:tag name="KSO_WM_UNIT_TEXT_FILL_FORE_SCHEMECOLOR_INDEX" val="14"/>
  <p:tag name="KSO_WM_UNIT_TEXT_FILL_TYPE" val="1"/>
  <p:tag name="KSO_WM_UNIT_TYPE" val="l_h_i"/>
  <p:tag name="KSO_WM_UNIT_USESOURCEFORMAT_APPLY" val="1"/>
</p:tagLst>
</file>

<file path=ppt/tags/tag15.xml><?xml version="1.0" encoding="utf-8"?>
<p:tagLst xmlns:p="http://schemas.openxmlformats.org/presentationml/2006/main">
  <p:tag name="KSO_WM_BEAUTIFY_FLAG" val="#wm#"/>
  <p:tag name="KSO_WM_COMBINE_RELATE_SLIDE_ID" val="background20176432_5"/>
  <p:tag name="KSO_WM_DIAGRAM_GROUP_CODE" val="l1-1"/>
  <p:tag name="KSO_WM_SLIDE_DIAGTYPE" val="l"/>
  <p:tag name="KSO_WM_SLIDE_ID" val="custom20177135_5"/>
  <p:tag name="KSO_WM_SLIDE_INDEX" val="5"/>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INDEX" val="20177135"/>
  <p:tag name="KSO_WM_TEMPLATE_SUBCATEGORY" val="0"/>
</p:tagLst>
</file>

<file path=ppt/tags/tag16.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2_1"/>
  <p:tag name="KSO_WM_UNIT_INDEX" val="1_2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17.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2_1"/>
  <p:tag name="KSO_WM_UNIT_INDEX" val="1_2_1"/>
  <p:tag name="KSO_WM_UNIT_LAYERLEVEL" val="1_1_1"/>
  <p:tag name="KSO_WM_UNIT_TEXT_FILL_FORE_SCHEMECOLOR_INDEX" val="14"/>
  <p:tag name="KSO_WM_UNIT_TEXT_FILL_TYPE" val="1"/>
  <p:tag name="KSO_WM_UNIT_TYPE" val="l_h_i"/>
  <p:tag name="KSO_WM_UNIT_USESOURCEFORMAT_APPLY" val="1"/>
</p:tagLst>
</file>

<file path=ppt/tags/tag18.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19.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2.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2_1"/>
  <p:tag name="KSO_WM_UNIT_INDEX" val="1_2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20.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2_1"/>
  <p:tag name="KSO_WM_UNIT_INDEX" val="1_2_1"/>
  <p:tag name="KSO_WM_UNIT_LAYERLEVEL" val="1_1_1"/>
  <p:tag name="KSO_WM_UNIT_TEXT_FILL_FORE_SCHEMECOLOR_INDEX" val="14"/>
  <p:tag name="KSO_WM_UNIT_TEXT_FILL_TYPE" val="1"/>
  <p:tag name="KSO_WM_UNIT_TYPE" val="l_h_i"/>
  <p:tag name="KSO_WM_UNIT_USESOURCEFORMAT_APPLY" val="1"/>
</p:tagLst>
</file>

<file path=ppt/tags/tag21.xml><?xml version="1.0" encoding="utf-8"?>
<p:tagLst xmlns:p="http://schemas.openxmlformats.org/presentationml/2006/main">
  <p:tag name="KSO_WM_BEAUTIFY_FLAG" val="#wm#"/>
  <p:tag name="KSO_WM_COMBINE_RELATE_SLIDE_ID" val="background20176432_5"/>
  <p:tag name="KSO_WM_DIAGRAM_GROUP_CODE" val="l1-1"/>
  <p:tag name="KSO_WM_SLIDE_DIAGTYPE" val="l"/>
  <p:tag name="KSO_WM_SLIDE_ID" val="custom20177135_5"/>
  <p:tag name="KSO_WM_SLIDE_INDEX" val="5"/>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INDEX" val="20177135"/>
  <p:tag name="KSO_WM_TEMPLATE_SUBCATEGORY" val="0"/>
</p:tagLst>
</file>

<file path=ppt/tags/tag22.xml><?xml version="1.0" encoding="utf-8"?>
<p:tagLst xmlns:p="http://schemas.openxmlformats.org/presentationml/2006/main">
  <p:tag name="KSO_WM_BEAUTIFY_FLAG" val="#wm#"/>
  <p:tag name="KSO_WM_COMBINE_RELATE_SLIDE_ID" val="background20176432_5"/>
  <p:tag name="KSO_WM_DIAGRAM_GROUP_CODE" val="l1-1"/>
  <p:tag name="KSO_WM_SLIDE_DIAGTYPE" val="l"/>
  <p:tag name="KSO_WM_SLIDE_ID" val="custom20177135_5"/>
  <p:tag name="KSO_WM_SLIDE_INDEX" val="5"/>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INDEX" val="20177135"/>
  <p:tag name="KSO_WM_TEMPLATE_SUBCATEGORY" val="0"/>
</p:tagLst>
</file>

<file path=ppt/tags/tag23.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3.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3_1"/>
  <p:tag name="KSO_WM_UNIT_INDEX" val="1_3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4.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2_1"/>
  <p:tag name="KSO_WM_UNIT_INDEX" val="1_2_1"/>
  <p:tag name="KSO_WM_UNIT_LAYERLEVEL" val="1_1_1"/>
  <p:tag name="KSO_WM_UNIT_TEXT_FILL_FORE_SCHEMECOLOR_INDEX" val="14"/>
  <p:tag name="KSO_WM_UNIT_TEXT_FILL_TYPE" val="1"/>
  <p:tag name="KSO_WM_UNIT_TYPE" val="l_h_i"/>
  <p:tag name="KSO_WM_UNIT_USESOURCEFORMAT_APPLY" val="1"/>
</p:tagLst>
</file>

<file path=ppt/tags/tag5.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custom20177135_5*l_h_i*1_1_1"/>
  <p:tag name="KSO_WM_UNIT_INDEX" val="1_1_1"/>
  <p:tag name="KSO_WM_UNIT_LAYERLEVEL" val="1_1_1"/>
  <p:tag name="KSO_WM_UNIT_TEXT_FILL_FORE_SCHEMECOLOR_INDEX" val="14"/>
  <p:tag name="KSO_WM_UNIT_TEXT_FILL_TYPE" val="1"/>
  <p:tag name="KSO_WM_UNIT_TYPE" val="l_h_i"/>
  <p:tag name="KSO_WM_UNIT_USESOURCEFORMAT_APPLY" val="1"/>
</p:tagLst>
</file>

<file path=ppt/tags/tag6.xml><?xml version="1.0" encoding="utf-8"?>
<p:tagLst xmlns:p="http://schemas.openxmlformats.org/presentationml/2006/main">
  <p:tag name="KSO_WM_BEAUTIFY_FLAG" val="#wm#"/>
  <p:tag name="KSO_WM_COMBINE_RELATE_SLIDE_ID" val="background20176432_5"/>
  <p:tag name="KSO_WM_DIAGRAM_GROUP_CODE" val="l1-1"/>
  <p:tag name="KSO_WM_SLIDE_DIAGTYPE" val="l"/>
  <p:tag name="KSO_WM_SLIDE_ID" val="custom20177135_5"/>
  <p:tag name="KSO_WM_SLIDE_INDEX" val="5"/>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INDEX" val="20177135"/>
  <p:tag name="KSO_WM_TEMPLATE_SUBCATEGORY" val="0"/>
</p:tagLst>
</file>

<file path=ppt/tags/tag7.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1_1"/>
  <p:tag name="KSO_WM_UNIT_INDEX" val="1_1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8.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2_1"/>
  <p:tag name="KSO_WM_UNIT_INDEX" val="1_2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ags/tag9.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177135"/>
  <p:tag name="KSO_WM_UNIT_COMPATIBLE" val="0"/>
  <p:tag name="KSO_WM_UNIT_DIAGRAM_ISNUMVISUAL" val="0"/>
  <p:tag name="KSO_WM_UNIT_DIAGRAM_ISREFERUNIT" val="0"/>
  <p:tag name="KSO_WM_UNIT_HIGHLIGHT" val="0"/>
  <p:tag name="KSO_WM_UNIT_ID" val="custom20177135_5*l_h_f*1_3_1"/>
  <p:tag name="KSO_WM_UNIT_INDEX" val="1_3_1"/>
  <p:tag name="KSO_WM_UNIT_LAYERLEVEL" val="1_1_1"/>
  <p:tag name="KSO_WM_UNIT_NOCLEAR" val="0"/>
  <p:tag name="KSO_WM_UNIT_PRESET_TEXT" val="点击此处添加小标题"/>
  <p:tag name="KSO_WM_UNIT_TEXT_FILL_FORE_SCHEMECOLOR_INDEX" val="13"/>
  <p:tag name="KSO_WM_UNIT_TEXT_FILL_TYPE" val="1"/>
  <p:tag name="KSO_WM_UNIT_TYPE" val="l_h_f"/>
  <p:tag name="KSO_WM_UNIT_USESOURCEFORMAT_APPLY" val="1"/>
  <p:tag name="KSO_WM_UNIT_VALUE" val="18"/>
</p:tagLst>
</file>

<file path=ppt/theme/theme1.xml><?xml version="1.0" encoding="utf-8"?>
<a:theme xmlns:r="http://schemas.openxmlformats.org/officeDocument/2006/relationships" xmlns:a="http://schemas.openxmlformats.org/drawingml/2006/main" name="1-中国建筑中建PPT——亮亮图文旗舰店">
  <a:themeElements>
    <a:clrScheme name="自定义 7">
      <a:dk1>
        <a:sysClr val="windowText" lastClr="000000"/>
      </a:dk1>
      <a:lt1>
        <a:sysClr val="window" lastClr="FFFFFF"/>
      </a:lt1>
      <a:dk2>
        <a:srgbClr val="3F3F3F"/>
      </a:dk2>
      <a:lt2>
        <a:srgbClr val="E3DED1"/>
      </a:lt2>
      <a:accent1>
        <a:srgbClr val="1E76B0"/>
      </a:accent1>
      <a:accent2>
        <a:srgbClr val="1E76B0"/>
      </a:accent2>
      <a:accent3>
        <a:srgbClr val="7F7F7F"/>
      </a:accent3>
      <a:accent4>
        <a:srgbClr val="1E76B0"/>
      </a:accent4>
      <a:accent5>
        <a:srgbClr val="1E76B0"/>
      </a:accent5>
      <a:accent6>
        <a:srgbClr val="7F7F7F"/>
      </a:accent6>
      <a:hlink>
        <a:srgbClr val="6B9F25"/>
      </a:hlink>
      <a:folHlink>
        <a:srgbClr val="B26B02"/>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自定义</PresentationFormat>
  <Paragraphs>87</Paragraphs>
  <Slides>22</Slides>
  <Notes>4</Notes>
  <TotalTime>349</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22</vt:i4>
      </vt:variant>
    </vt:vector>
  </HeadingPairs>
  <TitlesOfParts>
    <vt:vector baseType="lpstr" size="35">
      <vt:lpstr>Arial</vt:lpstr>
      <vt:lpstr>Calibri</vt:lpstr>
      <vt:lpstr>Segoe UI</vt:lpstr>
      <vt:lpstr>微软雅黑</vt:lpstr>
      <vt:lpstr>方正黑体简体</vt:lpstr>
      <vt:lpstr>楷体</vt:lpstr>
      <vt:lpstr>隶书</vt:lpstr>
      <vt:lpstr>宋体</vt:lpstr>
      <vt:lpstr>yuweij Medium</vt:lpstr>
      <vt:lpstr>华文楷体</vt:lpstr>
      <vt:lpstr>Times New Roman</vt:lpstr>
      <vt:lpstr>Courier New</vt:lpstr>
      <vt:lpstr>1-中国建筑中建PPT——亮亮图文旗舰店</vt:lpstr>
      <vt:lpstr>PowerPoint Presentation</vt:lpstr>
      <vt:lpstr>PowerPoint Presentation</vt:lpstr>
      <vt:lpstr>PowerPoint Presentation</vt:lpstr>
      <vt:lpstr>PowerPoint Presentation</vt:lpstr>
      <vt:lpstr>PowerPoint Presentation</vt:lpstr>
      <vt:lpstr>PowerPoint Presentation</vt:lpstr>
      <vt:lpstr>关于笔名“沫若”</vt:lpstr>
      <vt:lpstr>PowerPoint Presentation</vt:lpstr>
      <vt:lpstr>PowerPoint Presentation</vt:lpstr>
      <vt:lpstr>关于五四运动</vt:lpstr>
      <vt:lpstr>PowerPoint Presentation</vt:lpstr>
      <vt:lpstr>PowerPoint Presentation</vt:lpstr>
      <vt:lpstr>诵读指导</vt:lpstr>
      <vt:lpstr>PowerPoint Presentation</vt:lpstr>
      <vt:lpstr>意象</vt:lpstr>
      <vt:lpstr>PowerPoint Presentation</vt:lpstr>
      <vt:lpstr>PowerPoint Presentation</vt:lpstr>
      <vt:lpstr>抒情主人公是一个怎样的形象？</vt:lpstr>
      <vt:lpstr>主旨</vt:lpstr>
      <vt:lpstr>PowerPoint Presentation</vt:lpstr>
      <vt:lpstr>这首诗在写作上有哪些突出的特点？</vt:lpstr>
      <vt:lpstr>知识补充</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Presentation</dc:title>
  <cp:category>www.1ppt.com</cp:category>
  <dc:creator>www.1ppt.com</dc:creator>
  <dc:description>www.1ppt.com;</dc:description>
  <cp:lastModifiedBy>xxy</cp:lastModifiedBy>
  <cp:revision>285</cp:revision>
  <dcterms:created xsi:type="dcterms:W3CDTF">2013-09-19T08:29:00Z</dcterms:created>
  <dcterms:modified xsi:type="dcterms:W3CDTF">2020-08-24T07:21:04Z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2052-11.1.0.8976</vt:lpwstr>
  </property>
</Properties>
</file>