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6" r:id="rId6"/>
    <p:sldId id="267" r:id="rId7"/>
    <p:sldId id="268" r:id="rId8"/>
    <p:sldId id="269" r:id="rId9"/>
    <p:sldId id="270" r:id="rId10"/>
    <p:sldId id="271" r:id="rId11"/>
    <p:sldId id="263" r:id="rId12"/>
    <p:sldId id="272" r:id="rId13"/>
    <p:sldId id="273" r:id="rId14"/>
    <p:sldId id="274" r:id="rId15"/>
    <p:sldId id="278" r:id="rId16"/>
    <p:sldId id="275" r:id="rId17"/>
    <p:sldId id="279" r:id="rId18"/>
    <p:sldId id="280" r:id="rId19"/>
    <p:sldId id="281" r:id="rId20"/>
    <p:sldId id="28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86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1FE73-EB14-45FD-94B5-9D357F1C3ADA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7C934-F37F-4CA9-9FB7-BC8828B8D9E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0" y="0"/>
            <a:ext cx="429155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组  歌</a:t>
            </a:r>
            <a:r>
              <a:rPr lang="zh-CN" altLang="en-US" sz="4400" b="1" dirty="0">
                <a:solidFill>
                  <a:srgbClr val="FF0000"/>
                </a:solidFill>
              </a:rPr>
              <a:t>（节选</a:t>
            </a:r>
            <a:r>
              <a:rPr lang="zh-CN" altLang="en-US" sz="4000" b="1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71538" y="3357568"/>
            <a:ext cx="300039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002060"/>
                </a:solidFill>
                <a:ea typeface="隶书" pitchFamily="1" charset="-122"/>
              </a:rPr>
              <a:t>浪之歌</a:t>
            </a:r>
          </a:p>
          <a:p>
            <a:r>
              <a:rPr lang="zh-CN" altLang="en-US" sz="6000" b="1" dirty="0">
                <a:solidFill>
                  <a:srgbClr val="002060"/>
                </a:solidFill>
                <a:ea typeface="隶书" pitchFamily="1" charset="-122"/>
              </a:rPr>
              <a:t>雨之歌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410200" y="14132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102" name="Picture 6" descr="雨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4" y="1437085"/>
            <a:ext cx="4643437" cy="370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6715140" y="92867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3399"/>
                </a:solidFill>
                <a:ea typeface="华文新魏" pitchFamily="2" charset="-122"/>
              </a:rPr>
              <a:t>纪伯伦</a:t>
            </a:r>
            <a:endParaRPr lang="zh-CN" altLang="en-US" sz="2400" dirty="0"/>
          </a:p>
        </p:txBody>
      </p:sp>
      <p:pic>
        <p:nvPicPr>
          <p:cNvPr id="13" name="图片 12" descr="u=3022652820,2370604581&amp;fm=23&amp;gp=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00562" cy="338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318277977,2712828718&amp;fm=23&amp;gp=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2618" cy="5143500"/>
          </a:xfrm>
          <a:prstGeom prst="rect">
            <a:avLst/>
          </a:prstGeom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857224" y="285734"/>
            <a:ext cx="7845428" cy="120032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    </a:t>
            </a:r>
            <a:r>
              <a:rPr lang="zh-CN" altLang="zh-CN" sz="3600" b="1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5</a:t>
            </a:r>
            <a:r>
              <a:rPr lang="zh-CN" sz="3600" b="1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、作者借</a:t>
            </a:r>
            <a:r>
              <a:rPr lang="zh-CN" sz="3600" b="1" dirty="0">
                <a:solidFill>
                  <a:srgbClr val="FF0000"/>
                </a:solidFill>
                <a:ea typeface="迷你简隶书" pitchFamily="1" charset="-122"/>
              </a:rPr>
              <a:t>“</a:t>
            </a:r>
            <a:r>
              <a:rPr lang="zh-CN" sz="3600" b="1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浪之歌</a:t>
            </a:r>
            <a:r>
              <a:rPr lang="zh-CN" sz="3600" b="1" dirty="0">
                <a:solidFill>
                  <a:srgbClr val="FF0000"/>
                </a:solidFill>
                <a:ea typeface="迷你简隶书" pitchFamily="1" charset="-122"/>
              </a:rPr>
              <a:t>”</a:t>
            </a:r>
            <a:r>
              <a:rPr lang="zh-CN" sz="3600" b="1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要表达什么意思和感情？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857224" y="1500180"/>
            <a:ext cx="7858180" cy="1754326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迷你简行楷" pitchFamily="1" charset="-122"/>
                <a:ea typeface="迷你简行楷" pitchFamily="1" charset="-122"/>
              </a:rPr>
              <a:t>     </a:t>
            </a:r>
            <a:r>
              <a:rPr lang="en-US" altLang="zh-CN" sz="3600" dirty="0">
                <a:latin typeface="迷你简行楷" pitchFamily="1" charset="-122"/>
                <a:ea typeface="迷你简行楷" pitchFamily="1" charset="-122"/>
              </a:rPr>
              <a:t> </a:t>
            </a:r>
            <a:r>
              <a:rPr lang="zh-CN" sz="3600" b="1" dirty="0">
                <a:latin typeface="迷你简行楷" pitchFamily="1" charset="-122"/>
                <a:ea typeface="迷你简行楷" pitchFamily="1" charset="-122"/>
              </a:rPr>
              <a:t>借海浪与海岸热恋的形象，曲折表达对祖国忠贞不渝的情感和火热的衷肠。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66311019,826756563&amp;fm=23&amp;gp=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925" y="1341438"/>
            <a:ext cx="8929688" cy="1954212"/>
          </a:xfrm>
          <a:prstGeom prst="rect">
            <a:avLst/>
          </a:prstGeom>
          <a:solidFill>
            <a:srgbClr val="FFFF00">
              <a:alpha val="61176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0000FF"/>
                </a:solidFill>
                <a:latin typeface="宋体" pitchFamily="2" charset="-122"/>
              </a:rPr>
              <a:t>朗读课文《雨之歌》，整体感知内容。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1277441153,1512731062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75018"/>
          </a:xfrm>
          <a:prstGeom prst="rect">
            <a:avLst/>
          </a:prstGeom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03350" y="1006079"/>
            <a:ext cx="6769100" cy="120032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（二</a:t>
            </a:r>
            <a:r>
              <a:rPr lang="zh-CN" sz="3600" b="1" dirty="0" smtClean="0">
                <a:latin typeface="迷你简隶书" pitchFamily="1" charset="-122"/>
                <a:ea typeface="迷你简隶书" pitchFamily="1" charset="-122"/>
              </a:rPr>
              <a:t>）朗读</a:t>
            </a:r>
            <a:r>
              <a:rPr lang="zh-CN" altLang="zh-CN" sz="3600" b="1" dirty="0">
                <a:latin typeface="迷你简隶书" pitchFamily="1" charset="-122"/>
                <a:ea typeface="迷你简隶书" pitchFamily="1" charset="-122"/>
              </a:rPr>
              <a:t>《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雨之歌</a:t>
            </a:r>
            <a:r>
              <a:rPr lang="zh-CN" altLang="zh-CN" sz="3600" b="1" dirty="0">
                <a:latin typeface="迷你简隶书" pitchFamily="1" charset="-122"/>
                <a:ea typeface="迷你简隶书" pitchFamily="1" charset="-122"/>
              </a:rPr>
              <a:t>》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，思考</a:t>
            </a:r>
            <a:r>
              <a:rPr lang="zh-CN" sz="3600" b="1" dirty="0">
                <a:latin typeface="Times New Roman" pitchFamily="18" charset="0"/>
                <a:ea typeface="迷你简隶书" pitchFamily="1" charset="-122"/>
              </a:rPr>
              <a:t>“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雨</a:t>
            </a:r>
            <a:r>
              <a:rPr lang="zh-CN" sz="3600" b="1" dirty="0">
                <a:latin typeface="Times New Roman" pitchFamily="18" charset="0"/>
                <a:ea typeface="迷你简隶书" pitchFamily="1" charset="-122"/>
              </a:rPr>
              <a:t>”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在文中是怎样的形象？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357290" y="2356248"/>
            <a:ext cx="6858048" cy="120032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sz="3600" b="1" dirty="0" smtClean="0">
                <a:latin typeface="迷你简隶书" pitchFamily="1" charset="-122"/>
                <a:ea typeface="迷你简隶书" pitchFamily="1" charset="-122"/>
              </a:rPr>
              <a:t>诗人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在</a:t>
            </a:r>
            <a:r>
              <a:rPr lang="zh-CN" altLang="zh-CN" sz="3600" b="1" dirty="0">
                <a:latin typeface="迷你简隶书" pitchFamily="1" charset="-122"/>
                <a:ea typeface="迷你简隶书" pitchFamily="1" charset="-122"/>
              </a:rPr>
              <a:t>《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雨之歌</a:t>
            </a:r>
            <a:r>
              <a:rPr lang="zh-CN" altLang="zh-CN" sz="3600" b="1" dirty="0">
                <a:latin typeface="迷你简隶书" pitchFamily="1" charset="-122"/>
                <a:ea typeface="迷你简隶书" pitchFamily="1" charset="-122"/>
              </a:rPr>
              <a:t>》</a:t>
            </a:r>
            <a:r>
              <a:rPr lang="zh-CN" sz="3600" b="1" dirty="0">
                <a:latin typeface="迷你简隶书" pitchFamily="1" charset="-122"/>
                <a:ea typeface="迷你简隶书" pitchFamily="1" charset="-122"/>
              </a:rPr>
              <a:t>里，要表达什么主题？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u=1289687898,3457491244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12"/>
          </a:xfrm>
          <a:prstGeom prst="rect">
            <a:avLst/>
          </a:prstGeom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447800" y="514350"/>
            <a:ext cx="266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95288" y="411957"/>
            <a:ext cx="8388350" cy="707886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     1</a:t>
            </a:r>
            <a:r>
              <a:rPr lang="zh-CN" sz="4000" dirty="0">
                <a:solidFill>
                  <a:srgbClr val="FF0000"/>
                </a:solidFill>
                <a:latin typeface="迷你简隶书" pitchFamily="1" charset="-122"/>
                <a:ea typeface="迷你简隶书" pitchFamily="1" charset="-122"/>
              </a:rPr>
              <a:t>、课文中的雨的形象是怎样的？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68315" y="1168004"/>
            <a:ext cx="8318528" cy="132343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latin typeface="Times New Roman" pitchFamily="18" charset="0"/>
                <a:ea typeface="迷你简行楷" pitchFamily="1" charset="-122"/>
              </a:rPr>
              <a:t>       </a:t>
            </a:r>
            <a:r>
              <a:rPr lang="zh-CN" sz="4000" dirty="0">
                <a:latin typeface="Times New Roman" pitchFamily="18" charset="0"/>
                <a:ea typeface="迷你简行楷" pitchFamily="1" charset="-122"/>
              </a:rPr>
              <a:t>雨是一个奉献者和</a:t>
            </a:r>
            <a:r>
              <a:rPr lang="zh-CN" sz="3600" dirty="0">
                <a:ea typeface="迷你简行楷" pitchFamily="1" charset="-122"/>
              </a:rPr>
              <a:t>生命的</a:t>
            </a:r>
            <a:r>
              <a:rPr lang="zh-CN" sz="4000" dirty="0">
                <a:latin typeface="Times New Roman" pitchFamily="18" charset="0"/>
                <a:ea typeface="迷你简行楷" pitchFamily="1" charset="-122"/>
              </a:rPr>
              <a:t>使者的形象。滋润万物，“传信的使者”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28596" y="3204508"/>
            <a:ext cx="8358246" cy="1938992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dirty="0">
                <a:ea typeface="迷你简行楷" pitchFamily="1" charset="-122"/>
              </a:rPr>
              <a:t>       </a:t>
            </a:r>
            <a:r>
              <a:rPr lang="zh-CN" sz="4000" dirty="0">
                <a:ea typeface="迷你简行楷" pitchFamily="1" charset="-122"/>
              </a:rPr>
              <a:t>主题：借雨之歌，表达诗人愿为万物付出爱心和愿为万物传递爱的信息的意愿。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28596" y="2500312"/>
            <a:ext cx="8358246" cy="707886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ea typeface="迷你简隶书" pitchFamily="1" charset="-122"/>
              </a:rPr>
              <a:t>2</a:t>
            </a:r>
            <a:r>
              <a:rPr lang="zh-CN" sz="4000" dirty="0">
                <a:solidFill>
                  <a:srgbClr val="FF0000"/>
                </a:solidFill>
                <a:ea typeface="迷你简隶书" pitchFamily="1" charset="-122"/>
              </a:rPr>
              <a:t>、表达什么主题？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  <p:bldP spid="1946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1414810195,477757829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8300" cy="5143500"/>
          </a:xfrm>
          <a:prstGeom prst="rect">
            <a:avLst/>
          </a:prstGeom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524000" y="571500"/>
            <a:ext cx="5638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85786" y="71420"/>
            <a:ext cx="7929618" cy="120032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 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3</a:t>
            </a:r>
            <a:r>
              <a:rPr lang="zh-CN" sz="3600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、这首散文诗主要运用了哪些修辞手法？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785786" y="1214428"/>
            <a:ext cx="7929618" cy="523220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itchFamily="18" charset="0"/>
                <a:ea typeface="迷你简行楷" pitchFamily="1" charset="-122"/>
              </a:rPr>
              <a:t>比喻、拟人、拟物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785786" y="1714494"/>
            <a:ext cx="7962928" cy="120032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 </a:t>
            </a:r>
            <a:r>
              <a:rPr lang="zh-CN" altLang="zh-CN" sz="3600" dirty="0" smtClean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4</a:t>
            </a:r>
            <a:r>
              <a:rPr lang="zh-CN" sz="3600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、各段主要运用了哪些修辞手法，试着把它们归纳一下。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85786" y="2786064"/>
            <a:ext cx="7929618" cy="646331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latin typeface="迷你简行楷" pitchFamily="1" charset="-122"/>
                <a:ea typeface="迷你简行楷" pitchFamily="1" charset="-122"/>
              </a:rPr>
              <a:t> </a:t>
            </a:r>
            <a:r>
              <a:rPr lang="zh-CN" altLang="zh-CN" sz="3200" dirty="0">
                <a:latin typeface="迷你简行楷" pitchFamily="1" charset="-122"/>
                <a:ea typeface="迷你简行楷" pitchFamily="1" charset="-122"/>
              </a:rPr>
              <a:t>1-2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段：</a:t>
            </a:r>
            <a:r>
              <a:rPr lang="zh-CN" sz="3200" dirty="0">
                <a:solidFill>
                  <a:srgbClr val="FF6600"/>
                </a:solidFill>
                <a:latin typeface="迷你简行楷" pitchFamily="1" charset="-122"/>
                <a:ea typeface="迷你简行楷" pitchFamily="1" charset="-122"/>
              </a:rPr>
              <a:t>比喻：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银线、珍珠。</a:t>
            </a:r>
            <a:endParaRPr lang="zh-CN" sz="3600" dirty="0">
              <a:latin typeface="迷你简行楷" pitchFamily="1" charset="-122"/>
              <a:ea typeface="迷你简行楷" pitchFamily="1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785786" y="3357568"/>
            <a:ext cx="7858180" cy="584775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latin typeface="迷你简行楷" pitchFamily="1" charset="-122"/>
                <a:ea typeface="迷你简行楷" pitchFamily="1" charset="-122"/>
              </a:rPr>
              <a:t>3-7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段：</a:t>
            </a:r>
            <a:r>
              <a:rPr lang="zh-CN" sz="3200" dirty="0">
                <a:solidFill>
                  <a:srgbClr val="FF6600"/>
                </a:solidFill>
                <a:latin typeface="迷你简行楷" pitchFamily="1" charset="-122"/>
                <a:ea typeface="迷你简行楷" pitchFamily="1" charset="-122"/>
              </a:rPr>
              <a:t>拟人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：</a:t>
            </a:r>
            <a:r>
              <a:rPr lang="zh-CN" sz="3200" dirty="0">
                <a:latin typeface="Times New Roman" pitchFamily="18" charset="0"/>
                <a:ea typeface="迷你简行楷" pitchFamily="1" charset="-122"/>
              </a:rPr>
              <a:t>“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哭</a:t>
            </a:r>
            <a:r>
              <a:rPr lang="zh-CN" sz="3200" dirty="0">
                <a:latin typeface="Times New Roman" pitchFamily="18" charset="0"/>
                <a:ea typeface="迷你简行楷" pitchFamily="1" charset="-122"/>
              </a:rPr>
              <a:t>”</a:t>
            </a:r>
            <a:r>
              <a:rPr lang="zh-CN" sz="3200" dirty="0">
                <a:latin typeface="迷你简行楷" pitchFamily="1" charset="-122"/>
                <a:ea typeface="迷你简行楷" pitchFamily="1" charset="-122"/>
              </a:rPr>
              <a:t>、信使、手指。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57224" y="3929073"/>
            <a:ext cx="7786742" cy="584775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sz="3200" dirty="0">
                <a:solidFill>
                  <a:srgbClr val="FF6600"/>
                </a:solidFill>
                <a:latin typeface="Times New Roman" pitchFamily="18" charset="0"/>
                <a:ea typeface="迷你简行楷" pitchFamily="1" charset="-122"/>
              </a:rPr>
              <a:t>拟物</a:t>
            </a:r>
            <a:r>
              <a:rPr lang="zh-CN" sz="3200" dirty="0">
                <a:latin typeface="Times New Roman" pitchFamily="18" charset="0"/>
                <a:ea typeface="迷你简行楷" pitchFamily="1" charset="-122"/>
              </a:rPr>
              <a:t>：借翅膀翱翔（鸟儿）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857224" y="4435614"/>
            <a:ext cx="7843838" cy="646331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latin typeface="Times New Roman" pitchFamily="18" charset="0"/>
                <a:ea typeface="迷你简行楷" pitchFamily="1" charset="-122"/>
              </a:rPr>
              <a:t>8</a:t>
            </a:r>
            <a:r>
              <a:rPr lang="zh-CN" altLang="zh-CN" dirty="0"/>
              <a:t>—</a:t>
            </a:r>
            <a:r>
              <a:rPr lang="zh-CN" altLang="zh-CN" sz="3600" dirty="0">
                <a:latin typeface="Times New Roman" pitchFamily="18" charset="0"/>
                <a:ea typeface="迷你简行楷" pitchFamily="1" charset="-122"/>
              </a:rPr>
              <a:t>9</a:t>
            </a:r>
            <a:r>
              <a:rPr lang="zh-CN" sz="3200" dirty="0">
                <a:latin typeface="Times New Roman" pitchFamily="18" charset="0"/>
                <a:ea typeface="迷你简行楷" pitchFamily="1" charset="-122"/>
              </a:rPr>
              <a:t>段：</a:t>
            </a:r>
            <a:r>
              <a:rPr lang="zh-CN" sz="3200" dirty="0">
                <a:solidFill>
                  <a:srgbClr val="FF6600"/>
                </a:solidFill>
                <a:latin typeface="Times New Roman" pitchFamily="18" charset="0"/>
                <a:ea typeface="迷你简行楷" pitchFamily="1" charset="-122"/>
              </a:rPr>
              <a:t>比喻</a:t>
            </a:r>
            <a:r>
              <a:rPr lang="zh-CN" sz="3200" dirty="0">
                <a:latin typeface="Times New Roman" pitchFamily="18" charset="0"/>
                <a:ea typeface="迷你简行楷" pitchFamily="1" charset="-122"/>
              </a:rPr>
              <a:t>：叹息、泪水、微笑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4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4" grpId="0" autoUpdateAnimBg="0"/>
      <p:bldP spid="20485" grpId="0" autoUpdateAnimBg="0"/>
      <p:bldP spid="20486" grpId="0" autoUpdateAnimBg="0"/>
      <p:bldP spid="20487" grpId="0" build="allAtOnce" animBg="1"/>
      <p:bldP spid="20488" grpId="0" autoUpdateAnimBg="0"/>
      <p:bldP spid="2048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1769248656,214389152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52600" y="628650"/>
            <a:ext cx="5029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68314" y="304800"/>
            <a:ext cx="8281987" cy="3785652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itchFamily="18" charset="0"/>
                <a:ea typeface="黑体" pitchFamily="49" charset="-122"/>
              </a:rPr>
              <a:t>自然界中，雨水意味着循环，它滋润生命，使它生生不息。叹息、泪水和微笑是人类社会发展的必然过程，自然界是人类世界的一面镜子。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516552388,1563114895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9588"/>
          </a:xfrm>
          <a:prstGeom prst="rect">
            <a:avLst/>
          </a:prstGeom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447800" y="457200"/>
            <a:ext cx="533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27964" y="785800"/>
            <a:ext cx="8216002" cy="1754326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        5</a:t>
            </a:r>
            <a:r>
              <a:rPr lang="zh-CN" sz="3600" dirty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、你觉得文章中除了拟人手法可以感觉到</a:t>
            </a:r>
            <a:r>
              <a:rPr lang="zh-CN" sz="3600" dirty="0">
                <a:solidFill>
                  <a:srgbClr val="002060"/>
                </a:solidFill>
                <a:latin typeface="Times New Roman" pitchFamily="18" charset="0"/>
                <a:ea typeface="迷你简隶书" pitchFamily="1" charset="-122"/>
              </a:rPr>
              <a:t>“</a:t>
            </a:r>
            <a:r>
              <a:rPr lang="zh-CN" sz="3600" dirty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人</a:t>
            </a:r>
            <a:r>
              <a:rPr lang="zh-CN" sz="3600" dirty="0">
                <a:solidFill>
                  <a:srgbClr val="002060"/>
                </a:solidFill>
                <a:latin typeface="Times New Roman" pitchFamily="18" charset="0"/>
                <a:ea typeface="迷你简隶书" pitchFamily="1" charset="-122"/>
              </a:rPr>
              <a:t>”</a:t>
            </a:r>
            <a:r>
              <a:rPr lang="zh-CN" sz="3600" dirty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 外，有没有哪些段落可以直接感觉到人与雨水的和谐统一吗？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28596" y="2571750"/>
            <a:ext cx="8215370" cy="1569660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      7</a:t>
            </a:r>
            <a:r>
              <a:rPr lang="zh-CN" sz="3200" dirty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、</a:t>
            </a:r>
            <a:r>
              <a:rPr lang="zh-CN" altLang="zh-CN" sz="3200" dirty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8</a:t>
            </a:r>
            <a:r>
              <a:rPr lang="zh-CN" sz="3200" dirty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段就含蓄提到了人与雨水的情感的统一</a:t>
            </a:r>
            <a:r>
              <a:rPr lang="zh-CN" sz="3200" dirty="0" smtClean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，</a:t>
            </a:r>
            <a:r>
              <a:rPr lang="zh-CN" sz="3200" dirty="0" smtClean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万物有灵，是因为有灵性的人存在，他们感受并热爱世间万物。</a:t>
            </a:r>
            <a:endParaRPr lang="zh-CN" sz="3200" dirty="0">
              <a:solidFill>
                <a:srgbClr val="FF0000"/>
              </a:solidFill>
              <a:latin typeface="迷你简行楷" pitchFamily="1" charset="-122"/>
              <a:ea typeface="迷你简行楷" pitchFamily="1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00034" y="3429006"/>
            <a:ext cx="81359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6600"/>
                </a:solidFill>
                <a:latin typeface="迷你简行楷" pitchFamily="1" charset="-122"/>
                <a:ea typeface="迷你简行楷" pitchFamily="1" charset="-122"/>
              </a:rPr>
              <a:t>   </a:t>
            </a:r>
            <a:endParaRPr lang="zh-CN" sz="4000" dirty="0">
              <a:solidFill>
                <a:srgbClr val="FF6600"/>
              </a:solidFill>
              <a:latin typeface="迷你简行楷" pitchFamily="1" charset="-122"/>
              <a:ea typeface="迷你简行楷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u=601410796,4128870993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1750"/>
            <a:ext cx="9144000" cy="2571750"/>
          </a:xfrm>
          <a:prstGeom prst="rect">
            <a:avLst/>
          </a:prstGeom>
        </p:spPr>
      </p:pic>
      <p:pic>
        <p:nvPicPr>
          <p:cNvPr id="16" name="图片 15" descr="u=38783740,2382899603&amp;fm=23&amp;gp=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571750"/>
          </a:xfrm>
          <a:prstGeom prst="rect">
            <a:avLst/>
          </a:prstGeom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00034" y="1285866"/>
            <a:ext cx="8280400" cy="1421928"/>
          </a:xfrm>
          <a:prstGeom prst="rect">
            <a:avLst/>
          </a:prstGeom>
          <a:solidFill>
            <a:srgbClr val="000099">
              <a:alpha val="56078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lang="zh-CN" altLang="zh-CN" sz="3200" dirty="0">
                <a:solidFill>
                  <a:srgbClr val="FFFF00"/>
                </a:solidFill>
                <a:latin typeface="宋体" pitchFamily="2" charset="-122"/>
              </a:rPr>
              <a:t>    </a:t>
            </a:r>
            <a:r>
              <a:rPr lang="zh-CN" altLang="zh-CN" sz="3600" dirty="0">
                <a:solidFill>
                  <a:srgbClr val="FFFF00"/>
                </a:solidFill>
                <a:latin typeface="宋体" pitchFamily="2" charset="-122"/>
              </a:rPr>
              <a:t>1.</a:t>
            </a:r>
            <a:r>
              <a:rPr lang="zh-CN" sz="3600" dirty="0">
                <a:solidFill>
                  <a:srgbClr val="FFFF00"/>
                </a:solidFill>
                <a:latin typeface="宋体" pitchFamily="2" charset="-122"/>
              </a:rPr>
              <a:t>这两首散文诗中的“浪”和“雨” 各有什么特点？请在横线上添加</a:t>
            </a:r>
            <a:r>
              <a:rPr lang="zh-CN" sz="3600" dirty="0" smtClean="0">
                <a:solidFill>
                  <a:srgbClr val="FFFF00"/>
                </a:solidFill>
                <a:latin typeface="宋体" pitchFamily="2" charset="-122"/>
              </a:rPr>
              <a:t>修饰语。</a:t>
            </a:r>
            <a:endParaRPr lang="zh-CN" sz="3600" dirty="0">
              <a:solidFill>
                <a:srgbClr val="FFFF00"/>
              </a:solidFill>
              <a:latin typeface="宋体" pitchFamily="2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00034" y="2714626"/>
            <a:ext cx="8286808" cy="2000264"/>
            <a:chOff x="0" y="0"/>
            <a:chExt cx="2948" cy="1329"/>
          </a:xfrm>
        </p:grpSpPr>
        <p:sp>
          <p:nvSpPr>
            <p:cNvPr id="21515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2948" cy="1329"/>
            </a:xfrm>
            <a:prstGeom prst="rect">
              <a:avLst/>
            </a:prstGeom>
            <a:solidFill>
              <a:srgbClr val="000099">
                <a:alpha val="58038"/>
              </a:srgbClr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</a:pPr>
              <a:r>
                <a:rPr lang="zh-CN" altLang="zh-CN" sz="4400" b="1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       </a:t>
              </a:r>
              <a:r>
                <a:rPr lang="en-US" altLang="zh-CN" sz="4400" b="1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      </a:t>
              </a:r>
              <a:r>
                <a:rPr lang="zh-CN" sz="3200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的浪</a:t>
              </a:r>
              <a:r>
                <a:rPr lang="zh-CN" sz="3200" b="1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</a:p>
            <a:p>
              <a:pPr>
                <a:spcBef>
                  <a:spcPct val="20000"/>
                </a:spcBef>
                <a:buClr>
                  <a:srgbClr val="CCFF33"/>
                </a:buClr>
                <a:buSzPct val="70000"/>
                <a:buFont typeface="Wingdings" pitchFamily="2" charset="2"/>
                <a:buChar char="n"/>
              </a:pPr>
              <a:r>
                <a:rPr lang="zh-CN" sz="4400" b="1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en-US" altLang="zh-CN" sz="4400" b="1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        </a:t>
              </a:r>
              <a:r>
                <a:rPr lang="zh-CN" sz="3200" dirty="0" smtClean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的</a:t>
              </a:r>
              <a:r>
                <a:rPr lang="zh-CN" sz="3200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雨</a:t>
              </a:r>
              <a:r>
                <a:rPr lang="zh-CN" sz="3200" b="1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？</a:t>
              </a:r>
            </a:p>
          </p:txBody>
        </p:sp>
        <p:sp>
          <p:nvSpPr>
            <p:cNvPr id="21516" name="Line 6"/>
            <p:cNvSpPr>
              <a:spLocks noChangeShapeType="1"/>
            </p:cNvSpPr>
            <p:nvPr/>
          </p:nvSpPr>
          <p:spPr bwMode="auto">
            <a:xfrm>
              <a:off x="317" y="408"/>
              <a:ext cx="113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4" name="WordArt 8"/>
          <p:cNvSpPr>
            <a:spLocks noChangeArrowheads="1" noChangeShapeType="1"/>
          </p:cNvSpPr>
          <p:nvPr/>
        </p:nvSpPr>
        <p:spPr bwMode="auto">
          <a:xfrm>
            <a:off x="142844" y="142858"/>
            <a:ext cx="2933749" cy="54295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800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对比探究</a:t>
            </a:r>
          </a:p>
        </p:txBody>
      </p:sp>
      <p:sp>
        <p:nvSpPr>
          <p:cNvPr id="14" name="Line 7"/>
          <p:cNvSpPr>
            <a:spLocks noChangeShapeType="1"/>
          </p:cNvSpPr>
          <p:nvPr/>
        </p:nvSpPr>
        <p:spPr bwMode="auto">
          <a:xfrm>
            <a:off x="1428728" y="4143386"/>
            <a:ext cx="3050267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u=922776781,4063009371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14" name="图片 13" descr="u=2514517058,1529390715&amp;fm=23&amp;gp=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428860" y="3929072"/>
            <a:ext cx="1800225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的浪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072066" y="3929072"/>
            <a:ext cx="1657350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的雨</a:t>
            </a:r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2195514" y="357172"/>
            <a:ext cx="2016125" cy="3714776"/>
          </a:xfrm>
          <a:prstGeom prst="downArrowCallout">
            <a:avLst>
              <a:gd name="adj1" fmla="val 14231"/>
              <a:gd name="adj2" fmla="val 16731"/>
              <a:gd name="adj3" fmla="val 14865"/>
              <a:gd name="adj4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en-US" altLang="zh-CN" sz="2800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热情洋溢</a:t>
            </a:r>
            <a:endParaRPr lang="zh-CN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一往情深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无比忠诚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多情浪漫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温柔善良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缠绵任性</a:t>
            </a:r>
          </a:p>
          <a:p>
            <a:pPr algn="ctr"/>
            <a:endParaRPr lang="zh-CN" altLang="zh-CN" dirty="0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787901" y="357172"/>
            <a:ext cx="2016125" cy="3714776"/>
          </a:xfrm>
          <a:prstGeom prst="downArrowCallout">
            <a:avLst>
              <a:gd name="adj1" fmla="val 14231"/>
              <a:gd name="adj2" fmla="val 16731"/>
              <a:gd name="adj3" fmla="val 14865"/>
              <a:gd name="adj4" fmla="val 8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滋润万物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让山河欢乐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让花草欢笑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传递爱情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充满爱心</a:t>
            </a:r>
          </a:p>
          <a:p>
            <a:pPr algn="ctr">
              <a:lnSpc>
                <a:spcPct val="120000"/>
              </a:lnSpc>
            </a:pPr>
            <a:r>
              <a:rPr lang="zh-CN" sz="2800" dirty="0">
                <a:solidFill>
                  <a:srgbClr val="FF0000"/>
                </a:solidFill>
                <a:ea typeface="楷体_GB2312" pitchFamily="49" charset="-122"/>
              </a:rPr>
              <a:t>启迪心扉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2535" grpId="0" animBg="1"/>
      <p:bldP spid="225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285852" y="785800"/>
            <a:ext cx="6670698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800" dirty="0">
                <a:latin typeface="宋体" pitchFamily="2" charset="-122"/>
              </a:rPr>
              <a:t>    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纪伯伦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《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组歌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》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与一般哲理诗一样，  也采用拟人化手法。</a:t>
            </a:r>
          </a:p>
          <a:p>
            <a:pPr algn="just">
              <a:lnSpc>
                <a:spcPct val="120000"/>
              </a:lnSpc>
            </a:pP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　　在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《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浪之歌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》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里，海浪的形象是一个博爱者的形象，从中可以看到诗人自己的影子，诗人是世间种种美好事物的守护者。</a:t>
            </a:r>
          </a:p>
          <a:p>
            <a:pPr algn="just">
              <a:lnSpc>
                <a:spcPct val="120000"/>
              </a:lnSpc>
            </a:pP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　　在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《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雨之歌</a:t>
            </a:r>
            <a:r>
              <a:rPr lang="zh-CN" altLang="zh-CN" sz="2800" b="1" dirty="0">
                <a:solidFill>
                  <a:srgbClr val="0000FF"/>
                </a:solidFill>
                <a:latin typeface="宋体" pitchFamily="2" charset="-122"/>
              </a:rPr>
              <a:t>》</a:t>
            </a:r>
            <a:r>
              <a:rPr lang="zh-CN" sz="2800" b="1" dirty="0">
                <a:solidFill>
                  <a:srgbClr val="0000FF"/>
                </a:solidFill>
                <a:latin typeface="宋体" pitchFamily="2" charset="-122"/>
              </a:rPr>
              <a:t>里，雨的形象是一个奉献者和使者的形象，它滋润万物，也把距离遥远的事物联结起来。</a:t>
            </a:r>
          </a:p>
        </p:txBody>
      </p:sp>
      <p:sp>
        <p:nvSpPr>
          <p:cNvPr id="30723" name="WordArt 3"/>
          <p:cNvSpPr>
            <a:spLocks noChangeArrowheads="1" noChangeShapeType="1"/>
          </p:cNvSpPr>
          <p:nvPr/>
        </p:nvSpPr>
        <p:spPr bwMode="auto">
          <a:xfrm>
            <a:off x="3071802" y="0"/>
            <a:ext cx="2290775" cy="6131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800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小 结</a:t>
            </a:r>
          </a:p>
        </p:txBody>
      </p:sp>
      <p:pic>
        <p:nvPicPr>
          <p:cNvPr id="27652" name="Picture 4" descr="l1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43888" y="1006079"/>
            <a:ext cx="4953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l14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95262"/>
            <a:ext cx="4953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0"/>
          <a:ext cx="9144000" cy="5143500"/>
        </p:xfrm>
        <a:graphic>
          <a:graphicData uri="http://schemas.openxmlformats.org/presentationml/2006/ole">
            <p:oleObj spid="_x0000_s1026" name="幻灯片" r:id="rId3" imgW="4572139" imgH="3429123" progId="PowerPoint.Slide.8">
              <p:embed/>
            </p:oleObj>
          </a:graphicData>
        </a:graphic>
      </p:graphicFrame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6443663" y="2031206"/>
            <a:ext cx="1081087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1979613" y="2409825"/>
            <a:ext cx="1871662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1979614" y="2787254"/>
            <a:ext cx="4537075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3779839" y="3165872"/>
            <a:ext cx="1368425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928662" y="642924"/>
            <a:ext cx="72866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 dirty="0">
                <a:solidFill>
                  <a:schemeClr val="bg1"/>
                </a:solidFill>
                <a:latin typeface="宋体" pitchFamily="2" charset="-122"/>
              </a:rPr>
              <a:t>    </a:t>
            </a:r>
            <a:r>
              <a:rPr lang="zh-CN" sz="3600" b="1" dirty="0">
                <a:solidFill>
                  <a:srgbClr val="0000FF"/>
                </a:solidFill>
                <a:latin typeface="宋体" pitchFamily="2" charset="-122"/>
              </a:rPr>
              <a:t>生活中不是缺少美，而是缺少发现美的眼睛。让我们拥有一双发现美的眼睛，拥有一颗敏感的心，去感受大自然的无限风光，去感悟人生的无数哲理吧。</a:t>
            </a:r>
            <a:endParaRPr lang="zh-CN" sz="3200" b="1" dirty="0">
              <a:solidFill>
                <a:srgbClr val="00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072198" y="142858"/>
            <a:ext cx="3071802" cy="4893647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爱与美</a:t>
            </a:r>
            <a:r>
              <a:rPr lang="zh-CN" sz="2400" b="1" dirty="0" smtClean="0">
                <a:latin typeface="Times New Roman" pitchFamily="18" charset="0"/>
              </a:rPr>
              <a:t>是纪伯伦作品的主旋律，</a:t>
            </a:r>
            <a:r>
              <a:rPr lang="zh-CN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文学</a:t>
            </a:r>
            <a:r>
              <a:rPr lang="zh-CN" sz="2400" b="1" dirty="0" smtClean="0">
                <a:latin typeface="Times New Roman" pitchFamily="18" charset="0"/>
              </a:rPr>
              <a:t>与</a:t>
            </a:r>
            <a:r>
              <a:rPr lang="zh-CN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绘画</a:t>
            </a:r>
            <a:r>
              <a:rPr lang="zh-CN" sz="2400" b="1" dirty="0" smtClean="0">
                <a:latin typeface="Times New Roman" pitchFamily="18" charset="0"/>
              </a:rPr>
              <a:t>是他艺术生命的双翼。</a:t>
            </a:r>
            <a:endParaRPr lang="en-US" altLang="zh-CN" sz="2400" b="1" dirty="0" smtClean="0">
              <a:latin typeface="Times New Roman" pitchFamily="18" charset="0"/>
            </a:endParaRPr>
          </a:p>
          <a:p>
            <a:r>
              <a:rPr lang="en-US" altLang="zh-CN" sz="2400" b="1" dirty="0">
                <a:latin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</a:rPr>
              <a:t>     </a:t>
            </a:r>
            <a:r>
              <a:rPr lang="zh-CN" sz="2400" b="1" dirty="0" smtClean="0">
                <a:latin typeface="Times New Roman" pitchFamily="18" charset="0"/>
              </a:rPr>
              <a:t>他的作品既有理性思考的严肃与冷峻，又有咏叹调式的浪漫与抒情。他善于在平易中发掘隽永，在美妙的比喻中启示深刻的哲理。他</a:t>
            </a:r>
            <a:r>
              <a:rPr lang="zh-CN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清丽流畅</a:t>
            </a:r>
            <a:r>
              <a:rPr lang="zh-CN" sz="2400" b="1" dirty="0" smtClean="0">
                <a:latin typeface="Times New Roman" pitchFamily="18" charset="0"/>
              </a:rPr>
              <a:t>的语言征服了一代代世界读者。</a:t>
            </a:r>
            <a:endParaRPr lang="zh-CN" sz="2400" b="1" dirty="0">
              <a:latin typeface="Times New Roman" pitchFamily="18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285734"/>
            <a:ext cx="3000364" cy="4524315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</a:rPr>
              <a:t>     </a:t>
            </a:r>
            <a:r>
              <a:rPr lang="zh-CN" sz="2400" b="1" dirty="0" smtClean="0">
                <a:latin typeface="Times New Roman" pitchFamily="18" charset="0"/>
              </a:rPr>
              <a:t>纪伯伦是位</a:t>
            </a:r>
            <a:r>
              <a:rPr lang="zh-CN" sz="2400" b="1" u="sng" dirty="0" smtClean="0">
                <a:solidFill>
                  <a:srgbClr val="FF0000"/>
                </a:solidFill>
                <a:latin typeface="Times New Roman" pitchFamily="18" charset="0"/>
              </a:rPr>
              <a:t>热爱祖国、热爱全人类</a:t>
            </a:r>
            <a:r>
              <a:rPr lang="zh-CN" sz="2400" b="1" dirty="0" smtClean="0">
                <a:latin typeface="Times New Roman" pitchFamily="18" charset="0"/>
              </a:rPr>
              <a:t>的艺术家。在诗</a:t>
            </a:r>
            <a:r>
              <a:rPr lang="zh-CN" altLang="zh-CN" sz="2400" b="1" dirty="0" smtClean="0">
                <a:latin typeface="Times New Roman" pitchFamily="18" charset="0"/>
              </a:rPr>
              <a:t>《</a:t>
            </a:r>
            <a:r>
              <a:rPr lang="zh-CN" sz="2400" b="1" dirty="0" smtClean="0">
                <a:latin typeface="Times New Roman" pitchFamily="18" charset="0"/>
              </a:rPr>
              <a:t>朦胧中的祖国</a:t>
            </a:r>
            <a:r>
              <a:rPr lang="zh-CN" altLang="zh-CN" sz="2400" b="1" dirty="0" smtClean="0">
                <a:latin typeface="Times New Roman" pitchFamily="18" charset="0"/>
              </a:rPr>
              <a:t>》</a:t>
            </a:r>
            <a:r>
              <a:rPr lang="zh-CN" sz="2400" b="1" dirty="0" smtClean="0">
                <a:latin typeface="Times New Roman" pitchFamily="18" charset="0"/>
              </a:rPr>
              <a:t>中，讴歌毕生苦恋的祖国：“您在我们的灵魂中</a:t>
            </a:r>
            <a:r>
              <a:rPr lang="zh-CN" altLang="zh-CN" sz="2400" b="1" dirty="0" smtClean="0">
                <a:latin typeface="Times New Roman" pitchFamily="18" charset="0"/>
              </a:rPr>
              <a:t>——</a:t>
            </a:r>
            <a:r>
              <a:rPr lang="zh-CN" sz="2400" b="1" dirty="0" smtClean="0">
                <a:latin typeface="Times New Roman" pitchFamily="18" charset="0"/>
              </a:rPr>
              <a:t>是火，是光；您在我的胸膛里</a:t>
            </a:r>
            <a:r>
              <a:rPr lang="zh-CN" altLang="zh-CN" sz="2400" b="1" dirty="0" smtClean="0">
                <a:latin typeface="Times New Roman" pitchFamily="18" charset="0"/>
              </a:rPr>
              <a:t>——</a:t>
            </a:r>
            <a:r>
              <a:rPr lang="zh-CN" sz="2400" b="1" dirty="0" smtClean="0">
                <a:latin typeface="Times New Roman" pitchFamily="18" charset="0"/>
              </a:rPr>
              <a:t>是我悸动的心脏。”他曾说：“整个地球都是我的祖国，全部人类都是我的乡亲。”</a:t>
            </a:r>
            <a:endParaRPr lang="zh-CN" altLang="en-US" sz="3600" dirty="0"/>
          </a:p>
        </p:txBody>
      </p:sp>
      <p:pic>
        <p:nvPicPr>
          <p:cNvPr id="23559" name="Picture 7" descr="20130619132410-18776715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0"/>
            <a:ext cx="2857488" cy="2428874"/>
          </a:xfrm>
          <a:prstGeom prst="rect">
            <a:avLst/>
          </a:prstGeom>
          <a:noFill/>
        </p:spPr>
      </p:pic>
      <p:pic>
        <p:nvPicPr>
          <p:cNvPr id="23561" name="Picture 9" descr="b17eca8065380cd76901f9d1a244ad34598281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500312"/>
            <a:ext cx="2857520" cy="2643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 autoUpdateAnimBg="0"/>
      <p:bldP spid="2355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720" y="1285866"/>
            <a:ext cx="8102630" cy="3539430"/>
          </a:xfrm>
          <a:prstGeom prst="rect">
            <a:avLst/>
          </a:prstGeom>
          <a:solidFill>
            <a:srgbClr val="FFFFFF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炽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热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)   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祷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词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)   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执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拗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)  </a:t>
            </a:r>
          </a:p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俊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俏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)  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衷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情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  ) 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馈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赠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)  </a:t>
            </a:r>
          </a:p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憔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悴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)   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真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谛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)     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天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穹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 )  </a:t>
            </a:r>
          </a:p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璀璨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   )    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镶嵌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         )</a:t>
            </a:r>
          </a:p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翱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翔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)        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长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吁</a:t>
            </a: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短叹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)  </a:t>
            </a:r>
          </a:p>
          <a:p>
            <a:pPr algn="just">
              <a:spcBef>
                <a:spcPct val="20000"/>
              </a:spcBef>
              <a:buSzPct val="70000"/>
              <a:buFont typeface="Wingdings" pitchFamily="2" charset="2"/>
              <a:buNone/>
            </a:pPr>
            <a:r>
              <a:rPr lang="zh-CN" sz="3200" dirty="0">
                <a:solidFill>
                  <a:srgbClr val="990000"/>
                </a:solidFill>
                <a:latin typeface="宋体" pitchFamily="2" charset="-122"/>
              </a:rPr>
              <a:t>千山万</a:t>
            </a:r>
            <a:r>
              <a:rPr lang="zh-CN" sz="3200" dirty="0">
                <a:solidFill>
                  <a:srgbClr val="0000FF"/>
                </a:solidFill>
                <a:latin typeface="宋体" pitchFamily="2" charset="-122"/>
              </a:rPr>
              <a:t>壑</a:t>
            </a:r>
            <a:r>
              <a:rPr lang="zh-CN" altLang="zh-CN" sz="3200" dirty="0">
                <a:solidFill>
                  <a:srgbClr val="990000"/>
                </a:solidFill>
                <a:latin typeface="宋体" pitchFamily="2" charset="-122"/>
              </a:rPr>
              <a:t>(   )</a:t>
            </a:r>
          </a:p>
        </p:txBody>
      </p:sp>
      <p:sp>
        <p:nvSpPr>
          <p:cNvPr id="9219" name="WordArt 3"/>
          <p:cNvSpPr>
            <a:spLocks noChangeArrowheads="1" noChangeShapeType="1"/>
          </p:cNvSpPr>
          <p:nvPr/>
        </p:nvSpPr>
        <p:spPr bwMode="auto">
          <a:xfrm>
            <a:off x="0" y="214296"/>
            <a:ext cx="2651137" cy="3976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800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预习检测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428860" y="642924"/>
            <a:ext cx="4897437" cy="646331"/>
          </a:xfrm>
          <a:prstGeom prst="rect">
            <a:avLst/>
          </a:prstGeom>
          <a:solidFill>
            <a:srgbClr val="0000FF">
              <a:alpha val="5686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dirty="0" smtClean="0">
                <a:solidFill>
                  <a:srgbClr val="FFFF00"/>
                </a:solidFill>
                <a:latin typeface="宋体" pitchFamily="2" charset="-122"/>
              </a:rPr>
              <a:t>给</a:t>
            </a:r>
            <a:r>
              <a:rPr lang="zh-CN" sz="3600" dirty="0">
                <a:solidFill>
                  <a:srgbClr val="FFFF00"/>
                </a:solidFill>
                <a:latin typeface="宋体" pitchFamily="2" charset="-122"/>
              </a:rPr>
              <a:t>下列蓝色字注音。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285852" y="1285866"/>
            <a:ext cx="1547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chì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786182" y="1285866"/>
            <a:ext cx="1884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dǎo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500826" y="1285866"/>
            <a:ext cx="17002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niù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357290" y="1857370"/>
            <a:ext cx="18367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qiào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786182" y="1857370"/>
            <a:ext cx="2389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zhōn</a:t>
            </a: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</a:rPr>
              <a:t>ɡ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6429388" y="1857370"/>
            <a:ext cx="1447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kuì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357290" y="2428874"/>
            <a:ext cx="1976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cuì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714744" y="2428874"/>
            <a:ext cx="18811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dì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428728" y="3000378"/>
            <a:ext cx="29162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cuǐcàn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072066" y="3071816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xiān</a:t>
            </a:r>
            <a:r>
              <a:rPr lang="zh-CN" altLang="zh-CN" sz="3200" dirty="0">
                <a:solidFill>
                  <a:srgbClr val="FF0000"/>
                </a:solidFill>
                <a:latin typeface="Times New Roman" pitchFamily="18" charset="0"/>
              </a:rPr>
              <a:t>ɡ</a:t>
            </a:r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 qiàn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428728" y="3571882"/>
            <a:ext cx="7223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áo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643570" y="3571882"/>
            <a:ext cx="8175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xū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214546" y="4143386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hè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500826" y="2500312"/>
            <a:ext cx="20018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itchFamily="2" charset="-122"/>
              </a:rPr>
              <a:t>qiónɡ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utoUpdateAnimBg="0"/>
      <p:bldP spid="9229" grpId="0" autoUpdateAnimBg="0"/>
      <p:bldP spid="9230" grpId="0" autoUpdateAnimBg="0"/>
      <p:bldP spid="9231" grpId="0" autoUpdateAnimBg="0"/>
      <p:bldP spid="9232" grpId="0" autoUpdateAnimBg="0"/>
      <p:bldP spid="9233" grpId="0" autoUpdateAnimBg="0"/>
      <p:bldP spid="923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u=2372305299,235870644&amp;fm=23&amp;gp=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1"/>
          </a:xfrm>
        </p:spPr>
      </p:pic>
      <p:sp>
        <p:nvSpPr>
          <p:cNvPr id="7" name="WordArt 4"/>
          <p:cNvSpPr>
            <a:spLocks noChangeArrowheads="1" noChangeShapeType="1"/>
          </p:cNvSpPr>
          <p:nvPr/>
        </p:nvSpPr>
        <p:spPr bwMode="auto">
          <a:xfrm>
            <a:off x="1763713" y="763588"/>
            <a:ext cx="3313112" cy="12255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4800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整体感知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71550" y="2730500"/>
            <a:ext cx="6337300" cy="1333500"/>
          </a:xfrm>
          <a:prstGeom prst="rect">
            <a:avLst/>
          </a:prstGeom>
          <a:solidFill>
            <a:srgbClr val="000099">
              <a:alpha val="76862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sz="3600" dirty="0">
                <a:solidFill>
                  <a:srgbClr val="FFFF00"/>
                </a:solidFill>
                <a:latin typeface="宋体" pitchFamily="2" charset="-122"/>
              </a:rPr>
              <a:t>朗读课文</a:t>
            </a:r>
            <a:r>
              <a:rPr lang="zh-CN" altLang="zh-CN" sz="3600" dirty="0">
                <a:solidFill>
                  <a:srgbClr val="FFFF00"/>
                </a:solidFill>
                <a:latin typeface="宋体" pitchFamily="2" charset="-122"/>
              </a:rPr>
              <a:t>《</a:t>
            </a:r>
            <a:r>
              <a:rPr lang="zh-CN" sz="3600" dirty="0">
                <a:solidFill>
                  <a:srgbClr val="FFFF00"/>
                </a:solidFill>
                <a:latin typeface="宋体" pitchFamily="2" charset="-122"/>
              </a:rPr>
              <a:t>浪之歌</a:t>
            </a:r>
            <a:r>
              <a:rPr lang="zh-CN" altLang="zh-CN" sz="3600" dirty="0">
                <a:solidFill>
                  <a:srgbClr val="FFFF00"/>
                </a:solidFill>
                <a:latin typeface="宋体" pitchFamily="2" charset="-122"/>
              </a:rPr>
              <a:t>》</a:t>
            </a:r>
            <a:r>
              <a:rPr lang="zh-CN" sz="3600" dirty="0">
                <a:solidFill>
                  <a:srgbClr val="FFFF00"/>
                </a:solidFill>
                <a:latin typeface="宋体" pitchFamily="2" charset="-122"/>
              </a:rPr>
              <a:t>，整体感知内容。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1592723992,4105450890&amp;fm=23&amp;gp=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71550" y="1653778"/>
            <a:ext cx="7704138" cy="2800767"/>
          </a:xfrm>
          <a:prstGeom prst="rect">
            <a:avLst/>
          </a:prstGeom>
          <a:solidFill>
            <a:srgbClr val="FFFF00">
              <a:alpha val="5803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（一）朗读</a:t>
            </a:r>
            <a:r>
              <a:rPr lang="zh-CN" altLang="en-US" sz="4400" b="1" dirty="0">
                <a:solidFill>
                  <a:srgbClr val="002060"/>
                </a:solidFill>
                <a:latin typeface="迷你简隶书" pitchFamily="1" charset="-122"/>
                <a:ea typeface="迷你简隶书" pitchFamily="1" charset="-122"/>
              </a:rPr>
              <a:t>《浪之歌》课文，思考：文中的海浪是一种怎样的形象？海浪的歌传达了作者怎样的情感？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476376" y="616744"/>
            <a:ext cx="3278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sz="4800" b="1" dirty="0">
                <a:solidFill>
                  <a:srgbClr val="FF0000"/>
                </a:solidFill>
                <a:ea typeface="迷你简隶书" pitchFamily="1" charset="-122"/>
              </a:rPr>
              <a:t>思考讨论：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2372305299,235870644&amp;fm=23&amp;gp=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39751" y="789385"/>
            <a:ext cx="7993063" cy="1754326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latin typeface="Times New Roman" pitchFamily="18" charset="0"/>
                <a:ea typeface="迷你简隶书" pitchFamily="1" charset="-122"/>
              </a:rPr>
              <a:t>1</a:t>
            </a:r>
            <a:r>
              <a:rPr lang="zh-CN" sz="3600" b="1" dirty="0">
                <a:latin typeface="Times New Roman" pitchFamily="18" charset="0"/>
                <a:ea typeface="迷你简隶书" pitchFamily="1" charset="-122"/>
              </a:rPr>
              <a:t>、</a:t>
            </a:r>
            <a:r>
              <a:rPr lang="zh-CN" altLang="zh-CN" sz="3600" b="1" dirty="0">
                <a:latin typeface="Times New Roman" pitchFamily="18" charset="0"/>
                <a:ea typeface="迷你简隶书" pitchFamily="1" charset="-122"/>
              </a:rPr>
              <a:t>1-4</a:t>
            </a:r>
            <a:r>
              <a:rPr lang="zh-CN" sz="3600" b="1" dirty="0">
                <a:latin typeface="Times New Roman" pitchFamily="18" charset="0"/>
                <a:ea typeface="迷你简隶书" pitchFamily="1" charset="-122"/>
              </a:rPr>
              <a:t>段：浪花作为海岸的情人出现，与海岸“相亲相近”“海誓山盟”等等，唱出难分难舍的炽热恋歌。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619250" y="2733675"/>
            <a:ext cx="5943600" cy="769441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b="1" dirty="0">
                <a:solidFill>
                  <a:srgbClr val="C00000"/>
                </a:solidFill>
                <a:latin typeface="Times New Roman" pitchFamily="18" charset="0"/>
                <a:ea typeface="迷你简行楷" pitchFamily="1" charset="-122"/>
              </a:rPr>
              <a:t>海浪是浪漫的女性形象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=2043316702,2637480512&amp;fm=23&amp;gp=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14348" y="285734"/>
            <a:ext cx="8064500" cy="1938992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FF0000"/>
                </a:solidFill>
                <a:ea typeface="迷你简隶书" pitchFamily="1" charset="-122"/>
              </a:rPr>
              <a:t> </a:t>
            </a:r>
            <a:r>
              <a:rPr lang="zh-CN" altLang="zh-CN" sz="4000" b="1" dirty="0">
                <a:solidFill>
                  <a:srgbClr val="C00000"/>
                </a:solidFill>
                <a:ea typeface="迷你简隶书" pitchFamily="1" charset="-122"/>
              </a:rPr>
              <a:t>2</a:t>
            </a:r>
            <a:r>
              <a:rPr lang="zh-CN" sz="4000" b="1" dirty="0">
                <a:solidFill>
                  <a:srgbClr val="C00000"/>
                </a:solidFill>
                <a:ea typeface="迷你简隶书" pitchFamily="1" charset="-122"/>
              </a:rPr>
              <a:t>、品读后</a:t>
            </a:r>
            <a:r>
              <a:rPr lang="zh-CN" altLang="zh-CN" sz="4000" b="1" dirty="0">
                <a:solidFill>
                  <a:srgbClr val="C00000"/>
                </a:solidFill>
                <a:ea typeface="迷你简隶书" pitchFamily="1" charset="-122"/>
              </a:rPr>
              <a:t>5-7</a:t>
            </a:r>
            <a:r>
              <a:rPr lang="zh-CN" sz="4000" b="1" dirty="0">
                <a:solidFill>
                  <a:srgbClr val="C00000"/>
                </a:solidFill>
                <a:ea typeface="迷你简隶书" pitchFamily="1" charset="-122"/>
              </a:rPr>
              <a:t>段，</a:t>
            </a:r>
            <a:r>
              <a:rPr lang="zh-CN" sz="4000" b="1" dirty="0">
                <a:solidFill>
                  <a:srgbClr val="C00000"/>
                </a:solidFill>
                <a:latin typeface="Times New Roman" pitchFamily="18" charset="0"/>
                <a:ea typeface="迷你简隶书" pitchFamily="1" charset="-122"/>
              </a:rPr>
              <a:t>思考：这三段中的海浪形象与前面相比，有什么不同？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14348" y="2214560"/>
            <a:ext cx="8072494" cy="1323439"/>
          </a:xfrm>
          <a:prstGeom prst="rect">
            <a:avLst/>
          </a:prstGeom>
          <a:solidFill>
            <a:srgbClr val="FFFF00">
              <a:alpha val="54118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 dirty="0">
                <a:latin typeface="Times New Roman" pitchFamily="18" charset="0"/>
                <a:ea typeface="迷你简行楷" pitchFamily="1" charset="-122"/>
              </a:rPr>
              <a:t>        </a:t>
            </a:r>
            <a:r>
              <a:rPr lang="zh-CN" sz="4000" b="1" dirty="0">
                <a:latin typeface="Times New Roman" pitchFamily="18" charset="0"/>
                <a:ea typeface="迷你简行楷" pitchFamily="1" charset="-122"/>
              </a:rPr>
              <a:t>这三段中的这个女性的形象有了更深的喻意</a:t>
            </a:r>
            <a:r>
              <a:rPr lang="zh-CN" sz="1600" b="1" dirty="0">
                <a:latin typeface="Times New Roman" pitchFamily="18" charset="0"/>
                <a:ea typeface="迷你简行楷" pitchFamily="1" charset="-122"/>
              </a:rPr>
              <a:t>，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14348" y="3571882"/>
            <a:ext cx="8072494" cy="1323439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C00000"/>
                </a:solidFill>
                <a:ea typeface="迷你简行楷" pitchFamily="1" charset="-122"/>
              </a:rPr>
              <a:t>       </a:t>
            </a:r>
            <a:r>
              <a:rPr lang="zh-CN" sz="4000" b="1" dirty="0">
                <a:solidFill>
                  <a:srgbClr val="C00000"/>
                </a:solidFill>
                <a:ea typeface="迷你简行楷" pitchFamily="1" charset="-122"/>
              </a:rPr>
              <a:t>海浪成了人间世界的守护者，唱出宽广博大的情歌。</a:t>
            </a:r>
            <a:r>
              <a:rPr lang="zh-CN" sz="4000" b="1" dirty="0">
                <a:solidFill>
                  <a:srgbClr val="C00000"/>
                </a:solidFill>
              </a:rPr>
              <a:t> </a:t>
            </a:r>
            <a:endParaRPr lang="zh-CN" sz="4000" b="1" dirty="0">
              <a:solidFill>
                <a:srgbClr val="C00000"/>
              </a:solidFill>
              <a:ea typeface="迷你简行楷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autoUpdateAnimBg="0"/>
      <p:bldP spid="1434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1592708969,185638325&amp;fm=23&amp;gp=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85786" y="0"/>
            <a:ext cx="7786742" cy="584775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3</a:t>
            </a:r>
            <a:r>
              <a:rPr lang="zh-CN" sz="3200" b="1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、如何理解这首诗中海浪的爱情的内涵</a:t>
            </a:r>
            <a:r>
              <a:rPr lang="zh-CN" sz="3200" dirty="0">
                <a:solidFill>
                  <a:srgbClr val="FF0000"/>
                </a:solidFill>
                <a:latin typeface="Times New Roman" pitchFamily="18" charset="0"/>
                <a:ea typeface="迷你简隶书" pitchFamily="1" charset="-122"/>
              </a:rPr>
              <a:t>：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785786" y="1714494"/>
            <a:ext cx="7772400" cy="1569660"/>
          </a:xfrm>
          <a:prstGeom prst="rect">
            <a:avLst/>
          </a:prstGeom>
          <a:solidFill>
            <a:srgbClr val="FFFF00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latin typeface="Times New Roman" pitchFamily="18" charset="0"/>
                <a:ea typeface="迷你简行楷" pitchFamily="1" charset="-122"/>
              </a:rPr>
              <a:t>       </a:t>
            </a:r>
            <a:r>
              <a:rPr lang="zh-CN" sz="3200" b="1" dirty="0">
                <a:latin typeface="Times New Roman" pitchFamily="18" charset="0"/>
                <a:ea typeface="迷你简行楷" pitchFamily="1" charset="-122"/>
              </a:rPr>
              <a:t>从上面的句子可以看出：这种爱情不仅仅是对海岸的爱，而是对世间万物的深沉的爱，闪耀着母性的光彩。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85786" y="571486"/>
            <a:ext cx="7786742" cy="1138773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latin typeface="Times New Roman" pitchFamily="18" charset="0"/>
                <a:ea typeface="迷你简行楷" pitchFamily="1" charset="-122"/>
              </a:rPr>
              <a:t>      </a:t>
            </a:r>
            <a:r>
              <a:rPr lang="zh-CN" altLang="zh-CN" sz="3200" b="1" dirty="0">
                <a:latin typeface="Times New Roman" pitchFamily="18" charset="0"/>
                <a:ea typeface="迷你简行楷" pitchFamily="1" charset="-122"/>
              </a:rPr>
              <a:t>“</a:t>
            </a:r>
            <a:r>
              <a:rPr lang="zh-CN" sz="3200" b="1" dirty="0">
                <a:latin typeface="Times New Roman" pitchFamily="18" charset="0"/>
                <a:ea typeface="迷你简行楷" pitchFamily="1" charset="-122"/>
              </a:rPr>
              <a:t>呜呼，彻夜不眠让我形容憔悴。纵使我满腹爱情，而爱情的真谛就是清醒。”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85786" y="3286130"/>
            <a:ext cx="7786742" cy="646331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Times New Roman" pitchFamily="18" charset="0"/>
                <a:ea typeface="迷你简行楷" pitchFamily="1" charset="-122"/>
              </a:rPr>
              <a:t>4</a:t>
            </a:r>
            <a:r>
              <a:rPr lang="zh-CN" sz="3600" b="1" dirty="0">
                <a:solidFill>
                  <a:srgbClr val="FF0000"/>
                </a:solidFill>
                <a:latin typeface="Times New Roman" pitchFamily="18" charset="0"/>
                <a:ea typeface="迷你简行楷" pitchFamily="1" charset="-122"/>
              </a:rPr>
              <a:t>、诗中有诗人自己的</a:t>
            </a:r>
            <a:r>
              <a:rPr lang="zh-CN" sz="3600" b="1" dirty="0" smtClean="0">
                <a:solidFill>
                  <a:srgbClr val="FF0000"/>
                </a:solidFill>
                <a:latin typeface="Times New Roman" pitchFamily="18" charset="0"/>
                <a:ea typeface="迷你简行楷" pitchFamily="1" charset="-122"/>
              </a:rPr>
              <a:t>形象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迷你简行楷" pitchFamily="1" charset="-122"/>
              </a:rPr>
              <a:t>吗？</a:t>
            </a:r>
            <a:endParaRPr lang="zh-CN" sz="3600" b="1" dirty="0">
              <a:solidFill>
                <a:srgbClr val="FF0000"/>
              </a:solidFill>
              <a:latin typeface="Times New Roman" pitchFamily="18" charset="0"/>
              <a:ea typeface="迷你简行楷" pitchFamily="1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785786" y="3929072"/>
            <a:ext cx="7858180" cy="1077218"/>
          </a:xfrm>
          <a:prstGeom prst="rect">
            <a:avLst/>
          </a:prstGeom>
          <a:solidFill>
            <a:srgbClr val="FFFF00">
              <a:alpha val="5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>
                <a:solidFill>
                  <a:srgbClr val="FF6600"/>
                </a:solidFill>
                <a:latin typeface="迷你简行楷" pitchFamily="1" charset="-122"/>
                <a:ea typeface="迷你简行楷" pitchFamily="1" charset="-122"/>
              </a:rPr>
              <a:t>       </a:t>
            </a:r>
            <a:r>
              <a:rPr lang="zh-CN" sz="3200" b="1" dirty="0">
                <a:latin typeface="迷你简行楷" pitchFamily="1" charset="-122"/>
                <a:ea typeface="迷你简行楷" pitchFamily="1" charset="-122"/>
              </a:rPr>
              <a:t>诗人正是世间种种美好价值的守护者，</a:t>
            </a:r>
            <a:r>
              <a:rPr lang="zh-CN" sz="3200" b="1" dirty="0">
                <a:latin typeface="Times New Roman" pitchFamily="18" charset="0"/>
                <a:ea typeface="迷你简行楷" pitchFamily="1" charset="-122"/>
              </a:rPr>
              <a:t>“</a:t>
            </a:r>
            <a:r>
              <a:rPr lang="zh-CN" sz="3200" b="1" dirty="0">
                <a:solidFill>
                  <a:srgbClr val="FF0000"/>
                </a:solidFill>
                <a:latin typeface="迷你简行楷" pitchFamily="1" charset="-122"/>
                <a:ea typeface="迷你简行楷" pitchFamily="1" charset="-122"/>
              </a:rPr>
              <a:t>这就是我的生活，这就是我终生的工作</a:t>
            </a:r>
            <a:r>
              <a:rPr lang="zh-CN" sz="3200" b="1" dirty="0" smtClean="0">
                <a:latin typeface="Times New Roman" pitchFamily="18" charset="0"/>
                <a:ea typeface="迷你简行楷" pitchFamily="1" charset="-122"/>
              </a:rPr>
              <a:t>”</a:t>
            </a:r>
            <a:endParaRPr lang="zh-CN" sz="3200" b="1" dirty="0">
              <a:latin typeface="迷你简行楷" pitchFamily="1" charset="-122"/>
              <a:ea typeface="迷你简行楷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8" grpId="0" autoUpdateAnimBg="0"/>
      <p:bldP spid="16389" grpId="0" autoUpdateAnimBg="0"/>
      <p:bldP spid="16390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930</Words>
  <Application>Microsoft Office PowerPoint</Application>
  <PresentationFormat>全屏显示(16:9)</PresentationFormat>
  <Paragraphs>87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Microsoft PowerPoint 幻灯片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PC</dc:creator>
  <cp:lastModifiedBy>PC</cp:lastModifiedBy>
  <cp:revision>1</cp:revision>
  <dcterms:created xsi:type="dcterms:W3CDTF">2017-03-25T04:48:57Z</dcterms:created>
  <dcterms:modified xsi:type="dcterms:W3CDTF">2017-03-25T08:02:16Z</dcterms:modified>
</cp:coreProperties>
</file>