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2" r:id="rId3"/>
    <p:sldId id="274" r:id="rId4"/>
    <p:sldId id="319" r:id="rId5"/>
    <p:sldId id="275" r:id="rId6"/>
    <p:sldId id="278" r:id="rId7"/>
    <p:sldId id="296" r:id="rId8"/>
    <p:sldId id="276" r:id="rId9"/>
    <p:sldId id="297" r:id="rId10"/>
    <p:sldId id="277" r:id="rId11"/>
    <p:sldId id="298" r:id="rId12"/>
    <p:sldId id="282" r:id="rId13"/>
    <p:sldId id="299" r:id="rId14"/>
    <p:sldId id="300" r:id="rId15"/>
    <p:sldId id="301" r:id="rId16"/>
    <p:sldId id="302" r:id="rId17"/>
    <p:sldId id="303" r:id="rId18"/>
    <p:sldId id="304" r:id="rId19"/>
    <p:sldId id="265" r:id="rId20"/>
    <p:sldId id="266" r:id="rId21"/>
    <p:sldId id="267" r:id="rId22"/>
    <p:sldId id="320" r:id="rId23"/>
    <p:sldId id="261" r:id="rId24"/>
    <p:sldId id="262" r:id="rId25"/>
    <p:sldId id="321" r:id="rId26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406400"/>
            <a:ext cx="27432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406400"/>
            <a:ext cx="8070573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412875"/>
            <a:ext cx="10972800" cy="4714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5100" y="1706245"/>
            <a:ext cx="6616065" cy="1470025"/>
          </a:xfrm>
        </p:spPr>
        <p:txBody>
          <a:bodyPr/>
          <a:lstStyle/>
          <a:p>
            <a:pPr algn="ctr"/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伶官传序</a:t>
            </a:r>
            <a:br>
              <a:rPr lang="zh-CN" altLang="zh-CN" sz="96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6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sym typeface="+mn-ea"/>
              </a:rPr>
              <a:t>《新五代史》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13765" y="3886200"/>
            <a:ext cx="4457065" cy="1752600"/>
          </a:xfrm>
        </p:spPr>
        <p:txBody>
          <a:bodyPr/>
          <a:lstStyle/>
          <a:p>
            <a:r>
              <a:rPr lang="en-US" altLang="zh-CN"/>
              <a:t>                            </a:t>
            </a:r>
            <a:endParaRPr lang="zh-CN" altLang="en-US" sz="4800"/>
          </a:p>
          <a:p>
            <a:r>
              <a:rPr lang="zh-CN" altLang="en-US" sz="4800"/>
              <a:t>           </a:t>
            </a:r>
            <a:r>
              <a:rPr lang="zh-CN" altLang="en-US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一课时</a:t>
            </a:r>
          </a:p>
          <a:p>
            <a:r>
              <a:rPr lang="zh-CN" altLang="zh-CN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             </a:t>
            </a:r>
          </a:p>
        </p:txBody>
      </p:sp>
      <p:pic>
        <p:nvPicPr>
          <p:cNvPr id="6" name="图片 5" descr="9af1e674f3e4cebaff19f563f108bfd5a8362fdd77f97-S291Zg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405" y="184785"/>
            <a:ext cx="3771265" cy="64884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000"/>
            <a:ext cx="10972800" cy="4857750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</a:t>
            </a:r>
            <a:r>
              <a:rPr lang="en-US" altLang="zh-CN" sz="3600">
                <a:solidFill>
                  <a:schemeClr val="accent4"/>
                </a:solidFill>
                <a:sym typeface="+mn-ea"/>
              </a:rPr>
              <a:t>  </a:t>
            </a:r>
            <a:r>
              <a:rPr lang="en-US" altLang="zh-CN" sz="4000">
                <a:solidFill>
                  <a:schemeClr val="accent4"/>
                </a:solidFill>
                <a:sym typeface="+mn-ea"/>
              </a:rPr>
              <a:t>4.</a:t>
            </a:r>
            <a:r>
              <a:rPr lang="zh-CN" altLang="en-US" sz="4000">
                <a:solidFill>
                  <a:schemeClr val="accent4"/>
                </a:solidFill>
                <a:sym typeface="+mn-ea"/>
              </a:rPr>
              <a:t>故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方</a:t>
            </a:r>
            <a:r>
              <a:rPr lang="zh-CN" altLang="en-US" sz="4000">
                <a:solidFill>
                  <a:schemeClr val="accent4"/>
                </a:solidFill>
                <a:sym typeface="+mn-ea"/>
              </a:rPr>
              <a:t>其盛也，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举</a:t>
            </a:r>
            <a:r>
              <a:rPr lang="zh-CN" altLang="en-US" sz="4000">
                <a:solidFill>
                  <a:schemeClr val="accent4"/>
                </a:solidFill>
                <a:sym typeface="+mn-ea"/>
              </a:rPr>
              <a:t>天下之豪杰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莫能</a:t>
            </a:r>
            <a:r>
              <a:rPr lang="zh-CN" altLang="en-US" sz="4000">
                <a:solidFill>
                  <a:schemeClr val="accent4"/>
                </a:solidFill>
                <a:sym typeface="+mn-ea"/>
              </a:rPr>
              <a:t>与之争；及其衰也，数十伶人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困</a:t>
            </a:r>
            <a:r>
              <a:rPr lang="zh-CN" altLang="en-US" sz="4000">
                <a:solidFill>
                  <a:schemeClr val="accent4"/>
                </a:solidFill>
                <a:sym typeface="+mn-ea"/>
              </a:rPr>
              <a:t>之，</a:t>
            </a:r>
            <a:r>
              <a:rPr lang="zh-CN" altLang="en-US" sz="4000" u="sng">
                <a:solidFill>
                  <a:schemeClr val="accent4"/>
                </a:solidFill>
                <a:sym typeface="+mn-ea"/>
              </a:rPr>
              <a:t>而身死国灭</a:t>
            </a:r>
            <a:r>
              <a:rPr lang="zh-CN" altLang="en-US" sz="4000">
                <a:solidFill>
                  <a:schemeClr val="accent4"/>
                </a:solidFill>
                <a:sym typeface="+mn-ea"/>
              </a:rPr>
              <a:t>，</a:t>
            </a:r>
            <a:r>
              <a:rPr lang="zh-CN" altLang="en-US" sz="40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为</a:t>
            </a:r>
            <a:r>
              <a:rPr lang="zh-CN" altLang="en-US" sz="4000" u="sng">
                <a:solidFill>
                  <a:schemeClr val="accent4"/>
                </a:solidFill>
                <a:sym typeface="+mn-ea"/>
              </a:rPr>
              <a:t>天下笑</a:t>
            </a:r>
            <a:r>
              <a:rPr lang="zh-CN" altLang="en-US" sz="4000">
                <a:solidFill>
                  <a:schemeClr val="accent4"/>
                </a:solidFill>
                <a:sym typeface="+mn-ea"/>
              </a:rPr>
              <a:t>。</a:t>
            </a:r>
            <a:r>
              <a:rPr lang="zh-CN" altLang="en-US" sz="4000" u="sng">
                <a:solidFill>
                  <a:schemeClr val="accent4"/>
                </a:solidFill>
                <a:sym typeface="+mn-ea"/>
              </a:rPr>
              <a:t>夫祸患常积</a:t>
            </a:r>
            <a:r>
              <a:rPr lang="zh-CN" altLang="en-US" sz="40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于忽微</a:t>
            </a:r>
            <a:r>
              <a:rPr lang="zh-CN" altLang="en-US" sz="4000" u="sng">
                <a:solidFill>
                  <a:schemeClr val="accent4"/>
                </a:solidFill>
                <a:sym typeface="+mn-ea"/>
              </a:rPr>
              <a:t>，而智勇多</a:t>
            </a:r>
            <a:r>
              <a:rPr lang="zh-CN" altLang="en-US" sz="40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困于所溺</a:t>
            </a:r>
            <a:r>
              <a:rPr lang="zh-CN" altLang="en-US" sz="4000" u="sng">
                <a:solidFill>
                  <a:schemeClr val="accent4"/>
                </a:solidFill>
                <a:sym typeface="+mn-ea"/>
              </a:rPr>
              <a:t>，岂独伶人也哉！</a:t>
            </a:r>
            <a:r>
              <a:rPr lang="zh-CN" altLang="en-US" sz="4000">
                <a:solidFill>
                  <a:schemeClr val="accent4"/>
                </a:solidFill>
                <a:sym typeface="+mn-ea"/>
              </a:rPr>
              <a:t>作《伶官传》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025" y="1270000"/>
            <a:ext cx="11255375" cy="4857750"/>
          </a:xfrm>
        </p:spPr>
        <p:txBody>
          <a:bodyPr/>
          <a:lstStyle/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4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600">
                <a:solidFill>
                  <a:schemeClr val="accent4"/>
                </a:solidFill>
                <a:effectLst/>
                <a:sym typeface="+mn-ea"/>
              </a:rPr>
              <a:t>《尚书》上说：“自满招来损害，谦虚得到好处。”忧虑辛劳可以使国家兴盛，安闲享乐可以使自身灭亡，这是自然的道理。因此，当庄宗强盛的时候，普天下的豪杰，都不能跟他抗争；等到他衰败的时候，几十个伶人围困他，就自己丧命，国家灭亡，被天下人讥笑。可见祸患常常是由微小的事情积累而成的，聪明勇敢的人反而常被所溺爱的人或事困扰，难道只有宠爱伶人才会这样吗？于是作《伶官传》。</a:t>
            </a:r>
          </a:p>
          <a:p>
            <a:endParaRPr lang="zh-CN" altLang="en-US" sz="360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重点强化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1270000"/>
            <a:ext cx="6899910" cy="4857750"/>
          </a:xfrm>
        </p:spPr>
        <p:txBody>
          <a:bodyPr/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通假字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1尔其无忘乃父之志！“无”通“毋”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2及仇雠已灭,“雠”同“仇”，仇人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名词作动词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⒈函梁君臣之首 函：用匣子装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⒉抑本其成败之迹 本：探求，考察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3.原 庄宗之所以得天下 原：推究</a:t>
            </a:r>
          </a:p>
        </p:txBody>
      </p:sp>
      <p:pic>
        <p:nvPicPr>
          <p:cNvPr id="4" name="图片 3" descr="t0188fe3ee83f49f3d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145" y="406400"/>
            <a:ext cx="4990465" cy="49904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577850"/>
            <a:ext cx="10972800" cy="5549900"/>
          </a:xfrm>
        </p:spPr>
        <p:txBody>
          <a:bodyPr/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名词作状语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⒈负而前驱 前：向前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⒉仓皇东出 东：向东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⒊一夫夜呼 夜：在夜里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⒋乱者四应 四：在四面</a:t>
            </a:r>
          </a:p>
          <a:p>
            <a:endParaRPr lang="zh-CN" altLang="en-US" sz="3200"/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动词作名词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⒈而告以成功 成功：成功的消息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⒉泣下沾襟 泣：泪水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使动用法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⒈忧劳可以兴国，逸豫可以亡身 兴：使兴盛 亡：使灭亡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形容词作动词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⒈一夫夜呼，乱者四应 乱：作乱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形容词作名词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⒈而智勇多困于所溺 智勇：有勇有谋的人物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⒉夫祸患常积于忽微 忽微：细小的事情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9420" y="505460"/>
            <a:ext cx="10972800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重点强化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2420" y="1085850"/>
            <a:ext cx="11269980" cy="5041900"/>
          </a:xfrm>
        </p:spPr>
        <p:txBody>
          <a:bodyPr/>
          <a:lstStyle/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重点实词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⒈原庄宗之所以得天下 原：推究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⒉方其系燕父子以组 系：缚；组：泛指绳索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⒊抑本其成败之际 抑：或者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⒋举天下之豪杰，莫能与之争 举：全，所有的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⒌逸豫可以亡身 逸豫：安乐，指庄宗喜好音乐戏曲，宠爱伶人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9275"/>
            <a:ext cx="10972800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重点虚词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450" y="1172210"/>
            <a:ext cx="11410950" cy="4955540"/>
          </a:xfrm>
        </p:spPr>
        <p:txBody>
          <a:bodyPr/>
          <a:lstStyle/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⒈其：尔其无忘乃父之志 副词，表祈使语气，相当于“一定”“应当”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方其系燕父子以组 代词，他，代庄宗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至于誓天断发，泣下沾襟，何其衰也 副词，加强语气，不译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⒉以：与其所以失之者 介词，与“所”组成固定词组，表示“……的原因”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可以知之矣 介词，“凭借”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方其系燕父子以组 介词，“用”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一词多义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5145" y="491490"/>
            <a:ext cx="10972800" cy="495554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endParaRPr lang="zh-CN" altLang="en-US"/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1、盛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盛衰之理，虽曰天命，岂非人事哉（兴盛）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请其矢，盛以锦囊（装）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其意气之盛，可谓壮哉（旺盛）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方其盛也，举天下之豪杰，莫能与之争（强盛）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2、困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及其衰也，数十伶人困之（围困）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智勇多困于所溺（困扰）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秦无亡矢遗镞之费，而天下诸侯已困矣（困厄）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一词多义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000"/>
            <a:ext cx="10972800" cy="4857750"/>
          </a:xfrm>
        </p:spPr>
        <p:txBody>
          <a:bodyPr/>
          <a:lstStyle/>
          <a:p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、其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尔其无忘乃父之志（副词，应当，一定）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至于誓天断发，泣下沾襟，何其衰也（语气词）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其意气之盛，可谓壮哉（代词，他）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圣人之所以为圣，愚人之所以为愚，其皆出于此乎?（大概，表揣测语气）▲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2945"/>
            <a:ext cx="10972800" cy="708660"/>
          </a:xfrm>
        </p:spPr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思考一 ：思考本文的创作意图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1199515"/>
            <a:ext cx="7421880" cy="4928235"/>
          </a:xfrm>
        </p:spPr>
        <p:txBody>
          <a:bodyPr/>
          <a:lstStyle/>
          <a:p>
            <a:r>
              <a:rPr lang="zh-CN" sz="4000" b="1">
                <a:sym typeface="+mn-ea"/>
              </a:rPr>
              <a:t>明确：</a:t>
            </a:r>
            <a:r>
              <a:rPr sz="4000" b="1">
                <a:sym typeface="+mn-ea"/>
              </a:rPr>
              <a:t>这篇文章是欧阳修为《新五代史·伶官传》作的序。文章总结了后唐庄宗李存勖得天下而后失天下的历史教训，阐明了国家盛衰取决于人事，“忧劳可以兴国，逸豫可以亡身”的道理，讽谏北宋统治者力戒骄奢，防微杜渐，励精图治。</a:t>
            </a:r>
          </a:p>
        </p:txBody>
      </p:sp>
      <p:pic>
        <p:nvPicPr>
          <p:cNvPr id="4" name="图片 3" descr="20190305152329_twrn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5755" y="321310"/>
            <a:ext cx="3933190" cy="58654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9400"/>
            <a:ext cx="10972800" cy="17399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目标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疏通文意，掌握重点字词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二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了解文章写作特色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3205" y="2146300"/>
            <a:ext cx="6969760" cy="398145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>
                <a:solidFill>
                  <a:schemeClr val="accent4"/>
                </a:solidFill>
                <a:effectLst/>
              </a:rPr>
              <a:t>欧阳修（1007年－1072年），字永叔，号醉翁、六一居士，北宋政治家、文学家，且在政治上负有盛名。因吉州原属庐陵郡，以“庐陵欧阳修”自居。官至翰林学士、枢密副使、参知政事，谥号文忠，世称欧阳文忠公。后人又将其与韩愈、柳宗元和苏轼合称“千古文章四大家”。与韩愈、柳宗元、苏轼、苏洵、苏辙、王安石、曾巩被世人称为“唐宋散文八大家”。</a:t>
            </a:r>
          </a:p>
        </p:txBody>
      </p:sp>
      <p:pic>
        <p:nvPicPr>
          <p:cNvPr id="5" name="图片 4" descr="t0161a5bee4d981ea4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7145" y="279400"/>
            <a:ext cx="4258945" cy="59416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思考二：本文叙述庄宗史实线索是什么？</a:t>
            </a:r>
            <a:endParaRPr lang="zh-CN" altLang="en-US" sz="4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000"/>
            <a:ext cx="10972800" cy="495554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4400">
                <a:solidFill>
                  <a:schemeClr val="accent4"/>
                </a:solidFill>
              </a:rPr>
              <a:t>明确：全文以</a:t>
            </a:r>
            <a:r>
              <a:rPr lang="en-US" altLang="zh-CN" sz="4400">
                <a:solidFill>
                  <a:schemeClr val="accent4"/>
                </a:solidFill>
              </a:rPr>
              <a:t>“</a:t>
            </a:r>
            <a:r>
              <a:rPr lang="zh-CN" altLang="en-US" sz="4400">
                <a:solidFill>
                  <a:schemeClr val="accent4"/>
                </a:solidFill>
              </a:rPr>
              <a:t>矢</a:t>
            </a:r>
            <a:r>
              <a:rPr lang="en-US" altLang="zh-CN" sz="4400">
                <a:solidFill>
                  <a:schemeClr val="accent4"/>
                </a:solidFill>
              </a:rPr>
              <a:t>”</a:t>
            </a:r>
            <a:r>
              <a:rPr lang="zh-CN" altLang="en-US" sz="4400">
                <a:solidFill>
                  <a:schemeClr val="accent4"/>
                </a:solidFill>
              </a:rPr>
              <a:t>为线索，</a:t>
            </a:r>
          </a:p>
          <a:p>
            <a:r>
              <a:rPr lang="zh-CN" altLang="en-US" sz="4400">
                <a:solidFill>
                  <a:schemeClr val="accent4"/>
                </a:solidFill>
              </a:rPr>
              <a:t>晋王把三矢赐给庄宗           庄宗藏之于庙                   </a:t>
            </a:r>
          </a:p>
          <a:p>
            <a:pPr marL="0" indent="0">
              <a:buNone/>
            </a:pPr>
            <a:r>
              <a:rPr lang="zh-CN" altLang="en-US" sz="4400">
                <a:solidFill>
                  <a:schemeClr val="accent4"/>
                </a:solidFill>
              </a:rPr>
              <a:t>            用兵负而前驱           还矢先王，告以成功</a:t>
            </a:r>
          </a:p>
        </p:txBody>
      </p:sp>
      <p:sp>
        <p:nvSpPr>
          <p:cNvPr id="4" name="右箭头 3"/>
          <p:cNvSpPr/>
          <p:nvPr/>
        </p:nvSpPr>
        <p:spPr>
          <a:xfrm>
            <a:off x="6392545" y="2320290"/>
            <a:ext cx="1229360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1017905" y="3168650"/>
            <a:ext cx="1328420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5954395" y="3168650"/>
            <a:ext cx="1414145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65214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思考三：思考本文的主要论证方法？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845" y="1058545"/>
            <a:ext cx="11948160" cy="5069205"/>
          </a:xfrm>
        </p:spPr>
        <p:txBody>
          <a:bodyPr/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对比论证：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文的中心论点是盛衰之理，由于人事。这一论点本身就是一个既正反对立又合而为一的命题。作者运用了—组组简洁强烈的对比，人事与天命、盛与衰、得与失、难与易、成与败、兴与亡、忧劳与逸豫，说明成败之迹皆出于人事。全文以“盛衰”二字贯穿始终，从“盛”“衰”两个方面，围绕着“人事”进行层层深入的对比论述。本文的对比论证在总体上着眼于“盛”“衰”与“忧劳”“逸豫”的因果关系，从中心论点到论据，从论证过程到结论，不论是所用的事例或史实，还是作者抒发的感慨和议论，都是对比性的。通过正反两方面的鲜明对比，既突出了中心论点，使说理深刻、透彻，也使文章一气贯通，前后呼应，脉络清晰，结构严谨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1465" y="901065"/>
            <a:ext cx="11255375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赏析一：清代文学家沈德潜认为《伶官传序》：“抑扬顿挫，得《史记》神髓”试分析本文抑扬顿挫的笔法。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950" y="1935480"/>
            <a:ext cx="11722100" cy="4192270"/>
          </a:xfrm>
        </p:spPr>
        <p:txBody>
          <a:bodyPr/>
          <a:lstStyle/>
          <a:p>
            <a:pPr marL="0" indent="0">
              <a:buNone/>
            </a:pPr>
            <a:r>
              <a:rPr 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r>
              <a:rPr lang="en-US" sz="3200"/>
              <a:t>.</a:t>
            </a:r>
            <a:r>
              <a:rPr sz="3200"/>
              <a:t>无生硬的说教，而是娓娓道来，婉转动人。即使是在慨叹庄宗败亡时，也只是寓惋惜之意而无责难之词，可谓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意正言婉</a:t>
            </a:r>
            <a:r>
              <a:rPr sz="3200"/>
              <a:t>。全文从“呜呼”起笔，一叹再叹，以叹始终，</a:t>
            </a:r>
            <a:r>
              <a:rPr sz="3200" u="sng"/>
              <a:t>于反复叹咏之中显现委婉的韵致</a:t>
            </a:r>
            <a:r>
              <a:rPr sz="3200"/>
              <a:t>。</a:t>
            </a:r>
            <a:r>
              <a:rPr 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</a:t>
            </a:r>
            <a:r>
              <a:rPr sz="3200"/>
              <a:t>在议论的文字中，多用反问句、疑问句，使说理委婉而令人深思；多用对称语句，特别是在关键的地方，采用语言凝练、对仗工整的格言式的骈句，造成</a:t>
            </a:r>
            <a:r>
              <a:rPr sz="32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鲜明的对比感和节奏感</a:t>
            </a:r>
            <a:r>
              <a:rPr sz="3200"/>
              <a:t>；适当运用长句，调节语势，有张有弛。疑问句、感叹句与陈述句，骈句与散句，长句与短句，错综有致，读起来抑扬顿挫，一唱三叹，感情饱满，气势充沛。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拓展补充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——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席慕蓉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6085" y="1078865"/>
            <a:ext cx="11156315" cy="504888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戏子</a:t>
            </a:r>
          </a:p>
          <a:p>
            <a:pPr>
              <a:spcBef>
                <a:spcPct val="0"/>
              </a:spcBef>
            </a:pP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请不要相信我的美丽</a:t>
            </a:r>
          </a:p>
          <a:p>
            <a:pPr>
              <a:spcBef>
                <a:spcPct val="0"/>
              </a:spcBef>
            </a:pP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也不要相信我的爱情</a:t>
            </a:r>
          </a:p>
          <a:p>
            <a:pPr>
              <a:spcBef>
                <a:spcPct val="0"/>
              </a:spcBef>
            </a:pP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在涂满了油彩的面容之下</a:t>
            </a:r>
          </a:p>
          <a:p>
            <a:pPr>
              <a:spcBef>
                <a:spcPct val="0"/>
              </a:spcBef>
            </a:pP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我有的是颗戏子的心</a:t>
            </a:r>
          </a:p>
          <a:p>
            <a:pPr>
              <a:spcBef>
                <a:spcPct val="0"/>
              </a:spcBef>
            </a:pP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所以 请千万不要</a:t>
            </a:r>
          </a:p>
          <a:p>
            <a:pPr>
              <a:spcBef>
                <a:spcPct val="0"/>
              </a:spcBef>
            </a:pP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不要把我的悲哀当真</a:t>
            </a:r>
          </a:p>
          <a:p>
            <a:pPr>
              <a:spcBef>
                <a:spcPct val="0"/>
              </a:spcBef>
            </a:pP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也别随着我的表演心碎</a:t>
            </a:r>
          </a:p>
          <a:p>
            <a:pPr>
              <a:spcBef>
                <a:spcPct val="0"/>
              </a:spcBef>
            </a:pP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亲爱的朋友 今生今世</a:t>
            </a:r>
          </a:p>
          <a:p>
            <a:pPr>
              <a:spcBef>
                <a:spcPct val="0"/>
              </a:spcBef>
            </a:pP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我只是个戏子</a:t>
            </a:r>
          </a:p>
          <a:p>
            <a:pPr>
              <a:spcBef>
                <a:spcPct val="0"/>
              </a:spcBef>
            </a:pP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永远在别人的故事里</a:t>
            </a:r>
          </a:p>
          <a:p>
            <a:pPr>
              <a:spcBef>
                <a:spcPct val="0"/>
              </a:spcBef>
            </a:pP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流着自己的泪</a:t>
            </a:r>
          </a:p>
        </p:txBody>
      </p:sp>
      <p:pic>
        <p:nvPicPr>
          <p:cNvPr id="4" name="图片 3" descr="0KHWriChG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3630" y="1469390"/>
            <a:ext cx="7244715" cy="4658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435" y="788670"/>
            <a:ext cx="7634605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拓展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: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祸患常积于忽微，而智勇多困于所溺，你还能举出哪些例子？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660" y="1878965"/>
            <a:ext cx="7844790" cy="424878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1、夏朝的桀，因妹喜亡国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2、商朝的纣王，因妲己亡国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3、周幽王为逗褒姒烽火戏诸侯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《韩非子》“昔者纣为象箸，而箕子怖。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宋徽宗爱好书法、绘画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李煜爱好文学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张飞好酒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项羽好名</a:t>
            </a:r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9af1e674f3e4cebaff19f563f108bfd5a8362fdd77f97-S291Zg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75" y="297180"/>
            <a:ext cx="4012565" cy="5942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435" y="449580"/>
            <a:ext cx="4750435" cy="500570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拓展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: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祸患常积于忽微，而智勇多困于所溺，结合我们自身有什么启示？小组讨论思考，发表观点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.</a:t>
            </a:r>
          </a:p>
        </p:txBody>
      </p:sp>
      <p:pic>
        <p:nvPicPr>
          <p:cNvPr id="6" name="图片 5" descr="t015c7969427b1ded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690" y="1423670"/>
            <a:ext cx="7055485" cy="47097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" y="579120"/>
            <a:ext cx="6973570" cy="5548630"/>
          </a:xfrm>
        </p:spPr>
        <p:txBody>
          <a:bodyPr/>
          <a:lstStyle/>
          <a:p>
            <a:r>
              <a:rPr lang="zh-CN" altLang="en-US" sz="3600"/>
              <a:t>欧阳修是在宋代文学史上最早开创一代文风的文坛领袖。领导了北宋诗文革新运动，继承并发展了韩愈的古文理论。他的散文创作的高度成就与其正确的古文理论相辅相成，从而开创了一代文风。欧阳修在变革文风的同时，也对诗风词风进行了革新。在史学方面，也有较高成就。</a:t>
            </a:r>
          </a:p>
        </p:txBody>
      </p:sp>
      <p:pic>
        <p:nvPicPr>
          <p:cNvPr id="6" name="图片 5" descr="t013331debcf53892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115" y="456565"/>
            <a:ext cx="3961765" cy="56711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二、写作背景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055" y="704850"/>
            <a:ext cx="7479665" cy="5436235"/>
          </a:xfrm>
        </p:spPr>
        <p:txBody>
          <a:bodyPr/>
          <a:lstStyle/>
          <a:p>
            <a:endParaRPr lang="zh-CN" altLang="en-US"/>
          </a:p>
          <a:p>
            <a:r>
              <a:rPr lang="zh-CN" altLang="en-US"/>
              <a:t>  </a:t>
            </a:r>
            <a:r>
              <a:rPr lang="zh-CN" altLang="en-US" sz="3200"/>
              <a:t>  五代(907-960),指唐宋之间的五个封建王朝,即</a:t>
            </a:r>
            <a:r>
              <a:rPr lang="zh-CN" altLang="en-US" sz="32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后梁、后唐、后晋、后汉、后周,</a:t>
            </a:r>
            <a:r>
              <a:rPr lang="zh-CN" altLang="en-US" sz="3200"/>
              <a:t>这53年间,先后换过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四姓十四君</a:t>
            </a:r>
            <a:r>
              <a:rPr lang="zh-CN" altLang="en-US" sz="3200"/>
              <a:t>,篡弑相寻,战乱频起,后唐庄宗就是被弑的一个。庄宗称帝后,迷恋伶人,“常身与俳优杂戏于庭,伶人由此用事”,遂被败政乱国的伶官景进、史彦琼、郭从谦等包围。郭从谦又乘危作乱,用乱箭射死庄宗</a:t>
            </a:r>
            <a:r>
              <a:rPr lang="zh-CN" altLang="en-US" sz="3600"/>
              <a:t>。</a:t>
            </a:r>
          </a:p>
        </p:txBody>
      </p:sp>
      <p:pic>
        <p:nvPicPr>
          <p:cNvPr id="4" name="图片 3" descr="005uorj4gy1fhymde09bij30nq0zkq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2720" y="308610"/>
            <a:ext cx="4298950" cy="59302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（节选自《新五代史》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7330" y="1270000"/>
            <a:ext cx="7423785" cy="4857750"/>
          </a:xfrm>
        </p:spPr>
        <p:txBody>
          <a:bodyPr/>
          <a:lstStyle/>
          <a:p>
            <a:r>
              <a:rPr lang="en-US" altLang="zh-CN" sz="3600"/>
              <a:t>1.</a:t>
            </a:r>
            <a:r>
              <a:rPr lang="zh-CN" altLang="en-US" sz="3600"/>
              <a:t>呜呼！盛衰之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理</a:t>
            </a:r>
            <a:r>
              <a:rPr lang="zh-CN" altLang="en-US" sz="3600"/>
              <a:t>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虽</a:t>
            </a:r>
            <a:r>
              <a:rPr lang="zh-CN" altLang="en-US" sz="3600"/>
              <a:t>曰天命，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岂非</a:t>
            </a:r>
            <a:r>
              <a:rPr lang="zh-CN" altLang="en-US" sz="3600"/>
              <a:t>人事哉！</a:t>
            </a:r>
            <a:r>
              <a:rPr lang="zh-CN" altLang="en-US" sz="36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</a:t>
            </a:r>
            <a:r>
              <a:rPr lang="zh-CN" altLang="en-US" sz="3600"/>
              <a:t>庄宗之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所以</a:t>
            </a:r>
            <a:r>
              <a:rPr lang="zh-CN" altLang="en-US" sz="3600"/>
              <a:t>得天下，与其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所以</a:t>
            </a:r>
            <a:r>
              <a:rPr lang="zh-CN" altLang="en-US" sz="3600"/>
              <a:t>失之者，可以知之矣。</a:t>
            </a:r>
          </a:p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译文：</a:t>
            </a:r>
            <a:r>
              <a:rPr lang="zh-CN" altLang="en-US" sz="3600"/>
              <a:t>　唉！国家兴盛与衰亡的道理，虽然说是天命，难道不是由于人事吗?推究庄宗得天下和他失天下的原因，就可以知道了。</a:t>
            </a:r>
          </a:p>
        </p:txBody>
      </p:sp>
      <p:pic>
        <p:nvPicPr>
          <p:cNvPr id="4" name="图片 3" descr="467779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6570" y="321310"/>
            <a:ext cx="4028440" cy="59093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618490"/>
            <a:ext cx="10972800" cy="665480"/>
          </a:xfrm>
        </p:spPr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480" y="1283970"/>
            <a:ext cx="11170920" cy="4843780"/>
          </a:xfrm>
        </p:spPr>
        <p:txBody>
          <a:bodyPr/>
          <a:lstStyle/>
          <a:p>
            <a:r>
              <a:rPr lang="en-US" altLang="zh-CN" sz="4000">
                <a:sym typeface="+mn-ea"/>
              </a:rPr>
              <a:t>2.</a:t>
            </a:r>
            <a:r>
              <a:rPr lang="zh-CN" altLang="en-US" sz="4000">
                <a:sym typeface="+mn-ea"/>
              </a:rPr>
              <a:t>世言晋王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之</a:t>
            </a:r>
            <a:r>
              <a:rPr lang="zh-CN" altLang="en-US" sz="4000">
                <a:sym typeface="+mn-ea"/>
              </a:rPr>
              <a:t>将终也，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</a:t>
            </a:r>
            <a:r>
              <a:rPr lang="zh-CN" altLang="en-US" sz="4000">
                <a:sym typeface="+mn-ea"/>
              </a:rPr>
              <a:t>三矢赐庄宗而告之曰：“梁，吾仇也；燕王，吾所立，契丹，与吾约为兄弟，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而</a:t>
            </a:r>
            <a:r>
              <a:rPr lang="zh-CN" altLang="en-US" sz="4000">
                <a:sym typeface="+mn-ea"/>
              </a:rPr>
              <a:t>皆背晋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</a:t>
            </a:r>
            <a:r>
              <a:rPr lang="zh-CN" altLang="en-US" sz="4000">
                <a:sym typeface="+mn-ea"/>
              </a:rPr>
              <a:t>归梁。此三者，吾遗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恨</a:t>
            </a:r>
            <a:r>
              <a:rPr lang="zh-CN" altLang="en-US" sz="4000">
                <a:sym typeface="+mn-ea"/>
              </a:rPr>
              <a:t>也。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与</a:t>
            </a:r>
            <a:r>
              <a:rPr lang="zh-CN" altLang="en-US" sz="4000">
                <a:sym typeface="+mn-ea"/>
              </a:rPr>
              <a:t>尔三矢，尔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其</a:t>
            </a:r>
            <a:r>
              <a:rPr lang="zh-CN" altLang="en-US" sz="4000">
                <a:sym typeface="+mn-ea"/>
              </a:rPr>
              <a:t>无忘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乃</a:t>
            </a:r>
            <a:r>
              <a:rPr lang="zh-CN" altLang="en-US" sz="4000">
                <a:sym typeface="+mn-ea"/>
              </a:rPr>
              <a:t>父之志！”庄宗受而藏之于庙。其后用兵，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则</a:t>
            </a:r>
            <a:r>
              <a:rPr lang="zh-CN" altLang="en-US" sz="4000">
                <a:sym typeface="+mn-ea"/>
              </a:rPr>
              <a:t>遣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从事以</a:t>
            </a:r>
            <a:r>
              <a:rPr lang="zh-CN" altLang="en-US" sz="4000">
                <a:sym typeface="+mn-ea"/>
              </a:rPr>
              <a:t>一</a:t>
            </a:r>
            <a:r>
              <a:rPr lang="zh-CN" altLang="en-US" sz="4000" u="sng">
                <a:sym typeface="+mn-ea"/>
              </a:rPr>
              <a:t>少牢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告</a:t>
            </a:r>
            <a:r>
              <a:rPr lang="zh-CN" altLang="en-US" sz="4000">
                <a:sym typeface="+mn-ea"/>
              </a:rPr>
              <a:t>庙，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请</a:t>
            </a:r>
            <a:r>
              <a:rPr lang="zh-CN" altLang="en-US" sz="4000">
                <a:sym typeface="+mn-ea"/>
              </a:rPr>
              <a:t>其矢，</a:t>
            </a:r>
            <a:r>
              <a:rPr lang="zh-CN" altLang="en-US" sz="40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盛以锦囊</a:t>
            </a:r>
            <a:r>
              <a:rPr lang="zh-CN" altLang="en-US" sz="4000">
                <a:sym typeface="+mn-ea"/>
              </a:rPr>
              <a:t>，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负</a:t>
            </a:r>
            <a:r>
              <a:rPr lang="zh-CN" altLang="en-US" sz="4000">
                <a:sym typeface="+mn-ea"/>
              </a:rPr>
              <a:t>而前驱，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及</a:t>
            </a:r>
            <a:r>
              <a:rPr lang="zh-CN" altLang="en-US" sz="4000">
                <a:sym typeface="+mn-ea"/>
              </a:rPr>
              <a:t>凯旋而纳之。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0995" y="1073785"/>
            <a:ext cx="11241405" cy="5252085"/>
          </a:xfrm>
        </p:spPr>
        <p:txBody>
          <a:bodyPr/>
          <a:lstStyle/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2.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600">
                <a:sym typeface="+mn-ea"/>
              </a:rPr>
              <a:t>世人说晋王将死的时候，拿三支箭赐给庄宗，告诉他说：“梁国，是我的仇敌；燕王，是我扶持建立起来的；契丹与我订立盟约，结为兄弟，他们却都背叛晋而归顺梁。这三件事，是我的遗憾；给你三支箭，你一定不要忘记你父亲的愿望。”庄宗接了箭，把它收藏在祖庙里。此后出兵，就派随从官员用猪、羊各一头祭告祖庙，请下那三支箭，用锦囊盛着，背着它走在前面，等到凯旋时再把箭藏入祖庙。</a:t>
            </a:r>
            <a:endParaRPr lang="zh-CN" altLang="en-US" sz="3600"/>
          </a:p>
          <a:p>
            <a:endParaRPr lang="zh-CN" altLang="en-US" sz="360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736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905" y="776605"/>
            <a:ext cx="11326495" cy="5365115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3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原文：方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其</a:t>
            </a:r>
            <a:r>
              <a:rPr lang="zh-CN" altLang="en-US" sz="36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系</a:t>
            </a:r>
            <a:r>
              <a:rPr lang="zh-CN" altLang="en-US" sz="3600" u="sng">
                <a:solidFill>
                  <a:schemeClr val="accent4"/>
                </a:solidFill>
                <a:sym typeface="+mn-ea"/>
              </a:rPr>
              <a:t>燕父子</a:t>
            </a:r>
            <a:r>
              <a:rPr lang="zh-CN" altLang="en-US" sz="36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以组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函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梁君臣之首，入于太庙，还矢先王，</a:t>
            </a:r>
            <a:r>
              <a:rPr lang="zh-CN" altLang="en-US" sz="3600" u="sng">
                <a:solidFill>
                  <a:schemeClr val="accent4"/>
                </a:solidFill>
                <a:sym typeface="+mn-ea"/>
              </a:rPr>
              <a:t>而告以成功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，其意气之盛，可谓壮哉！及仇雠已灭，天下已定，一夫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夜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呼，乱者四应，仓皇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东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出，未及见贼而士卒离散，君臣相顾，不知所归。至于誓天断发，泣下沾襟，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何其衰也！岂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得之难而失之易欤？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抑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本其成败之迹，而皆自于人欤？《</a:t>
            </a:r>
            <a:r>
              <a:rPr lang="zh-CN" altLang="en-US" sz="3600" u="sng">
                <a:solidFill>
                  <a:schemeClr val="accent4"/>
                </a:solidFill>
                <a:sym typeface="+mn-ea"/>
              </a:rPr>
              <a:t>书》曰：“满招损，谦得益。”忧劳可以兴国，逸豫可以亡身，自然之理也。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115" y="1158875"/>
            <a:ext cx="11297285" cy="4968875"/>
          </a:xfrm>
        </p:spPr>
        <p:txBody>
          <a:bodyPr/>
          <a:lstStyle/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3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600">
                <a:solidFill>
                  <a:schemeClr val="accent4"/>
                </a:solidFill>
                <a:effectLst/>
                <a:sym typeface="+mn-ea"/>
              </a:rPr>
              <a:t>当庄宗用绳子捆绑着燕王父子，用木匣装着梁君臣的首级，进入太庙，把箭还给先王，向先王禀告成功的时候，他意气骄盛，多么雄壮啊。等到仇敌已经消灭，天下已经平定，一个人在夜间呼喊，作乱的人便四方响应，他仓皇向东出逃，还没有看到叛军，士卒就离散了，君臣相对而视，不知回到哪里去。以至于对天发誓，割下头发，大家的泪水沾湿了衣襟，又是多么衰颓啊。难道是得天下艰难而失天下容易吗?或者说推究他成功与失败的事迹，都是由于人事呢？</a:t>
            </a:r>
          </a:p>
          <a:p>
            <a:endParaRPr lang="zh-CN" altLang="en-US" sz="3600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2139</Words>
  <Application>Microsoft Office PowerPoint</Application>
  <PresentationFormat>自定义</PresentationFormat>
  <Paragraphs>114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城市剪影</vt:lpstr>
      <vt:lpstr>伶官传序 《新五代史》</vt:lpstr>
      <vt:lpstr> 目标 一.疏通文意，掌握重点字词 二.了解文章写作特色</vt:lpstr>
      <vt:lpstr>PowerPoint 演示文稿</vt:lpstr>
      <vt:lpstr>二、写作背景</vt:lpstr>
      <vt:lpstr>原文翻译（节选自《新五代史》</vt:lpstr>
      <vt:lpstr>原文翻译  </vt:lpstr>
      <vt:lpstr>原文翻译</vt:lpstr>
      <vt:lpstr> 原文翻译 </vt:lpstr>
      <vt:lpstr>原文翻译</vt:lpstr>
      <vt:lpstr> 原文翻译 </vt:lpstr>
      <vt:lpstr>原文翻译</vt:lpstr>
      <vt:lpstr>重点强化</vt:lpstr>
      <vt:lpstr>PowerPoint 演示文稿</vt:lpstr>
      <vt:lpstr>PowerPoint 演示文稿</vt:lpstr>
      <vt:lpstr>重点强化 </vt:lpstr>
      <vt:lpstr>重点虚词 </vt:lpstr>
      <vt:lpstr>一词多义</vt:lpstr>
      <vt:lpstr>一词多义</vt:lpstr>
      <vt:lpstr>思考一 ：思考本文的创作意图 </vt:lpstr>
      <vt:lpstr>思考二：本文叙述庄宗史实线索是什么？</vt:lpstr>
      <vt:lpstr> 思考三：思考本文的主要论证方法？ </vt:lpstr>
      <vt:lpstr>赏析一：清代文学家沈德潜认为《伶官传序》：“抑扬顿挫，得《史记》神髓”试分析本文抑扬顿挫的笔法。</vt:lpstr>
      <vt:lpstr>拓展补充——席慕蓉</vt:lpstr>
      <vt:lpstr>拓展:祸患常积于忽微，而智勇多困于所溺，你还能举出哪些例子？</vt:lpstr>
      <vt:lpstr>拓展:祸患常积于忽微，而智勇多困于所溺，结合我们自身有什么启示？小组讨论思考，发表观点.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伶官传序 《新五代史》</dc:title>
  <dc:creator>rbm.xkw.com</dc:creator>
  <cp:lastModifiedBy>hj</cp:lastModifiedBy>
  <cp:revision>2</cp:revision>
  <cp:lastPrinted>2020-11-20T18:55:17Z</cp:lastPrinted>
  <dcterms:created xsi:type="dcterms:W3CDTF">2020-11-20T18:55:17Z</dcterms:created>
  <dcterms:modified xsi:type="dcterms:W3CDTF">2020-12-16T05:19:14Z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