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6" r:id="rId2"/>
    <p:sldId id="283" r:id="rId3"/>
    <p:sldId id="389" r:id="rId4"/>
    <p:sldId id="393" r:id="rId5"/>
    <p:sldId id="305" r:id="rId6"/>
    <p:sldId id="396" r:id="rId7"/>
    <p:sldId id="398" r:id="rId8"/>
    <p:sldId id="400" r:id="rId9"/>
    <p:sldId id="402" r:id="rId10"/>
    <p:sldId id="314" r:id="rId11"/>
    <p:sldId id="408" r:id="rId12"/>
    <p:sldId id="323" r:id="rId13"/>
    <p:sldId id="419" r:id="rId14"/>
    <p:sldId id="422" r:id="rId15"/>
    <p:sldId id="357" r:id="rId16"/>
    <p:sldId id="425" r:id="rId17"/>
    <p:sldId id="428" r:id="rId18"/>
    <p:sldId id="324" r:id="rId19"/>
    <p:sldId id="431" r:id="rId20"/>
    <p:sldId id="310" r:id="rId21"/>
    <p:sldId id="436" r:id="rId22"/>
    <p:sldId id="321" r:id="rId23"/>
    <p:sldId id="371" r:id="rId24"/>
    <p:sldId id="372" r:id="rId25"/>
    <p:sldId id="373" r:id="rId26"/>
    <p:sldId id="438" r:id="rId27"/>
    <p:sldId id="442" r:id="rId28"/>
    <p:sldId id="446" r:id="rId29"/>
    <p:sldId id="449" r:id="rId30"/>
    <p:sldId id="452" r:id="rId31"/>
    <p:sldId id="460" r:id="rId32"/>
    <p:sldId id="462" r:id="rId33"/>
    <p:sldId id="466" r:id="rId34"/>
    <p:sldId id="340" r:id="rId35"/>
    <p:sldId id="470" r:id="rId36"/>
    <p:sldId id="339" r:id="rId37"/>
    <p:sldId id="346" r:id="rId38"/>
    <p:sldId id="472" r:id="rId39"/>
    <p:sldId id="332" r:id="rId40"/>
    <p:sldId id="341" r:id="rId41"/>
    <p:sldId id="336" r:id="rId42"/>
    <p:sldId id="342" r:id="rId43"/>
    <p:sldId id="344" r:id="rId44"/>
    <p:sldId id="343" r:id="rId45"/>
    <p:sldId id="345" r:id="rId46"/>
    <p:sldId id="348" r:id="rId47"/>
    <p:sldId id="335" r:id="rId48"/>
    <p:sldId id="352" r:id="rId49"/>
    <p:sldId id="474" r:id="rId50"/>
    <p:sldId id="337" r:id="rId51"/>
    <p:sldId id="349" r:id="rId52"/>
    <p:sldId id="351" r:id="rId53"/>
    <p:sldId id="334" r:id="rId54"/>
    <p:sldId id="479" r:id="rId55"/>
    <p:sldId id="374" r:id="rId56"/>
    <p:sldId id="367" r:id="rId57"/>
    <p:sldId id="368" r:id="rId58"/>
    <p:sldId id="369" r:id="rId59"/>
    <p:sldId id="370" r:id="rId6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ky123.Org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0000"/>
    <a:srgbClr val="FF33CC"/>
    <a:srgbClr val="FF3300"/>
    <a:srgbClr val="006600"/>
    <a:srgbClr val="FF0066"/>
    <a:srgbClr val="003399"/>
    <a:srgbClr val="5B0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42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AF92A5C-6909-4A2E-8169-2B08251806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3874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>
                <a:latin typeface="Arial" charset="0"/>
              </a:rPr>
              <a:t>……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67FE9-5611-4EFD-B7C7-DBB2843B6E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41845-B4D0-4A2D-BA22-C5DE4C3B1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1B6E3-5C56-467E-BBFF-B8BA8D2CC1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A6CC4-714E-49B3-90C8-F973DA0EA2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3B37F-95AF-47C0-B1C3-0806C79533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F5EFE-B81E-4287-B5D5-144029BBAD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E9066-5F58-4238-A40E-742CB1DD6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F0E68-F7B7-4829-842B-5DA1FE5AB7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6D3A2-9744-456B-B8A4-812A8280DA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BD427-2569-4FDF-87D8-9302CFAF63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2350C-82DF-4B1F-B100-AD297E6833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F2BAFCF-0818-4E1B-BBA5-47A390076D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/>
          <p:cNvSpPr>
            <a:spLocks noChangeArrowheads="1"/>
          </p:cNvSpPr>
          <p:nvPr/>
        </p:nvSpPr>
        <p:spPr bwMode="auto">
          <a:xfrm>
            <a:off x="0" y="0"/>
            <a:ext cx="9144000" cy="1628775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endParaRPr lang="zh-CN" altLang="zh-CN" b="0"/>
          </a:p>
        </p:txBody>
      </p:sp>
      <p:sp>
        <p:nvSpPr>
          <p:cNvPr id="15362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endParaRPr lang="zh-CN" altLang="zh-CN" b="0"/>
          </a:p>
        </p:txBody>
      </p:sp>
      <p:sp>
        <p:nvSpPr>
          <p:cNvPr id="15363" name="文本框 4130"/>
          <p:cNvSpPr txBox="1">
            <a:spLocks noChangeArrowheads="1"/>
          </p:cNvSpPr>
          <p:nvPr/>
        </p:nvSpPr>
        <p:spPr bwMode="auto">
          <a:xfrm>
            <a:off x="533400" y="2819400"/>
            <a:ext cx="781208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6000" b="0" dirty="0">
                <a:latin typeface="隶书"/>
                <a:ea typeface="隶书"/>
                <a:cs typeface="隶书"/>
              </a:rPr>
              <a:t> </a:t>
            </a:r>
            <a:r>
              <a:rPr lang="en-US" altLang="zh-CN" sz="6000" b="0" dirty="0">
                <a:latin typeface="Times New Roman" pitchFamily="18" charset="0"/>
                <a:ea typeface="隶书"/>
                <a:cs typeface="隶书"/>
              </a:rPr>
              <a:t> </a:t>
            </a:r>
            <a:r>
              <a:rPr lang="zh-CN" altLang="en-US" sz="60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写出人物的精神</a:t>
            </a:r>
          </a:p>
          <a:p>
            <a:pPr algn="ctr">
              <a:buFont typeface="Arial" charset="0"/>
              <a:buNone/>
            </a:pPr>
            <a:endParaRPr lang="zh-CN" altLang="en-US" sz="3200" dirty="0">
              <a:latin typeface="Times New Roman" pitchFamily="18" charset="0"/>
              <a:ea typeface="楷体" pitchFamily="49" charset="-122"/>
            </a:endParaRPr>
          </a:p>
          <a:p>
            <a:pPr algn="ctr">
              <a:buFont typeface="Arial" charset="0"/>
              <a:buNone/>
            </a:pPr>
            <a:endParaRPr lang="en-US" altLang="zh-CN" sz="6000" b="0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2209800" y="1295400"/>
            <a:ext cx="4667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accent2"/>
                </a:solidFill>
              </a:rPr>
              <a:t>第一单元作文训练</a:t>
            </a:r>
          </a:p>
        </p:txBody>
      </p:sp>
      <p:pic>
        <p:nvPicPr>
          <p:cNvPr id="1536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002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22193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671526">
            <a:off x="7037388" y="4468812"/>
            <a:ext cx="1219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 descr=" 24577"/>
          <p:cNvSpPr>
            <a:spLocks noChangeArrowheads="1"/>
          </p:cNvSpPr>
          <p:nvPr/>
        </p:nvSpPr>
        <p:spPr bwMode="auto">
          <a:xfrm>
            <a:off x="0" y="152400"/>
            <a:ext cx="960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br>
              <a:rPr lang="zh-CN" altLang="zh-CN" sz="32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32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78" name="Rectangle 3" descr=" 24578"/>
          <p:cNvSpPr>
            <a:spLocks noChangeArrowheads="1"/>
          </p:cNvSpPr>
          <p:nvPr/>
        </p:nvSpPr>
        <p:spPr bwMode="auto">
          <a:xfrm>
            <a:off x="609600" y="381000"/>
            <a:ext cx="83058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/>
              <a:t> 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张老师实在太平凡了。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他今年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三十六岁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，中等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身材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，稍微有点发胖。他的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衣裤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都明显地旧了，但非常整洁。每一个纽扣都扣得规规矩矩，连制服外套的风纪扣，也一丝不苟地扣着。他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脸庞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稍长，额上有三条挺深的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抬头纹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眼睛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不算大，但能闪闪放光地看人，撒谎的学生最怕他这目光。不过，更让学生们敬畏的是张老师的那张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嘴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，人们都说薄嘴唇的人能说会道，张老师却是一对厚嘴唇，冬春常被风吹得爆出干皮儿；从这对厚嘴唇里迸出的话语，总是那么热情、生动、流利，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像一架永不生锈的播种机，不断在学生们的心田上播下革命思想和知识的种子，又像一把大笤帚，不停息地把学生心田上的灰尘无情地扫去</a:t>
            </a:r>
            <a:r>
              <a:rPr lang="en-US" altLang="zh-CN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  —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选自 刘心武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班主任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304800" y="152400"/>
            <a:ext cx="8610600" cy="5181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 descr=" 32769"/>
          <p:cNvSpPr>
            <a:spLocks noChangeArrowheads="1"/>
          </p:cNvSpPr>
          <p:nvPr/>
        </p:nvSpPr>
        <p:spPr bwMode="auto">
          <a:xfrm>
            <a:off x="762000" y="306328"/>
            <a:ext cx="7488238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整个晚上</a:t>
            </a:r>
            <a:r>
              <a:rPr lang="en-US" altLang="zh-CN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女孩都在想着向家里要钱的事儿。最终</a:t>
            </a:r>
            <a:r>
              <a:rPr lang="en-US" altLang="zh-CN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女孩也没提要买黄纱巾的事</a:t>
            </a:r>
            <a:r>
              <a:rPr lang="en-US" altLang="zh-CN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并发誓永远不提这件事。家里不富裕</a:t>
            </a:r>
            <a:r>
              <a:rPr lang="en-US" altLang="zh-CN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女孩知道。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“孩子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送给你吧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收下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你围上它肯定好看。”</a:t>
            </a:r>
            <a:r>
              <a:rPr lang="zh-CN" altLang="en-US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女孩一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愣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不能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那样我会很难受</a:t>
            </a:r>
            <a:r>
              <a:rPr lang="en-US" altLang="zh-CN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比得不到它还难受。”</a:t>
            </a:r>
            <a:r>
              <a:rPr lang="zh-CN" altLang="en-US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女孩跑开了。</a:t>
            </a:r>
            <a:r>
              <a:rPr lang="en-US" altLang="zh-CN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黄纱巾</a:t>
            </a:r>
            <a:r>
              <a:rPr lang="en-US" altLang="zh-CN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eaLnBrk="0" hangingPunct="0">
              <a:lnSpc>
                <a:spcPct val="150000"/>
              </a:lnSpc>
            </a:pPr>
            <a:endParaRPr lang="zh-CN" altLang="en-US" sz="2000" b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0">
                <a:solidFill>
                  <a:srgbClr val="FF0066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　    </a:t>
            </a:r>
            <a:r>
              <a:rPr lang="zh-CN" altLang="en-US" sz="2400" b="0">
                <a:solidFill>
                  <a:srgbClr val="FF33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心理活动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能够反映人物的性格</a:t>
            </a:r>
            <a:r>
              <a:rPr lang="en-US" altLang="zh-CN" sz="20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能够把人物的内心世界展现在读者面前。要设身处地地推测人物的内心所想</a:t>
            </a:r>
            <a:r>
              <a:rPr lang="en-US" altLang="zh-CN" sz="20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把自己当那个富有个性的</a:t>
            </a:r>
            <a:r>
              <a:rPr lang="zh-CN" altLang="en-US" sz="2000" b="0">
                <a:solidFill>
                  <a:srgbClr val="000000"/>
                </a:solidFill>
                <a:latin typeface="楷体"/>
                <a:ea typeface="楷体" pitchFamily="49" charset="-122"/>
                <a:cs typeface="Times New Roman" pitchFamily="18" charset="0"/>
              </a:rPr>
              <a:t>“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</a:rPr>
              <a:t>他</a:t>
            </a:r>
            <a:r>
              <a:rPr lang="zh-CN" altLang="en-US" sz="2000" b="0">
                <a:solidFill>
                  <a:srgbClr val="000000"/>
                </a:solidFill>
                <a:latin typeface="楷体"/>
                <a:ea typeface="楷体" pitchFamily="49" charset="-122"/>
                <a:cs typeface="Times New Roman" pitchFamily="18" charset="0"/>
              </a:rPr>
              <a:t>”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</a:rPr>
              <a:t> ，只有把人物的心理活动写得细腻而真切、生动而传神</a:t>
            </a:r>
            <a:r>
              <a:rPr lang="en-US" altLang="zh-CN" sz="2000" b="0">
                <a:solidFill>
                  <a:srgbClr val="000000"/>
                </a:solidFill>
                <a:latin typeface="微软雅黑"/>
                <a:ea typeface="微软雅黑" pitchFamily="34" charset="-122"/>
              </a:rPr>
              <a:t>,</a:t>
            </a:r>
            <a:r>
              <a:rPr lang="zh-CN" altLang="en-US" sz="2000" b="0">
                <a:solidFill>
                  <a:srgbClr val="000000"/>
                </a:solidFill>
                <a:latin typeface="微软雅黑"/>
                <a:ea typeface="微软雅黑" pitchFamily="34" charset="-122"/>
              </a:rPr>
              <a:t>才能突出人物的精神世界。</a:t>
            </a:r>
            <a:endParaRPr lang="zh-CN" altLang="en-US" sz="2000" b="0">
              <a:solidFill>
                <a:schemeClr val="tx1">
                  <a:lumMod val="100000"/>
                </a:schemeClr>
              </a:solidFill>
              <a:latin typeface="微软雅黑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000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 descr=" 9"/>
          <p:cNvSpPr/>
          <p:nvPr/>
        </p:nvSpPr>
        <p:spPr>
          <a:xfrm>
            <a:off x="533400" y="381000"/>
            <a:ext cx="8001000" cy="2971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  <p:extLst>
      <p:ext uri="{BB962C8B-B14F-4D97-AF65-F5344CB8AC3E}">
        <p14:creationId xmlns:p14="http://schemas.microsoft.com/office/powerpoint/2010/main" val="6423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ChangeArrowheads="1"/>
          </p:cNvSpPr>
          <p:nvPr/>
        </p:nvSpPr>
        <p:spPr bwMode="auto">
          <a:xfrm>
            <a:off x="609600" y="152400"/>
            <a:ext cx="772795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语言描写</a:t>
            </a:r>
            <a:endParaRPr lang="zh-CN" altLang="en-US" sz="2400" b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老舍说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对话就是人物的性格等等的自我介绍。”语言描写是对人物独白和对话的描写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俗话说言如其人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又说言为心声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什么人说什么话。我们也常说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对一个人要听其言观其行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说的就是一个人的语言能够反映一个人的精神世界。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85800" y="3657600"/>
            <a:ext cx="8001000" cy="2971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  <p:sp>
        <p:nvSpPr>
          <p:cNvPr id="27651" name="Text Box 11"/>
          <p:cNvSpPr txBox="1">
            <a:spLocks noChangeArrowheads="1"/>
          </p:cNvSpPr>
          <p:nvPr/>
        </p:nvSpPr>
        <p:spPr bwMode="auto">
          <a:xfrm>
            <a:off x="990600" y="3962400"/>
            <a:ext cx="7620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“像你这尖嘴猴腮，也该撒抛尿自己照照！不三不四，就想天鹅屁吃！”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“我的这个贤婿，才学又高，品貌又好，就是城里头那张府、周府的这些老爷，也没有我女婿这样一个体面的相貌。”                  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范进中举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 1428483"/>
          <p:cNvSpPr>
            <a:spLocks noChangeArrowheads="1"/>
          </p:cNvSpPr>
          <p:nvPr/>
        </p:nvSpPr>
        <p:spPr bwMode="auto">
          <a:xfrm>
            <a:off x="1368425" y="2438400"/>
            <a:ext cx="7775575" cy="493713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28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" name="矩形 9" descr=" 1428486"/>
          <p:cNvSpPr>
            <a:spLocks noChangeArrowheads="1"/>
          </p:cNvSpPr>
          <p:nvPr/>
        </p:nvSpPr>
        <p:spPr bwMode="auto">
          <a:xfrm>
            <a:off x="304800" y="1905000"/>
            <a:ext cx="863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                奥本海默             邓稼先 </a:t>
            </a:r>
          </a:p>
        </p:txBody>
      </p:sp>
      <p:grpSp>
        <p:nvGrpSpPr>
          <p:cNvPr id="6" name="Group 3" descr=" 2"/>
          <p:cNvGrpSpPr>
            <a:grpSpLocks/>
          </p:cNvGrpSpPr>
          <p:nvPr/>
        </p:nvGrpSpPr>
        <p:grpSpPr bwMode="auto">
          <a:xfrm>
            <a:off x="0" y="2133600"/>
            <a:ext cx="2613025" cy="1436688"/>
            <a:chOff x="-5" y="0"/>
            <a:chExt cx="1128" cy="905"/>
          </a:xfrm>
        </p:grpSpPr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48" y="0"/>
              <a:ext cx="7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zh-CN" altLang="en-US" sz="2800">
                  <a:solidFill>
                    <a:srgbClr val="000000"/>
                  </a:solidFill>
                  <a:latin typeface="宋体" charset="-122"/>
                </a:rPr>
                <a:t>职务</a:t>
              </a: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27" y="293"/>
              <a:ext cx="7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zh-CN" altLang="en-US" sz="2800">
                  <a:solidFill>
                    <a:srgbClr val="000000"/>
                  </a:solidFill>
                  <a:latin typeface="宋体" charset="-122"/>
                </a:rPr>
                <a:t>功劳</a:t>
              </a: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-5" y="578"/>
              <a:ext cx="9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宋体" charset="-122"/>
                </a:rPr>
                <a:t>学术水平</a:t>
              </a:r>
            </a:p>
          </p:txBody>
        </p:sp>
        <p:sp>
          <p:nvSpPr>
            <p:cNvPr id="11" name="AutoShape 7"/>
            <p:cNvSpPr>
              <a:spLocks/>
            </p:cNvSpPr>
            <p:nvPr/>
          </p:nvSpPr>
          <p:spPr bwMode="auto">
            <a:xfrm>
              <a:off x="593" y="0"/>
              <a:ext cx="172" cy="810"/>
            </a:xfrm>
            <a:prstGeom prst="rightBrace">
              <a:avLst>
                <a:gd name="adj1" fmla="val 41664"/>
                <a:gd name="adj2" fmla="val 50000"/>
              </a:avLst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sz="2800">
                <a:solidFill>
                  <a:srgbClr val="000000"/>
                </a:solidFill>
                <a:latin typeface="宋体" charset="-122"/>
              </a:endParaRPr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735" y="269"/>
              <a:ext cx="3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宋体" charset="-122"/>
                </a:rPr>
                <a:t>相当</a:t>
              </a:r>
            </a:p>
          </p:txBody>
        </p:sp>
      </p:grpSp>
      <p:sp>
        <p:nvSpPr>
          <p:cNvPr id="19" name="矩形 1" descr=" 1428506"/>
          <p:cNvSpPr>
            <a:spLocks noChangeArrowheads="1"/>
          </p:cNvSpPr>
          <p:nvPr/>
        </p:nvSpPr>
        <p:spPr bwMode="auto">
          <a:xfrm>
            <a:off x="381000" y="4495800"/>
            <a:ext cx="8763000" cy="164782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66"/>
                </a:solidFill>
                <a:latin typeface="宋体" charset="-122"/>
              </a:rPr>
              <a:t>    </a:t>
            </a:r>
            <a:r>
              <a:rPr lang="zh-CN" altLang="en-US" sz="4000">
                <a:solidFill>
                  <a:srgbClr val="FF0066"/>
                </a:solidFill>
                <a:latin typeface="宋体" charset="-122"/>
              </a:rPr>
              <a:t>对比</a:t>
            </a:r>
            <a:r>
              <a:rPr lang="zh-CN" altLang="en-US" sz="2800">
                <a:solidFill>
                  <a:srgbClr val="0000CC"/>
                </a:solidFill>
                <a:latin typeface="宋体" charset="-122"/>
              </a:rPr>
              <a:t>手法更有利于表现邓稼先作为中国科学家的气质和风度，突出了邓稼先的科学精神和奉献品质。</a:t>
            </a:r>
          </a:p>
        </p:txBody>
      </p:sp>
      <p:sp>
        <p:nvSpPr>
          <p:cNvPr id="28677" name="Rectangle 26" descr=" 28677"/>
          <p:cNvSpPr>
            <a:spLocks noChangeArrowheads="1"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借助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常见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写作手法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突出人物的性格品质</a:t>
            </a:r>
            <a:endParaRPr lang="zh-CN" altLang="en-US" sz="320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 descr=" 9"/>
          <p:cNvSpPr/>
          <p:nvPr/>
        </p:nvSpPr>
        <p:spPr>
          <a:xfrm>
            <a:off x="0" y="1447800"/>
            <a:ext cx="9144000" cy="3124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  <p:sp>
        <p:nvSpPr>
          <p:cNvPr id="17" name="AutoShape 26" descr=" 28698"/>
          <p:cNvSpPr>
            <a:spLocks noChangeArrowheads="1"/>
          </p:cNvSpPr>
          <p:nvPr/>
        </p:nvSpPr>
        <p:spPr bwMode="auto">
          <a:xfrm>
            <a:off x="5105400" y="1981200"/>
            <a:ext cx="1676400" cy="304800"/>
          </a:xfrm>
          <a:prstGeom prst="leftRightArrow">
            <a:avLst>
              <a:gd name="adj1" fmla="val 50000"/>
              <a:gd name="adj2" fmla="val 11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3" name="AutoShape 27" descr=" 28699"/>
          <p:cNvSpPr>
            <a:spLocks noChangeArrowheads="1"/>
          </p:cNvSpPr>
          <p:nvPr/>
        </p:nvSpPr>
        <p:spPr bwMode="auto">
          <a:xfrm>
            <a:off x="3733800" y="26670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5" name="AutoShape 28" descr=" 28700"/>
          <p:cNvSpPr>
            <a:spLocks noChangeArrowheads="1"/>
          </p:cNvSpPr>
          <p:nvPr/>
        </p:nvSpPr>
        <p:spPr bwMode="auto">
          <a:xfrm>
            <a:off x="7391400" y="25908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" name="Text Box 29" descr=" 28701"/>
          <p:cNvSpPr txBox="1">
            <a:spLocks noChangeArrowheads="1"/>
          </p:cNvSpPr>
          <p:nvPr/>
        </p:nvSpPr>
        <p:spPr bwMode="auto">
          <a:xfrm>
            <a:off x="3048000" y="3429000"/>
            <a:ext cx="2057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锋芒毕露</a:t>
            </a:r>
          </a:p>
        </p:txBody>
      </p:sp>
      <p:sp>
        <p:nvSpPr>
          <p:cNvPr id="16" name="Text Box 30" descr=" 28702"/>
          <p:cNvSpPr txBox="1">
            <a:spLocks noChangeArrowheads="1"/>
          </p:cNvSpPr>
          <p:nvPr/>
        </p:nvSpPr>
        <p:spPr bwMode="auto">
          <a:xfrm>
            <a:off x="5715000" y="3429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真诚坦白、不骄人</a:t>
            </a:r>
          </a:p>
        </p:txBody>
      </p:sp>
      <p:sp>
        <p:nvSpPr>
          <p:cNvPr id="18" name="Text Box 31" descr=" 28703"/>
          <p:cNvSpPr txBox="1">
            <a:spLocks noChangeArrowheads="1"/>
          </p:cNvSpPr>
          <p:nvPr/>
        </p:nvSpPr>
        <p:spPr bwMode="auto">
          <a:xfrm>
            <a:off x="5486400" y="16002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</a:rPr>
              <a:t>对比</a:t>
            </a:r>
          </a:p>
        </p:txBody>
      </p:sp>
    </p:spTree>
    <p:extLst>
      <p:ext uri="{BB962C8B-B14F-4D97-AF65-F5344CB8AC3E}">
        <p14:creationId xmlns:p14="http://schemas.microsoft.com/office/powerpoint/2010/main" val="2209285935"/>
      </p:ext>
    </p:extLst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697" name="Rectangle 3" descr=" 2969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21336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180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zh-CN" altLang="en-US" sz="240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鲁肃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en-US" sz="240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寻阳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，与蒙论议，大惊曰：“卿今者才略，非复</a:t>
            </a:r>
            <a:r>
              <a:rPr lang="en-US" altLang="zh-CN" sz="2400">
                <a:solidFill>
                  <a:srgbClr val="FF33CC"/>
                </a:solidFill>
                <a:latin typeface="微软雅黑" pitchFamily="34" charset="-122"/>
                <a:ea typeface="微软雅黑" pitchFamily="34" charset="-122"/>
              </a:rPr>
              <a:t>吴下阿蒙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</a:rPr>
              <a:t>！” 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>
                <a:ea typeface="宋体" charset="-122"/>
              </a:rPr>
              <a:t>                                                         ——</a:t>
            </a:r>
            <a:r>
              <a:rPr lang="zh-CN" altLang="zh-CN" sz="2400">
                <a:ea typeface="宋体" charset="-122"/>
              </a:rPr>
              <a:t>《孙权劝学》</a:t>
            </a:r>
            <a:endParaRPr lang="zh-CN" altLang="en-US" sz="2400">
              <a:ea typeface="宋体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>
                <a:ea typeface="宋体" charset="-122"/>
              </a:rPr>
              <a:t>   </a:t>
            </a:r>
          </a:p>
        </p:txBody>
      </p:sp>
      <p:sp>
        <p:nvSpPr>
          <p:cNvPr id="7" name="Rectangle 4" descr=" 69636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CN" altLang="en-US" sz="2800" b="0" kern="0">
                <a:ea typeface="宋体" charset="-122"/>
              </a:rPr>
              <a:t>正面描写与侧面描写相结合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228600" y="1447800"/>
            <a:ext cx="8686800" cy="1905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  <p:sp>
        <p:nvSpPr>
          <p:cNvPr id="6" name="Text Box 6" descr=" 69638"/>
          <p:cNvSpPr txBox="1">
            <a:spLocks noChangeArrowheads="1"/>
          </p:cNvSpPr>
          <p:nvPr/>
        </p:nvSpPr>
        <p:spPr bwMode="auto">
          <a:xfrm>
            <a:off x="685800" y="3886200"/>
            <a:ext cx="7772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b="0"/>
              <a:t>       </a:t>
            </a:r>
            <a:r>
              <a:rPr lang="zh-CN" altLang="zh-CN" sz="2800" b="0"/>
              <a:t>本句运用了</a:t>
            </a:r>
            <a:r>
              <a:rPr lang="zh-CN" altLang="zh-CN" sz="2800" b="0">
                <a:solidFill>
                  <a:srgbClr val="FF0066"/>
                </a:solidFill>
              </a:rPr>
              <a:t>侧面描写</a:t>
            </a:r>
            <a:r>
              <a:rPr lang="en-US" altLang="zh-CN" sz="2800" b="0"/>
              <a:t>,</a:t>
            </a:r>
            <a:r>
              <a:rPr lang="zh-CN" altLang="zh-CN" sz="2800" b="0"/>
              <a:t>写出了鲁肃的吃惊与赞叹，从侧面反映吕蒙因“学”而使才略有了令人难以置信的长进。</a:t>
            </a:r>
            <a:endParaRPr lang="zh-CN" altLang="en-US" sz="2800" b="0"/>
          </a:p>
          <a:p>
            <a:endParaRPr lang="zh-CN" altLang="en-US" sz="2800"/>
          </a:p>
        </p:txBody>
      </p:sp>
      <p:pic>
        <p:nvPicPr>
          <p:cNvPr id="29701" name="Picture 10" descr=" 297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769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762000"/>
            <a:ext cx="8686800" cy="54102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>
                <a:ea typeface="宋体" charset="-122"/>
              </a:rPr>
              <a:t>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“牛高马大，一见害怕，洋相百出，笑掉大牙。”这就是我们班“活宝”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杜尧最真实的写照，只要他出场，大伙便笑口常开，没准比岳云鹏还逗人呢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只要提起他，总会听到同年级的人如此感叹：“就是那个长得健壮，活像</a:t>
            </a:r>
            <a:r>
              <a:rPr lang="en-US" altLang="zh-CN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水浒</a:t>
            </a:r>
            <a:r>
              <a:rPr lang="en-US" altLang="zh-CN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里的花和尚鲁智深的那个家伙，地球人都知道</a:t>
            </a:r>
            <a:r>
              <a:rPr lang="en-US" altLang="zh-CN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全年级的老师没有一个不认识他的，每当看到他时，总会幽幽一笑，默叹道：“这小子真逗</a:t>
            </a:r>
            <a:r>
              <a:rPr lang="en-US" altLang="zh-CN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特别是他那浑厚的男低音，含糊不清，常常逗得大家开怀大笑，使得他成为名噪一时的“傻帽哥”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8600" y="609600"/>
            <a:ext cx="8686800" cy="5867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 descr=" 31745"/>
          <p:cNvSpPr>
            <a:spLocks noChangeArrowheads="1"/>
          </p:cNvSpPr>
          <p:nvPr/>
        </p:nvSpPr>
        <p:spPr bwMode="auto">
          <a:xfrm>
            <a:off x="533400" y="1533525"/>
            <a:ext cx="83058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戈壁滩上常常风沙呼啸，气温往往在零下三十多摄氏度。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核武器试验时大大小小突发的问题必层出不穷。稼先虽有“福将”之称，意外总是不能完全避免的。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1982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年，他做了核武器研究院院长以后，一次井下突然有一个信号测不到了，大家十分焦虑，人们劝他回去，他只说了一句话：“我不能走。”                        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邓稼先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228600" y="1295400"/>
            <a:ext cx="8686800" cy="2971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  <p:sp>
        <p:nvSpPr>
          <p:cNvPr id="4" name="Text Box 7" descr=" 86023"/>
          <p:cNvSpPr txBox="1">
            <a:spLocks noChangeArrowheads="1"/>
          </p:cNvSpPr>
          <p:nvPr/>
        </p:nvSpPr>
        <p:spPr bwMode="auto">
          <a:xfrm>
            <a:off x="685800" y="495300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3399"/>
                </a:solidFill>
              </a:rPr>
              <a:t>     恶劣的自然环境衬托邓稼先执着追求、无私奉献的精神。</a:t>
            </a:r>
          </a:p>
        </p:txBody>
      </p:sp>
      <p:sp>
        <p:nvSpPr>
          <p:cNvPr id="5" name="Rectangle 2" descr=" 80898"/>
          <p:cNvSpPr>
            <a:spLocks noChangeArrowheads="1"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0">
                <a:solidFill>
                  <a:schemeClr val="tx2"/>
                </a:solidFill>
              </a:rPr>
              <a:t>衬托</a:t>
            </a:r>
          </a:p>
        </p:txBody>
      </p:sp>
    </p:spTree>
    <p:extLst>
      <p:ext uri="{BB962C8B-B14F-4D97-AF65-F5344CB8AC3E}">
        <p14:creationId xmlns:p14="http://schemas.microsoft.com/office/powerpoint/2010/main" val="26799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Rectangle 2" descr=" 80898"/>
          <p:cNvSpPr txBox="1">
            <a:spLocks noChangeArrowheads="1"/>
          </p:cNvSpPr>
          <p:nvPr/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CN" altLang="en-US" b="0" kern="0">
                <a:ea typeface="宋体" charset="-122"/>
              </a:rPr>
              <a:t>衬托</a:t>
            </a:r>
          </a:p>
        </p:txBody>
      </p:sp>
      <p:sp>
        <p:nvSpPr>
          <p:cNvPr id="32770" name="Rectangle 3" descr=" 32770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839200" cy="30480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          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下午的阳光穿透遮满阳台的金银花叶子，照射到我仰着的脸上。我的手指搓捻着花叶，抚弄着那些为迎接南方春天而绽开的花朵。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我不知道未来将有什么奇迹会发生，当时的我，经过数个星期的愤怒、苦恼，已经疲倦不堪了。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                                                      ——《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再塑生命的人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 descr=" 80900"/>
          <p:cNvSpPr txBox="1">
            <a:spLocks noChangeArrowheads="1"/>
          </p:cNvSpPr>
          <p:nvPr/>
        </p:nvSpPr>
        <p:spPr bwMode="auto">
          <a:xfrm>
            <a:off x="609600" y="44196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000099"/>
                </a:solidFill>
              </a:rPr>
              <a:t>用环境描写来烘托人物心情，衬托人物形象，是不错的选择。</a:t>
            </a:r>
          </a:p>
        </p:txBody>
      </p:sp>
      <p:sp>
        <p:nvSpPr>
          <p:cNvPr id="32772" name="Rectangle 5" descr=" 32772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 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228600" y="1295400"/>
            <a:ext cx="8915400" cy="2743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  <p:extLst>
      <p:ext uri="{BB962C8B-B14F-4D97-AF65-F5344CB8AC3E}">
        <p14:creationId xmlns:p14="http://schemas.microsoft.com/office/powerpoint/2010/main" val="17918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000000"/>
                </a:solidFill>
                <a:ea typeface="宋体" charset="-122"/>
              </a:rPr>
              <a:t>常见写作方法、表现手法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:</a:t>
            </a:r>
            <a:endParaRPr lang="zh-CN" altLang="en-US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>
              <a:ea typeface="宋体" charset="-122"/>
            </a:endParaRPr>
          </a:p>
          <a:p>
            <a:pPr>
              <a:buFontTx/>
              <a:buNone/>
            </a:pPr>
            <a:r>
              <a:rPr lang="zh-CN" altLang="en-US">
                <a:solidFill>
                  <a:srgbClr val="000000"/>
                </a:solidFill>
                <a:ea typeface="宋体" charset="-122"/>
              </a:rPr>
              <a:t>           联想、想象、象征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托物言志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、对比、衬托、烘托、以小见大、借景抒情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情景交融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、伏笔和铺垫、前后照应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呼应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、正面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侧面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描写、抑扬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(</a:t>
            </a:r>
            <a:r>
              <a:rPr lang="zh-CN" altLang="en-US">
                <a:solidFill>
                  <a:srgbClr val="FF0066"/>
                </a:solidFill>
                <a:ea typeface="宋体" charset="-122"/>
              </a:rPr>
              <a:t>欲扬先抑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、欲抑先扬</a:t>
            </a:r>
            <a:r>
              <a:rPr lang="en-US" altLang="zh-CN">
                <a:solidFill>
                  <a:srgbClr val="000000"/>
                </a:solidFill>
                <a:ea typeface="宋体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ea typeface="宋体" charset="-122"/>
              </a:rPr>
              <a:t>。</a:t>
            </a:r>
          </a:p>
        </p:txBody>
      </p:sp>
      <p:pic>
        <p:nvPicPr>
          <p:cNvPr id="3379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AutoShape 2" descr=" 34817"/>
          <p:cNvSpPr>
            <a:spLocks noChangeArrowheads="1"/>
          </p:cNvSpPr>
          <p:nvPr/>
        </p:nvSpPr>
        <p:spPr bwMode="auto">
          <a:xfrm>
            <a:off x="1069975" y="1593850"/>
            <a:ext cx="7775575" cy="493713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2800" b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4818" name="矩形 2" descr=" 34818"/>
          <p:cNvSpPr>
            <a:spLocks noChangeArrowheads="1"/>
          </p:cNvSpPr>
          <p:nvPr/>
        </p:nvSpPr>
        <p:spPr bwMode="auto">
          <a:xfrm>
            <a:off x="1371600" y="2743200"/>
            <a:ext cx="7993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宋体" charset="-122"/>
              </a:rPr>
              <a:t>      </a:t>
            </a:r>
            <a:endParaRPr lang="en-US" altLang="zh-CN" sz="2800"/>
          </a:p>
        </p:txBody>
      </p:sp>
      <p:sp>
        <p:nvSpPr>
          <p:cNvPr id="6" name="矩形 3" descr=" 1430534"/>
          <p:cNvSpPr>
            <a:spLocks noChangeArrowheads="1"/>
          </p:cNvSpPr>
          <p:nvPr/>
        </p:nvSpPr>
        <p:spPr bwMode="auto">
          <a:xfrm>
            <a:off x="685800" y="3810000"/>
            <a:ext cx="7993063" cy="20161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800">
                <a:solidFill>
                  <a:srgbClr val="0000CC"/>
                </a:solidFill>
                <a:latin typeface="宋体" charset="-122"/>
              </a:rPr>
              <a:t>这些精彩的抒情和议论，提炼了人物的精神品质，也对文章主旨起到了升华的作用。写作时不妨细细揣摩，尝试模仿。</a:t>
            </a:r>
            <a:endParaRPr lang="zh-CN" altLang="en-US" sz="2800">
              <a:solidFill>
                <a:srgbClr val="0000CC"/>
              </a:solidFill>
            </a:endParaRPr>
          </a:p>
        </p:txBody>
      </p:sp>
      <p:sp>
        <p:nvSpPr>
          <p:cNvPr id="34820" name="矩形 6" descr=" 34820"/>
          <p:cNvSpPr>
            <a:spLocks noChangeArrowheads="1"/>
          </p:cNvSpPr>
          <p:nvPr/>
        </p:nvSpPr>
        <p:spPr bwMode="auto">
          <a:xfrm>
            <a:off x="304800" y="1447800"/>
            <a:ext cx="84582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闻一多先生，是</a:t>
            </a:r>
            <a:r>
              <a:rPr lang="zh-CN" altLang="en-US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卓越</a:t>
            </a: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的学者，</a:t>
            </a:r>
            <a:r>
              <a:rPr lang="zh-CN" altLang="en-US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热情澎湃</a:t>
            </a: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的优秀诗人，</a:t>
            </a:r>
            <a:r>
              <a:rPr lang="zh-CN" altLang="en-US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大勇</a:t>
            </a: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的革命烈士。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他，是</a:t>
            </a:r>
            <a:r>
              <a:rPr lang="zh-CN" altLang="en-US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口的巨人</a:t>
            </a: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。他，是</a:t>
            </a:r>
            <a:r>
              <a:rPr lang="zh-CN" altLang="en-US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行的高标</a:t>
            </a:r>
            <a:r>
              <a:rPr lang="zh-CN" altLang="en-US" sz="2800" b="0">
                <a:solidFill>
                  <a:srgbClr val="000000"/>
                </a:solidFill>
                <a:latin typeface="宋体" charset="-122"/>
                <a:ea typeface="微软雅黑" pitchFamily="34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0">
                <a:ea typeface="微软雅黑" pitchFamily="34" charset="-122"/>
              </a:rPr>
              <a:t>                                           </a:t>
            </a:r>
            <a:r>
              <a:rPr lang="en-US" altLang="zh-CN" sz="2800" b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800" b="0">
                <a:ea typeface="微软雅黑" pitchFamily="34" charset="-122"/>
              </a:rPr>
              <a:t>《</a:t>
            </a:r>
            <a:r>
              <a:rPr lang="zh-CN" altLang="en-US" sz="2800" b="0">
                <a:ea typeface="微软雅黑" pitchFamily="34" charset="-122"/>
              </a:rPr>
              <a:t>说和做</a:t>
            </a:r>
            <a:r>
              <a:rPr lang="en-US" altLang="zh-CN" sz="2800" b="0">
                <a:ea typeface="微软雅黑" pitchFamily="34" charset="-122"/>
              </a:rPr>
              <a:t>》</a:t>
            </a:r>
          </a:p>
          <a:p>
            <a:pPr>
              <a:lnSpc>
                <a:spcPct val="120000"/>
              </a:lnSpc>
            </a:pPr>
            <a:endParaRPr lang="zh-CN" altLang="en-US" sz="3200" b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9" name="圆角矩形 8" descr=" 9"/>
          <p:cNvSpPr/>
          <p:nvPr/>
        </p:nvSpPr>
        <p:spPr>
          <a:xfrm>
            <a:off x="304800" y="1371600"/>
            <a:ext cx="8458200" cy="2438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  <p:sp>
        <p:nvSpPr>
          <p:cNvPr id="7" name="Rectangle 9" descr=" 79881"/>
          <p:cNvSpPr>
            <a:spLocks noChangeArrowheads="1"/>
          </p:cNvSpPr>
          <p:nvPr/>
        </p:nvSpPr>
        <p:spPr bwMode="auto">
          <a:xfrm>
            <a:off x="0" y="2286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恰当使用</a:t>
            </a:r>
            <a:r>
              <a:rPr lang="zh-CN" altLang="zh-CN" sz="3200">
                <a:solidFill>
                  <a:srgbClr val="003399"/>
                </a:solidFill>
                <a:latin typeface="黑体" pitchFamily="49" charset="-122"/>
                <a:ea typeface="黑体" pitchFamily="49" charset="-122"/>
              </a:rPr>
              <a:t>抒情或议论句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概括人物的精神品质</a:t>
            </a:r>
            <a:endParaRPr lang="zh-CN" altLang="en-US" sz="320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890658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686800" cy="53340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>
                <a:ea typeface="宋体" charset="-122"/>
              </a:rPr>
              <a:t>       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“牛高马大，一见害怕，洋相百出，笑掉大牙。”这就是我们班“活宝”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杜尧最真实的写照，只要他出场，大伙便笑口常开，没准比岳云鹏还逗人呢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只要提起他，总会听到同年级的人如此感叹：“就是那个长得健壮，活像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水浒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里的花和尚鲁智深的那个家伙，地球人都知道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全年级的老师没有一个不认识他的，每当看到他时，总会幽幽一笑，默叹道：“这小子真逗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特别是他那浑厚的男低音，含糊不清，常常逗得大家开怀大笑，使得他成为名噪一时的“傻帽哥”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533400" y="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3399"/>
                </a:solidFill>
                <a:ea typeface="黑体" pitchFamily="49" charset="-122"/>
              </a:rPr>
              <a:t>片段展示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81000" y="685800"/>
            <a:ext cx="8534400" cy="5486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382000" cy="52578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ea typeface="微软雅黑" pitchFamily="34" charset="-122"/>
              </a:rPr>
              <a:t>邓稼先则是一个最不要引人注目的人物。和他谈话几分钟，就看出他是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忠厚平实</a:t>
            </a:r>
            <a:r>
              <a:rPr lang="zh-CN" altLang="en-US" sz="2400">
                <a:ea typeface="微软雅黑" pitchFamily="34" charset="-122"/>
              </a:rPr>
              <a:t>的人。他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真诚坦白</a:t>
            </a:r>
            <a:r>
              <a:rPr lang="zh-CN" altLang="en-US" sz="2400">
                <a:ea typeface="微软雅黑" pitchFamily="34" charset="-122"/>
              </a:rPr>
              <a:t>，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从不骄人</a:t>
            </a:r>
            <a:r>
              <a:rPr lang="zh-CN" altLang="en-US" sz="2400">
                <a:ea typeface="微软雅黑" pitchFamily="34" charset="-122"/>
              </a:rPr>
              <a:t>。他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没有小心眼儿</a:t>
            </a:r>
            <a:r>
              <a:rPr lang="zh-CN" altLang="en-US" sz="2400">
                <a:ea typeface="微软雅黑" pitchFamily="34" charset="-122"/>
              </a:rPr>
              <a:t>，一生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喜欢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纯</a:t>
            </a:r>
            <a:r>
              <a:rPr lang="zh-CN" altLang="en-US" sz="24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字</a:t>
            </a:r>
            <a:r>
              <a:rPr lang="zh-CN" altLang="en-US" sz="2400">
                <a:ea typeface="微软雅黑" pitchFamily="34" charset="-122"/>
              </a:rPr>
              <a:t>所代表的品格。在我所认识的知识分子当中，包括中国人和外国人，他是最有中国农民的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朴实气质</a:t>
            </a:r>
            <a:r>
              <a:rPr lang="zh-CN" altLang="en-US" sz="2400">
                <a:ea typeface="微软雅黑" pitchFamily="34" charset="-122"/>
              </a:rPr>
              <a:t>的人。 </a:t>
            </a:r>
            <a:endParaRPr lang="en-US" altLang="zh-CN" sz="2400">
              <a:ea typeface="微软雅黑" pitchFamily="34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ea typeface="微软雅黑" pitchFamily="34" charset="-122"/>
              </a:rPr>
              <a:t>邓稼先是中国几千年传统文化所孕育出来的有最高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奉献精神</a:t>
            </a:r>
            <a:r>
              <a:rPr lang="zh-CN" altLang="en-US" sz="2400">
                <a:ea typeface="微软雅黑" pitchFamily="34" charset="-122"/>
              </a:rPr>
              <a:t>的儿子。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ea typeface="微软雅黑" pitchFamily="34" charset="-122"/>
              </a:rPr>
              <a:t>稼先为人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忠诚纯正</a:t>
            </a:r>
            <a:r>
              <a:rPr lang="zh-CN" altLang="en-US" sz="2400">
                <a:ea typeface="微软雅黑" pitchFamily="34" charset="-122"/>
              </a:rPr>
              <a:t>，是我最敬爱的挚友。他的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无私的精神与巨大的贡献</a:t>
            </a:r>
            <a:r>
              <a:rPr lang="zh-CN" altLang="en-US" sz="2400">
                <a:ea typeface="微软雅黑" pitchFamily="34" charset="-122"/>
              </a:rPr>
              <a:t>是你的也是我的永恒的骄傲。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>
                <a:ea typeface="微软雅黑" pitchFamily="34" charset="-122"/>
              </a:rPr>
              <a:t>                                                               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400">
                <a:ea typeface="微软雅黑" pitchFamily="34" charset="-122"/>
              </a:rPr>
              <a:t>《</a:t>
            </a:r>
            <a:r>
              <a:rPr lang="zh-CN" altLang="en-US" sz="2400">
                <a:ea typeface="微软雅黑" pitchFamily="34" charset="-122"/>
              </a:rPr>
              <a:t>邓稼先</a:t>
            </a:r>
            <a:r>
              <a:rPr lang="en-US" altLang="zh-CN" sz="2400">
                <a:ea typeface="微软雅黑" pitchFamily="34" charset="-122"/>
              </a:rPr>
              <a:t>》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28600" y="381000"/>
            <a:ext cx="8915400" cy="5867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 descr=" 36865"/>
          <p:cNvSpPr>
            <a:spLocks noChangeArrowheads="1"/>
          </p:cNvSpPr>
          <p:nvPr/>
        </p:nvSpPr>
        <p:spPr bwMode="auto">
          <a:xfrm>
            <a:off x="3995738" y="908050"/>
            <a:ext cx="184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>
              <a:latin typeface="宋体" charset="-122"/>
            </a:endParaRPr>
          </a:p>
        </p:txBody>
      </p:sp>
      <p:sp>
        <p:nvSpPr>
          <p:cNvPr id="36866" name="Rectangle 3" descr=" 36866"/>
          <p:cNvSpPr txBox="1">
            <a:spLocks noChangeArrowheads="1"/>
          </p:cNvSpPr>
          <p:nvPr/>
        </p:nvSpPr>
        <p:spPr bwMode="auto">
          <a:xfrm>
            <a:off x="762000" y="2286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写出人物的精神</a:t>
            </a:r>
          </a:p>
        </p:txBody>
      </p:sp>
      <p:sp>
        <p:nvSpPr>
          <p:cNvPr id="36867" name="矩形 2" descr=" 36867"/>
          <p:cNvSpPr>
            <a:spLocks noChangeArrowheads="1"/>
          </p:cNvSpPr>
          <p:nvPr/>
        </p:nvSpPr>
        <p:spPr bwMode="auto">
          <a:xfrm>
            <a:off x="3668713" y="4292600"/>
            <a:ext cx="3635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宋体" charset="-122"/>
                <a:cs typeface="Times New Roman" pitchFamily="18" charset="0"/>
              </a:rPr>
              <a:t> </a:t>
            </a:r>
            <a:endParaRPr lang="en-US" altLang="zh-CN" sz="2800">
              <a:cs typeface="Times New Roman" pitchFamily="18" charset="0"/>
            </a:endParaRPr>
          </a:p>
        </p:txBody>
      </p:sp>
      <p:sp>
        <p:nvSpPr>
          <p:cNvPr id="8" name="Rectangle 5" descr=" 124933"/>
          <p:cNvSpPr>
            <a:spLocks noChangeArrowheads="1"/>
          </p:cNvSpPr>
          <p:nvPr/>
        </p:nvSpPr>
        <p:spPr bwMode="auto">
          <a:xfrm>
            <a:off x="-685800" y="2133600"/>
            <a:ext cx="960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4000" b="0"/>
              <a:t>   </a:t>
            </a:r>
            <a:r>
              <a:rPr lang="zh-CN" altLang="zh-CN" sz="3200">
                <a:latin typeface="黑体" pitchFamily="49" charset="-122"/>
                <a:ea typeface="黑体" pitchFamily="49" charset="-122"/>
              </a:rPr>
              <a:t>抓住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典型细节</a:t>
            </a:r>
            <a:r>
              <a:rPr lang="zh-CN" altLang="zh-CN" sz="3200">
                <a:latin typeface="黑体" pitchFamily="49" charset="-122"/>
                <a:ea typeface="黑体" pitchFamily="49" charset="-122"/>
              </a:rPr>
              <a:t>描摹人物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>
                <a:latin typeface="黑体" pitchFamily="49" charset="-122"/>
                <a:ea typeface="黑体" pitchFamily="49" charset="-122"/>
              </a:rPr>
              <a:t>体现人物的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精神风貌</a:t>
            </a:r>
            <a:br>
              <a:rPr lang="zh-CN" altLang="zh-CN" sz="3200">
                <a:latin typeface="黑体" pitchFamily="49" charset="-122"/>
                <a:ea typeface="黑体" pitchFamily="49" charset="-122"/>
              </a:rPr>
            </a:b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4934" name="Rectangle 6" descr=" 124934"/>
          <p:cNvSpPr>
            <a:spLocks noChangeArrowheads="1"/>
          </p:cNvSpPr>
          <p:nvPr/>
        </p:nvSpPr>
        <p:spPr bwMode="auto">
          <a:xfrm>
            <a:off x="0" y="2743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200">
                <a:solidFill>
                  <a:schemeClr val="tx1">
                    <a:lumMod val="100000"/>
                  </a:schemeClr>
                </a:solidFill>
                <a:latin typeface="黑体"/>
                <a:ea typeface="黑体" pitchFamily="49" charset="-122"/>
              </a:rPr>
              <a:t>借助常见的</a:t>
            </a:r>
            <a:r>
              <a:rPr lang="zh-CN" altLang="en-US" sz="3200">
                <a:solidFill>
                  <a:srgbClr val="FF0066"/>
                </a:solidFill>
                <a:latin typeface="黑体"/>
                <a:ea typeface="黑体" pitchFamily="49" charset="-122"/>
              </a:rPr>
              <a:t>写作手法</a:t>
            </a:r>
            <a:r>
              <a:rPr lang="zh-CN" altLang="en-US" sz="3200">
                <a:solidFill>
                  <a:schemeClr val="tx1">
                    <a:lumMod val="100000"/>
                  </a:schemeClr>
                </a:solidFill>
                <a:latin typeface="黑体"/>
                <a:ea typeface="黑体" pitchFamily="49" charset="-122"/>
              </a:rPr>
              <a:t>，突出人物的性格品质</a:t>
            </a: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4" descr=" 1425412"/>
          <p:cNvSpPr>
            <a:spLocks noChangeArrowheads="1"/>
          </p:cNvSpPr>
          <p:nvPr/>
        </p:nvSpPr>
        <p:spPr bwMode="auto">
          <a:xfrm>
            <a:off x="152400" y="121920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选取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典型事例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来刻画人物，表现人物个性特征</a:t>
            </a:r>
          </a:p>
        </p:txBody>
      </p:sp>
      <p:sp>
        <p:nvSpPr>
          <p:cNvPr id="124936" name="Rectangle 8" descr=" 124936"/>
          <p:cNvSpPr>
            <a:spLocks noChangeArrowheads="1"/>
          </p:cNvSpPr>
          <p:nvPr/>
        </p:nvSpPr>
        <p:spPr bwMode="auto">
          <a:xfrm>
            <a:off x="0" y="3581400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200">
                <a:solidFill>
                  <a:schemeClr val="tx1">
                    <a:lumMod val="100000"/>
                  </a:schemeClr>
                </a:solidFill>
                <a:latin typeface="黑体"/>
                <a:ea typeface="黑体" pitchFamily="49" charset="-122"/>
              </a:rPr>
              <a:t>恰当使用</a:t>
            </a:r>
            <a:r>
              <a:rPr lang="zh-CN" altLang="en-US" sz="3200">
                <a:solidFill>
                  <a:srgbClr val="FF0066"/>
                </a:solidFill>
                <a:latin typeface="黑体"/>
                <a:ea typeface="黑体" pitchFamily="49" charset="-122"/>
              </a:rPr>
              <a:t>抒情或议论句</a:t>
            </a:r>
            <a:r>
              <a:rPr lang="zh-CN" altLang="en-US" sz="3200">
                <a:solidFill>
                  <a:schemeClr val="tx1">
                    <a:lumMod val="100000"/>
                  </a:schemeClr>
                </a:solidFill>
                <a:latin typeface="黑体"/>
                <a:ea typeface="黑体" pitchFamily="49" charset="-122"/>
              </a:rPr>
              <a:t>，概括人物的精神品质</a:t>
            </a:r>
            <a:endParaRPr lang="zh-CN" altLang="en-US" sz="320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849835"/>
      </p:ext>
    </p:extLst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94225"/>
            <a:ext cx="8686800" cy="4525963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>
                <a:ea typeface="微软雅黑" pitchFamily="34" charset="-122"/>
              </a:rPr>
              <a:t>           </a:t>
            </a:r>
            <a:r>
              <a:rPr lang="zh-CN" altLang="en-US" sz="2400">
                <a:ea typeface="微软雅黑" pitchFamily="34" charset="-122"/>
              </a:rPr>
              <a:t>人生就是一次次幸福的相聚，夹杂着一次次伤感的离别，</a:t>
            </a:r>
            <a:r>
              <a:rPr lang="zh-CN" altLang="en-US" sz="2400">
                <a:solidFill>
                  <a:srgbClr val="FF0066"/>
                </a:solidFill>
                <a:ea typeface="微软雅黑" pitchFamily="34" charset="-122"/>
              </a:rPr>
              <a:t>我不是在最好的时光遇见了你们，而是遇见了你们，我才有了这段最好的时光。           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400">
                <a:ea typeface="微软雅黑" pitchFamily="34" charset="-122"/>
              </a:rPr>
              <a:t>《</a:t>
            </a:r>
            <a:r>
              <a:rPr lang="zh-CN" altLang="en-US" sz="2400">
                <a:ea typeface="微软雅黑" pitchFamily="34" charset="-122"/>
              </a:rPr>
              <a:t>老师</a:t>
            </a:r>
            <a:r>
              <a:rPr lang="zh-CN" altLang="zh-CN" sz="2400">
                <a:ea typeface="宋体" charset="-122"/>
              </a:rPr>
              <a:t>•</a:t>
            </a:r>
            <a:r>
              <a:rPr lang="zh-CN" altLang="en-US" sz="2400">
                <a:ea typeface="微软雅黑" pitchFamily="34" charset="-122"/>
              </a:rPr>
              <a:t>好</a:t>
            </a:r>
            <a:r>
              <a:rPr lang="en-US" altLang="zh-CN" sz="2400">
                <a:ea typeface="微软雅黑" pitchFamily="34" charset="-122"/>
              </a:rPr>
              <a:t>》</a:t>
            </a:r>
          </a:p>
        </p:txBody>
      </p:sp>
      <p:pic>
        <p:nvPicPr>
          <p:cNvPr id="3789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28600"/>
            <a:ext cx="6248400" cy="416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ChangeArrowheads="1"/>
          </p:cNvSpPr>
          <p:nvPr/>
        </p:nvSpPr>
        <p:spPr bwMode="auto">
          <a:xfrm>
            <a:off x="0" y="228600"/>
            <a:ext cx="8915400" cy="5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/>
              <a:t> 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老李的慢生活        </a:t>
            </a:r>
          </a:p>
          <a:p>
            <a:pPr algn="ctr"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师欣怡</a:t>
            </a:r>
          </a:p>
          <a:p>
            <a:pPr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李老师是我们的物理老师，我们私下里叫他老李。他的身材并不魁梧，在校园里一众身材俊拔的男老师中显得“娇小玲珑” 。每当他亲和一笑的时候，就会露出一口参差不齐的牙齿，让人联想到沟壑纵横的黄土高原。      </a:t>
            </a:r>
          </a:p>
          <a:p>
            <a:pPr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老李的“慢”在校园里驰名远扬。他走路，要比我们慢一拍；他说话，句子与句子之间总会有较长的停顿。上课铃一响，老李就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悠哉悠哉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地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踱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到教室，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缓缓翻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开物理书，开始他的“随堂演义”。听老李讲课算是一种享受，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不用全身心警惕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，生怕一瞬间就会漏掉知识点，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即使班里的差生也能跟上他的节奏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。当老李的讲课声音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慢悠悠地飘到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耳朵里时，我就像细品一杯清茗，慢慢品尝时会享受到一股清幽的芳香。      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0" y="228600"/>
            <a:ext cx="89154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b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老李闲云野鹤的性格成就了他的才华。他上通天文，下晓地理。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作为一名物理老师，他却对书法情有独钟。他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峻拔秀丽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的字迹，受到广大师生的一致好评。闲暇时老李就提起毛笔，在素白的宣纸上大笔一挥，笔法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行云流水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飘逸潇洒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。笔尖快速游走时，墨迹如蛟龙般行走在天地间，短暂停顿时，墨迹犹如惊鸿般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翩翩欲飞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，细看一个个浑然天成的字迹，凝结了天地正气，万物精华。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窗外的阳光照在老李的脸上，他的眼神流露出一种坚毅，一种博大的情怀。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b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老李特别关注政治，在现代电媒逐渐取代纸媒的时代，报纸却和他形影不离。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他也时常在课堂上时抽出空来带我们看一些国家发展的影片，这时同学们总会停下手中的笔，聚精会神地看着大屏幕，还不忘和老李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高谈阔论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几句。外班的学生则会羡慕地挤在我们班窗户外瞧上几眼，再依依不舍地离开。那次老李讲到一道小小的新能源汽车计算题，竟不知不觉地扯到了中美贸易战，扯到了中国的腾飞，全班同学听着他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义正辞严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的演讲，时而哄堂大笑，时而拍案叫绝。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 descr=" 40961"/>
          <p:cNvSpPr>
            <a:spLocks noChangeArrowheads="1"/>
          </p:cNvSpPr>
          <p:nvPr/>
        </p:nvSpPr>
        <p:spPr bwMode="auto">
          <a:xfrm>
            <a:off x="228600" y="533400"/>
            <a:ext cx="8915400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老李用他的言行教会了我很多。他教我在学习中要不急不躁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，“别着急呀，你连题意还没弄懂呢，便急于下手，就是牛顿也做不出来呀！”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这是我请教问题时他告诉我的。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他教我在生活中慢下脚步。正是他那些与课题无关的国家大事，让我打开了心灵的窗户，去关注外面的世界。       </a:t>
            </a:r>
          </a:p>
          <a:p>
            <a:pPr>
              <a:lnSpc>
                <a:spcPct val="110000"/>
              </a:lnSpc>
            </a:pP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或许做人应像老李一样，在加速度的人生里慢慢地活，才能品味到生活的真味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 descr=" 40961"/>
          <p:cNvSpPr>
            <a:spLocks noChangeArrowheads="1"/>
          </p:cNvSpPr>
          <p:nvPr/>
        </p:nvSpPr>
        <p:spPr bwMode="auto">
          <a:xfrm>
            <a:off x="228600" y="533400"/>
            <a:ext cx="8915400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老李用他的言行教会了我很多。他教我在学习中要不急不躁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，“别着急呀，你连题意还没弄懂呢，便急于下手，就是牛顿也做不出来呀！”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这是我请教问题时他告诉我的。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他教我在生活中慢下脚步。正是他那些与课题无关的国家大事，让我打开了心灵的窗户，去关注外面的世界。       </a:t>
            </a:r>
          </a:p>
          <a:p>
            <a:pPr>
              <a:lnSpc>
                <a:spcPct val="110000"/>
              </a:lnSpc>
            </a:pP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或许做人应像老李一样，在加速度的人生里慢慢地活，才能品味到生活的真味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​</a:t>
            </a:r>
          </a:p>
        </p:txBody>
      </p:sp>
      <p:sp>
        <p:nvSpPr>
          <p:cNvPr id="3" name="Text Box 5" descr=" 88069"/>
          <p:cNvSpPr txBox="1">
            <a:spLocks noChangeArrowheads="1"/>
          </p:cNvSpPr>
          <p:nvPr/>
        </p:nvSpPr>
        <p:spPr bwMode="auto">
          <a:xfrm>
            <a:off x="381000" y="4419600"/>
            <a:ext cx="8229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总评：本文抓住人物</a:t>
            </a:r>
            <a:r>
              <a:rPr lang="zh-CN" altLang="en-US" sz="2400">
                <a:latin typeface="宋体" charset="-122"/>
              </a:rPr>
              <a:t>“</a:t>
            </a:r>
            <a:r>
              <a:rPr lang="zh-CN" altLang="en-US" sz="2400"/>
              <a:t>慢</a:t>
            </a:r>
            <a:r>
              <a:rPr lang="zh-CN" altLang="en-US" sz="2400">
                <a:latin typeface="宋体" charset="-122"/>
              </a:rPr>
              <a:t>”</a:t>
            </a:r>
            <a:r>
              <a:rPr lang="zh-CN" altLang="en-US" sz="2400"/>
              <a:t>的特点，从多个方面塑造了一位不骄不躁、多才多艺、知识丰富、引领学生做人做事的老师形象。全文选材真实，富有真情实感，在记叙和描写的基础上进行议论，起到画龙点睛、深化主题的作用。</a:t>
            </a:r>
          </a:p>
        </p:txBody>
      </p:sp>
    </p:spTree>
    <p:extLst>
      <p:ext uri="{BB962C8B-B14F-4D97-AF65-F5344CB8AC3E}">
        <p14:creationId xmlns:p14="http://schemas.microsoft.com/office/powerpoint/2010/main" val="109067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 descr=" 41985"/>
          <p:cNvSpPr>
            <a:spLocks noChangeArrowheads="1"/>
          </p:cNvSpPr>
          <p:nvPr/>
        </p:nvSpPr>
        <p:spPr bwMode="auto">
          <a:xfrm>
            <a:off x="0" y="228600"/>
            <a:ext cx="6400800" cy="620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/>
              <a:t> 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老李的慢生活        </a:t>
            </a:r>
          </a:p>
          <a:p>
            <a:pPr algn="ctr"/>
            <a:r>
              <a:rPr lang="zh-CN" altLang="en-US" b="0">
                <a:latin typeface="微软雅黑" pitchFamily="34" charset="-122"/>
                <a:ea typeface="微软雅黑" pitchFamily="34" charset="-122"/>
              </a:rPr>
              <a:t>师欣怡</a:t>
            </a:r>
          </a:p>
          <a:p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李老师是我们的物理老师，我们私下里叫他老李。他的身材并不魁梧，在校园里一众身材俊拔的男老师中显得“娇小玲珑” 。每当他亲和一笑的时候，就会露出一口参差不齐的牙齿，让人联想到沟壑纵横的黄土高原。      </a:t>
            </a:r>
          </a:p>
          <a:p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老李的“慢”在校园里驰名远扬。他走路，要比我们慢一拍；他说话，句子与句子之间总会有较长的停顿。上课铃一响，老李就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悠哉悠哉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地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踱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到教室，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缓缓翻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开物理书，开始他的“随堂演义”。听老李讲课算是一种享受，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不用全身心警惕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，生怕一瞬间就会漏掉知识点，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即使班里的差生也能跟上他的节奏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。当老李的讲课声音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慢悠悠地飘到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耳朵里时，我就像细品一杯清茗，慢慢品尝时会享受到一股清幽的芳香。       </a:t>
            </a:r>
          </a:p>
        </p:txBody>
      </p:sp>
      <p:sp>
        <p:nvSpPr>
          <p:cNvPr id="3" name="AutoShape 3" descr=" 38914"/>
          <p:cNvSpPr>
            <a:spLocks noChangeArrowheads="1"/>
          </p:cNvSpPr>
          <p:nvPr/>
        </p:nvSpPr>
        <p:spPr bwMode="auto">
          <a:xfrm>
            <a:off x="7086600" y="1066800"/>
            <a:ext cx="1676400" cy="1600200"/>
          </a:xfrm>
          <a:prstGeom prst="wedgeRoundRectCallout">
            <a:avLst>
              <a:gd name="adj1" fmla="val -88352"/>
              <a:gd name="adj2" fmla="val -1081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>
                <a:solidFill>
                  <a:srgbClr val="800000"/>
                </a:solidFill>
              </a:rPr>
              <a:t>抓住人物特点进行外貌描写</a:t>
            </a:r>
          </a:p>
        </p:txBody>
      </p:sp>
      <p:sp>
        <p:nvSpPr>
          <p:cNvPr id="4" name="AutoShape 4" descr=" 38915"/>
          <p:cNvSpPr>
            <a:spLocks noChangeArrowheads="1"/>
          </p:cNvSpPr>
          <p:nvPr/>
        </p:nvSpPr>
        <p:spPr bwMode="auto">
          <a:xfrm>
            <a:off x="7086600" y="3048000"/>
            <a:ext cx="1676400" cy="1295400"/>
          </a:xfrm>
          <a:prstGeom prst="wedgeRoundRectCallout">
            <a:avLst>
              <a:gd name="adj1" fmla="val -93750"/>
              <a:gd name="adj2" fmla="val 1005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>
                <a:solidFill>
                  <a:srgbClr val="800000"/>
                </a:solidFill>
              </a:rPr>
              <a:t>说话慢</a:t>
            </a:r>
          </a:p>
          <a:p>
            <a:r>
              <a:rPr lang="zh-CN" altLang="en-US" sz="2400">
                <a:solidFill>
                  <a:srgbClr val="800000"/>
                </a:solidFill>
              </a:rPr>
              <a:t>走路慢</a:t>
            </a:r>
          </a:p>
          <a:p>
            <a:r>
              <a:rPr lang="zh-CN" altLang="en-US" sz="2400">
                <a:solidFill>
                  <a:srgbClr val="800000"/>
                </a:solidFill>
              </a:rPr>
              <a:t>讲课慢</a:t>
            </a:r>
          </a:p>
        </p:txBody>
      </p:sp>
      <p:sp>
        <p:nvSpPr>
          <p:cNvPr id="5" name="AutoShape 5" descr=" 38916"/>
          <p:cNvSpPr>
            <a:spLocks noChangeArrowheads="1"/>
          </p:cNvSpPr>
          <p:nvPr/>
        </p:nvSpPr>
        <p:spPr bwMode="auto">
          <a:xfrm>
            <a:off x="7010400" y="4572000"/>
            <a:ext cx="1752600" cy="1676400"/>
          </a:xfrm>
          <a:prstGeom prst="wedgeRoundRectCallout">
            <a:avLst>
              <a:gd name="adj1" fmla="val -89130"/>
              <a:gd name="adj2" fmla="val -2850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>
                <a:solidFill>
                  <a:srgbClr val="800000"/>
                </a:solidFill>
              </a:rPr>
              <a:t>通过学生的反应来侧面烘托老师的慢。</a:t>
            </a:r>
          </a:p>
        </p:txBody>
      </p:sp>
    </p:spTree>
    <p:extLst>
      <p:ext uri="{BB962C8B-B14F-4D97-AF65-F5344CB8AC3E}">
        <p14:creationId xmlns:p14="http://schemas.microsoft.com/office/powerpoint/2010/main" val="249066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 descr=" 43009"/>
          <p:cNvSpPr>
            <a:spLocks noChangeArrowheads="1"/>
          </p:cNvSpPr>
          <p:nvPr/>
        </p:nvSpPr>
        <p:spPr bwMode="auto">
          <a:xfrm>
            <a:off x="0" y="228600"/>
            <a:ext cx="7239000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200" b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老李闲云野鹤的性格成就了他的才华。他上通天文，下晓地理。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作为一名物理老师，他却对书法情有独钟。他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峻拔秀丽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的字迹，受到广大师生的一致好评。闲暇时老李就提起毛笔，在素白的宣纸上大笔一挥，笔法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行云流水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飘逸潇洒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。笔尖快速游走时，墨迹如蛟龙般行走在天地间，短暂停顿时，墨迹犹如惊鸿般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翩翩欲飞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，细看一个个浑然天成的字迹，凝结了天地正气，万物精华。</a:t>
            </a:r>
            <a:r>
              <a:rPr lang="zh-CN" altLang="en-US" sz="22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窗外的阳光照在老李的脸上，他的眼神流露出一种坚毅，一种博大的情怀。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     </a:t>
            </a:r>
          </a:p>
          <a:p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200" b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老李特别关注政治，在现代电媒逐渐取代纸媒的时代，报纸却和他形影不离。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他也时常在课堂上时抽出空来带我们看一些国家发展的影片，这时同学们总会停下手中的笔，聚精会神地看着大屏幕，还不忘和老李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高谈阔论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几句。外班的学生则会羡慕地挤在我们班窗户外瞧上几眼，再依依不舍地离开。那次老李讲到一道小小的新能源汽车计算题，竟不知不觉地扯到了中美贸易战，扯到了中国的腾飞，全班同学听着他</a:t>
            </a:r>
            <a:r>
              <a:rPr lang="zh-CN" altLang="en-US" sz="22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义正辞严</a:t>
            </a:r>
            <a:r>
              <a:rPr lang="zh-CN" altLang="en-US" sz="2200" b="0">
                <a:latin typeface="微软雅黑" pitchFamily="34" charset="-122"/>
                <a:ea typeface="微软雅黑" pitchFamily="34" charset="-122"/>
              </a:rPr>
              <a:t>的演讲，时而哄堂大笑，时而拍案叫绝。</a:t>
            </a:r>
          </a:p>
        </p:txBody>
      </p:sp>
      <p:sp>
        <p:nvSpPr>
          <p:cNvPr id="3" name="AutoShape 3" descr=" 39938"/>
          <p:cNvSpPr>
            <a:spLocks noChangeArrowheads="1"/>
          </p:cNvSpPr>
          <p:nvPr/>
        </p:nvSpPr>
        <p:spPr bwMode="auto">
          <a:xfrm>
            <a:off x="7315200" y="228600"/>
            <a:ext cx="1600200" cy="1066800"/>
          </a:xfrm>
          <a:prstGeom prst="wedgeRoundRectCallout">
            <a:avLst>
              <a:gd name="adj1" fmla="val -64384"/>
              <a:gd name="adj2" fmla="val -684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>
                <a:solidFill>
                  <a:srgbClr val="800000"/>
                </a:solidFill>
              </a:rPr>
              <a:t>慢而生静静能生慧</a:t>
            </a:r>
          </a:p>
        </p:txBody>
      </p:sp>
      <p:sp>
        <p:nvSpPr>
          <p:cNvPr id="4" name="AutoShape 4" descr=" 39939"/>
          <p:cNvSpPr>
            <a:spLocks noChangeArrowheads="1"/>
          </p:cNvSpPr>
          <p:nvPr/>
        </p:nvSpPr>
        <p:spPr bwMode="auto">
          <a:xfrm>
            <a:off x="7315200" y="1752600"/>
            <a:ext cx="1828800" cy="1676400"/>
          </a:xfrm>
          <a:prstGeom prst="wedgeRoundRectCallout">
            <a:avLst>
              <a:gd name="adj1" fmla="val -72829"/>
              <a:gd name="adj2" fmla="val 2225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>
                <a:solidFill>
                  <a:srgbClr val="800000"/>
                </a:solidFill>
              </a:rPr>
              <a:t>环境描写</a:t>
            </a:r>
          </a:p>
          <a:p>
            <a:pPr algn="ctr"/>
            <a:r>
              <a:rPr lang="zh-CN" altLang="en-US" sz="2400">
                <a:solidFill>
                  <a:srgbClr val="800000"/>
                </a:solidFill>
              </a:rPr>
              <a:t>加议论是对人物最好的评价</a:t>
            </a:r>
          </a:p>
        </p:txBody>
      </p:sp>
      <p:sp>
        <p:nvSpPr>
          <p:cNvPr id="5" name="AutoShape 5" descr=" 39940"/>
          <p:cNvSpPr>
            <a:spLocks noChangeArrowheads="1"/>
          </p:cNvSpPr>
          <p:nvPr/>
        </p:nvSpPr>
        <p:spPr bwMode="auto">
          <a:xfrm>
            <a:off x="7315200" y="3657600"/>
            <a:ext cx="1828800" cy="2514600"/>
          </a:xfrm>
          <a:prstGeom prst="wedgeRoundRectCallout">
            <a:avLst>
              <a:gd name="adj1" fmla="val -62065"/>
              <a:gd name="adj2" fmla="val -2569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>
                <a:solidFill>
                  <a:srgbClr val="800000"/>
                </a:solidFill>
              </a:rPr>
              <a:t>一位关心政治，引领学生全面发展的老师深受学生爱戴</a:t>
            </a:r>
          </a:p>
        </p:txBody>
      </p:sp>
    </p:spTree>
    <p:extLst>
      <p:ext uri="{BB962C8B-B14F-4D97-AF65-F5344CB8AC3E}">
        <p14:creationId xmlns:p14="http://schemas.microsoft.com/office/powerpoint/2010/main" val="307972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 descr=" 44033"/>
          <p:cNvSpPr>
            <a:spLocks noChangeArrowheads="1"/>
          </p:cNvSpPr>
          <p:nvPr/>
        </p:nvSpPr>
        <p:spPr bwMode="auto">
          <a:xfrm>
            <a:off x="228600" y="533400"/>
            <a:ext cx="586740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老李用他的言行教会了我很多。他教我在学习中要不急不躁</a:t>
            </a:r>
            <a:r>
              <a:rPr lang="zh-CN" altLang="en-US" sz="2400" b="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，“别着急呀，你连题意还没弄懂呢，便急于下手，就是牛顿也做不出来呀！”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这是我请教问题时他告诉我的。</a:t>
            </a:r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他教我在生活中慢下脚步。正是他那些与课题无关的国家大事，让我打开了心灵的窗户，去关注外面的世界。       </a:t>
            </a:r>
          </a:p>
          <a:p>
            <a:r>
              <a:rPr lang="zh-CN" altLang="en-US" sz="2400" b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或许做人应像老李一样，在加速度的人生里慢慢地活，才能品味到生活的真味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/>
              <a:t>​</a:t>
            </a:r>
          </a:p>
        </p:txBody>
      </p:sp>
      <p:sp>
        <p:nvSpPr>
          <p:cNvPr id="5" name="AutoShape 3" descr=" 40962"/>
          <p:cNvSpPr>
            <a:spLocks noChangeArrowheads="1"/>
          </p:cNvSpPr>
          <p:nvPr/>
        </p:nvSpPr>
        <p:spPr bwMode="auto">
          <a:xfrm>
            <a:off x="6553200" y="2514600"/>
            <a:ext cx="2590800" cy="1752600"/>
          </a:xfrm>
          <a:prstGeom prst="wedgeRoundRectCallout">
            <a:avLst>
              <a:gd name="adj1" fmla="val -94301"/>
              <a:gd name="adj2" fmla="val 525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>
                <a:solidFill>
                  <a:srgbClr val="800000"/>
                </a:solidFill>
              </a:rPr>
              <a:t>结尾议论写出老李的慢生活带给“我”的人生思考。</a:t>
            </a:r>
          </a:p>
        </p:txBody>
      </p:sp>
      <p:sp>
        <p:nvSpPr>
          <p:cNvPr id="4" name="AutoShape 4" descr=" 40963"/>
          <p:cNvSpPr>
            <a:spLocks noChangeArrowheads="1"/>
          </p:cNvSpPr>
          <p:nvPr/>
        </p:nvSpPr>
        <p:spPr bwMode="auto">
          <a:xfrm>
            <a:off x="6553200" y="533400"/>
            <a:ext cx="2362200" cy="1828800"/>
          </a:xfrm>
          <a:prstGeom prst="wedgeRoundRectCallout">
            <a:avLst>
              <a:gd name="adj1" fmla="val -81250"/>
              <a:gd name="adj2" fmla="val -2387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>
                <a:solidFill>
                  <a:srgbClr val="800000"/>
                </a:solidFill>
              </a:rPr>
              <a:t>幽默的语言教给学生只有慢下来，静下来才会事半功倍。</a:t>
            </a:r>
          </a:p>
        </p:txBody>
      </p:sp>
      <p:sp>
        <p:nvSpPr>
          <p:cNvPr id="44036" name="Text Box 5" descr=" 44036"/>
          <p:cNvSpPr txBox="1">
            <a:spLocks noChangeArrowheads="1"/>
          </p:cNvSpPr>
          <p:nvPr/>
        </p:nvSpPr>
        <p:spPr bwMode="auto">
          <a:xfrm>
            <a:off x="381000" y="4419600"/>
            <a:ext cx="8229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总评：本文抓住人物</a:t>
            </a:r>
            <a:r>
              <a:rPr lang="zh-CN" altLang="en-US" sz="2400">
                <a:latin typeface="宋体" charset="-122"/>
              </a:rPr>
              <a:t>“</a:t>
            </a:r>
            <a:r>
              <a:rPr lang="zh-CN" altLang="en-US" sz="2400"/>
              <a:t>慢</a:t>
            </a:r>
            <a:r>
              <a:rPr lang="zh-CN" altLang="en-US" sz="2400">
                <a:latin typeface="宋体" charset="-122"/>
              </a:rPr>
              <a:t>”</a:t>
            </a:r>
            <a:r>
              <a:rPr lang="zh-CN" altLang="en-US" sz="2400"/>
              <a:t>的特点，从多个方面塑造了一位不骄不躁、多才多艺、知识丰富、引领学生做人做事的老师形象。全文选材真实，富有真情实感，在记叙和描写的基础上进行议论，起到画龙点睛、深化主题的作用。</a:t>
            </a:r>
          </a:p>
        </p:txBody>
      </p:sp>
    </p:spTree>
    <p:extLst>
      <p:ext uri="{BB962C8B-B14F-4D97-AF65-F5344CB8AC3E}">
        <p14:creationId xmlns:p14="http://schemas.microsoft.com/office/powerpoint/2010/main" val="409276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 descr=" 17409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b="1">
                <a:ea typeface="宋体" charset="-122"/>
              </a:rPr>
              <a:t>抓住人物的特点</a:t>
            </a:r>
          </a:p>
        </p:txBody>
      </p:sp>
      <p:pic>
        <p:nvPicPr>
          <p:cNvPr id="17410" name="Picture 5" descr=" 174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57400"/>
            <a:ext cx="2438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Line 8" descr=" 17411"/>
          <p:cNvSpPr>
            <a:spLocks noChangeShapeType="1"/>
          </p:cNvSpPr>
          <p:nvPr/>
        </p:nvSpPr>
        <p:spPr bwMode="auto">
          <a:xfrm flipV="1">
            <a:off x="2209800" y="24384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Line 9" descr=" 17412"/>
          <p:cNvSpPr>
            <a:spLocks noChangeShapeType="1"/>
          </p:cNvSpPr>
          <p:nvPr/>
        </p:nvSpPr>
        <p:spPr bwMode="auto">
          <a:xfrm flipV="1">
            <a:off x="2286000" y="3352800"/>
            <a:ext cx="533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Line 10" descr=" 17413"/>
          <p:cNvSpPr>
            <a:spLocks noChangeShapeType="1"/>
          </p:cNvSpPr>
          <p:nvPr/>
        </p:nvSpPr>
        <p:spPr bwMode="auto">
          <a:xfrm>
            <a:off x="2286000" y="3962400"/>
            <a:ext cx="990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11" descr=" 17414"/>
          <p:cNvSpPr>
            <a:spLocks noChangeShapeType="1"/>
          </p:cNvSpPr>
          <p:nvPr/>
        </p:nvSpPr>
        <p:spPr bwMode="auto">
          <a:xfrm>
            <a:off x="2133600" y="44958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Oval 12" descr=" 17415"/>
          <p:cNvSpPr>
            <a:spLocks noChangeArrowheads="1"/>
          </p:cNvSpPr>
          <p:nvPr/>
        </p:nvSpPr>
        <p:spPr bwMode="auto">
          <a:xfrm>
            <a:off x="3276600" y="1981200"/>
            <a:ext cx="11430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13" descr=" 17416"/>
          <p:cNvSpPr>
            <a:spLocks noChangeArrowheads="1"/>
          </p:cNvSpPr>
          <p:nvPr/>
        </p:nvSpPr>
        <p:spPr bwMode="auto">
          <a:xfrm>
            <a:off x="2819400" y="2819400"/>
            <a:ext cx="2438400" cy="838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7" name="Oval 14" descr=" 17417"/>
          <p:cNvSpPr>
            <a:spLocks noChangeArrowheads="1"/>
          </p:cNvSpPr>
          <p:nvPr/>
        </p:nvSpPr>
        <p:spPr bwMode="auto">
          <a:xfrm>
            <a:off x="3352800" y="3733800"/>
            <a:ext cx="1600200" cy="762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Oval 15" descr=" 17418"/>
          <p:cNvSpPr>
            <a:spLocks noChangeArrowheads="1"/>
          </p:cNvSpPr>
          <p:nvPr/>
        </p:nvSpPr>
        <p:spPr bwMode="auto">
          <a:xfrm>
            <a:off x="2438400" y="4572000"/>
            <a:ext cx="3352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TextBox 9" descr=" 1424390"/>
          <p:cNvSpPr txBox="1">
            <a:spLocks noChangeArrowheads="1"/>
          </p:cNvSpPr>
          <p:nvPr/>
        </p:nvSpPr>
        <p:spPr bwMode="auto">
          <a:xfrm>
            <a:off x="3352800" y="1828800"/>
            <a:ext cx="1219200" cy="7254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>
                <a:solidFill>
                  <a:srgbClr val="0000CC"/>
                </a:solidFill>
                <a:latin typeface="宋体" charset="-122"/>
              </a:rPr>
              <a:t>外貌</a:t>
            </a:r>
            <a:endParaRPr lang="en-US" altLang="zh-CN" sz="3200">
              <a:solidFill>
                <a:srgbClr val="0000CC"/>
              </a:solidFill>
              <a:latin typeface="宋体" charset="-122"/>
            </a:endParaRPr>
          </a:p>
        </p:txBody>
      </p:sp>
      <p:sp>
        <p:nvSpPr>
          <p:cNvPr id="17" name="Text Box 17" descr=" 40977"/>
          <p:cNvSpPr txBox="1">
            <a:spLocks noChangeArrowheads="1"/>
          </p:cNvSpPr>
          <p:nvPr/>
        </p:nvSpPr>
        <p:spPr bwMode="auto">
          <a:xfrm>
            <a:off x="2895600" y="28956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  <a:latin typeface="宋体" charset="-122"/>
              </a:rPr>
              <a:t>标志性动作</a:t>
            </a:r>
          </a:p>
        </p:txBody>
      </p:sp>
      <p:sp>
        <p:nvSpPr>
          <p:cNvPr id="40978" name="Text Box 18" descr=" 40978"/>
          <p:cNvSpPr txBox="1">
            <a:spLocks noChangeArrowheads="1"/>
          </p:cNvSpPr>
          <p:nvPr/>
        </p:nvSpPr>
        <p:spPr bwMode="auto">
          <a:xfrm>
            <a:off x="3429000" y="3810000"/>
            <a:ext cx="2057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  <a:latin typeface="宋体"/>
              </a:rPr>
              <a:t>口头禅</a:t>
            </a:r>
            <a:endParaRPr lang="zh-CN" altLang="en-US" sz="3200">
              <a:solidFill>
                <a:srgbClr val="0000CC"/>
              </a:solidFill>
              <a:latin typeface="宋体" charset="-122"/>
            </a:endParaRPr>
          </a:p>
        </p:txBody>
      </p:sp>
      <p:sp>
        <p:nvSpPr>
          <p:cNvPr id="18" name="Text Box 19" descr=" 40979"/>
          <p:cNvSpPr txBox="1">
            <a:spLocks noChangeArrowheads="1"/>
          </p:cNvSpPr>
          <p:nvPr/>
        </p:nvSpPr>
        <p:spPr bwMode="auto">
          <a:xfrm>
            <a:off x="2514600" y="4648200"/>
            <a:ext cx="335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  <a:latin typeface="宋体" charset="-122"/>
              </a:rPr>
              <a:t>个性、精神品质</a:t>
            </a:r>
          </a:p>
        </p:txBody>
      </p:sp>
      <p:sp>
        <p:nvSpPr>
          <p:cNvPr id="19" name="AutoShape 20" descr=" 40980"/>
          <p:cNvSpPr>
            <a:spLocks/>
          </p:cNvSpPr>
          <p:nvPr/>
        </p:nvSpPr>
        <p:spPr bwMode="auto">
          <a:xfrm>
            <a:off x="5486400" y="1828800"/>
            <a:ext cx="76200" cy="2438400"/>
          </a:xfrm>
          <a:prstGeom prst="rightBrace">
            <a:avLst>
              <a:gd name="adj1" fmla="val 2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81" name="Text Box 21" descr=" 40981"/>
          <p:cNvSpPr txBox="1">
            <a:spLocks noChangeArrowheads="1"/>
          </p:cNvSpPr>
          <p:nvPr/>
        </p:nvSpPr>
        <p:spPr bwMode="auto">
          <a:xfrm>
            <a:off x="5791200" y="2590799"/>
            <a:ext cx="2743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  <a:latin typeface="Arial"/>
              </a:rPr>
              <a:t>外在特征</a:t>
            </a:r>
            <a:endParaRPr lang="zh-CN" altLang="en-US" sz="3600">
              <a:solidFill>
                <a:srgbClr val="FF0066"/>
              </a:solidFill>
            </a:endParaRPr>
          </a:p>
        </p:txBody>
      </p:sp>
      <p:sp>
        <p:nvSpPr>
          <p:cNvPr id="20" name="矩形 37" descr=" 40982"/>
          <p:cNvSpPr>
            <a:spLocks noChangeArrowheads="1"/>
          </p:cNvSpPr>
          <p:nvPr/>
        </p:nvSpPr>
        <p:spPr bwMode="auto">
          <a:xfrm>
            <a:off x="5867400" y="4419600"/>
            <a:ext cx="2019300" cy="64135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66"/>
                </a:solidFill>
              </a:rPr>
              <a:t>内在精神</a:t>
            </a:r>
          </a:p>
        </p:txBody>
      </p:sp>
      <p:cxnSp>
        <p:nvCxnSpPr>
          <p:cNvPr id="22" name="直接箭头连接符 47" descr=" 40983"/>
          <p:cNvCxnSpPr>
            <a:cxnSpLocks noChangeShapeType="1"/>
          </p:cNvCxnSpPr>
          <p:nvPr/>
        </p:nvCxnSpPr>
        <p:spPr bwMode="auto">
          <a:xfrm flipH="1">
            <a:off x="8305800" y="3505200"/>
            <a:ext cx="15875" cy="623888"/>
          </a:xfrm>
          <a:prstGeom prst="straightConnector1">
            <a:avLst/>
          </a:prstGeom>
          <a:noFill/>
          <a:ln w="25400" algn="ctr">
            <a:solidFill>
              <a:srgbClr val="00B050"/>
            </a:solidFill>
            <a:round/>
            <a:headEnd/>
            <a:tailEnd type="triangle" w="med" len="med"/>
          </a:ln>
        </p:spPr>
      </p:cxnSp>
      <p:pic>
        <p:nvPicPr>
          <p:cNvPr id="17427" name="Picture 26" descr=" 174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002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27" descr=" 40987"/>
          <p:cNvSpPr txBox="1">
            <a:spLocks noChangeArrowheads="1"/>
          </p:cNvSpPr>
          <p:nvPr/>
        </p:nvSpPr>
        <p:spPr bwMode="auto">
          <a:xfrm>
            <a:off x="7924800" y="25908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6600"/>
                </a:solidFill>
                <a:ea typeface="黑体" pitchFamily="49" charset="-122"/>
              </a:rPr>
              <a:t>表</a:t>
            </a:r>
          </a:p>
        </p:txBody>
      </p:sp>
      <p:sp>
        <p:nvSpPr>
          <p:cNvPr id="40988" name="Text Box 28" descr=" 40988"/>
          <p:cNvSpPr txBox="1">
            <a:spLocks noChangeArrowheads="1"/>
          </p:cNvSpPr>
          <p:nvPr/>
        </p:nvSpPr>
        <p:spPr bwMode="auto">
          <a:xfrm>
            <a:off x="7924800" y="4343400"/>
            <a:ext cx="69923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6600"/>
                </a:solidFill>
                <a:latin typeface="Arial"/>
                <a:ea typeface="黑体" pitchFamily="49" charset="-122"/>
              </a:rPr>
              <a:t>里</a:t>
            </a:r>
            <a:endParaRPr lang="zh-CN" altLang="en-US" sz="4000">
              <a:solidFill>
                <a:srgbClr val="006600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09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 descr=" 5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 descr=" 6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 descr=" 7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2" name="TextBox 7" descr=" 45062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文题展示</a:t>
            </a:r>
          </a:p>
        </p:txBody>
      </p:sp>
      <p:sp>
        <p:nvSpPr>
          <p:cNvPr id="45063" name="矩形 3" descr=" 45063"/>
          <p:cNvSpPr>
            <a:spLocks noChangeArrowheads="1"/>
          </p:cNvSpPr>
          <p:nvPr/>
        </p:nvSpPr>
        <p:spPr bwMode="auto">
          <a:xfrm>
            <a:off x="533400" y="1219200"/>
            <a:ext cx="80772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0">
                <a:latin typeface="宋体" charset="-122"/>
                <a:ea typeface="微软雅黑" pitchFamily="34" charset="-122"/>
              </a:rPr>
              <a:t>生活中我们会遇到各种各样的人，有的让你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尊敬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佩服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感动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叹息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……以《这样的人让我</a:t>
            </a:r>
            <a:r>
              <a:rPr lang="zh-CN" altLang="zh-CN" sz="2800" b="0">
                <a:latin typeface="Calibri" pitchFamily="34" charset="0"/>
              </a:rPr>
              <a:t> </a:t>
            </a:r>
            <a:r>
              <a:rPr lang="en-US" altLang="zh-CN" sz="2800" b="0" u="sng">
                <a:latin typeface="Calibri" pitchFamily="34" charset="0"/>
              </a:rPr>
              <a:t>       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》为题，写一篇作文。不少于</a:t>
            </a:r>
            <a:r>
              <a:rPr lang="zh-CN" altLang="en-US" sz="2800" b="0">
                <a:latin typeface="宋体" charset="-122"/>
                <a:ea typeface="微软雅黑" pitchFamily="34" charset="-122"/>
              </a:rPr>
              <a:t>6</a:t>
            </a:r>
            <a:r>
              <a:rPr lang="en-US" altLang="zh-CN" sz="2800" b="0">
                <a:latin typeface="宋体" charset="-122"/>
                <a:ea typeface="微软雅黑" pitchFamily="34" charset="-122"/>
              </a:rPr>
              <a:t>00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字。</a:t>
            </a:r>
            <a:endParaRPr lang="zh-CN" altLang="zh-CN" sz="2800" b="0">
              <a:latin typeface="Calibri" pitchFamily="34" charset="0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0">
                <a:latin typeface="宋体" charset="-122"/>
                <a:ea typeface="微软雅黑" pitchFamily="34" charset="-122"/>
              </a:rPr>
              <a:t>提示：</a:t>
            </a:r>
            <a:endParaRPr lang="zh-CN" altLang="zh-CN" sz="2800" b="0">
              <a:latin typeface="Calibri" pitchFamily="34" charset="0"/>
            </a:endParaRPr>
          </a:p>
          <a:p>
            <a:pPr indent="596900">
              <a:buFontTx/>
              <a:buAutoNum type="arabicPeriod"/>
            </a:pPr>
            <a:r>
              <a:rPr lang="zh-CN" altLang="zh-CN" sz="2800" b="0">
                <a:latin typeface="楷体" pitchFamily="49" charset="-122"/>
                <a:ea typeface="微软雅黑" pitchFamily="34" charset="-122"/>
              </a:rPr>
              <a:t>题目横线处应该填上一个能体现自己情感态度的词语。</a:t>
            </a:r>
            <a:endParaRPr lang="zh-CN" altLang="en-US" sz="2800" b="0">
              <a:latin typeface="楷体" pitchFamily="49" charset="-122"/>
              <a:ea typeface="微软雅黑" pitchFamily="34" charset="-122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800" b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9099" name="Text Box 11" descr=" 89099"/>
          <p:cNvSpPr txBox="1">
            <a:spLocks noChangeArrowheads="1"/>
          </p:cNvSpPr>
          <p:nvPr/>
        </p:nvSpPr>
        <p:spPr bwMode="auto">
          <a:xfrm>
            <a:off x="609600" y="5410199"/>
            <a:ext cx="8077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宋体"/>
                <a:ea typeface="微软雅黑" pitchFamily="34" charset="-122"/>
              </a:rPr>
              <a:t>崇拜、爱戴、难忘、喜欢、讨厌、想念、惭愧、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宋体"/>
                <a:ea typeface="微软雅黑" pitchFamily="34" charset="-122"/>
              </a:rPr>
              <a:t>肃然起敬、感到温暖、热泪盈眶、明白责任</a:t>
            </a:r>
            <a:r>
              <a:rPr lang="en-US" altLang="zh-CN" sz="2800">
                <a:solidFill>
                  <a:srgbClr val="0000CC"/>
                </a:solidFill>
                <a:latin typeface="宋体"/>
                <a:ea typeface="微软雅黑" pitchFamily="34" charset="-122"/>
              </a:rPr>
              <a:t>……</a:t>
            </a:r>
            <a:endParaRPr lang="en-US" altLang="zh-CN" sz="2800">
              <a:solidFill>
                <a:srgbClr val="0000CC"/>
              </a:solidFill>
              <a:latin typeface="宋体" charset="-122"/>
              <a:ea typeface="微软雅黑" pitchFamily="34" charset="-122"/>
            </a:endParaRPr>
          </a:p>
        </p:txBody>
      </p:sp>
      <p:sp>
        <p:nvSpPr>
          <p:cNvPr id="9" name="圆角矩形 8" descr=" 9"/>
          <p:cNvSpPr/>
          <p:nvPr/>
        </p:nvSpPr>
        <p:spPr>
          <a:xfrm>
            <a:off x="381000" y="1219200"/>
            <a:ext cx="8763000" cy="2667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  <p:extLst>
      <p:ext uri="{BB962C8B-B14F-4D97-AF65-F5344CB8AC3E}">
        <p14:creationId xmlns:p14="http://schemas.microsoft.com/office/powerpoint/2010/main" val="395841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 descr=" 91139"/>
          <p:cNvSpPr>
            <a:spLocks noGrp="1" noChangeArrowheads="1"/>
          </p:cNvSpPr>
          <p:nvPr>
            <p:ph type="body" idx="1"/>
          </p:nvPr>
        </p:nvSpPr>
        <p:spPr>
          <a:xfrm>
            <a:off x="533400" y="457200"/>
            <a:ext cx="8229600" cy="4525963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zh-CN" altLang="en-US" sz="280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这样的人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让我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80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80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身边的人：   父母、兄弟、姐妹、爷爷、奶奶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                    老师、朋友、邻居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历史的人：   李白、苏轼、杜甫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                    文天祥、岳飞、林则徐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社会中人：   陌生人、清洁工、快递小哥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                    新闻报道中的人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作品中的人：邓稼先、莎莉文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>
                <a:solidFill>
                  <a:schemeClr val="tx1">
                    <a:lumMod val="100000"/>
                  </a:schemeClr>
                </a:solidFill>
                <a:latin typeface="微软雅黑"/>
                <a:ea typeface="微软雅黑" pitchFamily="34" charset="-122"/>
              </a:rPr>
              <a:t>                   ……</a:t>
            </a:r>
            <a:endParaRPr lang="zh-CN" altLang="en-US" sz="2800">
              <a:solidFill>
                <a:schemeClr val="tx1">
                  <a:lumMod val="100000"/>
                </a:schemeClr>
              </a:solidFill>
              <a:latin typeface="微软雅黑"/>
              <a:ea typeface="微软雅黑" pitchFamily="34" charset="-122"/>
            </a:endParaRPr>
          </a:p>
        </p:txBody>
      </p:sp>
      <p:sp>
        <p:nvSpPr>
          <p:cNvPr id="91140" name="Text Box 4" descr=" 91140"/>
          <p:cNvSpPr txBox="1">
            <a:spLocks noChangeArrowheads="1"/>
          </p:cNvSpPr>
          <p:nvPr/>
        </p:nvSpPr>
        <p:spPr bwMode="auto">
          <a:xfrm>
            <a:off x="609600" y="5029199"/>
            <a:ext cx="7391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Arial"/>
                <a:ea typeface="黑体" pitchFamily="49" charset="-122"/>
              </a:rPr>
              <a:t>一个人</a:t>
            </a: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Arial"/>
              </a:rPr>
              <a:t>         </a:t>
            </a: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Arial"/>
              </a:rPr>
              <a:t>钟南山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Arial"/>
                <a:ea typeface="黑体" pitchFamily="49" charset="-122"/>
              </a:rPr>
              <a:t>一类人</a:t>
            </a: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Arial"/>
              </a:rPr>
              <a:t>         </a:t>
            </a:r>
            <a:r>
              <a:rPr lang="zh-CN" altLang="en-US" sz="2800">
                <a:solidFill>
                  <a:schemeClr val="tx1">
                    <a:lumMod val="100000"/>
                  </a:schemeClr>
                </a:solidFill>
                <a:latin typeface="Arial"/>
              </a:rPr>
              <a:t>医生       志愿者</a:t>
            </a:r>
            <a:endParaRPr lang="zh-CN" altLang="en-US" sz="2800"/>
          </a:p>
        </p:txBody>
      </p:sp>
      <p:sp>
        <p:nvSpPr>
          <p:cNvPr id="5" name="AutoShape 6" descr=" 43014"/>
          <p:cNvSpPr>
            <a:spLocks noChangeArrowheads="1"/>
          </p:cNvSpPr>
          <p:nvPr/>
        </p:nvSpPr>
        <p:spPr bwMode="auto">
          <a:xfrm>
            <a:off x="1905000" y="5257800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" name="AutoShape 7" descr=" 43015"/>
          <p:cNvSpPr>
            <a:spLocks noChangeArrowheads="1"/>
          </p:cNvSpPr>
          <p:nvPr/>
        </p:nvSpPr>
        <p:spPr bwMode="auto">
          <a:xfrm>
            <a:off x="1905000" y="5867400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pic>
        <p:nvPicPr>
          <p:cNvPr id="46085" name="Picture 10" descr=" 460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215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 descr=" 48129"/>
          <p:cNvSpPr>
            <a:spLocks noGrp="1" noChangeArrowheads="1"/>
          </p:cNvSpPr>
          <p:nvPr>
            <p:ph type="body" idx="1"/>
          </p:nvPr>
        </p:nvSpPr>
        <p:spPr>
          <a:xfrm>
            <a:off x="381000" y="60960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“这样的人让我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“这样的人”有什么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精神、品质、个性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93188" name="Text Box 4" descr=" 93188"/>
          <p:cNvSpPr txBox="1">
            <a:spLocks noChangeArrowheads="1"/>
          </p:cNvSpPr>
          <p:nvPr/>
        </p:nvSpPr>
        <p:spPr bwMode="auto">
          <a:xfrm>
            <a:off x="685800" y="2209805"/>
            <a:ext cx="7772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热爱祖国   关心集体  乐于助人   奋发向上</a:t>
            </a:r>
          </a:p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自强不息   勇于发现  敢于斗争   正直敬业</a:t>
            </a:r>
          </a:p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乐观向上   忠厚老实  勤劳质朴   幽默风趣</a:t>
            </a:r>
          </a:p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富有爱心   为人谦和  朴实善良   真诚守信</a:t>
            </a:r>
          </a:p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爱国敬业   不畏强权  自立自强   严格自律</a:t>
            </a:r>
          </a:p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chemeClr val="tx1">
                    <a:lumMod val="100000"/>
                  </a:schemeClr>
                </a:solidFill>
                <a:latin typeface="宋体"/>
              </a:rPr>
              <a:t>……</a:t>
            </a:r>
            <a:endParaRPr lang="en-US" altLang="zh-CN" sz="2800" b="0">
              <a:latin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83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 descr=" 5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 descr=" 6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 descr=" 7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TextBox 7" descr=" 49158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思路点拨</a:t>
            </a:r>
          </a:p>
        </p:txBody>
      </p:sp>
      <p:sp>
        <p:nvSpPr>
          <p:cNvPr id="45059" name="Rectangle 3" descr=" 45059"/>
          <p:cNvSpPr>
            <a:spLocks noChangeArrowheads="1"/>
          </p:cNvSpPr>
          <p:nvPr/>
        </p:nvSpPr>
        <p:spPr bwMode="auto">
          <a:xfrm>
            <a:off x="609600" y="1371690"/>
            <a:ext cx="8024813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以“这样的人让我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_______</a:t>
            </a:r>
            <a:r>
              <a:rPr lang="zh-CN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为例</a:t>
            </a:r>
            <a:r>
              <a:rPr lang="en-US" altLang="zh-CN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进行思路点拨。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　    第一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首先确定人物的性格、精神或气质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运用议论的语句加以概括。</a:t>
            </a:r>
            <a:endParaRPr lang="zh-CN" altLang="en-US" sz="2400" b="0">
              <a:solidFill>
                <a:schemeClr val="tx1">
                  <a:lumMod val="100000"/>
                </a:schemeClr>
              </a:solidFill>
              <a:latin typeface="微软雅黑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　    第二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选择人物的</a:t>
            </a:r>
            <a:r>
              <a:rPr lang="zh-CN" altLang="en-US" sz="2400" b="0">
                <a:solidFill>
                  <a:srgbClr val="003399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典型材料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，抓住人物的</a:t>
            </a:r>
            <a:r>
              <a:rPr lang="zh-CN" altLang="en-US" sz="2400" b="0">
                <a:solidFill>
                  <a:srgbClr val="003399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典型细节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来表现人物的特征。要选取最能反映人物身份与性格的特征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捕捉最能表现人物内心情感与个性特征的瞬间画面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而不要面面俱到。</a:t>
            </a:r>
            <a:endParaRPr lang="zh-CN" altLang="en-US" sz="2400" b="0">
              <a:solidFill>
                <a:schemeClr val="tx1">
                  <a:lumMod val="100000"/>
                </a:schemeClr>
              </a:solidFill>
              <a:latin typeface="微软雅黑"/>
              <a:ea typeface="微软雅黑" pitchFamily="34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　    第三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: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精选写作手法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表现人物的思想本质和性格特征。</a:t>
            </a:r>
            <a:endParaRPr lang="zh-CN" altLang="en-US" sz="2400" b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60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4"/>
          <p:cNvSpPr>
            <a:spLocks noChangeArrowheads="1"/>
          </p:cNvSpPr>
          <p:nvPr/>
        </p:nvSpPr>
        <p:spPr bwMode="auto">
          <a:xfrm>
            <a:off x="609600" y="2209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400" b="0">
                <a:solidFill>
                  <a:schemeClr val="tx2"/>
                </a:solidFill>
              </a:rPr>
              <a:t>疫情当前，出现了这样一些人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2" descr=" 95234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CN" altLang="en-US" b="1" kern="0">
                <a:solidFill>
                  <a:srgbClr val="FF0066"/>
                </a:solidFill>
                <a:ea typeface="黑体" pitchFamily="49" charset="-122"/>
              </a:rPr>
              <a:t>钟南山</a:t>
            </a:r>
          </a:p>
        </p:txBody>
      </p:sp>
      <p:pic>
        <p:nvPicPr>
          <p:cNvPr id="51202" name="Picture 5" descr=" 51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9200" y="1295400"/>
            <a:ext cx="2844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 descr=" 95238"/>
          <p:cNvSpPr>
            <a:spLocks noChangeArrowheads="1"/>
          </p:cNvSpPr>
          <p:nvPr/>
        </p:nvSpPr>
        <p:spPr bwMode="auto">
          <a:xfrm>
            <a:off x="457200" y="1219200"/>
            <a:ext cx="5486400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钟南山，</a:t>
            </a:r>
            <a:r>
              <a:rPr lang="en-US" altLang="zh-CN" sz="2400" b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r>
              <a:rPr lang="zh-CN" altLang="en-US" sz="2400" b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岁，中国工程院院士，著名呼吸病学专家，中国抗击非典型肺炎的领军人物。</a:t>
            </a:r>
          </a:p>
          <a:p>
            <a:pPr>
              <a:lnSpc>
                <a:spcPct val="12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钟南山出生于</a:t>
            </a:r>
            <a:r>
              <a:rPr lang="zh-CN" altLang="en-US" sz="2400" b="0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医学世家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1960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年毕业于北京医学院（今北京大学医部）；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年获英国爱丁堡大学荣誉博士；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年获香港中文大学荣誉理学博士。</a:t>
            </a:r>
          </a:p>
          <a:p>
            <a:pPr>
              <a:lnSpc>
                <a:spcPct val="120000"/>
              </a:lnSpc>
            </a:pP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       钟南山长期从事呼吸内科的医疗、教学、科研工作。重点开展哮喘，慢阻肺疾病，呼吸衰竭和呼吸系统常见疾病的规范化诊疗、疑难病、少见病和呼吸危重症监护与救治等方面的研究。</a:t>
            </a:r>
          </a:p>
        </p:txBody>
      </p:sp>
      <p:sp>
        <p:nvSpPr>
          <p:cNvPr id="6" name="Text Box 7" descr=" 95239"/>
          <p:cNvSpPr txBox="1">
            <a:spLocks noChangeArrowheads="1"/>
          </p:cNvSpPr>
          <p:nvPr/>
        </p:nvSpPr>
        <p:spPr bwMode="auto">
          <a:xfrm>
            <a:off x="6019800" y="59436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</a:rPr>
              <a:t>他，</a:t>
            </a:r>
            <a:r>
              <a:rPr lang="en-US" altLang="zh-CN" sz="2400">
                <a:solidFill>
                  <a:srgbClr val="FF0000"/>
                </a:solidFill>
              </a:rPr>
              <a:t>84</a:t>
            </a:r>
            <a:r>
              <a:rPr lang="zh-CN" altLang="en-US" sz="2400">
                <a:solidFill>
                  <a:srgbClr val="FF0000"/>
                </a:solidFill>
              </a:rPr>
              <a:t>岁，挂帅逆行</a:t>
            </a:r>
          </a:p>
        </p:txBody>
      </p:sp>
    </p:spTree>
    <p:extLst>
      <p:ext uri="{BB962C8B-B14F-4D97-AF65-F5344CB8AC3E}">
        <p14:creationId xmlns:p14="http://schemas.microsoft.com/office/powerpoint/2010/main" val="5527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2003</a:t>
            </a:r>
            <a:r>
              <a:rPr lang="zh-CN" altLang="en-US" sz="3600">
                <a:ea typeface="宋体" charset="-122"/>
              </a:rPr>
              <a:t>年感动中国人物</a:t>
            </a:r>
            <a:r>
              <a:rPr lang="en-US" altLang="zh-CN" sz="3600">
                <a:ea typeface="宋体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ea typeface="黑体" pitchFamily="49" charset="-122"/>
              </a:rPr>
              <a:t>钟南山</a:t>
            </a:r>
            <a:endParaRPr lang="en-US" altLang="zh-CN" sz="3600" b="1">
              <a:solidFill>
                <a:srgbClr val="FF0066"/>
              </a:solidFill>
              <a:ea typeface="黑体" pitchFamily="49" charset="-122"/>
            </a:endParaRP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610600" cy="4525963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ea typeface="宋体" charset="-122"/>
              </a:rPr>
              <a:t>颁奖辞：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ea typeface="宋体" charset="-122"/>
              </a:rPr>
              <a:t>        </a:t>
            </a:r>
            <a:r>
              <a:rPr lang="zh-CN" altLang="en-US">
                <a:latin typeface="宋体" charset="-122"/>
                <a:ea typeface="宋体" charset="-122"/>
              </a:rPr>
              <a:t>面对突如其来的</a:t>
            </a:r>
            <a:r>
              <a:rPr lang="en-US" altLang="zh-CN">
                <a:latin typeface="宋体" charset="-122"/>
                <a:ea typeface="宋体" charset="-122"/>
              </a:rPr>
              <a:t>SARS</a:t>
            </a:r>
            <a:r>
              <a:rPr lang="zh-CN" altLang="en-US">
                <a:latin typeface="宋体" charset="-122"/>
                <a:ea typeface="宋体" charset="-122"/>
              </a:rPr>
              <a:t>疫情，他</a:t>
            </a:r>
            <a:r>
              <a:rPr lang="zh-CN" altLang="en-US">
                <a:solidFill>
                  <a:srgbClr val="CC0000"/>
                </a:solidFill>
                <a:latin typeface="宋体" charset="-122"/>
                <a:ea typeface="宋体" charset="-122"/>
              </a:rPr>
              <a:t>冷静、无畏</a:t>
            </a:r>
            <a:r>
              <a:rPr lang="zh-CN" altLang="en-US">
                <a:latin typeface="宋体" charset="-122"/>
                <a:ea typeface="宋体" charset="-122"/>
              </a:rPr>
              <a:t>，他以医者的妙手仁心挽救生命，以科学家</a:t>
            </a:r>
            <a:r>
              <a:rPr lang="zh-CN" altLang="en-US">
                <a:solidFill>
                  <a:srgbClr val="CC0000"/>
                </a:solidFill>
                <a:latin typeface="宋体" charset="-122"/>
                <a:ea typeface="宋体" charset="-122"/>
              </a:rPr>
              <a:t>实事求是的科学态度</a:t>
            </a:r>
            <a:r>
              <a:rPr lang="zh-CN" altLang="en-US">
                <a:latin typeface="宋体" charset="-122"/>
                <a:ea typeface="宋体" charset="-122"/>
              </a:rPr>
              <a:t>应对灾难。他说“在我们这个岗位上，做好防治疾病的工作，就是最大的政治。”这掷地有声的话语，表现出他的人生准则和职业操守。他以令人景仰的</a:t>
            </a:r>
            <a:r>
              <a:rPr lang="zh-CN" altLang="en-US">
                <a:solidFill>
                  <a:srgbClr val="CC0000"/>
                </a:solidFill>
                <a:latin typeface="宋体" charset="-122"/>
                <a:ea typeface="宋体" charset="-122"/>
              </a:rPr>
              <a:t>学术勇气、高尚的医德</a:t>
            </a:r>
            <a:r>
              <a:rPr lang="zh-CN" altLang="en-US">
                <a:latin typeface="宋体" charset="-122"/>
                <a:ea typeface="宋体" charset="-122"/>
              </a:rPr>
              <a:t>和深入的</a:t>
            </a:r>
            <a:r>
              <a:rPr lang="zh-CN" altLang="en-US">
                <a:solidFill>
                  <a:srgbClr val="CC0000"/>
                </a:solidFill>
                <a:latin typeface="宋体" charset="-122"/>
                <a:ea typeface="宋体" charset="-122"/>
              </a:rPr>
              <a:t>科学探索</a:t>
            </a:r>
            <a:r>
              <a:rPr lang="zh-CN" altLang="en-US">
                <a:latin typeface="宋体" charset="-122"/>
                <a:ea typeface="宋体" charset="-122"/>
              </a:rPr>
              <a:t>给予了人们战胜疫情的力量。</a:t>
            </a:r>
          </a:p>
          <a:p>
            <a:endParaRPr lang="zh-CN" altLang="en-US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/>
          <p:cNvPicPr>
            <a:picLocks noChangeAspect="1" noChangeArrowheads="1"/>
          </p:cNvPicPr>
          <p:nvPr/>
        </p:nvPicPr>
        <p:blipFill>
          <a:blip r:embed="rId2"/>
          <a:srcRect t="5000" b="28000"/>
          <a:stretch>
            <a:fillRect/>
          </a:stretch>
        </p:blipFill>
        <p:spPr bwMode="auto">
          <a:xfrm>
            <a:off x="5181600" y="838200"/>
            <a:ext cx="36512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5"/>
          <p:cNvPicPr>
            <a:picLocks noChangeAspect="1" noChangeArrowheads="1"/>
          </p:cNvPicPr>
          <p:nvPr/>
        </p:nvPicPr>
        <p:blipFill>
          <a:blip r:embed="rId3"/>
          <a:srcRect t="2913" b="12663"/>
          <a:stretch>
            <a:fillRect/>
          </a:stretch>
        </p:blipFill>
        <p:spPr bwMode="auto">
          <a:xfrm>
            <a:off x="533400" y="304800"/>
            <a:ext cx="4414838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 542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 descr=" 110597"/>
          <p:cNvSpPr>
            <a:spLocks noChangeArrowheads="1"/>
          </p:cNvSpPr>
          <p:nvPr/>
        </p:nvSpPr>
        <p:spPr bwMode="auto">
          <a:xfrm>
            <a:off x="457200" y="4800600"/>
            <a:ext cx="7924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        84</a:t>
            </a:r>
            <a:r>
              <a:rPr lang="zh-CN" altLang="en-US" sz="2800">
                <a:solidFill>
                  <a:srgbClr val="FF0000"/>
                </a:solidFill>
              </a:rPr>
              <a:t>岁的钟南山，有院士的专业，有战士的勇猛，更有国士的担当。一路奔波不知疲倦，满腔责任为国为民，的的确确令人肃然起敬！</a:t>
            </a:r>
          </a:p>
          <a:p>
            <a:r>
              <a:rPr lang="en-US" altLang="zh-CN" sz="2800">
                <a:solidFill>
                  <a:srgbClr val="FF0000"/>
                </a:solidFill>
              </a:rPr>
              <a:t>                                        ——</a:t>
            </a:r>
            <a:r>
              <a:rPr lang="zh-CN" altLang="en-US" sz="2800">
                <a:solidFill>
                  <a:srgbClr val="FF0000"/>
                </a:solidFill>
              </a:rPr>
              <a:t>人民日报微博</a:t>
            </a:r>
          </a:p>
        </p:txBody>
      </p:sp>
    </p:spTree>
    <p:extLst>
      <p:ext uri="{BB962C8B-B14F-4D97-AF65-F5344CB8AC3E}">
        <p14:creationId xmlns:p14="http://schemas.microsoft.com/office/powerpoint/2010/main" val="322664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zh-CN" altLang="en-US">
                <a:ea typeface="宋体" charset="-122"/>
              </a:rPr>
              <a:t>李兰娟院士</a:t>
            </a:r>
          </a:p>
        </p:txBody>
      </p:sp>
      <p:pic>
        <p:nvPicPr>
          <p:cNvPr id="5529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2600" y="914400"/>
            <a:ext cx="5638800" cy="3100388"/>
          </a:xfrm>
        </p:spPr>
      </p:pic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762000" y="4495800"/>
            <a:ext cx="80327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0"/>
              <a:t>李兰娟，</a:t>
            </a:r>
            <a:r>
              <a:rPr lang="en-US" altLang="zh-CN" sz="2800" b="0"/>
              <a:t>73</a:t>
            </a:r>
            <a:r>
              <a:rPr lang="zh-CN" altLang="en-US" sz="2800" b="0"/>
              <a:t>岁，传染病学专家，中国工程院院士。</a:t>
            </a:r>
            <a:r>
              <a:rPr lang="en-US" altLang="zh-CN" sz="2800" b="0"/>
              <a:t>1</a:t>
            </a:r>
            <a:r>
              <a:rPr lang="zh-CN" altLang="en-US" sz="2800" b="0"/>
              <a:t>月</a:t>
            </a:r>
            <a:r>
              <a:rPr lang="en-US" altLang="zh-CN" sz="2800" b="0"/>
              <a:t>28</a:t>
            </a:r>
            <a:r>
              <a:rPr lang="zh-CN" altLang="en-US" sz="2800" b="0"/>
              <a:t>日，李兰娟院士的实验室分离出了新型冠状病毒毒株，速度惊人。这些天，她一直工作在抗疫一线。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 descr=" 184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ea typeface="宋体" charset="-122"/>
              </a:rPr>
              <a:t>写人的三个层次</a:t>
            </a:r>
            <a:r>
              <a:rPr lang="zh-CN" altLang="en-US">
                <a:ea typeface="宋体" charset="-122"/>
              </a:rPr>
              <a:t>	</a:t>
            </a:r>
          </a:p>
        </p:txBody>
      </p:sp>
      <p:sp>
        <p:nvSpPr>
          <p:cNvPr id="41987" name="Rectangle 3" descr=" 41987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382000" cy="4525963"/>
          </a:xfrm>
        </p:spPr>
        <p:txBody>
          <a:bodyPr/>
          <a:lstStyle/>
          <a:p>
            <a:r>
              <a:rPr lang="zh-CN" altLang="en-US">
                <a:solidFill>
                  <a:srgbClr val="FF0066"/>
                </a:solidFill>
                <a:latin typeface="Arial"/>
                <a:ea typeface="微软雅黑" pitchFamily="34" charset="-122"/>
              </a:rPr>
              <a:t>抓住某一特点，细腻刻画，写出人物特点；</a:t>
            </a:r>
          </a:p>
          <a:p>
            <a:r>
              <a:rPr lang="zh-CN" altLang="en-US">
                <a:solidFill>
                  <a:srgbClr val="FF0066"/>
                </a:solidFill>
                <a:latin typeface="Arial"/>
                <a:ea typeface="微软雅黑" pitchFamily="34" charset="-122"/>
              </a:rPr>
              <a:t>多角度选材，从不同侧面展现人物个性，把人写活；</a:t>
            </a:r>
          </a:p>
          <a:p>
            <a:r>
              <a:rPr lang="zh-CN" altLang="en-US">
                <a:solidFill>
                  <a:srgbClr val="FF0066"/>
                </a:solidFill>
                <a:latin typeface="Arial"/>
                <a:ea typeface="微软雅黑" pitchFamily="34" charset="-122"/>
              </a:rPr>
              <a:t>由表及里，写出人物的精神。</a:t>
            </a:r>
            <a:endParaRPr lang="zh-CN" altLang="en-US">
              <a:solidFill>
                <a:srgbClr val="FF0066"/>
              </a:solidFill>
              <a:ea typeface="微软雅黑" pitchFamily="34" charset="-122"/>
            </a:endParaRPr>
          </a:p>
        </p:txBody>
      </p:sp>
      <p:grpSp>
        <p:nvGrpSpPr>
          <p:cNvPr id="18435" name="Group 4" descr=" 18435"/>
          <p:cNvGrpSpPr>
            <a:grpSpLocks/>
          </p:cNvGrpSpPr>
          <p:nvPr/>
        </p:nvGrpSpPr>
        <p:grpSpPr bwMode="auto">
          <a:xfrm>
            <a:off x="6858000" y="4343400"/>
            <a:ext cx="2286000" cy="2514600"/>
            <a:chOff x="4464" y="2736"/>
            <a:chExt cx="1440" cy="1584"/>
          </a:xfrm>
        </p:grpSpPr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64" y="2880"/>
              <a:ext cx="144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671526">
              <a:off x="4433" y="2815"/>
              <a:ext cx="768" cy="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6" name="Picture 7" descr=" 184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002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32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03688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0"/>
            <a:ext cx="39084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6"/>
          <p:cNvSpPr txBox="1">
            <a:spLocks noChangeArrowheads="1"/>
          </p:cNvSpPr>
          <p:nvPr/>
        </p:nvSpPr>
        <p:spPr bwMode="auto">
          <a:xfrm>
            <a:off x="4495800" y="5486400"/>
            <a:ext cx="388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/>
              <a:t>李文亮医生感染病毒，不幸去世。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672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857500"/>
            <a:ext cx="6096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88900"/>
            <a:ext cx="54864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381000" y="3200400"/>
            <a:ext cx="6096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我不仅是白衣天使</a:t>
            </a:r>
          </a:p>
        </p:txBody>
      </p:sp>
      <p:sp>
        <p:nvSpPr>
          <p:cNvPr id="57349" name="Text Box 8"/>
          <p:cNvSpPr txBox="1">
            <a:spLocks noChangeArrowheads="1"/>
          </p:cNvSpPr>
          <p:nvPr/>
        </p:nvSpPr>
        <p:spPr bwMode="auto">
          <a:xfrm>
            <a:off x="7848600" y="3200400"/>
            <a:ext cx="6096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我还是白衣战士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495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0"/>
            <a:ext cx="29527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0850" y="0"/>
            <a:ext cx="361315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990600"/>
            <a:ext cx="55626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 Box 5"/>
          <p:cNvSpPr txBox="1">
            <a:spLocks noChangeArrowheads="1"/>
          </p:cNvSpPr>
          <p:nvPr/>
        </p:nvSpPr>
        <p:spPr bwMode="auto">
          <a:xfrm>
            <a:off x="457200" y="5334000"/>
            <a:ext cx="822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/>
              <a:t>高强度的工作，过度的劳累使他们随地休息。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5008563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Rectangle 6"/>
          <p:cNvSpPr>
            <a:spLocks noChangeArrowheads="1"/>
          </p:cNvSpPr>
          <p:nvPr/>
        </p:nvSpPr>
        <p:spPr bwMode="auto">
          <a:xfrm>
            <a:off x="5334000" y="457200"/>
            <a:ext cx="38100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0">
                <a:solidFill>
                  <a:srgbClr val="0000CC"/>
                </a:solidFill>
              </a:rPr>
              <a:t>逆行！</a:t>
            </a:r>
          </a:p>
          <a:p>
            <a:r>
              <a:rPr lang="zh-CN" altLang="en-US" sz="3600" b="0">
                <a:solidFill>
                  <a:srgbClr val="0000CC"/>
                </a:solidFill>
              </a:rPr>
              <a:t>就是义无反顾，</a:t>
            </a:r>
          </a:p>
          <a:p>
            <a:r>
              <a:rPr lang="zh-CN" altLang="en-US" sz="3600" b="0">
                <a:solidFill>
                  <a:srgbClr val="0000CC"/>
                </a:solidFill>
              </a:rPr>
              <a:t>就是分秒必争。</a:t>
            </a:r>
          </a:p>
          <a:p>
            <a:r>
              <a:rPr lang="zh-CN" altLang="en-US" sz="3600" b="0">
                <a:solidFill>
                  <a:srgbClr val="0000CC"/>
                </a:solidFill>
              </a:rPr>
              <a:t>温暖！</a:t>
            </a:r>
          </a:p>
          <a:p>
            <a:r>
              <a:rPr lang="zh-CN" altLang="en-US" sz="3600" b="0">
                <a:solidFill>
                  <a:srgbClr val="0000CC"/>
                </a:solidFill>
              </a:rPr>
              <a:t>他们生而平凡，却敢与死神抢命。他们生而不凡，也有普通人的</a:t>
            </a:r>
          </a:p>
          <a:p>
            <a:r>
              <a:rPr lang="zh-CN" altLang="en-US" sz="3600" b="0">
                <a:solidFill>
                  <a:srgbClr val="0000CC"/>
                </a:solidFill>
              </a:rPr>
              <a:t>离合悲欢。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20200216094141553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43600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7" descr="20200216094141543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5200"/>
            <a:ext cx="59436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8"/>
          <p:cNvSpPr>
            <a:spLocks noChangeArrowheads="1"/>
          </p:cNvSpPr>
          <p:nvPr/>
        </p:nvSpPr>
        <p:spPr bwMode="auto">
          <a:xfrm>
            <a:off x="6248400" y="292100"/>
            <a:ext cx="26670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66"/>
                </a:solidFill>
              </a:rPr>
              <a:t>袁传伟</a:t>
            </a:r>
            <a:r>
              <a:rPr lang="zh-CN" altLang="en-US" sz="2400" b="0"/>
              <a:t>是江苏苏州一家消毒器生产企业的负责人，今年春节，他接到了一份为武汉生产消毒设备零部件的紧急订单。但是工人们却全都回家了。于是，他一个人撑起整条生产线，袁传吃住都在工厂，一天</a:t>
            </a:r>
            <a:r>
              <a:rPr lang="en-US" altLang="zh-CN" sz="2400" b="0"/>
              <a:t>24</a:t>
            </a:r>
            <a:r>
              <a:rPr lang="zh-CN" altLang="en-US" sz="2400" b="0"/>
              <a:t>小时日夜不停连轴转，每天累计休息两小时，用了</a:t>
            </a:r>
            <a:r>
              <a:rPr lang="en-US" altLang="zh-CN" sz="2400" b="0"/>
              <a:t>16</a:t>
            </a:r>
            <a:r>
              <a:rPr lang="zh-CN" altLang="en-US" sz="2400" b="0"/>
              <a:t>天的时间完成全部订单。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 descr="PHOTbppCb8B8QdRuuJKS71wJ200216_1000x2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881438"/>
            <a:ext cx="4343400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7" descr="PHOT8jIsqlzhUIZETkr8whSV200216_1000x2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67150"/>
            <a:ext cx="42957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9" descr="PHOTsYN8czaaddo1neVzOuf6200216_1000x2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5319713" y="611188"/>
            <a:ext cx="3040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66"/>
                </a:solidFill>
              </a:rPr>
              <a:t>风雪中，他们为</a:t>
            </a:r>
          </a:p>
          <a:p>
            <a:pPr eaLnBrk="0" hangingPunct="0"/>
            <a:r>
              <a:rPr lang="zh-CN" altLang="en-US" sz="3200">
                <a:solidFill>
                  <a:srgbClr val="FF0066"/>
                </a:solidFill>
              </a:rPr>
              <a:t>“战疫”值守</a:t>
            </a:r>
            <a:r>
              <a:rPr lang="zh-CN" altLang="en-US" sz="2400" b="0">
                <a:solidFill>
                  <a:srgbClr val="FF0066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19600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0"/>
            <a:ext cx="44259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66963"/>
            <a:ext cx="2965450" cy="44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Text Box 7"/>
          <p:cNvSpPr txBox="1">
            <a:spLocks noChangeArrowheads="1"/>
          </p:cNvSpPr>
          <p:nvPr/>
        </p:nvSpPr>
        <p:spPr bwMode="auto">
          <a:xfrm>
            <a:off x="4205288" y="3581400"/>
            <a:ext cx="7334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99"/>
                </a:solidFill>
              </a:rPr>
              <a:t>司元羽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AutoShape 5" descr=" 645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4" name="AutoShape 7" descr=" 6451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5" name="AutoShape 9" descr=" 645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4516" name="Picture 10" descr=" 645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667000"/>
            <a:ext cx="4762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11" descr=" 64517"/>
          <p:cNvSpPr>
            <a:spLocks noChangeArrowheads="1"/>
          </p:cNvSpPr>
          <p:nvPr/>
        </p:nvSpPr>
        <p:spPr bwMode="auto">
          <a:xfrm>
            <a:off x="5715000" y="1431925"/>
            <a:ext cx="3048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7325" algn="just" eaLnBrk="0" hangingPunct="0"/>
            <a:r>
              <a:rPr lang="zh-CN" altLang="en-US" sz="2800" b="0"/>
              <a:t>火神山医院</a:t>
            </a:r>
            <a:r>
              <a:rPr lang="en-US" altLang="zh-CN" sz="2800" b="0"/>
              <a:t>10</a:t>
            </a:r>
            <a:r>
              <a:rPr lang="zh-CN" altLang="en-US" sz="2800" b="0"/>
              <a:t>天建成，雷神山医院</a:t>
            </a:r>
            <a:r>
              <a:rPr lang="en-US" altLang="zh-CN" sz="2800" b="0"/>
              <a:t>12</a:t>
            </a:r>
            <a:r>
              <a:rPr lang="zh-CN" altLang="en-US" sz="2800" b="0"/>
              <a:t>天建成。令人惊叹的中国速度背后，是一名名建设者日夜兼程的无怨劳作。 </a:t>
            </a:r>
          </a:p>
        </p:txBody>
      </p:sp>
      <p:sp>
        <p:nvSpPr>
          <p:cNvPr id="64518" name="Rectangle 12" descr=" 64518"/>
          <p:cNvSpPr>
            <a:spLocks noChangeArrowheads="1"/>
          </p:cNvSpPr>
          <p:nvPr/>
        </p:nvSpPr>
        <p:spPr bwMode="auto">
          <a:xfrm>
            <a:off x="1600200" y="6156325"/>
            <a:ext cx="693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4000" b="0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向伟大的建设者们致敬！！！</a:t>
            </a:r>
            <a:r>
              <a:rPr lang="zh-CN" altLang="en-US" sz="4000" b="0" i="1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pic>
        <p:nvPicPr>
          <p:cNvPr id="64519" name="Picture 14" descr=" 645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0"/>
            <a:ext cx="472440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AutoShape 5" descr=" 645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4" name="AutoShape 7" descr=" 6451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5" name="AutoShape 9" descr=" 645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4516" name="Picture 10" descr=" 645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667000"/>
            <a:ext cx="4762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11" descr=" 64517"/>
          <p:cNvSpPr>
            <a:spLocks noChangeArrowheads="1"/>
          </p:cNvSpPr>
          <p:nvPr/>
        </p:nvSpPr>
        <p:spPr bwMode="auto">
          <a:xfrm>
            <a:off x="5715000" y="1431925"/>
            <a:ext cx="3048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7325" algn="just" eaLnBrk="0" hangingPunct="0"/>
            <a:r>
              <a:rPr lang="zh-CN" altLang="en-US" sz="2800" b="0"/>
              <a:t>火神山医院</a:t>
            </a:r>
            <a:r>
              <a:rPr lang="en-US" altLang="zh-CN" sz="2800" b="0"/>
              <a:t>10</a:t>
            </a:r>
            <a:r>
              <a:rPr lang="zh-CN" altLang="en-US" sz="2800" b="0"/>
              <a:t>天建成，雷神山医院</a:t>
            </a:r>
            <a:r>
              <a:rPr lang="en-US" altLang="zh-CN" sz="2800" b="0"/>
              <a:t>12</a:t>
            </a:r>
            <a:r>
              <a:rPr lang="zh-CN" altLang="en-US" sz="2800" b="0"/>
              <a:t>天建成。令人惊叹的中国速度背后，是一名名建设者日夜兼程的无怨劳作。 </a:t>
            </a:r>
          </a:p>
        </p:txBody>
      </p:sp>
      <p:sp>
        <p:nvSpPr>
          <p:cNvPr id="64518" name="Rectangle 12" descr=" 64518"/>
          <p:cNvSpPr>
            <a:spLocks noChangeArrowheads="1"/>
          </p:cNvSpPr>
          <p:nvPr/>
        </p:nvSpPr>
        <p:spPr bwMode="auto">
          <a:xfrm>
            <a:off x="1600200" y="6156325"/>
            <a:ext cx="693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4000" b="0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向伟大的建设者们致敬！！！</a:t>
            </a:r>
            <a:r>
              <a:rPr lang="zh-CN" altLang="en-US" sz="4000" b="0" i="1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pic>
        <p:nvPicPr>
          <p:cNvPr id="64519" name="Picture 14" descr=" 645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0"/>
            <a:ext cx="472440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 1157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295400"/>
            <a:ext cx="46482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114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219200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ea typeface="宋体" charset="-122"/>
              </a:rPr>
              <a:t>人物的精神</a:t>
            </a:r>
            <a:endParaRPr lang="zh-CN" altLang="en-US">
              <a:ea typeface="宋体" charset="-122"/>
            </a:endParaRPr>
          </a:p>
        </p:txBody>
      </p:sp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6858000" y="4343400"/>
            <a:ext cx="2286000" cy="2514600"/>
            <a:chOff x="4464" y="2736"/>
            <a:chExt cx="1440" cy="1584"/>
          </a:xfrm>
        </p:grpSpPr>
        <p:pic>
          <p:nvPicPr>
            <p:cNvPr id="19462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64" y="2880"/>
              <a:ext cx="144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671526">
              <a:off x="4433" y="2815"/>
              <a:ext cx="768" cy="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002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1066800" y="28956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>
                <a:solidFill>
                  <a:srgbClr val="0000CC"/>
                </a:solidFill>
              </a:rPr>
              <a:t>思想、气质、品格、内心、个性</a:t>
            </a:r>
            <a:r>
              <a:rPr lang="en-US" altLang="zh-CN" sz="3600" b="0">
                <a:solidFill>
                  <a:srgbClr val="0000CC"/>
                </a:solidFill>
              </a:rPr>
              <a:t>……</a:t>
            </a:r>
          </a:p>
        </p:txBody>
      </p:sp>
      <p:pic>
        <p:nvPicPr>
          <p:cNvPr id="1946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8153400" cy="518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97538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0"/>
            <a:ext cx="56388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Text Box 7"/>
          <p:cNvSpPr txBox="1">
            <a:spLocks noChangeArrowheads="1"/>
          </p:cNvSpPr>
          <p:nvPr/>
        </p:nvSpPr>
        <p:spPr bwMode="auto">
          <a:xfrm>
            <a:off x="6888163" y="381000"/>
            <a:ext cx="73342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武汉，把最坚硬的鳞都给你！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4"/>
          <p:cNvSpPr>
            <a:spLocks noChangeArrowheads="1"/>
          </p:cNvSpPr>
          <p:nvPr/>
        </p:nvSpPr>
        <p:spPr bwMode="auto">
          <a:xfrm>
            <a:off x="5867400" y="852488"/>
            <a:ext cx="32766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>
                <a:ea typeface="微软雅黑" pitchFamily="34" charset="-122"/>
              </a:rPr>
              <a:t>病毒来得突然</a:t>
            </a:r>
            <a:endParaRPr lang="zh-CN" altLang="en-US" sz="3200" b="0">
              <a:ea typeface="微软雅黑" pitchFamily="34" charset="-122"/>
            </a:endParaRPr>
          </a:p>
          <a:p>
            <a:r>
              <a:rPr lang="zh-CN" altLang="en-US" sz="3200">
                <a:ea typeface="微软雅黑" pitchFamily="34" charset="-122"/>
              </a:rPr>
              <a:t>但爱比病毒更快</a:t>
            </a:r>
            <a:r>
              <a:rPr lang="zh-CN" altLang="en-US" sz="3200" b="0">
                <a:ea typeface="微软雅黑" pitchFamily="34" charset="-122"/>
              </a:rPr>
              <a:t>　　</a:t>
            </a:r>
          </a:p>
          <a:p>
            <a:r>
              <a:rPr lang="zh-CN" altLang="en-US" sz="3200" b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3200" b="0">
                <a:ea typeface="微软雅黑" pitchFamily="34" charset="-122"/>
              </a:rPr>
              <a:t>把菜送到武汉去！</a:t>
            </a:r>
            <a:r>
              <a:rPr lang="zh-CN" altLang="en-US" sz="3200" b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3200" b="0">
              <a:ea typeface="微软雅黑" pitchFamily="34" charset="-122"/>
            </a:endParaRPr>
          </a:p>
          <a:p>
            <a:r>
              <a:rPr lang="zh-CN" altLang="en-US" sz="3200" b="0">
                <a:ea typeface="微软雅黑" pitchFamily="34" charset="-122"/>
              </a:rPr>
              <a:t>一车又一车新鲜蔬菜接力而至</a:t>
            </a:r>
          </a:p>
          <a:p>
            <a:r>
              <a:rPr lang="zh-CN" altLang="en-US" sz="3200" b="0">
                <a:ea typeface="微软雅黑" pitchFamily="34" charset="-122"/>
              </a:rPr>
              <a:t>一份又一份的援助八方而来</a:t>
            </a:r>
          </a:p>
          <a:p>
            <a:r>
              <a:rPr lang="zh-CN" altLang="en-US" sz="3200" b="0">
                <a:ea typeface="微软雅黑" pitchFamily="34" charset="-122"/>
              </a:rPr>
              <a:t>武汉加油，</a:t>
            </a:r>
          </a:p>
          <a:p>
            <a:r>
              <a:rPr lang="zh-CN" altLang="en-US" sz="3200" b="0">
                <a:ea typeface="微软雅黑" pitchFamily="34" charset="-122"/>
              </a:rPr>
              <a:t>我们在你身后！</a:t>
            </a:r>
          </a:p>
        </p:txBody>
      </p:sp>
      <p:pic>
        <p:nvPicPr>
          <p:cNvPr id="675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56260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57912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"/>
            <a:ext cx="426243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381000"/>
            <a:ext cx="436403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 descr=" 100358"/>
          <p:cNvSpPr>
            <a:spLocks noChangeArrowheads="1" noChangeShapeType="1" noTextEdit="1"/>
          </p:cNvSpPr>
          <p:nvPr/>
        </p:nvSpPr>
        <p:spPr bwMode="auto">
          <a:xfrm rot="1255167">
            <a:off x="2667000" y="762000"/>
            <a:ext cx="4003675" cy="2697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微软雅黑"/>
                <a:ea typeface="微软雅黑"/>
              </a:rPr>
              <a:t>逆行者</a:t>
            </a:r>
          </a:p>
        </p:txBody>
      </p:sp>
      <p:sp>
        <p:nvSpPr>
          <p:cNvPr id="3" name="WordArt 7" descr=" 100359"/>
          <p:cNvSpPr>
            <a:spLocks noChangeArrowheads="1" noChangeShapeType="1" noTextEdit="1"/>
          </p:cNvSpPr>
          <p:nvPr/>
        </p:nvSpPr>
        <p:spPr bwMode="auto">
          <a:xfrm>
            <a:off x="1524000" y="3962400"/>
            <a:ext cx="1143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尊敬</a:t>
            </a:r>
          </a:p>
        </p:txBody>
      </p:sp>
      <p:sp>
        <p:nvSpPr>
          <p:cNvPr id="4" name="WordArt 8" descr=" 100360"/>
          <p:cNvSpPr>
            <a:spLocks noChangeArrowheads="1" noChangeShapeType="1" noTextEdit="1"/>
          </p:cNvSpPr>
          <p:nvPr/>
        </p:nvSpPr>
        <p:spPr bwMode="auto">
          <a:xfrm>
            <a:off x="3657600" y="3962400"/>
            <a:ext cx="1143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感动</a:t>
            </a:r>
          </a:p>
        </p:txBody>
      </p:sp>
      <p:sp>
        <p:nvSpPr>
          <p:cNvPr id="5" name="WordArt 9" descr=" 100361"/>
          <p:cNvSpPr>
            <a:spLocks noChangeArrowheads="1" noChangeShapeType="1" noTextEdit="1"/>
          </p:cNvSpPr>
          <p:nvPr/>
        </p:nvSpPr>
        <p:spPr bwMode="auto">
          <a:xfrm>
            <a:off x="5791200" y="3962400"/>
            <a:ext cx="1143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泪目</a:t>
            </a:r>
          </a:p>
        </p:txBody>
      </p:sp>
    </p:spTree>
    <p:extLst>
      <p:ext uri="{BB962C8B-B14F-4D97-AF65-F5344CB8AC3E}">
        <p14:creationId xmlns:p14="http://schemas.microsoft.com/office/powerpoint/2010/main" val="170629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6013" y="0"/>
            <a:ext cx="0" cy="90805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0113" y="836613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62" name="TextBox 7"/>
          <p:cNvSpPr txBox="1">
            <a:spLocks noChangeArrowheads="1"/>
          </p:cNvSpPr>
          <p:nvPr/>
        </p:nvSpPr>
        <p:spPr bwMode="auto">
          <a:xfrm>
            <a:off x="1403350" y="188913"/>
            <a:ext cx="1620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文题展示</a:t>
            </a:r>
          </a:p>
        </p:txBody>
      </p:sp>
      <p:sp>
        <p:nvSpPr>
          <p:cNvPr id="70663" name="矩形 3"/>
          <p:cNvSpPr>
            <a:spLocks noChangeArrowheads="1"/>
          </p:cNvSpPr>
          <p:nvPr/>
        </p:nvSpPr>
        <p:spPr bwMode="auto">
          <a:xfrm>
            <a:off x="533400" y="1219200"/>
            <a:ext cx="8077200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0">
                <a:latin typeface="宋体" charset="-122"/>
                <a:ea typeface="微软雅黑" pitchFamily="34" charset="-122"/>
              </a:rPr>
              <a:t>生活中我们会遇到各种各样的人，有的让你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尊敬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佩服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感动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，有的让你</a:t>
            </a:r>
            <a:r>
              <a:rPr lang="zh-CN" altLang="zh-CN" sz="2800" b="0">
                <a:solidFill>
                  <a:srgbClr val="FF0066"/>
                </a:solidFill>
                <a:latin typeface="宋体" charset="-122"/>
                <a:ea typeface="微软雅黑" pitchFamily="34" charset="-122"/>
              </a:rPr>
              <a:t>叹息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……以《这样的人让我</a:t>
            </a:r>
            <a:r>
              <a:rPr lang="zh-CN" altLang="zh-CN" sz="2800" b="0">
                <a:latin typeface="Calibri" pitchFamily="34" charset="0"/>
              </a:rPr>
              <a:t> </a:t>
            </a:r>
            <a:r>
              <a:rPr lang="en-US" altLang="zh-CN" sz="2800" b="0" u="sng">
                <a:latin typeface="Calibri" pitchFamily="34" charset="0"/>
              </a:rPr>
              <a:t>       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》为题，写一篇作文。不少于</a:t>
            </a:r>
            <a:r>
              <a:rPr lang="zh-CN" altLang="en-US" sz="2800" b="0">
                <a:latin typeface="宋体" charset="-122"/>
                <a:ea typeface="微软雅黑" pitchFamily="34" charset="-122"/>
              </a:rPr>
              <a:t>6</a:t>
            </a:r>
            <a:r>
              <a:rPr lang="en-US" altLang="zh-CN" sz="2800" b="0">
                <a:latin typeface="宋体" charset="-122"/>
                <a:ea typeface="微软雅黑" pitchFamily="34" charset="-122"/>
              </a:rPr>
              <a:t>00</a:t>
            </a:r>
            <a:r>
              <a:rPr lang="zh-CN" altLang="zh-CN" sz="2800" b="0">
                <a:latin typeface="宋体" charset="-122"/>
                <a:ea typeface="微软雅黑" pitchFamily="34" charset="-122"/>
              </a:rPr>
              <a:t>字。</a:t>
            </a:r>
            <a:endParaRPr lang="zh-CN" altLang="zh-CN" sz="2800" b="0">
              <a:latin typeface="Calibri" pitchFamily="34" charset="0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0">
                <a:latin typeface="宋体" charset="-122"/>
                <a:ea typeface="微软雅黑" pitchFamily="34" charset="-122"/>
              </a:rPr>
              <a:t>提示：</a:t>
            </a:r>
            <a:endParaRPr lang="zh-CN" altLang="zh-CN" sz="2800" b="0">
              <a:latin typeface="Calibri" pitchFamily="34" charset="0"/>
            </a:endParaRPr>
          </a:p>
          <a:p>
            <a:pPr indent="596900">
              <a:buFontTx/>
              <a:buAutoNum type="arabicPeriod"/>
            </a:pPr>
            <a:r>
              <a:rPr lang="zh-CN" altLang="zh-CN" sz="2800" b="0">
                <a:latin typeface="楷体" pitchFamily="49" charset="-122"/>
                <a:ea typeface="微软雅黑" pitchFamily="34" charset="-122"/>
              </a:rPr>
              <a:t>题目横线处应该填上一个能体现自己情感态度的词语。</a:t>
            </a:r>
            <a:endParaRPr lang="zh-CN" altLang="en-US" sz="2800" b="0">
              <a:latin typeface="楷体" pitchFamily="49" charset="-122"/>
              <a:ea typeface="微软雅黑" pitchFamily="34" charset="-122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800" b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0664" name="Text Box 11"/>
          <p:cNvSpPr txBox="1">
            <a:spLocks noChangeArrowheads="1"/>
          </p:cNvSpPr>
          <p:nvPr/>
        </p:nvSpPr>
        <p:spPr bwMode="auto">
          <a:xfrm>
            <a:off x="609600" y="5410200"/>
            <a:ext cx="80772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宋体" charset="-122"/>
                <a:ea typeface="微软雅黑" pitchFamily="34" charset="-122"/>
              </a:rPr>
              <a:t>崇拜、爱戴、难忘、喜欢、讨厌、想念、惭愧、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宋体" charset="-122"/>
                <a:ea typeface="微软雅黑" pitchFamily="34" charset="-122"/>
              </a:rPr>
              <a:t>肃然起敬、感到温暖、热泪盈眶、明白责任</a:t>
            </a:r>
            <a:r>
              <a:rPr lang="en-US" altLang="zh-CN" sz="2800">
                <a:solidFill>
                  <a:srgbClr val="0000CC"/>
                </a:solidFill>
                <a:latin typeface="宋体" charset="-122"/>
                <a:ea typeface="微软雅黑" pitchFamily="34" charset="-122"/>
              </a:rPr>
              <a:t>……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81000" y="1219200"/>
            <a:ext cx="8763000" cy="2667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1"/>
          <p:cNvSpPr>
            <a:spLocks noChangeArrowheads="1"/>
          </p:cNvSpPr>
          <p:nvPr/>
        </p:nvSpPr>
        <p:spPr bwMode="auto">
          <a:xfrm>
            <a:off x="152400" y="0"/>
            <a:ext cx="8991600" cy="721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>
                <a:latin typeface="Calibri" pitchFamily="34" charset="0"/>
                <a:ea typeface="微软雅黑" pitchFamily="34" charset="-122"/>
              </a:rPr>
              <a:t>例文引路</a:t>
            </a:r>
            <a:r>
              <a:rPr lang="zh-CN" altLang="en-US" sz="1000" b="0">
                <a:latin typeface="Calibri" pitchFamily="34" charset="0"/>
                <a:ea typeface="微软雅黑" pitchFamily="34" charset="-122"/>
              </a:rPr>
              <a:t>                                                 </a:t>
            </a:r>
            <a:r>
              <a:rPr lang="zh-CN" altLang="zh-CN" sz="2400">
                <a:latin typeface="宋体" charset="-122"/>
                <a:ea typeface="微软雅黑" pitchFamily="34" charset="-122"/>
              </a:rPr>
              <a:t>这样的人让我敬佩</a:t>
            </a:r>
            <a:r>
              <a:rPr lang="en-US" altLang="zh-CN" sz="2400">
                <a:latin typeface="宋体" charset="-122"/>
                <a:ea typeface="微软雅黑" pitchFamily="34" charset="-122"/>
              </a:rPr>
              <a:t>      </a:t>
            </a:r>
            <a:endParaRPr lang="zh-CN" altLang="zh-CN" sz="1000" b="0">
              <a:latin typeface="Calibri" pitchFamily="34" charset="0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那一树鹅白色的槐花，一嘟噜一嘟噜的，从高处泼洒下来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。那个让我敬佩的人，依然在被树枝遮蔽的小小槐花饼店忙碌着。</a:t>
            </a:r>
            <a:endParaRPr lang="zh-CN" altLang="zh-CN" sz="1000" b="0">
              <a:latin typeface="Calibri" pitchFamily="34" charset="0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 b="0">
                <a:solidFill>
                  <a:srgbClr val="000099"/>
                </a:solidFill>
                <a:latin typeface="楷体" pitchFamily="49" charset="-122"/>
                <a:ea typeface="微软雅黑" pitchFamily="34" charset="-122"/>
              </a:rPr>
              <a:t>她穿着肥大的红色布围裙，看起来年龄并不大，可那双皱裂而粗糙的手却让她失去了在这个年龄段应有的模样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。</a:t>
            </a: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槐花一片片在空中旋转着，落在她的头上、肩上。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她热得满脸通红，却顾不上用手擦拭。</a:t>
            </a:r>
            <a:endParaRPr lang="zh-CN" altLang="en-US" sz="2400" b="0">
              <a:latin typeface="楷体" pitchFamily="49" charset="-122"/>
              <a:ea typeface="微软雅黑" pitchFamily="34" charset="-122"/>
            </a:endParaRP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400" b="0">
                <a:latin typeface="楷体" pitchFamily="49" charset="-122"/>
                <a:ea typeface="微软雅黑" pitchFamily="34" charset="-122"/>
              </a:rPr>
              <a:t> 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排队的人很多，等了许久才轮到我。</a:t>
            </a: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一走近，槐花独有的清香混着热气扑面而来。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她熟练的把槐花饼翻了个遍，装好后仰着头递给我，眼睛里含着笑。我伸手接过，准备付钱。身上大大小小的口袋被我摸了个遍，却始终没有发现钱包的踪影。细汗布满了我的额头，身后的人们都在不停探头向前探望。</a:t>
            </a:r>
          </a:p>
          <a:p>
            <a:pPr indent="596900" algn="just" eaLnBrk="0" hangingPunct="0">
              <a:lnSpc>
                <a:spcPct val="150000"/>
              </a:lnSpc>
              <a:buFont typeface="Arial" charset="0"/>
              <a:buNone/>
            </a:pPr>
            <a:endParaRPr lang="zh-CN" altLang="zh-CN" sz="2400" b="0">
              <a:latin typeface="楷体" pitchFamily="49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1"/>
          <p:cNvSpPr>
            <a:spLocks noChangeArrowheads="1"/>
          </p:cNvSpPr>
          <p:nvPr/>
        </p:nvSpPr>
        <p:spPr bwMode="auto">
          <a:xfrm>
            <a:off x="0" y="228600"/>
            <a:ext cx="9144000" cy="749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>
              <a:lnSpc>
                <a:spcPct val="135000"/>
              </a:lnSpc>
            </a:pP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我尴尬地朝女人笑了笑，准备开口道歉，把槐花饼递回女人。女人却突然看着我笑了，扶住我把槐花饼递给她的手，轻柔的声音伴着风拂过我的心弦：“不要紧，钱等下次再给吧！”女人的笑格外美好，一股温暖流淌起来。</a:t>
            </a:r>
            <a:endParaRPr lang="zh-CN" altLang="en-US" sz="2400" b="0">
              <a:latin typeface="楷体" pitchFamily="49" charset="-122"/>
              <a:ea typeface="微软雅黑" pitchFamily="34" charset="-122"/>
            </a:endParaRPr>
          </a:p>
          <a:p>
            <a:pPr indent="609600">
              <a:lnSpc>
                <a:spcPct val="135000"/>
              </a:lnSpc>
            </a:pP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回家路上，遇到邻居张奶奶。她见我手中提着槐花饼，就立刻向我夸赞卖槐花饼女人的好。原来，张奶奶家的小孙子很喜欢吃槐花饼。每次小孙子放学回家路过那儿，便馋得不走，趴在门边看。这时女人就总会送给他槐花饼吃。</a:t>
            </a: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阳光铺散下来，一如槐花的香气弥漫，敬佩之情油然而生。</a:t>
            </a:r>
            <a:endParaRPr lang="zh-CN" altLang="en-US" sz="2400" b="0">
              <a:solidFill>
                <a:srgbClr val="FF0066"/>
              </a:solidFill>
              <a:latin typeface="楷体" pitchFamily="49" charset="-122"/>
              <a:ea typeface="微软雅黑" pitchFamily="34" charset="-122"/>
            </a:endParaRPr>
          </a:p>
          <a:p>
            <a:pPr indent="609600">
              <a:lnSpc>
                <a:spcPct val="135000"/>
              </a:lnSpc>
            </a:pPr>
            <a:r>
              <a:rPr lang="zh-CN" altLang="en-US" sz="2400" b="0">
                <a:latin typeface="楷体" pitchFamily="49" charset="-122"/>
                <a:ea typeface="微软雅黑" pitchFamily="34" charset="-122"/>
              </a:rPr>
              <a:t> </a:t>
            </a: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等我回去送钱时，太阳已渐渐落到山顶，女人准备收摊回去了。她用尼龙绳把东西满满当当地收拾到一个破旧的三轮车上，缠绕成圈。又骑上车开始返航。她向前弓着腰，踩一下脚蹬就探一下身子，像在对着前方无形的圣人作揖。</a:t>
            </a:r>
          </a:p>
          <a:p>
            <a:pPr indent="609600" algn="just" eaLnBrk="0" hangingPunct="0">
              <a:lnSpc>
                <a:spcPct val="135000"/>
              </a:lnSpc>
              <a:buFont typeface="Arial" charset="0"/>
              <a:buNone/>
            </a:pPr>
            <a:endParaRPr lang="zh-CN" altLang="en-US" sz="2400" b="0">
              <a:latin typeface="楷体" pitchFamily="49" charset="-122"/>
              <a:ea typeface="微软雅黑" pitchFamily="34" charset="-122"/>
            </a:endParaRPr>
          </a:p>
          <a:p>
            <a:pPr indent="609600" algn="just" eaLnBrk="0" hangingPunct="0">
              <a:lnSpc>
                <a:spcPct val="135000"/>
              </a:lnSpc>
              <a:buFont typeface="Arial" charset="0"/>
              <a:buNone/>
            </a:pPr>
            <a:endParaRPr lang="zh-CN" altLang="zh-CN" sz="2400" b="0">
              <a:latin typeface="楷体" pitchFamily="49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1"/>
          <p:cNvSpPr>
            <a:spLocks noChangeArrowheads="1"/>
          </p:cNvSpPr>
          <p:nvPr/>
        </p:nvSpPr>
        <p:spPr bwMode="auto">
          <a:xfrm>
            <a:off x="0" y="0"/>
            <a:ext cx="91440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路上很挤，车子几次因道路上过多的车而被迫停下，女人并不恼，总先让着其他人。每当风扫过时，车子就颤巍巍地摇晃几下。我知道，是她没有了力气，是辛辣的汗水模糊了双眼，分了她的神。好在女人继续把住车把，歪歪扭扭地向前走，像一个黑点消失在路的远方。</a:t>
            </a:r>
            <a:endParaRPr lang="zh-CN" altLang="zh-CN" sz="1000" b="0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75778" name="矩形 1"/>
          <p:cNvSpPr>
            <a:spLocks noChangeArrowheads="1"/>
          </p:cNvSpPr>
          <p:nvPr/>
        </p:nvSpPr>
        <p:spPr bwMode="auto">
          <a:xfrm>
            <a:off x="0" y="3048000"/>
            <a:ext cx="91440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400" b="0">
                <a:latin typeface="楷体" pitchFamily="49" charset="-122"/>
                <a:ea typeface="微软雅黑" pitchFamily="34" charset="-122"/>
              </a:rPr>
              <a:t>我站在原地，又闻到槐花的香。</a:t>
            </a: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抬头望着那一树槐花。那盛开的槐花，被黄昏的暖光渲染上橘黄的颜色，团团簇簇，像洁白的风铃随风舞动，摇出阵阵欢快的笑声。</a:t>
            </a:r>
            <a:r>
              <a:rPr lang="zh-CN" altLang="zh-CN" sz="2400" b="0">
                <a:solidFill>
                  <a:srgbClr val="006600"/>
                </a:solidFill>
                <a:latin typeface="楷体" pitchFamily="49" charset="-122"/>
                <a:ea typeface="微软雅黑" pitchFamily="34" charset="-122"/>
              </a:rPr>
              <a:t>人们总陶醉于花的美，而忘了花的香，乃至于深藏于其中的勃勃的生命力。其实，这片片槐香是值得敬佩的，他们就是这个城市的灵魂</a:t>
            </a:r>
            <a:r>
              <a:rPr lang="en-US" altLang="zh-CN" sz="2400" b="0">
                <a:solidFill>
                  <a:srgbClr val="006600"/>
                </a:solidFill>
                <a:latin typeface="楷体" pitchFamily="49" charset="-122"/>
                <a:ea typeface="微软雅黑" pitchFamily="34" charset="-122"/>
              </a:rPr>
              <a:t>!</a:t>
            </a:r>
            <a:r>
              <a:rPr lang="zh-CN" altLang="zh-CN" sz="2400" b="0">
                <a:solidFill>
                  <a:srgbClr val="006600"/>
                </a:solidFill>
                <a:latin typeface="楷体" pitchFamily="49" charset="-122"/>
                <a:ea typeface="微软雅黑" pitchFamily="34" charset="-122"/>
              </a:rPr>
              <a:t>它平凡在它的渺小，却盛开在它的朴实中。</a:t>
            </a:r>
            <a:endParaRPr lang="zh-CN" altLang="zh-CN" sz="1000" b="0">
              <a:solidFill>
                <a:srgbClr val="006600"/>
              </a:solidFill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1"/>
          <p:cNvSpPr>
            <a:spLocks noChangeArrowheads="1"/>
          </p:cNvSpPr>
          <p:nvPr/>
        </p:nvSpPr>
        <p:spPr bwMode="auto">
          <a:xfrm>
            <a:off x="0" y="0"/>
            <a:ext cx="914400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 algn="just"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 b="0">
                <a:solidFill>
                  <a:srgbClr val="006600"/>
                </a:solidFill>
                <a:latin typeface="楷体" pitchFamily="49" charset="-122"/>
                <a:ea typeface="微软雅黑" pitchFamily="34" charset="-122"/>
              </a:rPr>
              <a:t>花如此，人亦如此。女人的乐观常驻在我心中。我敬佩你，“贫穷并不可怕，平凡并不卑微”，是你灿烂的笑脸和蹬车的身影教会我对生活充满信心，对未来充满希望。只要有一颗乐观、善良的心，再平淡的日子也能有滋有味。</a:t>
            </a:r>
            <a:endParaRPr lang="zh-CN" altLang="zh-CN" sz="1000" b="0">
              <a:solidFill>
                <a:srgbClr val="006600"/>
              </a:solidFill>
              <a:latin typeface="Calibri" pitchFamily="34" charset="0"/>
              <a:ea typeface="微软雅黑" pitchFamily="34" charset="-122"/>
            </a:endParaRPr>
          </a:p>
          <a:p>
            <a:pPr indent="609600" algn="just"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zh-CN" sz="2400" b="0">
                <a:solidFill>
                  <a:srgbClr val="FF0066"/>
                </a:solidFill>
                <a:latin typeface="楷体" pitchFamily="49" charset="-122"/>
                <a:ea typeface="微软雅黑" pitchFamily="34" charset="-122"/>
              </a:rPr>
              <a:t>那一树让我敬佩的槐花啊，高举着鹅白色的信念，一嘟噜一嘟噜的从高处泼洒下来。</a:t>
            </a:r>
            <a:r>
              <a:rPr lang="zh-CN" altLang="zh-CN" sz="2400" b="0">
                <a:solidFill>
                  <a:srgbClr val="006600"/>
                </a:solidFill>
                <a:latin typeface="楷体" pitchFamily="49" charset="-122"/>
                <a:ea typeface="微软雅黑" pitchFamily="34" charset="-122"/>
              </a:rPr>
              <a:t>在那个花开的季节，那个让我敬佩的人啊，让我遇到了乐观和善良的灵魂。</a:t>
            </a:r>
            <a:endParaRPr lang="zh-CN" altLang="zh-CN" sz="1000" b="0">
              <a:solidFill>
                <a:srgbClr val="0066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6802" name="矩形 1"/>
          <p:cNvSpPr>
            <a:spLocks noChangeArrowheads="1"/>
          </p:cNvSpPr>
          <p:nvPr/>
        </p:nvSpPr>
        <p:spPr bwMode="auto">
          <a:xfrm>
            <a:off x="0" y="3108325"/>
            <a:ext cx="9144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09600" algn="just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000" b="0">
                <a:solidFill>
                  <a:srgbClr val="000099"/>
                </a:solidFill>
                <a:latin typeface="楷体" pitchFamily="49" charset="-122"/>
                <a:ea typeface="微软雅黑" pitchFamily="34" charset="-122"/>
              </a:rPr>
              <a:t>【</a:t>
            </a:r>
            <a:r>
              <a:rPr lang="zh-CN" altLang="zh-CN" sz="2000">
                <a:solidFill>
                  <a:srgbClr val="000099"/>
                </a:solidFill>
                <a:latin typeface="宋体" charset="-122"/>
                <a:ea typeface="微软雅黑" pitchFamily="34" charset="-122"/>
              </a:rPr>
              <a:t>名师点评</a:t>
            </a:r>
            <a:r>
              <a:rPr lang="zh-CN" altLang="zh-CN" sz="2000" b="0">
                <a:solidFill>
                  <a:srgbClr val="000099"/>
                </a:solidFill>
                <a:latin typeface="楷体" pitchFamily="49" charset="-122"/>
                <a:ea typeface="微软雅黑" pitchFamily="34" charset="-122"/>
              </a:rPr>
              <a:t>】文章通过记叙槐花饼店女人放心赊欠给“我”饼，并插叙她免费给邻居张奶奶小孙子槐花饼的故事，突出了“贫穷并不可怕，平凡并不卑微”的主题，赞美了女人的乐观、善良，表达了作者对女人的敬佩之情。文章抓住两个典型事件，通过对女人的正面描写突出其勤劳、朴实、乐观，通过侧面描写突出其善良。特别是文章倒数第二段，由花到人，升华文章主题，凸显人物的精神：我敬佩你，“贫穷并不可怕，平凡并不卑微”，是你灿烂的笑脸和蹬车的身影教会我对生活充满信心，对未来充满希望。只要有一颗乐观、善良的心，再平淡的日子也能有滋有味。文章最后首尾呼应，言有尽意无穷</a:t>
            </a:r>
            <a:r>
              <a:rPr lang="zh-CN" altLang="en-US" sz="2000" b="0">
                <a:solidFill>
                  <a:srgbClr val="000099"/>
                </a:solidFill>
                <a:latin typeface="楷体" pitchFamily="49" charset="-122"/>
                <a:ea typeface="微软雅黑" pitchFamily="34" charset="-122"/>
              </a:rPr>
              <a:t>。</a:t>
            </a:r>
            <a:endParaRPr lang="zh-CN" altLang="zh-CN" sz="2000" b="0">
              <a:solidFill>
                <a:srgbClr val="000099"/>
              </a:solidFill>
              <a:latin typeface="楷体" pitchFamily="49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 20481"/>
          <p:cNvSpPr>
            <a:spLocks noChangeArrowheads="1"/>
          </p:cNvSpPr>
          <p:nvPr/>
        </p:nvSpPr>
        <p:spPr bwMode="auto">
          <a:xfrm>
            <a:off x="1363663" y="2144713"/>
            <a:ext cx="7775575" cy="493712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2800" b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" name="矩形 4" descr=" 1425412"/>
          <p:cNvSpPr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选取</a:t>
            </a:r>
            <a:r>
              <a:rPr lang="zh-CN" altLang="en-US" sz="32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典型事例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来刻画人物，表现人物个性特征。</a:t>
            </a:r>
          </a:p>
        </p:txBody>
      </p:sp>
      <p:sp>
        <p:nvSpPr>
          <p:cNvPr id="20483" name="矩形 3" descr=" 20483"/>
          <p:cNvSpPr>
            <a:spLocks noChangeArrowheads="1"/>
          </p:cNvSpPr>
          <p:nvPr/>
        </p:nvSpPr>
        <p:spPr bwMode="auto">
          <a:xfrm>
            <a:off x="457200" y="1600200"/>
            <a:ext cx="82296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0000"/>
                </a:solidFill>
              </a:rPr>
              <a:t>       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那时候，他已经诗性不作而研究志趣正浓。他正向古代典籍钻探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他从唐诗下手，目不窥园，足不下楼，兀兀穷年，沥尽心血 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饭，几乎忘记了吃，他贪的是精神食粮；夜间睡得很少，为了研究，他惜寸阴、分阴。深宵灯火是他的伴侣，因它大开光明之路，“漂白了四壁”。</a:t>
            </a:r>
          </a:p>
          <a:p>
            <a:pPr>
              <a:lnSpc>
                <a:spcPct val="110000"/>
              </a:lnSpc>
            </a:pP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                          ——《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说和做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记闻一多先生言行片段</a:t>
            </a:r>
            <a:r>
              <a:rPr lang="en-US" altLang="zh-CN" sz="2400" b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b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11" descr=" 1425419"/>
          <p:cNvSpPr>
            <a:spLocks noChangeArrowheads="1"/>
          </p:cNvSpPr>
          <p:nvPr/>
        </p:nvSpPr>
        <p:spPr bwMode="auto">
          <a:xfrm>
            <a:off x="609600" y="5029200"/>
            <a:ext cx="8305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</a:rPr>
              <a:t>选取闻一多先生进行古代文学研究的典型事例表现先生</a:t>
            </a:r>
            <a:r>
              <a:rPr lang="zh-CN" altLang="en-US" sz="2800">
                <a:solidFill>
                  <a:srgbClr val="FF0066"/>
                </a:solidFill>
              </a:rPr>
              <a:t>专注认真、锲而不舍、废寝忘食</a:t>
            </a:r>
            <a:r>
              <a:rPr lang="zh-CN" altLang="en-US" sz="2800">
                <a:solidFill>
                  <a:srgbClr val="0000CC"/>
                </a:solidFill>
              </a:rPr>
              <a:t>的精神。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381000" y="1295400"/>
            <a:ext cx="8305800" cy="3276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  <p:extLst>
      <p:ext uri="{BB962C8B-B14F-4D97-AF65-F5344CB8AC3E}">
        <p14:creationId xmlns:p14="http://schemas.microsoft.com/office/powerpoint/2010/main" val="439025623"/>
      </p:ext>
    </p:ext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9" descr=" 3"/>
          <p:cNvSpPr>
            <a:spLocks noChangeArrowheads="1"/>
          </p:cNvSpPr>
          <p:nvPr/>
        </p:nvSpPr>
        <p:spPr bwMode="auto">
          <a:xfrm rot="5400000">
            <a:off x="1981200" y="-1295400"/>
            <a:ext cx="5181600" cy="8229600"/>
          </a:xfrm>
          <a:custGeom>
            <a:avLst/>
            <a:gdLst>
              <a:gd name="T0" fmla="*/ 0 w 5166653"/>
              <a:gd name="T1" fmla="*/ 0 h 2369443"/>
              <a:gd name="T2" fmla="*/ 5166653 w 5166653"/>
              <a:gd name="T3" fmla="*/ 2369443 h 2369443"/>
            </a:gdLst>
            <a:ahLst/>
            <a:cxnLst/>
            <a:rect l="T0" t="T1" r="T2" b="T3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rgbClr val="FFFFFF"/>
          </a:solidFill>
          <a:ln w="38100" algn="ctr">
            <a:solidFill>
              <a:srgbClr val="FFC000"/>
            </a:solidFill>
            <a:miter lim="800000"/>
            <a:headEnd/>
            <a:tailEnd/>
          </a:ln>
          <a:effectLst>
            <a:outerShdw dist="63500" dir="5400000" algn="t" rotWithShape="0">
              <a:srgbClr val="4F6228"/>
            </a:outerShdw>
          </a:effectLst>
        </p:spPr>
        <p:txBody>
          <a:bodyPr rot="10800000" vert="eaVert"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b="0" kern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1506" name="AutoShape 2" descr=" 21506"/>
          <p:cNvSpPr>
            <a:spLocks noChangeArrowheads="1"/>
          </p:cNvSpPr>
          <p:nvPr/>
        </p:nvSpPr>
        <p:spPr bwMode="auto">
          <a:xfrm>
            <a:off x="973138" y="1206500"/>
            <a:ext cx="7775575" cy="493713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2800" b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07" name="矩形 7" descr=" 21507"/>
          <p:cNvSpPr>
            <a:spLocks noChangeArrowheads="1"/>
          </p:cNvSpPr>
          <p:nvPr/>
        </p:nvSpPr>
        <p:spPr bwMode="auto">
          <a:xfrm>
            <a:off x="2209800" y="533400"/>
            <a:ext cx="4649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Helvetica Neue"/>
              </a:rPr>
              <a:t>再如</a:t>
            </a:r>
            <a:r>
              <a:rPr lang="en-US" altLang="zh-CN" sz="2800">
                <a:solidFill>
                  <a:srgbClr val="FF0000"/>
                </a:solidFill>
                <a:latin typeface="宋体" charset="-122"/>
              </a:rPr>
              <a:t>:《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</a:rPr>
              <a:t>回忆鲁迅先生</a:t>
            </a:r>
            <a:r>
              <a:rPr lang="en-US" altLang="zh-CN" sz="2800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</a:rPr>
              <a:t>一文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1508" name="矩形 8" descr=" 21508"/>
          <p:cNvSpPr>
            <a:spLocks noChangeArrowheads="1"/>
          </p:cNvSpPr>
          <p:nvPr/>
        </p:nvSpPr>
        <p:spPr bwMode="auto">
          <a:xfrm>
            <a:off x="685800" y="1752600"/>
            <a:ext cx="77406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笑声明朗  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爽朗乐观  平易近人</a:t>
            </a: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走路轻捷  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做事果断  义无反顾</a:t>
            </a:r>
          </a:p>
          <a:p>
            <a:endParaRPr lang="zh-CN" altLang="en-US" sz="2800">
              <a:solidFill>
                <a:srgbClr val="CC0000"/>
              </a:solidFill>
              <a:latin typeface="宋体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对刚刚来过的我说“好久不见”  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幽默风趣</a:t>
            </a: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亲自尝海婴碟子里的丸子        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严谨认真</a:t>
            </a:r>
          </a:p>
          <a:p>
            <a:endParaRPr lang="zh-CN" altLang="en-US" sz="280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对潦草的字“深恶痛绝”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宽容无私</a:t>
            </a: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仍展读每封信              </a:t>
            </a:r>
            <a:r>
              <a:rPr lang="zh-CN" altLang="en-US" sz="2800">
                <a:solidFill>
                  <a:srgbClr val="CC0000"/>
                </a:solidFill>
                <a:latin typeface="宋体" charset="-122"/>
              </a:rPr>
              <a:t>关心青年</a:t>
            </a:r>
          </a:p>
          <a:p>
            <a:r>
              <a:rPr lang="zh-CN" altLang="en-US" sz="2800">
                <a:solidFill>
                  <a:srgbClr val="000000"/>
                </a:solidFill>
                <a:latin typeface="宋体" charset="-122"/>
              </a:rPr>
              <a:t>                         </a:t>
            </a:r>
          </a:p>
        </p:txBody>
      </p:sp>
      <p:sp>
        <p:nvSpPr>
          <p:cNvPr id="11" name="矩形 9" descr=" 1427463"/>
          <p:cNvSpPr>
            <a:spLocks noChangeArrowheads="1"/>
          </p:cNvSpPr>
          <p:nvPr/>
        </p:nvSpPr>
        <p:spPr bwMode="auto">
          <a:xfrm>
            <a:off x="1222375" y="5562600"/>
            <a:ext cx="7921625" cy="641350"/>
          </a:xfrm>
          <a:prstGeom prst="rect">
            <a:avLst/>
          </a:prstGeom>
          <a:solidFill>
            <a:schemeClr val="bg1"/>
          </a:solidFill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CC"/>
                </a:solidFill>
                <a:latin typeface="Helvetica Neue"/>
              </a:rPr>
              <a:t>风趣幽默    平易近人   可亲可敬</a:t>
            </a:r>
            <a:endParaRPr lang="zh-CN" altLang="en-US" sz="3600">
              <a:solidFill>
                <a:srgbClr val="0000CC"/>
              </a:solidFill>
            </a:endParaRPr>
          </a:p>
        </p:txBody>
      </p:sp>
      <p:sp>
        <p:nvSpPr>
          <p:cNvPr id="21510" name="AutoShape 7" descr=" 21510"/>
          <p:cNvSpPr>
            <a:spLocks noChangeArrowheads="1"/>
          </p:cNvSpPr>
          <p:nvPr/>
        </p:nvSpPr>
        <p:spPr bwMode="auto">
          <a:xfrm>
            <a:off x="2438400" y="1905000"/>
            <a:ext cx="609600" cy="228600"/>
          </a:xfrm>
          <a:prstGeom prst="notched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1" name="AutoShape 8" descr=" 21511"/>
          <p:cNvSpPr>
            <a:spLocks noChangeArrowheads="1"/>
          </p:cNvSpPr>
          <p:nvPr/>
        </p:nvSpPr>
        <p:spPr bwMode="auto">
          <a:xfrm>
            <a:off x="2438400" y="2362200"/>
            <a:ext cx="609600" cy="228600"/>
          </a:xfrm>
          <a:prstGeom prst="notched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2" name="AutoShape 9" descr=" 21512"/>
          <p:cNvSpPr>
            <a:spLocks noChangeArrowheads="1"/>
          </p:cNvSpPr>
          <p:nvPr/>
        </p:nvSpPr>
        <p:spPr bwMode="auto">
          <a:xfrm>
            <a:off x="6019800" y="3200400"/>
            <a:ext cx="609600" cy="228600"/>
          </a:xfrm>
          <a:prstGeom prst="notched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3" name="AutoShape 10" descr=" 21513"/>
          <p:cNvSpPr>
            <a:spLocks noChangeArrowheads="1"/>
          </p:cNvSpPr>
          <p:nvPr/>
        </p:nvSpPr>
        <p:spPr bwMode="auto">
          <a:xfrm>
            <a:off x="6019800" y="3657600"/>
            <a:ext cx="609600" cy="228600"/>
          </a:xfrm>
          <a:prstGeom prst="notched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4" name="AutoShape 11" descr=" 21514"/>
          <p:cNvSpPr>
            <a:spLocks noChangeArrowheads="1"/>
          </p:cNvSpPr>
          <p:nvPr/>
        </p:nvSpPr>
        <p:spPr bwMode="auto">
          <a:xfrm>
            <a:off x="4724400" y="4724400"/>
            <a:ext cx="609600" cy="228600"/>
          </a:xfrm>
          <a:prstGeom prst="notchedRightArrow">
            <a:avLst>
              <a:gd name="adj1" fmla="val 50000"/>
              <a:gd name="adj2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35699"/>
      </p:ext>
    </p:extLst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 descr=" 22529"/>
          <p:cNvSpPr>
            <a:spLocks noGrp="1" noChangeArrowheads="1"/>
          </p:cNvSpPr>
          <p:nvPr>
            <p:ph type="body" idx="1"/>
          </p:nvPr>
        </p:nvSpPr>
        <p:spPr>
          <a:xfrm>
            <a:off x="0" y="381000"/>
            <a:ext cx="9144000" cy="57912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从认识他到现在，总是见他一身牛仔服。有的时候所穿牛仔服与乞丐不分上下。对于这一着装，他向我解释道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凉快。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不过天有不测风云，在一次体育课压腿准备活动中，也许是他跨的幅度太大了，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嘶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的一声，居然把裤子撕裂了，他的脸涨得像个红富士，只好自我解嘲地说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这下可好了，我觉得更凉快了。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说罢，便脱下上衣系在腰间以遮丑，迅速跑回教室。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     他平时酷爱打扮。某日上化学课时，从窗外吹来一阵风，把他花了很长时间打造出来的三七式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溜冰场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发型给吹乱了。他的第一反应是从课桌里取出他的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震发之宝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一把已断了柄的梳子和一块只有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1/4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巴掌大的镜子聚精会神地梳理头发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真是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头可断，发型不可乱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。 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——《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我的好朋友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5" descr=" 67589"/>
          <p:cNvSpPr txBox="1">
            <a:spLocks noChangeArrowheads="1"/>
          </p:cNvSpPr>
          <p:nvPr/>
        </p:nvSpPr>
        <p:spPr bwMode="auto">
          <a:xfrm>
            <a:off x="1143000" y="5562600"/>
            <a:ext cx="708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</a:rPr>
              <a:t>臭美、滑稽、搞笑、又不乏聪明的个性品质</a:t>
            </a:r>
          </a:p>
        </p:txBody>
      </p:sp>
      <p:sp>
        <p:nvSpPr>
          <p:cNvPr id="9" name="圆角矩形 8" descr=" 9"/>
          <p:cNvSpPr/>
          <p:nvPr/>
        </p:nvSpPr>
        <p:spPr>
          <a:xfrm>
            <a:off x="0" y="381000"/>
            <a:ext cx="9144000" cy="52578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0"/>
          </a:p>
        </p:txBody>
      </p:sp>
    </p:spTree>
    <p:extLst>
      <p:ext uri="{BB962C8B-B14F-4D97-AF65-F5344CB8AC3E}">
        <p14:creationId xmlns:p14="http://schemas.microsoft.com/office/powerpoint/2010/main" val="400975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 235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784860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 descr=" 26627"/>
          <p:cNvSpPr>
            <a:spLocks noChangeArrowheads="1"/>
          </p:cNvSpPr>
          <p:nvPr/>
        </p:nvSpPr>
        <p:spPr bwMode="auto">
          <a:xfrm>
            <a:off x="914400" y="2074133"/>
            <a:ext cx="73453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细节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指人物、景物、事件等表现对象的富有特色的细枝末节。细节描写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是指抓住生活中细微而又具体的典型情节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加以生动细致的描绘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它具体渗透在对人物、景物或场面的描写之中。细节描写中</a:t>
            </a:r>
            <a:r>
              <a:rPr lang="en-US" altLang="zh-CN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主要抓住</a:t>
            </a:r>
            <a:r>
              <a:rPr lang="zh-CN" altLang="en-US" sz="2400" b="0">
                <a:solidFill>
                  <a:srgbClr val="FF0066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肖像、心理、动作、语言、神态细节</a:t>
            </a:r>
            <a:r>
              <a:rPr lang="zh-CN" altLang="en-US" sz="2400" b="0">
                <a:solidFill>
                  <a:srgbClr val="000000"/>
                </a:solidFill>
                <a:latin typeface="微软雅黑"/>
                <a:ea typeface="微软雅黑" pitchFamily="34" charset="-122"/>
                <a:cs typeface="Times New Roman" pitchFamily="18" charset="0"/>
              </a:rPr>
              <a:t>进行描述。</a:t>
            </a:r>
            <a:endParaRPr lang="zh-CN" altLang="en-US" sz="2400" b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555" name="Rectangle 11" descr=" 23555"/>
          <p:cNvSpPr>
            <a:spLocks noChangeArrowheads="1"/>
          </p:cNvSpPr>
          <p:nvPr/>
        </p:nvSpPr>
        <p:spPr bwMode="auto">
          <a:xfrm>
            <a:off x="0" y="152400"/>
            <a:ext cx="960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4000" b="0"/>
              <a:t> 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抓住</a:t>
            </a:r>
            <a:r>
              <a:rPr lang="zh-CN" altLang="en-US" sz="3200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典型的细节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描摹人物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体现人物的</a:t>
            </a:r>
            <a:r>
              <a:rPr lang="zh-CN" altLang="en-US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精神风貌</a:t>
            </a:r>
            <a:r>
              <a:rPr lang="zh-CN" altLang="zh-CN" sz="320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2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86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3467</TotalTime>
  <Words>5492</Words>
  <Application>Microsoft Office PowerPoint</Application>
  <PresentationFormat>全屏显示(4:3)</PresentationFormat>
  <Paragraphs>217</Paragraphs>
  <Slides>59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Helvetica Neue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抓住人物的特点</vt:lpstr>
      <vt:lpstr>写人的三个层次 </vt:lpstr>
      <vt:lpstr>人物的精神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常见写作方法、表现手法: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2003年感动中国人物——钟南山</vt:lpstr>
      <vt:lpstr>PowerPoint 演示文稿</vt:lpstr>
      <vt:lpstr>PowerPoint 演示文稿</vt:lpstr>
      <vt:lpstr>李兰娟院士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刘 壮</cp:lastModifiedBy>
  <cp:revision>105</cp:revision>
  <cp:lastPrinted>1601-01-01T00:00:00Z</cp:lastPrinted>
  <dcterms:created xsi:type="dcterms:W3CDTF">1601-01-01T00:00:00Z</dcterms:created>
  <dcterms:modified xsi:type="dcterms:W3CDTF">2020-03-10T09:30:40Z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