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86" r:id="rId3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26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-756" y="-78"/>
      </p:cViewPr>
      <p:guideLst>
        <p:guide orient="horz" pos="2198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2085149"/>
            <a:ext cx="7315200" cy="1307275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A53CDD-B0FD-41EB-A5FC-969C289A5EF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B9917-63FC-490A-A093-E0A7D6994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-3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5" name="图片 21"/>
          <p:cNvPicPr>
            <a:picLocks noChangeAspect="1" noChangeArrowheads="1"/>
          </p:cNvPicPr>
          <p:nvPr userDrawn="1"/>
        </p:nvPicPr>
        <p:blipFill>
          <a:blip r:embed="rId2"/>
          <a:srcRect t="11633" r="14514" b="75572"/>
          <a:stretch>
            <a:fillRect/>
          </a:stretch>
        </p:blipFill>
        <p:spPr bwMode="auto"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 userDrawn="1"/>
        </p:nvGrpSpPr>
        <p:grpSpPr bwMode="auto"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7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畅言教育</a:t>
              </a:r>
              <a:endPara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460326" y="280988"/>
            <a:ext cx="286649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人民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教育出版社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必修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0" name="图片 28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049000" y="6375400"/>
            <a:ext cx="889000" cy="2921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7033" cy="1144588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1788"/>
            <a:ext cx="10977033" cy="452913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>
          <a:xfrm>
            <a:off x="617538" y="6245225"/>
            <a:ext cx="2887662" cy="476250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x-none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27513" y="6245225"/>
            <a:ext cx="3917950" cy="476250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x-none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66188" y="6245225"/>
            <a:ext cx="2697162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13BEFADE-280F-45EB-821C-6FDF1E374EEE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845C4-23D8-43DD-A0E2-B63DFF7C6C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microsoft.com/office/2007/relationships/media" Target="file:///H:\x-meihuasannong.mp3" TargetMode="External"/><Relationship Id="rId2" Type="http://schemas.openxmlformats.org/officeDocument/2006/relationships/audio" Target="file:///H:\x-meihuasannong.mp3" TargetMode="Externa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hyperlink" Target="http://bbs.guoxue.com/viewtopic.php?p=43740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grpSp>
        <p:nvGrpSpPr>
          <p:cNvPr id="14" name="组合 8"/>
          <p:cNvGrpSpPr/>
          <p:nvPr/>
        </p:nvGrpSpPr>
        <p:grpSpPr bwMode="auto">
          <a:xfrm>
            <a:off x="835660" y="1750695"/>
            <a:ext cx="7911465" cy="2588261"/>
            <a:chOff x="1178398" y="2105678"/>
            <a:chExt cx="3548062" cy="2586357"/>
          </a:xfrm>
        </p:grpSpPr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10139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第三单元</a:t>
              </a:r>
              <a:r>
                <a:rPr lang="en-US" altLang="zh-CN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·</a:t>
              </a:r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第九课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1178398" y="3494037"/>
              <a:ext cx="3548062" cy="119799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72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赤壁赋</a:t>
              </a:r>
              <a:endParaRPr lang="zh-CN" altLang="en-US" sz="7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372485" y="2354580"/>
            <a:ext cx="4830763" cy="203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前赤壁赋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1"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后赤壁赋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1"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念奴娇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赤壁怀古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1"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88085" y="2283143"/>
            <a:ext cx="309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40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737360" y="2313305"/>
            <a:ext cx="309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40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48690" y="4475295"/>
            <a:ext cx="10343407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东坡赤壁二赋，一洗万古。欲仿佛其一语，毕世不可得也。”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844098" y="1338580"/>
            <a:ext cx="26924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三咏“赤壁”</a:t>
            </a:r>
            <a:endParaRPr kumimoji="1"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1001713"/>
            <a:ext cx="22681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感知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697160" y="1699697"/>
            <a:ext cx="5530850" cy="479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600" b="1" dirty="0">
                <a:ea typeface="楷体_GB2312" pitchFamily="1" charset="-122"/>
              </a:rPr>
              <a:t>   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壬戌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之秋，七月既望，苏子与客泛舟游于赤壁之下。清风徐来，水波不兴。举酒属客，诵明月之诗，歌窈窕之章。少焉，月出于东山之上，徘徊于斗牛之间。白露横江，水光接天。纵一苇之所如，凌万顷之茫然。浩浩乎如冯虚御风，而不知其所止；飘飘乎如遗世独立，羽化而登仙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1001713"/>
            <a:ext cx="3301340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欣赏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范读，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032" y="2000745"/>
            <a:ext cx="4859575" cy="392504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pic>
        <p:nvPicPr>
          <p:cNvPr id="2" name="Picture 5" descr="10048329_1243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136" y="1460664"/>
            <a:ext cx="8301990" cy="492232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806453" y="4042847"/>
            <a:ext cx="633730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月出皎兮，佼人僚兮。 </a:t>
            </a:r>
            <a:b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舒窈纠兮，劳心悄兮。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1001713"/>
            <a:ext cx="22681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感知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3" grpId="2" animBg="1"/>
      <p:bldP spid="3" grpId="3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473187" y="1801396"/>
            <a:ext cx="9155227" cy="3415030"/>
          </a:xfrm>
          <a:prstGeom prst="rect">
            <a:avLst/>
          </a:prstGeom>
          <a:noFill/>
          <a:ln w="12700">
            <a:solidFill>
              <a:srgbClr val="21B1C5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solidFill>
                  <a:schemeClr val="accent2"/>
                </a:solidFill>
                <a:ea typeface="楷体_GB2312" pitchFamily="1" charset="-122"/>
              </a:rPr>
              <a:t>       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壬戌之秋，七月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既望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，苏子与客泛舟游于赤壁之下。清风徐来，水波不兴。举酒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客，诵明月之诗，歌窈窕之章。少焉，月出于东山之上，徘徊于斗牛之间。白露横江，水光接天。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纵一苇之所如，凌万顷之茫然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。浩浩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冯虚御风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，而不知其所止；飘飘乎如遗世独立，羽化而登仙。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001713"/>
            <a:ext cx="22681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感知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251189" y="1035369"/>
            <a:ext cx="502920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乐！</a:t>
            </a:r>
            <a:endParaRPr kumimoji="1"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3" descr="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r="1907" b="2754"/>
          <a:stretch>
            <a:fillRect/>
          </a:stretch>
        </p:blipFill>
        <p:spPr bwMode="auto">
          <a:xfrm>
            <a:off x="1146229" y="1603434"/>
            <a:ext cx="9579429" cy="460902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41595" y="2026348"/>
            <a:ext cx="5474525" cy="17519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本段叙了怎样的事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了怎样的景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    </a:t>
            </a:r>
            <a:endParaRPr lang="en-US" altLang="zh-CN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抒发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了怎样的情？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1914588" y="4020039"/>
            <a:ext cx="8241982" cy="1751965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事：友人相聚，泛舟江上，畅饮美酒，吟咏诗文，迎风赏月。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景：皓月当空，碧水万顷，清风徐徐，开阔澄净。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情：“乐”。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0" y="995363"/>
            <a:ext cx="3206750" cy="6080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初读课文，互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动交流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4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74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709534" y="1853248"/>
            <a:ext cx="5747657" cy="350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5882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    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饮酒乐甚，扣舷而歌之。歌曰：“桂棹兮兰桨，击空明兮溯流光。渺渺兮予怀，望美人兮天一方。”客有吹洞箫者，倚歌而和之。其声呜呜然，如怨如慕，如泣如诉，余音袅袅，不绝如缕。舞幽壑之潜蛟，泣孤舟之嫠妇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95363"/>
            <a:ext cx="3206750" cy="6080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初读课文，互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动交流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111" y="1773168"/>
            <a:ext cx="4508073" cy="366778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pic>
        <p:nvPicPr>
          <p:cNvPr id="20482" name="Picture 2" descr="5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728" y="1271708"/>
            <a:ext cx="2858511" cy="417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683" name="Text Box 3"/>
          <p:cNvSpPr txBox="1">
            <a:spLocks noChangeArrowheads="1"/>
          </p:cNvSpPr>
          <p:nvPr/>
        </p:nvSpPr>
        <p:spPr bwMode="auto">
          <a:xfrm>
            <a:off x="1555433" y="1928813"/>
            <a:ext cx="450056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作者的感情有何变化？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1602926" y="2588578"/>
            <a:ext cx="319246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由乐生悲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1555750" y="3238500"/>
            <a:ext cx="45513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作者悲从何来？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477000" y="4495800"/>
            <a:ext cx="342900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1591051" y="4794568"/>
            <a:ext cx="51308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箫声幽咽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：其声呜呜然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2187632" y="4429125"/>
            <a:ext cx="70739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失意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：渺渺兮予怀，望</a:t>
            </a:r>
            <a:r>
              <a:rPr kumimoji="1"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美人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兮天一方。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11" name="x-meihuasannong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4472" y="544285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品读探究，理解内容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59128" fill="hold"/>
                                        <p:tgtEl>
                                          <p:spTgt spid="256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1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1"/>
                </p:tgtEl>
              </p:cMediaNode>
            </p:audio>
          </p:childTnLst>
        </p:cTn>
      </p:par>
    </p:tnLst>
    <p:bldLst>
      <p:bldP spid="327683" grpId="0"/>
      <p:bldP spid="327684" grpId="0"/>
      <p:bldP spid="327685" grpId="0"/>
      <p:bldP spid="327687" grpId="0"/>
      <p:bldP spid="3276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944690" y="1653103"/>
            <a:ext cx="10177153" cy="406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     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苏子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愀然，正襟危坐而问客曰：“何为其然也？”客曰：“‘月明星稀，乌鹊南飞’，此非曹孟德之诗乎？西望夏口，东望武昌，山川相缪，郁乎苍苍，此非孟德之困于周郎者乎？方其破荆州，下江陵，顺流而东也，舳舻千里，旌旗蔽空，酾酒临江，横槊赋诗，固一世之雄也，而今安在哉？况吾与子渔樵于江渚之上，侣鱼虾而友糜鹿，驾一叶之扁舟，举匏樽以相属。寄蜉蝣于天地，渺沧海之一粟。哀吾生之须臾，羡长江之无穷。挟飞仙以遨游，抱明月而长终。知不可乎骤得，托遗响于悲风。”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品读探究，理解内容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4087178" y="1081088"/>
            <a:ext cx="3836987" cy="64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客因何而悲呢？ 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5880" name="Text Box 8"/>
          <p:cNvSpPr txBox="1">
            <a:spLocks noChangeArrowheads="1"/>
          </p:cNvSpPr>
          <p:nvPr/>
        </p:nvSpPr>
        <p:spPr bwMode="auto">
          <a:xfrm>
            <a:off x="4087178" y="1664335"/>
            <a:ext cx="6264275" cy="119888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固一世之雄也，而今安在哉？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人生无常</a:t>
            </a:r>
            <a:endParaRPr kumimoji="1"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5882" name="Text Box 10"/>
          <p:cNvSpPr txBox="1">
            <a:spLocks noChangeArrowheads="1"/>
          </p:cNvSpPr>
          <p:nvPr/>
        </p:nvSpPr>
        <p:spPr bwMode="auto">
          <a:xfrm>
            <a:off x="4087178" y="2919095"/>
            <a:ext cx="6337300" cy="1753235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寄蜉蝣与天地，渺沧海之一粟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哀吾生之须臾，羡长江之无穷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人生短暂渺小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Text Box 12"/>
          <p:cNvSpPr txBox="1">
            <a:spLocks noChangeArrowheads="1"/>
          </p:cNvSpPr>
          <p:nvPr/>
        </p:nvSpPr>
        <p:spPr bwMode="auto">
          <a:xfrm>
            <a:off x="1863725" y="4641850"/>
            <a:ext cx="63198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200" b="1"/>
          </a:p>
        </p:txBody>
      </p:sp>
      <p:sp>
        <p:nvSpPr>
          <p:cNvPr id="335886" name="Text Box 14"/>
          <p:cNvSpPr txBox="1">
            <a:spLocks noChangeArrowheads="1"/>
          </p:cNvSpPr>
          <p:nvPr/>
        </p:nvSpPr>
        <p:spPr bwMode="auto">
          <a:xfrm>
            <a:off x="4087178" y="4673600"/>
            <a:ext cx="6408737" cy="1753235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挟飞仙以遨游，抱明月而长终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知不可乎骤得，托遗响于悲风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理想难以实现 </a:t>
            </a:r>
            <a:endParaRPr kumimoji="1"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悟读质疑，理解主题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5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58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5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5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5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5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5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80" grpId="0" build="p"/>
      <p:bldP spid="335882" grpId="0" build="p"/>
      <p:bldP spid="33588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66562" name="Text Box 5"/>
          <p:cNvSpPr txBox="1">
            <a:spLocks noChangeArrowheads="1"/>
          </p:cNvSpPr>
          <p:nvPr/>
        </p:nvSpPr>
        <p:spPr bwMode="auto">
          <a:xfrm>
            <a:off x="1453198" y="1675765"/>
            <a:ext cx="9285287" cy="3506470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91432" tIns="45714" rIns="91432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</a:t>
            </a:r>
            <a:r>
              <a:rPr kumimoji="1"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子曰：“客亦知夫水与月乎？逝者如斯，而未尝往也；盈虚者如彼，而卒莫消长也。盖将自其变者而观之，则天地曾不能以一瞬；自其不变者而观之，则物于我皆无尽也，而又何羡乎！且夫天地之间，物各有主，苟非吾之所有，虽一毫而莫取。惟江上之清风，与山间之明月，耳得之而为声，目遇之而成色，取之无禁，用之不竭。是造物者之无尽藏也，而吾与子之所共适。”</a:t>
            </a:r>
            <a:endParaRPr kumimoji="1"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4038600" y="304800"/>
            <a:ext cx="586740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悟读质疑，理解主题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8456" y="1730177"/>
            <a:ext cx="10572115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dirty="0"/>
              <a:t>   </a:t>
            </a:r>
            <a:r>
              <a:rPr lang="en-US" altLang="zh-CN" sz="2400" dirty="0"/>
              <a:t>    </a:t>
            </a:r>
            <a:r>
              <a:rPr lang="en-US" altLang="zh-CN" sz="2400" dirty="0" smtClean="0"/>
              <a:t>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林语堂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曾这样评价过一位古人：“一个不可救药的乐天派，一个伟大的人道主义者，一个百姓的朋友，一个大文豪，大书法家，创新的画家，造酒试验家，一个工程师，一个憎恨清教徒主义的人，一个瑜珈修行者，佛教徒，巨儒教育家，一个皇帝的秘书，酒仙，厚道的法官，一位专唱反调的人，一个月夜徘徊者，一个诗人，一个小丑……”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描述的是谁？他是一个什么样的人？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24578" name="Text Box 13"/>
          <p:cNvSpPr txBox="1">
            <a:spLocks noChangeArrowheads="1"/>
          </p:cNvSpPr>
          <p:nvPr/>
        </p:nvSpPr>
        <p:spPr bwMode="auto">
          <a:xfrm>
            <a:off x="1971675" y="4945063"/>
            <a:ext cx="30861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00">
              <a:solidFill>
                <a:srgbClr val="00FF00"/>
              </a:solidFill>
              <a:ea typeface="华文行楷" panose="02010800040101010101" pitchFamily="2" charset="-122"/>
            </a:endParaRPr>
          </a:p>
        </p:txBody>
      </p:sp>
      <p:sp>
        <p:nvSpPr>
          <p:cNvPr id="24579" name="Text Box 15"/>
          <p:cNvSpPr txBox="1">
            <a:spLocks noChangeArrowheads="1"/>
          </p:cNvSpPr>
          <p:nvPr/>
        </p:nvSpPr>
        <p:spPr bwMode="auto">
          <a:xfrm>
            <a:off x="1344613" y="1762125"/>
            <a:ext cx="7386637" cy="735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面对客人的回答，苏子表达了怎样的观点？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3056" name="Text Box 16"/>
          <p:cNvSpPr txBox="1">
            <a:spLocks noChangeArrowheads="1"/>
          </p:cNvSpPr>
          <p:nvPr/>
        </p:nvSpPr>
        <p:spPr bwMode="auto">
          <a:xfrm>
            <a:off x="2045257" y="2988603"/>
            <a:ext cx="5399087" cy="159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、“变与不变”：超脱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、“物各有主”：知足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悟读质疑，理解主题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8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818" y="2623622"/>
            <a:ext cx="4724400" cy="36703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5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3810000" y="533400"/>
            <a:ext cx="396240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71683" name="Text Box 9"/>
          <p:cNvSpPr txBox="1">
            <a:spLocks noChangeArrowheads="1"/>
          </p:cNvSpPr>
          <p:nvPr/>
        </p:nvSpPr>
        <p:spPr bwMode="auto">
          <a:xfrm>
            <a:off x="2196395" y="2515000"/>
            <a:ext cx="7653708" cy="1475105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91432" tIns="45714" rIns="91432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</a:t>
            </a:r>
            <a:r>
              <a:rPr kumimoji="1"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客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喜而笑，洗盏更酌，肴核既尽，杯盘狼籍。相与枕藉乎舟中，不知东方之既白。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946150"/>
            <a:ext cx="3413125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悟读质疑，理解主题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2086610" y="2133600"/>
            <a:ext cx="1031748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en-US" altLang="zh-CN" sz="2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4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认识的</a:t>
            </a:r>
            <a:r>
              <a:rPr kumimoji="1"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超越： 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物我无尽</a:t>
            </a:r>
            <a:r>
              <a:rPr kumimoji="1" lang="zh-CN" altLang="en-US" sz="2000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在变与不变中，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又何羡焉</a:t>
            </a:r>
            <a:r>
              <a: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天地遽然开阔。</a:t>
            </a:r>
            <a:r>
              <a: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1938020" y="3230880"/>
            <a:ext cx="990028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追求的超越：    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物各有主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             无需强求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968375" y="4429760"/>
            <a:ext cx="842264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至高的境界：    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清风明月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吾子共适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天人合一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共享永恒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498590" y="5260340"/>
            <a:ext cx="452056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他转身发现了整个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世界。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6809740" y="3507740"/>
            <a:ext cx="4622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不以物喜，不以己悲。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4211757" y="1100257"/>
            <a:ext cx="5616575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悟人生，东坡实现突围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" y="946150"/>
            <a:ext cx="3135086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研读明理，升华主题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/>
      <p:bldP spid="72707" grpId="0" bldLvl="0" animBg="1"/>
      <p:bldP spid="72708" grpId="0" bldLvl="0" animBg="1"/>
      <p:bldP spid="72710" grpId="0" bldLvl="0" animBg="1"/>
      <p:bldP spid="727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795646" y="1744930"/>
            <a:ext cx="6270171" cy="424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1" charset="-122"/>
                <a:ea typeface="楷体_GB2312" pitchFamily="1" charset="-122"/>
              </a:rPr>
              <a:t>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成熟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一种明亮而不刺眼的光辉，一种圆润而不腻耳的音响，一种不再需要对别人察颜观色的从容，一种终于停止向周围申诉求告的大气，一种不理会哄闹的微笑，一种洗刷了偏激的淡漠，一种无须声张的厚实，一种并不陡峭的高度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苏东坡突围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819" y="1693947"/>
            <a:ext cx="3733350" cy="45406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1" y="946150"/>
            <a:ext cx="3135086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研读明理，升华主题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666603" y="1369505"/>
            <a:ext cx="9194512" cy="313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600" b="1" dirty="0">
                <a:latin typeface="黑体" panose="02010609060101010101" pitchFamily="49" charset="-122"/>
                <a:ea typeface="楷体_GB2312" pitchFamily="1" charset="-122"/>
              </a:rPr>
              <a:t>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苏轼创作中蕴涵的人生思考超出凡俗，一个重要的原因是作者汲取了儒释道三家思想的积极因素。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儒家的入世，引导他热爱生活和人生；道家的无为，使他淡泊名利，在逆境中也显得从容自如；佛家的静达圆通，则启迪他走向圆融和通达。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754823" y="4685030"/>
            <a:ext cx="924242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3333FF"/>
                </a:solidFill>
                <a:ea typeface="黑体" panose="02010609060101010101" pitchFamily="49" charset="-122"/>
              </a:rPr>
              <a:t>     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谈禅而不佞佛，好道而不厌弃人生，只取佛道中的“静而达”和灵活的思辨方式。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" y="946150"/>
            <a:ext cx="3135086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研读明理，升华主题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ldLvl="0" animBg="1"/>
      <p:bldP spid="7475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课堂总结</a:t>
            </a:r>
            <a:endParaRPr lang="zh-CN" altLang="en-US"/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136696" y="1638416"/>
            <a:ext cx="9810646" cy="424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3600" b="1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  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风  波 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三月七日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，沙湖道中遇雨，雨具先去，同行皆狼狈，余独不觉。已而遂晴。故作此。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莫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听穿林打叶声，何妨吟啸且徐行。竹杖芒鞋轻胜马，谁怕？一蓑烟雨任平生。 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1"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料峭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春风吹酒醒，微冷，山头斜照却相迎。回首向来萧瑟处，归去，也无风雨也无晴。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1004888"/>
            <a:ext cx="3459163" cy="6334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总结全文，拓展延伸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板书设计</a:t>
            </a:r>
            <a:endParaRPr lang="zh-CN" altLang="en-US"/>
          </a:p>
        </p:txBody>
      </p:sp>
      <p:pic>
        <p:nvPicPr>
          <p:cNvPr id="30722" name="Picture 2" descr="10048329_1243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14" y="1497379"/>
            <a:ext cx="9001496" cy="49520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424113" y="2723198"/>
            <a:ext cx="6624637" cy="341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寂寞让苏轼如此美丽，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寂寞让苏轼如此成熟。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与其说是苏轼成全了赤壁，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不如说是赤壁成全了苏轼。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" y="946150"/>
            <a:ext cx="3135086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研读明理，升华主题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板书设计</a:t>
            </a:r>
            <a:endParaRPr lang="zh-CN" altLang="en-US"/>
          </a:p>
        </p:txBody>
      </p:sp>
      <p:pic>
        <p:nvPicPr>
          <p:cNvPr id="31746" name="Picture 2" descr="10048329_1243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86" y="1497305"/>
            <a:ext cx="9061342" cy="495118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244436" y="3610099"/>
            <a:ext cx="6816437" cy="25831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softEdge rad="317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4" rIns="91432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没有经过战斗的舍弃是虚伪的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没有经过苦难的超脱是轻佻的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</a:t>
            </a:r>
            <a:r>
              <a:rPr kumimoji="1"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kumimoji="1"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傅雷</a:t>
            </a:r>
            <a:endParaRPr kumimoji="1"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" y="946150"/>
            <a:ext cx="3135086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研读明理，升华主题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93595" y="2626804"/>
            <a:ext cx="7315200" cy="1307275"/>
          </a:xfrm>
        </p:spPr>
        <p:txBody>
          <a:bodyPr/>
          <a:p>
            <a:r>
              <a:rPr lang="zh-CN" altLang="en-US"/>
              <a:t>再见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41772" y="2123547"/>
            <a:ext cx="66464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他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就是苏轼，一个曾自嘲说：“问汝平生功业,黄州惠州儋州”的人。然而，恰恰是黄州成就了他，使他在文学上“成熟”了。在这里，他的《念奴娇赤壁怀古》﹑前后《赤壁赋》等名篇光耀千古。</a:t>
            </a:r>
            <a:endParaRPr lang="zh-CN" altLang="en-US" sz="2400" dirty="0"/>
          </a:p>
        </p:txBody>
      </p:sp>
      <p:pic>
        <p:nvPicPr>
          <p:cNvPr id="5" name="图片 4" descr="【素材】《赤壁赋》图片16（人教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884" y="1689487"/>
            <a:ext cx="2979420" cy="43300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pic>
        <p:nvPicPr>
          <p:cNvPr id="2" name="图片 1" descr="【素材】《赤壁赋》图片6（人教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895" y="1619250"/>
            <a:ext cx="3339465" cy="4453255"/>
          </a:xfrm>
          <a:prstGeom prst="rect">
            <a:avLst/>
          </a:prstGeom>
        </p:spPr>
      </p:pic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4357481" y="2131885"/>
            <a:ext cx="6745947" cy="332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苏轼的一生：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不忘三事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金榜题名、乌台诗案、太后恩宠；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不忘三人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敬如父师的欧阳修、素为敬重又有矛盾的王安石、司马光；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不忘三地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黄州、惠州、儋州；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不忘三情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与苏辙的手足情、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与王弗的生死情、与朝云的不了情。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982703"/>
            <a:ext cx="21605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者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 介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pic>
        <p:nvPicPr>
          <p:cNvPr id="9218" name="Picture 2" descr="2006714105747990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4861" r="7182"/>
          <a:stretch>
            <a:fillRect/>
          </a:stretch>
        </p:blipFill>
        <p:spPr bwMode="auto">
          <a:xfrm>
            <a:off x="2360695" y="1419101"/>
            <a:ext cx="3659438" cy="4708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499103" y="1845583"/>
            <a:ext cx="736600" cy="410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苏 轼 人 生 的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 折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982703"/>
            <a:ext cx="21605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者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 介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7042" name="Text Box 6"/>
          <p:cNvSpPr txBox="1">
            <a:spLocks noChangeArrowheads="1"/>
          </p:cNvSpPr>
          <p:nvPr/>
        </p:nvSpPr>
        <p:spPr bwMode="auto">
          <a:xfrm>
            <a:off x="1847850" y="887413"/>
            <a:ext cx="3816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zh-CN" altLang="zh-CN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708978" y="1686742"/>
            <a:ext cx="7853362" cy="4061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                  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黄州生活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工作：团练副使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罪人身份、 “不得签书公事”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居处：临皋亭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午睡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初醒，忘其置身何处；窗帘拉起，于坐榻之上，可望见水上风帆上下，远望则水空相接，一片苍茫。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生活：东坡居士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5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572" y="1609602"/>
            <a:ext cx="3140075" cy="421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0" y="982703"/>
            <a:ext cx="2160587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者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 介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29203" y="2300660"/>
            <a:ext cx="7008813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3600" b="1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kumimoji="1"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正是这种难言的孤独，使他彻底洗去了人生的喧闹，去寻找无言的山水，去寻找远逝的古人，在无法对话的地方寻找对话，于是对话也一定会变得异乎寻常，象苏东坡这样的灵魂竟然寂然无声，那么，迟早总会突然冒出一种宏大的奇迹，让这个世界大吃一惊。” 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010853" y="1331913"/>
            <a:ext cx="41122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苏轼人生的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突围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38213"/>
            <a:ext cx="2160588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背  景  知  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757" y="2370880"/>
            <a:ext cx="3315817" cy="373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222438" y="2686668"/>
            <a:ext cx="973848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      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文心雕龙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：“赋者，铺也。铺采摛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kumimoji="1"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chī</a:t>
            </a:r>
            <a:r>
              <a:rPr kumimoji="1"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文，体物写志也。”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赋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是一种有韵的文体，兼有诗歌、散文的特点。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763135" y="1925003"/>
            <a:ext cx="266541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关于“赋”</a:t>
            </a:r>
            <a:endParaRPr kumimoji="1"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38213"/>
            <a:ext cx="2160588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文  体  知  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课程导入</a:t>
            </a:r>
            <a:endParaRPr lang="zh-CN" altLang="en-US"/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37932" y="2236268"/>
            <a:ext cx="5200959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accent2"/>
                </a:solidFill>
                <a:latin typeface="宋体" panose="02010600030101010101" pitchFamily="2" charset="-122"/>
              </a:rPr>
              <a:t>    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说的赤壁，在现在的湖北黄冈西北的长江边上。那儿矗立着一座红褐色的山崖，因为形状很像鼻子，人们就称它为赤鼻矶；又因为山崖陡峭如一面墙壁，所以也被称为赤壁。    </a:t>
            </a:r>
            <a:endParaRPr kumimoji="1"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777904" y="1301499"/>
            <a:ext cx="41148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关于“赤壁”</a:t>
            </a:r>
            <a:endParaRPr kumimoji="1"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805" y="1829762"/>
            <a:ext cx="3919426" cy="367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0" y="938213"/>
            <a:ext cx="2160588" cy="5508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文  体  知  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006547" y="4964401"/>
            <a:ext cx="224980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ea typeface="黑体" panose="02010609060101010101" pitchFamily="49" charset="-122"/>
              </a:rPr>
              <a:t>赤壁赋</a:t>
            </a:r>
            <a:endParaRPr lang="zh-CN" altLang="en-US" sz="54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3154</Words>
  <Application>WPS 演示</Application>
  <PresentationFormat>自定义</PresentationFormat>
  <Paragraphs>241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微软雅黑</vt:lpstr>
      <vt:lpstr>华文行楷</vt:lpstr>
      <vt:lpstr>Arial Unicode MS</vt:lpstr>
      <vt:lpstr>Calibri</vt:lpstr>
      <vt:lpstr>楷体_GB2312</vt:lpstr>
      <vt:lpstr>新宋体</vt:lpstr>
      <vt:lpstr>楷体</vt:lpstr>
      <vt:lpstr>Office 主题</vt:lpstr>
      <vt:lpstr>PowerPoint 演示文稿</vt:lpstr>
      <vt:lpstr>课程导入</vt:lpstr>
      <vt:lpstr>课程导入</vt:lpstr>
      <vt:lpstr>课程导入</vt:lpstr>
      <vt:lpstr>课程导入</vt:lpstr>
      <vt:lpstr>PowerPoint 演示文稿</vt:lpstr>
      <vt:lpstr>课程导入</vt:lpstr>
      <vt:lpstr>课程导入</vt:lpstr>
      <vt:lpstr>课程导入</vt:lpstr>
      <vt:lpstr>课程导入</vt:lpstr>
      <vt:lpstr>课程导入</vt:lpstr>
      <vt:lpstr>课程导入</vt:lpstr>
      <vt:lpstr>课程导入</vt:lpstr>
      <vt:lpstr>课程导入</vt:lpstr>
      <vt:lpstr>课程导入</vt:lpstr>
      <vt:lpstr>深入探究</vt:lpstr>
      <vt:lpstr>深入探究</vt:lpstr>
      <vt:lpstr>深入探究</vt:lpstr>
      <vt:lpstr>深入探究</vt:lpstr>
      <vt:lpstr>深入探究</vt:lpstr>
      <vt:lpstr>深入探究</vt:lpstr>
      <vt:lpstr>深入探究</vt:lpstr>
      <vt:lpstr>深入探究</vt:lpstr>
      <vt:lpstr>深入探究</vt:lpstr>
      <vt:lpstr>课堂总结</vt:lpstr>
      <vt:lpstr>板书设计</vt:lpstr>
      <vt:lpstr>板书设计</vt:lpstr>
      <vt:lpstr>再见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Venus</cp:lastModifiedBy>
  <cp:revision>94</cp:revision>
  <dcterms:created xsi:type="dcterms:W3CDTF">2018-12-13T05:08:00Z</dcterms:created>
  <dcterms:modified xsi:type="dcterms:W3CDTF">2020-12-25T13:30:33Z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