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443" r:id="rId3"/>
    <p:sldId id="431" r:id="rId4"/>
    <p:sldId id="446" r:id="rId5"/>
    <p:sldId id="447" r:id="rId6"/>
    <p:sldId id="451" r:id="rId7"/>
    <p:sldId id="452" r:id="rId8"/>
    <p:sldId id="453" r:id="rId9"/>
    <p:sldId id="463" r:id="rId10"/>
    <p:sldId id="464" r:id="rId11"/>
    <p:sldId id="465" r:id="rId12"/>
    <p:sldId id="466" r:id="rId13"/>
    <p:sldId id="467" r:id="rId14"/>
    <p:sldId id="448" r:id="rId15"/>
    <p:sldId id="454" r:id="rId16"/>
    <p:sldId id="329" r:id="rId17"/>
    <p:sldId id="337" r:id="rId18"/>
    <p:sldId id="330" r:id="rId19"/>
    <p:sldId id="338" r:id="rId20"/>
    <p:sldId id="331" r:id="rId21"/>
    <p:sldId id="456" r:id="rId22"/>
    <p:sldId id="460" r:id="rId23"/>
    <p:sldId id="457" r:id="rId24"/>
    <p:sldId id="458" r:id="rId25"/>
    <p:sldId id="459" r:id="rId26"/>
    <p:sldId id="461" r:id="rId27"/>
    <p:sldId id="449" r:id="rId28"/>
    <p:sldId id="445" r:id="rId29"/>
    <p:sldId id="450" r:id="rId30"/>
    <p:sldId id="462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14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6F8918-92F9-415D-9845-12F511E7569C}" type="doc">
      <dgm:prSet loTypeId="urn:microsoft.com/office/officeart/2005/8/layout/cycle4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95922D5E-6ADD-4FC9-818C-2C7ABD9AEC61}" type="parTrans" cxnId="{68FEE798-0EFD-46B2-8690-98BF21983BA4}">
      <dgm:prSet custT="1"/>
      <dgm:spPr/>
      <dgm:t>
        <a:bodyPr/>
        <a:lstStyle/>
        <a:p>
          <a:endParaRPr lang="zh-CN" altLang="en-US" sz="2800"/>
        </a:p>
      </dgm:t>
    </dgm:pt>
    <dgm:pt modelId="{AEBB31BB-E80C-461C-AF88-18858E99DB2B}">
      <dgm:prSet phldrT="[文本]" custT="1"/>
      <dgm:spPr/>
      <dgm:t>
        <a:bodyPr lIns="36000" tIns="36000" rIns="0" bIns="36000" anchor="b" anchorCtr="0"/>
        <a:lstStyle/>
        <a:p>
          <a:pPr>
            <a:spcAft>
              <a:spcPct val="0"/>
            </a:spcAft>
          </a:pPr>
          <a:r>
            <a:rPr lang="zh-CN" altLang="en-US" sz="2800" spc="-300" baseline="0">
              <a:latin typeface="微软雅黑" panose="020B0503020204020204" pitchFamily="34" charset="-122"/>
              <a:ea typeface="微软雅黑" pitchFamily="34" charset="-122"/>
            </a:rPr>
            <a:t>语言</a:t>
          </a:r>
          <a:endParaRPr lang="en-US" altLang="zh-CN" sz="2800" spc="-300" baseline="0">
            <a:latin typeface="微软雅黑" panose="020B0503020204020204" pitchFamily="34" charset="-122"/>
            <a:ea typeface="微软雅黑" pitchFamily="34" charset="-122"/>
          </a:endParaRPr>
        </a:p>
        <a:p>
          <a:pPr>
            <a:spcAft>
              <a:spcPct val="0"/>
            </a:spcAft>
          </a:pPr>
          <a:r>
            <a:rPr lang="zh-CN" altLang="en-US" sz="2800" spc="-300" baseline="0">
              <a:latin typeface="微软雅黑" panose="020B0503020204020204" pitchFamily="34" charset="-122"/>
              <a:ea typeface="微软雅黑" pitchFamily="34" charset="-122"/>
            </a:rPr>
            <a:t>建构与运用 </a:t>
          </a:r>
          <a:endParaRPr lang="zh-CN" altLang="en-US" sz="2800" spc="-300" baseline="0"/>
        </a:p>
      </dgm:t>
    </dgm:pt>
    <dgm:pt modelId="{35A97DF8-4C02-4CDA-A81A-4DDA8C1AB007}" type="sibTrans" cxnId="{68FEE798-0EFD-46B2-8690-98BF21983BA4}">
      <dgm:prSet custT="1"/>
      <dgm:spPr/>
      <dgm:t>
        <a:bodyPr/>
        <a:lstStyle/>
        <a:p>
          <a:endParaRPr lang="zh-CN" altLang="en-US" sz="2800"/>
        </a:p>
      </dgm:t>
    </dgm:pt>
    <dgm:pt modelId="{8864ADE0-62F5-45EF-8744-A1425592A9D4}" type="parTrans" cxnId="{4F4188DE-7BFC-4149-9D80-8BB4C93EF358}">
      <dgm:prSet custT="1"/>
      <dgm:spPr/>
      <dgm:t>
        <a:bodyPr/>
        <a:lstStyle/>
        <a:p>
          <a:endParaRPr lang="zh-CN" altLang="en-US" sz="2800"/>
        </a:p>
      </dgm:t>
    </dgm:pt>
    <dgm:pt modelId="{2BBF4EC8-B01B-4A75-8619-D4F764F44AF3}">
      <dgm:prSet phldrT="[文本]" custT="1"/>
      <dgm:spPr/>
      <dgm:t>
        <a:bodyPr lIns="36000" tIns="36000" rIns="0" bIns="36000" anchor="b" anchorCtr="0"/>
        <a:lstStyle/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itchFamily="34" charset="-122"/>
              <a:cs typeface="+mn-cs"/>
            </a:rPr>
            <a:t>思维</a:t>
          </a:r>
          <a:endParaRPr lang="en-US" altLang="zh-CN" sz="2800" kern="1200" spc="-300" baseline="0">
            <a:solidFill>
              <a:prstClr val="white"/>
            </a:solidFill>
            <a:latin typeface="微软雅黑" panose="020B0503020204020204" pitchFamily="34" charset="-122"/>
            <a:ea typeface="微软雅黑" pitchFamily="34" charset="-122"/>
            <a:cs typeface="+mn-cs"/>
          </a:endParaRPr>
        </a:p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itchFamily="34" charset="-122"/>
              <a:cs typeface="+mn-cs"/>
            </a:rPr>
            <a:t>发展与提升</a:t>
          </a:r>
        </a:p>
      </dgm:t>
    </dgm:pt>
    <dgm:pt modelId="{B4FBD8AA-8B49-480C-A2FD-6149A5B96552}" type="sibTrans" cxnId="{4F4188DE-7BFC-4149-9D80-8BB4C93EF358}">
      <dgm:prSet custT="1"/>
      <dgm:spPr/>
      <dgm:t>
        <a:bodyPr/>
        <a:lstStyle/>
        <a:p>
          <a:endParaRPr lang="zh-CN" altLang="en-US" sz="2800"/>
        </a:p>
      </dgm:t>
    </dgm:pt>
    <dgm:pt modelId="{3AD6F1B5-E345-41D5-9BDE-BDC7CBE05361}" type="parTrans" cxnId="{8FD8F7F7-27B3-4A41-AB56-3C7D76B73F91}">
      <dgm:prSet custT="1"/>
      <dgm:spPr/>
      <dgm:t>
        <a:bodyPr/>
        <a:lstStyle/>
        <a:p>
          <a:endParaRPr lang="zh-CN" altLang="en-US" sz="2800"/>
        </a:p>
      </dgm:t>
    </dgm:pt>
    <dgm:pt modelId="{0515C7CA-1CE3-48CB-9C73-F0A6C09CAB39}">
      <dgm:prSet phldrT="[文本]" custT="1"/>
      <dgm:spPr/>
      <dgm:t>
        <a:bodyPr lIns="36000" tIns="36000" rIns="0" bIns="36000" anchor="t" anchorCtr="1"/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itchFamily="34" charset="-122"/>
              <a:cs typeface="+mn-cs"/>
            </a:rPr>
            <a:t>文化</a:t>
          </a:r>
          <a:endParaRPr lang="en-US" altLang="zh-CN" sz="2800" kern="1200" spc="-300" baseline="0">
            <a:solidFill>
              <a:prstClr val="white"/>
            </a:solidFill>
            <a:latin typeface="微软雅黑" panose="020B0503020204020204" pitchFamily="34" charset="-122"/>
            <a:ea typeface="微软雅黑" pitchFamily="34" charset="-122"/>
            <a:cs typeface="+mn-cs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itchFamily="34" charset="-122"/>
              <a:cs typeface="+mn-cs"/>
            </a:rPr>
            <a:t>传承与理解 </a:t>
          </a:r>
        </a:p>
      </dgm:t>
    </dgm:pt>
    <dgm:pt modelId="{6E70FB0C-AB81-44AF-9922-0700E7023CEC}" type="sibTrans" cxnId="{8FD8F7F7-27B3-4A41-AB56-3C7D76B73F91}">
      <dgm:prSet custT="1"/>
      <dgm:spPr/>
      <dgm:t>
        <a:bodyPr/>
        <a:lstStyle/>
        <a:p>
          <a:endParaRPr lang="zh-CN" altLang="en-US" sz="2800"/>
        </a:p>
      </dgm:t>
    </dgm:pt>
    <dgm:pt modelId="{7FF8992C-426E-4D72-9960-71FE816A2B47}" type="parTrans" cxnId="{B48807D9-BBAE-4786-98BE-E866FF3860A8}">
      <dgm:prSet custT="1"/>
      <dgm:spPr/>
      <dgm:t>
        <a:bodyPr/>
        <a:lstStyle/>
        <a:p>
          <a:endParaRPr lang="zh-CN" altLang="en-US" sz="2800"/>
        </a:p>
      </dgm:t>
    </dgm:pt>
    <dgm:pt modelId="{DB02653F-14F6-4EC9-BE64-4010DADAAE7F}">
      <dgm:prSet phldrT="[文本]" custT="1"/>
      <dgm:spPr/>
      <dgm:t>
        <a:bodyPr lIns="36000" tIns="36000" rIns="0" bIns="36000" anchor="t" anchorCtr="1"/>
        <a:lstStyle/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itchFamily="34" charset="-122"/>
              <a:cs typeface="+mn-cs"/>
            </a:rPr>
            <a:t>审美</a:t>
          </a:r>
          <a:endParaRPr lang="en-US" altLang="zh-CN" sz="2800" kern="1200" spc="-300" baseline="0">
            <a:solidFill>
              <a:prstClr val="white"/>
            </a:solidFill>
            <a:latin typeface="微软雅黑" panose="020B0503020204020204" pitchFamily="34" charset="-122"/>
            <a:ea typeface="微软雅黑" pitchFamily="34" charset="-122"/>
            <a:cs typeface="+mn-cs"/>
          </a:endParaRPr>
        </a:p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itchFamily="34" charset="-122"/>
              <a:cs typeface="+mn-cs"/>
            </a:rPr>
            <a:t>鉴赏与创造 </a:t>
          </a:r>
        </a:p>
      </dgm:t>
    </dgm:pt>
    <dgm:pt modelId="{2E1140E8-6423-4893-AE78-467764074A47}" type="sibTrans" cxnId="{B48807D9-BBAE-4786-98BE-E866FF3860A8}">
      <dgm:prSet custT="1"/>
      <dgm:spPr/>
      <dgm:t>
        <a:bodyPr/>
        <a:lstStyle/>
        <a:p>
          <a:endParaRPr lang="zh-CN" altLang="en-US" sz="2800"/>
        </a:p>
      </dgm:t>
    </dgm:pt>
    <dgm:pt modelId="{C85A011B-009A-40C4-8E11-86F48660680B}" type="pres">
      <dgm:prSet presAssocID="{E26F8918-92F9-415D-9845-12F511E7569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1CA8494-E5B5-4F23-AC7E-11D8C9E80F49}" type="pres">
      <dgm:prSet presAssocID="{E26F8918-92F9-415D-9845-12F511E7569C}" presName="children" presStyleCnt="0"/>
      <dgm:spPr/>
      <dgm:t>
        <a:bodyPr/>
        <a:lstStyle/>
        <a:p>
          <a:endParaRPr/>
        </a:p>
      </dgm:t>
    </dgm:pt>
    <dgm:pt modelId="{B55AC086-3510-4F76-BA29-BFEEAE4E4655}" type="pres">
      <dgm:prSet presAssocID="{E26F8918-92F9-415D-9845-12F511E7569C}" presName="childPlaceholder" presStyleCnt="0"/>
      <dgm:spPr/>
      <dgm:t>
        <a:bodyPr/>
        <a:lstStyle/>
        <a:p>
          <a:endParaRPr/>
        </a:p>
      </dgm:t>
    </dgm:pt>
    <dgm:pt modelId="{05BA8F83-1C57-45FF-A294-91EAEFEB0547}" type="pres">
      <dgm:prSet presAssocID="{E26F8918-92F9-415D-9845-12F511E7569C}" presName="circle" presStyleCnt="0"/>
      <dgm:spPr/>
      <dgm:t>
        <a:bodyPr/>
        <a:lstStyle/>
        <a:p>
          <a:endParaRPr/>
        </a:p>
      </dgm:t>
    </dgm:pt>
    <dgm:pt modelId="{80EABC72-F544-4EF4-A82B-FC12FC8FBE7D}" type="pres">
      <dgm:prSet presAssocID="{E26F8918-92F9-415D-9845-12F511E7569C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D7F5C-9B23-47D6-AC9B-A304F6450FC0}" type="pres">
      <dgm:prSet presAssocID="{E26F8918-92F9-415D-9845-12F511E7569C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945276-0A0F-4047-BECA-07ECEF7CFBC8}" type="pres">
      <dgm:prSet presAssocID="{E26F8918-92F9-415D-9845-12F511E7569C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8F83E2-6749-481B-A275-94B9E96DB59E}" type="pres">
      <dgm:prSet presAssocID="{E26F8918-92F9-415D-9845-12F511E7569C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8CCE25-CFD8-4796-985A-60614EB64A15}" type="pres">
      <dgm:prSet presAssocID="{E26F8918-92F9-415D-9845-12F511E7569C}" presName="quadrantPlaceholder" presStyleCnt="0"/>
      <dgm:spPr/>
      <dgm:t>
        <a:bodyPr/>
        <a:lstStyle/>
        <a:p>
          <a:endParaRPr/>
        </a:p>
      </dgm:t>
    </dgm:pt>
    <dgm:pt modelId="{8C33B4A0-D428-4800-8634-3E25FA6FC000}" type="pres">
      <dgm:prSet presAssocID="{E26F8918-92F9-415D-9845-12F511E7569C}" presName="center1" presStyleLbl="fgShp" presStyleIdx="0" presStyleCnt="2"/>
      <dgm:spPr/>
      <dgm:t>
        <a:bodyPr/>
        <a:lstStyle/>
        <a:p>
          <a:endParaRPr/>
        </a:p>
      </dgm:t>
    </dgm:pt>
    <dgm:pt modelId="{2D19A645-75BD-4A5B-BD2D-D8C7A72392FC}" type="pres">
      <dgm:prSet presAssocID="{E26F8918-92F9-415D-9845-12F511E7569C}" presName="center2" presStyleLbl="fgShp" presStyleIdx="1" presStyleCnt="2"/>
      <dgm:spPr/>
      <dgm:t>
        <a:bodyPr/>
        <a:lstStyle/>
        <a:p>
          <a:endParaRPr/>
        </a:p>
      </dgm:t>
    </dgm:pt>
  </dgm:ptLst>
  <dgm:cxnLst>
    <dgm:cxn modelId="{68FEE798-0EFD-46B2-8690-98BF21983BA4}" srcId="{E26F8918-92F9-415D-9845-12F511E7569C}" destId="{AEBB31BB-E80C-461C-AF88-18858E99DB2B}" srcOrd="0" destOrd="0" parTransId="{95922D5E-6ADD-4FC9-818C-2C7ABD9AEC61}" sibTransId="{35A97DF8-4C02-4CDA-A81A-4DDA8C1AB007}"/>
    <dgm:cxn modelId="{54B819CC-2ECB-48E8-8F85-BD8873E325E2}" type="presOf" srcId="{2BBF4EC8-B01B-4A75-8619-D4F764F44AF3}" destId="{5AED7F5C-9B23-47D6-AC9B-A304F6450FC0}" srcOrd="0" destOrd="0" presId="urn:microsoft.com/office/officeart/2005/8/layout/cycle4"/>
    <dgm:cxn modelId="{0BD84913-E09A-4AB5-82CB-85E7FEE500C6}" type="presOf" srcId="{E26F8918-92F9-415D-9845-12F511E7569C}" destId="{C85A011B-009A-40C4-8E11-86F48660680B}" srcOrd="0" destOrd="0" presId="urn:microsoft.com/office/officeart/2005/8/layout/cycle4"/>
    <dgm:cxn modelId="{4F4188DE-7BFC-4149-9D80-8BB4C93EF358}" srcId="{E26F8918-92F9-415D-9845-12F511E7569C}" destId="{2BBF4EC8-B01B-4A75-8619-D4F764F44AF3}" srcOrd="1" destOrd="0" parTransId="{8864ADE0-62F5-45EF-8744-A1425592A9D4}" sibTransId="{B4FBD8AA-8B49-480C-A2FD-6149A5B96552}"/>
    <dgm:cxn modelId="{FE82D640-60E5-4C98-AF07-2716DAFFFDF9}" type="presOf" srcId="{AEBB31BB-E80C-461C-AF88-18858E99DB2B}" destId="{80EABC72-F544-4EF4-A82B-FC12FC8FBE7D}" srcOrd="0" destOrd="0" presId="urn:microsoft.com/office/officeart/2005/8/layout/cycle4"/>
    <dgm:cxn modelId="{22B213E5-356E-495C-9F86-18571D68A7DD}" type="presOf" srcId="{0515C7CA-1CE3-48CB-9C73-F0A6C09CAB39}" destId="{41945276-0A0F-4047-BECA-07ECEF7CFBC8}" srcOrd="0" destOrd="0" presId="urn:microsoft.com/office/officeart/2005/8/layout/cycle4"/>
    <dgm:cxn modelId="{8FD8F7F7-27B3-4A41-AB56-3C7D76B73F91}" srcId="{E26F8918-92F9-415D-9845-12F511E7569C}" destId="{0515C7CA-1CE3-48CB-9C73-F0A6C09CAB39}" srcOrd="2" destOrd="0" parTransId="{3AD6F1B5-E345-41D5-9BDE-BDC7CBE05361}" sibTransId="{6E70FB0C-AB81-44AF-9922-0700E7023CEC}"/>
    <dgm:cxn modelId="{74DF3459-B143-43FB-AD6D-F6B71BAE2C1A}" type="presOf" srcId="{DB02653F-14F6-4EC9-BE64-4010DADAAE7F}" destId="{C08F83E2-6749-481B-A275-94B9E96DB59E}" srcOrd="0" destOrd="0" presId="urn:microsoft.com/office/officeart/2005/8/layout/cycle4"/>
    <dgm:cxn modelId="{B48807D9-BBAE-4786-98BE-E866FF3860A8}" srcId="{E26F8918-92F9-415D-9845-12F511E7569C}" destId="{DB02653F-14F6-4EC9-BE64-4010DADAAE7F}" srcOrd="3" destOrd="0" parTransId="{7FF8992C-426E-4D72-9960-71FE816A2B47}" sibTransId="{2E1140E8-6423-4893-AE78-467764074A47}"/>
    <dgm:cxn modelId="{14D5C4D9-87F7-4371-ABA5-46023B9C9915}" type="presParOf" srcId="{C85A011B-009A-40C4-8E11-86F48660680B}" destId="{71CA8494-E5B5-4F23-AC7E-11D8C9E80F49}" srcOrd="0" destOrd="0" presId="urn:microsoft.com/office/officeart/2005/8/layout/cycle4"/>
    <dgm:cxn modelId="{8DCBB01F-2E77-4AF2-A597-72C845825680}" type="presParOf" srcId="{71CA8494-E5B5-4F23-AC7E-11D8C9E80F49}" destId="{B55AC086-3510-4F76-BA29-BFEEAE4E4655}" srcOrd="0" destOrd="0" presId="urn:microsoft.com/office/officeart/2005/8/layout/cycle4"/>
    <dgm:cxn modelId="{767EC30C-6A4D-4D12-BDF9-5CEDEA10C276}" type="presParOf" srcId="{C85A011B-009A-40C4-8E11-86F48660680B}" destId="{05BA8F83-1C57-45FF-A294-91EAEFEB0547}" srcOrd="1" destOrd="0" presId="urn:microsoft.com/office/officeart/2005/8/layout/cycle4"/>
    <dgm:cxn modelId="{55E43E93-DE98-4598-9E16-8653D6FD1044}" type="presParOf" srcId="{05BA8F83-1C57-45FF-A294-91EAEFEB0547}" destId="{80EABC72-F544-4EF4-A82B-FC12FC8FBE7D}" srcOrd="0" destOrd="0" presId="urn:microsoft.com/office/officeart/2005/8/layout/cycle4"/>
    <dgm:cxn modelId="{FA76EFDF-E884-42A7-A688-CED70BF4B1E7}" type="presParOf" srcId="{05BA8F83-1C57-45FF-A294-91EAEFEB0547}" destId="{5AED7F5C-9B23-47D6-AC9B-A304F6450FC0}" srcOrd="1" destOrd="0" presId="urn:microsoft.com/office/officeart/2005/8/layout/cycle4"/>
    <dgm:cxn modelId="{E711FF4C-A4BC-486D-A430-1654EFDC772B}" type="presParOf" srcId="{05BA8F83-1C57-45FF-A294-91EAEFEB0547}" destId="{41945276-0A0F-4047-BECA-07ECEF7CFBC8}" srcOrd="2" destOrd="0" presId="urn:microsoft.com/office/officeart/2005/8/layout/cycle4"/>
    <dgm:cxn modelId="{3038D3E2-256B-4579-BCAC-2F8FFA3392CF}" type="presParOf" srcId="{05BA8F83-1C57-45FF-A294-91EAEFEB0547}" destId="{C08F83E2-6749-481B-A275-94B9E96DB59E}" srcOrd="3" destOrd="0" presId="urn:microsoft.com/office/officeart/2005/8/layout/cycle4"/>
    <dgm:cxn modelId="{8B86A516-DD2C-4C46-AAC0-A1C753A372AD}" type="presParOf" srcId="{05BA8F83-1C57-45FF-A294-91EAEFEB0547}" destId="{F98CCE25-CFD8-4796-985A-60614EB64A15}" srcOrd="4" destOrd="0" presId="urn:microsoft.com/office/officeart/2005/8/layout/cycle4"/>
    <dgm:cxn modelId="{161E1368-6241-4D09-B58B-1DEE76F4805A}" type="presParOf" srcId="{C85A011B-009A-40C4-8E11-86F48660680B}" destId="{8C33B4A0-D428-4800-8634-3E25FA6FC000}" srcOrd="2" destOrd="0" presId="urn:microsoft.com/office/officeart/2005/8/layout/cycle4"/>
    <dgm:cxn modelId="{AFA6AEA8-2EE0-4559-90C7-6DA771D1B8A4}" type="presParOf" srcId="{C85A011B-009A-40C4-8E11-86F48660680B}" destId="{2D19A645-75BD-4A5B-BD2D-D8C7A72392FC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EABC72-F544-4EF4-A82B-FC12FC8FBE7D}">
      <dsp:nvSpPr>
        <dsp:cNvPr id="0" name=""/>
        <dsp:cNvSpPr/>
      </dsp:nvSpPr>
      <dsp:spPr>
        <a:xfrm>
          <a:off x="1639358" y="231893"/>
          <a:ext cx="1761575" cy="1761575"/>
        </a:xfrm>
        <a:prstGeom prst="pieWedg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6000" rIns="0" bIns="36000" numCol="1" spcCol="1270" anchor="b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</a:pPr>
          <a:r>
            <a:rPr lang="zh-CN" altLang="en-US" sz="2800" kern="1200" spc="-300" baseline="0">
              <a:latin typeface="微软雅黑" panose="020B0503020204020204" pitchFamily="34" charset="-122"/>
              <a:ea typeface="微软雅黑" pitchFamily="34" charset="-122"/>
            </a:rPr>
            <a:t>语言</a:t>
          </a:r>
          <a:endParaRPr lang="en-US" altLang="zh-CN" sz="2800" kern="1200" spc="-300" baseline="0">
            <a:latin typeface="微软雅黑" panose="020B0503020204020204" pitchFamily="34" charset="-122"/>
            <a:ea typeface="微软雅黑" pitchFamily="34" charset="-122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</a:pPr>
          <a:r>
            <a:rPr lang="zh-CN" altLang="en-US" sz="2800" kern="1200" spc="-300" baseline="0">
              <a:latin typeface="微软雅黑" panose="020B0503020204020204" pitchFamily="34" charset="-122"/>
              <a:ea typeface="微软雅黑" pitchFamily="34" charset="-122"/>
            </a:rPr>
            <a:t>建构与运用 </a:t>
          </a:r>
          <a:endParaRPr lang="zh-CN" altLang="en-US" sz="2800" kern="1200" spc="-300" baseline="0"/>
        </a:p>
      </dsp:txBody>
      <dsp:txXfrm>
        <a:off x="2155311" y="747846"/>
        <a:ext cx="1245622" cy="1245622"/>
      </dsp:txXfrm>
    </dsp:sp>
    <dsp:sp modelId="{5AED7F5C-9B23-47D6-AC9B-A304F6450FC0}">
      <dsp:nvSpPr>
        <dsp:cNvPr id="0" name=""/>
        <dsp:cNvSpPr/>
      </dsp:nvSpPr>
      <dsp:spPr>
        <a:xfrm rot="5400000">
          <a:off x="3482300" y="231893"/>
          <a:ext cx="1761575" cy="1761575"/>
        </a:xfrm>
        <a:prstGeom prst="pieWedg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6000" rIns="0" bIns="36000" numCol="1" spcCol="1270" anchor="b" anchorCtr="0">
          <a:noAutofit/>
        </a:bodyPr>
        <a:lstStyle/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itchFamily="34" charset="-122"/>
              <a:cs typeface="+mn-cs"/>
            </a:rPr>
            <a:t>思维</a:t>
          </a:r>
          <a:endParaRPr lang="en-US" altLang="zh-CN" sz="2800" kern="1200" spc="-300" baseline="0">
            <a:solidFill>
              <a:prstClr val="white"/>
            </a:solidFill>
            <a:latin typeface="微软雅黑" panose="020B0503020204020204" pitchFamily="34" charset="-122"/>
            <a:ea typeface="微软雅黑" pitchFamily="34" charset="-122"/>
            <a:cs typeface="+mn-cs"/>
          </a:endParaRPr>
        </a:p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itchFamily="34" charset="-122"/>
              <a:cs typeface="+mn-cs"/>
            </a:rPr>
            <a:t>发展与提升</a:t>
          </a:r>
        </a:p>
      </dsp:txBody>
      <dsp:txXfrm rot="-5400000">
        <a:off x="3482300" y="747846"/>
        <a:ext cx="1245622" cy="1245622"/>
      </dsp:txXfrm>
    </dsp:sp>
    <dsp:sp modelId="{41945276-0A0F-4047-BECA-07ECEF7CFBC8}">
      <dsp:nvSpPr>
        <dsp:cNvPr id="0" name=""/>
        <dsp:cNvSpPr/>
      </dsp:nvSpPr>
      <dsp:spPr>
        <a:xfrm rot="10800000">
          <a:off x="3482300" y="2074834"/>
          <a:ext cx="1761575" cy="1761575"/>
        </a:xfrm>
        <a:prstGeom prst="pieWedg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6000" rIns="0" bIns="36000" numCol="1" spcCol="1270" anchor="t" anchorCtr="1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itchFamily="34" charset="-122"/>
              <a:cs typeface="+mn-cs"/>
            </a:rPr>
            <a:t>文化</a:t>
          </a:r>
          <a:endParaRPr lang="en-US" altLang="zh-CN" sz="2800" kern="1200" spc="-300" baseline="0">
            <a:solidFill>
              <a:prstClr val="white"/>
            </a:solidFill>
            <a:latin typeface="微软雅黑" panose="020B0503020204020204" pitchFamily="34" charset="-122"/>
            <a:ea typeface="微软雅黑" pitchFamily="34" charset="-122"/>
            <a:cs typeface="+mn-cs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itchFamily="34" charset="-122"/>
              <a:cs typeface="+mn-cs"/>
            </a:rPr>
            <a:t>传承与理解 </a:t>
          </a:r>
        </a:p>
      </dsp:txBody>
      <dsp:txXfrm rot="10800000">
        <a:off x="3482300" y="2074834"/>
        <a:ext cx="1245622" cy="1245622"/>
      </dsp:txXfrm>
    </dsp:sp>
    <dsp:sp modelId="{C08F83E2-6749-481B-A275-94B9E96DB59E}">
      <dsp:nvSpPr>
        <dsp:cNvPr id="0" name=""/>
        <dsp:cNvSpPr/>
      </dsp:nvSpPr>
      <dsp:spPr>
        <a:xfrm rot="16200000">
          <a:off x="1639358" y="2074834"/>
          <a:ext cx="1761575" cy="1761575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6000" rIns="0" bIns="36000" numCol="1" spcCol="1270" anchor="t" anchorCtr="1">
          <a:noAutofit/>
        </a:bodyPr>
        <a:lstStyle/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itchFamily="34" charset="-122"/>
              <a:cs typeface="+mn-cs"/>
            </a:rPr>
            <a:t>审美</a:t>
          </a:r>
          <a:endParaRPr lang="en-US" altLang="zh-CN" sz="2800" kern="1200" spc="-300" baseline="0">
            <a:solidFill>
              <a:prstClr val="white"/>
            </a:solidFill>
            <a:latin typeface="微软雅黑" panose="020B0503020204020204" pitchFamily="34" charset="-122"/>
            <a:ea typeface="微软雅黑" pitchFamily="34" charset="-122"/>
            <a:cs typeface="+mn-cs"/>
          </a:endParaRPr>
        </a:p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itchFamily="34" charset="-122"/>
              <a:cs typeface="+mn-cs"/>
            </a:rPr>
            <a:t>鉴赏与创造 </a:t>
          </a:r>
        </a:p>
      </dsp:txBody>
      <dsp:txXfrm rot="5400000">
        <a:off x="2155311" y="2074834"/>
        <a:ext cx="1245622" cy="1245622"/>
      </dsp:txXfrm>
    </dsp:sp>
    <dsp:sp modelId="{8C33B4A0-D428-4800-8634-3E25FA6FC000}">
      <dsp:nvSpPr>
        <dsp:cNvPr id="0" name=""/>
        <dsp:cNvSpPr/>
      </dsp:nvSpPr>
      <dsp:spPr>
        <a:xfrm>
          <a:off x="3137511" y="1668004"/>
          <a:ext cx="608211" cy="528879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19A645-75BD-4A5B-BD2D-D8C7A72392FC}">
      <dsp:nvSpPr>
        <dsp:cNvPr id="0" name=""/>
        <dsp:cNvSpPr/>
      </dsp:nvSpPr>
      <dsp:spPr>
        <a:xfrm rot="10800000">
          <a:off x="3137511" y="1871419"/>
          <a:ext cx="608211" cy="528879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6D4661-53E1-4E5A-8339-1A9BB6BC8AA1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487B2-6090-4080-8A82-51CD4E2AD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547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惠子对庄子说：“魏王赠送我大葫芦的种子，我将它培植起来后，结出的果实有五石容积。用大葫芦去盛水浆，可是它不够坚固，无法拿起来。把它剖开做瓢，却因太大而没有适于它容纳的东西。这个葫芦不是不大呀，我因为它没有什么用处而砸烂了它。”</a:t>
            </a:r>
            <a:endParaRPr lang="zh-CN" altLang="en-US" sz="120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487B2-6090-4080-8A82-51CD4E2AD7E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629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ym typeface="Wingdings"/>
              </a:rPr>
              <a:t>庄子说：先生实在是不善于使用大东西啊！宋国有一善于调制不皲手药物的人家，世世代代以漂洗丝絮为职业。有个游客听说了这件事，愿意用百金的高价收买他的药方。全家人聚集在一起商量：‘我们世世代代在河水里漂洗丝絮，所得不过数金，如今一下子就可卖得百金。还是把药方卖给他吧。’游客得到药方，来游说吴王。正巧越国发难，吴王派他统率部队，冬天跟越军在水上交战，大败越军，吴王划割土地封赏他。能使手不皲裂，药方是同样的，有的人用它来获得封赏，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487B2-6090-4080-8A82-51CD4E2AD7E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045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现在你有可容五石东西的大葫芦，为什么不把它做成形似大酒杯的器具而浮游于江湖呢，却担忧它大而无处可容纳？看来先生你还是心窍不通啊！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487B2-6090-4080-8A82-51CD4E2AD7E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69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9656E-200C-4F4C-A062-0DE9D6E4E6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AA2D885-6F7A-411F-A151-9DC615FFD5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9F55A43-3F55-4E7F-98C1-8038D6973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1C02-EC6B-4458-AA75-9ACDCDB16E10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6611D4E-A4A1-4E70-AEC6-F46012919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6B64342-225F-42E0-9269-B36AF18FD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2F7C-AFDA-4B77-B39F-9CB24FF253E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9DA66A-9155-436F-9E15-5390349952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031" y="-17834"/>
            <a:ext cx="948899" cy="94889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7F2057-3B63-4F7F-83A3-2DABEC1ABE2A}"/>
              </a:ext>
            </a:extLst>
          </p:cNvPr>
          <p:cNvSpPr/>
          <p:nvPr userDrawn="1"/>
        </p:nvSpPr>
        <p:spPr>
          <a:xfrm>
            <a:off x="79360" y="78680"/>
            <a:ext cx="12024000" cy="6696000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1050656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B5C116-23A1-45F2-9DBF-2A0A9C842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1C02-EC6B-4458-AA75-9ACDCDB16E10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208335-3033-49EB-8B96-70E839BD4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15E383B-9562-49F2-946C-8E367ECF2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2F7C-AFDA-4B77-B39F-9CB24FF253E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0EA5E49-48F5-4D6D-80A1-E0E5AE4AD6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031" y="-17834"/>
            <a:ext cx="948899" cy="94889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73E4F8F-CF41-4DFD-9212-C5CC52B4C728}"/>
              </a:ext>
            </a:extLst>
          </p:cNvPr>
          <p:cNvSpPr/>
          <p:nvPr userDrawn="1"/>
        </p:nvSpPr>
        <p:spPr>
          <a:xfrm>
            <a:off x="79360" y="78680"/>
            <a:ext cx="12024000" cy="6696000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7462604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F83F3DA-B242-4820-AD15-F7B547E09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987B10D-96A9-456E-BA14-3110B8D78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3FDEE7D-37AA-48FE-9796-BA1B6954C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1C02-EC6B-4458-AA75-9ACDCDB16E10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11CD7AE-B82D-4FD7-B1BE-450793AB2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FD4D4C9-0D36-4ED3-AF8C-035397063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2F7C-AFDA-4B77-B39F-9CB24FF25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33786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DE0DF2E-EE22-424C-B18D-06A5871B0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7F6C662-C841-4881-A4CF-53CE47548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432A83E-0701-4224-962C-D059666AAA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E1C02-EC6B-4458-AA75-9ACDCDB16E10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B48E083-DDAA-43B7-9FD7-FBEF59B117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A13A7CD-8FAE-41A9-B63B-251E8EB918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62F7C-AFDA-4B77-B39F-9CB24FF25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235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CD6F08F-F0E7-43D2-B6CE-B753A5B8C2F6}"/>
              </a:ext>
            </a:extLst>
          </p:cNvPr>
          <p:cNvGrpSpPr/>
          <p:nvPr/>
        </p:nvGrpSpPr>
        <p:grpSpPr>
          <a:xfrm>
            <a:off x="66861" y="272452"/>
            <a:ext cx="12191999" cy="6585548"/>
            <a:chOff x="66861" y="272452"/>
            <a:chExt cx="12191999" cy="6585548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FD65EAD-E809-44A7-B56A-E31D01D86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61" y="272452"/>
              <a:ext cx="12191999" cy="6585548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7B0E4FB-1994-476E-99EB-ADB56B072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1"/>
            <a:stretch>
              <a:fillRect/>
            </a:stretch>
          </p:blipFill>
          <p:spPr>
            <a:xfrm>
              <a:off x="737419" y="883297"/>
              <a:ext cx="10707330" cy="5193037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B4974AF-F130-4551-8D2D-7732424D2E30}"/>
              </a:ext>
            </a:extLst>
          </p:cNvPr>
          <p:cNvSpPr/>
          <p:nvPr/>
        </p:nvSpPr>
        <p:spPr>
          <a:xfrm>
            <a:off x="498764" y="1864426"/>
            <a:ext cx="6863937" cy="2850078"/>
          </a:xfrm>
          <a:prstGeom prst="rect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16CDBA2-75A5-43C6-9AF4-92A0A8E1FD71}"/>
              </a:ext>
            </a:extLst>
          </p:cNvPr>
          <p:cNvSpPr txBox="1"/>
          <p:nvPr/>
        </p:nvSpPr>
        <p:spPr>
          <a:xfrm>
            <a:off x="850900" y="2346960"/>
            <a:ext cx="503174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  <a:sym typeface="+mn-ea"/>
              </a:rPr>
              <a:t>部编版高中语文选择性必修上册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  <a:sym typeface="+mn-ea"/>
              </a:rPr>
              <a:t>-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  <a:sym typeface="+mn-ea"/>
              </a:rPr>
              <a:t>第二单元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0F82FFA-E8A5-4054-801A-B1A901E93503}"/>
              </a:ext>
            </a:extLst>
          </p:cNvPr>
          <p:cNvSpPr txBox="1"/>
          <p:nvPr/>
        </p:nvSpPr>
        <p:spPr>
          <a:xfrm>
            <a:off x="1560194" y="3015696"/>
            <a:ext cx="5554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06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课 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五石之瓠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》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CDF2CC2-51AF-4AAA-90E5-99D20873B6F4}"/>
              </a:ext>
            </a:extLst>
          </p:cNvPr>
          <p:cNvGrpSpPr/>
          <p:nvPr/>
        </p:nvGrpSpPr>
        <p:grpSpPr>
          <a:xfrm>
            <a:off x="623455" y="3599953"/>
            <a:ext cx="6376588" cy="417830"/>
            <a:chOff x="2055" y="8307"/>
            <a:chExt cx="7215" cy="658"/>
          </a:xfrm>
        </p:grpSpPr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F7EE888-5193-4240-8F7F-A338A059876D}"/>
                </a:ext>
              </a:extLst>
            </p:cNvPr>
            <p:cNvCxnSpPr/>
            <p:nvPr/>
          </p:nvCxnSpPr>
          <p:spPr>
            <a:xfrm>
              <a:off x="2055" y="8307"/>
              <a:ext cx="721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直角三角形 1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545E1CF-52F0-44F8-9C8A-EA71C851A75C}"/>
                </a:ext>
              </a:extLst>
            </p:cNvPr>
            <p:cNvSpPr/>
            <p:nvPr/>
          </p:nvSpPr>
          <p:spPr>
            <a:xfrm flipV="1">
              <a:off x="2055" y="8451"/>
              <a:ext cx="514" cy="51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2638231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66DCFAA-25DB-400F-BF89-9518CADC6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48" y="1566295"/>
            <a:ext cx="4492326" cy="449232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631962C-C301-4CE2-AB1E-71D7730EDB3F}"/>
              </a:ext>
            </a:extLst>
          </p:cNvPr>
          <p:cNvSpPr/>
          <p:nvPr/>
        </p:nvSpPr>
        <p:spPr>
          <a:xfrm>
            <a:off x="4306529" y="646718"/>
            <a:ext cx="7595418" cy="5186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庄子思想</a:t>
            </a:r>
          </a:p>
          <a:p>
            <a:pPr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en-US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庄子的认识论</a:t>
            </a:r>
          </a:p>
          <a:p>
            <a:pPr indent="457200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所谓认识论简单来说有两种，一是认为这个世界是可以被认识的，第二种是认为这个世界不能被认识。庄子认为，人类拥有认识世界的能力，但是人永远也无法认清全部的世界，所以费心费力地去学习，是毫无意义的。</a:t>
            </a: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zh-CN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0CFB3E-31B2-4EF3-8242-88E5E3A21EF8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</p:spTree>
    <p:extLst>
      <p:ext uri="{BB962C8B-B14F-4D97-AF65-F5344CB8AC3E}">
        <p14:creationId xmlns:p14="http://schemas.microsoft.com/office/powerpoint/2010/main" val="51174103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66DCFAA-25DB-400F-BF89-9518CADC6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48" y="1566295"/>
            <a:ext cx="4492326" cy="449232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631962C-C301-4CE2-AB1E-71D7730EDB3F}"/>
              </a:ext>
            </a:extLst>
          </p:cNvPr>
          <p:cNvSpPr/>
          <p:nvPr/>
        </p:nvSpPr>
        <p:spPr>
          <a:xfrm>
            <a:off x="4306529" y="646718"/>
            <a:ext cx="7595418" cy="5186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庄子思想</a:t>
            </a:r>
          </a:p>
          <a:p>
            <a:pPr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en-US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庄子的人生观</a:t>
            </a:r>
          </a:p>
          <a:p>
            <a:pPr indent="457200">
              <a:lnSpc>
                <a:spcPct val="15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</a:pP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人生观其实是由命运观决定的。你有什么样的命运观，就会有什么样的人生观。庄子的命运观，有一句话可以概括：知其不可奈何而安之若命。意思是说，你无法对抗命运，你只能顺应自然顺应命运。我们要安时顺命，超然物外，才能实现精神的自由和逍遥。</a:t>
            </a:r>
            <a:endParaRPr lang="zh-CN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0CFB3E-31B2-4EF3-8242-88E5E3A21EF8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</p:spTree>
    <p:extLst>
      <p:ext uri="{BB962C8B-B14F-4D97-AF65-F5344CB8AC3E}">
        <p14:creationId xmlns:p14="http://schemas.microsoft.com/office/powerpoint/2010/main" val="72944928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66DCFAA-25DB-400F-BF89-9518CADC6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48" y="1566295"/>
            <a:ext cx="4492326" cy="449232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631962C-C301-4CE2-AB1E-71D7730EDB3F}"/>
              </a:ext>
            </a:extLst>
          </p:cNvPr>
          <p:cNvSpPr/>
          <p:nvPr/>
        </p:nvSpPr>
        <p:spPr>
          <a:xfrm>
            <a:off x="4306529" y="646718"/>
            <a:ext cx="7595418" cy="5833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庄子思想</a:t>
            </a:r>
          </a:p>
          <a:p>
            <a:pPr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en-US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庄子的齐物论</a:t>
            </a:r>
          </a:p>
          <a:p>
            <a:pPr indent="457200">
              <a:lnSpc>
                <a:spcPct val="15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</a:pP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这是庄子哲学思想的基础。庄子认为，这世界上的一切，其实从更高远的境界来观察的话，我们会发现，一切都是一样的。什么喜怒哀乐，什么荣华富贵，甚至连生与死，最终都是一样，他们之间没有差别。既然如此，我们就没有必要去追逐那些荣华富贵了，既然如此，我们所谓的失败，所谓的挫折，那也只是过眼烟云了。</a:t>
            </a:r>
          </a:p>
        </p:txBody>
      </p:sp>
      <p:sp>
        <p:nvSpPr>
          <p:cNvPr id="5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0CFB3E-31B2-4EF3-8242-88E5E3A21EF8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</p:spTree>
    <p:extLst>
      <p:ext uri="{BB962C8B-B14F-4D97-AF65-F5344CB8AC3E}">
        <p14:creationId xmlns:p14="http://schemas.microsoft.com/office/powerpoint/2010/main" val="168459944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66DCFAA-25DB-400F-BF89-9518CADC6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48" y="1566295"/>
            <a:ext cx="4492326" cy="449232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631962C-C301-4CE2-AB1E-71D7730EDB3F}"/>
              </a:ext>
            </a:extLst>
          </p:cNvPr>
          <p:cNvSpPr/>
          <p:nvPr/>
        </p:nvSpPr>
        <p:spPr>
          <a:xfrm>
            <a:off x="4306529" y="646718"/>
            <a:ext cx="7595418" cy="5833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庄子思想</a:t>
            </a:r>
          </a:p>
          <a:p>
            <a:pPr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en-US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庄子的辩证法</a:t>
            </a:r>
          </a:p>
          <a:p>
            <a:pPr indent="457200">
              <a:lnSpc>
                <a:spcPct val="15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</a:pP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  <a:sym typeface="Wingdings"/>
              </a:rPr>
              <a:t>老子的思想中的一大特点就是辩证法。而庄子也继承了这一点。庄子认为，事物是由正反两个方面的矛盾对立组成的，相互依赖相互转化。庄子在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  <a:sym typeface="Wingdings"/>
              </a:rPr>
              <a:t>《</a:t>
            </a: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  <a:sym typeface="Wingdings"/>
              </a:rPr>
              <a:t>德充符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  <a:sym typeface="Wingdings"/>
              </a:rPr>
              <a:t>》</a:t>
            </a: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  <a:sym typeface="Wingdings"/>
              </a:rPr>
              <a:t>中列举了很多对矛盾对立的现象：“死生、存亡、穷达、贫富、贤与不肖、毁誉、饥渴、寒暑，是事之变、命之行也。”这些矛盾是相互转化的。</a:t>
            </a:r>
          </a:p>
        </p:txBody>
      </p:sp>
      <p:sp>
        <p:nvSpPr>
          <p:cNvPr id="5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0CFB3E-31B2-4EF3-8242-88E5E3A21EF8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</p:spTree>
    <p:extLst>
      <p:ext uri="{BB962C8B-B14F-4D97-AF65-F5344CB8AC3E}">
        <p14:creationId xmlns:p14="http://schemas.microsoft.com/office/powerpoint/2010/main" val="194934548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66DCFAA-25DB-400F-BF89-9518CADC6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48" y="1566295"/>
            <a:ext cx="4492326" cy="449232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631962C-C301-4CE2-AB1E-71D7730EDB3F}"/>
              </a:ext>
            </a:extLst>
          </p:cNvPr>
          <p:cNvSpPr/>
          <p:nvPr/>
        </p:nvSpPr>
        <p:spPr>
          <a:xfrm>
            <a:off x="4675239" y="646718"/>
            <a:ext cx="6786291" cy="5833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中国文人的外表是儒家，但内心永远是是庄子。</a:t>
            </a:r>
            <a:endParaRPr lang="en-US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——李泽厚</a:t>
            </a:r>
            <a:endParaRPr lang="en-US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endParaRPr lang="zh-CN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秦汉以来的每一部中国文学史差不多大半是在他的影响之下发展的，以思想家而兼文章家的人在中国古代哲人中实在是绝无仅有的。</a:t>
            </a:r>
            <a:endParaRPr lang="en-US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——郭沫若</a:t>
            </a:r>
          </a:p>
        </p:txBody>
      </p:sp>
      <p:sp>
        <p:nvSpPr>
          <p:cNvPr id="5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0CFB3E-31B2-4EF3-8242-88E5E3A21EF8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</p:spTree>
    <p:extLst>
      <p:ext uri="{BB962C8B-B14F-4D97-AF65-F5344CB8AC3E}">
        <p14:creationId xmlns:p14="http://schemas.microsoft.com/office/powerpoint/2010/main" val="134088705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9EA01A9-2BFB-4E36-856B-FFC10C12FD80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初读文本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1F02581-2DB9-424F-A653-167DCF8FE715}"/>
              </a:ext>
            </a:extLst>
          </p:cNvPr>
          <p:cNvSpPr/>
          <p:nvPr/>
        </p:nvSpPr>
        <p:spPr>
          <a:xfrm>
            <a:off x="4977549" y="756469"/>
            <a:ext cx="6526925" cy="5914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本文节选自《庄子·逍遥游》</a:t>
            </a: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3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“石”</a:t>
            </a:r>
            <a:r>
              <a:rPr lang="zh-CN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，计算容量的单位，十斗为一石。“五石”是指数量。</a:t>
            </a:r>
            <a:endParaRPr lang="en-US" altLang="zh-CN" sz="32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3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“瓠</a:t>
            </a:r>
            <a:r>
              <a:rPr lang="en-US" altLang="zh-CN" sz="3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(h</a:t>
            </a:r>
            <a:r>
              <a:rPr lang="zh-CN" altLang="zh-CN" sz="3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ù</a:t>
            </a:r>
            <a:r>
              <a:rPr lang="en-US" altLang="zh-CN" sz="3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zh-CN" sz="3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是葫芦的一种。</a:t>
            </a:r>
            <a:endParaRPr lang="en-US" altLang="zh-CN" sz="32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3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“五石之瓠”</a:t>
            </a:r>
            <a:r>
              <a:rPr lang="zh-CN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指可容五石的大葫芦。</a:t>
            </a:r>
            <a:endParaRPr lang="en-US" altLang="zh-CN" sz="32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作者只是借“五石之瓠”来说明道理。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288C688-8F76-4619-B48F-927CF6DB11E7}"/>
              </a:ext>
            </a:extLst>
          </p:cNvPr>
          <p:cNvGrpSpPr/>
          <p:nvPr/>
        </p:nvGrpSpPr>
        <p:grpSpPr>
          <a:xfrm>
            <a:off x="275170" y="646717"/>
            <a:ext cx="3274142" cy="5628414"/>
            <a:chOff x="8239772" y="446479"/>
            <a:chExt cx="3274142" cy="5628414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9FEAAB-820D-4A5A-9DC6-9CD7D8F252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9772" y="446479"/>
              <a:ext cx="3274142" cy="539547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2DB87C-C142-4EFD-8807-143123F5CC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2128" y="783106"/>
              <a:ext cx="2139881" cy="52917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653217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540F9A9-1648-445F-9606-265195A6D381}"/>
              </a:ext>
            </a:extLst>
          </p:cNvPr>
          <p:cNvSpPr txBox="1"/>
          <p:nvPr/>
        </p:nvSpPr>
        <p:spPr bwMode="auto">
          <a:xfrm>
            <a:off x="5462561" y="1184877"/>
            <a:ext cx="6503467" cy="477202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5pPr>
          </a:lstStyle>
          <a:p>
            <a:pPr marL="457200" indent="-4572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谓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对</a:t>
            </a:r>
            <a:r>
              <a:rPr lang="en-US" altLang="zh-CN"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……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说。</a:t>
            </a: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贻：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赠送。</a:t>
            </a: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瓠：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葫芦</a:t>
            </a:r>
            <a:endParaRPr lang="en-US" sz="28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457200" indent="-4572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树：</a:t>
            </a:r>
            <a:r>
              <a:rPr lang="zh-CN" altLang="en-US"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名作动，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种植。</a:t>
            </a: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成：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成长，长大</a:t>
            </a:r>
            <a:endParaRPr lang="en-US" sz="28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457200" indent="-4572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而：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连词，表顺承。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实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名作动，收获果实（葫芦），结出的果实有五石容积。</a:t>
            </a: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以盛水浆：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省略句，以（之）盛水浆，之，代指瓠。</a:t>
            </a:r>
            <a:endParaRPr lang="en-US" sz="28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457200" indent="-4572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坚：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形作名，坚固的程度。</a:t>
            </a:r>
            <a:endParaRPr lang="en-US" sz="28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457200" indent="-4572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自举：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宾前，即“举自”，拿起自己</a:t>
            </a:r>
            <a:endParaRPr lang="en-US" sz="28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457200" indent="-4572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以为：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把</a:t>
            </a:r>
            <a:r>
              <a:rPr lang="en-US" altLang="zh-CN"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……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当作。</a:t>
            </a: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则：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那么。</a:t>
            </a:r>
            <a:endParaRPr lang="en-US" sz="28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457200" indent="-4572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瓠落：</a:t>
            </a:r>
            <a:r>
              <a:rPr lang="zh-CN" altLang="en-US"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宽大空廓的样子</a:t>
            </a:r>
            <a:r>
              <a:rPr lang="zh-CN" altLang="en-US"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的样子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。</a:t>
            </a:r>
            <a:endParaRPr lang="en-US" sz="28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457200" indent="-4572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所容：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所字结构，容纳的东西。</a:t>
            </a:r>
            <a:endParaRPr lang="en-US" sz="28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457200" indent="-4572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呺然：</a:t>
            </a:r>
            <a:r>
              <a:rPr lang="zh-CN" altLang="en-US"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内种空虚而宽大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的样子。</a:t>
            </a:r>
            <a:endParaRPr lang="en-US" sz="28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457200" indent="-4572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为：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连词，表原因，因为。</a:t>
            </a: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掊：</a:t>
            </a:r>
            <a:r>
              <a:rPr lang="zh-CN" altLang="en-US"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击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破</a:t>
            </a:r>
          </a:p>
          <a:p>
            <a:pPr marL="457200" indent="-457200" algn="just">
              <a:lnSpc>
                <a:spcPct val="12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sz="2800" b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EBE733-D6F7-4D67-97D3-C8D1C327E63A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初读文本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472DB09-4853-4533-86E4-A15F18ECFA42}"/>
              </a:ext>
            </a:extLst>
          </p:cNvPr>
          <p:cNvSpPr/>
          <p:nvPr/>
        </p:nvSpPr>
        <p:spPr>
          <a:xfrm>
            <a:off x="2903975" y="408671"/>
            <a:ext cx="6647974" cy="646331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初读第一层：惠子认为大瓠无用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8E802A5-A4F7-4CC3-B08F-735BA133D946}"/>
              </a:ext>
            </a:extLst>
          </p:cNvPr>
          <p:cNvSpPr txBox="1"/>
          <p:nvPr/>
        </p:nvSpPr>
        <p:spPr>
          <a:xfrm>
            <a:off x="220717" y="1354138"/>
            <a:ext cx="5241844" cy="4772025"/>
          </a:xfrm>
          <a:prstGeom prst="rect">
            <a:avLst/>
          </a:prstGeom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惠子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谓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庄子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曰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：“魏王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贻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yí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我大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瓠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hù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之种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zhǒng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，我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树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之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成而实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五石。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以盛水浆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，其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坚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不能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自举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也。剖之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以为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瓢，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则瓠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huò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落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无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所容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。非不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呺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xiāo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然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大也，吾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为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wèi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其无用而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掊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pǒu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之。”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zh-CN" altLang="en-US" b="1">
              <a:latin typeface="微软雅黑" panose="020B0503020204020204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8CD70EA-9F56-48D9-8B14-79451520E68A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初读文本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1632ABE-4122-475F-903B-03C7F627FC36}"/>
              </a:ext>
            </a:extLst>
          </p:cNvPr>
          <p:cNvSpPr/>
          <p:nvPr/>
        </p:nvSpPr>
        <p:spPr>
          <a:xfrm>
            <a:off x="2903975" y="408671"/>
            <a:ext cx="6647974" cy="646331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初读第一层：惠子认为大瓠无用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25C2FB6-A303-4E4D-BF3F-4902623D336F}"/>
              </a:ext>
            </a:extLst>
          </p:cNvPr>
          <p:cNvSpPr txBox="1"/>
          <p:nvPr/>
        </p:nvSpPr>
        <p:spPr>
          <a:xfrm>
            <a:off x="220717" y="1354138"/>
            <a:ext cx="5241844" cy="4772025"/>
          </a:xfrm>
          <a:prstGeom prst="rect">
            <a:avLst/>
          </a:prstGeom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惠子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谓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庄子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曰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：“魏王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贻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yí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我大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瓠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hù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之种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zhǒng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，我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树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之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成而实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五石。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以盛水浆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，其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坚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不能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自举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也。剖之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以为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瓢，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则瓠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huò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落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无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所容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。非不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呺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xiāo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然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大也，吾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为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wèi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其无用而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掊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pǒu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之。”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zh-CN" altLang="en-US" b="1"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E1D2AB2-22D0-4DC3-8467-CD378BD46A4E}"/>
              </a:ext>
            </a:extLst>
          </p:cNvPr>
          <p:cNvSpPr/>
          <p:nvPr/>
        </p:nvSpPr>
        <p:spPr>
          <a:xfrm>
            <a:off x="5600721" y="1398804"/>
            <a:ext cx="6224486" cy="516199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marL="342900" indent="-3429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仿宋" panose="02010609060101010101" pitchFamily="49" charset="-122"/>
                <a:ea typeface="仿宋" panose="02010609060101010101" pitchFamily="49" charset="-122"/>
              </a:rPr>
              <a:t>惠子对庄子说：“魏王送我一颗大葫芦的种子，我种植长成而结出能容下五石东西的果实。用来盛水，它的坚固程度却经不起自身所盛水的压力。把它剖开来做瓢，则瓢宽大而没有什么可盛受的东西。不是不大，我认为它没有用处，就把它击破了。”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ECB9B56-70EF-456F-8268-A60358E127EC}"/>
              </a:ext>
            </a:extLst>
          </p:cNvPr>
          <p:cNvSpPr txBox="1"/>
          <p:nvPr/>
        </p:nvSpPr>
        <p:spPr bwMode="auto">
          <a:xfrm>
            <a:off x="5734060" y="1187340"/>
            <a:ext cx="6296278" cy="477202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5pPr>
          </a:lstStyle>
          <a:p>
            <a:pPr marL="342900" indent="-3429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固：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副词，实在，确实。</a:t>
            </a:r>
            <a:r>
              <a:rPr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于用大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状后，用大，名词，使用大东西方面。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善：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擅长。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为：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调制。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龟手：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龟，同“皲”，冻裂手。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有</a:t>
            </a:r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…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者：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固定结构，有一个</a:t>
            </a:r>
            <a:r>
              <a:rPr lang="en-US" altLang="zh-CN"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…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的人。</a:t>
            </a:r>
            <a:endParaRPr lang="en-US" sz="24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342900" indent="-3429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洴：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使动，使</a:t>
            </a:r>
            <a:r>
              <a:rPr lang="en-US" altLang="zh-CN"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…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浮起。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澼：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在水中漂洗。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絖：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同“纩”，丝</a:t>
            </a:r>
            <a:r>
              <a:rPr lang="zh-CN" altLang="en-US"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棉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絮。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以</a:t>
            </a:r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…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为：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把</a:t>
            </a:r>
            <a:r>
              <a:rPr lang="en-US" altLang="zh-CN"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…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作为。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事：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营生。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请买其方百金：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省略介词“以”；状后，（以）百金买其方。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聚族：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聚集全家人</a:t>
            </a:r>
            <a:r>
              <a:rPr lang="zh-CN" altLang="en-US"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鬻：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卖。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请：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请允许我</a:t>
            </a:r>
            <a:r>
              <a:rPr lang="zh-CN" altLang="en-US"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。</a:t>
            </a:r>
            <a:endParaRPr lang="en-US" sz="24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342900" indent="-3429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说：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同“悦”，取悦。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难：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发难，即发兵侵略，这里指越国对吴国有军事行动。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将：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率领军队。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水：</a:t>
            </a:r>
            <a:r>
              <a:rPr lang="zh-CN" altLang="en-US"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名作状，在水上。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裂地：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划分出土地。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一：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同样的。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或：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有的人。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以封：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省略句，省略介词宾语“之”，即药方。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所用：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使用方法。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异：</a:t>
            </a:r>
            <a:r>
              <a:rPr sz="2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不同。</a:t>
            </a:r>
          </a:p>
          <a:p>
            <a:pPr marL="342900" indent="-342900" algn="just"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sz="2400" b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9AE0A7E-B67C-42C3-BED3-7ED33C4C7C17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初读文本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6CD70E5-4A7D-42AC-BD59-235C09075F66}"/>
              </a:ext>
            </a:extLst>
          </p:cNvPr>
          <p:cNvSpPr/>
          <p:nvPr/>
        </p:nvSpPr>
        <p:spPr>
          <a:xfrm>
            <a:off x="3496570" y="418402"/>
            <a:ext cx="5198859" cy="646331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初读第二层：“所用之异”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4E44027-CFFA-4AAE-9C60-1D0E77EE245A}"/>
              </a:ext>
            </a:extLst>
          </p:cNvPr>
          <p:cNvSpPr txBox="1"/>
          <p:nvPr/>
        </p:nvSpPr>
        <p:spPr>
          <a:xfrm>
            <a:off x="0" y="1064733"/>
            <a:ext cx="5659821" cy="4772025"/>
          </a:xfrm>
          <a:prstGeom prst="rect">
            <a:avLst/>
          </a:prstGeom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庄子曰：“夫子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固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拙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于用大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矣。宋人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有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善为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不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龟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jūn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手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之药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者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，世世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以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洴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píng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澼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pì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絖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kuàng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为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事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。客闻之，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请买其方百金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。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聚族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而谋曰：‘我世世为洴澼絖，不过数金。今一朝而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鬻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yù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技百金，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请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与之。’客得之，以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说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吴王。越有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难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nàn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，吴王使之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将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，冬，与越人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水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战，大败越人，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裂地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而封之。能不龟手一也，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或以封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，或不免于洴澼絖，则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所用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之异也。</a:t>
            </a:r>
            <a:endParaRPr lang="zh-CN" altLang="en-US" sz="2800" b="1">
              <a:latin typeface="微软雅黑" panose="020B0503020204020204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51AD678-35D5-4A87-B422-1366ECA454A1}"/>
              </a:ext>
            </a:extLst>
          </p:cNvPr>
          <p:cNvSpPr/>
          <p:nvPr/>
        </p:nvSpPr>
        <p:spPr>
          <a:xfrm>
            <a:off x="5386965" y="1021242"/>
            <a:ext cx="6616927" cy="698652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7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仿宋" panose="02010609060101010101" pitchFamily="49" charset="-122"/>
                <a:ea typeface="仿宋" panose="02010609060101010101" pitchFamily="49" charset="-122"/>
              </a:rPr>
              <a:t>庄子说：“你真是不善于使用大的东西啊！有个宋国人善于制作防止手冻裂的药物，他家世世代代都以漂洗丝絮为业。有一个客人听说这种药品，愿意出百金收买他的药方。于是聚合全家来商量说：‘我们家世世代代漂洗丝絮，只得到很少的钱，现在一旦卖出这个药方就可获得百金，就卖了吧！’这个客人得到药方，便去游说吴王。这时越国发兵侵犯吴国，吴王就派他领兵，冬天和越人水战，大败越人，于是割地封赏他。同样一个防止手冻裂的药方，有人因此得到封赏，有人却只是用来漂洗丝絮，这就是使用方法的不同。</a:t>
            </a:r>
          </a:p>
        </p:txBody>
      </p:sp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C6488EB-9455-42FE-807B-7F05BE552B57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初读文本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1E337FB-849A-441C-8E51-4F8926E795D0}"/>
              </a:ext>
            </a:extLst>
          </p:cNvPr>
          <p:cNvSpPr txBox="1"/>
          <p:nvPr/>
        </p:nvSpPr>
        <p:spPr>
          <a:xfrm>
            <a:off x="0" y="1064733"/>
            <a:ext cx="5659821" cy="4772025"/>
          </a:xfrm>
          <a:prstGeom prst="rect">
            <a:avLst/>
          </a:prstGeom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庄子曰：“夫子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固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拙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于用大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矣。宋人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有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善为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不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龟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jūn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手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之药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者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，世世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以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洴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píng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澼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pì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絖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kuàng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为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事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。客闻之，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请买其方百金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。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聚族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而谋曰：‘我世世为洴澼絖，不过数金。今一朝而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鬻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yù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技百金，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请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与之。’客得之，以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说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吴王。越有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难</a:t>
            </a:r>
            <a:r>
              <a:rPr lang="en-US" altLang="zh-CN" sz="2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nàn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，吴王使之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将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，冬，与越人水战，大败越人，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裂地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而封之。能不龟手一也，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或以封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，或不免于洴澼絖，则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所用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itchFamily="34" charset="-122"/>
                <a:sym typeface="Wingdings"/>
              </a:rPr>
              <a:t>之异也。</a:t>
            </a:r>
            <a:endParaRPr lang="zh-CN" altLang="en-US" sz="2800" b="1"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8DE6F9-4091-4C2C-9C4A-50EB962C2066}"/>
              </a:ext>
            </a:extLst>
          </p:cNvPr>
          <p:cNvSpPr/>
          <p:nvPr/>
        </p:nvSpPr>
        <p:spPr>
          <a:xfrm>
            <a:off x="3496570" y="418402"/>
            <a:ext cx="5198859" cy="646331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初读第二层：“所用之异”</a:t>
            </a:r>
            <a:endParaRPr lang="zh-CN" altLang="en-US" sz="36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470E292-61AA-433B-8631-C608F2249E0F}"/>
              </a:ext>
            </a:extLst>
          </p:cNvPr>
          <p:cNvGrpSpPr/>
          <p:nvPr/>
        </p:nvGrpSpPr>
        <p:grpSpPr>
          <a:xfrm>
            <a:off x="1560786" y="740979"/>
            <a:ext cx="9976081" cy="5606400"/>
            <a:chOff x="970444" y="510621"/>
            <a:chExt cx="10251113" cy="5836758"/>
          </a:xfrm>
        </p:grpSpPr>
        <p:sp>
          <p:nvSpPr>
            <p:cNvPr id="9" name="矩形: 圆角 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96835D9-1B39-4D80-AE7B-3F68C9CFAC05}"/>
                </a:ext>
              </a:extLst>
            </p:cNvPr>
            <p:cNvSpPr/>
            <p:nvPr/>
          </p:nvSpPr>
          <p:spPr>
            <a:xfrm>
              <a:off x="6961238" y="510621"/>
              <a:ext cx="4260319" cy="2409560"/>
            </a:xfrm>
            <a:prstGeom prst="roundRect">
              <a:avLst/>
            </a:prstGeom>
            <a:solidFill>
              <a:srgbClr val="1B9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88000" rIns="216000" rtlCol="0" anchor="ctr"/>
            <a:lstStyle/>
            <a:p>
              <a:pPr>
                <a:lnSpc>
                  <a:spcPct val="130000"/>
                </a:lnSpc>
              </a:pPr>
              <a:r>
                <a:rPr lang="zh-CN" altLang="zh-CN" sz="2800">
                  <a:latin typeface="微软雅黑" panose="020B0503020204020204" pitchFamily="34" charset="-122"/>
                  <a:ea typeface="微软雅黑" pitchFamily="34" charset="-122"/>
                </a:rPr>
                <a:t>把握老庄思想的异同，理解儒道思想相反相成、</a:t>
              </a:r>
              <a:endParaRPr lang="en-US" altLang="zh-CN" sz="2800">
                <a:latin typeface="微软雅黑" panose="020B0503020204020204" pitchFamily="34" charset="-122"/>
                <a:ea typeface="微软雅黑" pitchFamily="34" charset="-122"/>
              </a:endParaRPr>
            </a:p>
            <a:p>
              <a:pPr marL="720000">
                <a:lnSpc>
                  <a:spcPct val="130000"/>
                </a:lnSpc>
              </a:pPr>
              <a:r>
                <a:rPr lang="zh-CN" altLang="zh-CN" sz="2800">
                  <a:latin typeface="微软雅黑" panose="020B0503020204020204" pitchFamily="34" charset="-122"/>
                  <a:ea typeface="微软雅黑" pitchFamily="34" charset="-122"/>
                </a:rPr>
                <a:t>互为补充的关系。</a:t>
              </a:r>
              <a:endParaRPr lang="en-US" altLang="zh-CN" sz="2800">
                <a:latin typeface="微软雅黑" panose="020B0503020204020204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2800">
                <a:latin typeface="微软雅黑" panose="020B0503020204020204" pitchFamily="34" charset="-122"/>
                <a:ea typeface="微软雅黑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6DE8097-7B25-403E-87E2-8F635BCB20E8}"/>
                </a:ext>
              </a:extLst>
            </p:cNvPr>
            <p:cNvSpPr/>
            <p:nvPr/>
          </p:nvSpPr>
          <p:spPr>
            <a:xfrm>
              <a:off x="970444" y="510621"/>
              <a:ext cx="4260319" cy="2409560"/>
            </a:xfrm>
            <a:prstGeom prst="roundRect">
              <a:avLst/>
            </a:prstGeom>
            <a:solidFill>
              <a:srgbClr val="1B9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88000" rIns="216000" rtlCol="0" anchor="ctr"/>
            <a:lstStyle/>
            <a:p>
              <a:pPr>
                <a:lnSpc>
                  <a:spcPct val="130000"/>
                </a:lnSpc>
              </a:pPr>
              <a:r>
                <a:rPr lang="zh-CN" altLang="zh-CN" sz="2800">
                  <a:latin typeface="微软雅黑" panose="020B0503020204020204" pitchFamily="34" charset="-122"/>
                  <a:ea typeface="微软雅黑" pitchFamily="34" charset="-122"/>
                </a:rPr>
                <a:t>掌握文中的重要实词、虚词和特殊句式等文言基础知识。</a:t>
              </a:r>
              <a:endParaRPr lang="zh-CN" altLang="en-US" sz="2800">
                <a:latin typeface="微软雅黑" panose="020B0503020204020204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2800">
                <a:latin typeface="微软雅黑" panose="020B0503020204020204" pitchFamily="34" charset="-122"/>
                <a:ea typeface="微软雅黑" pitchFamily="34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EE16014-198E-4FEC-9DB0-E9D4AC543DE6}"/>
                </a:ext>
              </a:extLst>
            </p:cNvPr>
            <p:cNvSpPr/>
            <p:nvPr/>
          </p:nvSpPr>
          <p:spPr>
            <a:xfrm>
              <a:off x="970444" y="3937819"/>
              <a:ext cx="4260319" cy="2409560"/>
            </a:xfrm>
            <a:prstGeom prst="roundRect">
              <a:avLst/>
            </a:prstGeom>
            <a:solidFill>
              <a:srgbClr val="1B9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88000" rIns="216000" rtlCol="0" anchor="ctr"/>
            <a:lstStyle/>
            <a:p>
              <a:pPr>
                <a:lnSpc>
                  <a:spcPct val="130000"/>
                </a:lnSpc>
              </a:pPr>
              <a:r>
                <a:rPr lang="zh-CN" altLang="zh-CN" sz="2800">
                  <a:latin typeface="微软雅黑" panose="020B0503020204020204" pitchFamily="34" charset="-122"/>
                  <a:ea typeface="微软雅黑" pitchFamily="34" charset="-122"/>
                </a:rPr>
                <a:t>品味庄子散文恣肆</a:t>
              </a:r>
              <a:endParaRPr lang="en-US" altLang="zh-CN" sz="2800">
                <a:latin typeface="微软雅黑" panose="020B0503020204020204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zh-CN" sz="2800">
                  <a:latin typeface="微软雅黑" panose="020B0503020204020204" pitchFamily="34" charset="-122"/>
                  <a:ea typeface="微软雅黑" pitchFamily="34" charset="-122"/>
                </a:rPr>
                <a:t>纵横、奇特瑰丽的浪漫主义</a:t>
              </a:r>
              <a:r>
                <a:rPr lang="zh-CN" altLang="en-US" sz="2800">
                  <a:latin typeface="微软雅黑" panose="020B0503020204020204" pitchFamily="34" charset="-122"/>
                  <a:ea typeface="微软雅黑" pitchFamily="34" charset="-122"/>
                </a:rPr>
                <a:t>风格。</a:t>
              </a:r>
            </a:p>
            <a:p>
              <a:pPr>
                <a:lnSpc>
                  <a:spcPct val="130000"/>
                </a:lnSpc>
              </a:pPr>
              <a:endParaRPr lang="zh-CN" altLang="en-US" sz="2800">
                <a:latin typeface="微软雅黑" panose="020B0503020204020204" pitchFamily="34" charset="-122"/>
                <a:ea typeface="微软雅黑" pitchFamily="34" charset="-122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A98B178-A2BA-471A-9F7E-DE336D186315}"/>
                </a:ext>
              </a:extLst>
            </p:cNvPr>
            <p:cNvSpPr/>
            <p:nvPr/>
          </p:nvSpPr>
          <p:spPr>
            <a:xfrm>
              <a:off x="6961238" y="3937819"/>
              <a:ext cx="4260319" cy="2409560"/>
            </a:xfrm>
            <a:prstGeom prst="roundRect">
              <a:avLst/>
            </a:prstGeom>
            <a:solidFill>
              <a:srgbClr val="1B9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rtlCol="0" anchor="ctr"/>
            <a:lstStyle/>
            <a:p>
              <a:pPr marL="360000" indent="540000">
                <a:lnSpc>
                  <a:spcPct val="130000"/>
                </a:lnSpc>
              </a:pPr>
              <a:r>
                <a:rPr lang="zh-CN" altLang="zh-CN" sz="2800">
                  <a:latin typeface="微软雅黑" panose="020B0503020204020204" pitchFamily="34" charset="-122"/>
                  <a:ea typeface="微软雅黑" pitchFamily="34" charset="-122"/>
                </a:rPr>
                <a:t>理解并继承庄子超脱、达观的处世态度</a:t>
              </a:r>
              <a:r>
                <a:rPr lang="zh-CN" altLang="en-US" sz="2800">
                  <a:latin typeface="微软雅黑" panose="020B0503020204020204" pitchFamily="34" charset="-122"/>
                  <a:ea typeface="微软雅黑" pitchFamily="34" charset="-122"/>
                </a:rPr>
                <a:t>。</a:t>
              </a:r>
            </a:p>
            <a:p>
              <a:pPr algn="ctr"/>
              <a:endParaRPr lang="zh-CN" altLang="en-US">
                <a:solidFill>
                  <a:srgbClr val="25A2FF"/>
                </a:solidFill>
              </a:endParaRPr>
            </a:p>
          </p:txBody>
        </p:sp>
        <p:graphicFrame>
          <p:nvGraphicFramePr>
            <p:cNvPr id="2" name="图示 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C2FF9AA-54EF-4B54-90B9-12ED99CE5916}"/>
                </a:ext>
              </a:extLst>
            </p:cNvPr>
            <p:cNvGraphicFramePr/>
            <p:nvPr/>
          </p:nvGraphicFramePr>
          <p:xfrm>
            <a:off x="2559501" y="1311269"/>
            <a:ext cx="7072999" cy="423546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  <p:sp>
        <p:nvSpPr>
          <p:cNvPr id="10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F73C1D3-A5FD-4739-BE71-DFC1B396B381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74157540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211D991-2C97-4EC4-B887-C03E7D772D14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201428" y="1386348"/>
            <a:ext cx="3574160" cy="477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微软雅黑" panose="020B0503020204020204" pitchFamily="34" charset="-122"/>
                <a:ea typeface="微软雅黑" pitchFamily="34" charset="-122"/>
              </a:rPr>
              <a:t>今子有五石之瓠，何不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</a:rPr>
              <a:t>虑以为大樽而</a:t>
            </a:r>
            <a:r>
              <a:rPr lang="zh-CN" altLang="en-US" sz="3200" b="1">
                <a:latin typeface="微软雅黑" panose="020B0503020204020204" pitchFamily="34" charset="-122"/>
                <a:ea typeface="微软雅黑" pitchFamily="34" charset="-122"/>
              </a:rPr>
              <a:t>浮于江湖，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</a:rPr>
              <a:t>而</a:t>
            </a:r>
            <a:r>
              <a:rPr lang="zh-CN" altLang="en-US" sz="3200" b="1">
                <a:latin typeface="微软雅黑" panose="020B0503020204020204" pitchFamily="34" charset="-122"/>
                <a:ea typeface="微软雅黑" pitchFamily="34" charset="-122"/>
              </a:rPr>
              <a:t>忧其瓠落无所容？则夫子犹有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</a:rPr>
              <a:t>蓬</a:t>
            </a:r>
            <a:r>
              <a:rPr lang="zh-CN" altLang="en-US" sz="3200" b="1">
                <a:latin typeface="微软雅黑" panose="020B0503020204020204" pitchFamily="34" charset="-122"/>
                <a:ea typeface="微软雅黑" pitchFamily="34" charset="-122"/>
              </a:rPr>
              <a:t>之心也夫！</a:t>
            </a:r>
          </a:p>
        </p:txBody>
      </p:sp>
      <p:sp>
        <p:nvSpPr>
          <p:cNvPr id="18437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EDA176B-7FE6-42CD-88AD-79CEACFF676D}"/>
              </a:ext>
            </a:extLst>
          </p:cNvPr>
          <p:cNvSpPr txBox="1"/>
          <p:nvPr/>
        </p:nvSpPr>
        <p:spPr bwMode="auto">
          <a:xfrm>
            <a:off x="4159045" y="1079483"/>
            <a:ext cx="7536425" cy="477202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 panose="020B0604020202020204" pitchFamily="34" charset="0"/>
                <a:ea typeface="黑体" pitchFamily="49" charset="-122"/>
              </a:defRPr>
            </a:lvl5pPr>
          </a:lstStyle>
          <a:p>
            <a:pPr marL="342900" indent="-342900" algn="just">
              <a:lnSpc>
                <a:spcPct val="12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虑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用绳结缀。</a:t>
            </a: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以为：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把</a:t>
            </a:r>
            <a:r>
              <a:rPr lang="en-US" altLang="zh-CN"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……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制成。</a:t>
            </a: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大樽：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可以拴在身上的一种凫水工具，俗称腰舟。</a:t>
            </a:r>
            <a:endParaRPr lang="en-US" sz="28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342900" indent="-342900" algn="just">
              <a:lnSpc>
                <a:spcPct val="12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而：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表顺承。</a:t>
            </a:r>
            <a:endParaRPr lang="en-US" sz="28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342900" indent="-342900" algn="just">
              <a:lnSpc>
                <a:spcPct val="12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而：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表转折，却。</a:t>
            </a:r>
            <a:endParaRPr lang="en-US" sz="28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342900" indent="-342900" algn="just">
              <a:lnSpc>
                <a:spcPct val="12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蓬：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草名，其状弯曲不直，心被蓬草塞闭，比喻见识浅陋，不通达的见识。</a:t>
            </a:r>
          </a:p>
          <a:p>
            <a:pPr marL="342900" indent="-342900" algn="just">
              <a:lnSpc>
                <a:spcPct val="12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zh-CN"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【</a:t>
            </a:r>
            <a:r>
              <a:rPr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译文</a:t>
            </a:r>
            <a:r>
              <a:rPr lang="en-US" altLang="zh-CN" sz="28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】</a:t>
            </a:r>
          </a:p>
          <a:p>
            <a:pPr marL="342900" indent="-342900" algn="just">
              <a:lnSpc>
                <a:spcPct val="12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/>
              </a:rPr>
              <a:t>现在你有五石容量的葫芦，为什么不把它用绳系着当作大樽而浮游于江湖之上，反而愁它太大无处可容呢？可见你还是见识不通达啊！”</a:t>
            </a:r>
            <a:endParaRPr sz="28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/>
            </a:endParaRPr>
          </a:p>
          <a:p>
            <a:pPr marL="342900" indent="-342900" algn="just">
              <a:lnSpc>
                <a:spcPct val="120000"/>
              </a:lnSpc>
              <a:spcBef>
                <a:spcPct val="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sz="2800" b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14F04B8-1E42-4167-B44F-2D6CA2C47C86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初读文本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F226243-843D-4137-A532-3E708185AA1A}"/>
              </a:ext>
            </a:extLst>
          </p:cNvPr>
          <p:cNvSpPr/>
          <p:nvPr/>
        </p:nvSpPr>
        <p:spPr>
          <a:xfrm>
            <a:off x="3496570" y="418402"/>
            <a:ext cx="5724644" cy="646331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初读第三层：惠子见识浅陋</a:t>
            </a:r>
            <a:endParaRPr lang="zh-CN" altLang="en-US" sz="36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96A56C6-1F2A-43E4-8F36-7F1B0FC3F703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F22328A-AC62-452A-AB00-0B4841CA9438}"/>
              </a:ext>
            </a:extLst>
          </p:cNvPr>
          <p:cNvSpPr/>
          <p:nvPr/>
        </p:nvSpPr>
        <p:spPr>
          <a:xfrm>
            <a:off x="3738551" y="646718"/>
            <a:ext cx="7819440" cy="5524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zh-CN" sz="30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30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本文采用主客问答的形式，讲了几个故事？</a:t>
            </a:r>
          </a:p>
          <a:p>
            <a:pPr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30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明确：</a:t>
            </a:r>
            <a:r>
              <a:rPr lang="zh-CN" altLang="zh-CN" sz="30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惠子：大瓠无用</a:t>
            </a:r>
            <a:r>
              <a:rPr lang="en-US" altLang="zh-CN" sz="30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0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庄子：不龟手之药</a:t>
            </a: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zh-CN" sz="30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30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在“大瓠之种”这个故事中，面对五石之瓠，惠子和庄子的做法分别是什么？试从文中找出原句加以分析。</a:t>
            </a:r>
          </a:p>
          <a:p>
            <a:pPr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30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明确：</a:t>
            </a:r>
            <a:r>
              <a:rPr lang="zh-CN" altLang="zh-CN" sz="30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①惠子做法：其坚不能自举；则瓠落无所容；吾为其无用而掊之。</a:t>
            </a:r>
          </a:p>
          <a:p>
            <a:pPr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en-US" altLang="zh-CN" sz="30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30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庄子的做法：何不虑以为大樽而浮乎江湖？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5B48FEE-8EF1-41A0-A02D-497835F4CF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9" y="1892666"/>
            <a:ext cx="3767073" cy="3317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365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576CB88-ADF5-4008-B8ED-4CCE883429D5}"/>
              </a:ext>
            </a:extLst>
          </p:cNvPr>
          <p:cNvSpPr/>
          <p:nvPr/>
        </p:nvSpPr>
        <p:spPr>
          <a:xfrm>
            <a:off x="3824749" y="1977052"/>
            <a:ext cx="812047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400" indent="-4572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明确：</a:t>
            </a:r>
            <a:r>
              <a:rPr lang="zh-CN" altLang="zh-CN" sz="2800" b="1" kern="10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惠子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大瓠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盛水浆、做瓢，都失败了，于是把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大瓠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击破；</a:t>
            </a:r>
            <a:r>
              <a:rPr lang="zh-CN" altLang="zh-CN" sz="2800" b="1" kern="10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庄子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虑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以为大樽而浮乎江湖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kern="10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宋人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鬻技百金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kern="10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客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凭借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不龟手之药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大败越人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被吴王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裂地而封</a:t>
            </a:r>
            <a:r>
              <a:rPr lang="en-US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kern="10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356400" indent="720000">
              <a:buClr>
                <a:schemeClr val="accent4">
                  <a:lumMod val="75000"/>
                </a:schemeClr>
              </a:buClr>
            </a:pP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宋人和惠子只看到世俗的小利，看不到背后的“大用”。客和庄子都能</a:t>
            </a:r>
            <a:r>
              <a:rPr lang="zh-CN" altLang="zh-CN" sz="2800" b="1" kern="10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看到事物背后的“大用”，发挥事物的最大价值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。但是“客”的眼光再高，也只是对事物功利价值的追求；而庄子“浮乎江湖”的想象，则超越功利价值，追求的是</a:t>
            </a:r>
            <a:r>
              <a:rPr lang="zh-CN" altLang="zh-CN" sz="2800" b="1" kern="10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精神的自由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，显然庄子和“客”是有境界高下之分的。</a:t>
            </a:r>
          </a:p>
        </p:txBody>
      </p:sp>
      <p:sp>
        <p:nvSpPr>
          <p:cNvPr id="3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1C5F62F-F595-403B-911E-A2AD880E13D7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3B4FDD1-3487-4556-87DD-AE6B53B095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9" y="1892666"/>
            <a:ext cx="3767073" cy="331783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E4799BB-E63B-4B93-85FA-46C6C3ABADE9}"/>
              </a:ext>
            </a:extLst>
          </p:cNvPr>
          <p:cNvSpPr/>
          <p:nvPr/>
        </p:nvSpPr>
        <p:spPr>
          <a:xfrm>
            <a:off x="1328638" y="445682"/>
            <a:ext cx="10626413" cy="1599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惠子和庄子分别是如何对待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大瓠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的？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宋人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客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分别是如何对待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不龟手之药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的？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宋人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和惠子有何相同点？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客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和庄子有何相同点及不同点？</a:t>
            </a:r>
          </a:p>
        </p:txBody>
      </p:sp>
    </p:spTree>
    <p:extLst>
      <p:ext uri="{BB962C8B-B14F-4D97-AF65-F5344CB8AC3E}">
        <p14:creationId xmlns:p14="http://schemas.microsoft.com/office/powerpoint/2010/main" val="22682448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96A56C6-1F2A-43E4-8F36-7F1B0FC3F703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F22328A-AC62-452A-AB00-0B4841CA9438}"/>
              </a:ext>
            </a:extLst>
          </p:cNvPr>
          <p:cNvSpPr/>
          <p:nvPr/>
        </p:nvSpPr>
        <p:spPr>
          <a:xfrm>
            <a:off x="3554360" y="358686"/>
            <a:ext cx="8195359" cy="5833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4. 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这则寓言里，惠子和庄子各自引用了“大瓠之种” 和“不龟手之药” 的事例，有什么用意？</a:t>
            </a:r>
          </a:p>
          <a:p>
            <a:pPr marL="356400" indent="356400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明确：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惠子用“大瓠之种”的事例，说明大葫芦大而“无用”，意在讥讽庄子的学说大而无用。</a:t>
            </a:r>
          </a:p>
          <a:p>
            <a:pPr marL="356400" indent="356400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庄子用“不龟手之药”的事例，意在证明自己的学说大而有用，说明使用方法不同，结果也会不同。</a:t>
            </a:r>
          </a:p>
          <a:p>
            <a:pPr marL="356400" indent="356400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讽刺惠子的做法与宋人一致，从利的角度看待有用无用，只看到无用，看不到无用之“大用”。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5B48FEE-8EF1-41A0-A02D-497835F4CF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9" y="1892666"/>
            <a:ext cx="3767073" cy="3317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5147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96A56C6-1F2A-43E4-8F36-7F1B0FC3F703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F22328A-AC62-452A-AB00-0B4841CA9438}"/>
              </a:ext>
            </a:extLst>
          </p:cNvPr>
          <p:cNvSpPr/>
          <p:nvPr/>
        </p:nvSpPr>
        <p:spPr>
          <a:xfrm>
            <a:off x="3569109" y="311818"/>
            <a:ext cx="8195359" cy="6479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5.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惠子和庄子分别从哪个角度认识大瓠的作用？这是有关什么话题的争论？</a:t>
            </a:r>
          </a:p>
          <a:p>
            <a:pPr marL="356400" indent="356400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明确：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惠子是从</a:t>
            </a:r>
            <a:r>
              <a:rPr lang="zh-CN" altLang="zh-CN" sz="2800" b="1" kern="10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实用主义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的角度：巨大的葫芦，在惠子眼里一无用处，而且占地方，碍手碍脚。</a:t>
            </a:r>
          </a:p>
          <a:p>
            <a:pPr marL="356400" indent="356400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庄子是从</a:t>
            </a:r>
            <a:r>
              <a:rPr lang="zh-CN" altLang="zh-CN" sz="2800" b="1" kern="10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审美主义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的角度：它超越了某些世俗观念，大葫芦既没有被劈开，也没有被当成粗笨的器皿，在他眼里，大瓠可以用来泛舟江湖，诗意人生。他不仅保全了</a:t>
            </a: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大瓠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，还发挥了“大用”，很显然庄子达到一种“诗意的栖居” 的境界。</a:t>
            </a:r>
          </a:p>
          <a:p>
            <a:pPr marL="356400" indent="356400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2800" b="1" kern="10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小大之辩</a:t>
            </a:r>
            <a:r>
              <a:rPr lang="en-US" altLang="zh-CN" sz="2800" b="1" kern="10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/ </a:t>
            </a:r>
            <a:r>
              <a:rPr lang="zh-CN" altLang="zh-CN" sz="2800" b="1" kern="10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无用有用之争</a:t>
            </a:r>
            <a:endParaRPr lang="zh-CN" altLang="zh-CN" sz="2800" b="1" kern="10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5B48FEE-8EF1-41A0-A02D-497835F4CF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9" y="1892666"/>
            <a:ext cx="3767073" cy="3317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7379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96A56C6-1F2A-43E4-8F36-7F1B0FC3F703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F22328A-AC62-452A-AB00-0B4841CA9438}"/>
              </a:ext>
            </a:extLst>
          </p:cNvPr>
          <p:cNvSpPr/>
          <p:nvPr/>
        </p:nvSpPr>
        <p:spPr>
          <a:xfrm>
            <a:off x="3827041" y="646718"/>
            <a:ext cx="7760446" cy="5147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选文中，惠子和庄子分别是怎样的形象？</a:t>
            </a:r>
          </a:p>
          <a:p>
            <a:pPr marL="356400" indent="457200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明确：</a:t>
            </a:r>
            <a:endParaRPr lang="en-US" altLang="zh-CN" sz="3200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356400" indent="457200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惠子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有才能，强调实用主义，但是容易流于斤斤计较，有过多外界与内心的束缚。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356400" indent="457200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庄子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放旷豁达，随顺自然，不拘于外物，主张物我合一。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5B48FEE-8EF1-41A0-A02D-497835F4CF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9" y="1892666"/>
            <a:ext cx="3767073" cy="3317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9635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12F1EB6-B2FD-4D4B-99B6-CF7F61A385E1}"/>
              </a:ext>
            </a:extLst>
          </p:cNvPr>
          <p:cNvSpPr/>
          <p:nvPr/>
        </p:nvSpPr>
        <p:spPr>
          <a:xfrm>
            <a:off x="3893574" y="609349"/>
            <a:ext cx="8061477" cy="5639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如何理解本文的寓意？</a:t>
            </a:r>
          </a:p>
          <a:p>
            <a:pPr marL="356400" indent="457200">
              <a:lnSpc>
                <a:spcPct val="13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明确：</a:t>
            </a:r>
            <a:r>
              <a:rPr lang="zh-CN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选文以主客问答的形式，讲了一“大”一“小”两个故事。“大故事”是“五石之弧”的故事，“小故事”是“不龟手之药”的故事。</a:t>
            </a:r>
          </a:p>
          <a:p>
            <a:pPr marL="356400" indent="457200">
              <a:lnSpc>
                <a:spcPct val="13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“小故事”的寓意可理解为：同一事物，用法不同，价值不同。因此，要善于转换视角，发现和发挥事物的最大价值。</a:t>
            </a:r>
          </a:p>
          <a:p>
            <a:pPr marL="356400" indent="457200">
              <a:lnSpc>
                <a:spcPct val="13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在“大故事”中，庄子则运用了“小故事”中蕴含的方法论，借如何处置“五石之弧”，说明了“无用之用”才是“大用”的道家哲学。</a:t>
            </a:r>
          </a:p>
        </p:txBody>
      </p:sp>
      <p:sp>
        <p:nvSpPr>
          <p:cNvPr id="3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27B654-19B8-4CE1-8213-EBB9E75EA32C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984CAB-FFEF-4C7E-A89E-CDB7431413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9" y="1892666"/>
            <a:ext cx="3767073" cy="3317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7166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EDC39CA-13D7-409E-B396-69F06E231F9F}"/>
              </a:ext>
            </a:extLst>
          </p:cNvPr>
          <p:cNvGrpSpPr/>
          <p:nvPr/>
        </p:nvGrpSpPr>
        <p:grpSpPr>
          <a:xfrm>
            <a:off x="3727035" y="3669909"/>
            <a:ext cx="3017524" cy="3206774"/>
            <a:chOff x="3861114" y="458450"/>
            <a:chExt cx="3017524" cy="3206774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EE3FC5C-A48A-4FC1-8F65-1E57CD235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1114" y="646717"/>
              <a:ext cx="1983818" cy="2807103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5C786B8-3213-4C40-9DCC-8F3B5FEAEE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5251" y="458450"/>
              <a:ext cx="1603387" cy="3206774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9F5635E-11A2-4C5F-B4A6-8C107CEB2CBC}"/>
              </a:ext>
            </a:extLst>
          </p:cNvPr>
          <p:cNvGrpSpPr/>
          <p:nvPr/>
        </p:nvGrpSpPr>
        <p:grpSpPr>
          <a:xfrm>
            <a:off x="3693654" y="463135"/>
            <a:ext cx="3017525" cy="3206774"/>
            <a:chOff x="3861114" y="3641076"/>
            <a:chExt cx="3017525" cy="3206774"/>
          </a:xfrm>
        </p:grpSpPr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D9A090B-36F4-4F64-A996-BC3A1880A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1" r="6751"/>
            <a:stretch>
              <a:fillRect/>
            </a:stretch>
          </p:blipFill>
          <p:spPr>
            <a:xfrm>
              <a:off x="3861114" y="3822297"/>
              <a:ext cx="1983818" cy="2807103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58A0DF5-8717-453A-90E3-909D27A9C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5252" y="3641076"/>
              <a:ext cx="1603387" cy="3206774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6F61175-A12D-4E7E-9289-776AC87A8678}"/>
              </a:ext>
            </a:extLst>
          </p:cNvPr>
          <p:cNvGrpSpPr/>
          <p:nvPr/>
        </p:nvGrpSpPr>
        <p:grpSpPr>
          <a:xfrm>
            <a:off x="275170" y="646717"/>
            <a:ext cx="3274142" cy="5628414"/>
            <a:chOff x="8239772" y="446479"/>
            <a:chExt cx="3274142" cy="5628414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4320FF4-ACD2-454C-85FA-C8643C67F1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9772" y="446479"/>
              <a:ext cx="3274142" cy="539547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7CABF4C-93F8-4D94-A5B0-11106BD7E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2128" y="783106"/>
              <a:ext cx="2139881" cy="5291787"/>
            </a:xfrm>
            <a:prstGeom prst="rect">
              <a:avLst/>
            </a:prstGeom>
          </p:spPr>
        </p:pic>
      </p:grpSp>
      <p:sp>
        <p:nvSpPr>
          <p:cNvPr id="2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9EA01A9-2BFB-4E36-856B-FFC10C12FD80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F398531-E961-4E38-BDC6-7F098F112DF0}"/>
              </a:ext>
            </a:extLst>
          </p:cNvPr>
          <p:cNvSpPr txBox="1"/>
          <p:nvPr/>
        </p:nvSpPr>
        <p:spPr>
          <a:xfrm>
            <a:off x="6514529" y="656867"/>
            <a:ext cx="3941379" cy="83905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itchFamily="34" charset="-122"/>
              </a:rPr>
              <a:t>树之成而实五石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FD5B085-C481-4480-A390-8EBA413C14B4}"/>
              </a:ext>
            </a:extLst>
          </p:cNvPr>
          <p:cNvSpPr txBox="1"/>
          <p:nvPr/>
        </p:nvSpPr>
        <p:spPr>
          <a:xfrm>
            <a:off x="6514529" y="1623407"/>
            <a:ext cx="3941379" cy="83905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itchFamily="34" charset="-122"/>
              </a:rPr>
              <a:t>以盛水浆，其坚不能自举也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A96041C-361F-4A5F-B074-6F3DA16D1F85}"/>
              </a:ext>
            </a:extLst>
          </p:cNvPr>
          <p:cNvSpPr txBox="1"/>
          <p:nvPr/>
        </p:nvSpPr>
        <p:spPr>
          <a:xfrm>
            <a:off x="6514529" y="2589948"/>
            <a:ext cx="3941379" cy="83905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>
              <a:defRPr sz="2800">
                <a:latin typeface="微软雅黑" panose="020B0503020204020204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剖之以为瓢，则瓠落无所容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3544E17-13E0-446E-9623-326E53BBB459}"/>
              </a:ext>
            </a:extLst>
          </p:cNvPr>
          <p:cNvSpPr txBox="1"/>
          <p:nvPr/>
        </p:nvSpPr>
        <p:spPr>
          <a:xfrm>
            <a:off x="6514529" y="3848526"/>
            <a:ext cx="3941379" cy="83905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>
              <a:defRPr sz="2800">
                <a:latin typeface="微软雅黑" panose="020B0503020204020204" pitchFamily="34" charset="-122"/>
                <a:ea typeface="微软雅黑" pitchFamily="34" charset="-122"/>
              </a:defRPr>
            </a:lvl1pPr>
          </a:lstStyle>
          <a:p>
            <a:r>
              <a:rPr lang="zh-CN" altLang="en-US">
                <a:sym typeface="+mn-ea"/>
              </a:rPr>
              <a:t>宋人不免于洴澼絖</a:t>
            </a:r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F53D99-E011-4E92-8164-D576C467AE47}"/>
              </a:ext>
            </a:extLst>
          </p:cNvPr>
          <p:cNvSpPr txBox="1"/>
          <p:nvPr/>
        </p:nvSpPr>
        <p:spPr>
          <a:xfrm>
            <a:off x="6514529" y="4815066"/>
            <a:ext cx="3941379" cy="83905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>
              <a:defRPr sz="2800">
                <a:latin typeface="微软雅黑" panose="020B0503020204020204" pitchFamily="34" charset="-122"/>
                <a:ea typeface="微软雅黑" pitchFamily="34" charset="-122"/>
              </a:defRPr>
            </a:lvl1pPr>
          </a:lstStyle>
          <a:p>
            <a:r>
              <a:rPr lang="zh-CN" altLang="en-US">
                <a:sym typeface="+mn-ea"/>
              </a:rPr>
              <a:t>客裂地而封</a:t>
            </a:r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F407CA0-9C91-4DA6-85BA-1E7443B9953E}"/>
              </a:ext>
            </a:extLst>
          </p:cNvPr>
          <p:cNvSpPr txBox="1"/>
          <p:nvPr/>
        </p:nvSpPr>
        <p:spPr>
          <a:xfrm>
            <a:off x="6514529" y="5781607"/>
            <a:ext cx="3941379" cy="83905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>
              <a:defRPr sz="2800">
                <a:latin typeface="微软雅黑" panose="020B0503020204020204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虑以为大樽而浮乎江湖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2708542-D9AA-47E6-AED1-A1127748929E}"/>
              </a:ext>
            </a:extLst>
          </p:cNvPr>
          <p:cNvSpPr txBox="1"/>
          <p:nvPr/>
        </p:nvSpPr>
        <p:spPr>
          <a:xfrm flipH="1">
            <a:off x="10608308" y="656868"/>
            <a:ext cx="1152768" cy="277213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>
              <a:defRPr sz="2800">
                <a:latin typeface="微软雅黑" panose="020B0503020204020204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>
                <a:solidFill>
                  <a:schemeClr val="bg1"/>
                </a:solidFill>
              </a:rPr>
              <a:t>吾为其无用而掊之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A5520E4-6287-4CA4-A25F-24991F6D85F1}"/>
              </a:ext>
            </a:extLst>
          </p:cNvPr>
          <p:cNvSpPr txBox="1"/>
          <p:nvPr/>
        </p:nvSpPr>
        <p:spPr>
          <a:xfrm flipH="1">
            <a:off x="10608308" y="3848526"/>
            <a:ext cx="1152768" cy="277213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>
              <a:defRPr sz="2800">
                <a:latin typeface="微软雅黑" panose="020B0503020204020204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>
                <a:solidFill>
                  <a:schemeClr val="bg1"/>
                </a:solidFill>
              </a:rPr>
              <a:t>所用之异也</a:t>
            </a:r>
          </a:p>
        </p:txBody>
      </p:sp>
    </p:spTree>
    <p:extLst>
      <p:ext uri="{BB962C8B-B14F-4D97-AF65-F5344CB8AC3E}">
        <p14:creationId xmlns:p14="http://schemas.microsoft.com/office/powerpoint/2010/main" val="2352468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3" grpId="0" animBg="1"/>
      <p:bldP spid="3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E250BBA-18F0-4A47-816F-D9FD7B9FDB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36" y="1497724"/>
            <a:ext cx="11333527" cy="5471282"/>
          </a:xfrm>
          <a:prstGeom prst="rect">
            <a:avLst/>
          </a:prstGeom>
        </p:spPr>
      </p:pic>
      <p:pic>
        <p:nvPicPr>
          <p:cNvPr id="5" name="内容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7B5732-87BC-4110-9D86-4C82624CEF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4745421"/>
          </a:xfr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302B2F1-F4E2-4675-985A-9F402A87CF98}"/>
              </a:ext>
            </a:extLst>
          </p:cNvPr>
          <p:cNvSpPr/>
          <p:nvPr/>
        </p:nvSpPr>
        <p:spPr>
          <a:xfrm>
            <a:off x="1366344" y="2384044"/>
            <a:ext cx="9459309" cy="3790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结语</a:t>
            </a:r>
            <a:endParaRPr lang="en-US" altLang="zh-CN" sz="3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《五石之瓠》借助寓言说明，同样的东西用在不同的地方，其效果大不一样。对待事物，要主动探寻规律，用善于发现的眼睛探索事物最大的价值，从而更好地利用它。</a:t>
            </a:r>
          </a:p>
        </p:txBody>
      </p:sp>
    </p:spTree>
    <p:extLst>
      <p:ext uri="{BB962C8B-B14F-4D97-AF65-F5344CB8AC3E}">
        <p14:creationId xmlns:p14="http://schemas.microsoft.com/office/powerpoint/2010/main" val="94440449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F69F6B-A343-4E81-AD18-957F8FF73E91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拓展探究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7F5FB3-1BF3-4B88-90E3-C4A3F4E6B198}"/>
              </a:ext>
            </a:extLst>
          </p:cNvPr>
          <p:cNvSpPr/>
          <p:nvPr/>
        </p:nvSpPr>
        <p:spPr>
          <a:xfrm>
            <a:off x="920332" y="196454"/>
            <a:ext cx="10974085" cy="2959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写法赏析</a:t>
            </a:r>
          </a:p>
          <a:p>
            <a:pPr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en-US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善用寓言，寓哲理于离奇的想象和形象的描写之中</a:t>
            </a:r>
            <a:endParaRPr lang="en-US" altLang="zh-CN" sz="32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en-US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语言夸张，意境开阔</a:t>
            </a:r>
          </a:p>
          <a:p>
            <a:pPr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en-US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32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犀利明快的议论，鲜明的情感态度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0EBF54F-6C14-40DB-A28B-A56500540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6431"/>
            <a:ext cx="12192000" cy="370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2228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0128BCD-CCD8-46FF-9A95-D5F048F4D42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1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111" y="527858"/>
            <a:ext cx="3901778" cy="1024217"/>
          </a:xfrm>
          <a:prstGeom prst="rect">
            <a:avLst/>
          </a:prstGeom>
        </p:spPr>
      </p:pic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11FCE2-B497-4753-A3BC-0EB2208050D2}"/>
              </a:ext>
            </a:extLst>
          </p:cNvPr>
          <p:cNvSpPr/>
          <p:nvPr/>
        </p:nvSpPr>
        <p:spPr>
          <a:xfrm>
            <a:off x="-145143" y="1919767"/>
            <a:ext cx="12482286" cy="4780110"/>
          </a:xfrm>
          <a:custGeom>
            <a:avLst/>
            <a:gdLst>
              <a:gd name="connsiteX0" fmla="*/ 0 w 12192000"/>
              <a:gd name="connsiteY0" fmla="*/ 0 h 4780110"/>
              <a:gd name="connsiteX1" fmla="*/ 451997 w 12192000"/>
              <a:gd name="connsiteY1" fmla="*/ 104414 h 4780110"/>
              <a:gd name="connsiteX2" fmla="*/ 6168572 w 12192000"/>
              <a:gd name="connsiteY2" fmla="*/ 601556 h 4780110"/>
              <a:gd name="connsiteX3" fmla="*/ 11885147 w 12192000"/>
              <a:gd name="connsiteY3" fmla="*/ 104414 h 4780110"/>
              <a:gd name="connsiteX4" fmla="*/ 12192000 w 12192000"/>
              <a:gd name="connsiteY4" fmla="*/ 33529 h 4780110"/>
              <a:gd name="connsiteX5" fmla="*/ 12192000 w 12192000"/>
              <a:gd name="connsiteY5" fmla="*/ 4759003 h 4780110"/>
              <a:gd name="connsiteX6" fmla="*/ 12123805 w 12192000"/>
              <a:gd name="connsiteY6" fmla="*/ 4742474 h 4780110"/>
              <a:gd name="connsiteX7" fmla="*/ 6139543 w 12192000"/>
              <a:gd name="connsiteY7" fmla="*/ 4186383 h 4780110"/>
              <a:gd name="connsiteX8" fmla="*/ 155281 w 12192000"/>
              <a:gd name="connsiteY8" fmla="*/ 4742474 h 4780110"/>
              <a:gd name="connsiteX9" fmla="*/ 0 w 12192000"/>
              <a:gd name="connsiteY9" fmla="*/ 4780110 h 478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780110">
                <a:moveTo>
                  <a:pt x="0" y="0"/>
                </a:moveTo>
                <a:lnTo>
                  <a:pt x="451997" y="104414"/>
                </a:lnTo>
                <a:cubicBezTo>
                  <a:pt x="1914996" y="411574"/>
                  <a:pt x="3936111" y="601556"/>
                  <a:pt x="6168572" y="601556"/>
                </a:cubicBezTo>
                <a:cubicBezTo>
                  <a:pt x="8401033" y="601556"/>
                  <a:pt x="10422148" y="411574"/>
                  <a:pt x="11885147" y="104414"/>
                </a:cubicBezTo>
                <a:lnTo>
                  <a:pt x="12192000" y="33529"/>
                </a:lnTo>
                <a:lnTo>
                  <a:pt x="12192000" y="4759003"/>
                </a:lnTo>
                <a:lnTo>
                  <a:pt x="12123805" y="4742474"/>
                </a:lnTo>
                <a:cubicBezTo>
                  <a:pt x="10644933" y="4400856"/>
                  <a:pt x="8511533" y="4186383"/>
                  <a:pt x="6139543" y="4186383"/>
                </a:cubicBezTo>
                <a:cubicBezTo>
                  <a:pt x="3767553" y="4186383"/>
                  <a:pt x="1634154" y="4400856"/>
                  <a:pt x="155281" y="4742474"/>
                </a:cubicBezTo>
                <a:lnTo>
                  <a:pt x="0" y="4780110"/>
                </a:lnTo>
                <a:close/>
              </a:path>
            </a:pathLst>
          </a:custGeom>
          <a:solidFill>
            <a:srgbClr val="3399FF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TextBox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7EFBE0B-0367-4AB2-AFA4-4B0242B2F632}"/>
              </a:ext>
            </a:extLst>
          </p:cNvPr>
          <p:cNvSpPr txBox="1"/>
          <p:nvPr/>
        </p:nvSpPr>
        <p:spPr>
          <a:xfrm>
            <a:off x="5162730" y="583705"/>
            <a:ext cx="18665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目  录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81B26FE-D063-4FBE-B3F2-0CD223117258}"/>
              </a:ext>
            </a:extLst>
          </p:cNvPr>
          <p:cNvGrpSpPr/>
          <p:nvPr/>
        </p:nvGrpSpPr>
        <p:grpSpPr>
          <a:xfrm>
            <a:off x="9361433" y="2466761"/>
            <a:ext cx="2092034" cy="3628998"/>
            <a:chOff x="9468459" y="2485313"/>
            <a:chExt cx="1877982" cy="3257688"/>
          </a:xfrm>
          <a:effectLst/>
          <a:scene3d>
            <a:camera prst="perspectiveLeft" fov="5400000"/>
            <a:lightRig rig="contrasting" dir="t"/>
          </a:scene3d>
        </p:grpSpPr>
        <p:sp>
          <p:nvSpPr>
            <p:cNvPr id="66" name="矩形: 圆角 6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DD08C67-E625-40DF-9428-1EA3A9F33653}"/>
                </a:ext>
              </a:extLst>
            </p:cNvPr>
            <p:cNvSpPr/>
            <p:nvPr/>
          </p:nvSpPr>
          <p:spPr>
            <a:xfrm>
              <a:off x="9468459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8691B5E-A852-4699-96E2-2767C6D32A12}"/>
                </a:ext>
              </a:extLst>
            </p:cNvPr>
            <p:cNvSpPr txBox="1"/>
            <p:nvPr/>
          </p:nvSpPr>
          <p:spPr>
            <a:xfrm>
              <a:off x="9479901" y="4550699"/>
              <a:ext cx="1866540" cy="4144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itchFamily="34" charset="-122"/>
                </a:rPr>
                <a:t>拓展探究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C09E5EC-7517-4D93-9885-9B108B4E1790}"/>
                </a:ext>
              </a:extLst>
            </p:cNvPr>
            <p:cNvSpPr/>
            <p:nvPr/>
          </p:nvSpPr>
          <p:spPr>
            <a:xfrm>
              <a:off x="9856726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089BFA9-7833-4E1F-ABFD-2F188601BADB}"/>
              </a:ext>
            </a:extLst>
          </p:cNvPr>
          <p:cNvGrpSpPr/>
          <p:nvPr/>
        </p:nvGrpSpPr>
        <p:grpSpPr>
          <a:xfrm>
            <a:off x="7272233" y="2618407"/>
            <a:ext cx="1947024" cy="3363803"/>
            <a:chOff x="7321994" y="2485313"/>
            <a:chExt cx="1885602" cy="3257688"/>
          </a:xfrm>
          <a:effectLst/>
          <a:scene3d>
            <a:camera prst="perspectiveLeft"/>
            <a:lightRig rig="contrasting" dir="t"/>
          </a:scene3d>
        </p:grpSpPr>
        <p:sp>
          <p:nvSpPr>
            <p:cNvPr id="65" name="矩形: 圆角 6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37EC84-4721-4BF5-AF99-9CC21E82EDA3}"/>
                </a:ext>
              </a:extLst>
            </p:cNvPr>
            <p:cNvSpPr/>
            <p:nvPr/>
          </p:nvSpPr>
          <p:spPr>
            <a:xfrm>
              <a:off x="7321994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60B0B2F-85D0-4053-8891-8FA5287E1955}"/>
                </a:ext>
              </a:extLst>
            </p:cNvPr>
            <p:cNvSpPr txBox="1"/>
            <p:nvPr/>
          </p:nvSpPr>
          <p:spPr>
            <a:xfrm>
              <a:off x="7341056" y="4550699"/>
              <a:ext cx="18665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itchFamily="34" charset="-122"/>
                  <a:cs typeface="+mn-cs"/>
                </a:rPr>
                <a:t>研读文本</a:t>
              </a:r>
            </a:p>
          </p:txBody>
        </p: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FDD62DD-EDF3-42A6-A291-C7D72C6C319D}"/>
                </a:ext>
              </a:extLst>
            </p:cNvPr>
            <p:cNvSpPr/>
            <p:nvPr/>
          </p:nvSpPr>
          <p:spPr>
            <a:xfrm>
              <a:off x="7696687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BDF33E-3774-465B-8AF1-226C7647214F}"/>
              </a:ext>
            </a:extLst>
          </p:cNvPr>
          <p:cNvGrpSpPr/>
          <p:nvPr/>
        </p:nvGrpSpPr>
        <p:grpSpPr>
          <a:xfrm>
            <a:off x="5167500" y="2671466"/>
            <a:ext cx="1874567" cy="3257688"/>
            <a:chOff x="5167500" y="2485313"/>
            <a:chExt cx="1874567" cy="3257688"/>
          </a:xfrm>
          <a:effectLst/>
        </p:grpSpPr>
        <p:sp>
          <p:nvSpPr>
            <p:cNvPr id="64" name="矩形: 圆角 6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B1C6EC8-770C-4CF9-B453-F668848845E3}"/>
                </a:ext>
              </a:extLst>
            </p:cNvPr>
            <p:cNvSpPr/>
            <p:nvPr/>
          </p:nvSpPr>
          <p:spPr>
            <a:xfrm>
              <a:off x="5175527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489BE6-4619-4851-94F0-DBA2186BA1E9}"/>
                </a:ext>
              </a:extLst>
            </p:cNvPr>
            <p:cNvSpPr txBox="1"/>
            <p:nvPr/>
          </p:nvSpPr>
          <p:spPr>
            <a:xfrm>
              <a:off x="5167500" y="4550699"/>
              <a:ext cx="18665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itchFamily="34" charset="-122"/>
                  <a:cs typeface="+mn-cs"/>
                </a:rPr>
                <a:t>初读文本</a:t>
              </a:r>
            </a:p>
          </p:txBody>
        </p: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32436CD-4C9B-4DDF-8942-CE35758BA9FD}"/>
                </a:ext>
              </a:extLst>
            </p:cNvPr>
            <p:cNvSpPr/>
            <p:nvPr/>
          </p:nvSpPr>
          <p:spPr>
            <a:xfrm>
              <a:off x="5536648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3033719-BF0F-4EDA-8D66-7014E26BC6C7}"/>
              </a:ext>
            </a:extLst>
          </p:cNvPr>
          <p:cNvGrpSpPr/>
          <p:nvPr/>
        </p:nvGrpSpPr>
        <p:grpSpPr>
          <a:xfrm>
            <a:off x="3016000" y="2612484"/>
            <a:ext cx="1947476" cy="3394702"/>
            <a:chOff x="3026726" y="2485313"/>
            <a:chExt cx="1868874" cy="3257688"/>
          </a:xfrm>
          <a:effectLst/>
          <a:scene3d>
            <a:camera prst="perspectiveRight"/>
            <a:lightRig rig="contrasting" dir="t"/>
          </a:scene3d>
        </p:grpSpPr>
        <p:sp>
          <p:nvSpPr>
            <p:cNvPr id="63" name="矩形: 圆角 6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701AE1-337E-4007-8AEF-81F58E420CA3}"/>
                </a:ext>
              </a:extLst>
            </p:cNvPr>
            <p:cNvSpPr/>
            <p:nvPr/>
          </p:nvSpPr>
          <p:spPr>
            <a:xfrm>
              <a:off x="3029060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B83967-E8EA-486D-B772-9564AFA34C68}"/>
                </a:ext>
              </a:extLst>
            </p:cNvPr>
            <p:cNvSpPr txBox="1"/>
            <p:nvPr/>
          </p:nvSpPr>
          <p:spPr>
            <a:xfrm>
              <a:off x="3026726" y="4550699"/>
              <a:ext cx="1866540" cy="4430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itchFamily="34" charset="-122"/>
                  <a:cs typeface="+mn-cs"/>
                </a:rPr>
                <a:t>课前预习</a:t>
              </a:r>
            </a:p>
          </p:txBody>
        </p: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DFCE19-CDBD-446C-B76E-66C47E997DF9}"/>
                </a:ext>
              </a:extLst>
            </p:cNvPr>
            <p:cNvSpPr/>
            <p:nvPr/>
          </p:nvSpPr>
          <p:spPr>
            <a:xfrm>
              <a:off x="3407872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E2DFFFA-867B-49B4-A0CF-1344AAA99E11}"/>
                </a:ext>
              </a:extLst>
            </p:cNvPr>
            <p:cNvGrpSpPr/>
            <p:nvPr/>
          </p:nvGrpSpPr>
          <p:grpSpPr>
            <a:xfrm>
              <a:off x="3804613" y="3373795"/>
              <a:ext cx="282783" cy="49910"/>
              <a:chOff x="3719491" y="3561834"/>
              <a:chExt cx="556632" cy="98243"/>
            </a:xfrm>
            <a:noFill/>
          </p:grpSpPr>
          <p:sp>
            <p:nvSpPr>
              <p:cNvPr id="23" name="图形 5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5DAB3A6-7D3B-435E-BCEA-14CC2563B6BE}"/>
                  </a:ext>
                </a:extLst>
              </p:cNvPr>
              <p:cNvSpPr/>
              <p:nvPr/>
            </p:nvSpPr>
            <p:spPr>
              <a:xfrm>
                <a:off x="3719491" y="3561834"/>
                <a:ext cx="98228" cy="98243"/>
              </a:xfrm>
              <a:custGeom>
                <a:avLst/>
                <a:gdLst>
                  <a:gd name="connsiteX0" fmla="*/ 0 w 98228"/>
                  <a:gd name="connsiteY0" fmla="*/ 49122 h 98243"/>
                  <a:gd name="connsiteX1" fmla="*/ 49107 w 98228"/>
                  <a:gd name="connsiteY1" fmla="*/ 98243 h 98243"/>
                  <a:gd name="connsiteX2" fmla="*/ 98229 w 98228"/>
                  <a:gd name="connsiteY2" fmla="*/ 49135 h 98243"/>
                  <a:gd name="connsiteX3" fmla="*/ 98229 w 98228"/>
                  <a:gd name="connsiteY3" fmla="*/ 49122 h 98243"/>
                  <a:gd name="connsiteX4" fmla="*/ 49121 w 98228"/>
                  <a:gd name="connsiteY4" fmla="*/ 0 h 98243"/>
                  <a:gd name="connsiteX5" fmla="*/ 0 w 98228"/>
                  <a:gd name="connsiteY5" fmla="*/ 49108 h 98243"/>
                  <a:gd name="connsiteX6" fmla="*/ 0 w 98228"/>
                  <a:gd name="connsiteY6" fmla="*/ 49122 h 9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228" h="98243">
                    <a:moveTo>
                      <a:pt x="0" y="49122"/>
                    </a:moveTo>
                    <a:cubicBezTo>
                      <a:pt x="-4" y="76247"/>
                      <a:pt x="21982" y="98239"/>
                      <a:pt x="49107" y="98243"/>
                    </a:cubicBezTo>
                    <a:cubicBezTo>
                      <a:pt x="76233" y="98247"/>
                      <a:pt x="98226" y="76260"/>
                      <a:pt x="98229" y="49135"/>
                    </a:cubicBezTo>
                    <a:cubicBezTo>
                      <a:pt x="98229" y="49131"/>
                      <a:pt x="98229" y="49126"/>
                      <a:pt x="98229" y="49122"/>
                    </a:cubicBezTo>
                    <a:cubicBezTo>
                      <a:pt x="98233" y="21996"/>
                      <a:pt x="76246" y="4"/>
                      <a:pt x="49121" y="0"/>
                    </a:cubicBezTo>
                    <a:cubicBezTo>
                      <a:pt x="21995" y="-3"/>
                      <a:pt x="3" y="21983"/>
                      <a:pt x="0" y="49108"/>
                    </a:cubicBezTo>
                    <a:cubicBezTo>
                      <a:pt x="0" y="49112"/>
                      <a:pt x="0" y="49117"/>
                      <a:pt x="0" y="49122"/>
                    </a:cubicBezTo>
                    <a:close/>
                  </a:path>
                </a:pathLst>
              </a:custGeom>
              <a:grpFill/>
              <a:ln w="101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图形 5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989273-78F2-40E3-9710-04536E398EBF}"/>
                  </a:ext>
                </a:extLst>
              </p:cNvPr>
              <p:cNvSpPr/>
              <p:nvPr/>
            </p:nvSpPr>
            <p:spPr>
              <a:xfrm>
                <a:off x="3948693" y="3561834"/>
                <a:ext cx="98228" cy="98243"/>
              </a:xfrm>
              <a:custGeom>
                <a:avLst/>
                <a:gdLst>
                  <a:gd name="connsiteX0" fmla="*/ 0 w 98228"/>
                  <a:gd name="connsiteY0" fmla="*/ 49122 h 98243"/>
                  <a:gd name="connsiteX1" fmla="*/ 49107 w 98228"/>
                  <a:gd name="connsiteY1" fmla="*/ 98243 h 98243"/>
                  <a:gd name="connsiteX2" fmla="*/ 98229 w 98228"/>
                  <a:gd name="connsiteY2" fmla="*/ 49135 h 98243"/>
                  <a:gd name="connsiteX3" fmla="*/ 98229 w 98228"/>
                  <a:gd name="connsiteY3" fmla="*/ 49122 h 98243"/>
                  <a:gd name="connsiteX4" fmla="*/ 49121 w 98228"/>
                  <a:gd name="connsiteY4" fmla="*/ 0 h 98243"/>
                  <a:gd name="connsiteX5" fmla="*/ 0 w 98228"/>
                  <a:gd name="connsiteY5" fmla="*/ 49108 h 98243"/>
                  <a:gd name="connsiteX6" fmla="*/ 0 w 98228"/>
                  <a:gd name="connsiteY6" fmla="*/ 49122 h 9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228" h="98243">
                    <a:moveTo>
                      <a:pt x="0" y="49122"/>
                    </a:moveTo>
                    <a:cubicBezTo>
                      <a:pt x="-4" y="76247"/>
                      <a:pt x="21982" y="98239"/>
                      <a:pt x="49107" y="98243"/>
                    </a:cubicBezTo>
                    <a:cubicBezTo>
                      <a:pt x="76233" y="98246"/>
                      <a:pt x="98226" y="76260"/>
                      <a:pt x="98229" y="49135"/>
                    </a:cubicBezTo>
                    <a:cubicBezTo>
                      <a:pt x="98229" y="49131"/>
                      <a:pt x="98229" y="49126"/>
                      <a:pt x="98229" y="49122"/>
                    </a:cubicBezTo>
                    <a:cubicBezTo>
                      <a:pt x="98233" y="21996"/>
                      <a:pt x="76246" y="4"/>
                      <a:pt x="49121" y="0"/>
                    </a:cubicBezTo>
                    <a:cubicBezTo>
                      <a:pt x="21995" y="-3"/>
                      <a:pt x="3" y="21983"/>
                      <a:pt x="0" y="49108"/>
                    </a:cubicBezTo>
                    <a:cubicBezTo>
                      <a:pt x="0" y="49113"/>
                      <a:pt x="0" y="49117"/>
                      <a:pt x="0" y="49122"/>
                    </a:cubicBezTo>
                    <a:close/>
                  </a:path>
                </a:pathLst>
              </a:custGeom>
              <a:grpFill/>
              <a:ln w="101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图形 5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ED537C9-899F-49E0-99A4-8E42B3630555}"/>
                  </a:ext>
                </a:extLst>
              </p:cNvPr>
              <p:cNvSpPr/>
              <p:nvPr/>
            </p:nvSpPr>
            <p:spPr>
              <a:xfrm>
                <a:off x="4177895" y="3561834"/>
                <a:ext cx="98228" cy="98243"/>
              </a:xfrm>
              <a:custGeom>
                <a:avLst/>
                <a:gdLst>
                  <a:gd name="connsiteX0" fmla="*/ 0 w 98228"/>
                  <a:gd name="connsiteY0" fmla="*/ 49122 h 98243"/>
                  <a:gd name="connsiteX1" fmla="*/ 49107 w 98228"/>
                  <a:gd name="connsiteY1" fmla="*/ 98243 h 98243"/>
                  <a:gd name="connsiteX2" fmla="*/ 98229 w 98228"/>
                  <a:gd name="connsiteY2" fmla="*/ 49135 h 98243"/>
                  <a:gd name="connsiteX3" fmla="*/ 98229 w 98228"/>
                  <a:gd name="connsiteY3" fmla="*/ 49122 h 98243"/>
                  <a:gd name="connsiteX4" fmla="*/ 49120 w 98228"/>
                  <a:gd name="connsiteY4" fmla="*/ 0 h 98243"/>
                  <a:gd name="connsiteX5" fmla="*/ 0 w 98228"/>
                  <a:gd name="connsiteY5" fmla="*/ 49108 h 98243"/>
                  <a:gd name="connsiteX6" fmla="*/ 0 w 98228"/>
                  <a:gd name="connsiteY6" fmla="*/ 49122 h 9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228" h="98243">
                    <a:moveTo>
                      <a:pt x="0" y="49122"/>
                    </a:moveTo>
                    <a:cubicBezTo>
                      <a:pt x="-4" y="76247"/>
                      <a:pt x="21982" y="98239"/>
                      <a:pt x="49107" y="98243"/>
                    </a:cubicBezTo>
                    <a:cubicBezTo>
                      <a:pt x="76232" y="98246"/>
                      <a:pt x="98226" y="76260"/>
                      <a:pt x="98229" y="49135"/>
                    </a:cubicBezTo>
                    <a:cubicBezTo>
                      <a:pt x="98229" y="49131"/>
                      <a:pt x="98229" y="49126"/>
                      <a:pt x="98229" y="49122"/>
                    </a:cubicBezTo>
                    <a:cubicBezTo>
                      <a:pt x="98233" y="21996"/>
                      <a:pt x="76246" y="4"/>
                      <a:pt x="49120" y="0"/>
                    </a:cubicBezTo>
                    <a:cubicBezTo>
                      <a:pt x="21995" y="-3"/>
                      <a:pt x="3" y="21983"/>
                      <a:pt x="0" y="49108"/>
                    </a:cubicBezTo>
                    <a:cubicBezTo>
                      <a:pt x="0" y="49113"/>
                      <a:pt x="0" y="49117"/>
                      <a:pt x="0" y="49122"/>
                    </a:cubicBezTo>
                    <a:close/>
                  </a:path>
                </a:pathLst>
              </a:custGeom>
              <a:grpFill/>
              <a:ln w="101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C6D53E-65A5-4E31-A80E-6C5D213D380A}"/>
              </a:ext>
            </a:extLst>
          </p:cNvPr>
          <p:cNvGrpSpPr/>
          <p:nvPr/>
        </p:nvGrpSpPr>
        <p:grpSpPr>
          <a:xfrm>
            <a:off x="741754" y="2429584"/>
            <a:ext cx="2129168" cy="3716052"/>
            <a:chOff x="882593" y="2485313"/>
            <a:chExt cx="1866540" cy="3257688"/>
          </a:xfrm>
          <a:effectLst/>
          <a:scene3d>
            <a:camera prst="perspectiveRight" fov="5400000"/>
            <a:lightRig rig="contrasting" dir="t"/>
          </a:scene3d>
        </p:grpSpPr>
        <p:sp>
          <p:nvSpPr>
            <p:cNvPr id="27" name="矩形: 圆角 2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FB2C26-6CBC-495F-807D-9B0E41A3616B}"/>
                </a:ext>
              </a:extLst>
            </p:cNvPr>
            <p:cNvSpPr/>
            <p:nvPr/>
          </p:nvSpPr>
          <p:spPr>
            <a:xfrm>
              <a:off x="882593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287B94D-30EA-4954-9CD8-533421BC5393}"/>
                </a:ext>
              </a:extLst>
            </p:cNvPr>
            <p:cNvSpPr txBox="1"/>
            <p:nvPr/>
          </p:nvSpPr>
          <p:spPr>
            <a:xfrm>
              <a:off x="1059648" y="4550699"/>
              <a:ext cx="1473479" cy="4047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itchFamily="34" charset="-122"/>
                  <a:cs typeface="+mn-cs"/>
                </a:rPr>
                <a:t>课堂导入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F9BA4F7-D2E2-464E-AB66-694A6A6DE9B9}"/>
                </a:ext>
              </a:extLst>
            </p:cNvPr>
            <p:cNvSpPr/>
            <p:nvPr/>
          </p:nvSpPr>
          <p:spPr>
            <a:xfrm>
              <a:off x="1261405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EAFB79-267E-4E8E-B701-E3A816A6C4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166" y="3125613"/>
            <a:ext cx="1049558" cy="92946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55B0B09-DDAA-4B02-ACFC-E54C95AF1D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18" y="3015285"/>
            <a:ext cx="1159519" cy="1241505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7F78BA3-E6C0-4EA3-AB4A-E0FAB174C4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80"/>
          <a:stretch>
            <a:fillRect/>
          </a:stretch>
        </p:blipFill>
        <p:spPr>
          <a:xfrm>
            <a:off x="10209149" y="3041807"/>
            <a:ext cx="619685" cy="1153115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6251632-2AC6-4100-A86D-56B90A3EE0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04"/>
          <a:stretch>
            <a:fillRect/>
          </a:stretch>
        </p:blipFill>
        <p:spPr>
          <a:xfrm>
            <a:off x="5748374" y="3085539"/>
            <a:ext cx="877976" cy="982462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86873AA-C03E-4F81-9DCF-64132A0C51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38"/>
          <a:stretch>
            <a:fillRect/>
          </a:stretch>
        </p:blipFill>
        <p:spPr>
          <a:xfrm>
            <a:off x="3303382" y="2990612"/>
            <a:ext cx="1200190" cy="1894616"/>
          </a:xfrm>
          <a:prstGeom prst="rect">
            <a:avLst/>
          </a:prstGeom>
        </p:spPr>
      </p:pic>
      <p:sp>
        <p:nvSpPr>
          <p:cNvPr id="34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B35922C-BA09-401C-B40C-C9AC7F312018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86265154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F69F6B-A343-4E81-AD18-957F8FF73E91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拓展探究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7F5FB3-1BF3-4B88-90E3-C4A3F4E6B198}"/>
              </a:ext>
            </a:extLst>
          </p:cNvPr>
          <p:cNvSpPr/>
          <p:nvPr/>
        </p:nvSpPr>
        <p:spPr>
          <a:xfrm>
            <a:off x="284160" y="801413"/>
            <a:ext cx="11623679" cy="5614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你喜欢“实用派”的惠子还是“逍遥派”的庄子？请结合实际生活经验，阐明理由。</a:t>
            </a:r>
          </a:p>
          <a:p>
            <a:pPr marL="356400" indent="457200">
              <a:lnSpc>
                <a:spcPct val="13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明确</a:t>
            </a:r>
            <a:r>
              <a:rPr lang="zh-CN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：观点一：我喜欢“实用派”的惠子。将“实用”作为评价事物价值的标准，能够最大限度地节约时间，满足人们生存和发展的基本需求，符合经济原则，也能更好地满足当下社会快速发展的需要。</a:t>
            </a:r>
          </a:p>
          <a:p>
            <a:pPr marL="356400" indent="457200">
              <a:lnSpc>
                <a:spcPct val="13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观点二：我喜欢</a:t>
            </a:r>
            <a:r>
              <a:rPr lang="en-US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逍遥派</a:t>
            </a:r>
            <a:r>
              <a:rPr lang="en-US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的庄子。如今，人们的物质生活已经得到了极大的满足，但是在社会中却弥漫着一股</a:t>
            </a:r>
            <a:r>
              <a:rPr lang="en-US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浮躁之风</a:t>
            </a:r>
            <a:r>
              <a:rPr lang="en-US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，不少人抱有急功近利的心态，恨不得做什么事都立竿见影，长此以往，不利于社会的健康发展。而庄子的</a:t>
            </a:r>
            <a:r>
              <a:rPr lang="en-US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逍遥</a:t>
            </a:r>
            <a:r>
              <a:rPr lang="en-US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主张抛却事事皆功利的想法，重视对美的欣赏和对精神的追求，不失为拯救</a:t>
            </a:r>
            <a:r>
              <a:rPr lang="en-US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过度功利</a:t>
            </a:r>
            <a:r>
              <a:rPr lang="en-US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的一剂良药。</a:t>
            </a:r>
          </a:p>
        </p:txBody>
      </p:sp>
    </p:spTree>
    <p:extLst>
      <p:ext uri="{BB962C8B-B14F-4D97-AF65-F5344CB8AC3E}">
        <p14:creationId xmlns:p14="http://schemas.microsoft.com/office/powerpoint/2010/main" val="41364431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524C545-6ACC-48DF-8F78-A387535B238E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课堂导入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D658BA1-1766-4452-A645-C9BADAA91FB0}"/>
              </a:ext>
            </a:extLst>
          </p:cNvPr>
          <p:cNvSpPr/>
          <p:nvPr/>
        </p:nvSpPr>
        <p:spPr>
          <a:xfrm>
            <a:off x="4439264" y="1007615"/>
            <a:ext cx="7492181" cy="5186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zh-CN" sz="2800" kern="100" dirty="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天下人都被社会环境局限于只知道所谓“有用的用”，却没有人知道那些被时代潮流遗弃的藏在沙堆土地下“看似无用却实际上有着大用”的玄妙道理。”</a:t>
            </a:r>
          </a:p>
          <a:p>
            <a:pPr indent="720000">
              <a:lnSpc>
                <a:spcPct val="150000"/>
              </a:lnSpc>
            </a:pPr>
            <a:r>
              <a:rPr lang="en-US" altLang="zh-CN" sz="2800" kern="100" dirty="0">
                <a:latin typeface="微软雅黑" panose="020B0503020204020204" pitchFamily="34" charset="-122"/>
                <a:ea typeface="微软雅黑" pitchFamily="34" charset="-122"/>
                <a:cs typeface="Calibri" panose="020F0502020204030204" pitchFamily="34" charset="0"/>
              </a:rPr>
              <a:t> 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那么究竟什么是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itchFamily="34" charset="-122"/>
                <a:cs typeface="楷体" panose="02010609060101010101" pitchFamily="49" charset="-122"/>
              </a:rPr>
              <a:t>“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无用之大用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？具体的来说，对于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无用之大用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最好的比喻则莫过于《庄子·逍遥游》中一段庄子与他好友惠子的对话。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BE477E-3866-4FBF-9C8A-715AFDB0D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48" y="1566295"/>
            <a:ext cx="4492326" cy="449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5151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9EA01A9-2BFB-4E36-856B-FFC10C12FD80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22131F0-2CAC-4672-B00C-E29D9DDA28D7}"/>
              </a:ext>
            </a:extLst>
          </p:cNvPr>
          <p:cNvGrpSpPr/>
          <p:nvPr/>
        </p:nvGrpSpPr>
        <p:grpSpPr>
          <a:xfrm>
            <a:off x="920332" y="1825613"/>
            <a:ext cx="3017524" cy="3206774"/>
            <a:chOff x="3861114" y="458450"/>
            <a:chExt cx="3017524" cy="3206774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87D997C-9FA0-4604-920B-88875BFD71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1114" y="646717"/>
              <a:ext cx="1983818" cy="2807103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FE1B8A1-F3E6-444B-8074-304B2FC2AE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5251" y="458450"/>
              <a:ext cx="1603387" cy="3206774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A91E758-41B3-4D93-AE04-164F27FA7C3B}"/>
              </a:ext>
            </a:extLst>
          </p:cNvPr>
          <p:cNvSpPr/>
          <p:nvPr/>
        </p:nvSpPr>
        <p:spPr>
          <a:xfrm>
            <a:off x="4318287" y="189234"/>
            <a:ext cx="7490085" cy="6479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庄子，姓庄，名周，战国时期宋国蒙人。</a:t>
            </a:r>
            <a:endParaRPr lang="en-US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战国中期道家学派代表人物，思想家、哲学家、文学家，与老子并称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老庄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endParaRPr lang="en-US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他曾做过宋国蒙地的漆园吏。</a:t>
            </a:r>
            <a:endParaRPr lang="en-US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一生率性，崇尚自然，非毁礼法，傲视王侯。生活贫困，以编草鞋为生，淡泊名利，以清静修道为务，楚威王曾以厚礼请他担任相国，被他拒绝，终身不仕。</a:t>
            </a: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主要作品有庄周和他的门人以及后学所著《庄子》，名篇有《逍遥游》《齐物论》等。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38BDA22-5F78-4759-9C06-852BFB402232}"/>
              </a:ext>
            </a:extLst>
          </p:cNvPr>
          <p:cNvSpPr/>
          <p:nvPr/>
        </p:nvSpPr>
        <p:spPr>
          <a:xfrm>
            <a:off x="0" y="4913315"/>
            <a:ext cx="40832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ctr"/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</a:t>
            </a: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周</a:t>
            </a:r>
            <a:endParaRPr lang="en-US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indent="355600" algn="ctr"/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约前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369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—前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286</a:t>
            </a:r>
            <a:endParaRPr lang="zh-CN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20537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CADD129-E4D9-4D40-AA7E-DD27D355D111}"/>
              </a:ext>
            </a:extLst>
          </p:cNvPr>
          <p:cNvGrpSpPr/>
          <p:nvPr/>
        </p:nvGrpSpPr>
        <p:grpSpPr>
          <a:xfrm>
            <a:off x="920332" y="1825613"/>
            <a:ext cx="3017525" cy="3206774"/>
            <a:chOff x="3861114" y="3641076"/>
            <a:chExt cx="3017525" cy="3206774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04D5223-AB6D-48C8-BD58-2283A29CE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1" r="6751"/>
            <a:stretch>
              <a:fillRect/>
            </a:stretch>
          </p:blipFill>
          <p:spPr>
            <a:xfrm>
              <a:off x="3861114" y="3822297"/>
              <a:ext cx="1983818" cy="280710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CC320B6-ADC7-43D3-B60E-387B7E880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5252" y="3641076"/>
              <a:ext cx="1603387" cy="3206774"/>
            </a:xfrm>
            <a:prstGeom prst="rect">
              <a:avLst/>
            </a:prstGeom>
          </p:spPr>
        </p:pic>
      </p:grpSp>
      <p:sp>
        <p:nvSpPr>
          <p:cNvPr id="2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9EA01A9-2BFB-4E36-856B-FFC10C12FD80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A91E758-41B3-4D93-AE04-164F27FA7C3B}"/>
              </a:ext>
            </a:extLst>
          </p:cNvPr>
          <p:cNvSpPr/>
          <p:nvPr/>
        </p:nvSpPr>
        <p:spPr>
          <a:xfrm>
            <a:off x="4318287" y="189234"/>
            <a:ext cx="7490085" cy="6479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惠子，姓惠</a:t>
            </a: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名施，战国中期宋国人，著名的政治家、哲学家，是名家学派的开山鼻祖和主要代表人物，做过梁惠王的相。</a:t>
            </a:r>
            <a:endParaRPr lang="en-US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惠子是合纵抗秦最主要的组织人和支持者，他主张魏国、齐国和楚国联合起来对抗秦国，并建议齐、魏互尊为王。作为合纵的组织人，他在当时各个国家里都享有很高的声誉。</a:t>
            </a: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惠施本是庄子的朋友，为先秦名家代表，但本篇及以下许多篇章中所写惠施与庄子的故事多为寓言性质，并不真正反映惠施的思想。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38BDA22-5F78-4759-9C06-852BFB402232}"/>
              </a:ext>
            </a:extLst>
          </p:cNvPr>
          <p:cNvSpPr/>
          <p:nvPr/>
        </p:nvSpPr>
        <p:spPr>
          <a:xfrm>
            <a:off x="0" y="4913315"/>
            <a:ext cx="40832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ctr"/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惠施</a:t>
            </a:r>
            <a:endParaRPr lang="en-US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indent="355600" algn="ctr"/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约前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390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—前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317</a:t>
            </a:r>
            <a:endParaRPr lang="zh-CN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35757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87BAEEF-8192-4CF4-A737-4829A28859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0" y="1422422"/>
            <a:ext cx="4445000" cy="4445000"/>
          </a:xfrm>
          <a:prstGeom prst="rect">
            <a:avLst/>
          </a:prstGeom>
        </p:spPr>
      </p:pic>
      <p:sp>
        <p:nvSpPr>
          <p:cNvPr id="2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9EA01A9-2BFB-4E36-856B-FFC10C12FD80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A91E758-41B3-4D93-AE04-164F27FA7C3B}"/>
              </a:ext>
            </a:extLst>
          </p:cNvPr>
          <p:cNvSpPr/>
          <p:nvPr/>
        </p:nvSpPr>
        <p:spPr>
          <a:xfrm>
            <a:off x="4318287" y="189234"/>
            <a:ext cx="7490085" cy="6479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《庄子》又名《南华经》，是战国中期庄子及其后学所著道家经文。</a:t>
            </a:r>
            <a:endParaRPr lang="en-US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汉代以后，尊庄子为南华真人，因此《庄子》亦称《南华经》。其书与《老子》《周易》合称“三玄”。</a:t>
            </a:r>
            <a:endParaRPr lang="en-US" altLang="zh-CN" sz="2800" kern="100">
              <a:latin typeface="微软雅黑" panose="020B0503020204020204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《庄子》共三十三篇</a:t>
            </a: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分“内篇</a:t>
            </a: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、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外篇</a:t>
            </a: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、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杂篇”</a:t>
            </a: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一般认为“内篇”的七篇文章是庄子所写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“外篇”十五篇一般认为是庄子的弟子们所写</a:t>
            </a: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或者说是庄子与他的弟子一起合作写成的</a:t>
            </a: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它反映的是庄子真实的思想。</a:t>
            </a:r>
          </a:p>
        </p:txBody>
      </p:sp>
    </p:spTree>
    <p:extLst>
      <p:ext uri="{BB962C8B-B14F-4D97-AF65-F5344CB8AC3E}">
        <p14:creationId xmlns:p14="http://schemas.microsoft.com/office/powerpoint/2010/main" val="213147631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9EA01A9-2BFB-4E36-856B-FFC10C12FD80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A91E758-41B3-4D93-AE04-164F27FA7C3B}"/>
              </a:ext>
            </a:extLst>
          </p:cNvPr>
          <p:cNvSpPr/>
          <p:nvPr/>
        </p:nvSpPr>
        <p:spPr>
          <a:xfrm>
            <a:off x="491359" y="759185"/>
            <a:ext cx="11209282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庄子钓于濮水，楚王使大夫二人往先焉，曰：“愿以境内累矣！”庄子持竿不顾，曰：“吾闻楚有神龟，死已三千岁矣。王巾笥</a:t>
            </a:r>
            <a:r>
              <a:rPr lang="en-US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s</a:t>
            </a: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ì而藏之庙堂之上。此龟者，宁其死为留骨而贵乎？宁其生而曳尾于涂中乎？”二大夫曰：“宁生而曳尾涂中。”庄子曰：“往矣！吾将曳尾于涂中。”——《庄子·秋水》</a:t>
            </a:r>
            <a:r>
              <a:rPr lang="zh-CN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（精神自由）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B27781-F271-4F15-960A-2A22416BD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87" y="4082764"/>
            <a:ext cx="2947595" cy="245014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15B379E-621A-43D3-B83C-8A9A0338FB43}"/>
              </a:ext>
            </a:extLst>
          </p:cNvPr>
          <p:cNvSpPr/>
          <p:nvPr/>
        </p:nvSpPr>
        <p:spPr>
          <a:xfrm>
            <a:off x="2923210" y="4007062"/>
            <a:ext cx="9033641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庄子将死，弟子欲厚葬之。庄子曰：“吾以天地为棺椁，以日月为连璧，星辰为珠玑，万物为赍送。吾葬具岂不备邪？何以加此！”——《庄子·列御寇》</a:t>
            </a:r>
            <a:r>
              <a:rPr lang="zh-CN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（天人合一）</a:t>
            </a:r>
          </a:p>
        </p:txBody>
      </p:sp>
    </p:spTree>
    <p:extLst>
      <p:ext uri="{BB962C8B-B14F-4D97-AF65-F5344CB8AC3E}">
        <p14:creationId xmlns:p14="http://schemas.microsoft.com/office/powerpoint/2010/main" val="345130058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66DCFAA-25DB-400F-BF89-9518CADC6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48" y="1566295"/>
            <a:ext cx="4492326" cy="449232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631962C-C301-4CE2-AB1E-71D7730EDB3F}"/>
              </a:ext>
            </a:extLst>
          </p:cNvPr>
          <p:cNvSpPr/>
          <p:nvPr/>
        </p:nvSpPr>
        <p:spPr>
          <a:xfrm>
            <a:off x="4306529" y="646718"/>
            <a:ext cx="7595418" cy="5833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庄子思想</a:t>
            </a:r>
          </a:p>
          <a:p>
            <a:pPr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en-US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庄子的无神论和天道观</a:t>
            </a:r>
          </a:p>
          <a:p>
            <a:pPr indent="457200">
              <a:lnSpc>
                <a:spcPct val="150000"/>
              </a:lnSpc>
              <a:buClr>
                <a:schemeClr val="accent4">
                  <a:lumMod val="75000"/>
                </a:schemeClr>
              </a:buClr>
            </a:pPr>
            <a:r>
              <a:rPr lang="zh-CN" altLang="en-US" sz="2800" kern="100">
                <a:latin typeface="微软雅黑" panose="020B0503020204020204" pitchFamily="34" charset="-122"/>
                <a:ea typeface="微软雅黑" pitchFamily="34" charset="-122"/>
                <a:cs typeface="Times New Roman" panose="02020603050405020304" pitchFamily="18" charset="0"/>
              </a:rPr>
              <a:t>在人类的婴儿期，人们认为，天也就是大自然的万事万物，都是神创造的，天就是上帝或者说是帝。而道家的创始人老子否定了这种理论。老子说天是道的产物。庄子认为，道是无处不在的，但道又是没有具体形态和意志的，道是产生天地万物的本原。（朴素的、原始的唯物观）</a:t>
            </a:r>
          </a:p>
        </p:txBody>
      </p:sp>
      <p:sp>
        <p:nvSpPr>
          <p:cNvPr id="5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0CFB3E-31B2-4EF3-8242-88E5E3A21EF8}"/>
              </a:ext>
            </a:extLst>
          </p:cNvPr>
          <p:cNvSpPr txBox="1"/>
          <p:nvPr/>
        </p:nvSpPr>
        <p:spPr>
          <a:xfrm>
            <a:off x="920332" y="70654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</p:spTree>
    <p:extLst>
      <p:ext uri="{BB962C8B-B14F-4D97-AF65-F5344CB8AC3E}">
        <p14:creationId xmlns:p14="http://schemas.microsoft.com/office/powerpoint/2010/main" val="238136140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3694</Words>
  <Application>Microsoft Office PowerPoint</Application>
  <PresentationFormat>自定义</PresentationFormat>
  <Paragraphs>172</Paragraphs>
  <Slides>30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2021-08-25T18:12:04Z</cp:lastPrinted>
  <dcterms:created xsi:type="dcterms:W3CDTF">2021-08-25T18:12:04Z</dcterms:created>
  <dcterms:modified xsi:type="dcterms:W3CDTF">2021-08-26T10:04:18Z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