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7" r:id="rId2"/>
    <p:sldId id="378" r:id="rId3"/>
    <p:sldId id="449" r:id="rId4"/>
    <p:sldId id="441" r:id="rId5"/>
    <p:sldId id="460" r:id="rId6"/>
    <p:sldId id="518" r:id="rId7"/>
    <p:sldId id="408" r:id="rId8"/>
    <p:sldId id="413" r:id="rId9"/>
    <p:sldId id="443" r:id="rId10"/>
    <p:sldId id="519" r:id="rId11"/>
    <p:sldId id="444" r:id="rId12"/>
    <p:sldId id="452" r:id="rId13"/>
    <p:sldId id="416" r:id="rId14"/>
    <p:sldId id="436" r:id="rId15"/>
    <p:sldId id="484" r:id="rId16"/>
    <p:sldId id="467" r:id="rId17"/>
    <p:sldId id="469" r:id="rId18"/>
    <p:sldId id="425" r:id="rId19"/>
    <p:sldId id="427" r:id="rId20"/>
    <p:sldId id="428" r:id="rId21"/>
    <p:sldId id="432" r:id="rId22"/>
    <p:sldId id="471" r:id="rId23"/>
    <p:sldId id="434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66"/>
    <a:srgbClr val="FF6600"/>
    <a:srgbClr val="FF0066"/>
    <a:srgbClr val="CC66FF"/>
    <a:srgbClr val="00FF99"/>
    <a:srgbClr val="6600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53"/>
    <p:restoredTop sz="94659"/>
  </p:normalViewPr>
  <p:slideViewPr>
    <p:cSldViewPr showGuides="1">
      <p:cViewPr varScale="1">
        <p:scale>
          <a:sx n="63" d="100"/>
          <a:sy n="63" d="100"/>
        </p:scale>
        <p:origin x="192" y="52"/>
      </p:cViewPr>
      <p:guideLst>
        <p:guide orient="horz" pos="2160"/>
        <p:guide pos="2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39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3164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6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6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Text Box 2"/>
          <p:cNvSpPr txBox="1"/>
          <p:nvPr/>
        </p:nvSpPr>
        <p:spPr>
          <a:xfrm>
            <a:off x="8027988" y="1628775"/>
            <a:ext cx="792162" cy="1746250"/>
          </a:xfrm>
          <a:prstGeom prst="rect">
            <a:avLst/>
          </a:prstGeom>
          <a:solidFill>
            <a:srgbClr val="C0C0C0">
              <a:alpha val="54117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杨绛</a:t>
            </a:r>
          </a:p>
        </p:txBody>
      </p:sp>
      <p:sp>
        <p:nvSpPr>
          <p:cNvPr id="3075" name="WordArt 6"/>
          <p:cNvSpPr>
            <a:spLocks noTextEdit="1"/>
          </p:cNvSpPr>
          <p:nvPr/>
        </p:nvSpPr>
        <p:spPr>
          <a:xfrm rot="5400000">
            <a:off x="5973763" y="1019175"/>
            <a:ext cx="2303462" cy="9318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9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老王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写“我”有什么作用？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 dirty="0" smtClean="0"/>
              <a:t>写在我们家落难的时候老王仍然愿意与“我”来往，写“我”对老王的善意和关心、帮助，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是为了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衬托</a:t>
            </a:r>
            <a:r>
              <a:rPr lang="zh-CN" altLang="en-US" sz="4000" b="1" dirty="0" smtClean="0"/>
              <a:t>老王不带有色眼镜看待人、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为下文</a:t>
            </a:r>
            <a:r>
              <a:rPr lang="zh-CN" altLang="en-US" sz="4000" b="1" dirty="0" smtClean="0"/>
              <a:t>写老王临死前特意来给我送香油鸡蛋表达谢意</a:t>
            </a:r>
            <a:r>
              <a:rPr lang="zh-CN" altLang="en-US" sz="4000" b="1" u="sng" dirty="0" smtClean="0">
                <a:solidFill>
                  <a:srgbClr val="FF0000"/>
                </a:solidFill>
              </a:rPr>
              <a:t>作铺垫</a:t>
            </a:r>
            <a:r>
              <a:rPr lang="zh-CN" altLang="en-US" sz="4000" b="1" dirty="0" smtClean="0"/>
              <a:t>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730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2"/>
          <p:cNvSpPr txBox="1"/>
          <p:nvPr/>
        </p:nvSpPr>
        <p:spPr>
          <a:xfrm>
            <a:off x="755650" y="908050"/>
            <a:ext cx="532765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6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研讨探究</a:t>
            </a:r>
          </a:p>
        </p:txBody>
      </p:sp>
      <p:sp>
        <p:nvSpPr>
          <p:cNvPr id="400387" name="Text Box 3"/>
          <p:cNvSpPr txBox="1"/>
          <p:nvPr/>
        </p:nvSpPr>
        <p:spPr>
          <a:xfrm>
            <a:off x="900113" y="2852738"/>
            <a:ext cx="7705725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algn="just">
              <a:spcBef>
                <a:spcPct val="50000"/>
              </a:spcBef>
            </a:pPr>
            <a:r>
              <a:rPr lang="en-US" altLang="zh-CN" sz="60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6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、研讨老王之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6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善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endParaRPr lang="zh-CN" altLang="en-US" sz="6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1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095375" y="260350"/>
            <a:ext cx="6572250" cy="1143000"/>
          </a:xfrm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sz="5400" b="1" dirty="0">
                <a:solidFill>
                  <a:srgbClr val="990099"/>
                </a:solidFill>
              </a:rPr>
              <a:t>精读课文，填写下表</a:t>
            </a:r>
          </a:p>
        </p:txBody>
      </p:sp>
      <p:graphicFrame>
        <p:nvGraphicFramePr>
          <p:cNvPr id="369667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37112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3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1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sz="5400" b="1" dirty="0">
                <a:solidFill>
                  <a:srgbClr val="990099"/>
                </a:solidFill>
              </a:rPr>
              <a:t>精读课文，填写下表</a:t>
            </a:r>
          </a:p>
        </p:txBody>
      </p:sp>
      <p:graphicFrame>
        <p:nvGraphicFramePr>
          <p:cNvPr id="369667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98365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2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送冰块，车费减半（略写）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老实厚道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送钱先生看病，不要钱</a:t>
                      </a:r>
                      <a:r>
                        <a:rPr lang="zh-CN" altLang="en-US" sz="3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（略写）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重感情，讲仁义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临死前送来香油、鸡蛋</a:t>
                      </a:r>
                      <a:r>
                        <a:rPr lang="zh-CN" altLang="en-US" sz="3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（详写）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知恩必报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8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0146" name="Text Box 2"/>
          <p:cNvSpPr txBox="1"/>
          <p:nvPr/>
        </p:nvSpPr>
        <p:spPr>
          <a:xfrm>
            <a:off x="755650" y="1358900"/>
            <a:ext cx="8064500" cy="132343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那是一个幸运的人对一个不幸者的愧怍。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为什么作者觉得愧怍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0147" name="Text Box 3"/>
          <p:cNvSpPr txBox="1"/>
          <p:nvPr/>
        </p:nvSpPr>
        <p:spPr>
          <a:xfrm>
            <a:off x="755650" y="3068960"/>
            <a:ext cx="8064500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一个社会总有幸运者和不幸者，幸运者有责任关爱不幸者，帮助改善他们的处境。作者回想起来，觉得对老王的关爱还不够，所以感到“愧怍”。</a:t>
            </a:r>
          </a:p>
        </p:txBody>
      </p:sp>
      <p:sp>
        <p:nvSpPr>
          <p:cNvPr id="24580" name="Text Box 4"/>
          <p:cNvSpPr txBox="1"/>
          <p:nvPr/>
        </p:nvSpPr>
        <p:spPr>
          <a:xfrm>
            <a:off x="971550" y="4941888"/>
            <a:ext cx="6121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zh-CN" sz="3200" b="1" dirty="0">
              <a:solidFill>
                <a:srgbClr val="008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90149" name="Rectangle 5"/>
          <p:cNvSpPr/>
          <p:nvPr/>
        </p:nvSpPr>
        <p:spPr>
          <a:xfrm>
            <a:off x="684213" y="404813"/>
            <a:ext cx="780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华文彩云" pitchFamily="2" charset="-122"/>
              </a:rPr>
              <a:t>找出揭示全文主旨的“文眼”的句子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146" grpId="0"/>
      <p:bldP spid="390147" grpId="0"/>
      <p:bldP spid="3901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645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b="1" dirty="0"/>
              <a:t>内容主旨</a:t>
            </a:r>
          </a:p>
        </p:txBody>
      </p:sp>
      <p:sp>
        <p:nvSpPr>
          <p:cNvPr id="26626" name="文本占位符 64514"/>
          <p:cNvSpPr>
            <a:spLocks noGrp="1"/>
          </p:cNvSpPr>
          <p:nvPr>
            <p:ph idx="1"/>
          </p:nvPr>
        </p:nvSpPr>
        <p:spPr>
          <a:xfrm>
            <a:off x="-98425" y="1600200"/>
            <a:ext cx="9229725" cy="4526280"/>
          </a:xfrm>
        </p:spPr>
        <p:txBody>
          <a:bodyPr anchor="t"/>
          <a:lstStyle/>
          <a:p>
            <a:r>
              <a:rPr lang="zh-CN" altLang="en-US" sz="4400" dirty="0">
                <a:solidFill>
                  <a:srgbClr val="FF0066"/>
                </a:solidFill>
              </a:rPr>
              <a:t>这篇散文以“我”与老王的交往为线索，回忆了老王的几个生活片段，刻画了一个穷苦卑微但又心地善良、老实厚道的人物形象，表达了作者一家对老王那样的不幸者给予的关心、同情和尊重，同时也含蓄地提出了“关怀不幸者”这一社会问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6" descr="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10" name="Rectangle 2"/>
          <p:cNvSpPr/>
          <p:nvPr/>
        </p:nvSpPr>
        <p:spPr>
          <a:xfrm>
            <a:off x="1331913" y="3644900"/>
            <a:ext cx="6985000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 dirty="0">
                <a:solidFill>
                  <a:srgbClr val="C52707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幸运者，</a:t>
            </a:r>
          </a:p>
          <a:p>
            <a:pPr lvl="0" indent="0"/>
            <a:r>
              <a:rPr lang="zh-CN" altLang="en-US" sz="4000" b="1" dirty="0">
                <a:solidFill>
                  <a:srgbClr val="C52707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只有关爱帮助不幸者的责任，</a:t>
            </a:r>
          </a:p>
          <a:p>
            <a:pPr lvl="0" indent="0"/>
            <a:r>
              <a:rPr lang="zh-CN" altLang="en-US" sz="4000" b="1" dirty="0">
                <a:solidFill>
                  <a:srgbClr val="C52707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没有嘲笑歧视不幸者的理由。</a:t>
            </a:r>
          </a:p>
        </p:txBody>
      </p:sp>
      <p:sp>
        <p:nvSpPr>
          <p:cNvPr id="39939" name="Rectangle 3"/>
          <p:cNvSpPr/>
          <p:nvPr/>
        </p:nvSpPr>
        <p:spPr>
          <a:xfrm>
            <a:off x="827088" y="2565400"/>
            <a:ext cx="727233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Rectangle 4"/>
          <p:cNvSpPr/>
          <p:nvPr/>
        </p:nvSpPr>
        <p:spPr>
          <a:xfrm>
            <a:off x="539750" y="1989138"/>
            <a:ext cx="82804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阅读学习过这篇文章，我们主要受到什么启示？</a:t>
            </a:r>
          </a:p>
        </p:txBody>
      </p:sp>
      <p:sp>
        <p:nvSpPr>
          <p:cNvPr id="145413" name="Oval 5"/>
          <p:cNvSpPr>
            <a:spLocks noChangeArrowheads="1"/>
          </p:cNvSpPr>
          <p:nvPr/>
        </p:nvSpPr>
        <p:spPr bwMode="auto">
          <a:xfrm>
            <a:off x="539750" y="404813"/>
            <a:ext cx="3024188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lstStyle/>
          <a:p>
            <a:pPr lvl="0" algn="ctr" eaLnBrk="0" fontAlgn="base" hangingPunct="0"/>
            <a:r>
              <a:rPr lang="zh-CN" altLang="en-US" sz="44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交流讨论</a:t>
            </a:r>
            <a:endParaRPr lang="zh-CN" altLang="en-US" sz="4400" b="1" strike="noStrike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2" name="Rectangle 2"/>
          <p:cNvSpPr>
            <a:spLocks noChangeArrowheads="1"/>
          </p:cNvSpPr>
          <p:nvPr/>
        </p:nvSpPr>
        <p:spPr bwMode="auto">
          <a:xfrm>
            <a:off x="539750" y="2060575"/>
            <a:ext cx="8066088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/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 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现实生活中，你所知道的有哪些不幸的人？</a:t>
            </a: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他有什么样的特点？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你觉得，在今后的日子里，你将会怎么去对待那些不幸的人？和同学讨论后，写在作业本上。</a:t>
            </a:r>
          </a:p>
        </p:txBody>
      </p:sp>
      <p:sp>
        <p:nvSpPr>
          <p:cNvPr id="148483" name="Oval 3"/>
          <p:cNvSpPr>
            <a:spLocks noChangeArrowheads="1"/>
          </p:cNvSpPr>
          <p:nvPr/>
        </p:nvSpPr>
        <p:spPr bwMode="auto">
          <a:xfrm>
            <a:off x="827088" y="620713"/>
            <a:ext cx="3024188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lstStyle/>
          <a:p>
            <a:pPr lvl="0" algn="ctr" eaLnBrk="0" fontAlgn="base" hangingPunct="0"/>
            <a:r>
              <a:rPr lang="zh-CN" altLang="en-US" sz="4400" b="1" strike="noStrike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探究思考</a:t>
            </a:r>
            <a:endParaRPr lang="zh-CN" altLang="en-US" sz="4400" b="1" strike="noStrike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idx="1"/>
          </p:nvPr>
        </p:nvSpPr>
        <p:spPr>
          <a:xfrm>
            <a:off x="698500" y="1665288"/>
            <a:ext cx="8750300" cy="5192712"/>
          </a:xfrm>
        </p:spPr>
        <p:txBody>
          <a:bodyPr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>
                <a:solidFill>
                  <a:srgbClr val="004AAE"/>
                </a:solidFill>
                <a:ea typeface=",arial"/>
              </a:rPr>
              <a:t> </a:t>
            </a:r>
          </a:p>
        </p:txBody>
      </p:sp>
      <p:pic>
        <p:nvPicPr>
          <p:cNvPr id="44034" name="Picture 3" descr="3"/>
          <p:cNvPicPr>
            <a:picLocks noChangeAspect="1"/>
          </p:cNvPicPr>
          <p:nvPr/>
        </p:nvPicPr>
        <p:blipFill>
          <a:blip r:embed="rId2"/>
          <a:srcRect b="143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884" name="Text Box 4"/>
          <p:cNvSpPr txBox="1"/>
          <p:nvPr/>
        </p:nvSpPr>
        <p:spPr>
          <a:xfrm>
            <a:off x="5302250" y="6034088"/>
            <a:ext cx="3841750" cy="823912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角落里的哭泣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照片 0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0931" name="Text Box 3"/>
          <p:cNvSpPr txBox="1"/>
          <p:nvPr/>
        </p:nvSpPr>
        <p:spPr>
          <a:xfrm>
            <a:off x="4083050" y="6034088"/>
            <a:ext cx="5060950" cy="823912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向往？茫然？</a:t>
            </a:r>
            <a:r>
              <a:rPr lang="en-US" altLang="zh-CN" sz="48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</a:p>
        </p:txBody>
      </p:sp>
      <p:sp>
        <p:nvSpPr>
          <p:cNvPr id="380932" name="Rectangle 4"/>
          <p:cNvSpPr/>
          <p:nvPr/>
        </p:nvSpPr>
        <p:spPr>
          <a:xfrm>
            <a:off x="539750" y="3716338"/>
            <a:ext cx="82804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王致中，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17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岁，在贵州以背煤为生。一筐煤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40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公斤，从煤坑向上爬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100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米，然后再走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1000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米山路，挣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元人民币。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0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1" grpId="0" animBg="1"/>
      <p:bldP spid="3809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5" name="Text Box 3"/>
          <p:cNvSpPr txBox="1"/>
          <p:nvPr/>
        </p:nvSpPr>
        <p:spPr>
          <a:xfrm>
            <a:off x="2951163" y="0"/>
            <a:ext cx="6192837" cy="436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   </a:t>
            </a: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杨绛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,钱钟书夫人，原名杨季康,生于1911年，江苏无锡人。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作家、文学翻译家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。1932年毕业于苏州东吴大学。1935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1938年留学英法，回国后曾在上海震旦女子文理学院、清华大学任教。1949年后，在中国社会科学院文学研究所、外国文学研究所工作。主要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译著有《堂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吉诃德》，散文集《干校六记》《将饮茶》等，长篇小说《洗澡》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320517" name="Text Box 5"/>
          <p:cNvSpPr txBox="1"/>
          <p:nvPr/>
        </p:nvSpPr>
        <p:spPr>
          <a:xfrm>
            <a:off x="71438" y="4556125"/>
            <a:ext cx="5580062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钱钟书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（1910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1998），江苏无锡人。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学者，</a:t>
            </a:r>
            <a:r>
              <a:rPr lang="zh-CN" altLang="zh-CN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作家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，著有小说《围城》和学术著作《谈艺录》《管锥编》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等。</a:t>
            </a:r>
          </a:p>
        </p:txBody>
      </p:sp>
      <p:pic>
        <p:nvPicPr>
          <p:cNvPr id="320518" name="Picture 6" descr="杨绛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4149725"/>
            <a:ext cx="3384550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7" descr="杨绛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952750" cy="335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5" grpId="0"/>
      <p:bldP spid="3205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a1071043525_31924"/>
          <p:cNvPicPr>
            <a:picLocks noChangeAspect="1"/>
          </p:cNvPicPr>
          <p:nvPr/>
        </p:nvPicPr>
        <p:blipFill>
          <a:blip r:embed="rId2"/>
          <a:srcRect b="80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1955" name="Text Box 3"/>
          <p:cNvSpPr txBox="1">
            <a:spLocks noChangeArrowheads="1"/>
          </p:cNvSpPr>
          <p:nvPr/>
        </p:nvSpPr>
        <p:spPr bwMode="auto">
          <a:xfrm>
            <a:off x="4356100" y="6096000"/>
            <a:ext cx="4787900" cy="762000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《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生活的旋律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》</a:t>
            </a:r>
            <a:endParaRPr kumimoji="1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rgbClr val="CC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1956" name="Rectangle 4"/>
          <p:cNvSpPr>
            <a:spLocks noChangeArrowheads="1"/>
          </p:cNvSpPr>
          <p:nvPr/>
        </p:nvSpPr>
        <p:spPr bwMode="auto">
          <a:xfrm>
            <a:off x="179388" y="549275"/>
            <a:ext cx="8748713" cy="2289175"/>
          </a:xfrm>
          <a:prstGeom prst="rect">
            <a:avLst/>
          </a:prstGeom>
          <a:solidFill>
            <a:srgbClr val="99009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我们的生活被太多假象所蒙骗，以至于缺少了真爱与关怀，在大多数人的眼里，街边的乞讨，都是有组织的集团操纵，为此人们忽略了真正需要帮助的人群。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1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1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 animBg="1"/>
      <p:bldP spid="38195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照片 0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6051" name="Text Box 3"/>
          <p:cNvSpPr txBox="1"/>
          <p:nvPr/>
        </p:nvSpPr>
        <p:spPr>
          <a:xfrm>
            <a:off x="6521450" y="6034088"/>
            <a:ext cx="2622550" cy="823912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午餐时刻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6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47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400"/>
            <a:ext cx="9144000" cy="7027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/>
          <p:nvPr/>
        </p:nvSpPr>
        <p:spPr>
          <a:xfrm>
            <a:off x="71438" y="1484313"/>
            <a:ext cx="8964612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8000" b="1" dirty="0">
                <a:solidFill>
                  <a:srgbClr val="FFFF00"/>
                </a:solidFill>
                <a:latin typeface="Tahoma" panose="020B0604030504040204" pitchFamily="34" charset="0"/>
                <a:ea typeface="华文新魏" pitchFamily="2" charset="-122"/>
              </a:rPr>
              <a:t>        </a:t>
            </a:r>
            <a:r>
              <a:rPr lang="zh-CN" altLang="en-US" sz="8000" b="1" dirty="0">
                <a:solidFill>
                  <a:srgbClr val="003AF4"/>
                </a:solidFill>
                <a:latin typeface="Tahoma" panose="020B0604030504040204" pitchFamily="34" charset="0"/>
                <a:ea typeface="华文新魏" pitchFamily="2" charset="-122"/>
              </a:rPr>
              <a:t>请 记 住</a:t>
            </a:r>
          </a:p>
          <a:p>
            <a:pPr lvl="0" indent="0"/>
            <a:r>
              <a:rPr lang="zh-CN" altLang="en-US" sz="8000" b="1" dirty="0">
                <a:solidFill>
                  <a:srgbClr val="FFFF00"/>
                </a:solidFill>
                <a:latin typeface="Tahoma" panose="020B0604030504040204" pitchFamily="34" charset="0"/>
                <a:ea typeface="华文新魏" pitchFamily="2" charset="-122"/>
              </a:rPr>
              <a:t>送人玫瑰  手留余香</a:t>
            </a:r>
            <a:r>
              <a:rPr lang="zh-CN" altLang="en-US" sz="8000" b="1" dirty="0">
                <a:solidFill>
                  <a:srgbClr val="FFFF99"/>
                </a:solidFill>
                <a:latin typeface="Tahoma" panose="020B0604030504040204" pitchFamily="34" charset="0"/>
                <a:ea typeface="华文新魏" pitchFamily="2" charset="-122"/>
              </a:rPr>
              <a:t>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8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8099" name="Text Box 3"/>
          <p:cNvSpPr txBox="1"/>
          <p:nvPr/>
        </p:nvSpPr>
        <p:spPr>
          <a:xfrm>
            <a:off x="395288" y="2060575"/>
            <a:ext cx="8424862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4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你认为应如何对待自己周围的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老王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en-US" altLang="zh-CN" sz="44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</a:p>
        </p:txBody>
      </p:sp>
      <p:sp>
        <p:nvSpPr>
          <p:cNvPr id="388100" name="Rectangle 4"/>
          <p:cNvSpPr/>
          <p:nvPr/>
        </p:nvSpPr>
        <p:spPr>
          <a:xfrm>
            <a:off x="468313" y="3644900"/>
            <a:ext cx="8424862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4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从许多人对不幸者弱者的冷漠</a:t>
            </a:r>
            <a:r>
              <a:rPr lang="en-US" altLang="zh-CN" sz="44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44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你认为现代人缺失的是什么</a:t>
            </a:r>
            <a:r>
              <a:rPr lang="en-US" altLang="zh-CN" sz="44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</a:p>
        </p:txBody>
      </p:sp>
      <p:sp>
        <p:nvSpPr>
          <p:cNvPr id="54276" name="WordArt 7"/>
          <p:cNvSpPr>
            <a:spLocks noTextEdit="1"/>
          </p:cNvSpPr>
          <p:nvPr/>
        </p:nvSpPr>
        <p:spPr>
          <a:xfrm>
            <a:off x="611188" y="0"/>
            <a:ext cx="2232025" cy="18859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algn="ctr"/>
            <a:r>
              <a:rPr lang="zh-CN" altLang="en-US" sz="6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88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88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88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5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8578" name="Text Box 2"/>
          <p:cNvSpPr txBox="1"/>
          <p:nvPr/>
        </p:nvSpPr>
        <p:spPr>
          <a:xfrm>
            <a:off x="250825" y="2060575"/>
            <a:ext cx="86106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文章作于</a:t>
            </a:r>
            <a:r>
              <a:rPr lang="en-US" altLang="zh-CN" sz="3600" b="1">
                <a:solidFill>
                  <a:srgbClr val="FF0000"/>
                </a:solidFill>
                <a:latin typeface="_x000B__x000C_"/>
                <a:ea typeface="宋体" panose="02010600030101010101" pitchFamily="2" charset="-122"/>
              </a:rPr>
              <a:t>1984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年。这是一篇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回忆性的散文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，作者记叙了自己从前同老王交往中的几个片段，当时正是“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文化大革命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”时期，作者夫妇被认为是“反动学术权威”，但是，任何歪风邪气对老王都没有丝毫影响，他照样尊重作者夫妇。由此与老王的交往深深的印刻在了作者的脑海之中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</a:p>
        </p:txBody>
      </p:sp>
      <p:sp>
        <p:nvSpPr>
          <p:cNvPr id="8195" name="WordArt 4"/>
          <p:cNvSpPr>
            <a:spLocks noTextEdit="1"/>
          </p:cNvSpPr>
          <p:nvPr/>
        </p:nvSpPr>
        <p:spPr>
          <a:xfrm>
            <a:off x="2555875" y="404813"/>
            <a:ext cx="335280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/>
            <a:r>
              <a:rPr lang="zh-CN" altLang="en-US" sz="6600">
                <a:ln w="12700" cap="flat" cmpd="sng">
                  <a:solidFill>
                    <a:srgbClr val="3333CC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5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728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7315" name="Rectangle 3"/>
          <p:cNvSpPr>
            <a:spLocks noGrp="1" noChangeArrowheads="1"/>
          </p:cNvSpPr>
          <p:nvPr>
            <p:ph idx="1"/>
          </p:nvPr>
        </p:nvSpPr>
        <p:spPr>
          <a:xfrm>
            <a:off x="-73025" y="116632"/>
            <a:ext cx="9217025" cy="4465638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0030101010101" pitchFamily="2" charset="-122"/>
                <a:cs typeface="+mn-cs"/>
              </a:rPr>
              <a:t>伛             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0030101010101" pitchFamily="2" charset="-122"/>
                <a:cs typeface="+mn-cs"/>
              </a:rPr>
              <a:t>              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0030101010101" pitchFamily="2" charset="-122"/>
                <a:cs typeface="+mn-cs"/>
              </a:rPr>
              <a:t>   </a:t>
            </a:r>
          </a:p>
        </p:txBody>
      </p:sp>
      <p:sp>
        <p:nvSpPr>
          <p:cNvPr id="397316" name="Rectangle 4"/>
          <p:cNvSpPr>
            <a:spLocks noChangeArrowheads="1"/>
          </p:cNvSpPr>
          <p:nvPr/>
        </p:nvSpPr>
        <p:spPr bwMode="auto">
          <a:xfrm>
            <a:off x="408226" y="116632"/>
            <a:ext cx="8666956" cy="3991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yǔ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2" charset="-122"/>
                <a:cs typeface="+mn-cs"/>
              </a:rPr>
              <a:t>      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塌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败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tā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bài</a:t>
            </a: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dēng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</a:t>
            </a:r>
            <a:endParaRPr lang="en-US" altLang="zh-CN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绷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bēng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捎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shāo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 </a:t>
            </a:r>
          </a:p>
          <a:p>
            <a:pPr marL="342900" lvl="0" indent="-342900" rt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惶恐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huáng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kǒng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肿胀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zhǒng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zhàng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荒僻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huāng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pì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取缔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qǔ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dì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降格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jiàng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gé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镶嵌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xiāng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qiàn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门框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mén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kuāng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滞笨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zhì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bèn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侮辱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wǔ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rǔ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   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愧怍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kuì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zuò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2" charset="-122"/>
                <a:cs typeface="+mn-cs"/>
              </a:rPr>
              <a:t>)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7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39937"/>
          <p:cNvSpPr txBox="1"/>
          <p:nvPr/>
        </p:nvSpPr>
        <p:spPr>
          <a:xfrm>
            <a:off x="311150" y="285750"/>
            <a:ext cx="23558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9900CC"/>
                </a:solidFill>
                <a:latin typeface="Arial" panose="020B0604020202020204" pitchFamily="34" charset="0"/>
                <a:ea typeface="楷体" panose="02010609060101010101" charset="-122"/>
              </a:rPr>
              <a:t>整体感知</a:t>
            </a:r>
          </a:p>
        </p:txBody>
      </p:sp>
      <p:sp>
        <p:nvSpPr>
          <p:cNvPr id="11266" name="文本框 39938"/>
          <p:cNvSpPr txBox="1"/>
          <p:nvPr/>
        </p:nvSpPr>
        <p:spPr>
          <a:xfrm>
            <a:off x="311150" y="1054100"/>
            <a:ext cx="8365306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1.速读课文，找出本文的文眼。（原句回答）</a:t>
            </a:r>
          </a:p>
        </p:txBody>
      </p:sp>
      <p:sp>
        <p:nvSpPr>
          <p:cNvPr id="39940" name="文本框 39939"/>
          <p:cNvSpPr txBox="1"/>
          <p:nvPr/>
        </p:nvSpPr>
        <p:spPr>
          <a:xfrm>
            <a:off x="1079500" y="1892300"/>
            <a:ext cx="7264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那是一个幸运的人对一个不幸者的愧怍。</a:t>
            </a:r>
          </a:p>
        </p:txBody>
      </p:sp>
      <p:sp>
        <p:nvSpPr>
          <p:cNvPr id="39941" name="文本框 39940"/>
          <p:cNvSpPr txBox="1"/>
          <p:nvPr/>
        </p:nvSpPr>
        <p:spPr>
          <a:xfrm>
            <a:off x="311150" y="2730500"/>
            <a:ext cx="80740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2.本文是以什么为记叙线索的。</a:t>
            </a:r>
          </a:p>
        </p:txBody>
      </p:sp>
      <p:sp>
        <p:nvSpPr>
          <p:cNvPr id="39942" name="文本框 39941"/>
          <p:cNvSpPr txBox="1"/>
          <p:nvPr/>
        </p:nvSpPr>
        <p:spPr>
          <a:xfrm>
            <a:off x="1079500" y="3498850"/>
            <a:ext cx="63357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本文以“我”与老王的交往为线索。</a:t>
            </a:r>
          </a:p>
        </p:txBody>
      </p:sp>
      <p:sp>
        <p:nvSpPr>
          <p:cNvPr id="39943" name="文本框 39942"/>
          <p:cNvSpPr txBox="1"/>
          <p:nvPr/>
        </p:nvSpPr>
        <p:spPr>
          <a:xfrm>
            <a:off x="381000" y="4337050"/>
            <a:ext cx="82423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3.老王是一个什么样的人？请用两个关键词概括。</a:t>
            </a:r>
          </a:p>
        </p:txBody>
      </p:sp>
      <p:sp>
        <p:nvSpPr>
          <p:cNvPr id="11271" name="文本框 39943"/>
          <p:cNvSpPr txBox="1"/>
          <p:nvPr/>
        </p:nvSpPr>
        <p:spPr>
          <a:xfrm>
            <a:off x="2266950" y="6083300"/>
            <a:ext cx="3951288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1219200" y="5524500"/>
            <a:ext cx="29051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不幸、善良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/>
      <p:bldP spid="39941" grpId="0" bldLvl="0"/>
      <p:bldP spid="39942" grpId="0" bldLvl="0"/>
      <p:bldP spid="39943" grpId="0" bldLvl="0"/>
      <p:bldP spid="3994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/>
          <p:nvPr/>
        </p:nvSpPr>
        <p:spPr>
          <a:xfrm>
            <a:off x="142875" y="0"/>
            <a:ext cx="2357438" cy="708025"/>
          </a:xfrm>
          <a:prstGeom prst="rect">
            <a:avLst/>
          </a:prstGeom>
          <a:solidFill>
            <a:srgbClr val="0000FF">
              <a:alpha val="29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dirty="0">
                <a:solidFill>
                  <a:schemeClr val="folHlink"/>
                </a:solidFill>
                <a:latin typeface="Arial" panose="020B0604020202020204" pitchFamily="34" charset="0"/>
                <a:ea typeface="华文琥珀" pitchFamily="2" charset="-122"/>
              </a:rPr>
              <a:t>整体感知</a:t>
            </a:r>
            <a:endParaRPr lang="zh-CN" altLang="en-US" sz="40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1" name="Text Box 3"/>
          <p:cNvSpPr/>
          <p:nvPr/>
        </p:nvSpPr>
        <p:spPr>
          <a:xfrm>
            <a:off x="214313" y="857250"/>
            <a:ext cx="8643937" cy="646331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概括出文章要点，列出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提纲。</a:t>
            </a:r>
            <a:endParaRPr lang="zh-CN" altLang="en-US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0" name="Text Box 3"/>
          <p:cNvSpPr/>
          <p:nvPr/>
        </p:nvSpPr>
        <p:spPr>
          <a:xfrm>
            <a:off x="357188" y="2143125"/>
            <a:ext cx="8572500" cy="4524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第一部分（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1-4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）：简介老王的个人情况（鳏夫、单干户、一只眼、住处塌败）。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第二部分（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5-16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）：记叙与老王交往的几件事（送冰、送人、拉“货”、送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香油鸡蛋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）。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第三部分（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17-22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）：写老王去世和“我”的心理。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2"/>
          <p:cNvSpPr txBox="1"/>
          <p:nvPr/>
        </p:nvSpPr>
        <p:spPr>
          <a:xfrm>
            <a:off x="900113" y="765175"/>
            <a:ext cx="4967287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72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研讨探究</a:t>
            </a:r>
          </a:p>
        </p:txBody>
      </p:sp>
      <p:sp>
        <p:nvSpPr>
          <p:cNvPr id="361475" name="Text Box 3"/>
          <p:cNvSpPr txBox="1"/>
          <p:nvPr/>
        </p:nvSpPr>
        <p:spPr>
          <a:xfrm>
            <a:off x="827088" y="2852738"/>
            <a:ext cx="7705725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algn="just">
              <a:spcBef>
                <a:spcPct val="50000"/>
              </a:spcBef>
            </a:pPr>
            <a:r>
              <a:rPr lang="en-US" altLang="zh-CN" sz="60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6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、研讨老王之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6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苦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endParaRPr lang="zh-CN" altLang="en-US" sz="6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2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6595" name="Rectangle 3"/>
          <p:cNvSpPr/>
          <p:nvPr/>
        </p:nvSpPr>
        <p:spPr>
          <a:xfrm>
            <a:off x="1476375" y="400050"/>
            <a:ext cx="6203942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职业</a:t>
            </a:r>
            <a:r>
              <a:rPr lang="en-US" altLang="zh-CN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骑三轮车拉人、拉货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6" name="Rectangle 4"/>
          <p:cNvSpPr/>
          <p:nvPr/>
        </p:nvSpPr>
        <p:spPr>
          <a:xfrm>
            <a:off x="1476375" y="1695450"/>
            <a:ext cx="604795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</a:t>
            </a:r>
            <a:r>
              <a:rPr lang="en-US" altLang="zh-CN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光棍，没亲人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7" name="Rectangle 5"/>
          <p:cNvSpPr/>
          <p:nvPr/>
        </p:nvSpPr>
        <p:spPr>
          <a:xfrm>
            <a:off x="1403350" y="3403600"/>
            <a:ext cx="7489825" cy="1465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身体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眼睛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残疾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8" name="Rectangle 6"/>
          <p:cNvSpPr/>
          <p:nvPr/>
        </p:nvSpPr>
        <p:spPr>
          <a:xfrm>
            <a:off x="1476375" y="5059363"/>
            <a:ext cx="5761038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居住</a:t>
            </a:r>
            <a:r>
              <a:rPr lang="en-US" altLang="zh-CN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塌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败的小屋</a:t>
            </a:r>
          </a:p>
        </p:txBody>
      </p:sp>
      <p:sp>
        <p:nvSpPr>
          <p:cNvPr id="366599" name="Text Box 7"/>
          <p:cNvSpPr txBox="1"/>
          <p:nvPr/>
        </p:nvSpPr>
        <p:spPr>
          <a:xfrm>
            <a:off x="249238" y="1412875"/>
            <a:ext cx="793750" cy="47529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华文彩云" pitchFamily="2" charset="-122"/>
              </a:rPr>
              <a:t>凄凉艰难的老王</a:t>
            </a:r>
          </a:p>
        </p:txBody>
      </p:sp>
      <p:sp>
        <p:nvSpPr>
          <p:cNvPr id="366600" name="AutoShape 8"/>
          <p:cNvSpPr/>
          <p:nvPr/>
        </p:nvSpPr>
        <p:spPr>
          <a:xfrm>
            <a:off x="1042988" y="765175"/>
            <a:ext cx="215900" cy="4968875"/>
          </a:xfrm>
          <a:prstGeom prst="leftBrace">
            <a:avLst>
              <a:gd name="adj1" fmla="val 19168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WordArt 10"/>
          <p:cNvSpPr>
            <a:spLocks noTextEdit="1"/>
          </p:cNvSpPr>
          <p:nvPr/>
        </p:nvSpPr>
        <p:spPr>
          <a:xfrm>
            <a:off x="6732588" y="2565400"/>
            <a:ext cx="1800225" cy="19446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397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8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6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/>
      <p:bldP spid="366596" grpId="0"/>
      <p:bldP spid="366597" grpId="0"/>
      <p:bldP spid="366598" grpId="0"/>
      <p:bldP spid="366599" grpId="0"/>
      <p:bldP spid="3666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 descr="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203" y="1651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17384" cy="1858963"/>
          </a:xfrm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en-US" altLang="zh-CN" sz="3600" b="1">
                <a:solidFill>
                  <a:srgbClr val="FF0000"/>
                </a:solidFill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</a:rPr>
              <a:t>课文第</a:t>
            </a:r>
            <a:r>
              <a:rPr lang="en-US" altLang="zh-CN" sz="3600" b="1" dirty="0">
                <a:solidFill>
                  <a:srgbClr val="FF0000"/>
                </a:solidFill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</a:rPr>
              <a:t>自然段写老王的生理残疾，还介绍了人们对老王的态度。别人如何对待老王？（</a:t>
            </a:r>
            <a:r>
              <a:rPr lang="zh-CN" altLang="zh-CN" sz="3600" b="1" dirty="0">
                <a:solidFill>
                  <a:srgbClr val="FF0000"/>
                </a:solidFill>
              </a:rPr>
              <a:t>尝试谈谈衬托的艺术手法？）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99363" name="Rectangle 3"/>
          <p:cNvSpPr>
            <a:spLocks noGrp="1"/>
          </p:cNvSpPr>
          <p:nvPr>
            <p:ph idx="1"/>
          </p:nvPr>
        </p:nvSpPr>
        <p:spPr>
          <a:xfrm>
            <a:off x="461653" y="1844824"/>
            <a:ext cx="8218487" cy="2087563"/>
          </a:xfrm>
        </p:spPr>
        <p:txBody>
          <a:bodyPr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、不愿坐他的车；</a:t>
            </a:r>
          </a:p>
          <a:p>
            <a:pPr eaLnBrk="1" hangingPunct="1">
              <a:buNone/>
            </a:pPr>
            <a:r>
              <a:rPr lang="en-US" altLang="zh-CN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、叫他</a:t>
            </a:r>
            <a:r>
              <a:rPr lang="zh-CN" altLang="en-US" b="1" dirty="0">
                <a:solidFill>
                  <a:srgbClr val="990099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老光棍</a:t>
            </a:r>
            <a:r>
              <a:rPr lang="zh-CN" altLang="en-US" b="1" dirty="0">
                <a:solidFill>
                  <a:srgbClr val="990099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</a:p>
          <a:p>
            <a:pPr eaLnBrk="1" hangingPunct="1">
              <a:buNone/>
            </a:pPr>
            <a:r>
              <a:rPr lang="en-US" altLang="zh-CN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b="1" dirty="0">
                <a:solidFill>
                  <a:srgbClr val="99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、恶意的揣测他眼睛瞎掉的原因。</a:t>
            </a:r>
          </a:p>
          <a:p>
            <a:pPr eaLnBrk="1" hangingPunct="1">
              <a:buNone/>
            </a:pPr>
            <a:endParaRPr lang="en-US" altLang="zh-CN" dirty="0">
              <a:solidFill>
                <a:srgbClr val="990099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758" y="3590423"/>
            <a:ext cx="893225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写旁人对老王不友善不公正的对待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和歧视，衬托出老王的生计艰难、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孤苦伶仃，在遭遇困苦的时候老王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没有仇恨报复社会，仍然善意对待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旁人，更突出了老王的淳朴善良厚道。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972</Words>
  <Application>Microsoft Office PowerPoint</Application>
  <PresentationFormat>全屏显示(4:3)</PresentationFormat>
  <Paragraphs>84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,arial</vt:lpstr>
      <vt:lpstr>_x005f_x000B__x005f_x000C_</vt:lpstr>
      <vt:lpstr>黑体</vt:lpstr>
      <vt:lpstr>华文彩云</vt:lpstr>
      <vt:lpstr>华文行楷</vt:lpstr>
      <vt:lpstr>华文琥珀</vt:lpstr>
      <vt:lpstr>华文隶书</vt:lpstr>
      <vt:lpstr>华文新魏</vt:lpstr>
      <vt:lpstr>楷体</vt:lpstr>
      <vt:lpstr>楷体_GB2312</vt:lpstr>
      <vt:lpstr>迷你简启体</vt:lpstr>
      <vt:lpstr>宋体</vt:lpstr>
      <vt:lpstr>微软雅黑</vt:lpstr>
      <vt:lpstr>Arial</vt:lpstr>
      <vt:lpstr>Calibri</vt:lpstr>
      <vt:lpstr>Tahoma</vt:lpstr>
      <vt:lpstr>Times New Roman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课文第3自然段写老王的生理残疾，还介绍了人们对老王的态度。别人如何对待老王？（尝试谈谈衬托的艺术手法？） </vt:lpstr>
      <vt:lpstr>写“我”有什么作用？</vt:lpstr>
      <vt:lpstr>PowerPoint 演示文稿</vt:lpstr>
      <vt:lpstr>精读课文，填写下表</vt:lpstr>
      <vt:lpstr>精读课文，填写下表</vt:lpstr>
      <vt:lpstr>PowerPoint 演示文稿</vt:lpstr>
      <vt:lpstr>内容主旨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雯</cp:lastModifiedBy>
  <cp:revision>199</cp:revision>
  <dcterms:created xsi:type="dcterms:W3CDTF">2003-10-06T05:01:00Z</dcterms:created>
  <dcterms:modified xsi:type="dcterms:W3CDTF">2017-03-20T12:13:18Z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