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55.xml" ContentType="application/vnd.openxmlformats-officedocument.presentationml.slide+xml"/>
  <Override PartName="/ppt/slides/slide237.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s/slide2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s/slide2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458" r:id="rId3"/>
    <p:sldId id="553" r:id="rId4"/>
    <p:sldId id="554" r:id="rId5"/>
    <p:sldId id="557" r:id="rId6"/>
    <p:sldId id="650" r:id="rId7"/>
    <p:sldId id="651" r:id="rId8"/>
    <p:sldId id="652" r:id="rId9"/>
    <p:sldId id="653" r:id="rId10"/>
    <p:sldId id="654" r:id="rId11"/>
    <p:sldId id="655" r:id="rId12"/>
    <p:sldId id="359" r:id="rId13"/>
    <p:sldId id="503" r:id="rId14"/>
    <p:sldId id="509" r:id="rId15"/>
    <p:sldId id="566" r:id="rId16"/>
    <p:sldId id="567" r:id="rId17"/>
    <p:sldId id="568" r:id="rId18"/>
    <p:sldId id="569" r:id="rId19"/>
    <p:sldId id="570" r:id="rId20"/>
    <p:sldId id="571" r:id="rId21"/>
    <p:sldId id="572" r:id="rId22"/>
    <p:sldId id="663" r:id="rId23"/>
    <p:sldId id="671" r:id="rId24"/>
    <p:sldId id="672" r:id="rId25"/>
    <p:sldId id="673" r:id="rId26"/>
    <p:sldId id="674" r:id="rId27"/>
    <p:sldId id="675" r:id="rId28"/>
    <p:sldId id="676" r:id="rId29"/>
    <p:sldId id="677" r:id="rId30"/>
    <p:sldId id="678" r:id="rId31"/>
    <p:sldId id="680" r:id="rId32"/>
    <p:sldId id="681" r:id="rId33"/>
    <p:sldId id="679" r:id="rId34"/>
    <p:sldId id="682" r:id="rId35"/>
    <p:sldId id="683" r:id="rId36"/>
    <p:sldId id="684" r:id="rId37"/>
    <p:sldId id="513" r:id="rId38"/>
    <p:sldId id="594" r:id="rId39"/>
    <p:sldId id="595" r:id="rId40"/>
    <p:sldId id="596" r:id="rId41"/>
    <p:sldId id="599" r:id="rId42"/>
    <p:sldId id="574" r:id="rId43"/>
    <p:sldId id="575" r:id="rId44"/>
    <p:sldId id="576" r:id="rId45"/>
    <p:sldId id="577" r:id="rId46"/>
    <p:sldId id="419" r:id="rId47"/>
    <p:sldId id="514" r:id="rId48"/>
    <p:sldId id="515" r:id="rId49"/>
    <p:sldId id="578" r:id="rId50"/>
    <p:sldId id="600" r:id="rId51"/>
    <p:sldId id="601" r:id="rId52"/>
    <p:sldId id="602" r:id="rId53"/>
    <p:sldId id="692" r:id="rId54"/>
    <p:sldId id="693" r:id="rId55"/>
    <p:sldId id="694" r:id="rId56"/>
    <p:sldId id="537" r:id="rId57"/>
    <p:sldId id="695" r:id="rId58"/>
    <p:sldId id="696" r:id="rId59"/>
    <p:sldId id="697" r:id="rId60"/>
    <p:sldId id="698" r:id="rId61"/>
    <p:sldId id="699" r:id="rId62"/>
    <p:sldId id="700" r:id="rId63"/>
    <p:sldId id="701" r:id="rId64"/>
    <p:sldId id="702" r:id="rId65"/>
    <p:sldId id="703" r:id="rId66"/>
    <p:sldId id="704" r:id="rId67"/>
    <p:sldId id="705" r:id="rId68"/>
    <p:sldId id="721" r:id="rId69"/>
    <p:sldId id="722" r:id="rId70"/>
    <p:sldId id="723" r:id="rId71"/>
    <p:sldId id="724" r:id="rId72"/>
    <p:sldId id="725" r:id="rId73"/>
    <p:sldId id="726" r:id="rId74"/>
    <p:sldId id="727" r:id="rId75"/>
    <p:sldId id="728" r:id="rId76"/>
    <p:sldId id="729" r:id="rId77"/>
    <p:sldId id="730" r:id="rId78"/>
    <p:sldId id="731" r:id="rId79"/>
    <p:sldId id="732" r:id="rId80"/>
    <p:sldId id="733" r:id="rId81"/>
    <p:sldId id="734" r:id="rId82"/>
    <p:sldId id="735" r:id="rId83"/>
    <p:sldId id="736" r:id="rId84"/>
    <p:sldId id="737" r:id="rId85"/>
    <p:sldId id="738" r:id="rId86"/>
    <p:sldId id="739" r:id="rId87"/>
    <p:sldId id="740" r:id="rId88"/>
    <p:sldId id="741" r:id="rId89"/>
    <p:sldId id="742" r:id="rId90"/>
    <p:sldId id="744" r:id="rId91"/>
    <p:sldId id="743" r:id="rId92"/>
    <p:sldId id="745" r:id="rId93"/>
    <p:sldId id="746" r:id="rId94"/>
    <p:sldId id="747" r:id="rId95"/>
    <p:sldId id="748" r:id="rId96"/>
    <p:sldId id="749" r:id="rId97"/>
    <p:sldId id="750" r:id="rId98"/>
    <p:sldId id="751" r:id="rId99"/>
    <p:sldId id="752" r:id="rId100"/>
    <p:sldId id="753" r:id="rId101"/>
    <p:sldId id="754" r:id="rId102"/>
    <p:sldId id="755" r:id="rId103"/>
    <p:sldId id="756" r:id="rId104"/>
    <p:sldId id="757" r:id="rId105"/>
    <p:sldId id="758" r:id="rId106"/>
    <p:sldId id="759" r:id="rId107"/>
    <p:sldId id="760" r:id="rId108"/>
    <p:sldId id="761" r:id="rId109"/>
    <p:sldId id="762" r:id="rId110"/>
    <p:sldId id="763" r:id="rId111"/>
    <p:sldId id="764" r:id="rId112"/>
    <p:sldId id="766" r:id="rId113"/>
    <p:sldId id="765" r:id="rId114"/>
    <p:sldId id="767" r:id="rId115"/>
    <p:sldId id="768" r:id="rId116"/>
    <p:sldId id="769" r:id="rId117"/>
    <p:sldId id="770" r:id="rId118"/>
    <p:sldId id="771" r:id="rId119"/>
    <p:sldId id="772" r:id="rId120"/>
    <p:sldId id="773" r:id="rId121"/>
    <p:sldId id="774" r:id="rId122"/>
    <p:sldId id="775" r:id="rId123"/>
    <p:sldId id="776" r:id="rId124"/>
    <p:sldId id="777" r:id="rId125"/>
    <p:sldId id="778" r:id="rId126"/>
    <p:sldId id="779" r:id="rId127"/>
    <p:sldId id="780" r:id="rId128"/>
    <p:sldId id="781" r:id="rId129"/>
    <p:sldId id="783" r:id="rId130"/>
    <p:sldId id="782" r:id="rId131"/>
    <p:sldId id="607" r:id="rId132"/>
    <p:sldId id="784" r:id="rId133"/>
    <p:sldId id="785" r:id="rId134"/>
    <p:sldId id="786" r:id="rId135"/>
    <p:sldId id="787" r:id="rId136"/>
    <p:sldId id="788" r:id="rId137"/>
    <p:sldId id="789" r:id="rId138"/>
    <p:sldId id="790" r:id="rId139"/>
    <p:sldId id="791" r:id="rId140"/>
    <p:sldId id="792" r:id="rId141"/>
    <p:sldId id="606" r:id="rId142"/>
    <p:sldId id="608" r:id="rId143"/>
    <p:sldId id="665" r:id="rId144"/>
    <p:sldId id="544" r:id="rId145"/>
    <p:sldId id="433" r:id="rId146"/>
    <p:sldId id="582" r:id="rId147"/>
    <p:sldId id="583" r:id="rId148"/>
    <p:sldId id="584" r:id="rId149"/>
    <p:sldId id="612" r:id="rId150"/>
    <p:sldId id="613" r:id="rId151"/>
    <p:sldId id="615" r:id="rId152"/>
    <p:sldId id="616" r:id="rId153"/>
    <p:sldId id="617" r:id="rId154"/>
    <p:sldId id="618" r:id="rId155"/>
    <p:sldId id="719" r:id="rId156"/>
    <p:sldId id="720" r:id="rId157"/>
    <p:sldId id="793" r:id="rId158"/>
    <p:sldId id="794" r:id="rId159"/>
    <p:sldId id="795" r:id="rId160"/>
    <p:sldId id="796" r:id="rId161"/>
    <p:sldId id="797" r:id="rId162"/>
    <p:sldId id="798" r:id="rId163"/>
    <p:sldId id="799" r:id="rId164"/>
    <p:sldId id="800" r:id="rId165"/>
    <p:sldId id="801" r:id="rId166"/>
    <p:sldId id="802" r:id="rId167"/>
    <p:sldId id="803" r:id="rId168"/>
    <p:sldId id="804" r:id="rId169"/>
    <p:sldId id="805" r:id="rId170"/>
    <p:sldId id="806" r:id="rId171"/>
    <p:sldId id="807" r:id="rId172"/>
    <p:sldId id="808" r:id="rId173"/>
    <p:sldId id="809" r:id="rId174"/>
    <p:sldId id="810" r:id="rId175"/>
    <p:sldId id="811" r:id="rId176"/>
    <p:sldId id="812" r:id="rId177"/>
    <p:sldId id="813" r:id="rId178"/>
    <p:sldId id="814" r:id="rId179"/>
    <p:sldId id="815" r:id="rId180"/>
    <p:sldId id="816" r:id="rId181"/>
    <p:sldId id="817" r:id="rId182"/>
    <p:sldId id="818" r:id="rId183"/>
    <p:sldId id="819" r:id="rId184"/>
    <p:sldId id="820" r:id="rId185"/>
    <p:sldId id="821" r:id="rId186"/>
    <p:sldId id="822" r:id="rId187"/>
    <p:sldId id="823" r:id="rId188"/>
    <p:sldId id="824" r:id="rId189"/>
    <p:sldId id="825" r:id="rId190"/>
    <p:sldId id="826" r:id="rId191"/>
    <p:sldId id="827" r:id="rId192"/>
    <p:sldId id="828" r:id="rId193"/>
    <p:sldId id="830" r:id="rId194"/>
    <p:sldId id="829" r:id="rId195"/>
    <p:sldId id="831" r:id="rId196"/>
    <p:sldId id="832" r:id="rId197"/>
    <p:sldId id="833" r:id="rId198"/>
    <p:sldId id="834" r:id="rId199"/>
    <p:sldId id="835" r:id="rId200"/>
    <p:sldId id="836" r:id="rId201"/>
    <p:sldId id="837" r:id="rId202"/>
    <p:sldId id="838" r:id="rId203"/>
    <p:sldId id="840" r:id="rId204"/>
    <p:sldId id="839" r:id="rId205"/>
    <p:sldId id="842" r:id="rId206"/>
    <p:sldId id="841" r:id="rId207"/>
    <p:sldId id="843" r:id="rId208"/>
    <p:sldId id="844" r:id="rId209"/>
    <p:sldId id="845" r:id="rId210"/>
    <p:sldId id="846" r:id="rId211"/>
    <p:sldId id="847" r:id="rId212"/>
    <p:sldId id="848" r:id="rId213"/>
    <p:sldId id="849" r:id="rId214"/>
    <p:sldId id="850" r:id="rId215"/>
    <p:sldId id="851" r:id="rId216"/>
    <p:sldId id="852" r:id="rId217"/>
    <p:sldId id="853" r:id="rId218"/>
    <p:sldId id="854" r:id="rId219"/>
    <p:sldId id="855" r:id="rId220"/>
    <p:sldId id="856" r:id="rId221"/>
    <p:sldId id="857" r:id="rId222"/>
    <p:sldId id="858" r:id="rId223"/>
    <p:sldId id="859" r:id="rId224"/>
    <p:sldId id="860" r:id="rId225"/>
    <p:sldId id="861" r:id="rId226"/>
    <p:sldId id="862" r:id="rId227"/>
    <p:sldId id="863" r:id="rId228"/>
    <p:sldId id="864" r:id="rId229"/>
    <p:sldId id="865" r:id="rId230"/>
    <p:sldId id="866" r:id="rId231"/>
    <p:sldId id="867" r:id="rId232"/>
    <p:sldId id="868" r:id="rId233"/>
    <p:sldId id="869" r:id="rId234"/>
    <p:sldId id="870" r:id="rId235"/>
    <p:sldId id="871" r:id="rId236"/>
    <p:sldId id="872" r:id="rId237"/>
    <p:sldId id="873" r:id="rId238"/>
    <p:sldId id="874" r:id="rId239"/>
    <p:sldId id="875" r:id="rId240"/>
    <p:sldId id="876" r:id="rId241"/>
    <p:sldId id="877" r:id="rId242"/>
    <p:sldId id="878" r:id="rId243"/>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666666"/>
    <a:srgbClr val="C00000"/>
    <a:srgbClr val="A50021"/>
    <a:srgbClr val="DE7538"/>
    <a:srgbClr val="A73904"/>
    <a:srgbClr val="6FB52F"/>
    <a:srgbClr val="99CA6C"/>
    <a:srgbClr val="316A2C"/>
    <a:srgbClr val="5AB43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p:scale>
          <a:sx n="90" d="100"/>
          <a:sy n="90" d="100"/>
        </p:scale>
        <p:origin x="-1262" y="-49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viewProps" Target="view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 xmlns:a16="http://schemas.microsoft.com/office/drawing/2014/main"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 xmlns:a16="http://schemas.microsoft.com/office/drawing/2014/main"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 xmlns:a16="http://schemas.microsoft.com/office/drawing/2014/main"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 xmlns:a16="http://schemas.microsoft.com/office/drawing/2014/main"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 xmlns:a16="http://schemas.microsoft.com/office/drawing/2014/main"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 xmlns:a16="http://schemas.microsoft.com/office/drawing/2014/main"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 xmlns:a16="http://schemas.microsoft.com/office/drawing/2014/main"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专题十四</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写作</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a16="http://schemas.microsoft.com/office/drawing/2014/main" xmlns="" id="{AC661369-7F35-4FB2-A688-71209A56C55B}"/>
              </a:ext>
            </a:extLst>
          </p:cNvPr>
          <p:cNvSpPr txBox="1"/>
          <p:nvPr/>
        </p:nvSpPr>
        <p:spPr>
          <a:xfrm>
            <a:off x="7142305" y="861797"/>
            <a:ext cx="1710725"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第四部分　写作</a:t>
            </a:r>
          </a:p>
        </p:txBody>
      </p:sp>
    </p:spTree>
    <p:extLst>
      <p:ext uri="{BB962C8B-B14F-4D97-AF65-F5344CB8AC3E}">
        <p14:creationId xmlns:p14="http://schemas.microsoft.com/office/powerpoint/2010/main" xmlns=""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latin typeface="+mn-ea"/>
              </a:rPr>
              <a:t>同学们</a:t>
            </a:r>
            <a:r>
              <a:rPr lang="en-US" dirty="0" smtClean="0">
                <a:latin typeface="+mn-ea"/>
              </a:rPr>
              <a:t>,</a:t>
            </a:r>
            <a:r>
              <a:rPr lang="zh-CN" altLang="en-US" dirty="0" smtClean="0">
                <a:latin typeface="+mn-ea"/>
              </a:rPr>
              <a:t>对于生命</a:t>
            </a:r>
            <a:r>
              <a:rPr lang="en-US" dirty="0" smtClean="0">
                <a:latin typeface="+mn-ea"/>
              </a:rPr>
              <a:t>,</a:t>
            </a:r>
            <a:r>
              <a:rPr lang="zh-CN" altLang="en-US" dirty="0" smtClean="0">
                <a:latin typeface="+mn-ea"/>
              </a:rPr>
              <a:t>对于生活</a:t>
            </a:r>
            <a:r>
              <a:rPr lang="en-US" dirty="0" smtClean="0">
                <a:latin typeface="+mn-ea"/>
              </a:rPr>
              <a:t>,</a:t>
            </a:r>
            <a:r>
              <a:rPr lang="zh-CN" altLang="en-US" dirty="0" smtClean="0">
                <a:latin typeface="+mn-ea"/>
              </a:rPr>
              <a:t>你一定也有很多切实的感悟</a:t>
            </a:r>
            <a:r>
              <a:rPr lang="en-US" dirty="0" smtClean="0">
                <a:latin typeface="+mn-ea"/>
              </a:rPr>
              <a:t>,</a:t>
            </a:r>
            <a:r>
              <a:rPr lang="zh-CN" altLang="en-US" dirty="0" smtClean="0">
                <a:latin typeface="+mn-ea"/>
              </a:rPr>
              <a:t>请你用自己的笔触写出心声。</a:t>
            </a:r>
          </a:p>
          <a:p>
            <a:pPr indent="446088">
              <a:lnSpc>
                <a:spcPct val="150000"/>
              </a:lnSpc>
            </a:pPr>
            <a:r>
              <a:rPr lang="zh-CN" altLang="en-US" dirty="0" smtClean="0"/>
              <a:t>要求</a:t>
            </a:r>
            <a:r>
              <a:rPr lang="en-US" dirty="0" smtClean="0"/>
              <a:t>:</a:t>
            </a:r>
            <a:endParaRPr lang="zh-CN" altLang="en-US" dirty="0" smtClean="0"/>
          </a:p>
          <a:p>
            <a:pPr indent="446088">
              <a:lnSpc>
                <a:spcPct val="150000"/>
              </a:lnSpc>
            </a:pPr>
            <a:r>
              <a:rPr lang="en-US" dirty="0" smtClean="0"/>
              <a:t>(1)</a:t>
            </a:r>
            <a:r>
              <a:rPr lang="zh-CN" altLang="en-US" dirty="0" smtClean="0"/>
              <a:t>依据材料的整体语意立意</a:t>
            </a:r>
            <a:r>
              <a:rPr lang="en-US" dirty="0" smtClean="0"/>
              <a:t>,</a:t>
            </a:r>
            <a:r>
              <a:rPr lang="zh-CN" altLang="en-US" dirty="0" smtClean="0"/>
              <a:t>要写出真情实感</a:t>
            </a:r>
            <a:r>
              <a:rPr lang="en-US" dirty="0" smtClean="0"/>
              <a:t>,</a:t>
            </a:r>
            <a:r>
              <a:rPr lang="zh-CN" altLang="en-US" dirty="0" smtClean="0"/>
              <a:t>不得抄袭套作。</a:t>
            </a:r>
          </a:p>
          <a:p>
            <a:pPr indent="446088">
              <a:lnSpc>
                <a:spcPct val="150000"/>
              </a:lnSpc>
            </a:pPr>
            <a:r>
              <a:rPr lang="en-US" dirty="0" smtClean="0"/>
              <a:t>(2)</a:t>
            </a:r>
            <a:r>
              <a:rPr lang="zh-CN" altLang="en-US" dirty="0" smtClean="0"/>
              <a:t>自拟题目</a:t>
            </a:r>
            <a:r>
              <a:rPr lang="en-US" dirty="0" smtClean="0"/>
              <a:t>,</a:t>
            </a:r>
            <a:r>
              <a:rPr lang="zh-CN" altLang="en-US" dirty="0" smtClean="0"/>
              <a:t>自选文体</a:t>
            </a:r>
            <a:r>
              <a:rPr lang="en-US" dirty="0" smtClean="0"/>
              <a:t>(</a:t>
            </a:r>
            <a:r>
              <a:rPr lang="zh-CN" altLang="en-US" dirty="0" smtClean="0"/>
              <a:t>诗歌、戏剧除外</a:t>
            </a:r>
            <a:r>
              <a:rPr lang="en-US" dirty="0" smtClean="0"/>
              <a:t>),</a:t>
            </a:r>
            <a:r>
              <a:rPr lang="zh-CN" altLang="en-US" dirty="0" smtClean="0"/>
              <a:t>字数不少于</a:t>
            </a:r>
            <a:r>
              <a:rPr lang="en-US" dirty="0" smtClean="0"/>
              <a:t>600</a:t>
            </a:r>
            <a:r>
              <a:rPr lang="zh-CN" altLang="en-US" dirty="0" smtClean="0"/>
              <a:t>字。</a:t>
            </a:r>
          </a:p>
          <a:p>
            <a:pPr indent="446088">
              <a:lnSpc>
                <a:spcPct val="150000"/>
              </a:lnSpc>
            </a:pPr>
            <a:r>
              <a:rPr lang="en-US" dirty="0" smtClean="0"/>
              <a:t>(3)</a:t>
            </a:r>
            <a:r>
              <a:rPr lang="zh-CN" altLang="en-US" dirty="0" smtClean="0"/>
              <a:t>文中不得出现真实的人名、校名、地名等。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选材</a:t>
            </a:r>
            <a:r>
              <a:rPr lang="en-US" dirty="0" smtClean="0"/>
              <a:t>:</a:t>
            </a:r>
            <a:r>
              <a:rPr lang="zh-CN" altLang="en-US" dirty="0" smtClean="0"/>
              <a:t>这是一篇抒情性比较强的记叙文</a:t>
            </a:r>
            <a:r>
              <a:rPr lang="en-US" dirty="0" smtClean="0"/>
              <a:t>,</a:t>
            </a:r>
            <a:r>
              <a:rPr lang="zh-CN" altLang="en-US" dirty="0" smtClean="0"/>
              <a:t>“动人心者</a:t>
            </a:r>
            <a:r>
              <a:rPr lang="en-US" dirty="0" smtClean="0"/>
              <a:t>,</a:t>
            </a:r>
            <a:r>
              <a:rPr lang="zh-CN" altLang="en-US" dirty="0" smtClean="0"/>
              <a:t>莫先乎情”</a:t>
            </a:r>
            <a:r>
              <a:rPr lang="en-US" dirty="0" smtClean="0"/>
              <a:t>,</a:t>
            </a:r>
            <a:r>
              <a:rPr lang="zh-CN" altLang="en-US" dirty="0" smtClean="0"/>
              <a:t>小作者选择了班主任帮助自己剪指甲的事件</a:t>
            </a:r>
            <a:r>
              <a:rPr lang="en-US" dirty="0" smtClean="0"/>
              <a:t>,</a:t>
            </a:r>
            <a:r>
              <a:rPr lang="zh-CN" altLang="en-US" dirty="0" smtClean="0"/>
              <a:t>细微细腻</a:t>
            </a:r>
            <a:r>
              <a:rPr lang="en-US" dirty="0" smtClean="0"/>
              <a:t>,</a:t>
            </a:r>
            <a:r>
              <a:rPr lang="zh-CN" altLang="en-US" dirty="0" smtClean="0"/>
              <a:t>真实真切</a:t>
            </a:r>
            <a:r>
              <a:rPr lang="en-US" dirty="0" smtClean="0"/>
              <a:t>,</a:t>
            </a:r>
            <a:r>
              <a:rPr lang="zh-CN" altLang="en-US" dirty="0" smtClean="0"/>
              <a:t>因为亲身体验过、亲身感动过、亲身理解过</a:t>
            </a:r>
            <a:r>
              <a:rPr lang="en-US" dirty="0" smtClean="0"/>
              <a:t>,</a:t>
            </a:r>
            <a:r>
              <a:rPr lang="zh-CN" altLang="en-US" dirty="0" smtClean="0"/>
              <a:t>所以清楚自然地把自己的感受写了出来。</a:t>
            </a:r>
          </a:p>
          <a:p>
            <a:pPr indent="446088">
              <a:lnSpc>
                <a:spcPct val="150000"/>
              </a:lnSpc>
            </a:pPr>
            <a:r>
              <a:rPr lang="zh-CN" altLang="en-US" dirty="0" smtClean="0"/>
              <a:t>立意</a:t>
            </a:r>
            <a:r>
              <a:rPr lang="en-US" dirty="0" smtClean="0"/>
              <a:t>:</a:t>
            </a:r>
            <a:r>
              <a:rPr lang="zh-CN" altLang="en-US" dirty="0" smtClean="0"/>
              <a:t>将“指端的爱”升华为前进的动力</a:t>
            </a:r>
            <a:r>
              <a:rPr lang="en-US" dirty="0" smtClean="0"/>
              <a:t>,</a:t>
            </a:r>
            <a:r>
              <a:rPr lang="zh-CN" altLang="en-US" dirty="0" smtClean="0"/>
              <a:t>以“勇往直前”“远走高飞”</a:t>
            </a:r>
            <a:r>
              <a:rPr lang="en-US" dirty="0" smtClean="0"/>
              <a:t>,</a:t>
            </a:r>
            <a:r>
              <a:rPr lang="zh-CN" altLang="en-US" dirty="0" smtClean="0"/>
              <a:t>书写了“指端的爱”对自己的影响和自己的成长非常重要。</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t>语言</a:t>
            </a:r>
            <a:r>
              <a:rPr lang="en-US" dirty="0" smtClean="0"/>
              <a:t>:</a:t>
            </a:r>
            <a:r>
              <a:rPr lang="zh-CN" altLang="en-US" dirty="0" smtClean="0"/>
              <a:t>作者擅长使用场景来烘托人物</a:t>
            </a:r>
            <a:r>
              <a:rPr lang="en-US" dirty="0" smtClean="0"/>
              <a:t>,</a:t>
            </a:r>
            <a:r>
              <a:rPr lang="zh-CN" altLang="en-US" dirty="0" smtClean="0"/>
              <a:t>如“阳光不偏不倚地透过窗棂</a:t>
            </a:r>
            <a:r>
              <a:rPr lang="en-US" dirty="0" smtClean="0"/>
              <a:t>,</a:t>
            </a:r>
            <a:r>
              <a:rPr lang="zh-CN" altLang="en-US" dirty="0" smtClean="0"/>
              <a:t>映在她的脸上</a:t>
            </a:r>
            <a:r>
              <a:rPr lang="en-US" dirty="0" smtClean="0"/>
              <a:t>,</a:t>
            </a:r>
            <a:r>
              <a:rPr lang="zh-CN" altLang="en-US" dirty="0" smtClean="0"/>
              <a:t>显得她更加温柔了”</a:t>
            </a:r>
            <a:r>
              <a:rPr lang="en-US" dirty="0" smtClean="0"/>
              <a:t>;</a:t>
            </a:r>
            <a:r>
              <a:rPr lang="zh-CN" altLang="en-US" dirty="0" smtClean="0"/>
              <a:t>也熟练地使用环境来抒发情感</a:t>
            </a:r>
            <a:r>
              <a:rPr lang="en-US" dirty="0" smtClean="0"/>
              <a:t>,</a:t>
            </a:r>
            <a:r>
              <a:rPr lang="zh-CN" altLang="en-US" dirty="0" smtClean="0"/>
              <a:t>如“我走出办公 室 </a:t>
            </a:r>
            <a:r>
              <a:rPr lang="en-US" dirty="0" smtClean="0"/>
              <a:t>,</a:t>
            </a:r>
            <a:r>
              <a:rPr lang="zh-CN" altLang="en-US" dirty="0" smtClean="0"/>
              <a:t>抬头望向天空</a:t>
            </a:r>
            <a:r>
              <a:rPr lang="en-US" dirty="0" smtClean="0"/>
              <a:t>,</a:t>
            </a:r>
            <a:r>
              <a:rPr lang="zh-CN" altLang="en-US" dirty="0" smtClean="0"/>
              <a:t>落日熔金</a:t>
            </a:r>
            <a:r>
              <a:rPr lang="en-US" altLang="zh-CN" dirty="0" smtClean="0"/>
              <a:t>……</a:t>
            </a:r>
            <a:r>
              <a:rPr lang="zh-CN" altLang="en-US" dirty="0" smtClean="0"/>
              <a:t>我伸出五指</a:t>
            </a:r>
            <a:r>
              <a:rPr lang="en-US" dirty="0" smtClean="0"/>
              <a:t>,</a:t>
            </a:r>
            <a:r>
              <a:rPr lang="zh-CN" altLang="en-US" dirty="0" smtClean="0"/>
              <a:t>看见了指端美丽的影子”</a:t>
            </a:r>
            <a:r>
              <a:rPr lang="en-US" dirty="0" smtClean="0"/>
              <a:t>,</a:t>
            </a:r>
            <a:r>
              <a:rPr lang="zh-CN" altLang="en-US" dirty="0" smtClean="0"/>
              <a:t>这些技巧都值得借鉴。</a:t>
            </a:r>
          </a:p>
          <a:p>
            <a:pPr indent="446088">
              <a:lnSpc>
                <a:spcPct val="150000"/>
              </a:lnSpc>
            </a:pPr>
            <a:r>
              <a:rPr lang="zh-CN" altLang="en-US" dirty="0" smtClean="0"/>
              <a:t>结构</a:t>
            </a:r>
            <a:r>
              <a:rPr lang="en-US" dirty="0" smtClean="0"/>
              <a:t>:</a:t>
            </a:r>
            <a:r>
              <a:rPr lang="zh-CN" altLang="en-US" dirty="0" smtClean="0"/>
              <a:t>巧妙使用触景生情的手法</a:t>
            </a:r>
            <a:r>
              <a:rPr lang="en-US" dirty="0" smtClean="0"/>
              <a:t>,</a:t>
            </a:r>
            <a:r>
              <a:rPr lang="zh-CN" altLang="en-US" dirty="0" smtClean="0"/>
              <a:t>用一枚小小的玻璃片引出回忆</a:t>
            </a:r>
            <a:r>
              <a:rPr lang="en-US" dirty="0" smtClean="0"/>
              <a:t>,</a:t>
            </a:r>
            <a:r>
              <a:rPr lang="zh-CN" altLang="en-US" dirty="0" smtClean="0"/>
              <a:t>符合回忆性散文的基本规律。同时</a:t>
            </a:r>
            <a:r>
              <a:rPr lang="en-US" dirty="0" smtClean="0"/>
              <a:t>,</a:t>
            </a:r>
            <a:r>
              <a:rPr lang="zh-CN" altLang="en-US" dirty="0" smtClean="0"/>
              <a:t>用“指端的爱”贯穿全文</a:t>
            </a:r>
            <a:r>
              <a:rPr lang="en-US" dirty="0" smtClean="0"/>
              <a:t>,</a:t>
            </a:r>
            <a:r>
              <a:rPr lang="zh-CN" altLang="en-US" dirty="0" smtClean="0"/>
              <a:t>事件集中</a:t>
            </a:r>
            <a:r>
              <a:rPr lang="en-US" dirty="0" smtClean="0"/>
              <a:t>,</a:t>
            </a:r>
            <a:r>
              <a:rPr lang="zh-CN" altLang="en-US" dirty="0" smtClean="0"/>
              <a:t>脉络清晰。</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技法二　一事写顺</a:t>
            </a:r>
            <a:r>
              <a:rPr lang="en-US" b="1" dirty="0" smtClean="0">
                <a:solidFill>
                  <a:srgbClr val="0092D7"/>
                </a:solidFill>
              </a:rPr>
              <a:t>,</a:t>
            </a:r>
            <a:r>
              <a:rPr lang="zh-CN" altLang="en-US" b="1" dirty="0" smtClean="0">
                <a:solidFill>
                  <a:srgbClr val="0092D7"/>
                </a:solidFill>
              </a:rPr>
              <a:t>多事写清</a:t>
            </a:r>
          </a:p>
          <a:p>
            <a:pPr>
              <a:lnSpc>
                <a:spcPct val="150000"/>
              </a:lnSpc>
            </a:pPr>
            <a:r>
              <a:rPr lang="zh-CN" altLang="en-US" dirty="0" smtClean="0"/>
              <a:t>　　写好一件事</a:t>
            </a:r>
            <a:r>
              <a:rPr lang="en-US" dirty="0" smtClean="0"/>
              <a:t>,</a:t>
            </a:r>
            <a:r>
              <a:rPr lang="zh-CN" altLang="en-US" dirty="0" smtClean="0"/>
              <a:t>要有以下思路</a:t>
            </a:r>
            <a:r>
              <a:rPr lang="en-US" dirty="0" smtClean="0"/>
              <a:t>:</a:t>
            </a:r>
            <a:endParaRPr lang="zh-CN" altLang="en-US" dirty="0" smtClean="0"/>
          </a:p>
          <a:p>
            <a:pPr indent="446088">
              <a:lnSpc>
                <a:spcPct val="150000"/>
              </a:lnSpc>
            </a:pPr>
            <a:r>
              <a:rPr lang="en-US" b="1" dirty="0" smtClean="0"/>
              <a:t>1.</a:t>
            </a:r>
            <a:r>
              <a:rPr lang="zh-CN" altLang="en-US" dirty="0" smtClean="0"/>
              <a:t>有意识地开门见山</a:t>
            </a:r>
            <a:r>
              <a:rPr lang="en-US" dirty="0" smtClean="0"/>
              <a:t>,</a:t>
            </a:r>
            <a:r>
              <a:rPr lang="zh-CN" altLang="en-US" dirty="0" smtClean="0"/>
              <a:t>直接叙事</a:t>
            </a:r>
            <a:r>
              <a:rPr lang="en-US" dirty="0" smtClean="0"/>
              <a:t>,</a:t>
            </a:r>
            <a:r>
              <a:rPr lang="zh-CN" altLang="en-US" dirty="0" smtClean="0"/>
              <a:t>把一件事写清楚。</a:t>
            </a:r>
          </a:p>
          <a:p>
            <a:pPr indent="446088">
              <a:lnSpc>
                <a:spcPct val="150000"/>
              </a:lnSpc>
            </a:pPr>
            <a:r>
              <a:rPr lang="en-US" b="1" dirty="0" smtClean="0"/>
              <a:t>2.</a:t>
            </a:r>
            <a:r>
              <a:rPr lang="zh-CN" altLang="en-US" dirty="0" smtClean="0"/>
              <a:t>有意识地运用描写</a:t>
            </a:r>
            <a:r>
              <a:rPr lang="en-US" dirty="0" smtClean="0"/>
              <a:t>,</a:t>
            </a:r>
            <a:r>
              <a:rPr lang="zh-CN" altLang="en-US" dirty="0" smtClean="0"/>
              <a:t>把一件事写具体。</a:t>
            </a:r>
          </a:p>
          <a:p>
            <a:pPr indent="446088">
              <a:lnSpc>
                <a:spcPct val="150000"/>
              </a:lnSpc>
            </a:pPr>
            <a:r>
              <a:rPr lang="en-US" b="1" dirty="0" smtClean="0"/>
              <a:t>3.</a:t>
            </a:r>
            <a:r>
              <a:rPr lang="zh-CN" altLang="en-US" dirty="0" smtClean="0"/>
              <a:t>有意识地运用倒叙、插叙和抑扬、对比等手法</a:t>
            </a:r>
            <a:r>
              <a:rPr lang="en-US" dirty="0" smtClean="0"/>
              <a:t>,</a:t>
            </a:r>
            <a:r>
              <a:rPr lang="zh-CN" altLang="en-US" dirty="0" smtClean="0"/>
              <a:t>把一件事写生动。</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zh-CN" altLang="en-US" dirty="0" smtClean="0"/>
              <a:t>写清楚一件事</a:t>
            </a:r>
            <a:r>
              <a:rPr lang="en-US" dirty="0" smtClean="0"/>
              <a:t>,</a:t>
            </a:r>
            <a:r>
              <a:rPr lang="zh-CN" altLang="en-US" dirty="0" smtClean="0"/>
              <a:t>常见结构</a:t>
            </a:r>
            <a:r>
              <a:rPr lang="en-US" dirty="0" smtClean="0"/>
              <a:t>:</a:t>
            </a:r>
            <a:endParaRPr lang="zh-CN" altLang="en-US" dirty="0" smtClean="0"/>
          </a:p>
          <a:p>
            <a:pPr indent="446088">
              <a:lnSpc>
                <a:spcPct val="150000"/>
              </a:lnSpc>
            </a:pPr>
            <a:r>
              <a:rPr lang="zh-CN" altLang="en-US" dirty="0" smtClean="0"/>
              <a:t>第一部分</a:t>
            </a:r>
            <a:r>
              <a:rPr lang="en-US" dirty="0" smtClean="0"/>
              <a:t>:</a:t>
            </a:r>
            <a:r>
              <a:rPr lang="zh-CN" altLang="en-US" dirty="0" smtClean="0"/>
              <a:t>点题</a:t>
            </a:r>
            <a:r>
              <a:rPr lang="en-US" dirty="0" smtClean="0"/>
              <a:t>,</a:t>
            </a:r>
            <a:r>
              <a:rPr lang="zh-CN" altLang="en-US" dirty="0" smtClean="0"/>
              <a:t>引出事件。</a:t>
            </a:r>
            <a:r>
              <a:rPr lang="en-US" dirty="0" smtClean="0"/>
              <a:t>(20-50</a:t>
            </a:r>
            <a:r>
              <a:rPr lang="zh-CN" altLang="en-US" dirty="0" smtClean="0"/>
              <a:t>字</a:t>
            </a:r>
            <a:r>
              <a:rPr lang="en-US" dirty="0" smtClean="0"/>
              <a:t>)</a:t>
            </a:r>
            <a:endParaRPr lang="zh-CN" altLang="en-US" dirty="0" smtClean="0"/>
          </a:p>
          <a:p>
            <a:pPr indent="446088">
              <a:lnSpc>
                <a:spcPct val="150000"/>
              </a:lnSpc>
            </a:pPr>
            <a:r>
              <a:rPr lang="zh-CN" altLang="en-US" dirty="0" smtClean="0"/>
              <a:t>第二部分</a:t>
            </a:r>
            <a:r>
              <a:rPr lang="en-US" dirty="0" smtClean="0"/>
              <a:t>:</a:t>
            </a:r>
            <a:r>
              <a:rPr lang="zh-CN" altLang="en-US" dirty="0" smtClean="0"/>
              <a:t>写清楚时间、地点、人物、事情的起因、经过、结果。</a:t>
            </a:r>
            <a:r>
              <a:rPr lang="en-US" dirty="0" smtClean="0"/>
              <a:t>(400-500</a:t>
            </a:r>
            <a:r>
              <a:rPr lang="zh-CN" altLang="en-US" dirty="0" smtClean="0"/>
              <a:t>字</a:t>
            </a:r>
            <a:r>
              <a:rPr lang="en-US" dirty="0" smtClean="0"/>
              <a:t>)</a:t>
            </a:r>
            <a:endParaRPr lang="zh-CN" altLang="en-US" dirty="0" smtClean="0"/>
          </a:p>
          <a:p>
            <a:pPr indent="446088">
              <a:lnSpc>
                <a:spcPct val="150000"/>
              </a:lnSpc>
            </a:pPr>
            <a:r>
              <a:rPr lang="zh-CN" altLang="en-US" dirty="0" smtClean="0"/>
              <a:t>第三部分</a:t>
            </a:r>
            <a:r>
              <a:rPr lang="en-US" dirty="0" smtClean="0"/>
              <a:t>:</a:t>
            </a:r>
            <a:r>
              <a:rPr lang="zh-CN" altLang="en-US" dirty="0" smtClean="0"/>
              <a:t>扣题</a:t>
            </a:r>
            <a:r>
              <a:rPr lang="en-US" dirty="0" smtClean="0"/>
              <a:t>,</a:t>
            </a:r>
            <a:r>
              <a:rPr lang="zh-CN" altLang="en-US" dirty="0" smtClean="0"/>
              <a:t>点明中心</a:t>
            </a:r>
            <a:r>
              <a:rPr lang="en-US" dirty="0" smtClean="0"/>
              <a:t>,</a:t>
            </a:r>
            <a:r>
              <a:rPr lang="zh-CN" altLang="en-US" dirty="0" smtClean="0"/>
              <a:t>深化中心。</a:t>
            </a:r>
            <a:r>
              <a:rPr lang="en-US" dirty="0" smtClean="0"/>
              <a:t>(100</a:t>
            </a:r>
            <a:r>
              <a:rPr lang="zh-CN" altLang="en-US" dirty="0" smtClean="0"/>
              <a:t>字左右</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dirty="0" smtClean="0"/>
              <a:t>在第二部分</a:t>
            </a:r>
            <a:r>
              <a:rPr lang="en-US" dirty="0" smtClean="0"/>
              <a:t>,</a:t>
            </a:r>
            <a:r>
              <a:rPr lang="zh-CN" altLang="en-US" dirty="0" smtClean="0"/>
              <a:t>要特别关注以下问题</a:t>
            </a:r>
            <a:r>
              <a:rPr lang="en-US" dirty="0" smtClean="0"/>
              <a:t>:</a:t>
            </a:r>
            <a:endParaRPr lang="zh-CN" altLang="en-US" dirty="0" smtClean="0"/>
          </a:p>
          <a:p>
            <a:pPr indent="446088">
              <a:lnSpc>
                <a:spcPct val="150000"/>
              </a:lnSpc>
            </a:pPr>
            <a:r>
              <a:rPr lang="en-US" b="1" dirty="0" smtClean="0"/>
              <a:t>1.</a:t>
            </a:r>
            <a:r>
              <a:rPr lang="zh-CN" altLang="en-US" b="1" dirty="0" smtClean="0"/>
              <a:t>找出动情点</a:t>
            </a:r>
            <a:r>
              <a:rPr lang="en-US" b="1" dirty="0" smtClean="0"/>
              <a:t>:</a:t>
            </a:r>
            <a:r>
              <a:rPr lang="zh-CN" altLang="en-US" dirty="0" smtClean="0"/>
              <a:t>文中记叙的事情具体是什么地方触动了作者</a:t>
            </a:r>
            <a:r>
              <a:rPr lang="en-US" dirty="0" smtClean="0"/>
              <a:t>?</a:t>
            </a:r>
            <a:r>
              <a:rPr lang="zh-CN" altLang="en-US" dirty="0" smtClean="0"/>
              <a:t>叙事并非直线式从开头讲到结尾</a:t>
            </a:r>
            <a:r>
              <a:rPr lang="en-US" dirty="0" smtClean="0"/>
              <a:t>,</a:t>
            </a:r>
            <a:r>
              <a:rPr lang="zh-CN" altLang="en-US" dirty="0" smtClean="0"/>
              <a:t>而是选择性地记叙事件经过</a:t>
            </a:r>
            <a:r>
              <a:rPr lang="en-US" dirty="0" smtClean="0"/>
              <a:t>,</a:t>
            </a:r>
            <a:r>
              <a:rPr lang="zh-CN" altLang="en-US" dirty="0" smtClean="0"/>
              <a:t>截取其中一部分来写</a:t>
            </a:r>
            <a:r>
              <a:rPr lang="en-US" dirty="0" smtClean="0"/>
              <a:t>,</a:t>
            </a:r>
            <a:r>
              <a:rPr lang="zh-CN" altLang="en-US" dirty="0" smtClean="0"/>
              <a:t>即“最富于包蕴性的瞬间”</a:t>
            </a:r>
            <a:r>
              <a:rPr lang="en-US" dirty="0" smtClean="0"/>
              <a:t>,</a:t>
            </a:r>
            <a:r>
              <a:rPr lang="zh-CN" altLang="en-US" dirty="0" smtClean="0"/>
              <a:t>简言之</a:t>
            </a:r>
            <a:r>
              <a:rPr lang="en-US" dirty="0" smtClean="0"/>
              <a:t>,</a:t>
            </a:r>
            <a:r>
              <a:rPr lang="zh-CN" altLang="en-US" dirty="0" smtClean="0"/>
              <a:t>我们要截取的部分是事件的高潮部分</a:t>
            </a:r>
            <a:r>
              <a:rPr lang="en-US" dirty="0" smtClean="0"/>
              <a:t>,</a:t>
            </a:r>
            <a:r>
              <a:rPr lang="zh-CN" altLang="en-US" dirty="0" smtClean="0"/>
              <a:t>最能彰显主题。</a:t>
            </a:r>
          </a:p>
          <a:p>
            <a:pPr indent="446088">
              <a:lnSpc>
                <a:spcPct val="150000"/>
              </a:lnSpc>
            </a:pPr>
            <a:r>
              <a:rPr lang="en-US" b="1" dirty="0" smtClean="0"/>
              <a:t>2.</a:t>
            </a:r>
            <a:r>
              <a:rPr lang="zh-CN" altLang="en-US" b="1" dirty="0" smtClean="0"/>
              <a:t>写出侧重点</a:t>
            </a:r>
            <a:r>
              <a:rPr lang="en-US" b="1" dirty="0" smtClean="0"/>
              <a:t>:</a:t>
            </a:r>
            <a:r>
              <a:rPr lang="zh-CN" altLang="en-US" dirty="0" smtClean="0"/>
              <a:t>有同学对于情节、思想的转折过程一带而过</a:t>
            </a:r>
            <a:r>
              <a:rPr lang="en-US" dirty="0" smtClean="0"/>
              <a:t>,</a:t>
            </a:r>
            <a:r>
              <a:rPr lang="zh-CN" altLang="en-US" dirty="0" smtClean="0"/>
              <a:t>眼睛一眨</a:t>
            </a:r>
            <a:r>
              <a:rPr lang="en-US" dirty="0" smtClean="0"/>
              <a:t>,</a:t>
            </a:r>
            <a:r>
              <a:rPr lang="zh-CN" altLang="en-US" dirty="0" smtClean="0"/>
              <a:t>主人公就感动了、想通了、改变了</a:t>
            </a:r>
            <a:r>
              <a:rPr lang="en-US" dirty="0" smtClean="0"/>
              <a:t>,</a:t>
            </a:r>
            <a:r>
              <a:rPr lang="zh-CN" altLang="en-US" dirty="0" smtClean="0"/>
              <a:t>显得很突兀。叙事要有取有舍</a:t>
            </a:r>
            <a:r>
              <a:rPr lang="en-US" dirty="0" smtClean="0"/>
              <a:t>,</a:t>
            </a:r>
            <a:r>
              <a:rPr lang="zh-CN" altLang="en-US" dirty="0" smtClean="0"/>
              <a:t>有详有略</a:t>
            </a:r>
            <a:r>
              <a:rPr lang="en-US" dirty="0" smtClean="0"/>
              <a:t>,</a:t>
            </a:r>
            <a:r>
              <a:rPr lang="zh-CN" altLang="en-US" dirty="0" smtClean="0"/>
              <a:t>有所侧重</a:t>
            </a:r>
            <a:r>
              <a:rPr lang="en-US" dirty="0" smtClean="0"/>
              <a:t>,</a:t>
            </a:r>
            <a:r>
              <a:rPr lang="zh-CN" altLang="en-US" dirty="0" smtClean="0"/>
              <a:t>才能做到叙事清楚。</a:t>
            </a:r>
            <a:endParaRPr lang="en-US" altLang="zh-CN" dirty="0" smtClean="0"/>
          </a:p>
          <a:p>
            <a:pPr indent="446088">
              <a:lnSpc>
                <a:spcPct val="150000"/>
              </a:lnSpc>
            </a:pPr>
            <a:r>
              <a:rPr lang="zh-CN" altLang="en-US" dirty="0" smtClean="0"/>
              <a:t>案例见上一篇</a:t>
            </a:r>
            <a:r>
              <a:rPr lang="en-US" dirty="0" smtClean="0"/>
              <a:t>2019</a:t>
            </a:r>
            <a:r>
              <a:rPr lang="zh-CN" altLang="en-US" dirty="0" smtClean="0"/>
              <a:t>年江苏淮安市中考满分作文</a:t>
            </a:r>
            <a:r>
              <a:rPr lang="en-US" dirty="0" smtClean="0"/>
              <a:t>(</a:t>
            </a:r>
            <a:r>
              <a:rPr lang="zh-CN" altLang="en-US" dirty="0" smtClean="0"/>
              <a:t>以“我当铭记”为题</a:t>
            </a:r>
            <a:r>
              <a:rPr lang="en-US" dirty="0" smtClean="0"/>
              <a:t>)</a:t>
            </a:r>
            <a:r>
              <a:rPr lang="zh-CN" altLang="en-US" dirty="0" smtClean="0"/>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多件事写作也是考场常见的构思</a:t>
            </a:r>
            <a:r>
              <a:rPr lang="en-US" dirty="0" smtClean="0"/>
              <a:t>,</a:t>
            </a:r>
            <a:r>
              <a:rPr lang="zh-CN" altLang="en-US" dirty="0" smtClean="0"/>
              <a:t>多件事写作要注意条理清晰</a:t>
            </a:r>
            <a:r>
              <a:rPr lang="en-US" dirty="0" smtClean="0"/>
              <a:t>,</a:t>
            </a:r>
            <a:r>
              <a:rPr lang="zh-CN" altLang="en-US" dirty="0" smtClean="0"/>
              <a:t>层层递进</a:t>
            </a:r>
            <a:r>
              <a:rPr lang="en-US" dirty="0" smtClean="0"/>
              <a:t>,</a:t>
            </a:r>
            <a:r>
              <a:rPr lang="zh-CN" altLang="en-US" dirty="0" smtClean="0"/>
              <a:t>一步步加深情感。要紧紧围绕中心选材</a:t>
            </a:r>
            <a:r>
              <a:rPr lang="en-US" dirty="0" smtClean="0"/>
              <a:t>,</a:t>
            </a:r>
            <a:r>
              <a:rPr lang="zh-CN" altLang="en-US" dirty="0" smtClean="0"/>
              <a:t>如</a:t>
            </a:r>
            <a:r>
              <a:rPr lang="en-US" altLang="zh-CN" dirty="0" smtClean="0"/>
              <a:t>《</a:t>
            </a:r>
            <a:r>
              <a:rPr lang="zh-CN" altLang="en-US" dirty="0" smtClean="0"/>
              <a:t>阿长与山海经</a:t>
            </a:r>
            <a:r>
              <a:rPr lang="en-US" altLang="zh-CN" dirty="0" smtClean="0"/>
              <a:t>》</a:t>
            </a:r>
            <a:r>
              <a:rPr lang="zh-CN" altLang="en-US" dirty="0" smtClean="0"/>
              <a:t>所写事件较多</a:t>
            </a:r>
            <a:r>
              <a:rPr lang="en-US" dirty="0" smtClean="0"/>
              <a:t>,</a:t>
            </a:r>
            <a:r>
              <a:rPr lang="zh-CN" altLang="en-US" dirty="0" smtClean="0"/>
              <a:t>但整体围绕鲁迅对阿长的情感变化</a:t>
            </a:r>
            <a:r>
              <a:rPr lang="en-US" dirty="0" smtClean="0"/>
              <a:t>,</a:t>
            </a:r>
            <a:r>
              <a:rPr lang="zh-CN" altLang="en-US" dirty="0" smtClean="0"/>
              <a:t>以塑造人物表达情感为核心。</a:t>
            </a:r>
          </a:p>
          <a:p>
            <a:pPr indent="446088">
              <a:lnSpc>
                <a:spcPct val="150000"/>
              </a:lnSpc>
            </a:pPr>
            <a:r>
              <a:rPr lang="zh-CN" altLang="en-US" dirty="0" smtClean="0"/>
              <a:t>将多件事写清楚</a:t>
            </a:r>
            <a:r>
              <a:rPr lang="en-US" dirty="0" smtClean="0"/>
              <a:t>,</a:t>
            </a:r>
            <a:r>
              <a:rPr lang="zh-CN" altLang="en-US" dirty="0" smtClean="0"/>
              <a:t>常见结构</a:t>
            </a:r>
            <a:r>
              <a:rPr lang="en-US" dirty="0" smtClean="0"/>
              <a:t>:</a:t>
            </a:r>
            <a:endParaRPr lang="zh-CN" altLang="en-US" dirty="0" smtClean="0"/>
          </a:p>
          <a:p>
            <a:pPr indent="446088">
              <a:lnSpc>
                <a:spcPct val="150000"/>
              </a:lnSpc>
            </a:pPr>
            <a:r>
              <a:rPr lang="zh-CN" altLang="en-US" dirty="0" smtClean="0"/>
              <a:t>第一部分</a:t>
            </a:r>
            <a:r>
              <a:rPr lang="en-US" dirty="0" smtClean="0"/>
              <a:t>:</a:t>
            </a:r>
            <a:r>
              <a:rPr lang="zh-CN" altLang="en-US" dirty="0" smtClean="0"/>
              <a:t>点题</a:t>
            </a:r>
            <a:r>
              <a:rPr lang="en-US" dirty="0" smtClean="0"/>
              <a:t>,</a:t>
            </a:r>
            <a:r>
              <a:rPr lang="zh-CN" altLang="en-US" dirty="0" smtClean="0"/>
              <a:t>引出事件。</a:t>
            </a:r>
            <a:r>
              <a:rPr lang="en-US" dirty="0" smtClean="0"/>
              <a:t>(20-50</a:t>
            </a:r>
            <a:r>
              <a:rPr lang="zh-CN" altLang="en-US" dirty="0" smtClean="0"/>
              <a:t>字</a:t>
            </a:r>
            <a:r>
              <a:rPr lang="en-US" dirty="0" smtClean="0"/>
              <a:t>)</a:t>
            </a:r>
            <a:endParaRPr lang="zh-CN" altLang="en-US" dirty="0" smtClean="0"/>
          </a:p>
          <a:p>
            <a:pPr indent="446088">
              <a:lnSpc>
                <a:spcPct val="150000"/>
              </a:lnSpc>
            </a:pPr>
            <a:r>
              <a:rPr lang="zh-CN" altLang="en-US" dirty="0" smtClean="0"/>
              <a:t>第二部分</a:t>
            </a:r>
            <a:r>
              <a:rPr lang="en-US" dirty="0" smtClean="0"/>
              <a:t>:</a:t>
            </a:r>
            <a:r>
              <a:rPr lang="zh-CN" altLang="en-US" dirty="0" smtClean="0"/>
              <a:t>围绕一个中心</a:t>
            </a:r>
            <a:r>
              <a:rPr lang="en-US" dirty="0" smtClean="0"/>
              <a:t>,</a:t>
            </a:r>
            <a:r>
              <a:rPr lang="zh-CN" altLang="en-US" dirty="0" smtClean="0"/>
              <a:t>选择几个片段</a:t>
            </a:r>
            <a:r>
              <a:rPr lang="en-US" dirty="0" smtClean="0"/>
              <a:t>,</a:t>
            </a:r>
            <a:r>
              <a:rPr lang="zh-CN" altLang="en-US" dirty="0" smtClean="0"/>
              <a:t>注意每一个片段开头行文标志句要追求整齐</a:t>
            </a:r>
            <a:r>
              <a:rPr lang="en-US" dirty="0" smtClean="0"/>
              <a:t>,</a:t>
            </a:r>
            <a:r>
              <a:rPr lang="zh-CN" altLang="en-US" dirty="0" smtClean="0"/>
              <a:t>衔接自然流畅。可以使用小标题形式。</a:t>
            </a:r>
            <a:r>
              <a:rPr lang="en-US" dirty="0" smtClean="0"/>
              <a:t>(400-500</a:t>
            </a:r>
            <a:r>
              <a:rPr lang="zh-CN" altLang="en-US" dirty="0" smtClean="0"/>
              <a:t>字</a:t>
            </a:r>
            <a:r>
              <a:rPr lang="en-US" dirty="0" smtClean="0"/>
              <a:t>)</a:t>
            </a:r>
            <a:endParaRPr lang="zh-CN" altLang="en-US" dirty="0" smtClean="0"/>
          </a:p>
          <a:p>
            <a:pPr indent="446088">
              <a:lnSpc>
                <a:spcPct val="150000"/>
              </a:lnSpc>
            </a:pPr>
            <a:r>
              <a:rPr lang="zh-CN" altLang="en-US" dirty="0" smtClean="0"/>
              <a:t>第三部分</a:t>
            </a:r>
            <a:r>
              <a:rPr lang="en-US" dirty="0" smtClean="0"/>
              <a:t>:</a:t>
            </a:r>
            <a:r>
              <a:rPr lang="zh-CN" altLang="en-US" dirty="0" smtClean="0"/>
              <a:t>扣题</a:t>
            </a:r>
            <a:r>
              <a:rPr lang="en-US" dirty="0" smtClean="0"/>
              <a:t>,</a:t>
            </a:r>
            <a:r>
              <a:rPr lang="zh-CN" altLang="en-US" dirty="0" smtClean="0"/>
              <a:t>点明中心</a:t>
            </a:r>
            <a:r>
              <a:rPr lang="en-US" dirty="0" smtClean="0"/>
              <a:t>,</a:t>
            </a:r>
            <a:r>
              <a:rPr lang="zh-CN" altLang="en-US" dirty="0" smtClean="0"/>
              <a:t>深化中心。</a:t>
            </a:r>
            <a:r>
              <a:rPr lang="en-US" dirty="0" smtClean="0"/>
              <a:t>(100</a:t>
            </a:r>
            <a:r>
              <a:rPr lang="zh-CN" altLang="en-US" dirty="0" smtClean="0"/>
              <a:t>字左右</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达州</a:t>
            </a:r>
            <a:r>
              <a:rPr lang="en-US" dirty="0" smtClean="0">
                <a:solidFill>
                  <a:srgbClr val="0092D7"/>
                </a:solidFill>
              </a:rPr>
              <a:t>]</a:t>
            </a:r>
            <a:r>
              <a:rPr lang="zh-CN" altLang="en-US" dirty="0" smtClean="0"/>
              <a:t>题目</a:t>
            </a:r>
            <a:r>
              <a:rPr lang="en-US" dirty="0" smtClean="0"/>
              <a:t>:</a:t>
            </a:r>
            <a:r>
              <a:rPr lang="zh-CN" altLang="en-US" dirty="0" smtClean="0"/>
              <a:t>我心中的宝藏。</a:t>
            </a:r>
          </a:p>
          <a:p>
            <a:pPr algn="ctr">
              <a:lnSpc>
                <a:spcPct val="150000"/>
              </a:lnSpc>
            </a:pPr>
            <a:r>
              <a:rPr lang="zh-CN" altLang="en-US" b="1" dirty="0" smtClean="0">
                <a:latin typeface="楷体" pitchFamily="49" charset="-122"/>
                <a:ea typeface="楷体" pitchFamily="49" charset="-122"/>
              </a:rPr>
              <a:t>我心中的宝藏</a:t>
            </a:r>
          </a:p>
          <a:p>
            <a:pPr algn="ctr">
              <a:lnSpc>
                <a:spcPct val="150000"/>
              </a:lnSpc>
            </a:pPr>
            <a:r>
              <a:rPr lang="zh-CN" altLang="en-US" b="1" dirty="0" smtClean="0">
                <a:latin typeface="楷体" pitchFamily="49" charset="-122"/>
                <a:ea typeface="楷体" pitchFamily="49" charset="-122"/>
              </a:rPr>
              <a:t>达州一考生</a:t>
            </a:r>
          </a:p>
          <a:p>
            <a:pPr indent="446088">
              <a:lnSpc>
                <a:spcPct val="150000"/>
              </a:lnSpc>
            </a:pPr>
            <a:r>
              <a:rPr lang="zh-CN" altLang="en-US" b="1" dirty="0" smtClean="0">
                <a:latin typeface="楷体" pitchFamily="49" charset="-122"/>
                <a:ea typeface="楷体" pitchFamily="49" charset="-122"/>
              </a:rPr>
              <a:t>岁月从黑发中流走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将青丝一点一点染成白发。唯一不变的是爸爸对我的浓浓的爱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我心中的宝藏</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我呱呱坠地那年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您二十六岁。妈妈说那时您就像个毛头小子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整天乐呵呵的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经常让我躺在您温暖的臂弯下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伴着我“咯咯”的笑声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将我抛向天空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然后牢牢接住。记忆里这种游戏陪伴了我好多年。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午后的阳光透过窗户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洒在地板上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阳光周围有许多金色的小精灵在舞蹈。她们问我要不要一起去玩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我便拉着您的手跑去阳台和她们分享我们之间的故事。</a:t>
            </a:r>
          </a:p>
          <a:p>
            <a:pPr indent="446088">
              <a:lnSpc>
                <a:spcPct val="150000"/>
              </a:lnSpc>
            </a:pPr>
            <a:r>
              <a:rPr lang="zh-CN" altLang="en-US" b="1" dirty="0" smtClean="0">
                <a:latin typeface="楷体" pitchFamily="49" charset="-122"/>
                <a:ea typeface="楷体" pitchFamily="49" charset="-122"/>
              </a:rPr>
              <a:t>我学会自己扎辫子那年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您刚满</a:t>
            </a:r>
            <a:r>
              <a:rPr lang="en-US" b="1" dirty="0" smtClean="0">
                <a:latin typeface="楷体" pitchFamily="49" charset="-122"/>
                <a:ea typeface="楷体" pitchFamily="49" charset="-122"/>
              </a:rPr>
              <a:t>30</a:t>
            </a:r>
            <a:r>
              <a:rPr lang="zh-CN" altLang="en-US" b="1" dirty="0" smtClean="0">
                <a:latin typeface="楷体" pitchFamily="49" charset="-122"/>
                <a:ea typeface="楷体" pitchFamily="49" charset="-122"/>
              </a:rPr>
              <a:t>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年轻力壮。我怀念那时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您对您的同事炫耀您家小女子一点点长大时的自豪。作为奖励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您带我游遍浙江的山水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路途漫漫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我却不愿让别人抱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只享受在你臂弯下的时光。</a:t>
            </a:r>
          </a:p>
          <a:p>
            <a:pPr indent="446088">
              <a:lnSpc>
                <a:spcPct val="150000"/>
              </a:lnSpc>
            </a:pPr>
            <a:r>
              <a:rPr lang="zh-CN" altLang="en-US" b="1" dirty="0" smtClean="0">
                <a:latin typeface="楷体" pitchFamily="49" charset="-122"/>
                <a:ea typeface="楷体" pitchFamily="49" charset="-122"/>
              </a:rPr>
              <a:t>我学会自己过马路那年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您三十二岁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岁月流逝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我发现您的脸上多了好多“一”字。嗯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我清楚记得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我发现这些奇怪现象的第二天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您就出差去了上 海。</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送别您的火车站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因记忆的遥远而变成了黑白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你抬起手理顺妈妈被风吹得凌乱的头发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再蹲下来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握住我的双手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“爸爸要走了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你要帮我照好妈妈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知道吗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”我拼命点头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点头的那一瞬间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眼泪便流出来了。</a:t>
            </a:r>
          </a:p>
          <a:p>
            <a:pPr indent="446088">
              <a:lnSpc>
                <a:spcPct val="150000"/>
              </a:lnSpc>
            </a:pPr>
            <a:r>
              <a:rPr lang="zh-CN" altLang="en-US" b="1" dirty="0" smtClean="0">
                <a:latin typeface="楷体" pitchFamily="49" charset="-122"/>
                <a:ea typeface="楷体" pitchFamily="49" charset="-122"/>
              </a:rPr>
              <a:t>在您离开的那段时间里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我将从前与您有关的记忆剪辑下来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泡在您爱喝的茶里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伴着午后的阳光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一点一点品尝。</a:t>
            </a:r>
          </a:p>
          <a:p>
            <a:pPr indent="446088">
              <a:lnSpc>
                <a:spcPct val="150000"/>
              </a:lnSpc>
            </a:pPr>
            <a:r>
              <a:rPr lang="zh-CN" altLang="en-US" b="1" dirty="0" smtClean="0">
                <a:latin typeface="楷体" pitchFamily="49" charset="-122"/>
                <a:ea typeface="楷体" pitchFamily="49" charset="-122"/>
              </a:rPr>
              <a:t>我读四年级的时候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考了年级第一。您兴奋地抱起我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从一楼爬到了四楼。其间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我多次听到您粗重的喘息。两鬓的几缕白丝在我眼前晃过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朦胧了我的眼睛。放下我后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您问我怎么哭了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我只好掩饰道眼睛进沙子了。您直起身对我说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“爸爸今天上班太累了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不像平时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一口气把你和妈妈抱到十楼去都可以。”这个比我高不了多少的男人还真不服老。</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现在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您再也不能兑现那时的承诺了。高兴之余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想像从前一样抱起我再也不可能了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只能把这些转移到妹妹身上。</a:t>
            </a:r>
          </a:p>
          <a:p>
            <a:pPr indent="446088">
              <a:lnSpc>
                <a:spcPct val="150000"/>
              </a:lnSpc>
            </a:pPr>
            <a:r>
              <a:rPr lang="zh-CN" altLang="en-US" b="1" dirty="0" smtClean="0">
                <a:latin typeface="楷体" pitchFamily="49" charset="-122"/>
                <a:ea typeface="楷体" pitchFamily="49" charset="-122"/>
              </a:rPr>
              <a:t>时光啊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求你饶了我父亲吧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他是为了我才放弃这美好的年华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放弃了与朋友把酒言欢的日子。时光啊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我恳求你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饶了他吧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他的黑发不需要白发的喧宾夺主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我恳求你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饶了他吧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饶了他吧</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他给我的爱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是我心中最珍贵的宝藏。</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gn="ctr">
              <a:lnSpc>
                <a:spcPct val="150000"/>
              </a:lnSpc>
            </a:pPr>
            <a:r>
              <a:rPr lang="zh-CN" altLang="en-US" b="1" dirty="0" smtClean="0">
                <a:latin typeface="楷体" pitchFamily="49" charset="-122"/>
                <a:ea typeface="楷体" pitchFamily="49" charset="-122"/>
              </a:rPr>
              <a:t>生命的格调</a:t>
            </a:r>
          </a:p>
          <a:p>
            <a:pPr indent="446088">
              <a:lnSpc>
                <a:spcPct val="150000"/>
              </a:lnSpc>
            </a:pPr>
            <a:r>
              <a:rPr lang="zh-CN" altLang="en-US" b="1" dirty="0" smtClean="0">
                <a:latin typeface="楷体" pitchFamily="49" charset="-122"/>
                <a:ea typeface="楷体" pitchFamily="49" charset="-122"/>
              </a:rPr>
              <a:t>雪沫乳花浮午盏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蓼茸蒿笋试春盘。人间有味是清欢。</a:t>
            </a:r>
          </a:p>
          <a:p>
            <a:pPr algn="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苏轼</a:t>
            </a:r>
          </a:p>
          <a:p>
            <a:pPr indent="446088">
              <a:lnSpc>
                <a:spcPct val="150000"/>
              </a:lnSpc>
            </a:pPr>
            <a:r>
              <a:rPr lang="zh-CN" altLang="en-US" b="1" dirty="0" smtClean="0">
                <a:latin typeface="楷体" pitchFamily="49" charset="-122"/>
                <a:ea typeface="楷体" pitchFamily="49" charset="-122"/>
              </a:rPr>
              <a:t>生命的格调是什么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当一个人可以品味出野菜的清香胜过了山珍海味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或者一个人在路边的石头里体会到了比钻石更吸引人的滋味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或者一个人听林间鸟鸣的声音能感受到比提笼遛鸟更多的感动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或者甚至于体会了静静品一壶乌龙茶比起在喧闹的晚宴中更能清洗心灵</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这些就是“清欢”。我觉得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“清欢”才是生命最从容的格调。</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选材</a:t>
            </a:r>
            <a:r>
              <a:rPr lang="en-US" dirty="0" smtClean="0"/>
              <a:t>:</a:t>
            </a:r>
            <a:r>
              <a:rPr lang="zh-CN" altLang="en-US" dirty="0" smtClean="0"/>
              <a:t>作者以时间为序</a:t>
            </a:r>
            <a:r>
              <a:rPr lang="en-US" dirty="0" smtClean="0"/>
              <a:t>,</a:t>
            </a:r>
            <a:r>
              <a:rPr lang="zh-CN" altLang="en-US" dirty="0" smtClean="0"/>
              <a:t>选取生活中和父亲相处的细节来写</a:t>
            </a:r>
            <a:r>
              <a:rPr lang="en-US" dirty="0" smtClean="0"/>
              <a:t>,</a:t>
            </a:r>
            <a:r>
              <a:rPr lang="zh-CN" altLang="en-US" dirty="0" smtClean="0"/>
              <a:t>展现生活中无处不在的父爱</a:t>
            </a:r>
            <a:r>
              <a:rPr lang="en-US" dirty="0" smtClean="0"/>
              <a:t>,</a:t>
            </a:r>
            <a:r>
              <a:rPr lang="zh-CN" altLang="en-US" dirty="0" smtClean="0"/>
              <a:t>选材真切</a:t>
            </a:r>
            <a:r>
              <a:rPr lang="en-US" dirty="0" smtClean="0"/>
              <a:t>,</a:t>
            </a:r>
            <a:r>
              <a:rPr lang="zh-CN" altLang="en-US" dirty="0" smtClean="0"/>
              <a:t>富有感染力。</a:t>
            </a:r>
            <a:r>
              <a:rPr lang="en-US" dirty="0" smtClean="0"/>
              <a:t> </a:t>
            </a:r>
            <a:endParaRPr lang="zh-CN" altLang="en-US" dirty="0" smtClean="0"/>
          </a:p>
          <a:p>
            <a:pPr indent="446088">
              <a:lnSpc>
                <a:spcPct val="150000"/>
              </a:lnSpc>
            </a:pPr>
            <a:r>
              <a:rPr lang="zh-CN" altLang="en-US" dirty="0" smtClean="0"/>
              <a:t>立意</a:t>
            </a:r>
            <a:r>
              <a:rPr lang="en-US" dirty="0" smtClean="0"/>
              <a:t>:</a:t>
            </a:r>
            <a:r>
              <a:rPr lang="zh-CN" altLang="en-US" dirty="0" smtClean="0"/>
              <a:t>文章着眼于生活中的小事</a:t>
            </a:r>
            <a:r>
              <a:rPr lang="en-US" dirty="0" smtClean="0"/>
              <a:t>,</a:t>
            </a:r>
            <a:r>
              <a:rPr lang="zh-CN" altLang="en-US" dirty="0" smtClean="0"/>
              <a:t>把细节写实</a:t>
            </a:r>
            <a:r>
              <a:rPr lang="en-US" dirty="0" smtClean="0"/>
              <a:t>,</a:t>
            </a:r>
            <a:r>
              <a:rPr lang="zh-CN" altLang="en-US" dirty="0" smtClean="0"/>
              <a:t>写具体</a:t>
            </a:r>
            <a:r>
              <a:rPr lang="en-US" dirty="0" smtClean="0"/>
              <a:t>,</a:t>
            </a:r>
            <a:r>
              <a:rPr lang="zh-CN" altLang="en-US" dirty="0" smtClean="0"/>
              <a:t>在细节中展现父爱的主题</a:t>
            </a:r>
            <a:r>
              <a:rPr lang="en-US" dirty="0" smtClean="0"/>
              <a:t>,</a:t>
            </a:r>
            <a:r>
              <a:rPr lang="zh-CN" altLang="en-US" dirty="0" smtClean="0"/>
              <a:t>表达了对父爱的感激之情。</a:t>
            </a:r>
          </a:p>
          <a:p>
            <a:pPr indent="446088">
              <a:lnSpc>
                <a:spcPct val="150000"/>
              </a:lnSpc>
            </a:pPr>
            <a:r>
              <a:rPr lang="zh-CN" altLang="en-US" dirty="0" smtClean="0"/>
              <a:t>语言</a:t>
            </a:r>
            <a:r>
              <a:rPr lang="en-US" dirty="0" smtClean="0"/>
              <a:t>:</a:t>
            </a:r>
            <a:r>
              <a:rPr lang="zh-CN" altLang="en-US" dirty="0" smtClean="0"/>
              <a:t>作者以孩子的身份</a:t>
            </a:r>
            <a:r>
              <a:rPr lang="en-US" dirty="0" smtClean="0"/>
              <a:t>,</a:t>
            </a:r>
            <a:r>
              <a:rPr lang="zh-CN" altLang="en-US" dirty="0" smtClean="0"/>
              <a:t>从孩子的视角来亲近父亲</a:t>
            </a:r>
            <a:r>
              <a:rPr lang="en-US" dirty="0" smtClean="0"/>
              <a:t>,</a:t>
            </a:r>
            <a:r>
              <a:rPr lang="zh-CN" altLang="en-US" dirty="0" smtClean="0"/>
              <a:t>感受父爱</a:t>
            </a:r>
            <a:r>
              <a:rPr lang="en-US" dirty="0" smtClean="0"/>
              <a:t>,</a:t>
            </a:r>
            <a:r>
              <a:rPr lang="zh-CN" altLang="en-US" dirty="0" smtClean="0"/>
              <a:t>语言质朴</a:t>
            </a:r>
            <a:r>
              <a:rPr lang="en-US" dirty="0" smtClean="0"/>
              <a:t>,</a:t>
            </a:r>
            <a:r>
              <a:rPr lang="zh-CN" altLang="en-US" dirty="0" smtClean="0"/>
              <a:t>但融入了真挚的情感</a:t>
            </a:r>
            <a:r>
              <a:rPr lang="en-US" dirty="0" smtClean="0"/>
              <a:t>,</a:t>
            </a:r>
            <a:r>
              <a:rPr lang="zh-CN" altLang="en-US" dirty="0" smtClean="0"/>
              <a:t>读起来情真意切。</a:t>
            </a:r>
          </a:p>
          <a:p>
            <a:pPr indent="446088">
              <a:lnSpc>
                <a:spcPct val="150000"/>
              </a:lnSpc>
            </a:pPr>
            <a:r>
              <a:rPr lang="zh-CN" altLang="en-US" dirty="0" smtClean="0"/>
              <a:t>结构</a:t>
            </a:r>
            <a:r>
              <a:rPr lang="en-US" dirty="0" smtClean="0"/>
              <a:t>:</a:t>
            </a:r>
            <a:r>
              <a:rPr lang="zh-CN" altLang="en-US" dirty="0" smtClean="0"/>
              <a:t>文章结构清晰</a:t>
            </a:r>
            <a:r>
              <a:rPr lang="en-US" dirty="0" smtClean="0"/>
              <a:t>,</a:t>
            </a:r>
            <a:r>
              <a:rPr lang="zh-CN" altLang="en-US" dirty="0" smtClean="0"/>
              <a:t>按照时间顺序有序地展开叙述</a:t>
            </a:r>
            <a:r>
              <a:rPr lang="en-US" dirty="0" smtClean="0"/>
              <a:t>,</a:t>
            </a:r>
            <a:r>
              <a:rPr lang="zh-CN" altLang="en-US" dirty="0" smtClean="0"/>
              <a:t>首尾呼应。在叙事的基础上抒情</a:t>
            </a:r>
            <a:r>
              <a:rPr lang="en-US" dirty="0" smtClean="0"/>
              <a:t>,</a:t>
            </a:r>
            <a:r>
              <a:rPr lang="zh-CN" altLang="en-US" dirty="0" smtClean="0"/>
              <a:t>结尾有力地深化了主题。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文意训练</a:t>
            </a:r>
            <a:r>
              <a:rPr lang="en-US" altLang="zh-CN" sz="2000" b="1" dirty="0" smtClean="0">
                <a:solidFill>
                  <a:srgbClr val="666666"/>
                </a:solidFill>
              </a:rPr>
              <a:t>——</a:t>
            </a:r>
            <a:r>
              <a:rPr lang="zh-CN" altLang="en-US" sz="2000" b="1" dirty="0" smtClean="0">
                <a:solidFill>
                  <a:srgbClr val="666666"/>
                </a:solidFill>
              </a:rPr>
              <a:t>文贵立意</a:t>
            </a:r>
            <a:r>
              <a:rPr lang="en-US" sz="2000" b="1" dirty="0" smtClean="0">
                <a:solidFill>
                  <a:srgbClr val="666666"/>
                </a:solidFill>
              </a:rPr>
              <a:t>,</a:t>
            </a:r>
            <a:r>
              <a:rPr lang="zh-CN" altLang="en-US" sz="2000" b="1" dirty="0" smtClean="0">
                <a:solidFill>
                  <a:srgbClr val="666666"/>
                </a:solidFill>
              </a:rPr>
              <a:t>行文扣题</a:t>
            </a:r>
            <a:endParaRPr lang="zh-CN" altLang="en-US" sz="2000" b="1" dirty="0">
              <a:solidFill>
                <a:srgbClr val="666666"/>
              </a:solidFill>
            </a:endParaRP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50605" y="838277"/>
            <a:ext cx="7824262"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技法一　学会立意</a:t>
            </a:r>
            <a:r>
              <a:rPr lang="en-US" b="1" dirty="0" smtClean="0">
                <a:solidFill>
                  <a:srgbClr val="0092D7"/>
                </a:solidFill>
              </a:rPr>
              <a:t>,</a:t>
            </a:r>
            <a:r>
              <a:rPr lang="zh-CN" altLang="en-US" b="1" dirty="0" smtClean="0">
                <a:solidFill>
                  <a:srgbClr val="0092D7"/>
                </a:solidFill>
              </a:rPr>
              <a:t>提炼主题</a:t>
            </a:r>
          </a:p>
          <a:p>
            <a:pPr>
              <a:lnSpc>
                <a:spcPct val="150000"/>
              </a:lnSpc>
            </a:pPr>
            <a:r>
              <a:rPr lang="zh-CN" altLang="en-US" dirty="0" smtClean="0"/>
              <a:t>　　关于立意</a:t>
            </a:r>
            <a:r>
              <a:rPr lang="en-US" dirty="0" smtClean="0"/>
              <a:t>,</a:t>
            </a:r>
            <a:r>
              <a:rPr lang="en-US" altLang="zh-CN" dirty="0" smtClean="0"/>
              <a:t>《</a:t>
            </a:r>
            <a:r>
              <a:rPr lang="zh-CN" altLang="en-US" dirty="0" smtClean="0"/>
              <a:t>课程标准</a:t>
            </a:r>
            <a:r>
              <a:rPr lang="en-US" altLang="zh-CN" dirty="0" smtClean="0"/>
              <a:t>》</a:t>
            </a:r>
            <a:r>
              <a:rPr lang="zh-CN" altLang="en-US" dirty="0" smtClean="0"/>
              <a:t>强调“多角度地观察生活</a:t>
            </a:r>
            <a:r>
              <a:rPr lang="en-US" dirty="0" smtClean="0"/>
              <a:t>,</a:t>
            </a:r>
            <a:r>
              <a:rPr lang="zh-CN" altLang="en-US" dirty="0" smtClean="0"/>
              <a:t>发现生活的丰富多彩</a:t>
            </a:r>
            <a:r>
              <a:rPr lang="en-US" dirty="0" smtClean="0"/>
              <a:t>,</a:t>
            </a:r>
            <a:r>
              <a:rPr lang="zh-CN" altLang="en-US" dirty="0" smtClean="0"/>
              <a:t>捕捉事物的特征</a:t>
            </a:r>
            <a:r>
              <a:rPr lang="en-US" dirty="0" smtClean="0"/>
              <a:t>,</a:t>
            </a:r>
            <a:r>
              <a:rPr lang="zh-CN" altLang="en-US" dirty="0" smtClean="0"/>
              <a:t>力求有创意地表达”。立意是文章的中心和领航</a:t>
            </a:r>
            <a:r>
              <a:rPr lang="en-US" dirty="0" smtClean="0"/>
              <a:t>,</a:t>
            </a:r>
            <a:r>
              <a:rPr lang="zh-CN" altLang="en-US" dirty="0" smtClean="0"/>
              <a:t>素材的选择、行文的构思、语言的雕琢、详略的安排都要紧紧围绕文章的主题来确定。</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在提炼主题的过程中</a:t>
            </a:r>
            <a:r>
              <a:rPr lang="en-US" dirty="0" smtClean="0"/>
              <a:t>,</a:t>
            </a:r>
            <a:r>
              <a:rPr lang="zh-CN" altLang="en-US" dirty="0" smtClean="0"/>
              <a:t>要注意把握以下四个原则</a:t>
            </a:r>
            <a:r>
              <a:rPr lang="en-US" dirty="0" smtClean="0"/>
              <a:t>:</a:t>
            </a:r>
            <a:endParaRPr lang="zh-CN" altLang="en-US" dirty="0" smtClean="0"/>
          </a:p>
          <a:p>
            <a:pPr indent="446088">
              <a:lnSpc>
                <a:spcPct val="150000"/>
              </a:lnSpc>
            </a:pPr>
            <a:r>
              <a:rPr lang="en-US" b="1" dirty="0" smtClean="0"/>
              <a:t>1.</a:t>
            </a:r>
            <a:r>
              <a:rPr lang="zh-CN" altLang="en-US" b="1" dirty="0" smtClean="0"/>
              <a:t>集中。</a:t>
            </a:r>
            <a:r>
              <a:rPr lang="zh-CN" altLang="en-US" dirty="0" smtClean="0"/>
              <a:t>做到一文一中心</a:t>
            </a:r>
            <a:r>
              <a:rPr lang="en-US" dirty="0" smtClean="0"/>
              <a:t>,</a:t>
            </a:r>
            <a:r>
              <a:rPr lang="zh-CN" altLang="en-US" dirty="0" smtClean="0"/>
              <a:t>不搞多个中心。其次</a:t>
            </a:r>
            <a:r>
              <a:rPr lang="en-US" dirty="0" smtClean="0"/>
              <a:t>,</a:t>
            </a:r>
            <a:r>
              <a:rPr lang="zh-CN" altLang="en-US" dirty="0" smtClean="0"/>
              <a:t>主题切莫贪“大”或过“空”</a:t>
            </a:r>
            <a:r>
              <a:rPr lang="en-US" dirty="0" smtClean="0"/>
              <a:t>,</a:t>
            </a:r>
            <a:r>
              <a:rPr lang="zh-CN" altLang="en-US" dirty="0" smtClean="0"/>
              <a:t>而要言之有物。再次</a:t>
            </a:r>
            <a:r>
              <a:rPr lang="en-US" dirty="0" smtClean="0"/>
              <a:t>,</a:t>
            </a:r>
            <a:r>
              <a:rPr lang="zh-CN" altLang="en-US" dirty="0" smtClean="0"/>
              <a:t>注意把提炼出来的精练的中心放在文章关键位置来统率全文</a:t>
            </a:r>
            <a:r>
              <a:rPr lang="en-US" dirty="0" smtClean="0"/>
              <a:t>,</a:t>
            </a:r>
            <a:r>
              <a:rPr lang="zh-CN" altLang="en-US" dirty="0" smtClean="0"/>
              <a:t>使中心突出。</a:t>
            </a:r>
          </a:p>
          <a:p>
            <a:pPr indent="446088">
              <a:lnSpc>
                <a:spcPct val="150000"/>
              </a:lnSpc>
            </a:pPr>
            <a:r>
              <a:rPr lang="en-US" b="1" dirty="0" smtClean="0"/>
              <a:t>2.</a:t>
            </a:r>
            <a:r>
              <a:rPr lang="zh-CN" altLang="en-US" b="1" dirty="0" smtClean="0"/>
              <a:t>正确。</a:t>
            </a:r>
            <a:r>
              <a:rPr lang="zh-CN" altLang="en-US" dirty="0" smtClean="0"/>
              <a:t>要符合事物发展的规律</a:t>
            </a:r>
            <a:r>
              <a:rPr lang="en-US" dirty="0" smtClean="0"/>
              <a:t>,</a:t>
            </a:r>
            <a:r>
              <a:rPr lang="zh-CN" altLang="en-US" dirty="0" smtClean="0"/>
              <a:t>要健康、积极向上。决不能表现一些厌世消极的情绪、迷信守旧的思想。有同学在作文中写和小伙伴打网络游戏的纷争表现哥们友情</a:t>
            </a:r>
            <a:r>
              <a:rPr lang="en-US" dirty="0" smtClean="0"/>
              <a:t>,</a:t>
            </a:r>
            <a:r>
              <a:rPr lang="zh-CN" altLang="en-US" dirty="0" smtClean="0"/>
              <a:t>或者写自己谈恋爱的经过表达尊重个人自由等</a:t>
            </a:r>
            <a:r>
              <a:rPr lang="en-US" dirty="0" smtClean="0"/>
              <a:t>,</a:t>
            </a:r>
            <a:r>
              <a:rPr lang="zh-CN" altLang="en-US" dirty="0" smtClean="0"/>
              <a:t>这些作文必然会被判为四类文。</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t>3.</a:t>
            </a:r>
            <a:r>
              <a:rPr lang="zh-CN" altLang="en-US" b="1" dirty="0" smtClean="0"/>
              <a:t>新颖。</a:t>
            </a:r>
            <a:r>
              <a:rPr lang="zh-CN" altLang="en-US" dirty="0" smtClean="0"/>
              <a:t>可以变换角度</a:t>
            </a:r>
            <a:r>
              <a:rPr lang="en-US" dirty="0" smtClean="0"/>
              <a:t>,</a:t>
            </a:r>
            <a:r>
              <a:rPr lang="zh-CN" altLang="en-US" dirty="0" smtClean="0"/>
              <a:t>可以独辟蹊径</a:t>
            </a:r>
            <a:r>
              <a:rPr lang="en-US" dirty="0" smtClean="0"/>
              <a:t>,</a:t>
            </a:r>
            <a:r>
              <a:rPr lang="zh-CN" altLang="en-US" dirty="0" smtClean="0"/>
              <a:t>可以一事多解</a:t>
            </a:r>
            <a:r>
              <a:rPr lang="en-US" dirty="0" smtClean="0"/>
              <a:t>,</a:t>
            </a:r>
            <a:r>
              <a:rPr lang="zh-CN" altLang="en-US" dirty="0" smtClean="0"/>
              <a:t>做到“人无我有</a:t>
            </a:r>
            <a:r>
              <a:rPr lang="en-US" dirty="0" smtClean="0"/>
              <a:t>,</a:t>
            </a:r>
            <a:r>
              <a:rPr lang="zh-CN" altLang="en-US" dirty="0" smtClean="0"/>
              <a:t>人有我优”。比如有同学写“教养”</a:t>
            </a:r>
            <a:r>
              <a:rPr lang="en-US" dirty="0" smtClean="0"/>
              <a:t>,</a:t>
            </a:r>
            <a:r>
              <a:rPr lang="zh-CN" altLang="en-US" dirty="0" smtClean="0"/>
              <a:t>就写到机动车从非机动车道通行</a:t>
            </a:r>
            <a:r>
              <a:rPr lang="en-US" dirty="0" smtClean="0"/>
              <a:t>,</a:t>
            </a:r>
            <a:r>
              <a:rPr lang="zh-CN" altLang="en-US" dirty="0" smtClean="0"/>
              <a:t>一位家长带着小孩卡在车前不让通过发生争执。“我”认为“要让”</a:t>
            </a:r>
            <a:r>
              <a:rPr lang="en-US" dirty="0" smtClean="0"/>
              <a:t>,</a:t>
            </a:r>
            <a:r>
              <a:rPr lang="zh-CN" altLang="en-US" dirty="0" smtClean="0"/>
              <a:t>大事化小</a:t>
            </a:r>
            <a:r>
              <a:rPr lang="en-US" dirty="0" smtClean="0"/>
              <a:t>,</a:t>
            </a:r>
            <a:r>
              <a:rPr lang="zh-CN" altLang="en-US" dirty="0" smtClean="0"/>
              <a:t>小事化了。但家长却认为“不该让”</a:t>
            </a:r>
            <a:r>
              <a:rPr lang="en-US" dirty="0" smtClean="0"/>
              <a:t>,</a:t>
            </a:r>
            <a:r>
              <a:rPr lang="zh-CN" altLang="en-US" dirty="0" smtClean="0"/>
              <a:t>对于一些不符合规则的事情</a:t>
            </a:r>
            <a:r>
              <a:rPr lang="en-US" dirty="0" smtClean="0"/>
              <a:t>,</a:t>
            </a:r>
            <a:r>
              <a:rPr lang="zh-CN" altLang="en-US" dirty="0" smtClean="0"/>
              <a:t>不该退让。众人劝解“为了孩子</a:t>
            </a:r>
            <a:r>
              <a:rPr lang="en-US" dirty="0" smtClean="0"/>
              <a:t>,</a:t>
            </a:r>
            <a:r>
              <a:rPr lang="zh-CN" altLang="en-US" dirty="0" smtClean="0"/>
              <a:t>让一让”。家长却坚持“正是为了孩子</a:t>
            </a:r>
            <a:r>
              <a:rPr lang="en-US" dirty="0" smtClean="0"/>
              <a:t>,</a:t>
            </a:r>
            <a:r>
              <a:rPr lang="zh-CN" altLang="en-US" dirty="0" smtClean="0"/>
              <a:t>所以不该让”。这样的立意有争执、有分歧</a:t>
            </a:r>
            <a:r>
              <a:rPr lang="en-US" dirty="0" smtClean="0"/>
              <a:t>,</a:t>
            </a:r>
            <a:r>
              <a:rPr lang="zh-CN" altLang="en-US" dirty="0" smtClean="0"/>
              <a:t>直面我们社会中常持有的万事“忍让”的态度</a:t>
            </a:r>
            <a:r>
              <a:rPr lang="en-US" dirty="0" smtClean="0"/>
              <a:t>,</a:t>
            </a:r>
            <a:r>
              <a:rPr lang="zh-CN" altLang="en-US" dirty="0" smtClean="0"/>
              <a:t>给读者以思索。</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t>4.</a:t>
            </a:r>
            <a:r>
              <a:rPr lang="zh-CN" altLang="en-US" b="1" dirty="0" smtClean="0"/>
              <a:t>深刻。</a:t>
            </a:r>
            <a:r>
              <a:rPr lang="zh-CN" altLang="en-US" dirty="0" smtClean="0"/>
              <a:t>文章的立意应讲求深度和厚度。</a:t>
            </a:r>
          </a:p>
          <a:p>
            <a:pPr indent="446088">
              <a:lnSpc>
                <a:spcPct val="150000"/>
              </a:lnSpc>
            </a:pPr>
            <a:r>
              <a:rPr lang="zh-CN" altLang="en-US" dirty="0" smtClean="0"/>
              <a:t>深度的含义为</a:t>
            </a:r>
            <a:r>
              <a:rPr lang="en-US" dirty="0" smtClean="0"/>
              <a:t>:</a:t>
            </a:r>
            <a:r>
              <a:rPr lang="zh-CN" altLang="en-US" dirty="0" smtClean="0"/>
              <a:t>一般性立意</a:t>
            </a:r>
            <a:r>
              <a:rPr lang="en-US" dirty="0" smtClean="0"/>
              <a:t>(</a:t>
            </a:r>
            <a:r>
              <a:rPr lang="zh-CN" altLang="en-US" dirty="0" smtClean="0"/>
              <a:t>即认识缺少深度和厚度</a:t>
            </a:r>
            <a:r>
              <a:rPr lang="en-US" dirty="0" smtClean="0"/>
              <a:t>,</a:t>
            </a:r>
            <a:r>
              <a:rPr lang="zh-CN" altLang="en-US" dirty="0" smtClean="0"/>
              <a:t>一般人都能达到的较浅层次</a:t>
            </a:r>
            <a:r>
              <a:rPr lang="en-US" dirty="0" smtClean="0"/>
              <a:t>)</a:t>
            </a:r>
            <a:r>
              <a:rPr lang="zh-CN" altLang="en-US" dirty="0" smtClean="0"/>
              <a:t>、有特点的立意</a:t>
            </a:r>
            <a:r>
              <a:rPr lang="en-US" dirty="0" smtClean="0"/>
              <a:t>(</a:t>
            </a:r>
            <a:r>
              <a:rPr lang="zh-CN" altLang="en-US" dirty="0" smtClean="0"/>
              <a:t>思想、思维或认识、感悟具有个性化特点</a:t>
            </a:r>
            <a:r>
              <a:rPr lang="en-US" dirty="0" smtClean="0"/>
              <a:t>,</a:t>
            </a:r>
            <a:r>
              <a:rPr lang="zh-CN" altLang="en-US" dirty="0" smtClean="0"/>
              <a:t>且比较正确</a:t>
            </a:r>
            <a:r>
              <a:rPr lang="en-US" dirty="0" smtClean="0"/>
              <a:t>)</a:t>
            </a:r>
            <a:r>
              <a:rPr lang="zh-CN" altLang="en-US" dirty="0" smtClean="0"/>
              <a:t>、超越性立意</a:t>
            </a:r>
            <a:r>
              <a:rPr lang="en-US" dirty="0" smtClean="0"/>
              <a:t>(</a:t>
            </a:r>
            <a:r>
              <a:rPr lang="zh-CN" altLang="en-US" dirty="0" smtClean="0"/>
              <a:t>内涵意蕴深刻独到</a:t>
            </a:r>
            <a:r>
              <a:rPr lang="en-US" dirty="0" smtClean="0"/>
              <a:t>,</a:t>
            </a:r>
            <a:r>
              <a:rPr lang="zh-CN" altLang="en-US" dirty="0" smtClean="0"/>
              <a:t>体验感悟超越常人</a:t>
            </a:r>
            <a:r>
              <a:rPr lang="en-US" dirty="0" smtClean="0"/>
              <a:t>)</a:t>
            </a:r>
            <a:r>
              <a:rPr lang="zh-CN" altLang="en-US" dirty="0" smtClean="0"/>
              <a:t>。</a:t>
            </a:r>
          </a:p>
          <a:p>
            <a:pPr indent="446088">
              <a:lnSpc>
                <a:spcPct val="150000"/>
              </a:lnSpc>
            </a:pPr>
            <a:r>
              <a:rPr lang="zh-CN" altLang="en-US" dirty="0" smtClean="0"/>
              <a:t>厚度的含义为</a:t>
            </a:r>
            <a:r>
              <a:rPr lang="en-US" dirty="0" smtClean="0"/>
              <a:t>:</a:t>
            </a:r>
            <a:r>
              <a:rPr lang="zh-CN" altLang="en-US" dirty="0" smtClean="0"/>
              <a:t>立意不单薄</a:t>
            </a:r>
            <a:r>
              <a:rPr lang="en-US" dirty="0" smtClean="0"/>
              <a:t>,</a:t>
            </a:r>
            <a:r>
              <a:rPr lang="zh-CN" altLang="en-US" dirty="0" smtClean="0"/>
              <a:t>不仅有线条</a:t>
            </a:r>
            <a:r>
              <a:rPr lang="en-US" dirty="0" smtClean="0"/>
              <a:t>,</a:t>
            </a:r>
            <a:r>
              <a:rPr lang="zh-CN" altLang="en-US" dirty="0" smtClean="0"/>
              <a:t>更有丰满的血肉</a:t>
            </a:r>
            <a:r>
              <a:rPr lang="en-US" dirty="0" smtClean="0"/>
              <a:t>,</a:t>
            </a:r>
            <a:r>
              <a:rPr lang="zh-CN" altLang="en-US" dirty="0" smtClean="0"/>
              <a:t>反映的思想和感悟等比较充实肥沃</a:t>
            </a:r>
            <a:r>
              <a:rPr lang="en-US" dirty="0" smtClean="0"/>
              <a:t>,</a:t>
            </a:r>
            <a:r>
              <a:rPr lang="zh-CN" altLang="en-US" dirty="0" smtClean="0"/>
              <a:t>能令人产生一定的思维、情感或其他满足感和咀嚼回味的冲动</a:t>
            </a:r>
            <a:r>
              <a:rPr lang="en-US" dirty="0" smtClean="0"/>
              <a:t>,</a:t>
            </a:r>
            <a:r>
              <a:rPr lang="zh-CN" altLang="en-US" dirty="0" smtClean="0"/>
              <a:t>且越深入思考</a:t>
            </a:r>
            <a:r>
              <a:rPr lang="en-US" dirty="0" smtClean="0"/>
              <a:t>,</a:t>
            </a:r>
            <a:r>
              <a:rPr lang="zh-CN" altLang="en-US" dirty="0" smtClean="0"/>
              <a:t>就越发有既深且宽的收获。</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dirty="0" smtClean="0"/>
              <a:t>例如</a:t>
            </a:r>
            <a:r>
              <a:rPr lang="en-US" dirty="0" smtClean="0"/>
              <a:t>,2012</a:t>
            </a:r>
            <a:r>
              <a:rPr lang="zh-CN" altLang="en-US" dirty="0" smtClean="0"/>
              <a:t>年淮安中考作文题</a:t>
            </a:r>
            <a:r>
              <a:rPr lang="en-US" altLang="zh-CN" dirty="0" smtClean="0"/>
              <a:t>《</a:t>
            </a:r>
            <a:r>
              <a:rPr lang="zh-CN" altLang="en-US" dirty="0" smtClean="0"/>
              <a:t>那条河</a:t>
            </a:r>
            <a:r>
              <a:rPr lang="en-US" altLang="zh-CN" dirty="0" smtClean="0"/>
              <a:t>》</a:t>
            </a:r>
            <a:r>
              <a:rPr lang="en-US" dirty="0" smtClean="0"/>
              <a:t>:</a:t>
            </a:r>
            <a:endParaRPr lang="zh-CN" altLang="en-US" dirty="0" smtClean="0"/>
          </a:p>
          <a:p>
            <a:pPr indent="446088">
              <a:lnSpc>
                <a:spcPct val="150000"/>
              </a:lnSpc>
            </a:pPr>
            <a:r>
              <a:rPr lang="zh-CN" altLang="en-US" dirty="0" smtClean="0"/>
              <a:t>学生的思维应该是有层次的。有的学生将“河”作为故事发生的背景或者故事发生的引子</a:t>
            </a:r>
            <a:r>
              <a:rPr lang="en-US" dirty="0" smtClean="0"/>
              <a:t>,</a:t>
            </a:r>
            <a:r>
              <a:rPr lang="zh-CN" altLang="en-US" dirty="0" smtClean="0"/>
              <a:t>文章的立意与“河”无关</a:t>
            </a:r>
            <a:r>
              <a:rPr lang="en-US" dirty="0" smtClean="0"/>
              <a:t>,</a:t>
            </a:r>
            <a:r>
              <a:rPr lang="zh-CN" altLang="en-US" dirty="0" smtClean="0"/>
              <a:t>这一类作文我们判定它切题</a:t>
            </a:r>
            <a:r>
              <a:rPr lang="en-US" dirty="0" smtClean="0"/>
              <a:t>,</a:t>
            </a:r>
            <a:r>
              <a:rPr lang="zh-CN" altLang="en-US" dirty="0" smtClean="0"/>
              <a:t>但是立意视为一般。这样的作文不宜进入一类文。</a:t>
            </a:r>
          </a:p>
          <a:p>
            <a:pPr indent="446088">
              <a:lnSpc>
                <a:spcPct val="150000"/>
              </a:lnSpc>
            </a:pPr>
            <a:r>
              <a:rPr lang="zh-CN" altLang="en-US" dirty="0" smtClean="0"/>
              <a:t>有的学生能抓住“河”的物性特点</a:t>
            </a:r>
            <a:r>
              <a:rPr lang="en-US" dirty="0" smtClean="0"/>
              <a:t>,</a:t>
            </a:r>
            <a:r>
              <a:rPr lang="zh-CN" altLang="en-US" dirty="0" smtClean="0"/>
              <a:t>升华为滋养精神、影响人思想意识的河流</a:t>
            </a:r>
            <a:r>
              <a:rPr lang="en-US" dirty="0" smtClean="0"/>
              <a:t>,</a:t>
            </a:r>
            <a:r>
              <a:rPr lang="zh-CN" altLang="en-US" dirty="0" smtClean="0"/>
              <a:t>如“河”的奔流不息</a:t>
            </a:r>
            <a:r>
              <a:rPr lang="en-US" dirty="0" smtClean="0"/>
              <a:t>,</a:t>
            </a:r>
            <a:r>
              <a:rPr lang="zh-CN" altLang="en-US" dirty="0" smtClean="0"/>
              <a:t>河的千变万化</a:t>
            </a:r>
            <a:r>
              <a:rPr lang="en-US" dirty="0" smtClean="0"/>
              <a:t>,</a:t>
            </a:r>
            <a:r>
              <a:rPr lang="zh-CN" altLang="en-US" dirty="0" smtClean="0"/>
              <a:t>河的变迁发展等等</a:t>
            </a:r>
            <a:r>
              <a:rPr lang="en-US" dirty="0" smtClean="0"/>
              <a:t>,</a:t>
            </a:r>
            <a:r>
              <a:rPr lang="zh-CN" altLang="en-US" dirty="0" smtClean="0"/>
              <a:t>启发人们在面临困境时不气馁、不放弃</a:t>
            </a:r>
            <a:r>
              <a:rPr lang="en-US" dirty="0" smtClean="0"/>
              <a:t>,</a:t>
            </a:r>
            <a:r>
              <a:rPr lang="zh-CN" altLang="en-US" dirty="0" smtClean="0"/>
              <a:t>体现“河”伴人成长的主题等等</a:t>
            </a:r>
            <a:r>
              <a:rPr lang="en-US" dirty="0" smtClean="0"/>
              <a:t>,</a:t>
            </a:r>
            <a:r>
              <a:rPr lang="zh-CN" altLang="en-US" dirty="0" smtClean="0"/>
              <a:t>这样的立意就要高出一层。</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有的学生能抓住“河”的象征意义来写</a:t>
            </a:r>
            <a:r>
              <a:rPr lang="en-US" dirty="0" smtClean="0"/>
              <a:t>,</a:t>
            </a:r>
            <a:r>
              <a:rPr lang="zh-CN" altLang="en-US" dirty="0" smtClean="0"/>
              <a:t>写母爱之河、友谊之河、生命之河</a:t>
            </a:r>
            <a:r>
              <a:rPr lang="en-US" dirty="0" smtClean="0"/>
              <a:t>,</a:t>
            </a:r>
            <a:r>
              <a:rPr lang="zh-CN" altLang="en-US" dirty="0" smtClean="0"/>
              <a:t>这样的立意也是好的。但是这一类作文要防止一个现象</a:t>
            </a:r>
            <a:r>
              <a:rPr lang="en-US" dirty="0" smtClean="0"/>
              <a:t>,</a:t>
            </a:r>
            <a:r>
              <a:rPr lang="zh-CN" altLang="en-US" dirty="0" smtClean="0"/>
              <a:t>就是“贴标签”</a:t>
            </a:r>
            <a:r>
              <a:rPr lang="en-US" dirty="0" smtClean="0"/>
              <a:t>(</a:t>
            </a:r>
            <a:r>
              <a:rPr lang="zh-CN" altLang="en-US" dirty="0" smtClean="0"/>
              <a:t>全文只是象征性地提到主题</a:t>
            </a:r>
            <a:r>
              <a:rPr lang="en-US" dirty="0" smtClean="0"/>
              <a:t>,</a:t>
            </a:r>
            <a:r>
              <a:rPr lang="zh-CN" altLang="en-US" dirty="0" smtClean="0"/>
              <a:t>而主体内容游离于主题之外</a:t>
            </a:r>
            <a:r>
              <a:rPr lang="en-US" dirty="0" smtClean="0"/>
              <a:t>,</a:t>
            </a:r>
            <a:r>
              <a:rPr lang="zh-CN" altLang="en-US" dirty="0" smtClean="0"/>
              <a:t>写了不少无关内容之后</a:t>
            </a:r>
            <a:r>
              <a:rPr lang="en-US" dirty="0" smtClean="0"/>
              <a:t>,</a:t>
            </a:r>
            <a:r>
              <a:rPr lang="zh-CN" altLang="en-US" dirty="0" smtClean="0"/>
              <a:t>才意识到自己文章要表达的主题</a:t>
            </a:r>
            <a:r>
              <a:rPr lang="en-US" dirty="0" smtClean="0"/>
              <a:t>)</a:t>
            </a:r>
            <a:r>
              <a:rPr lang="zh-CN" altLang="en-US" dirty="0" smtClean="0"/>
              <a:t>。这种情况就是我们常说的主题意识不强</a:t>
            </a:r>
            <a:r>
              <a:rPr lang="en-US" dirty="0" smtClean="0"/>
              <a:t>,</a:t>
            </a:r>
            <a:r>
              <a:rPr lang="zh-CN" altLang="en-US" dirty="0" smtClean="0"/>
              <a:t>说明在审题阶段就存在认识问题。举例说明</a:t>
            </a:r>
            <a:r>
              <a:rPr lang="en-US" dirty="0" smtClean="0"/>
              <a:t>:</a:t>
            </a:r>
            <a:r>
              <a:rPr lang="zh-CN" altLang="en-US" dirty="0" smtClean="0"/>
              <a:t>文章主体部分写母亲在生活上、学习上关心自己</a:t>
            </a:r>
            <a:r>
              <a:rPr lang="en-US" dirty="0" smtClean="0"/>
              <a:t>,</a:t>
            </a:r>
            <a:r>
              <a:rPr lang="zh-CN" altLang="en-US" dirty="0" smtClean="0"/>
              <a:t>只在开头、结尾提一下“母爱之河”。这样的作文首先是切题</a:t>
            </a:r>
            <a:r>
              <a:rPr lang="en-US" dirty="0" smtClean="0"/>
              <a:t>,</a:t>
            </a:r>
            <a:r>
              <a:rPr lang="zh-CN" altLang="en-US" dirty="0" smtClean="0"/>
              <a:t>但是内容与“河”的关联度不够</a:t>
            </a:r>
            <a:r>
              <a:rPr lang="en-US" dirty="0" smtClean="0"/>
              <a:t>,</a:t>
            </a:r>
            <a:r>
              <a:rPr lang="zh-CN" altLang="en-US" dirty="0" smtClean="0"/>
              <a:t>“河”与“母爱”之间的相似点不明确</a:t>
            </a:r>
            <a:r>
              <a:rPr lang="en-US" dirty="0" smtClean="0"/>
              <a:t>,</a:t>
            </a:r>
            <a:r>
              <a:rPr lang="zh-CN" altLang="en-US" dirty="0" smtClean="0"/>
              <a:t>“河”的内涵及意义没有得到体现</a:t>
            </a:r>
            <a:r>
              <a:rPr lang="en-US" dirty="0" smtClean="0"/>
              <a:t>,</a:t>
            </a:r>
            <a:r>
              <a:rPr lang="zh-CN" altLang="en-US" dirty="0" smtClean="0"/>
              <a:t>这样的作文不宜确定为一类文。</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年江苏淮安中考满分作文</a:t>
            </a:r>
          </a:p>
          <a:p>
            <a:pPr algn="ctr">
              <a:lnSpc>
                <a:spcPct val="150000"/>
              </a:lnSpc>
            </a:pPr>
            <a:r>
              <a:rPr lang="zh-CN" altLang="en-US" b="1" dirty="0" smtClean="0">
                <a:latin typeface="楷体" pitchFamily="49" charset="-122"/>
                <a:ea typeface="楷体" pitchFamily="49" charset="-122"/>
              </a:rPr>
              <a:t>我当铭记</a:t>
            </a:r>
          </a:p>
          <a:p>
            <a:pPr algn="ctr">
              <a:lnSpc>
                <a:spcPct val="150000"/>
              </a:lnSpc>
            </a:pPr>
            <a:r>
              <a:rPr lang="zh-CN" altLang="en-US" b="1" dirty="0" smtClean="0">
                <a:latin typeface="楷体" pitchFamily="49" charset="-122"/>
                <a:ea typeface="楷体" pitchFamily="49" charset="-122"/>
              </a:rPr>
              <a:t>淮安一考生</a:t>
            </a:r>
          </a:p>
          <a:p>
            <a:pPr indent="446088">
              <a:lnSpc>
                <a:spcPct val="150000"/>
              </a:lnSpc>
            </a:pPr>
            <a:r>
              <a:rPr lang="zh-CN" altLang="en-US" b="1" dirty="0" smtClean="0">
                <a:latin typeface="楷体" pitchFamily="49" charset="-122"/>
                <a:ea typeface="楷体" pitchFamily="49" charset="-122"/>
              </a:rPr>
              <a:t>月沉碧海望重楼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谁放明灯惹梦游。黑暗中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点点火光摇曳</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是孔明灯。它们越升越高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最终成为空中的星星。是谁在心中许下心愿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我驻足仰望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记忆中全是那次活动的点点滴滴。原来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那次放孔明灯的活动我早已铭记于心。</a:t>
            </a:r>
          </a:p>
          <a:p>
            <a:pPr indent="446088">
              <a:lnSpc>
                <a:spcPct val="150000"/>
              </a:lnSpc>
            </a:pPr>
            <a:r>
              <a:rPr lang="zh-CN" altLang="en-US" b="1" dirty="0" smtClean="0">
                <a:latin typeface="楷体" pitchFamily="49" charset="-122"/>
                <a:ea typeface="楷体" pitchFamily="49" charset="-122"/>
              </a:rPr>
              <a:t>五月将逝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临近中考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我情绪低落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心中对中考的恐惧愈发强烈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感到从未有过的迷茫无措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班级举办了一个活动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来鼓励我们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无畏向前。</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到了广场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正值黄昏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夕阳的余晖从枝叶间筛下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给广场蒙上一层诗意锦 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树旁放好的是细细的竹案和叠好的轻颜薄纸。</a:t>
            </a:r>
          </a:p>
          <a:p>
            <a:pPr indent="446088">
              <a:lnSpc>
                <a:spcPct val="150000"/>
              </a:lnSpc>
            </a:pPr>
            <a:r>
              <a:rPr lang="zh-CN" altLang="en-US" b="1" dirty="0" smtClean="0">
                <a:latin typeface="楷体" pitchFamily="49" charset="-122"/>
                <a:ea typeface="楷体" pitchFamily="49" charset="-122"/>
              </a:rPr>
              <a:t>和同学们各拿起一张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学着老师画一条弧线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用剪刀轻轻一裁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薄如蝉翼的灯罩便做好了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将已经劈好的竹条放在火上轻轻烘烤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放入孔明灯中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我的孔明灯便做好了。可当放飞之时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无论怎样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也无法飞上天去。</a:t>
            </a:r>
          </a:p>
          <a:p>
            <a:pPr indent="446088">
              <a:lnSpc>
                <a:spcPct val="150000"/>
              </a:lnSpc>
            </a:pPr>
            <a:r>
              <a:rPr lang="zh-CN" altLang="en-US" b="1" dirty="0" smtClean="0">
                <a:latin typeface="楷体" pitchFamily="49" charset="-122"/>
                <a:ea typeface="楷体" pitchFamily="49" charset="-122"/>
              </a:rPr>
              <a:t>老师看出了我的焦急和疑惑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先教我将灯罩做好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将烘烤之后的竹条小心取出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坚硬的竹篾顺从地在他手中弯了腰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成了形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撑起了整个罩面。“刚刚那盏孔明灯没有骨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所以飞不上去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千万不要小看这竹篾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却是这盏孔明灯的主心骨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孔明灯才可以乘风高飞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将人们的心愿带上天去。”</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我似明白了什么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接过孔明灯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点燃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红色的火苗立即溢出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似已迫不及待地乘风高飞。</a:t>
            </a:r>
          </a:p>
          <a:p>
            <a:pPr indent="446088">
              <a:lnSpc>
                <a:spcPct val="150000"/>
              </a:lnSpc>
            </a:pPr>
            <a:r>
              <a:rPr lang="zh-CN" altLang="en-US" b="1" dirty="0" smtClean="0">
                <a:latin typeface="楷体" pitchFamily="49" charset="-122"/>
                <a:ea typeface="楷体" pitchFamily="49" charset="-122"/>
              </a:rPr>
              <a:t>环顾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同学们一个个都双手托起孔明灯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在心里默默许下愿望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将美好的期许放飞。</a:t>
            </a:r>
          </a:p>
          <a:p>
            <a:pPr indent="446088">
              <a:lnSpc>
                <a:spcPct val="150000"/>
              </a:lnSpc>
            </a:pPr>
            <a:r>
              <a:rPr lang="zh-CN" altLang="en-US" b="1" dirty="0" smtClean="0">
                <a:latin typeface="楷体" pitchFamily="49" charset="-122"/>
                <a:ea typeface="楷体" pitchFamily="49" charset="-122"/>
              </a:rPr>
              <a:t>我也轻轻松开双手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只见那细小竹篾撑起了整个明灯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坚毅地牵引着孔明灯向上升腾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披着烈焰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将一种彼方的境界朝田野辽阔的天空播撒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场面极为震撼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触动我心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我似找到了自己的主心骨。</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历史让人明智。当余秋雨走近古罗马的斗兽场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其规模之大、设计之科学、建造之精巧令他震撼不已。站在曾经辉煌至极而今满目疮痍的废墟上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他才体会到人世间一切权势纷争、金粉豪华都将云去风散。是的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昔日胜利的欢呼、失败的沮丧都是“曾不能以一瞬”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终将在时间的洪流中化为尘土。生命就应该在淡泊中回归本性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宁静祥和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又间杂一丝淡淡的喜悦。</a:t>
            </a:r>
          </a:p>
          <a:p>
            <a:pPr indent="446088">
              <a:lnSpc>
                <a:spcPct val="150000"/>
              </a:lnSpc>
            </a:pPr>
            <a:r>
              <a:rPr lang="zh-CN" altLang="en-US" b="1" dirty="0" smtClean="0">
                <a:latin typeface="楷体" pitchFamily="49" charset="-122"/>
                <a:ea typeface="楷体" pitchFamily="49" charset="-122"/>
              </a:rPr>
              <a:t>自然使人回归本真。行色匆匆的现代都市人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热衷野外探幽。如果置身于江南悠长悠长的雨巷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脚踏着缝隙中小草探头而望的青石板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抚摸着湿漉漉的黛色长墙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尘世的喧嚣顿时了无痕迹。是的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暂时远离纷扰尘世的现代人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此时咀嚼的是“宅弄深处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曲径通幽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不知深是几许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行至尽头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豁然开朗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别有新洞天”的清新淡雅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悉心品味的是“丁香一样结着愁怨的姑娘”的悠悠情怀。</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那灯火酣畅淋漓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晕着暖暖的光芒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似冥冥之中为我带来指引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人生恰如这一盏高飞的孔明灯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找到自己的骨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自己的魂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用坚毅的骨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撑起自己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自己的魂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用坚毅风骨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撑起自己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觅得高远与光明。</a:t>
            </a:r>
          </a:p>
          <a:p>
            <a:pPr indent="446088">
              <a:lnSpc>
                <a:spcPct val="150000"/>
              </a:lnSpc>
            </a:pPr>
            <a:r>
              <a:rPr lang="zh-CN" altLang="en-US" b="1" dirty="0" smtClean="0">
                <a:latin typeface="楷体" pitchFamily="49" charset="-122"/>
                <a:ea typeface="楷体" pitchFamily="49" charset="-122"/>
              </a:rPr>
              <a:t>迷茫早已消散尽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取而代之的是一份份坚定的信念和对未来的美好期望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心愿正是靠着心向光明、坚忍不拔的力量牵引而上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我当铭记这份力量与信 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用坚毅风骨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不畏风雨。</a:t>
            </a:r>
          </a:p>
          <a:p>
            <a:pPr indent="446088">
              <a:lnSpc>
                <a:spcPct val="150000"/>
              </a:lnSpc>
            </a:pPr>
            <a:r>
              <a:rPr lang="zh-CN" altLang="en-US" b="1" dirty="0" smtClean="0">
                <a:latin typeface="楷体" pitchFamily="49" charset="-122"/>
                <a:ea typeface="楷体" pitchFamily="49" charset="-122"/>
              </a:rPr>
              <a:t>漆黑的夜被孔明灯照亮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点一指希望之火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交给晚风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伴随孔明灯的升腾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我定当铭记那份用竹篾的韧性撑起的美好希望与信念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驱散迷茫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不畏前方。</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en-US" b="1" dirty="0" smtClean="0"/>
              <a:t>1.</a:t>
            </a:r>
            <a:r>
              <a:rPr lang="zh-CN" altLang="en-US" b="1" dirty="0" smtClean="0"/>
              <a:t>立意高远。</a:t>
            </a:r>
            <a:r>
              <a:rPr lang="zh-CN" altLang="en-US" dirty="0" smtClean="0"/>
              <a:t>借助孔明灯的主心骨“竹篾”这个意象</a:t>
            </a:r>
            <a:r>
              <a:rPr lang="en-US" dirty="0" smtClean="0"/>
              <a:t>,</a:t>
            </a:r>
            <a:r>
              <a:rPr lang="zh-CN" altLang="en-US" dirty="0" smtClean="0"/>
              <a:t>表现“人生恰如这一盏高飞的孔明灯</a:t>
            </a:r>
            <a:r>
              <a:rPr lang="en-US" dirty="0" smtClean="0"/>
              <a:t>,</a:t>
            </a:r>
            <a:r>
              <a:rPr lang="zh-CN" altLang="en-US" dirty="0" smtClean="0"/>
              <a:t>找到自己的骨</a:t>
            </a:r>
            <a:r>
              <a:rPr lang="en-US" dirty="0" smtClean="0"/>
              <a:t>,</a:t>
            </a:r>
            <a:r>
              <a:rPr lang="zh-CN" altLang="en-US" dirty="0" smtClean="0"/>
              <a:t>自己的魂</a:t>
            </a:r>
            <a:r>
              <a:rPr lang="en-US" altLang="zh-CN" dirty="0" smtClean="0"/>
              <a:t>……</a:t>
            </a:r>
            <a:r>
              <a:rPr lang="zh-CN" altLang="en-US" dirty="0" smtClean="0"/>
              <a:t>觅得高远与光明”的主旨</a:t>
            </a:r>
            <a:r>
              <a:rPr lang="en-US" dirty="0" smtClean="0"/>
              <a:t>,</a:t>
            </a:r>
            <a:r>
              <a:rPr lang="zh-CN" altLang="en-US" dirty="0" smtClean="0"/>
              <a:t>以小见大</a:t>
            </a:r>
            <a:r>
              <a:rPr lang="en-US" dirty="0" smtClean="0"/>
              <a:t>,</a:t>
            </a:r>
            <a:r>
              <a:rPr lang="zh-CN" altLang="en-US" dirty="0" smtClean="0"/>
              <a:t>升华提高</a:t>
            </a:r>
            <a:r>
              <a:rPr lang="en-US" dirty="0" smtClean="0"/>
              <a:t>,</a:t>
            </a:r>
            <a:r>
              <a:rPr lang="zh-CN" altLang="en-US" dirty="0" smtClean="0"/>
              <a:t>表现了做人的哲学与智慧。</a:t>
            </a:r>
          </a:p>
          <a:p>
            <a:pPr indent="446088">
              <a:lnSpc>
                <a:spcPct val="150000"/>
              </a:lnSpc>
            </a:pPr>
            <a:r>
              <a:rPr lang="en-US" b="1" dirty="0" smtClean="0"/>
              <a:t>2.</a:t>
            </a:r>
            <a:r>
              <a:rPr lang="zh-CN" altLang="en-US" b="1" dirty="0" smtClean="0"/>
              <a:t>语言优美。</a:t>
            </a:r>
            <a:r>
              <a:rPr lang="zh-CN" altLang="en-US" dirty="0" smtClean="0"/>
              <a:t>考生用极富优美的语言</a:t>
            </a:r>
            <a:r>
              <a:rPr lang="en-US" dirty="0" smtClean="0"/>
              <a:t>,</a:t>
            </a:r>
            <a:r>
              <a:rPr lang="zh-CN" altLang="en-US" dirty="0" smtClean="0"/>
              <a:t>紧扣文章主题</a:t>
            </a:r>
            <a:r>
              <a:rPr lang="en-US" dirty="0" smtClean="0"/>
              <a:t>,</a:t>
            </a:r>
            <a:r>
              <a:rPr lang="zh-CN" altLang="en-US" dirty="0" smtClean="0"/>
              <a:t>描绘了一幅唯美的画面</a:t>
            </a:r>
            <a:r>
              <a:rPr lang="en-US" dirty="0" smtClean="0"/>
              <a:t>,</a:t>
            </a:r>
            <a:r>
              <a:rPr lang="zh-CN" altLang="en-US" dirty="0" smtClean="0"/>
              <a:t>如同意境优美的电影镜头。</a:t>
            </a:r>
          </a:p>
          <a:p>
            <a:pPr indent="446088">
              <a:lnSpc>
                <a:spcPct val="150000"/>
              </a:lnSpc>
            </a:pPr>
            <a:r>
              <a:rPr lang="en-US" b="1" dirty="0" smtClean="0"/>
              <a:t>3.</a:t>
            </a:r>
            <a:r>
              <a:rPr lang="zh-CN" altLang="en-US" b="1" dirty="0" smtClean="0"/>
              <a:t>首尾呼应。</a:t>
            </a:r>
            <a:r>
              <a:rPr lang="zh-CN" altLang="en-US" dirty="0" smtClean="0"/>
              <a:t>点题扣题做得非常到位。</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技法二　点题扣题</a:t>
            </a:r>
            <a:r>
              <a:rPr lang="en-US" b="1" dirty="0" smtClean="0">
                <a:solidFill>
                  <a:srgbClr val="0092D7"/>
                </a:solidFill>
              </a:rPr>
              <a:t>,</a:t>
            </a:r>
            <a:r>
              <a:rPr lang="zh-CN" altLang="en-US" b="1" dirty="0" smtClean="0">
                <a:solidFill>
                  <a:srgbClr val="0092D7"/>
                </a:solidFill>
              </a:rPr>
              <a:t>凸显主题</a:t>
            </a:r>
          </a:p>
          <a:p>
            <a:pPr>
              <a:lnSpc>
                <a:spcPct val="150000"/>
              </a:lnSpc>
            </a:pPr>
            <a:r>
              <a:rPr lang="zh-CN" altLang="en-US" dirty="0" smtClean="0"/>
              <a:t>　　考场作文</a:t>
            </a:r>
            <a:r>
              <a:rPr lang="en-US" dirty="0" smtClean="0"/>
              <a:t>,</a:t>
            </a:r>
            <a:r>
              <a:rPr lang="zh-CN" altLang="en-US" dirty="0" smtClean="0"/>
              <a:t>有时一个关键词</a:t>
            </a:r>
            <a:r>
              <a:rPr lang="en-US" dirty="0" smtClean="0"/>
              <a:t>,</a:t>
            </a:r>
            <a:r>
              <a:rPr lang="zh-CN" altLang="en-US" dirty="0" smtClean="0"/>
              <a:t>一个关键句子</a:t>
            </a:r>
            <a:r>
              <a:rPr lang="en-US" dirty="0" smtClean="0"/>
              <a:t>,</a:t>
            </a:r>
            <a:r>
              <a:rPr lang="zh-CN" altLang="en-US" dirty="0" smtClean="0"/>
              <a:t>就能救活一篇文章。这个关键性的词语或句子</a:t>
            </a:r>
            <a:r>
              <a:rPr lang="en-US" dirty="0" smtClean="0"/>
              <a:t>,</a:t>
            </a:r>
            <a:r>
              <a:rPr lang="zh-CN" altLang="en-US" dirty="0" smtClean="0"/>
              <a:t>就是点题之词句。点题有以下几个技巧</a:t>
            </a:r>
            <a:r>
              <a:rPr lang="en-US" dirty="0" smtClean="0"/>
              <a:t>:</a:t>
            </a:r>
            <a:endParaRPr lang="zh-CN" altLang="en-US" dirty="0" smtClean="0"/>
          </a:p>
          <a:p>
            <a:pPr>
              <a:lnSpc>
                <a:spcPct val="150000"/>
              </a:lnSpc>
            </a:pPr>
            <a:r>
              <a:rPr lang="en-US" b="1" dirty="0" smtClean="0"/>
              <a:t>1.</a:t>
            </a:r>
            <a:r>
              <a:rPr lang="zh-CN" altLang="en-US" b="1" dirty="0" smtClean="0"/>
              <a:t>题记扣题法</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年内蒙古包头中考优秀作文</a:t>
            </a:r>
            <a:r>
              <a:rPr lang="en-US" dirty="0" smtClean="0"/>
              <a:t>(</a:t>
            </a:r>
            <a:r>
              <a:rPr lang="zh-CN" altLang="en-US" dirty="0" smtClean="0"/>
              <a:t>材料主题“生命”</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雪沫乳花浮午盏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蓼茸蒿笋试春盘。人间有味是清欢。</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苏轼</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年四川眉山中考优秀作文</a:t>
            </a:r>
            <a:r>
              <a:rPr lang="en-US" dirty="0" smtClean="0"/>
              <a:t>(</a:t>
            </a:r>
            <a:r>
              <a:rPr lang="zh-CN" altLang="en-US" dirty="0" smtClean="0"/>
              <a:t>材料主题“挫折”</a:t>
            </a:r>
            <a:r>
              <a:rPr lang="en-US" dirty="0" smtClean="0"/>
              <a:t>)</a:t>
            </a:r>
            <a:endParaRPr lang="zh-CN" altLang="en-US" dirty="0" smtClean="0"/>
          </a:p>
          <a:p>
            <a:pPr indent="446088">
              <a:lnSpc>
                <a:spcPct val="150000"/>
              </a:lnSpc>
            </a:pPr>
            <a:r>
              <a:rPr lang="zh-CN" altLang="en-US" dirty="0" smtClean="0"/>
              <a:t>花园里盛开的玫瑰</a:t>
            </a:r>
            <a:r>
              <a:rPr lang="en-US" dirty="0" smtClean="0"/>
              <a:t>,</a:t>
            </a:r>
            <a:r>
              <a:rPr lang="zh-CN" altLang="en-US" dirty="0" smtClean="0"/>
              <a:t>在烈日下尽失娇艳妩媚。</a:t>
            </a:r>
          </a:p>
          <a:p>
            <a:pPr indent="446088">
              <a:lnSpc>
                <a:spcPct val="150000"/>
              </a:lnSpc>
            </a:pPr>
            <a:r>
              <a:rPr lang="zh-CN" altLang="en-US" dirty="0" smtClean="0"/>
              <a:t>严寒中吐芳的蜡梅</a:t>
            </a:r>
            <a:r>
              <a:rPr lang="en-US" dirty="0" smtClean="0"/>
              <a:t>,</a:t>
            </a:r>
            <a:r>
              <a:rPr lang="zh-CN" altLang="en-US" dirty="0" smtClean="0"/>
              <a:t>在风雪里更显昂扬自信。</a:t>
            </a:r>
            <a:r>
              <a:rPr lang="en-US" altLang="zh-CN" dirty="0" smtClean="0"/>
              <a:t>——</a:t>
            </a:r>
            <a:r>
              <a:rPr lang="zh-CN" altLang="en-US" dirty="0" smtClean="0"/>
              <a:t>题记</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开头扣题法</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年黑龙江龙东中考优秀作文</a:t>
            </a:r>
            <a:r>
              <a:rPr lang="en-US" dirty="0" smtClean="0"/>
              <a:t>(</a:t>
            </a:r>
            <a:r>
              <a:rPr lang="en-US" altLang="zh-CN" dirty="0" smtClean="0"/>
              <a:t>《</a:t>
            </a:r>
            <a:r>
              <a:rPr lang="zh-CN" altLang="en-US" dirty="0" smtClean="0"/>
              <a:t>温情</a:t>
            </a:r>
            <a:r>
              <a:rPr lang="en-US" altLang="zh-CN" dirty="0" smtClean="0"/>
              <a:t>》</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知了在窗外不停地叫着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太阳火辣辣地炙烤着大地。就是这样平常的一 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我感受到了人间的真情与温情。</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广西北部湾中考优秀作文</a:t>
            </a:r>
            <a:r>
              <a:rPr lang="en-US" dirty="0" smtClean="0"/>
              <a:t>(</a:t>
            </a:r>
            <a:r>
              <a:rPr lang="en-US" altLang="zh-CN" dirty="0" smtClean="0"/>
              <a:t>《</a:t>
            </a:r>
            <a:r>
              <a:rPr lang="zh-CN" altLang="en-US" dirty="0" smtClean="0"/>
              <a:t>阳光正好</a:t>
            </a:r>
            <a:r>
              <a:rPr lang="en-US" altLang="zh-CN" dirty="0" smtClean="0"/>
              <a:t>》</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那一天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阳光正好。阳光透过斑驳的叶影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形成一缕粗细不一的光柱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照射在一个个稚嫩的脸上。</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主体扣题法</a:t>
            </a:r>
          </a:p>
          <a:p>
            <a:pPr>
              <a:lnSpc>
                <a:spcPct val="150000"/>
              </a:lnSpc>
            </a:pPr>
            <a:r>
              <a:rPr lang="en-US" dirty="0" smtClean="0"/>
              <a:t>(1)</a:t>
            </a:r>
            <a:r>
              <a:rPr lang="zh-CN" altLang="en-US" dirty="0" smtClean="0"/>
              <a:t>段首排比</a:t>
            </a:r>
            <a:r>
              <a:rPr lang="en-US" dirty="0" smtClean="0"/>
              <a:t>,</a:t>
            </a:r>
            <a:r>
              <a:rPr lang="zh-CN" altLang="en-US" dirty="0" smtClean="0"/>
              <a:t>呼应话题。</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年云南昆明中考优秀作文</a:t>
            </a:r>
            <a:r>
              <a:rPr lang="en-US" dirty="0" smtClean="0"/>
              <a:t>(</a:t>
            </a:r>
            <a:r>
              <a:rPr lang="zh-CN" altLang="en-US" dirty="0" smtClean="0"/>
              <a:t>材料作文</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善待自己是一种自我释放、自我调节、自我塑造之行为方式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也是一种积极健康之生活态度。那么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怎样才算是善待自己呢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我认为有三个评判标准</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第一、善待自己之人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必定在行为上约束自己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在思想上放飞自己。</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第二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善待自己之人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必定懂得如何充实自我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笑对生活。</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第三、善待自己之人必定会善待别人。</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朋友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生命可贵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青春难再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成长不易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请善待你自己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善待每一天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让生命之树缀满香甜之果实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让成长之路上开满艳丽之鲜花</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段末小结</a:t>
            </a:r>
            <a:r>
              <a:rPr lang="en-US" dirty="0" smtClean="0"/>
              <a:t>,</a:t>
            </a:r>
            <a:r>
              <a:rPr lang="zh-CN" altLang="en-US" dirty="0" smtClean="0"/>
              <a:t>回应话题。</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年江苏盐城中考优秀作文</a:t>
            </a:r>
            <a:r>
              <a:rPr lang="en-US" dirty="0" smtClean="0"/>
              <a:t>(</a:t>
            </a:r>
            <a:r>
              <a:rPr lang="en-US" altLang="zh-CN" dirty="0" smtClean="0"/>
              <a:t>《</a:t>
            </a:r>
            <a:r>
              <a:rPr lang="zh-CN" altLang="en-US" dirty="0" smtClean="0"/>
              <a:t>真的有意思</a:t>
            </a:r>
            <a:r>
              <a:rPr lang="en-US" altLang="zh-CN" dirty="0" smtClean="0"/>
              <a:t>》</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记忆的铃音轻轻摇响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碎了一地金色的阳光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在这宁静的午后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聆听荷花绽放的声音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聆听书中跳动的音符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寻觅天籁之音。</a:t>
            </a:r>
          </a:p>
          <a:p>
            <a:pPr indent="446088">
              <a:lnSpc>
                <a:spcPct val="150000"/>
              </a:lnSpc>
            </a:pPr>
            <a:r>
              <a:rPr lang="zh-CN" altLang="en-US" b="1" dirty="0" smtClean="0">
                <a:latin typeface="楷体" pitchFamily="49" charset="-122"/>
                <a:ea typeface="楷体" pitchFamily="49" charset="-122"/>
              </a:rPr>
              <a:t>一杯茶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一卷书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这是最和谐的乐章。</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真的有意思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原来阅读也是一种享受。</a:t>
            </a:r>
          </a:p>
          <a:p>
            <a:pPr indent="446088">
              <a:lnSpc>
                <a:spcPct val="150000"/>
              </a:lnSpc>
            </a:pPr>
            <a:r>
              <a:rPr lang="zh-CN" altLang="en-US" b="1" dirty="0" smtClean="0">
                <a:latin typeface="楷体" pitchFamily="49" charset="-122"/>
                <a:ea typeface="楷体" pitchFamily="49" charset="-122"/>
              </a:rPr>
              <a:t>一支笔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一卷书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这是最温暖的乐曲。</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阅读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教我感恩父母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感恩生活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让我们的生命绽放耀眼的光芒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奏响美妙的乐曲。阅读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真的有意思。</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一首歌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一卷书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这是最曼妙的乐谱。</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诗中轻飘飘的语言轻飘飘地飘过心间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凝聚着金灿灿的哲思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比音乐更像音乐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这是最曼妙的乐谱。阅读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真的有意思。</a:t>
            </a:r>
          </a:p>
          <a:p>
            <a:pPr indent="446088">
              <a:lnSpc>
                <a:spcPct val="150000"/>
              </a:lnSpc>
            </a:pPr>
            <a:r>
              <a:rPr lang="zh-CN" altLang="en-US" b="1" dirty="0" smtClean="0">
                <a:latin typeface="楷体" pitchFamily="49" charset="-122"/>
                <a:ea typeface="楷体" pitchFamily="49" charset="-122"/>
              </a:rPr>
              <a:t>在浩瀚书海中徜徉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漫天的思绪飘扬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这是最美好的意境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这是最有意思的。</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高潮扣题</a:t>
            </a:r>
            <a:r>
              <a:rPr lang="en-US" dirty="0" smtClean="0"/>
              <a:t>,</a:t>
            </a:r>
            <a:r>
              <a:rPr lang="zh-CN" altLang="en-US" dirty="0" smtClean="0"/>
              <a:t>表现话题。</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年江苏徐州中考优秀作文</a:t>
            </a:r>
            <a:r>
              <a:rPr lang="en-US" dirty="0" smtClean="0"/>
              <a:t>(</a:t>
            </a:r>
            <a:r>
              <a:rPr lang="en-US" altLang="zh-CN" dirty="0" smtClean="0"/>
              <a:t>《</a:t>
            </a:r>
            <a:r>
              <a:rPr lang="zh-CN" altLang="en-US" dirty="0" smtClean="0"/>
              <a:t>永远不变的情思</a:t>
            </a:r>
            <a:r>
              <a:rPr lang="en-US" altLang="zh-CN" dirty="0" smtClean="0"/>
              <a:t>》</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他讲得开心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仿佛外婆就在他面前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他眼角的皱纹紧紧地挤着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一直没有舒展开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风穿过他蓝白的衬衣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仿佛也是温暖与甜蜜的。</a:t>
            </a:r>
          </a:p>
          <a:p>
            <a:pPr indent="446088">
              <a:lnSpc>
                <a:spcPct val="150000"/>
              </a:lnSpc>
            </a:pPr>
            <a:r>
              <a:rPr lang="zh-CN" altLang="en-US" b="1" dirty="0" smtClean="0">
                <a:latin typeface="楷体" pitchFamily="49" charset="-122"/>
                <a:ea typeface="楷体" pitchFamily="49" charset="-122"/>
              </a:rPr>
              <a:t>到了外婆的坟前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他却突然安静下来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久久地伫立在那里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凝望着坟茔。他似乎忘记了旁人的存在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只是痴痴地站着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深陷的眼睛只注视着那一个方向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唯有眼神显得越发深邃和有神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似乎穿越了时间隧道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他的对面就是外婆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他也正年轻</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文末扣题法</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年湖北荆门中考优秀作文</a:t>
            </a:r>
            <a:r>
              <a:rPr lang="en-US" dirty="0" smtClean="0"/>
              <a:t>(</a:t>
            </a:r>
            <a:r>
              <a:rPr lang="en-US" altLang="zh-CN" dirty="0" smtClean="0"/>
              <a:t>《</a:t>
            </a:r>
            <a:r>
              <a:rPr lang="zh-CN" altLang="en-US" u="sng" dirty="0" smtClean="0"/>
              <a:t>　　　　</a:t>
            </a:r>
            <a:r>
              <a:rPr lang="en-US" dirty="0" smtClean="0"/>
              <a:t>,</a:t>
            </a:r>
            <a:r>
              <a:rPr lang="zh-CN" altLang="en-US" dirty="0" smtClean="0"/>
              <a:t>是我人生路上的一盏灯</a:t>
            </a:r>
            <a:r>
              <a:rPr lang="en-US" altLang="zh-CN" dirty="0" smtClean="0"/>
              <a:t>》</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台灯下的我奋笔疾书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就像在考场上一样。那天的夜黑得很晚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你说我学到很晚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原因只有我知道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每次回头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客厅里那盏一直亮着的灯将我心中的太阳升起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光明无限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生机盎然。</a:t>
            </a:r>
          </a:p>
          <a:p>
            <a:pPr indent="446088">
              <a:lnSpc>
                <a:spcPct val="150000"/>
              </a:lnSpc>
            </a:pPr>
            <a:r>
              <a:rPr lang="zh-CN" altLang="en-US" b="1" dirty="0" smtClean="0">
                <a:latin typeface="楷体" pitchFamily="49" charset="-122"/>
                <a:ea typeface="楷体" pitchFamily="49" charset="-122"/>
              </a:rPr>
              <a:t>落笔时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想起我们的一段话</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你是我心中的那盏灯。</a:t>
            </a:r>
          </a:p>
          <a:p>
            <a:pPr indent="446088">
              <a:lnSpc>
                <a:spcPct val="150000"/>
              </a:lnSpc>
            </a:pPr>
            <a:r>
              <a:rPr lang="zh-CN" altLang="en-US" b="1" dirty="0" smtClean="0">
                <a:latin typeface="楷体" pitchFamily="49" charset="-122"/>
                <a:ea typeface="楷体" pitchFamily="49" charset="-122"/>
              </a:rPr>
              <a:t>你说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我是你永远的光芒。</a:t>
            </a:r>
          </a:p>
          <a:p>
            <a:pPr indent="446088">
              <a:lnSpc>
                <a:spcPct val="150000"/>
              </a:lnSpc>
            </a:pPr>
            <a:r>
              <a:rPr lang="zh-CN" altLang="en-US" b="1" dirty="0" smtClean="0">
                <a:latin typeface="楷体" pitchFamily="49" charset="-122"/>
                <a:ea typeface="楷体" pitchFamily="49" charset="-122"/>
              </a:rPr>
              <a:t>在路上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总有那么一盏灯。</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文采训练</a:t>
            </a:r>
            <a:r>
              <a:rPr lang="en-US" altLang="zh-CN" sz="2000" b="1" dirty="0" smtClean="0">
                <a:solidFill>
                  <a:srgbClr val="666666"/>
                </a:solidFill>
              </a:rPr>
              <a:t>——</a:t>
            </a:r>
            <a:r>
              <a:rPr lang="zh-CN" altLang="en-US" sz="2000" b="1" dirty="0" smtClean="0">
                <a:solidFill>
                  <a:srgbClr val="666666"/>
                </a:solidFill>
              </a:rPr>
              <a:t>让描写有重点有光彩</a:t>
            </a: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50605" y="838277"/>
            <a:ext cx="7824262" cy="2101272"/>
          </a:xfrm>
          <a:prstGeom prst="rect">
            <a:avLst/>
          </a:prstGeom>
          <a:noFill/>
        </p:spPr>
        <p:txBody>
          <a:bodyPr wrap="square" lIns="36000" tIns="36000" rIns="36000" bIns="36000" rtlCol="0">
            <a:spAutoFit/>
          </a:bodyPr>
          <a:lstStyle/>
          <a:p>
            <a:pPr indent="446088">
              <a:lnSpc>
                <a:spcPct val="150000"/>
              </a:lnSpc>
            </a:pPr>
            <a:r>
              <a:rPr lang="zh-CN" altLang="en-US" dirty="0" smtClean="0"/>
              <a:t>语言的风格需要时间的修炼</a:t>
            </a:r>
            <a:r>
              <a:rPr lang="en-US" dirty="0" smtClean="0"/>
              <a:t>,</a:t>
            </a:r>
            <a:r>
              <a:rPr lang="zh-CN" altLang="en-US" dirty="0" smtClean="0"/>
              <a:t>立意的高低要有阅读的积淀</a:t>
            </a:r>
            <a:r>
              <a:rPr lang="en-US" dirty="0" smtClean="0"/>
              <a:t>,</a:t>
            </a:r>
            <a:r>
              <a:rPr lang="zh-CN" altLang="en-US" dirty="0" smtClean="0"/>
              <a:t>素材的选择需要阅历的加持</a:t>
            </a:r>
            <a:r>
              <a:rPr lang="en-US" dirty="0" smtClean="0"/>
              <a:t>,</a:t>
            </a:r>
            <a:r>
              <a:rPr lang="zh-CN" altLang="en-US" dirty="0" smtClean="0"/>
              <a:t>但是在考场上</a:t>
            </a:r>
            <a:r>
              <a:rPr lang="en-US" dirty="0" smtClean="0"/>
              <a:t>,</a:t>
            </a:r>
            <a:r>
              <a:rPr lang="zh-CN" altLang="en-US" dirty="0" smtClean="0"/>
              <a:t>让作文内容饱满、细节到位、刻画精当</a:t>
            </a:r>
            <a:r>
              <a:rPr lang="en-US" dirty="0" smtClean="0"/>
              <a:t>,</a:t>
            </a:r>
            <a:r>
              <a:rPr lang="zh-CN" altLang="en-US" dirty="0" smtClean="0"/>
              <a:t>是每个学生都应该展现出来的素养。很多学生作文碎碎叨叨</a:t>
            </a:r>
            <a:r>
              <a:rPr lang="en-US" dirty="0" smtClean="0"/>
              <a:t>,</a:t>
            </a:r>
            <a:r>
              <a:rPr lang="zh-CN" altLang="en-US" dirty="0" smtClean="0"/>
              <a:t>语言单薄</a:t>
            </a:r>
            <a:r>
              <a:rPr lang="en-US" dirty="0" smtClean="0"/>
              <a:t>,</a:t>
            </a:r>
            <a:r>
              <a:rPr lang="zh-CN" altLang="en-US" dirty="0" smtClean="0"/>
              <a:t>叙述乏力</a:t>
            </a:r>
            <a:r>
              <a:rPr lang="en-US" dirty="0" smtClean="0"/>
              <a:t>,</a:t>
            </a:r>
            <a:r>
              <a:rPr lang="zh-CN" altLang="en-US" dirty="0" smtClean="0"/>
              <a:t>刻画乏 味</a:t>
            </a:r>
            <a:r>
              <a:rPr lang="en-US" dirty="0" smtClean="0"/>
              <a:t>,</a:t>
            </a:r>
            <a:r>
              <a:rPr lang="zh-CN" altLang="en-US" dirty="0" smtClean="0"/>
              <a:t>究其原因</a:t>
            </a:r>
            <a:r>
              <a:rPr lang="en-US" dirty="0" smtClean="0"/>
              <a:t>,</a:t>
            </a:r>
            <a:r>
              <a:rPr lang="zh-CN" altLang="en-US" dirty="0" smtClean="0"/>
              <a:t>就是缺少详略意识</a:t>
            </a:r>
            <a:r>
              <a:rPr lang="en-US" dirty="0" smtClean="0"/>
              <a:t>,</a:t>
            </a:r>
            <a:r>
              <a:rPr lang="zh-CN" altLang="en-US" dirty="0" smtClean="0"/>
              <a:t>不会突出重点</a:t>
            </a:r>
            <a:r>
              <a:rPr lang="en-US" dirty="0" smtClean="0"/>
              <a:t>,</a:t>
            </a:r>
            <a:r>
              <a:rPr lang="zh-CN" altLang="en-US" dirty="0" smtClean="0"/>
              <a:t>缺乏描写能力。学生只有拥有描写意识</a:t>
            </a:r>
            <a:r>
              <a:rPr lang="en-US" dirty="0" smtClean="0"/>
              <a:t>,</a:t>
            </a:r>
            <a:r>
              <a:rPr lang="zh-CN" altLang="en-US" dirty="0" smtClean="0"/>
              <a:t>在记述时才会有意地加入细节上的描写</a:t>
            </a:r>
            <a:r>
              <a:rPr lang="en-US" dirty="0" smtClean="0"/>
              <a:t>,</a:t>
            </a:r>
            <a:r>
              <a:rPr lang="zh-CN" altLang="en-US" dirty="0" smtClean="0"/>
              <a:t>才会使文章内容更加真实。</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也许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行走在清静灵秀的江南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倾听着内心深处渐行渐远的絮语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感觉到的便是生命的清欢吧。这不仅仅是寻求心灵的宣泄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更是在皈依生命原本的格调。</a:t>
            </a:r>
          </a:p>
          <a:p>
            <a:pPr indent="446088">
              <a:lnSpc>
                <a:spcPct val="150000"/>
              </a:lnSpc>
            </a:pPr>
            <a:r>
              <a:rPr lang="zh-CN" altLang="en-US" b="1" dirty="0" smtClean="0">
                <a:latin typeface="楷体" pitchFamily="49" charset="-122"/>
                <a:ea typeface="楷体" pitchFamily="49" charset="-122"/>
              </a:rPr>
              <a:t>王国维说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“入乎其内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故有生气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出乎其外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故有高致。”跳出人生看人生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一切只是云淡风轻。“清欢”是一种本色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一种风范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一种追求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一种格调。庄子淡然地推掉了在俗人看来千载难逢的发达机遇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只愿“曳尾于涂中”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陶渊明远离官场独自清闲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“不言春作苦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常恐负所怀”便是他内心的写照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居里夫人将英国皇家学会刚刚颁发给自己的金质奖章给小女儿摆弄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面对朋友的质疑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她只是淡淡地说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“我是想让孩子从小就知道 </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荣誉就像玩具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只能玩玩而已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绝不能看得太重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否则就将一事无成。”古今中外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这些人始终坚守着心灵之树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坚守着心灵的那方净土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心清如水。</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要“驻足停留”</a:t>
            </a:r>
          </a:p>
          <a:p>
            <a:pPr indent="446088">
              <a:lnSpc>
                <a:spcPct val="150000"/>
              </a:lnSpc>
            </a:pPr>
            <a:r>
              <a:rPr lang="zh-CN" altLang="en-US" dirty="0" smtClean="0"/>
              <a:t>多数学生在叙述事件时往往把事情的起因、经过、结果一一罗列出来。若字数不够</a:t>
            </a:r>
            <a:r>
              <a:rPr lang="en-US" dirty="0" smtClean="0"/>
              <a:t>,</a:t>
            </a:r>
            <a:r>
              <a:rPr lang="zh-CN" altLang="en-US" dirty="0" smtClean="0"/>
              <a:t>便按照相同的方式继续增加事件。此类文章不是精彩的记叙文</a:t>
            </a:r>
            <a:r>
              <a:rPr lang="en-US" dirty="0" smtClean="0"/>
              <a:t>,</a:t>
            </a:r>
            <a:r>
              <a:rPr lang="zh-CN" altLang="en-US" dirty="0" smtClean="0"/>
              <a:t>而是流水账的累积。因此</a:t>
            </a:r>
            <a:r>
              <a:rPr lang="en-US" dirty="0" smtClean="0"/>
              <a:t>,</a:t>
            </a:r>
            <a:r>
              <a:rPr lang="zh-CN" altLang="en-US" dirty="0" smtClean="0"/>
              <a:t>当学生完成一件事情的描述时</a:t>
            </a:r>
            <a:r>
              <a:rPr lang="en-US" dirty="0" smtClean="0"/>
              <a:t>,</a:t>
            </a:r>
            <a:r>
              <a:rPr lang="zh-CN" altLang="en-US" dirty="0" smtClean="0"/>
              <a:t>要停下笔来</a:t>
            </a:r>
            <a:r>
              <a:rPr lang="en-US" dirty="0" smtClean="0"/>
              <a:t>,</a:t>
            </a:r>
            <a:r>
              <a:rPr lang="zh-CN" altLang="en-US" dirty="0" smtClean="0"/>
              <a:t>通读自己的文章</a:t>
            </a:r>
            <a:r>
              <a:rPr lang="en-US" dirty="0" smtClean="0"/>
              <a:t>,</a:t>
            </a:r>
            <a:r>
              <a:rPr lang="zh-CN" altLang="en-US" dirty="0" smtClean="0"/>
              <a:t>思考是否有未展开之处</a:t>
            </a:r>
            <a:r>
              <a:rPr lang="en-US" dirty="0" smtClean="0"/>
              <a:t>,</a:t>
            </a:r>
            <a:r>
              <a:rPr lang="zh-CN" altLang="en-US" dirty="0" smtClean="0"/>
              <a:t>在细节方面精雕细刻。</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要“展开过程”</a:t>
            </a:r>
          </a:p>
          <a:p>
            <a:pPr indent="446088">
              <a:lnSpc>
                <a:spcPct val="150000"/>
              </a:lnSpc>
            </a:pPr>
            <a:r>
              <a:rPr lang="zh-CN" altLang="en-US" dirty="0" smtClean="0"/>
              <a:t>朱自清的</a:t>
            </a:r>
            <a:r>
              <a:rPr lang="en-US" altLang="zh-CN" dirty="0" smtClean="0"/>
              <a:t>《</a:t>
            </a:r>
            <a:r>
              <a:rPr lang="zh-CN" altLang="en-US" dirty="0" smtClean="0"/>
              <a:t>背影</a:t>
            </a:r>
            <a:r>
              <a:rPr lang="en-US" altLang="zh-CN" dirty="0" smtClean="0"/>
              <a:t>》</a:t>
            </a:r>
            <a:r>
              <a:rPr lang="zh-CN" altLang="en-US" dirty="0" smtClean="0"/>
              <a:t>中对父亲的特写镜头的定格作用可谓强大。这种描写适合写人叙事</a:t>
            </a:r>
            <a:r>
              <a:rPr lang="en-US" dirty="0" smtClean="0"/>
              <a:t>,</a:t>
            </a:r>
            <a:r>
              <a:rPr lang="zh-CN" altLang="en-US" dirty="0" smtClean="0"/>
              <a:t>并且往往放在一件事情的中间部分</a:t>
            </a:r>
            <a:r>
              <a:rPr lang="en-US" dirty="0" smtClean="0"/>
              <a:t>,</a:t>
            </a:r>
            <a:r>
              <a:rPr lang="zh-CN" altLang="en-US" dirty="0" smtClean="0"/>
              <a:t>起到推动感情的作用</a:t>
            </a:r>
            <a:r>
              <a:rPr lang="en-US" dirty="0" smtClean="0"/>
              <a:t>,</a:t>
            </a:r>
            <a:r>
              <a:rPr lang="zh-CN" altLang="en-US" dirty="0" smtClean="0"/>
              <a:t>也可以放在结尾</a:t>
            </a:r>
            <a:r>
              <a:rPr lang="en-US" dirty="0" smtClean="0"/>
              <a:t>,</a:t>
            </a:r>
            <a:r>
              <a:rPr lang="zh-CN" altLang="en-US" dirty="0" smtClean="0"/>
              <a:t>推动感情的升华。记叙文中如果没有细腻的描写和定格的“镜头”</a:t>
            </a:r>
            <a:r>
              <a:rPr lang="en-US" dirty="0" smtClean="0"/>
              <a:t>,</a:t>
            </a:r>
            <a:r>
              <a:rPr lang="zh-CN" altLang="en-US" dirty="0" smtClean="0"/>
              <a:t>文章就会显得很平淡。把特定的人物通过特写展现出来</a:t>
            </a:r>
            <a:r>
              <a:rPr lang="en-US" dirty="0" smtClean="0"/>
              <a:t>,</a:t>
            </a:r>
            <a:r>
              <a:rPr lang="zh-CN" altLang="en-US" dirty="0" smtClean="0"/>
              <a:t>自有一种洗尽铅华呈素姿的特色美。</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要“多角度描写”</a:t>
            </a:r>
          </a:p>
          <a:p>
            <a:pPr indent="446088">
              <a:lnSpc>
                <a:spcPct val="150000"/>
              </a:lnSpc>
            </a:pPr>
            <a:r>
              <a:rPr lang="zh-CN" altLang="en-US" dirty="0" smtClean="0"/>
              <a:t>多角度进行细节描写的方法也有很多种。其中</a:t>
            </a:r>
            <a:r>
              <a:rPr lang="en-US" dirty="0" smtClean="0"/>
              <a:t>,</a:t>
            </a:r>
            <a:r>
              <a:rPr lang="zh-CN" altLang="en-US" dirty="0" smtClean="0"/>
              <a:t>最为常见的有两种</a:t>
            </a:r>
            <a:r>
              <a:rPr lang="en-US" dirty="0" smtClean="0"/>
              <a:t>:</a:t>
            </a:r>
            <a:r>
              <a:rPr lang="zh-CN" altLang="en-US" dirty="0" smtClean="0"/>
              <a:t>一种是正面描写与侧面描写相结合</a:t>
            </a:r>
            <a:r>
              <a:rPr lang="en-US" dirty="0" smtClean="0"/>
              <a:t>;</a:t>
            </a:r>
            <a:r>
              <a:rPr lang="zh-CN" altLang="en-US" dirty="0" smtClean="0"/>
              <a:t>另一种是调动多种感官进行描写。</a:t>
            </a:r>
            <a:r>
              <a:rPr lang="en-US" altLang="zh-CN" dirty="0" smtClean="0"/>
              <a:t>《</a:t>
            </a:r>
            <a:r>
              <a:rPr lang="zh-CN" altLang="en-US" dirty="0" smtClean="0"/>
              <a:t>口技</a:t>
            </a:r>
            <a:r>
              <a:rPr lang="en-US" altLang="zh-CN" dirty="0" smtClean="0"/>
              <a:t>》</a:t>
            </a:r>
            <a:r>
              <a:rPr lang="zh-CN" altLang="en-US" dirty="0" smtClean="0"/>
              <a:t>就是运用了“将正面描写口技表演者与侧面描写听众的反应相结合”的细节描写技巧</a:t>
            </a:r>
            <a:r>
              <a:rPr lang="en-US" dirty="0" smtClean="0"/>
              <a:t>,</a:t>
            </a:r>
            <a:r>
              <a:rPr lang="zh-CN" altLang="en-US" dirty="0" smtClean="0"/>
              <a:t>才很好地烘托了口技表演者技艺的高超</a:t>
            </a:r>
            <a:r>
              <a:rPr lang="en-US" dirty="0" smtClean="0"/>
              <a:t>,</a:t>
            </a:r>
            <a:r>
              <a:rPr lang="zh-CN" altLang="en-US" dirty="0" smtClean="0"/>
              <a:t>给读者留下了极为深刻的印象。</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要“联想想象”</a:t>
            </a:r>
          </a:p>
          <a:p>
            <a:pPr indent="446088">
              <a:lnSpc>
                <a:spcPct val="150000"/>
              </a:lnSpc>
            </a:pPr>
            <a:r>
              <a:rPr lang="zh-CN" altLang="en-US" dirty="0" smtClean="0"/>
              <a:t>要“多用修辞”。有些细节</a:t>
            </a:r>
            <a:r>
              <a:rPr lang="en-US" dirty="0" smtClean="0"/>
              <a:t>,</a:t>
            </a:r>
            <a:r>
              <a:rPr lang="zh-CN" altLang="en-US" dirty="0" smtClean="0"/>
              <a:t>只是直接地描写并不能很好地绘其神</a:t>
            </a:r>
            <a:r>
              <a:rPr lang="en-US" dirty="0" smtClean="0"/>
              <a:t>,</a:t>
            </a:r>
            <a:r>
              <a:rPr lang="zh-CN" altLang="en-US" dirty="0" smtClean="0"/>
              <a:t>摹其形。比如</a:t>
            </a:r>
            <a:r>
              <a:rPr lang="en-US" dirty="0" smtClean="0"/>
              <a:t>,</a:t>
            </a:r>
            <a:r>
              <a:rPr lang="zh-CN" altLang="en-US" dirty="0" smtClean="0"/>
              <a:t>描写一个人的声音很动听</a:t>
            </a:r>
            <a:r>
              <a:rPr lang="en-US" dirty="0" smtClean="0"/>
              <a:t>,</a:t>
            </a:r>
            <a:r>
              <a:rPr lang="zh-CN" altLang="en-US" dirty="0" smtClean="0"/>
              <a:t>如果只是说其声音清脆婉转</a:t>
            </a:r>
            <a:r>
              <a:rPr lang="en-US" dirty="0" smtClean="0"/>
              <a:t>,</a:t>
            </a:r>
            <a:r>
              <a:rPr lang="zh-CN" altLang="en-US" dirty="0" smtClean="0"/>
              <a:t>读者并不能体会到究竟有多清脆多婉转</a:t>
            </a:r>
            <a:r>
              <a:rPr lang="en-US" dirty="0" smtClean="0"/>
              <a:t>,</a:t>
            </a:r>
            <a:r>
              <a:rPr lang="zh-CN" altLang="en-US" dirty="0" smtClean="0"/>
              <a:t>如果展开想象和联想</a:t>
            </a:r>
            <a:r>
              <a:rPr lang="en-US" dirty="0" smtClean="0"/>
              <a:t>,</a:t>
            </a:r>
            <a:r>
              <a:rPr lang="zh-CN" altLang="en-US" dirty="0" smtClean="0"/>
              <a:t>用“她的声音如百灵鸟一样婉转动听”来表现</a:t>
            </a:r>
            <a:r>
              <a:rPr lang="en-US" dirty="0" smtClean="0"/>
              <a:t>,</a:t>
            </a:r>
            <a:r>
              <a:rPr lang="zh-CN" altLang="en-US" dirty="0" smtClean="0"/>
              <a:t>因为有修辞的参与</a:t>
            </a:r>
            <a:r>
              <a:rPr lang="en-US" dirty="0" smtClean="0"/>
              <a:t>,</a:t>
            </a:r>
            <a:r>
              <a:rPr lang="zh-CN" altLang="en-US" dirty="0" smtClean="0"/>
              <a:t>描写就会更加生动传神。</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年江苏淮安中考满分作文</a:t>
            </a:r>
          </a:p>
          <a:p>
            <a:pPr algn="ctr">
              <a:lnSpc>
                <a:spcPct val="150000"/>
              </a:lnSpc>
            </a:pPr>
            <a:r>
              <a:rPr lang="zh-CN" altLang="en-US" b="1" dirty="0" smtClean="0">
                <a:latin typeface="楷体" pitchFamily="49" charset="-122"/>
                <a:ea typeface="楷体" pitchFamily="49" charset="-122"/>
              </a:rPr>
              <a:t>我当铭记</a:t>
            </a:r>
          </a:p>
          <a:p>
            <a:pPr algn="ctr">
              <a:lnSpc>
                <a:spcPct val="150000"/>
              </a:lnSpc>
            </a:pPr>
            <a:r>
              <a:rPr lang="zh-CN" altLang="en-US" b="1" dirty="0" smtClean="0">
                <a:latin typeface="楷体" pitchFamily="49" charset="-122"/>
                <a:ea typeface="楷体" pitchFamily="49" charset="-122"/>
              </a:rPr>
              <a:t>淮安一考生</a:t>
            </a:r>
          </a:p>
          <a:p>
            <a:pPr indent="446088">
              <a:lnSpc>
                <a:spcPct val="150000"/>
              </a:lnSpc>
            </a:pPr>
            <a:r>
              <a:rPr lang="zh-CN" altLang="en-US" b="1" dirty="0" smtClean="0">
                <a:latin typeface="楷体" pitchFamily="49" charset="-122"/>
                <a:ea typeface="楷体" pitchFamily="49" charset="-122"/>
              </a:rPr>
              <a:t>风携着湿热的气息拂过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我伸手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捧上一掌阳光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又忆起那盈满阳光的日子。我当铭记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在脑海中永不搁浅。</a:t>
            </a:r>
          </a:p>
          <a:p>
            <a:pPr indent="446088">
              <a:lnSpc>
                <a:spcPct val="150000"/>
              </a:lnSpc>
            </a:pPr>
            <a:r>
              <a:rPr lang="en-US" dirty="0" smtClean="0"/>
              <a:t>(</a:t>
            </a:r>
            <a:r>
              <a:rPr lang="zh-CN" altLang="en-US" dirty="0" smtClean="0"/>
              <a:t>点题。</a:t>
            </a:r>
            <a:r>
              <a:rPr lang="en-US" dirty="0" smtClean="0"/>
              <a:t>)</a:t>
            </a:r>
            <a:endParaRPr lang="zh-CN" altLang="en-US" dirty="0" smtClean="0"/>
          </a:p>
          <a:p>
            <a:pPr indent="446088">
              <a:lnSpc>
                <a:spcPct val="150000"/>
              </a:lnSpc>
            </a:pPr>
            <a:r>
              <a:rPr lang="zh-CN" altLang="en-US" b="1" dirty="0" smtClean="0">
                <a:latin typeface="楷体" pitchFamily="49" charset="-122"/>
                <a:ea typeface="楷体" pitchFamily="49" charset="-122"/>
              </a:rPr>
              <a:t>那是春日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放风筝的好时节。我与同学携了几只风筝来到公园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准备在清碧如水的空中放飞。</a:t>
            </a:r>
          </a:p>
          <a:p>
            <a:pPr indent="446088">
              <a:lnSpc>
                <a:spcPct val="150000"/>
              </a:lnSpc>
            </a:pPr>
            <a:r>
              <a:rPr lang="en-US" dirty="0" smtClean="0"/>
              <a:t>(</a:t>
            </a:r>
            <a:r>
              <a:rPr lang="zh-CN" altLang="en-US" dirty="0" smtClean="0"/>
              <a:t>交代事件</a:t>
            </a:r>
            <a:r>
              <a:rPr lang="en-US" dirty="0" smtClean="0"/>
              <a:t>,</a:t>
            </a:r>
            <a:r>
              <a:rPr lang="zh-CN" altLang="en-US" dirty="0" smtClean="0"/>
              <a:t>一笔带过。</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我转动转轴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风筝线拉长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我的老鹰风筝摇摇晃晃上了天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春风却似羞答答的少女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不肯出来。于是风筝打了个踉跄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跌落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一败涂地。</a:t>
            </a:r>
          </a:p>
          <a:p>
            <a:pPr indent="446088">
              <a:lnSpc>
                <a:spcPct val="150000"/>
              </a:lnSpc>
            </a:pPr>
            <a:r>
              <a:rPr lang="zh-CN" altLang="en-US" b="1" dirty="0" smtClean="0">
                <a:latin typeface="楷体" pitchFamily="49" charset="-122"/>
                <a:ea typeface="楷体" pitchFamily="49" charset="-122"/>
              </a:rPr>
              <a:t>我嗔恼这风不够烈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这风筝不争气。于是赶至别处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追寻风的足迹。再次举起手中的风筝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用力挥去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它蹒跚上了天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筋疲力尽却飘不过城市的额头。气喘吁吁仍惊不起半点尘俗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最终又栽入泥土。</a:t>
            </a:r>
          </a:p>
          <a:p>
            <a:pPr indent="446088">
              <a:lnSpc>
                <a:spcPct val="150000"/>
              </a:lnSpc>
            </a:pPr>
            <a:r>
              <a:rPr lang="en-US" dirty="0" smtClean="0"/>
              <a:t>(</a:t>
            </a:r>
            <a:r>
              <a:rPr lang="zh-CN" altLang="en-US" dirty="0" smtClean="0"/>
              <a:t>用拟人手法</a:t>
            </a:r>
            <a:r>
              <a:rPr lang="en-US" dirty="0" smtClean="0"/>
              <a:t>,</a:t>
            </a:r>
            <a:r>
              <a:rPr lang="zh-CN" altLang="en-US" dirty="0" smtClean="0"/>
              <a:t>表现了风筝的“不争气”。“踉跄”“蹒跚”“栽”等动词使用较为传神</a:t>
            </a:r>
            <a:r>
              <a:rPr lang="en-US" dirty="0" smtClean="0"/>
              <a:t>,</a:t>
            </a:r>
            <a:r>
              <a:rPr lang="zh-CN" altLang="en-US" dirty="0" smtClean="0"/>
              <a:t>与后文形成对比。简要铺垫</a:t>
            </a:r>
            <a:r>
              <a:rPr lang="en-US" dirty="0" smtClean="0"/>
              <a:t>,</a:t>
            </a:r>
            <a:r>
              <a:rPr lang="zh-CN" altLang="en-US" dirty="0" smtClean="0"/>
              <a:t>语言简洁。</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风呢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风筝的不争使我垂头丧气。阳光似黯淡了少许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调皮的风似无处不在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又无处可寻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不时发出一两声嗤笑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伙伴的风筝却飞得正高。长长的风筝线牵着几只斑斓的风筝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离我甚远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望不真切。顺着那线望去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伙伴的笑颜扎着我的心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透不过气来。“没有风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你的风筝怎么飞得那么高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”我发出疑问。“跑起来不就有风了吗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你看我</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我望去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碧草之上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伙伴正奔跑着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风轻敛起她碎花的裙摆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稚气的脸上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是青春的活力与张扬。强烈的气流包围了我的全身。</a:t>
            </a:r>
          </a:p>
          <a:p>
            <a:pPr indent="446088">
              <a:lnSpc>
                <a:spcPct val="150000"/>
              </a:lnSpc>
            </a:pPr>
            <a:r>
              <a:rPr lang="en-US" dirty="0" smtClean="0"/>
              <a:t>(</a:t>
            </a:r>
            <a:r>
              <a:rPr lang="zh-CN" altLang="en-US" dirty="0" smtClean="0"/>
              <a:t>与伙伴形成对比</a:t>
            </a:r>
            <a:r>
              <a:rPr lang="en-US" dirty="0" smtClean="0"/>
              <a:t>,</a:t>
            </a:r>
            <a:r>
              <a:rPr lang="zh-CN" altLang="en-US" dirty="0" smtClean="0"/>
              <a:t>用伙伴的话点出放风筝的技巧</a:t>
            </a:r>
            <a:r>
              <a:rPr lang="en-US" dirty="0" smtClean="0"/>
              <a:t>,</a:t>
            </a:r>
            <a:r>
              <a:rPr lang="zh-CN" altLang="en-US" dirty="0" smtClean="0"/>
              <a:t>为下文自己的感悟做铺垫。这是全文比较重要的转折之处</a:t>
            </a:r>
            <a:r>
              <a:rPr lang="en-US" dirty="0" smtClean="0"/>
              <a:t>,</a:t>
            </a:r>
            <a:r>
              <a:rPr lang="zh-CN" altLang="en-US" dirty="0" smtClean="0"/>
              <a:t>需要重点描写。</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一时愣住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既无风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那何不奔跑给自己创造一缕春风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曾经只懂得站在原地寻找风向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你若奔跑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自有春风。是什么抑制了我奔跑的步伐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正是那顽固的顺从思想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贪图安逸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不思进取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只想依赖条件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却不知改变自己。伙伴的话语惊醒了我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激起我心中的涟漪。</a:t>
            </a:r>
          </a:p>
          <a:p>
            <a:pPr indent="446088">
              <a:lnSpc>
                <a:spcPct val="150000"/>
              </a:lnSpc>
            </a:pPr>
            <a:r>
              <a:rPr lang="en-US" dirty="0" smtClean="0"/>
              <a:t>(</a:t>
            </a:r>
            <a:r>
              <a:rPr lang="zh-CN" altLang="en-US" dirty="0" smtClean="0"/>
              <a:t>心理描写</a:t>
            </a:r>
            <a:r>
              <a:rPr lang="en-US" dirty="0" smtClean="0"/>
              <a:t>,</a:t>
            </a:r>
            <a:r>
              <a:rPr lang="zh-CN" altLang="en-US" dirty="0" smtClean="0"/>
              <a:t>心有所思</a:t>
            </a:r>
            <a:r>
              <a:rPr lang="en-US" dirty="0" smtClean="0"/>
              <a:t>,</a:t>
            </a:r>
            <a:r>
              <a:rPr lang="zh-CN" altLang="en-US" dirty="0" smtClean="0"/>
              <a:t>小中见大。在全文中起到过渡的作用</a:t>
            </a:r>
            <a:r>
              <a:rPr lang="en-US" dirty="0" smtClean="0"/>
              <a:t>,</a:t>
            </a:r>
            <a:r>
              <a:rPr lang="zh-CN" altLang="en-US" dirty="0" smtClean="0"/>
              <a:t>笔墨也不该吝啬。</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0074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我拾起那跌落于地的风筝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转动转轴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用力向空中挥去。老鹰风筝重又上了天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我迈开步伐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奋力奔跑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耳边是因奔跑引发的阵阵风声。层层声浪裹挟着我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我被这春风撞了满怀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也撞碎了心中的畏惧与胆怯。那风筝愈显轻捷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愈飞愈高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乘着风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与那白云絮语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与那红日厮磨。阳光溢出熏暖的气息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在身上游移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袅袅缠于指腹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在指尖舞一曲笙箫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流光洇染大地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溢满温暖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竟有“醉后不知天在水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满船清梦压星河”之境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恍若置于人间天上。</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dirty="0" smtClean="0"/>
              <a:t>(</a:t>
            </a:r>
            <a:r>
              <a:rPr lang="zh-CN" altLang="en-US" dirty="0" smtClean="0"/>
              <a:t>这段描写是全文的重点</a:t>
            </a:r>
            <a:r>
              <a:rPr lang="en-US" dirty="0" smtClean="0"/>
              <a:t>,</a:t>
            </a:r>
            <a:r>
              <a:rPr lang="zh-CN" altLang="en-US" dirty="0" smtClean="0"/>
              <a:t>所以作者集中笔墨在此处停留</a:t>
            </a:r>
            <a:r>
              <a:rPr lang="en-US" dirty="0" smtClean="0"/>
              <a:t>,</a:t>
            </a:r>
            <a:r>
              <a:rPr lang="zh-CN" altLang="en-US" dirty="0" smtClean="0"/>
              <a:t>重点刻画了风筝飞上天空的过程</a:t>
            </a:r>
            <a:r>
              <a:rPr lang="en-US" dirty="0" smtClean="0"/>
              <a:t>,</a:t>
            </a:r>
            <a:r>
              <a:rPr lang="zh-CN" altLang="en-US" dirty="0" smtClean="0"/>
              <a:t>展开过程描写。对风筝在天空飞翔的状态进行工笔细描</a:t>
            </a:r>
            <a:r>
              <a:rPr lang="en-US" dirty="0" smtClean="0"/>
              <a:t>,</a:t>
            </a:r>
            <a:r>
              <a:rPr lang="zh-CN" altLang="en-US" dirty="0" smtClean="0"/>
              <a:t>并且使用拟人、引用等技法</a:t>
            </a:r>
            <a:r>
              <a:rPr lang="en-US" dirty="0" smtClean="0"/>
              <a:t>,</a:t>
            </a:r>
            <a:r>
              <a:rPr lang="zh-CN" altLang="en-US" dirty="0" smtClean="0"/>
              <a:t>使读者如见其状。同时</a:t>
            </a:r>
            <a:r>
              <a:rPr lang="en-US" dirty="0" smtClean="0"/>
              <a:t>,</a:t>
            </a:r>
            <a:r>
              <a:rPr lang="zh-CN" altLang="en-US" dirty="0" smtClean="0"/>
              <a:t>作者又用环境进行烘云托月</a:t>
            </a:r>
            <a:r>
              <a:rPr lang="en-US" dirty="0" smtClean="0"/>
              <a:t>,</a:t>
            </a:r>
            <a:r>
              <a:rPr lang="zh-CN" altLang="en-US" dirty="0" smtClean="0"/>
              <a:t>“熏暖”“洇染”“溢满”等词语烘托了温暖的环境</a:t>
            </a:r>
            <a:r>
              <a:rPr lang="en-US" dirty="0" smtClean="0"/>
              <a:t>,</a:t>
            </a:r>
            <a:r>
              <a:rPr lang="zh-CN" altLang="en-US" dirty="0" smtClean="0"/>
              <a:t>又用诗句增添文学之美</a:t>
            </a:r>
            <a:r>
              <a:rPr lang="en-US" dirty="0" smtClean="0"/>
              <a:t>,</a:t>
            </a:r>
            <a:r>
              <a:rPr lang="zh-CN" altLang="en-US" dirty="0" smtClean="0"/>
              <a:t>让人读来齿颊生香。在描写中又夹着心理刻画</a:t>
            </a:r>
            <a:r>
              <a:rPr lang="en-US" dirty="0" smtClean="0"/>
              <a:t>,</a:t>
            </a:r>
            <a:r>
              <a:rPr lang="zh-CN" altLang="en-US" dirty="0" smtClean="0"/>
              <a:t>表现作者战胜了“心中的畏惧与胆怯”。该段描写是全文的高潮</a:t>
            </a:r>
            <a:r>
              <a:rPr lang="en-US" dirty="0" smtClean="0"/>
              <a:t>,</a:t>
            </a:r>
            <a:r>
              <a:rPr lang="zh-CN" altLang="en-US" dirty="0" smtClean="0"/>
              <a:t>具体形象地展现了作者思想的转换</a:t>
            </a:r>
            <a:r>
              <a:rPr lang="en-US" dirty="0" smtClean="0"/>
              <a:t>,</a:t>
            </a:r>
            <a:r>
              <a:rPr lang="zh-CN" altLang="en-US" dirty="0" smtClean="0"/>
              <a:t>体现了主旨。要注意揣摩</a:t>
            </a:r>
            <a:r>
              <a:rPr lang="en-US" dirty="0" smtClean="0"/>
              <a:t>,</a:t>
            </a:r>
            <a:r>
              <a:rPr lang="zh-CN" altLang="en-US" dirty="0" smtClean="0"/>
              <a:t>在平时作文中注意训练。</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一箪食是清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尝遍安定、温暖、简单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一瓢饮是清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品出静谧、自在、平易。追寻可以让心灵的脚步休憩之地洗去尘埃、疲惫与浮华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让我们的心回归本真。这一路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穿枝拂叶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芳香弥漫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落下的泪却不悲凉。因为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“清欢”才是生命最从容的格调。</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我当铭记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有风如何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无风又如何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奔跑自有清风。不妥协不迁就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不随遇而安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不随波逐流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山不过来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我就过去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我是面朝远方的追梦者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我会带着这份启迪奔跑下去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无问西东。</a:t>
            </a:r>
          </a:p>
          <a:p>
            <a:pPr indent="446088">
              <a:lnSpc>
                <a:spcPct val="150000"/>
              </a:lnSpc>
            </a:pPr>
            <a:r>
              <a:rPr lang="zh-CN" altLang="en-US" b="1" dirty="0" smtClean="0">
                <a:latin typeface="楷体" pitchFamily="49" charset="-122"/>
                <a:ea typeface="楷体" pitchFamily="49" charset="-122"/>
              </a:rPr>
              <a:t>我当铭记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那日我们脸上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尽是活力与不羁。青春路上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这份记忆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最容易想起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最难忘记。</a:t>
            </a:r>
          </a:p>
          <a:p>
            <a:pPr indent="446088">
              <a:lnSpc>
                <a:spcPct val="150000"/>
              </a:lnSpc>
            </a:pPr>
            <a:r>
              <a:rPr lang="en-US" dirty="0" smtClean="0"/>
              <a:t>(</a:t>
            </a:r>
            <a:r>
              <a:rPr lang="zh-CN" altLang="en-US" dirty="0" smtClean="0"/>
              <a:t>用抒情性语言点明自己的领悟和思想的转变</a:t>
            </a:r>
            <a:r>
              <a:rPr lang="en-US" dirty="0" smtClean="0"/>
              <a:t>,</a:t>
            </a:r>
            <a:r>
              <a:rPr lang="zh-CN" altLang="en-US" dirty="0" smtClean="0"/>
              <a:t>把直白的议论转换成生动的比喻</a:t>
            </a:r>
            <a:r>
              <a:rPr lang="en-US" dirty="0" smtClean="0"/>
              <a:t>,</a:t>
            </a:r>
            <a:r>
              <a:rPr lang="zh-CN" altLang="en-US" dirty="0" smtClean="0"/>
              <a:t>语言富有青春朝气。</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创新升格表达训练</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23361"/>
            <a:ext cx="7846830"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反复推敲</a:t>
            </a:r>
            <a:r>
              <a:rPr lang="en-US" sz="2000" b="1" dirty="0" smtClean="0">
                <a:solidFill>
                  <a:srgbClr val="666666"/>
                </a:solidFill>
              </a:rPr>
              <a:t>,</a:t>
            </a:r>
            <a:r>
              <a:rPr lang="zh-CN" altLang="en-US" sz="2000" b="1" dirty="0" smtClean="0">
                <a:solidFill>
                  <a:srgbClr val="666666"/>
                </a:solidFill>
              </a:rPr>
              <a:t>修饰语言</a:t>
            </a:r>
            <a:endParaRPr lang="zh-CN" altLang="en-US" sz="2000" b="1" dirty="0">
              <a:solidFill>
                <a:srgbClr val="666666"/>
              </a:solidFill>
            </a:endParaRP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29338" y="1412459"/>
            <a:ext cx="7846830" cy="2516770"/>
          </a:xfrm>
          <a:prstGeom prst="rect">
            <a:avLst/>
          </a:prstGeom>
          <a:noFill/>
        </p:spPr>
        <p:txBody>
          <a:bodyPr wrap="square" lIns="36000" tIns="36000" rIns="36000" bIns="36000" rtlCol="0">
            <a:spAutoFit/>
          </a:bodyPr>
          <a:lstStyle/>
          <a:p>
            <a:pPr indent="446088">
              <a:lnSpc>
                <a:spcPct val="150000"/>
              </a:lnSpc>
            </a:pPr>
            <a:r>
              <a:rPr lang="zh-CN" altLang="en-US" dirty="0" smtClean="0"/>
              <a:t>“文从字顺”是中考作文对语言表达的最基本要求</a:t>
            </a:r>
            <a:r>
              <a:rPr lang="en-US" dirty="0" smtClean="0"/>
              <a:t>,</a:t>
            </a:r>
            <a:r>
              <a:rPr lang="zh-CN" altLang="en-US" dirty="0" smtClean="0"/>
              <a:t>但是语句通顺与流畅优美还有一段距离。同学们在备考时要多用一些短句</a:t>
            </a:r>
            <a:r>
              <a:rPr lang="en-US" dirty="0" smtClean="0"/>
              <a:t>,</a:t>
            </a:r>
            <a:r>
              <a:rPr lang="zh-CN" altLang="en-US" dirty="0" smtClean="0"/>
              <a:t>熟练使用一些修辞</a:t>
            </a:r>
            <a:r>
              <a:rPr lang="en-US" dirty="0" smtClean="0"/>
              <a:t>,</a:t>
            </a:r>
            <a:r>
              <a:rPr lang="zh-CN" altLang="en-US" dirty="0" smtClean="0"/>
              <a:t>遣词造句力求生动活泼。不管是绚丽斑斓还是平淡质朴</a:t>
            </a:r>
            <a:r>
              <a:rPr lang="en-US" dirty="0" smtClean="0"/>
              <a:t>,</a:t>
            </a:r>
            <a:r>
              <a:rPr lang="zh-CN" altLang="en-US" dirty="0" smtClean="0"/>
              <a:t>都一定要写出真情实感。</a:t>
            </a:r>
          </a:p>
          <a:p>
            <a:pPr indent="446088">
              <a:lnSpc>
                <a:spcPct val="150000"/>
              </a:lnSpc>
            </a:pPr>
            <a:r>
              <a:rPr lang="en-US" b="1" dirty="0" smtClean="0"/>
              <a:t>1.</a:t>
            </a:r>
            <a:r>
              <a:rPr lang="zh-CN" altLang="en-US" b="1" dirty="0" smtClean="0"/>
              <a:t>选词用字要锤炼。</a:t>
            </a:r>
            <a:r>
              <a:rPr lang="zh-CN" altLang="en-US" dirty="0" smtClean="0"/>
              <a:t>动词的使用要力求准确生动</a:t>
            </a:r>
            <a:r>
              <a:rPr lang="en-US" dirty="0" smtClean="0"/>
              <a:t>,</a:t>
            </a:r>
            <a:r>
              <a:rPr lang="zh-CN" altLang="en-US" dirty="0" smtClean="0"/>
              <a:t>精心锤炼。并且“动”一般都“连着动”</a:t>
            </a:r>
            <a:r>
              <a:rPr lang="en-US" dirty="0" smtClean="0"/>
              <a:t>,</a:t>
            </a:r>
            <a:r>
              <a:rPr lang="zh-CN" altLang="en-US" dirty="0" smtClean="0"/>
              <a:t>即在一个片段中使用一连串的动词来刻画人物。叠词的使用可以加强词语的形象性</a:t>
            </a:r>
            <a:r>
              <a:rPr lang="en-US" dirty="0" smtClean="0"/>
              <a:t>,</a:t>
            </a:r>
            <a:r>
              <a:rPr lang="zh-CN" altLang="en-US" dirty="0" smtClean="0"/>
              <a:t>富有音韵美。色彩词的使用可以使画面增添生气。</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en-US" b="1" dirty="0" smtClean="0"/>
              <a:t>2.</a:t>
            </a:r>
            <a:r>
              <a:rPr lang="zh-CN" altLang="en-US" b="1" dirty="0" smtClean="0"/>
              <a:t>修辞使用要巧妙。</a:t>
            </a:r>
            <a:r>
              <a:rPr lang="zh-CN" altLang="en-US" dirty="0" smtClean="0"/>
              <a:t>修辞的巧妙使用</a:t>
            </a:r>
            <a:r>
              <a:rPr lang="en-US" dirty="0" smtClean="0"/>
              <a:t>,</a:t>
            </a:r>
            <a:r>
              <a:rPr lang="zh-CN" altLang="en-US" dirty="0" smtClean="0"/>
              <a:t>能增强语言的表现力和感染力</a:t>
            </a:r>
            <a:r>
              <a:rPr lang="en-US" dirty="0" smtClean="0"/>
              <a:t>,</a:t>
            </a:r>
            <a:r>
              <a:rPr lang="zh-CN" altLang="en-US" dirty="0" smtClean="0"/>
              <a:t>排比、比喻、拟人、引用等手法的使用</a:t>
            </a:r>
            <a:r>
              <a:rPr lang="en-US" dirty="0" smtClean="0"/>
              <a:t>,</a:t>
            </a:r>
            <a:r>
              <a:rPr lang="zh-CN" altLang="en-US" dirty="0" smtClean="0"/>
              <a:t>是增添语言美感的重要手段。</a:t>
            </a:r>
          </a:p>
          <a:p>
            <a:pPr indent="446088">
              <a:lnSpc>
                <a:spcPct val="150000"/>
              </a:lnSpc>
            </a:pPr>
            <a:r>
              <a:rPr lang="en-US" b="1" dirty="0" smtClean="0"/>
              <a:t>3.</a:t>
            </a:r>
            <a:r>
              <a:rPr lang="zh-CN" altLang="en-US" b="1" dirty="0" smtClean="0"/>
              <a:t>句式运用要灵活。</a:t>
            </a:r>
            <a:r>
              <a:rPr lang="zh-CN" altLang="en-US" dirty="0" smtClean="0"/>
              <a:t>句式灵活表现为长句与短句、整句与散句的穿插使用。短句简单、精炼</a:t>
            </a:r>
            <a:r>
              <a:rPr lang="en-US" dirty="0" smtClean="0"/>
              <a:t>,</a:t>
            </a:r>
            <a:r>
              <a:rPr lang="zh-CN" altLang="en-US" dirty="0" smtClean="0"/>
              <a:t>多用短句可以使文章灵动。整句气势充沛</a:t>
            </a:r>
            <a:r>
              <a:rPr lang="en-US" dirty="0" smtClean="0"/>
              <a:t>,</a:t>
            </a:r>
            <a:r>
              <a:rPr lang="zh-CN" altLang="en-US" dirty="0" smtClean="0"/>
              <a:t>抒情有力</a:t>
            </a:r>
            <a:r>
              <a:rPr lang="en-US" dirty="0" smtClean="0"/>
              <a:t>,</a:t>
            </a:r>
            <a:r>
              <a:rPr lang="zh-CN" altLang="en-US" dirty="0" smtClean="0"/>
              <a:t>但要注意整散交错</a:t>
            </a:r>
            <a:r>
              <a:rPr lang="en-US" dirty="0" smtClean="0"/>
              <a:t>,</a:t>
            </a:r>
            <a:r>
              <a:rPr lang="zh-CN" altLang="en-US" dirty="0" smtClean="0"/>
              <a:t>防止过于呆板。</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en-US" b="1" dirty="0" smtClean="0"/>
              <a:t>4.</a:t>
            </a:r>
            <a:r>
              <a:rPr lang="zh-CN" altLang="en-US" b="1" dirty="0" smtClean="0"/>
              <a:t>巧用意象化抽象。</a:t>
            </a:r>
            <a:r>
              <a:rPr lang="zh-CN" altLang="en-US" dirty="0" smtClean="0"/>
              <a:t>平时学生写作文</a:t>
            </a:r>
            <a:r>
              <a:rPr lang="en-US" dirty="0" smtClean="0"/>
              <a:t>,</a:t>
            </a:r>
            <a:r>
              <a:rPr lang="zh-CN" altLang="en-US" dirty="0" smtClean="0"/>
              <a:t>会用到表现时光流逝的语句</a:t>
            </a:r>
            <a:r>
              <a:rPr lang="en-US" dirty="0" smtClean="0"/>
              <a:t>,</a:t>
            </a:r>
            <a:r>
              <a:rPr lang="zh-CN" altLang="en-US" dirty="0" smtClean="0"/>
              <a:t>但是大体就是“过了几年”“时光匆匆”“后来”</a:t>
            </a:r>
            <a:r>
              <a:rPr lang="en-US" altLang="zh-CN" dirty="0" smtClean="0"/>
              <a:t>……</a:t>
            </a:r>
            <a:r>
              <a:rPr lang="zh-CN" altLang="en-US" dirty="0" smtClean="0"/>
              <a:t>但丁立梅在</a:t>
            </a:r>
            <a:r>
              <a:rPr lang="en-US" altLang="zh-CN" dirty="0" smtClean="0"/>
              <a:t>《</a:t>
            </a:r>
            <a:r>
              <a:rPr lang="zh-CN" altLang="en-US" dirty="0" smtClean="0"/>
              <a:t>陌上花开蝴蝶飞</a:t>
            </a:r>
            <a:r>
              <a:rPr lang="en-US" altLang="zh-CN" dirty="0" smtClean="0"/>
              <a:t>》</a:t>
            </a:r>
            <a:r>
              <a:rPr lang="zh-CN" altLang="en-US" dirty="0" smtClean="0"/>
              <a:t>中是这样写的</a:t>
            </a:r>
            <a:r>
              <a:rPr lang="en-US" dirty="0" smtClean="0"/>
              <a:t>:</a:t>
            </a:r>
            <a:r>
              <a:rPr lang="zh-CN" altLang="en-US" dirty="0" smtClean="0"/>
              <a:t>“你曾经经历的蓊郁葱茏</a:t>
            </a:r>
            <a:r>
              <a:rPr lang="en-US" dirty="0" smtClean="0"/>
              <a:t>,</a:t>
            </a:r>
            <a:r>
              <a:rPr lang="zh-CN" altLang="en-US" dirty="0" smtClean="0"/>
              <a:t>都被时光的那只小手</a:t>
            </a:r>
            <a:r>
              <a:rPr lang="en-US" dirty="0" smtClean="0"/>
              <a:t>,</a:t>
            </a:r>
            <a:r>
              <a:rPr lang="zh-CN" altLang="en-US" dirty="0" smtClean="0"/>
              <a:t>拂得干干净净</a:t>
            </a:r>
            <a:r>
              <a:rPr lang="en-US" dirty="0" smtClean="0"/>
              <a:t>,</a:t>
            </a:r>
            <a:r>
              <a:rPr lang="zh-CN" altLang="en-US" dirty="0" smtClean="0"/>
              <a:t>烟尘也没留下一粒</a:t>
            </a:r>
            <a:r>
              <a:rPr lang="en-US" altLang="zh-CN" dirty="0" smtClean="0"/>
              <a:t>……</a:t>
            </a:r>
            <a:r>
              <a:rPr lang="zh-CN" altLang="en-US" dirty="0" smtClean="0"/>
              <a:t>弯弯的田埂</a:t>
            </a:r>
            <a:r>
              <a:rPr lang="en-US" dirty="0" smtClean="0"/>
              <a:t>,</a:t>
            </a:r>
            <a:r>
              <a:rPr lang="zh-CN" altLang="en-US" dirty="0" smtClean="0"/>
              <a:t>冒着炊烟的茅舍</a:t>
            </a:r>
            <a:r>
              <a:rPr lang="en-US" dirty="0" smtClean="0"/>
              <a:t>,</a:t>
            </a:r>
            <a:r>
              <a:rPr lang="zh-CN" altLang="en-US" dirty="0" smtClean="0"/>
              <a:t>蜷在土墙上的打盹的黑猫</a:t>
            </a:r>
            <a:r>
              <a:rPr lang="en-US" dirty="0" smtClean="0"/>
              <a:t>,</a:t>
            </a:r>
            <a:r>
              <a:rPr lang="zh-CN" altLang="en-US" dirty="0" smtClean="0"/>
              <a:t>木槿花围成的篱笆院落</a:t>
            </a:r>
            <a:r>
              <a:rPr lang="en-US" dirty="0" smtClean="0"/>
              <a:t>,</a:t>
            </a:r>
            <a:r>
              <a:rPr lang="zh-CN" altLang="en-US" dirty="0" smtClean="0"/>
              <a:t>花红一朵紫一朵地开着。岁月的波光涛影啊</a:t>
            </a:r>
            <a:r>
              <a:rPr lang="en-US" dirty="0" smtClean="0"/>
              <a:t>,</a:t>
            </a:r>
            <a:r>
              <a:rPr lang="zh-CN" altLang="en-US" dirty="0" smtClean="0"/>
              <a:t>它们在我们心头流啊流。”这段描写用了意象的叠加</a:t>
            </a:r>
            <a:r>
              <a:rPr lang="en-US" dirty="0" smtClean="0"/>
              <a:t>,</a:t>
            </a:r>
            <a:r>
              <a:rPr lang="zh-CN" altLang="en-US" dirty="0" smtClean="0"/>
              <a:t>营造了年华流逝、物是人非的氛围。同样</a:t>
            </a:r>
            <a:r>
              <a:rPr lang="en-US" dirty="0" smtClean="0"/>
              <a:t>,</a:t>
            </a:r>
            <a:r>
              <a:rPr lang="zh-CN" altLang="en-US" dirty="0" smtClean="0"/>
              <a:t>抒情也可以使用鲜活的意象</a:t>
            </a:r>
            <a:r>
              <a:rPr lang="en-US" dirty="0" smtClean="0"/>
              <a:t>,</a:t>
            </a:r>
            <a:r>
              <a:rPr lang="zh-CN" altLang="en-US" dirty="0" smtClean="0"/>
              <a:t>用写景笔墨来含蓄抒情。</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en-US" b="1" dirty="0" smtClean="0"/>
              <a:t>5.</a:t>
            </a:r>
            <a:r>
              <a:rPr lang="zh-CN" altLang="en-US" b="1" dirty="0" smtClean="0"/>
              <a:t>意味隽永内涵丰。</a:t>
            </a:r>
            <a:r>
              <a:rPr lang="zh-CN" altLang="en-US" dirty="0" smtClean="0"/>
              <a:t>在作文点明主旨、升华主题的部分</a:t>
            </a:r>
            <a:r>
              <a:rPr lang="en-US" dirty="0" smtClean="0"/>
              <a:t>,</a:t>
            </a:r>
            <a:r>
              <a:rPr lang="zh-CN" altLang="en-US" dirty="0" smtClean="0"/>
              <a:t>如果使用高度概括、内涵丰富的句子</a:t>
            </a:r>
            <a:r>
              <a:rPr lang="en-US" dirty="0" smtClean="0"/>
              <a:t>,</a:t>
            </a:r>
            <a:r>
              <a:rPr lang="zh-CN" altLang="en-US" dirty="0" smtClean="0"/>
              <a:t>启发读者明其理、动其情</a:t>
            </a:r>
            <a:r>
              <a:rPr lang="en-US" dirty="0" smtClean="0"/>
              <a:t>,</a:t>
            </a:r>
            <a:r>
              <a:rPr lang="zh-CN" altLang="en-US" dirty="0" smtClean="0"/>
              <a:t>将会成为作文的一大亮点。这样的句子可能会使用典故</a:t>
            </a:r>
            <a:r>
              <a:rPr lang="en-US" dirty="0" smtClean="0"/>
              <a:t>,</a:t>
            </a:r>
            <a:r>
              <a:rPr lang="zh-CN" altLang="en-US" dirty="0" smtClean="0"/>
              <a:t>比如“那桨声灯影里的秦淮人</a:t>
            </a:r>
            <a:r>
              <a:rPr lang="en-US" dirty="0" smtClean="0"/>
              <a:t>,</a:t>
            </a:r>
            <a:r>
              <a:rPr lang="zh-CN" altLang="en-US" dirty="0" smtClean="0"/>
              <a:t>细数秦砖汉瓦</a:t>
            </a:r>
            <a:r>
              <a:rPr lang="en-US" dirty="0" smtClean="0"/>
              <a:t>,</a:t>
            </a:r>
            <a:r>
              <a:rPr lang="zh-CN" altLang="en-US" dirty="0" smtClean="0"/>
              <a:t>停舟暂相问</a:t>
            </a:r>
            <a:r>
              <a:rPr lang="en-US" dirty="0" smtClean="0"/>
              <a:t>,</a:t>
            </a:r>
            <a:r>
              <a:rPr lang="zh-CN" altLang="en-US" dirty="0" smtClean="0"/>
              <a:t>却是柯烂斧锈</a:t>
            </a:r>
            <a:r>
              <a:rPr lang="en-US" dirty="0" smtClean="0"/>
              <a:t>,</a:t>
            </a:r>
            <a:r>
              <a:rPr lang="zh-CN" altLang="en-US" dirty="0" smtClean="0"/>
              <a:t>几度沧桑”</a:t>
            </a:r>
            <a:r>
              <a:rPr lang="en-US" dirty="0" smtClean="0"/>
              <a:t>,</a:t>
            </a:r>
            <a:r>
              <a:rPr lang="zh-CN" altLang="en-US" dirty="0" smtClean="0"/>
              <a:t>语言凝练</a:t>
            </a:r>
            <a:r>
              <a:rPr lang="en-US" dirty="0" smtClean="0"/>
              <a:t>,</a:t>
            </a:r>
            <a:r>
              <a:rPr lang="zh-CN" altLang="en-US" dirty="0" smtClean="0"/>
              <a:t>纸端流淌岁月的斑驳感。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作文升格</a:t>
            </a:r>
            <a:r>
              <a:rPr lang="en-US" altLang="zh-CN" dirty="0" smtClean="0">
                <a:solidFill>
                  <a:srgbClr val="0092D7"/>
                </a:solidFill>
              </a:rPr>
              <a:t>】</a:t>
            </a:r>
          </a:p>
          <a:p>
            <a:pPr>
              <a:lnSpc>
                <a:spcPct val="150000"/>
              </a:lnSpc>
            </a:pPr>
            <a:r>
              <a:rPr lang="zh-CN" altLang="en-US" b="1" dirty="0" smtClean="0"/>
              <a:t>原文</a:t>
            </a:r>
          </a:p>
          <a:p>
            <a:pPr algn="ctr">
              <a:lnSpc>
                <a:spcPct val="150000"/>
              </a:lnSpc>
            </a:pPr>
            <a:r>
              <a:rPr lang="zh-CN" altLang="en-US" b="1" dirty="0" smtClean="0">
                <a:latin typeface="楷体" pitchFamily="49" charset="-122"/>
                <a:ea typeface="楷体" pitchFamily="49" charset="-122"/>
              </a:rPr>
              <a:t>抬头那一刻</a:t>
            </a:r>
          </a:p>
          <a:p>
            <a:pPr indent="446088">
              <a:lnSpc>
                <a:spcPct val="150000"/>
              </a:lnSpc>
            </a:pPr>
            <a:r>
              <a:rPr lang="zh-CN" altLang="en-US" b="1" dirty="0" smtClean="0">
                <a:latin typeface="楷体" pitchFamily="49" charset="-122"/>
                <a:ea typeface="楷体" pitchFamily="49" charset="-122"/>
              </a:rPr>
              <a:t>夏天悄然到来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走在大街上不时有热浪扑面而来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去奶奶家的路上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心中有着抑制不住的烦躁。</a:t>
            </a:r>
          </a:p>
          <a:p>
            <a:pPr indent="446088">
              <a:lnSpc>
                <a:spcPct val="150000"/>
              </a:lnSpc>
            </a:pPr>
            <a:r>
              <a:rPr lang="zh-CN" altLang="en-US" b="1" dirty="0" smtClean="0">
                <a:latin typeface="楷体" pitchFamily="49" charset="-122"/>
                <a:ea typeface="楷体" pitchFamily="49" charset="-122"/>
              </a:rPr>
              <a:t>最近总是遇到很多解决不了的麻烦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感觉自己好像什么事情也办不成。</a:t>
            </a:r>
          </a:p>
          <a:p>
            <a:pPr indent="446088">
              <a:lnSpc>
                <a:spcPct val="150000"/>
              </a:lnSpc>
            </a:pPr>
            <a:r>
              <a:rPr lang="zh-CN" altLang="en-US" b="1" dirty="0" smtClean="0">
                <a:latin typeface="楷体" pitchFamily="49" charset="-122"/>
                <a:ea typeface="楷体" pitchFamily="49" charset="-122"/>
              </a:rPr>
              <a:t>到了奶奶家门口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站在门口等待的那一刻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不禁被院子角落里的一棵树吸引了目光。一眼望去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那似乎都不像一棵树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更像一根木桩倾倒在墙上。</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靠近仔细一看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原来是树的根基没有长好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经不住大风大雨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所以就倒在墙头上了。不知道奶奶为什么不砍掉它呢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这树虽然根没长好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但是上面分了不少叉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树枝却越来越细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还有一根好像延伸到墙外了。</a:t>
            </a:r>
          </a:p>
          <a:p>
            <a:pPr indent="446088">
              <a:lnSpc>
                <a:spcPct val="150000"/>
              </a:lnSpc>
            </a:pPr>
            <a:r>
              <a:rPr lang="zh-CN" altLang="en-US" b="1" dirty="0" smtClean="0">
                <a:latin typeface="楷体" pitchFamily="49" charset="-122"/>
                <a:ea typeface="楷体" pitchFamily="49" charset="-122"/>
              </a:rPr>
              <a:t>树枝好似不禁风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轻轻一吹就能断了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上面还开了星星点点的小红花。我辨认出来那是石榴花。我觉得这棵石榴树像极了我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同样不突出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同样的弱小。</a:t>
            </a:r>
          </a:p>
          <a:p>
            <a:pPr indent="446088">
              <a:lnSpc>
                <a:spcPct val="150000"/>
              </a:lnSpc>
            </a:pPr>
            <a:r>
              <a:rPr lang="zh-CN" altLang="en-US" b="1" dirty="0" smtClean="0">
                <a:latin typeface="楷体" pitchFamily="49" charset="-122"/>
                <a:ea typeface="楷体" pitchFamily="49" charset="-122"/>
              </a:rPr>
              <a:t>思绪被奶奶的呼喊声打断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奶奶买菜刚回来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给了我一袋水果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让我给隔壁的老太太送去。</a:t>
            </a:r>
          </a:p>
          <a:p>
            <a:pPr indent="446088">
              <a:lnSpc>
                <a:spcPct val="150000"/>
              </a:lnSpc>
            </a:pPr>
            <a:r>
              <a:rPr lang="zh-CN" altLang="en-US" b="1" dirty="0" smtClean="0">
                <a:latin typeface="楷体" pitchFamily="49" charset="-122"/>
                <a:ea typeface="楷体" pitchFamily="49" charset="-122"/>
              </a:rPr>
              <a:t>我提着水果向隔壁略有些简陋的瓦房走去。老太太似乎不在家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但门没有锁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只是虚掩着。我推开门将水果轻轻地放在桌上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忽然旁边传来一阵淡淡的清香。我转头一看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十分惊讶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居然是石榴花。</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那石榴花开了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丛丛绿意中隐藏着朵朵红花。一阵风从枝叶间轻轻拂过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树枝微微地晃了晃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几朵嫣红缓缓地飘了下来。</a:t>
            </a:r>
          </a:p>
          <a:p>
            <a:pPr indent="446088">
              <a:lnSpc>
                <a:spcPct val="150000"/>
              </a:lnSpc>
            </a:pPr>
            <a:r>
              <a:rPr lang="zh-CN" altLang="en-US" b="1" dirty="0" smtClean="0">
                <a:latin typeface="楷体" pitchFamily="49" charset="-122"/>
                <a:ea typeface="楷体" pitchFamily="49" charset="-122"/>
              </a:rPr>
              <a:t>最让我感到惊讶的是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这是从我家伸过来的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这正是家里的那棵看似弱不禁风的石榴树。这株石榴树虽主体不茂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但是翻过院落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却在另一片天地里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向世界证明自己不凡的勇毅。</a:t>
            </a:r>
          </a:p>
          <a:p>
            <a:pPr indent="446088">
              <a:lnSpc>
                <a:spcPct val="150000"/>
              </a:lnSpc>
            </a:pPr>
            <a:r>
              <a:rPr lang="zh-CN" altLang="en-US" b="1" dirty="0" smtClean="0">
                <a:latin typeface="楷体" pitchFamily="49" charset="-122"/>
                <a:ea typeface="楷体" pitchFamily="49" charset="-122"/>
              </a:rPr>
              <a:t>然则天下之事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但知其一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不知其二者多矣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可据理臆断欤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我有些羞愧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只因自己片面的理解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而误解了这棵树真正的样子。我们所看到的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不会总是全面的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有时候只需要不经意地抬头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便会发现截然不同的风景。</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初评</a:t>
            </a:r>
            <a:r>
              <a:rPr lang="en-US" dirty="0" smtClean="0">
                <a:solidFill>
                  <a:srgbClr val="0092D7"/>
                </a:solidFill>
              </a:rPr>
              <a:t>]</a:t>
            </a:r>
            <a:r>
              <a:rPr lang="zh-CN" altLang="en-US" dirty="0" smtClean="0"/>
              <a:t>作文写出了前后两个场景的不同</a:t>
            </a:r>
            <a:r>
              <a:rPr lang="en-US" dirty="0" smtClean="0"/>
              <a:t>,</a:t>
            </a:r>
            <a:r>
              <a:rPr lang="zh-CN" altLang="en-US" dirty="0" smtClean="0"/>
              <a:t>为后文生发“不可片面臆断”的道理做了铺垫。文章整体较为流畅</a:t>
            </a:r>
            <a:r>
              <a:rPr lang="en-US" dirty="0" smtClean="0"/>
              <a:t>,</a:t>
            </a:r>
            <a:r>
              <a:rPr lang="zh-CN" altLang="en-US" dirty="0" smtClean="0"/>
              <a:t>但是前后对比不够突出</a:t>
            </a:r>
            <a:r>
              <a:rPr lang="en-US" dirty="0" smtClean="0"/>
              <a:t>,</a:t>
            </a:r>
            <a:r>
              <a:rPr lang="zh-CN" altLang="en-US" dirty="0" smtClean="0"/>
              <a:t>描写粗放</a:t>
            </a:r>
            <a:r>
              <a:rPr lang="en-US" dirty="0" smtClean="0"/>
              <a:t>,</a:t>
            </a:r>
            <a:r>
              <a:rPr lang="zh-CN" altLang="en-US" dirty="0" smtClean="0"/>
              <a:t>不够精致。最后的抒情引用了</a:t>
            </a:r>
            <a:r>
              <a:rPr lang="en-US" altLang="zh-CN" dirty="0" smtClean="0"/>
              <a:t>《</a:t>
            </a:r>
            <a:r>
              <a:rPr lang="zh-CN" altLang="en-US" dirty="0" smtClean="0"/>
              <a:t>河中石兽</a:t>
            </a:r>
            <a:r>
              <a:rPr lang="en-US" altLang="zh-CN" dirty="0" smtClean="0"/>
              <a:t>》</a:t>
            </a:r>
            <a:r>
              <a:rPr lang="en-US" dirty="0" smtClean="0"/>
              <a:t>,</a:t>
            </a:r>
            <a:r>
              <a:rPr lang="zh-CN" altLang="en-US" dirty="0" smtClean="0"/>
              <a:t>能够学以致用非常好</a:t>
            </a:r>
            <a:r>
              <a:rPr lang="en-US" dirty="0" smtClean="0"/>
              <a:t>,</a:t>
            </a:r>
            <a:r>
              <a:rPr lang="zh-CN" altLang="en-US" dirty="0" smtClean="0"/>
              <a:t>但是议论也比较干巴巴</a:t>
            </a:r>
            <a:r>
              <a:rPr lang="en-US" dirty="0" smtClean="0"/>
              <a:t>,</a:t>
            </a:r>
            <a:r>
              <a:rPr lang="zh-CN" altLang="en-US" dirty="0" smtClean="0"/>
              <a:t>语言可以更加蕴藉隽永。</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升格作文</a:t>
            </a:r>
          </a:p>
          <a:p>
            <a:pPr algn="ctr">
              <a:lnSpc>
                <a:spcPct val="150000"/>
              </a:lnSpc>
            </a:pPr>
            <a:r>
              <a:rPr lang="zh-CN" altLang="en-US" b="1" dirty="0" smtClean="0">
                <a:latin typeface="楷体" pitchFamily="49" charset="-122"/>
                <a:ea typeface="楷体" pitchFamily="49" charset="-122"/>
              </a:rPr>
              <a:t>抬头那一刻</a:t>
            </a:r>
          </a:p>
          <a:p>
            <a:pPr indent="446088">
              <a:lnSpc>
                <a:spcPct val="150000"/>
              </a:lnSpc>
            </a:pPr>
            <a:r>
              <a:rPr lang="zh-CN" altLang="en-US" b="1" dirty="0" smtClean="0">
                <a:latin typeface="楷体" pitchFamily="49" charset="-122"/>
                <a:ea typeface="楷体" pitchFamily="49" charset="-122"/>
              </a:rPr>
              <a:t>夏天悄然到来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走在大街上不时有热浪扑面而来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去奶奶家的路上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心中有着抑制不住的烦躁。</a:t>
            </a:r>
          </a:p>
          <a:p>
            <a:pPr indent="446088">
              <a:lnSpc>
                <a:spcPct val="150000"/>
              </a:lnSpc>
            </a:pPr>
            <a:r>
              <a:rPr lang="zh-CN" altLang="en-US" b="1" dirty="0" smtClean="0">
                <a:latin typeface="楷体" pitchFamily="49" charset="-122"/>
                <a:ea typeface="楷体" pitchFamily="49" charset="-122"/>
              </a:rPr>
              <a:t>最近总是遇到很多解决不了的麻烦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感觉自己好像什么事情也办不成。</a:t>
            </a:r>
          </a:p>
          <a:p>
            <a:pPr indent="446088">
              <a:lnSpc>
                <a:spcPct val="150000"/>
              </a:lnSpc>
            </a:pPr>
            <a:r>
              <a:rPr lang="zh-CN" altLang="en-US" b="1" dirty="0" smtClean="0">
                <a:latin typeface="楷体" pitchFamily="49" charset="-122"/>
                <a:ea typeface="楷体" pitchFamily="49" charset="-122"/>
              </a:rPr>
              <a:t>到了奶奶家门口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站在门口等待的那一刻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不禁被院子角落里的一棵树吸引了目光。一眼望去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那似乎都不像一棵树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更像一根木桩倾倒在墙上。</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靠近仔细一看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原来是树的根基没有长好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经不住大风大雨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所以就倒在墙头上了。不知道奶奶为什么不砍掉它呢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走近一看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原来这树虽然根没长好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院子里的树枝很少又很细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大多都延伸到墙外了。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选材</a:t>
            </a:r>
            <a:r>
              <a:rPr lang="en-US" dirty="0" smtClean="0"/>
              <a:t>:</a:t>
            </a:r>
            <a:r>
              <a:rPr lang="zh-CN" altLang="en-US" dirty="0" smtClean="0"/>
              <a:t>标题指向“生命的格调”</a:t>
            </a:r>
            <a:r>
              <a:rPr lang="en-US" dirty="0" smtClean="0"/>
              <a:t>,</a:t>
            </a:r>
            <a:r>
              <a:rPr lang="zh-CN" altLang="en-US" dirty="0" smtClean="0"/>
              <a:t>开篇把“格调”定在“人间有味是清欢”上。中间</a:t>
            </a:r>
            <a:r>
              <a:rPr lang="en-US" dirty="0" smtClean="0"/>
              <a:t>,</a:t>
            </a:r>
            <a:r>
              <a:rPr lang="zh-CN" altLang="en-US" dirty="0" smtClean="0"/>
              <a:t>结合生活中的日常生命现象</a:t>
            </a:r>
            <a:r>
              <a:rPr lang="en-US" dirty="0" smtClean="0"/>
              <a:t>,</a:t>
            </a:r>
            <a:r>
              <a:rPr lang="zh-CN" altLang="en-US" dirty="0" smtClean="0"/>
              <a:t>引用名言等</a:t>
            </a:r>
            <a:r>
              <a:rPr lang="en-US" dirty="0" smtClean="0"/>
              <a:t>,</a:t>
            </a:r>
            <a:r>
              <a:rPr lang="zh-CN" altLang="en-US" dirty="0" smtClean="0"/>
              <a:t>解读“清欢”的内涵。</a:t>
            </a:r>
          </a:p>
          <a:p>
            <a:pPr indent="446088">
              <a:lnSpc>
                <a:spcPct val="150000"/>
              </a:lnSpc>
            </a:pPr>
            <a:r>
              <a:rPr lang="zh-CN" altLang="en-US" dirty="0" smtClean="0"/>
              <a:t>立意</a:t>
            </a:r>
            <a:r>
              <a:rPr lang="en-US" dirty="0" smtClean="0"/>
              <a:t>:</a:t>
            </a:r>
            <a:r>
              <a:rPr lang="zh-CN" altLang="en-US" dirty="0" smtClean="0"/>
              <a:t>生命的格调在于做到“清欢”。</a:t>
            </a:r>
          </a:p>
          <a:p>
            <a:pPr indent="446088">
              <a:lnSpc>
                <a:spcPct val="150000"/>
              </a:lnSpc>
            </a:pPr>
            <a:r>
              <a:rPr lang="zh-CN" altLang="en-US" dirty="0" smtClean="0"/>
              <a:t>语言</a:t>
            </a:r>
            <a:r>
              <a:rPr lang="en-US" dirty="0" smtClean="0"/>
              <a:t>:</a:t>
            </a:r>
            <a:r>
              <a:rPr lang="zh-CN" altLang="en-US" dirty="0" smtClean="0"/>
              <a:t>语言富有诗意</a:t>
            </a:r>
            <a:r>
              <a:rPr lang="en-US" dirty="0" smtClean="0"/>
              <a:t>,</a:t>
            </a:r>
            <a:r>
              <a:rPr lang="zh-CN" altLang="en-US" dirty="0" smtClean="0"/>
              <a:t>题记引用优美而深刻的诗句。行文以短句为主</a:t>
            </a:r>
            <a:r>
              <a:rPr lang="en-US" dirty="0" smtClean="0"/>
              <a:t>,</a:t>
            </a:r>
            <a:r>
              <a:rPr lang="zh-CN" altLang="en-US" dirty="0" smtClean="0"/>
              <a:t>引用名人诗句、名人名言</a:t>
            </a:r>
            <a:r>
              <a:rPr lang="en-US" dirty="0" smtClean="0"/>
              <a:t>,</a:t>
            </a:r>
            <a:r>
              <a:rPr lang="zh-CN" altLang="en-US" dirty="0" smtClean="0"/>
              <a:t>并且运用了很多排比、引用等修辞句</a:t>
            </a:r>
            <a:r>
              <a:rPr lang="en-US" dirty="0" smtClean="0"/>
              <a:t>,</a:t>
            </a:r>
            <a:r>
              <a:rPr lang="zh-CN" altLang="en-US" dirty="0" smtClean="0"/>
              <a:t>增添了文章的诗意美。</a:t>
            </a:r>
          </a:p>
          <a:p>
            <a:pPr indent="446088">
              <a:lnSpc>
                <a:spcPct val="150000"/>
              </a:lnSpc>
            </a:pPr>
            <a:r>
              <a:rPr lang="zh-CN" altLang="en-US" dirty="0" smtClean="0"/>
              <a:t>结构</a:t>
            </a:r>
            <a:r>
              <a:rPr lang="en-US" dirty="0" smtClean="0"/>
              <a:t>:</a:t>
            </a:r>
            <a:r>
              <a:rPr lang="zh-CN" altLang="en-US" dirty="0" smtClean="0"/>
              <a:t>题记引出“人间有味是清欢”的话题。第一段引出“生命的格调”</a:t>
            </a:r>
            <a:r>
              <a:rPr lang="en-US" dirty="0" smtClean="0"/>
              <a:t>,</a:t>
            </a:r>
            <a:r>
              <a:rPr lang="zh-CN" altLang="en-US" dirty="0" smtClean="0"/>
              <a:t>扣题开篇。行文运用举例论证、引证</a:t>
            </a:r>
            <a:r>
              <a:rPr lang="en-US" dirty="0" smtClean="0"/>
              <a:t>,</a:t>
            </a:r>
            <a:r>
              <a:rPr lang="zh-CN" altLang="en-US" dirty="0" smtClean="0"/>
              <a:t>论证中心论点。结尾推出结论</a:t>
            </a:r>
            <a:r>
              <a:rPr lang="en-US" dirty="0" smtClean="0"/>
              <a:t>,</a:t>
            </a:r>
            <a:r>
              <a:rPr lang="zh-CN" altLang="en-US" dirty="0" smtClean="0"/>
              <a:t>即中心论点“‘清欢’才是生命最从容的格调”。</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树枝好似不禁风</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轻轻一吹就能断了</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上面还开了星星点点的小红花。我辨认出来那是石榴花。总听说石榴开花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开得张扬</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开得艳丽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一点也不像这样。我觉得这棵石榴树像极了我</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同样不突出</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同样的弱小。</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思绪被奶奶的呼喊声打断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奶奶买菜刚回来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给了我一袋水果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让我给隔壁的老太太送去。</a:t>
            </a:r>
          </a:p>
          <a:p>
            <a:pPr indent="446088">
              <a:lnSpc>
                <a:spcPct val="150000"/>
              </a:lnSpc>
            </a:pPr>
            <a:r>
              <a:rPr lang="zh-CN" altLang="en-US" b="1" dirty="0" smtClean="0">
                <a:latin typeface="楷体" pitchFamily="49" charset="-122"/>
                <a:ea typeface="楷体" pitchFamily="49" charset="-122"/>
              </a:rPr>
              <a:t>我提着水果向隔壁略有些简陋的瓦房走去。老太太似乎不在家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但门没有锁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只是虚掩着。我推开门将水果轻轻地放在桌上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忽然旁边传来一阵淡淡的清香。我转头一看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十分惊讶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居然是石榴花。</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那石榴花开了</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绿翳里忽闪的嫣红</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不繁华</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却纯粹。宛如一阕厚重、平和的弦乐声</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跳出了一管清脆、欢跃的笛音。“一朵佳人玉钗上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只疑烧却翠云鬟。”它开得很旺盛</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火红火红的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满树都是</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一眼望去</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犹如红烛千支</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朝霞万朵</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热烈极了。一阵风从枝叶间轻轻拂过</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树枝微微地晃了晃</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几朵嫣红缓缓地飘了下来。</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最让我感到惊讶的是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这是从我家伸过来的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这正是家里的那棵看似弱不禁风的石榴树。</a:t>
            </a:r>
            <a:r>
              <a:rPr lang="zh-CN" altLang="en-US" b="1" u="wavy" dirty="0" smtClean="0">
                <a:latin typeface="楷体" pitchFamily="49" charset="-122"/>
                <a:ea typeface="楷体" pitchFamily="49" charset="-122"/>
              </a:rPr>
              <a:t>这株石榴树虽主体不茂</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但是翻过院落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却在另一片天地里</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让斜枝成了生命最美的演绎。一棵树</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即使没有笔直蓊郁的气势</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即使只是一株绚烂</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也足以向世界证明自己不凡的勇毅。</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然则天下之事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但知其一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不知其二者多矣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可据理臆断欤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我有些羞愧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只因自己片面的理解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而误解了这棵树真正的样子。我们所看到的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不会总是全面的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有时候只需要不经意地抬头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便会发现截然不同的风景。</a:t>
            </a:r>
          </a:p>
          <a:p>
            <a:pPr indent="446088">
              <a:lnSpc>
                <a:spcPct val="150000"/>
              </a:lnSpc>
            </a:pPr>
            <a:r>
              <a:rPr lang="zh-CN" altLang="en-US" b="1" u="wavy" dirty="0" smtClean="0">
                <a:latin typeface="楷体" pitchFamily="49" charset="-122"/>
                <a:ea typeface="楷体" pitchFamily="49" charset="-122"/>
              </a:rPr>
              <a:t>从此</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我常常在自家院头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踮起脚尖抬头凝望。我知道</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有些东西</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看不见</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但也是存在的。从此</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必有一枝嫣红</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在心中角落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浓烈地燃烧着。</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复评</a:t>
            </a:r>
            <a:r>
              <a:rPr lang="en-US" dirty="0" smtClean="0">
                <a:solidFill>
                  <a:srgbClr val="0092D7"/>
                </a:solidFill>
              </a:rPr>
              <a:t>]</a:t>
            </a:r>
            <a:r>
              <a:rPr lang="zh-CN" altLang="en-US" dirty="0" smtClean="0"/>
              <a:t>修改后的文章</a:t>
            </a:r>
            <a:r>
              <a:rPr lang="en-US" dirty="0" smtClean="0"/>
              <a:t>,</a:t>
            </a:r>
            <a:r>
              <a:rPr lang="zh-CN" altLang="en-US" dirty="0" smtClean="0"/>
              <a:t>前后的对比描写更加细腻而精彩。使用了对比、比喻、引用等手法</a:t>
            </a:r>
            <a:r>
              <a:rPr lang="en-US" dirty="0" smtClean="0"/>
              <a:t>,</a:t>
            </a:r>
            <a:r>
              <a:rPr lang="zh-CN" altLang="en-US" dirty="0" smtClean="0"/>
              <a:t>恰当地使用了叠词</a:t>
            </a:r>
            <a:r>
              <a:rPr lang="en-US" dirty="0" smtClean="0"/>
              <a:t>,</a:t>
            </a:r>
            <a:r>
              <a:rPr lang="zh-CN" altLang="en-US" dirty="0" smtClean="0"/>
              <a:t>使语句靓丽很多</a:t>
            </a:r>
            <a:r>
              <a:rPr lang="en-US" dirty="0" smtClean="0"/>
              <a:t>,</a:t>
            </a:r>
            <a:r>
              <a:rPr lang="zh-CN" altLang="en-US" dirty="0" smtClean="0"/>
              <a:t>也很好地扣住了“抬头那一刻”所需要的定格画面的描写要求。最后议论部分</a:t>
            </a:r>
            <a:r>
              <a:rPr lang="en-US" dirty="0" smtClean="0"/>
              <a:t>,</a:t>
            </a:r>
            <a:r>
              <a:rPr lang="zh-CN" altLang="en-US" dirty="0" smtClean="0"/>
              <a:t>扣住写作主体阐发议论</a:t>
            </a:r>
            <a:r>
              <a:rPr lang="en-US" dirty="0" smtClean="0"/>
              <a:t>,</a:t>
            </a:r>
            <a:r>
              <a:rPr lang="zh-CN" altLang="en-US" dirty="0" smtClean="0"/>
              <a:t>语言隽永</a:t>
            </a:r>
            <a:r>
              <a:rPr lang="en-US" dirty="0" smtClean="0"/>
              <a:t>,</a:t>
            </a:r>
            <a:r>
              <a:rPr lang="zh-CN" altLang="en-US" dirty="0" smtClean="0"/>
              <a:t>如“从此</a:t>
            </a:r>
            <a:r>
              <a:rPr lang="en-US" dirty="0" smtClean="0"/>
              <a:t>,</a:t>
            </a:r>
            <a:r>
              <a:rPr lang="zh-CN" altLang="en-US" dirty="0" smtClean="0"/>
              <a:t>必有一枝嫣红</a:t>
            </a:r>
            <a:r>
              <a:rPr lang="en-US" dirty="0" smtClean="0"/>
              <a:t>,</a:t>
            </a:r>
            <a:r>
              <a:rPr lang="zh-CN" altLang="en-US" dirty="0" smtClean="0"/>
              <a:t>在心中角落</a:t>
            </a:r>
            <a:r>
              <a:rPr lang="en-US" dirty="0" smtClean="0"/>
              <a:t>,</a:t>
            </a:r>
            <a:r>
              <a:rPr lang="zh-CN" altLang="en-US" dirty="0" smtClean="0"/>
              <a:t>浓烈地燃烧着”凝练而富有韵味地表达了自己的改变。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r>
              <a:rPr lang="en-US" dirty="0" smtClean="0"/>
              <a:t>2019</a:t>
            </a:r>
            <a:r>
              <a:rPr lang="zh-CN" altLang="en-US" dirty="0" smtClean="0"/>
              <a:t>年福建中考满分作文</a:t>
            </a:r>
            <a:r>
              <a:rPr lang="en-US" dirty="0" smtClean="0"/>
              <a:t>(</a:t>
            </a:r>
            <a:r>
              <a:rPr lang="zh-CN" altLang="en-US" dirty="0" smtClean="0"/>
              <a:t>以“最好的作品”为题</a:t>
            </a:r>
            <a:r>
              <a:rPr lang="en-US" dirty="0" smtClean="0"/>
              <a:t>)</a:t>
            </a:r>
            <a:endParaRPr lang="zh-CN" altLang="en-US" dirty="0" smtClean="0"/>
          </a:p>
          <a:p>
            <a:pPr algn="ctr">
              <a:lnSpc>
                <a:spcPct val="150000"/>
              </a:lnSpc>
            </a:pPr>
            <a:r>
              <a:rPr lang="zh-CN" altLang="en-US" b="1" dirty="0" smtClean="0">
                <a:latin typeface="楷体" pitchFamily="49" charset="-122"/>
                <a:ea typeface="楷体" pitchFamily="49" charset="-122"/>
              </a:rPr>
              <a:t>最好的作品</a:t>
            </a:r>
          </a:p>
          <a:p>
            <a:pPr algn="ctr">
              <a:lnSpc>
                <a:spcPct val="150000"/>
              </a:lnSpc>
            </a:pPr>
            <a:r>
              <a:rPr lang="zh-CN" altLang="en-US" b="1" dirty="0" smtClean="0">
                <a:latin typeface="楷体" pitchFamily="49" charset="-122"/>
                <a:ea typeface="楷体" pitchFamily="49" charset="-122"/>
              </a:rPr>
              <a:t>福建一考生</a:t>
            </a:r>
          </a:p>
          <a:p>
            <a:pPr indent="446088">
              <a:lnSpc>
                <a:spcPct val="150000"/>
              </a:lnSpc>
            </a:pPr>
            <a:r>
              <a:rPr lang="zh-CN" altLang="en-US" b="1" u="wavy" dirty="0" smtClean="0">
                <a:latin typeface="楷体" pitchFamily="49" charset="-122"/>
                <a:ea typeface="楷体" pitchFamily="49" charset="-122"/>
              </a:rPr>
              <a:t>白落梅曾写下这么一句话</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“独倚幽窗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看转角处的青石小巷</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一柄久违的油纸伞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遮住了低过屋檐的光阴。”</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时过境迁</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一把把油纸伞渐渐随时光消逝</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光芒已然黯淡。</a:t>
            </a:r>
            <a:r>
              <a:rPr lang="zh-CN" altLang="en-US" b="1" dirty="0" smtClean="0">
                <a:latin typeface="楷体" pitchFamily="49" charset="-122"/>
                <a:ea typeface="楷体" pitchFamily="49" charset="-122"/>
              </a:rPr>
              <a:t>但我知道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在喧嚣的尘世中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总有她撑着一把油纸伞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走过悠长而寂寥的雨巷。</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外婆与油纸伞相伴了一生。幼时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外婆常带着我去山上选竹。竹子不能太粗糙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也不宜过重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外婆敲敲竹子就能做出判断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总是一眼相中最合适的竹子。接着便是做骨架了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将带回来的竹子削成伞骨状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水浸一段时间后日光晾晒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待这些技术处理都完成后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钻孔、拼架、穿线等一道道复杂的工序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外婆都能有条不紊地做好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最后串联伞柄伞头做成骨架。俗话说得好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“工序七十二道半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搬进搬出不肖算。”做一把精美的油纸伞需要耗费一定的时间、人力和物力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烦琐的工序格外考验耐心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外婆却总是乐在其中。每每说起油纸伞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外婆总是侃侃而谈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脸颊上泛出少女一般的笑容。</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上伞面是最需要专注的一个环节。外婆将提前准备好的伞纸按照骨架的大小裁好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尺寸要控制得恰到好处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否则做出来的伞也不尽如人意。把伞纸粘上骨架后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修边、定型、曝晒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都是必不可少的步骤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每一个小细节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外婆都能及时关注并完美地处理。绘花是外婆最爱也最沉醉的时刻。素手提笔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丹青千里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寥寥几笔勾勒出江南的迷人烟雨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伞纸上那身着素衣的女子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踏着青石板小路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走向她向往的未来。或是行云流水地写下几个字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我总是能被外婆这简单的书画所惊艳。最后在伞面上刷上桐油以防水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完全干后油纸伞便可以使用了。我常惊叹于外婆的细致与耐心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这都源于她发自内心的热爱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精益求精的匠人精神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造就了年华里一把把精美的油纸伞。</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从小耳濡目染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我对油纸伞也情有独钟。十六年来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外婆以不可磨灭的热爱与精神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在一把把油纸伞的制作过程中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教会了我成长。</a:t>
            </a:r>
            <a:r>
              <a:rPr lang="zh-CN" altLang="en-US" b="1" u="wavy" dirty="0" smtClean="0">
                <a:latin typeface="楷体" pitchFamily="49" charset="-122"/>
                <a:ea typeface="楷体" pitchFamily="49" charset="-122"/>
              </a:rPr>
              <a:t>十六岁</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我的未来有无限可能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但我也愿意</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将外婆毕生所爱、古人的智慧结晶、中华民族的传统工艺传承下来</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漫漫长路能有一柄油纸伞作陪</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遮风挡雨</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甚是幸运。世事浮 沉</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撑着油纸伞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做一个心怀馨香的人</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有“留待残荷听雨声”的诗意。</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每一把外婆亲力亲为制成的油纸伞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都是好作品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她不负初心的匠人精神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是我眼中最好的作品。</a:t>
            </a:r>
            <a:r>
              <a:rPr lang="zh-CN" altLang="en-US" b="1" u="wavy" dirty="0" smtClean="0">
                <a:latin typeface="楷体" pitchFamily="49" charset="-122"/>
                <a:ea typeface="楷体" pitchFamily="49" charset="-122"/>
              </a:rPr>
              <a:t>我接过油纸伞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伞下有人世的芳馨。走在青石小巷的屋檐下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我告诉自己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最好的作品</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也要继续在自己的手上流芳百世。</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本文作者独具慧心</a:t>
            </a:r>
            <a:r>
              <a:rPr lang="en-US" dirty="0" smtClean="0"/>
              <a:t>,</a:t>
            </a:r>
            <a:r>
              <a:rPr lang="zh-CN" altLang="en-US" dirty="0" smtClean="0"/>
              <a:t>选材于真实的生活感受</a:t>
            </a:r>
            <a:r>
              <a:rPr lang="en-US" dirty="0" smtClean="0"/>
              <a:t>,</a:t>
            </a:r>
            <a:r>
              <a:rPr lang="zh-CN" altLang="en-US" dirty="0" smtClean="0"/>
              <a:t>真情写作</a:t>
            </a:r>
            <a:r>
              <a:rPr lang="en-US" dirty="0" smtClean="0"/>
              <a:t>,</a:t>
            </a:r>
            <a:r>
              <a:rPr lang="zh-CN" altLang="en-US" dirty="0" smtClean="0"/>
              <a:t>真切思考。行文结构思路清晰</a:t>
            </a:r>
            <a:r>
              <a:rPr lang="en-US" dirty="0" smtClean="0"/>
              <a:t>,</a:t>
            </a:r>
            <a:r>
              <a:rPr lang="zh-CN" altLang="en-US" dirty="0" smtClean="0"/>
              <a:t>语言清丽流畅。尤为可贵的是</a:t>
            </a:r>
            <a:r>
              <a:rPr lang="en-US" dirty="0" smtClean="0"/>
              <a:t>,</a:t>
            </a:r>
            <a:r>
              <a:rPr lang="zh-CN" altLang="en-US" dirty="0" smtClean="0"/>
              <a:t>小小年纪就有对生命生活的思考</a:t>
            </a:r>
            <a:r>
              <a:rPr lang="en-US" dirty="0" smtClean="0"/>
              <a:t>,</a:t>
            </a:r>
            <a:r>
              <a:rPr lang="zh-CN" altLang="en-US" dirty="0" smtClean="0"/>
              <a:t>以“油纸伞寄寓了外婆不负初心的匠人精神</a:t>
            </a:r>
            <a:r>
              <a:rPr lang="en-US" dirty="0" smtClean="0"/>
              <a:t>,</a:t>
            </a:r>
            <a:r>
              <a:rPr lang="zh-CN" altLang="en-US" dirty="0" smtClean="0"/>
              <a:t>并且也有人世的芳馨”的感悟来突出主题。</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 xmlns:a16="http://schemas.microsoft.com/office/drawing/2014/main" id="{21D37050-EF62-4E03-9C49-42484A701F06}"/>
              </a:ext>
            </a:extLst>
          </p:cNvPr>
          <p:cNvSpPr txBox="1"/>
          <p:nvPr/>
        </p:nvSpPr>
        <p:spPr>
          <a:xfrm>
            <a:off x="818705" y="359812"/>
            <a:ext cx="7846830"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人要活在环境里</a:t>
            </a:r>
          </a:p>
        </p:txBody>
      </p:sp>
      <p:sp>
        <p:nvSpPr>
          <p:cNvPr id="5" name="文本框 11">
            <a:extLst>
              <a:ext uri="{FF2B5EF4-FFF2-40B4-BE49-F238E27FC236}">
                <a16:creationId xmlns="" xmlns:a16="http://schemas.microsoft.com/office/drawing/2014/main" id="{21D37050-EF62-4E03-9C49-42484A701F06}"/>
              </a:ext>
            </a:extLst>
          </p:cNvPr>
          <p:cNvSpPr txBox="1"/>
          <p:nvPr/>
        </p:nvSpPr>
        <p:spPr>
          <a:xfrm>
            <a:off x="829338" y="848910"/>
            <a:ext cx="7846830" cy="3396690"/>
          </a:xfrm>
          <a:prstGeom prst="rect">
            <a:avLst/>
          </a:prstGeom>
          <a:noFill/>
        </p:spPr>
        <p:txBody>
          <a:bodyPr wrap="square" lIns="36000" tIns="36000" rIns="36000" bIns="36000" rtlCol="0">
            <a:spAutoFit/>
          </a:bodyPr>
          <a:lstStyle/>
          <a:p>
            <a:pPr indent="446088">
              <a:lnSpc>
                <a:spcPct val="150000"/>
              </a:lnSpc>
            </a:pPr>
            <a:r>
              <a:rPr lang="zh-CN" altLang="en-US" dirty="0" smtClean="0"/>
              <a:t>环境是形成人物性格、并限制其活动的特定场所。成功的环境描写</a:t>
            </a:r>
            <a:r>
              <a:rPr lang="en-US" dirty="0" smtClean="0"/>
              <a:t>,</a:t>
            </a:r>
            <a:r>
              <a:rPr lang="zh-CN" altLang="en-US" dirty="0" smtClean="0"/>
              <a:t>不但可以渲染气氛</a:t>
            </a:r>
            <a:r>
              <a:rPr lang="en-US" dirty="0" smtClean="0"/>
              <a:t>,</a:t>
            </a:r>
            <a:r>
              <a:rPr lang="zh-CN" altLang="en-US" dirty="0" smtClean="0"/>
              <a:t>而且还能让人感受到整个时代、整个环境的生活气息</a:t>
            </a:r>
            <a:r>
              <a:rPr lang="en-US" dirty="0" smtClean="0"/>
              <a:t>,</a:t>
            </a:r>
            <a:r>
              <a:rPr lang="zh-CN" altLang="en-US" dirty="0" smtClean="0"/>
              <a:t>感受到作者心灵深处的思想与情感</a:t>
            </a:r>
            <a:r>
              <a:rPr lang="en-US" dirty="0" smtClean="0"/>
              <a:t>,</a:t>
            </a:r>
            <a:r>
              <a:rPr lang="zh-CN" altLang="en-US" dirty="0" smtClean="0"/>
              <a:t>也能增强事件的真实性。但是</a:t>
            </a:r>
            <a:r>
              <a:rPr lang="en-US" dirty="0" smtClean="0"/>
              <a:t>,</a:t>
            </a:r>
            <a:r>
              <a:rPr lang="zh-CN" altLang="en-US" dirty="0" smtClean="0"/>
              <a:t>很可惜考场上有很多考生没有环境描写的意识</a:t>
            </a:r>
            <a:r>
              <a:rPr lang="en-US" dirty="0" smtClean="0"/>
              <a:t>,</a:t>
            </a:r>
            <a:r>
              <a:rPr lang="zh-CN" altLang="en-US" dirty="0" smtClean="0"/>
              <a:t>或者环境描写和人物活动割裂。</a:t>
            </a:r>
          </a:p>
          <a:p>
            <a:pPr indent="446088">
              <a:lnSpc>
                <a:spcPct val="150000"/>
              </a:lnSpc>
            </a:pPr>
            <a:r>
              <a:rPr lang="zh-CN" altLang="en-US" dirty="0" smtClean="0"/>
              <a:t>运用环境描写要做到</a:t>
            </a:r>
            <a:r>
              <a:rPr lang="en-US" dirty="0" smtClean="0"/>
              <a:t>:</a:t>
            </a:r>
            <a:endParaRPr lang="zh-CN" altLang="en-US" dirty="0" smtClean="0"/>
          </a:p>
          <a:p>
            <a:pPr indent="446088">
              <a:lnSpc>
                <a:spcPct val="150000"/>
              </a:lnSpc>
            </a:pPr>
            <a:r>
              <a:rPr lang="en-US" dirty="0" smtClean="0"/>
              <a:t>1.</a:t>
            </a:r>
            <a:r>
              <a:rPr lang="zh-CN" altLang="en-US" dirty="0" smtClean="0"/>
              <a:t>目的明确</a:t>
            </a:r>
            <a:r>
              <a:rPr lang="en-US" altLang="zh-CN" dirty="0" smtClean="0"/>
              <a:t>——</a:t>
            </a:r>
            <a:r>
              <a:rPr lang="zh-CN" altLang="en-US" dirty="0" smtClean="0"/>
              <a:t>为表达中心思想服务。</a:t>
            </a:r>
          </a:p>
          <a:p>
            <a:pPr indent="446088">
              <a:lnSpc>
                <a:spcPct val="150000"/>
              </a:lnSpc>
            </a:pPr>
            <a:r>
              <a:rPr lang="en-US" dirty="0" smtClean="0"/>
              <a:t>2.</a:t>
            </a:r>
            <a:r>
              <a:rPr lang="zh-CN" altLang="en-US" dirty="0" smtClean="0"/>
              <a:t>具体生动</a:t>
            </a:r>
            <a:r>
              <a:rPr lang="en-US" altLang="zh-CN" dirty="0" smtClean="0"/>
              <a:t>——</a:t>
            </a:r>
            <a:r>
              <a:rPr lang="zh-CN" altLang="en-US" dirty="0" smtClean="0"/>
              <a:t>给人身临其境之感。</a:t>
            </a:r>
          </a:p>
          <a:p>
            <a:pPr indent="446088">
              <a:lnSpc>
                <a:spcPct val="150000"/>
              </a:lnSpc>
            </a:pPr>
            <a:r>
              <a:rPr lang="en-US" dirty="0" smtClean="0"/>
              <a:t>3.</a:t>
            </a:r>
            <a:r>
              <a:rPr lang="zh-CN" altLang="en-US" dirty="0" smtClean="0"/>
              <a:t>抓住特征</a:t>
            </a:r>
            <a:r>
              <a:rPr lang="en-US" altLang="zh-CN" dirty="0" smtClean="0"/>
              <a:t>——</a:t>
            </a:r>
            <a:r>
              <a:rPr lang="zh-CN" altLang="en-US" dirty="0" smtClean="0"/>
              <a:t>写出独具特色的景物。</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a:t>
            </a:r>
            <a:r>
              <a:rPr lang="zh-CN" altLang="en-US" dirty="0" smtClean="0"/>
              <a:t>阅读下面文字</a:t>
            </a:r>
            <a:r>
              <a:rPr lang="en-US" dirty="0" smtClean="0"/>
              <a:t>,</a:t>
            </a:r>
            <a:r>
              <a:rPr lang="zh-CN" altLang="en-US" dirty="0" smtClean="0"/>
              <a:t>按要求作文。</a:t>
            </a:r>
          </a:p>
          <a:p>
            <a:pPr indent="446088">
              <a:lnSpc>
                <a:spcPct val="150000"/>
              </a:lnSpc>
            </a:pPr>
            <a:r>
              <a:rPr lang="zh-CN" altLang="en-US" b="1" dirty="0" smtClean="0">
                <a:latin typeface="楷体" pitchFamily="49" charset="-122"/>
                <a:ea typeface="楷体" pitchFamily="49" charset="-122"/>
              </a:rPr>
              <a:t>在希腊语中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“学校”一词的意思是“闲暇”。希腊人认为闲暇时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一个人自然会花时间思考和学习。其实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这样的思考和学习并不只限于学校和课 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试想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在午后捧读心爱的小说、诗歌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一次印象深刻的旅行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参与一项有意义的活动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或者徜徉山野湖边、漫步在村落牧场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躺在草地上做一会儿梦</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这些看起来对提高学业成绩似乎没什么用处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其实不然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它们滋养着你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丰富了你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是另一种学习。也许就像人们所说的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“这个世界上昂贵的东西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往往是无用的。”</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作文升格</a:t>
            </a:r>
            <a:r>
              <a:rPr lang="en-US" altLang="zh-CN" dirty="0" smtClean="0">
                <a:solidFill>
                  <a:srgbClr val="0092D7"/>
                </a:solidFill>
              </a:rPr>
              <a:t>】</a:t>
            </a:r>
          </a:p>
          <a:p>
            <a:pPr>
              <a:lnSpc>
                <a:spcPct val="150000"/>
              </a:lnSpc>
            </a:pPr>
            <a:r>
              <a:rPr lang="zh-CN" altLang="en-US" b="1" dirty="0" smtClean="0">
                <a:latin typeface="+mn-ea"/>
              </a:rPr>
              <a:t>原文</a:t>
            </a:r>
          </a:p>
          <a:p>
            <a:pPr algn="ctr">
              <a:lnSpc>
                <a:spcPct val="150000"/>
              </a:lnSpc>
            </a:pPr>
            <a:r>
              <a:rPr lang="zh-CN" altLang="en-US" b="1" dirty="0" smtClean="0">
                <a:latin typeface="楷体" pitchFamily="49" charset="-122"/>
                <a:ea typeface="楷体" pitchFamily="49" charset="-122"/>
              </a:rPr>
              <a:t>凝　视</a:t>
            </a:r>
          </a:p>
          <a:p>
            <a:pPr indent="446088">
              <a:lnSpc>
                <a:spcPct val="150000"/>
              </a:lnSpc>
            </a:pPr>
            <a:r>
              <a:rPr lang="zh-CN" altLang="en-US" b="1" dirty="0" smtClean="0">
                <a:latin typeface="楷体" pitchFamily="49" charset="-122"/>
                <a:ea typeface="楷体" pitchFamily="49" charset="-122"/>
              </a:rPr>
              <a:t>我不是特理解父亲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因为他花了太多的时间与鸽子为伴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对我只是平凡的寒暄。</a:t>
            </a:r>
          </a:p>
          <a:p>
            <a:pPr indent="446088">
              <a:lnSpc>
                <a:spcPct val="150000"/>
              </a:lnSpc>
            </a:pPr>
            <a:r>
              <a:rPr lang="zh-CN" altLang="en-US" b="1" dirty="0" smtClean="0">
                <a:latin typeface="楷体" pitchFamily="49" charset="-122"/>
                <a:ea typeface="楷体" pitchFamily="49" charset="-122"/>
              </a:rPr>
              <a:t>父亲甚是喜爱鸽子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爱到奔波忙碌一天后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也要跑去看看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喂食。早晨早早不见人影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一趟回来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身上总是蹭了些白灰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衣服上勾了个缝、落了些羽毛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一副滑稽又有点窘迫的样子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告诉他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也只是随意掸掸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心思又飞到鸽子身上去了。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数年如一日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他终于夺了冠军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我十分好奇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如此平凡的人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也能将专业人士的鸽子拼下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了得。</a:t>
            </a:r>
          </a:p>
          <a:p>
            <a:pPr indent="446088">
              <a:lnSpc>
                <a:spcPct val="150000"/>
              </a:lnSpc>
            </a:pPr>
            <a:r>
              <a:rPr lang="zh-CN" altLang="en-US" b="1" dirty="0" smtClean="0">
                <a:latin typeface="楷体" pitchFamily="49" charset="-122"/>
                <a:ea typeface="楷体" pitchFamily="49" charset="-122"/>
              </a:rPr>
              <a:t>忍不住想和他去笼中探探冠军鸽是什么样。</a:t>
            </a:r>
          </a:p>
          <a:p>
            <a:pPr indent="446088">
              <a:lnSpc>
                <a:spcPct val="150000"/>
              </a:lnSpc>
            </a:pPr>
            <a:r>
              <a:rPr lang="zh-CN" altLang="en-US" b="1" dirty="0" smtClean="0">
                <a:latin typeface="楷体" pitchFamily="49" charset="-122"/>
                <a:ea typeface="楷体" pitchFamily="49" charset="-122"/>
              </a:rPr>
              <a:t>未推开门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就闻清脆蹦跳的“咕咕”“咕咕”声。笼中有数百只老老少 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大大小小的鸽子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阳光透过笼子直射在每只机敏活泼的小鸽上。那脖颈上翠油油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亮丽光泽的绒羽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一展高冷孤傲的王者风釆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父亲在众多雷同的鸽子中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一眼就望到了冠军鸽。他伸手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小鸽一点也不害怕的样子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澄澈有神的眼睛转了转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自己都想跳入。他抓住它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将它的翅膀一撩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像把折叠扇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流畅轻松地展开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父亲用手比了比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小鸽也很配合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将头扭向一边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安逸地伏在父亲手中。</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我想摸摸它的头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却碰也碰不到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它总是敏捷地躲开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不断“咕</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咕”着。</a:t>
            </a:r>
          </a:p>
          <a:p>
            <a:pPr indent="446088">
              <a:lnSpc>
                <a:spcPct val="150000"/>
              </a:lnSpc>
            </a:pPr>
            <a:r>
              <a:rPr lang="zh-CN" altLang="en-US" b="1" dirty="0" smtClean="0">
                <a:latin typeface="楷体" pitchFamily="49" charset="-122"/>
                <a:ea typeface="楷体" pitchFamily="49" charset="-122"/>
              </a:rPr>
              <a:t>随后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父亲放下它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将大窗打开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立即就有几只按捺不住的小鸽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跃出窗台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翅膀撩动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滑翔甚远。凝视远方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我看到一只鸽子在屋顶漫步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像一个哲学家。“多漂亮啊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”父亲感叹一声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略带微笑和沉醉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我没有回复他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只是觉得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父亲心中的烦恼与情趣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就是在这时消散与漾起的吧。</a:t>
            </a:r>
          </a:p>
          <a:p>
            <a:pPr indent="446088">
              <a:lnSpc>
                <a:spcPct val="150000"/>
              </a:lnSpc>
            </a:pPr>
            <a:r>
              <a:rPr lang="zh-CN" altLang="en-US" b="1" dirty="0" smtClean="0">
                <a:latin typeface="楷体" pitchFamily="49" charset="-122"/>
                <a:ea typeface="楷体" pitchFamily="49" charset="-122"/>
              </a:rPr>
              <a:t>“一箪食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一瓢饮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在陋巷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人不堪其忧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回也不改其乐”大概就是这样的吧。人有了物质才能生存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有了情趣才是生活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就如余光中所说的“高尚的情趣能温暖人的一生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即使是在最寒冷的冬天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也不会忘记玫瑰的余香”。我突然理解了父亲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默默尊重他的选择。</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凝视父亲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他成了我的风景。而父亲仍在凝视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他是一只也在凝视远方的老鸽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虽然羽毛些许凌乱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失去光泽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但眼神中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坚定流露出对蓝天的期冀。</a:t>
            </a:r>
            <a:endParaRPr lang="en-US" altLang="zh-CN"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初评</a:t>
            </a:r>
            <a:r>
              <a:rPr lang="en-US" dirty="0" smtClean="0">
                <a:solidFill>
                  <a:srgbClr val="0092D7"/>
                </a:solidFill>
              </a:rPr>
              <a:t>]</a:t>
            </a:r>
            <a:r>
              <a:rPr lang="zh-CN" altLang="en-US" dirty="0" smtClean="0"/>
              <a:t>文章选材新颖</a:t>
            </a:r>
            <a:r>
              <a:rPr lang="en-US" dirty="0" smtClean="0"/>
              <a:t>,</a:t>
            </a:r>
            <a:r>
              <a:rPr lang="zh-CN" altLang="en-US" dirty="0" smtClean="0"/>
              <a:t>写出了一个普通但有着自己的兴趣爱好的父亲放鸽子的场景。文章符合“一个事件”“两三个画面”“一个立意”的基本构思</a:t>
            </a:r>
            <a:r>
              <a:rPr lang="en-US" dirty="0" smtClean="0"/>
              <a:t>,</a:t>
            </a:r>
            <a:r>
              <a:rPr lang="zh-CN" altLang="en-US" dirty="0" smtClean="0"/>
              <a:t>对父亲照拂鸽子的动作和眼神刻画细腻</a:t>
            </a:r>
            <a:r>
              <a:rPr lang="en-US" dirty="0" smtClean="0"/>
              <a:t>,</a:t>
            </a:r>
            <a:r>
              <a:rPr lang="zh-CN" altLang="en-US" dirty="0" smtClean="0"/>
              <a:t>人物也比较饱满。两处引用很好地支撑了中心。稍显不足的是</a:t>
            </a:r>
            <a:r>
              <a:rPr lang="en-US" dirty="0" smtClean="0"/>
              <a:t>,</a:t>
            </a:r>
            <a:r>
              <a:rPr lang="zh-CN" altLang="en-US" dirty="0" smtClean="0"/>
              <a:t>文章对鸽子活动的背景缺少描写</a:t>
            </a:r>
            <a:r>
              <a:rPr lang="en-US" dirty="0" smtClean="0"/>
              <a:t>,</a:t>
            </a:r>
            <a:r>
              <a:rPr lang="zh-CN" altLang="en-US" dirty="0" smtClean="0"/>
              <a:t>也没有很好地利用环境烘托人物</a:t>
            </a:r>
            <a:r>
              <a:rPr lang="en-US" dirty="0" smtClean="0"/>
              <a:t>,</a:t>
            </a:r>
            <a:r>
              <a:rPr lang="zh-CN" altLang="en-US" dirty="0" smtClean="0"/>
              <a:t>使得文章缺少了一点色彩和味道。</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升格作文</a:t>
            </a:r>
          </a:p>
          <a:p>
            <a:pPr algn="ctr">
              <a:lnSpc>
                <a:spcPct val="150000"/>
              </a:lnSpc>
            </a:pPr>
            <a:r>
              <a:rPr lang="zh-CN" altLang="en-US" b="1" dirty="0" smtClean="0">
                <a:latin typeface="楷体" pitchFamily="49" charset="-122"/>
                <a:ea typeface="楷体" pitchFamily="49" charset="-122"/>
              </a:rPr>
              <a:t>凝　视</a:t>
            </a:r>
          </a:p>
          <a:p>
            <a:pPr indent="446088">
              <a:lnSpc>
                <a:spcPct val="150000"/>
              </a:lnSpc>
            </a:pPr>
            <a:r>
              <a:rPr lang="zh-CN" altLang="en-US" b="1" u="wavy" dirty="0" smtClean="0">
                <a:latin typeface="楷体" pitchFamily="49" charset="-122"/>
                <a:ea typeface="楷体" pitchFamily="49" charset="-122"/>
              </a:rPr>
              <a:t>凝视</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蔚蓝的天空云蒸霞蔚</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鸽子披着黄昏的暮色</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向左向右轮番回旋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鸽哨发出悦耳的时弱时强的旋律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把天空谱成了悠扬的乐章。那是父亲的鸽子。</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父亲甚是喜爱鸽子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爱到奔波忙碌一天后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也要跑去看看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喂食。早晨早早不见人影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一趟回来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身上总是蹭了些白灰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衣服上勾了个缝、落了些羽毛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一副滑稽又有点窘迫的样子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告诉他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也只是随意掸掸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心思又飞到鸽子身上去了。</a:t>
            </a:r>
          </a:p>
          <a:p>
            <a:pPr indent="446088">
              <a:lnSpc>
                <a:spcPct val="150000"/>
              </a:lnSpc>
            </a:pPr>
            <a:r>
              <a:rPr lang="zh-CN" altLang="en-US" b="1" dirty="0" smtClean="0">
                <a:latin typeface="楷体" pitchFamily="49" charset="-122"/>
                <a:ea typeface="楷体" pitchFamily="49" charset="-122"/>
              </a:rPr>
              <a:t>我不是特理解他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因为他花了太多的时间与鸽子为伴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对我只是平凡的寒暄。</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数年如一日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他终于夺了冠军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我十分好奇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如此平凡的人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也能将专业人士的鸽子拼下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了得。</a:t>
            </a:r>
          </a:p>
          <a:p>
            <a:pPr indent="446088">
              <a:lnSpc>
                <a:spcPct val="150000"/>
              </a:lnSpc>
            </a:pPr>
            <a:r>
              <a:rPr lang="zh-CN" altLang="en-US" b="1" dirty="0" smtClean="0">
                <a:latin typeface="楷体" pitchFamily="49" charset="-122"/>
                <a:ea typeface="楷体" pitchFamily="49" charset="-122"/>
              </a:rPr>
              <a:t>忍不住想和他去笼中探探冠军鸽是什么样。</a:t>
            </a:r>
          </a:p>
          <a:p>
            <a:pPr indent="446088">
              <a:lnSpc>
                <a:spcPct val="150000"/>
              </a:lnSpc>
            </a:pPr>
            <a:r>
              <a:rPr lang="zh-CN" altLang="en-US" b="1" dirty="0" smtClean="0">
                <a:latin typeface="楷体" pitchFamily="49" charset="-122"/>
                <a:ea typeface="楷体" pitchFamily="49" charset="-122"/>
              </a:rPr>
              <a:t>未推开门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就闻清脆蹦跳的“咕咕”“咕咕”声。笼中有数百只老老少 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大大小小的鸽子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阳光透过笼子直射在每只机敏活泼的小鸽上。那脖颈上翠油油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亮丽光泽的绒羽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一展高冷孤傲的王者风釆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父亲在众多雷同的鸽子中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一眼就望到了冠军鸽。他伸手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小鸽一点也不害怕的样子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澄澈有神的眼睛转了转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自己都想跳入。</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他抓住它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将它的翅膀一撩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像把折叠扇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流畅轻松地展开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父亲用手比了比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小鸽也很配合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将头扭向一边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安逸地伏在父亲手中。我想摸摸它的头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却碰也碰不到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它总是敏捷地躲开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不断“咕</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咕”着。</a:t>
            </a:r>
          </a:p>
          <a:p>
            <a:pPr indent="446088">
              <a:lnSpc>
                <a:spcPct val="150000"/>
              </a:lnSpc>
            </a:pPr>
            <a:r>
              <a:rPr lang="zh-CN" altLang="en-US" b="1" dirty="0" smtClean="0">
                <a:latin typeface="楷体" pitchFamily="49" charset="-122"/>
                <a:ea typeface="楷体" pitchFamily="49" charset="-122"/>
              </a:rPr>
              <a:t>随后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父亲放下它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将大窗打开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立即就有几只按捺不住的小鸽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跃出窗台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翅膀撩动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滑翔甚远。</a:t>
            </a:r>
            <a:r>
              <a:rPr lang="zh-CN" altLang="en-US" b="1" u="wavy" dirty="0" smtClean="0">
                <a:latin typeface="楷体" pitchFamily="49" charset="-122"/>
                <a:ea typeface="楷体" pitchFamily="49" charset="-122"/>
              </a:rPr>
              <a:t>凝视远方</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几只小鸽没于天际</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又远远地迎着长风而归。哨音在晚霞里像搅动了浓稠的夕光</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整个天宇都成了有味有情的诗歌。</a:t>
            </a:r>
            <a:r>
              <a:rPr lang="zh-CN" altLang="en-US" b="1" dirty="0" smtClean="0">
                <a:latin typeface="楷体" pitchFamily="49" charset="-122"/>
                <a:ea typeface="楷体" pitchFamily="49" charset="-122"/>
              </a:rPr>
              <a:t>我看到一只鸽子在屋顶漫步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像一个哲学家。</a:t>
            </a:r>
            <a:r>
              <a:rPr lang="zh-CN" altLang="en-US" b="1" u="wavy" dirty="0" smtClean="0">
                <a:latin typeface="楷体" pitchFamily="49" charset="-122"/>
                <a:ea typeface="楷体" pitchFamily="49" charset="-122"/>
              </a:rPr>
              <a:t>而父亲</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夕照使他眼睛里流转着柔情和光芒</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仿佛是生命里涌动的底色。我顿生舒畅之感。</a:t>
            </a:r>
            <a:r>
              <a:rPr lang="zh-CN" altLang="en-US" b="1" dirty="0" smtClean="0">
                <a:latin typeface="楷体" pitchFamily="49" charset="-122"/>
                <a:ea typeface="楷体" pitchFamily="49" charset="-122"/>
              </a:rPr>
              <a:t>“多漂亮啊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”父亲感叹一声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略带微笑和沉醉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我没有回复他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只是觉得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父亲心中的烦恼与情趣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就是在这时消散与漾起的吧。</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“一箪食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一瓢饮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在陋巷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人不堪其忧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回也不改其乐”大概就是这样的吧。人有了物质才能生存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有了情趣才是生活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余光中曾写道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“高尚的情趣能温暖人的一生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即使是在最寒冷的冬天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也不会忘记玫瑰的余香。”我突然理解了父亲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默默尊重他的选择。</a:t>
            </a:r>
          </a:p>
          <a:p>
            <a:pPr indent="446088">
              <a:lnSpc>
                <a:spcPct val="150000"/>
              </a:lnSpc>
            </a:pPr>
            <a:r>
              <a:rPr lang="zh-CN" altLang="en-US" b="1" dirty="0" smtClean="0">
                <a:latin typeface="楷体" pitchFamily="49" charset="-122"/>
                <a:ea typeface="楷体" pitchFamily="49" charset="-122"/>
              </a:rPr>
              <a:t>凝视父亲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他成了我的风景。而父亲仍在凝视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他是一只也在凝视远方的老鸽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虽然羽毛些许凌乱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失去光泽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但眼神中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坚定流露出对蓝天的期冀。</a:t>
            </a:r>
            <a:r>
              <a:rPr lang="zh-CN" altLang="en-US" b="1" u="wavy" dirty="0" smtClean="0">
                <a:latin typeface="楷体" pitchFamily="49" charset="-122"/>
                <a:ea typeface="楷体" pitchFamily="49" charset="-122"/>
              </a:rPr>
              <a:t>远处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鸽群还在飞翔</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我也伸开双臂</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拥抱着这温暖的春天。</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复评</a:t>
            </a:r>
            <a:r>
              <a:rPr lang="en-US" dirty="0" smtClean="0">
                <a:solidFill>
                  <a:srgbClr val="0092D7"/>
                </a:solidFill>
              </a:rPr>
              <a:t>]</a:t>
            </a:r>
            <a:r>
              <a:rPr lang="zh-CN" altLang="en-US" dirty="0" smtClean="0"/>
              <a:t>这篇文章体现了环境描写的两点技巧</a:t>
            </a:r>
            <a:r>
              <a:rPr lang="en-US" dirty="0" smtClean="0"/>
              <a:t>:</a:t>
            </a:r>
            <a:endParaRPr lang="zh-CN" altLang="en-US" dirty="0" smtClean="0"/>
          </a:p>
          <a:p>
            <a:pPr indent="446088">
              <a:lnSpc>
                <a:spcPct val="150000"/>
              </a:lnSpc>
            </a:pPr>
            <a:r>
              <a:rPr lang="zh-CN" altLang="en-US" dirty="0" smtClean="0"/>
              <a:t>一、连串式描写。在文章中</a:t>
            </a:r>
            <a:r>
              <a:rPr lang="en-US" dirty="0" smtClean="0"/>
              <a:t>,</a:t>
            </a:r>
            <a:r>
              <a:rPr lang="zh-CN" altLang="en-US" dirty="0" smtClean="0"/>
              <a:t>多次使用景物描写</a:t>
            </a:r>
            <a:r>
              <a:rPr lang="en-US" dirty="0" smtClean="0"/>
              <a:t>,</a:t>
            </a:r>
            <a:r>
              <a:rPr lang="zh-CN" altLang="en-US" dirty="0" smtClean="0"/>
              <a:t>不仅可以使情节显得更加真实、更加吸引人</a:t>
            </a:r>
            <a:r>
              <a:rPr lang="en-US" dirty="0" smtClean="0"/>
              <a:t>,</a:t>
            </a:r>
            <a:r>
              <a:rPr lang="zh-CN" altLang="en-US" dirty="0" smtClean="0"/>
              <a:t>还能自然地展开情节。开头环境描写展示活动场景、引出写作对象。中间环境描写表现鸽子的自由和父亲的愉悦。最后的环境描写表现我心理的变化。</a:t>
            </a:r>
          </a:p>
          <a:p>
            <a:pPr indent="446088">
              <a:lnSpc>
                <a:spcPct val="150000"/>
              </a:lnSpc>
            </a:pPr>
            <a:r>
              <a:rPr lang="zh-CN" altLang="en-US" dirty="0" smtClean="0"/>
              <a:t>二、情景式描写。揭示人物的情感</a:t>
            </a:r>
            <a:r>
              <a:rPr lang="en-US" dirty="0" smtClean="0"/>
              <a:t>,</a:t>
            </a:r>
            <a:r>
              <a:rPr lang="zh-CN" altLang="en-US" dirty="0" smtClean="0"/>
              <a:t>把内心的“情”自然地渗透到外物之中</a:t>
            </a:r>
            <a:r>
              <a:rPr lang="en-US" dirty="0" smtClean="0"/>
              <a:t>,</a:t>
            </a:r>
            <a:r>
              <a:rPr lang="zh-CN" altLang="en-US" dirty="0" smtClean="0"/>
              <a:t>这就是“情积于内而发于景”。如“而父亲</a:t>
            </a:r>
            <a:r>
              <a:rPr lang="en-US" dirty="0" smtClean="0"/>
              <a:t>,</a:t>
            </a:r>
            <a:r>
              <a:rPr lang="zh-CN" altLang="en-US" dirty="0" smtClean="0"/>
              <a:t>夕照使他眼睛里流转着柔情和光芒</a:t>
            </a:r>
            <a:r>
              <a:rPr lang="en-US" dirty="0" smtClean="0"/>
              <a:t>,</a:t>
            </a:r>
            <a:r>
              <a:rPr lang="zh-CN" altLang="en-US" dirty="0" smtClean="0"/>
              <a:t>仿佛是生命里涌动的底色”</a:t>
            </a:r>
            <a:r>
              <a:rPr lang="en-US" dirty="0" smtClean="0"/>
              <a:t>,</a:t>
            </a:r>
            <a:r>
              <a:rPr lang="zh-CN" altLang="en-US" dirty="0" smtClean="0"/>
              <a:t>选择典型环境使人物刻画不“虚空”</a:t>
            </a:r>
            <a:r>
              <a:rPr lang="en-US" dirty="0" smtClean="0"/>
              <a:t>,</a:t>
            </a:r>
            <a:r>
              <a:rPr lang="zh-CN" altLang="en-US" dirty="0" smtClean="0"/>
              <a:t>而有了广度和深度。</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年广西河池中考满分作文</a:t>
            </a:r>
            <a:r>
              <a:rPr lang="en-US" dirty="0" smtClean="0"/>
              <a:t>(</a:t>
            </a:r>
            <a:r>
              <a:rPr lang="zh-CN" altLang="en-US" dirty="0" smtClean="0"/>
              <a:t>以“我终于学会了</a:t>
            </a:r>
            <a:r>
              <a:rPr lang="zh-CN" altLang="en-US" u="sng" dirty="0" smtClean="0"/>
              <a:t>　　　　</a:t>
            </a:r>
            <a:r>
              <a:rPr lang="zh-CN" altLang="en-US" dirty="0" smtClean="0"/>
              <a:t>”为题</a:t>
            </a:r>
            <a:r>
              <a:rPr lang="en-US" dirty="0" smtClean="0"/>
              <a:t>) </a:t>
            </a:r>
            <a:endParaRPr lang="zh-CN" altLang="en-US" dirty="0" smtClean="0"/>
          </a:p>
          <a:p>
            <a:pPr algn="ctr">
              <a:lnSpc>
                <a:spcPct val="150000"/>
              </a:lnSpc>
            </a:pPr>
            <a:r>
              <a:rPr lang="zh-CN" altLang="en-US" b="1" dirty="0" smtClean="0">
                <a:latin typeface="楷体" pitchFamily="49" charset="-122"/>
                <a:ea typeface="楷体" pitchFamily="49" charset="-122"/>
              </a:rPr>
              <a:t>我终于学会了感恩</a:t>
            </a:r>
          </a:p>
          <a:p>
            <a:pPr algn="ctr">
              <a:lnSpc>
                <a:spcPct val="150000"/>
              </a:lnSpc>
            </a:pPr>
            <a:r>
              <a:rPr lang="zh-CN" altLang="en-US" b="1" dirty="0" smtClean="0">
                <a:latin typeface="楷体" pitchFamily="49" charset="-122"/>
                <a:ea typeface="楷体" pitchFamily="49" charset="-122"/>
              </a:rPr>
              <a:t>广西一考生</a:t>
            </a:r>
          </a:p>
          <a:p>
            <a:pPr indent="446088">
              <a:lnSpc>
                <a:spcPct val="150000"/>
              </a:lnSpc>
            </a:pPr>
            <a:r>
              <a:rPr lang="zh-CN" altLang="en-US" b="1" dirty="0" smtClean="0">
                <a:latin typeface="楷体" pitchFamily="49" charset="-122"/>
                <a:ea typeface="楷体" pitchFamily="49" charset="-122"/>
              </a:rPr>
              <a:t>曾有一首歌这样唱道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“感恩的心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感谢有你</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人生下来便是要感恩的。但我从前却不是一个懂得感恩的人。</a:t>
            </a:r>
          </a:p>
          <a:p>
            <a:pPr indent="446088">
              <a:lnSpc>
                <a:spcPct val="150000"/>
              </a:lnSpc>
            </a:pPr>
            <a:r>
              <a:rPr lang="zh-CN" altLang="en-US" b="1" dirty="0" smtClean="0">
                <a:latin typeface="楷体" pitchFamily="49" charset="-122"/>
                <a:ea typeface="楷体" pitchFamily="49" charset="-122"/>
              </a:rPr>
              <a:t>一个烦闷夏日的星期五。</a:t>
            </a:r>
          </a:p>
          <a:p>
            <a:pPr indent="446088">
              <a:lnSpc>
                <a:spcPct val="150000"/>
              </a:lnSpc>
            </a:pPr>
            <a:r>
              <a:rPr lang="zh-CN" altLang="en-US" b="1" dirty="0" smtClean="0">
                <a:latin typeface="楷体" pitchFamily="49" charset="-122"/>
                <a:ea typeface="楷体" pitchFamily="49" charset="-122"/>
              </a:rPr>
              <a:t>刚与母亲吵完一架</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为了一些无关紧要的琐事。似乎是天气带动了我心情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我变得急躁又易怒。</a:t>
            </a:r>
            <a:r>
              <a:rPr lang="zh-CN" altLang="en-US" b="1" u="wavy" dirty="0" smtClean="0">
                <a:latin typeface="楷体" pitchFamily="49" charset="-122"/>
                <a:ea typeface="楷体" pitchFamily="49" charset="-122"/>
              </a:rPr>
              <a:t>不过还好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在热浪滚滚般晚风的吹拂下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我们去了医院</a:t>
            </a:r>
            <a:r>
              <a:rPr lang="en-US" altLang="zh-CN"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看望生病的外公。</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zh-CN" altLang="en-US" dirty="0" smtClean="0"/>
              <a:t>你对此有什么体验和感悟</a:t>
            </a:r>
            <a:r>
              <a:rPr lang="en-US" dirty="0" smtClean="0"/>
              <a:t>,</a:t>
            </a:r>
            <a:r>
              <a:rPr lang="zh-CN" altLang="en-US" dirty="0" smtClean="0"/>
              <a:t>请自选角度</a:t>
            </a:r>
            <a:r>
              <a:rPr lang="en-US" dirty="0" smtClean="0"/>
              <a:t>,</a:t>
            </a:r>
            <a:r>
              <a:rPr lang="zh-CN" altLang="en-US" dirty="0" smtClean="0"/>
              <a:t>写一篇富有真情实感的文章。</a:t>
            </a:r>
          </a:p>
          <a:p>
            <a:pPr indent="446088">
              <a:lnSpc>
                <a:spcPct val="150000"/>
              </a:lnSpc>
            </a:pPr>
            <a:r>
              <a:rPr lang="zh-CN" altLang="en-US" dirty="0" smtClean="0"/>
              <a:t>要求</a:t>
            </a:r>
            <a:r>
              <a:rPr lang="en-US" dirty="0" smtClean="0"/>
              <a:t>:</a:t>
            </a:r>
            <a:endParaRPr lang="zh-CN" altLang="en-US" dirty="0" smtClean="0"/>
          </a:p>
          <a:p>
            <a:pPr indent="446088">
              <a:lnSpc>
                <a:spcPct val="150000"/>
              </a:lnSpc>
            </a:pPr>
            <a:r>
              <a:rPr lang="en-US" dirty="0" smtClean="0"/>
              <a:t>(1)</a:t>
            </a:r>
            <a:r>
              <a:rPr lang="zh-CN" altLang="en-US" dirty="0" smtClean="0"/>
              <a:t>自拟题目</a:t>
            </a:r>
            <a:r>
              <a:rPr lang="en-US" dirty="0" smtClean="0"/>
              <a:t>,</a:t>
            </a:r>
            <a:r>
              <a:rPr lang="zh-CN" altLang="en-US" dirty="0" smtClean="0"/>
              <a:t>自选文体</a:t>
            </a:r>
            <a:r>
              <a:rPr lang="en-US" dirty="0" smtClean="0"/>
              <a:t>(</a:t>
            </a:r>
            <a:r>
              <a:rPr lang="zh-CN" altLang="en-US" dirty="0" smtClean="0"/>
              <a:t>诗歌、戏剧除外</a:t>
            </a:r>
            <a:r>
              <a:rPr lang="en-US" dirty="0" smtClean="0"/>
              <a:t>),</a:t>
            </a:r>
            <a:r>
              <a:rPr lang="zh-CN" altLang="en-US" dirty="0" smtClean="0"/>
              <a:t>字数不少于</a:t>
            </a:r>
            <a:r>
              <a:rPr lang="en-US" dirty="0" smtClean="0"/>
              <a:t>600</a:t>
            </a:r>
            <a:r>
              <a:rPr lang="zh-CN" altLang="en-US" dirty="0" smtClean="0"/>
              <a:t>字。</a:t>
            </a:r>
          </a:p>
          <a:p>
            <a:pPr indent="446088">
              <a:lnSpc>
                <a:spcPct val="150000"/>
              </a:lnSpc>
            </a:pPr>
            <a:r>
              <a:rPr lang="en-US" dirty="0" smtClean="0"/>
              <a:t>(2)</a:t>
            </a:r>
            <a:r>
              <a:rPr lang="zh-CN" altLang="en-US" dirty="0" smtClean="0"/>
              <a:t>文中不得出现真实的人名、校名、地名等。</a:t>
            </a:r>
          </a:p>
          <a:p>
            <a:pPr indent="446088">
              <a:lnSpc>
                <a:spcPct val="150000"/>
              </a:lnSpc>
            </a:pPr>
            <a:r>
              <a:rPr lang="en-US" dirty="0" smtClean="0"/>
              <a:t>(3)</a:t>
            </a:r>
            <a:r>
              <a:rPr lang="zh-CN" altLang="en-US" dirty="0" smtClean="0"/>
              <a:t>不得抄袭套作</a:t>
            </a:r>
            <a:r>
              <a:rPr lang="en-US" dirty="0" smtClean="0"/>
              <a:t>,</a:t>
            </a:r>
            <a:r>
              <a:rPr lang="zh-CN" altLang="en-US" dirty="0" smtClean="0"/>
              <a:t>否则扣分</a:t>
            </a:r>
            <a:r>
              <a:rPr lang="en-US" dirty="0" smtClean="0"/>
              <a:t>,</a:t>
            </a:r>
            <a:r>
              <a:rPr lang="zh-CN" altLang="en-US" dirty="0" smtClean="0"/>
              <a:t>直至零分。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医院里</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灯光将整栋楼照得亮堂堂的。</a:t>
            </a:r>
            <a:r>
              <a:rPr lang="zh-CN" altLang="en-US" b="1" dirty="0" smtClean="0">
                <a:latin typeface="楷体" pitchFamily="49" charset="-122"/>
                <a:ea typeface="楷体" pitchFamily="49" charset="-122"/>
              </a:rPr>
              <a:t>我蹑手蹑脚地走进这充满消毒药水味儿的陌生又冰冷的空间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心里也除去了那一丝的躁意。母亲脚步也无声无 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是换了平底鞋吧</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两个静悄悄的人静悄悄地走进了外公的病房。柜上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热腾腾的饭菜还未动过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显然是外婆刚买的。见我们来了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外婆外公脸上开始洋溢笑容。母亲询问了外公这天的病况后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便拿起勺子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开始给外公喂饭。</a:t>
            </a:r>
          </a:p>
          <a:p>
            <a:pPr indent="446088">
              <a:lnSpc>
                <a:spcPct val="150000"/>
              </a:lnSpc>
            </a:pPr>
            <a:r>
              <a:rPr lang="zh-CN" altLang="en-US" b="1" dirty="0" smtClean="0">
                <a:latin typeface="楷体" pitchFamily="49" charset="-122"/>
                <a:ea typeface="楷体" pitchFamily="49" charset="-122"/>
              </a:rPr>
              <a:t>母亲很仔细。她先少少舀起一点饭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再似蜻蜓点水般沾些汤。待汤的鲜美渗透了饭的香甜后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母亲还要吹吹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待凉些了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再喂外公吃。吃了几口饭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也再要吃菜。母亲讲究荤素搭配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让营养全面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所以肉也有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蔬菜也有。就这么轮换交替着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母亲的动作是如此娴熟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如此连贯。</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外头像还未落尽的夕阳</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洒进来片片红霞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落在地面上、墙角边</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落在母亲的身上。</a:t>
            </a:r>
            <a:r>
              <a:rPr lang="zh-CN" altLang="en-US" b="1" dirty="0" smtClean="0">
                <a:latin typeface="楷体" pitchFamily="49" charset="-122"/>
                <a:ea typeface="楷体" pitchFamily="49" charset="-122"/>
              </a:rPr>
              <a:t>我望着母亲微微颤动的背影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我似乎懂了什么。</a:t>
            </a:r>
          </a:p>
          <a:p>
            <a:pPr indent="446088">
              <a:lnSpc>
                <a:spcPct val="150000"/>
              </a:lnSpc>
            </a:pPr>
            <a:r>
              <a:rPr lang="zh-CN" altLang="en-US" b="1" dirty="0" smtClean="0">
                <a:latin typeface="楷体" pitchFamily="49" charset="-122"/>
                <a:ea typeface="楷体" pitchFamily="49" charset="-122"/>
              </a:rPr>
              <a:t>吃完饭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母亲陪着外公说了会话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又开始削苹果。薄薄的苹果皮红艳艳的。果皮随着削皮刀一片一片飞落下来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似纷纷扬扬的花瓣般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是那么美丽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那么绚烂。</a:t>
            </a:r>
          </a:p>
          <a:p>
            <a:pPr indent="446088">
              <a:lnSpc>
                <a:spcPct val="150000"/>
              </a:lnSpc>
            </a:pPr>
            <a:r>
              <a:rPr lang="zh-CN" altLang="en-US" b="1" dirty="0" smtClean="0">
                <a:latin typeface="楷体" pitchFamily="49" charset="-122"/>
                <a:ea typeface="楷体" pitchFamily="49" charset="-122"/>
              </a:rPr>
              <a:t>母亲将削好的苹果放在桌上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说待会儿想吃时可以吃。我知道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不管怎样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外公一定会吃的。因为那苹果中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满含着母亲对外公的爱啊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我深深地反省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我是多么不该啊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母亲生我育我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含辛茹苦将我养大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我却不知感恩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还为件件小事与母亲吵个不停。有多少次我见到母亲忙碌的身影还指责她这也做不好那也做不好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又有多少次母亲关心我而我却说她啰唆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我为什么不能像母亲关心外公那样多关怀一些母亲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我为什么不能为母亲分担一点力所能及的家务事</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窗外</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月亮悄悄升起</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把皎洁的光辉挥洒</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明亮澄澈</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照在我的心头。</a:t>
            </a:r>
            <a:r>
              <a:rPr lang="zh-CN" altLang="en-US" b="1" dirty="0" smtClean="0">
                <a:latin typeface="楷体" pitchFamily="49" charset="-122"/>
                <a:ea typeface="楷体" pitchFamily="49" charset="-122"/>
              </a:rPr>
              <a:t>要知道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人间因感恩而更美好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人间因感恩而充满爱啊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到家后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我默默地为母亲端去一杯茶</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小作者独运匠心</a:t>
            </a:r>
            <a:r>
              <a:rPr lang="en-US" dirty="0" smtClean="0"/>
              <a:t>,</a:t>
            </a:r>
            <a:r>
              <a:rPr lang="zh-CN" altLang="en-US" dirty="0" smtClean="0"/>
              <a:t>以题目概括全文内容</a:t>
            </a:r>
            <a:r>
              <a:rPr lang="en-US" dirty="0" smtClean="0"/>
              <a:t>,</a:t>
            </a:r>
            <a:r>
              <a:rPr lang="zh-CN" altLang="en-US" dirty="0" smtClean="0"/>
              <a:t>引人深思。文章开篇点出了自己“从前却不是一个懂得感恩的人”</a:t>
            </a:r>
            <a:r>
              <a:rPr lang="en-US" dirty="0" smtClean="0"/>
              <a:t>,</a:t>
            </a:r>
            <a:r>
              <a:rPr lang="zh-CN" altLang="en-US" dirty="0" smtClean="0"/>
              <a:t>设下悬念</a:t>
            </a:r>
            <a:r>
              <a:rPr lang="en-US" dirty="0" smtClean="0"/>
              <a:t>,</a:t>
            </a:r>
            <a:r>
              <a:rPr lang="zh-CN" altLang="en-US" dirty="0" smtClean="0"/>
              <a:t>为后文由“不懂感恩”变为“懂得了感恩”的过程做了良好的铺垫。结尾用“我的行为动作”含蓄点题</a:t>
            </a:r>
            <a:r>
              <a:rPr lang="en-US" dirty="0" smtClean="0"/>
              <a:t>,</a:t>
            </a:r>
            <a:r>
              <a:rPr lang="zh-CN" altLang="en-US" dirty="0" smtClean="0"/>
              <a:t>深化了中心。语言优美</a:t>
            </a:r>
            <a:r>
              <a:rPr lang="en-US" dirty="0" smtClean="0"/>
              <a:t>,</a:t>
            </a:r>
            <a:r>
              <a:rPr lang="zh-CN" altLang="en-US" dirty="0" smtClean="0"/>
              <a:t>思路清晰</a:t>
            </a:r>
            <a:r>
              <a:rPr lang="en-US" dirty="0" smtClean="0"/>
              <a:t>,</a:t>
            </a:r>
            <a:r>
              <a:rPr lang="zh-CN" altLang="en-US" dirty="0" smtClean="0"/>
              <a:t>人性美与环境美相映生辉。行文波澜起伏</a:t>
            </a:r>
            <a:r>
              <a:rPr lang="en-US" dirty="0" smtClean="0"/>
              <a:t>,</a:t>
            </a:r>
            <a:r>
              <a:rPr lang="zh-CN" altLang="en-US" dirty="0" smtClean="0"/>
              <a:t>耐人寻味。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 xmlns:a16="http://schemas.microsoft.com/office/drawing/2014/main" id="{21D37050-EF62-4E03-9C49-42484A701F06}"/>
              </a:ext>
            </a:extLst>
          </p:cNvPr>
          <p:cNvSpPr txBox="1"/>
          <p:nvPr/>
        </p:nvSpPr>
        <p:spPr>
          <a:xfrm>
            <a:off x="818705" y="359812"/>
            <a:ext cx="7846830"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善于设置物象道具</a:t>
            </a:r>
          </a:p>
        </p:txBody>
      </p:sp>
      <p:sp>
        <p:nvSpPr>
          <p:cNvPr id="5" name="文本框 11">
            <a:extLst>
              <a:ext uri="{FF2B5EF4-FFF2-40B4-BE49-F238E27FC236}">
                <a16:creationId xmlns="" xmlns:a16="http://schemas.microsoft.com/office/drawing/2014/main" id="{21D37050-EF62-4E03-9C49-42484A701F06}"/>
              </a:ext>
            </a:extLst>
          </p:cNvPr>
          <p:cNvSpPr txBox="1"/>
          <p:nvPr/>
        </p:nvSpPr>
        <p:spPr>
          <a:xfrm>
            <a:off x="829338" y="848910"/>
            <a:ext cx="7846830" cy="2565693"/>
          </a:xfrm>
          <a:prstGeom prst="rect">
            <a:avLst/>
          </a:prstGeom>
          <a:noFill/>
        </p:spPr>
        <p:txBody>
          <a:bodyPr wrap="square" lIns="36000" tIns="36000" rIns="36000" bIns="36000" rtlCol="0">
            <a:spAutoFit/>
          </a:bodyPr>
          <a:lstStyle/>
          <a:p>
            <a:pPr indent="446088">
              <a:lnSpc>
                <a:spcPct val="150000"/>
              </a:lnSpc>
            </a:pPr>
            <a:r>
              <a:rPr lang="zh-CN" altLang="en-US" dirty="0" smtClean="0"/>
              <a:t>在记叙文中</a:t>
            </a:r>
            <a:r>
              <a:rPr lang="en-US" dirty="0" smtClean="0"/>
              <a:t>,</a:t>
            </a:r>
            <a:r>
              <a:rPr lang="zh-CN" altLang="en-US" dirty="0" smtClean="0"/>
              <a:t>事件和人物是描写的核心内容</a:t>
            </a:r>
            <a:r>
              <a:rPr lang="en-US" dirty="0" smtClean="0"/>
              <a:t>,</a:t>
            </a:r>
            <a:r>
              <a:rPr lang="zh-CN" altLang="en-US" dirty="0" smtClean="0"/>
              <a:t>但是有时候看似不起眼的物象却可以增加整个记叙文的质感。</a:t>
            </a:r>
          </a:p>
          <a:p>
            <a:pPr indent="446088">
              <a:lnSpc>
                <a:spcPct val="150000"/>
              </a:lnSpc>
            </a:pPr>
            <a:r>
              <a:rPr lang="zh-CN" altLang="en-US" dirty="0" smtClean="0"/>
              <a:t>虽然</a:t>
            </a:r>
            <a:r>
              <a:rPr lang="en-US" dirty="0" smtClean="0"/>
              <a:t>,</a:t>
            </a:r>
            <a:r>
              <a:rPr lang="zh-CN" altLang="en-US" dirty="0" smtClean="0"/>
              <a:t>很多学生有借助物象刻画人物的意识</a:t>
            </a:r>
            <a:r>
              <a:rPr lang="en-US" dirty="0" smtClean="0"/>
              <a:t>,</a:t>
            </a:r>
            <a:r>
              <a:rPr lang="zh-CN" altLang="en-US" dirty="0" smtClean="0"/>
              <a:t>但是在实际写作中</a:t>
            </a:r>
            <a:r>
              <a:rPr lang="en-US" dirty="0" smtClean="0"/>
              <a:t>,</a:t>
            </a:r>
            <a:r>
              <a:rPr lang="zh-CN" altLang="en-US" dirty="0" smtClean="0"/>
              <a:t>物象的品质和人物的形象有时缺少联系</a:t>
            </a:r>
            <a:r>
              <a:rPr lang="en-US" dirty="0" smtClean="0"/>
              <a:t>,</a:t>
            </a:r>
            <a:r>
              <a:rPr lang="zh-CN" altLang="en-US" dirty="0" smtClean="0"/>
              <a:t>存在对物象或人物形象刻画偏于一方的问题。有的同学选择物象随意</a:t>
            </a:r>
            <a:r>
              <a:rPr lang="en-US" dirty="0" smtClean="0"/>
              <a:t>,</a:t>
            </a:r>
            <a:r>
              <a:rPr lang="zh-CN" altLang="en-US" dirty="0" smtClean="0"/>
              <a:t>比如刻画人物的坚韧</a:t>
            </a:r>
            <a:r>
              <a:rPr lang="en-US" dirty="0" smtClean="0"/>
              <a:t>,</a:t>
            </a:r>
            <a:r>
              <a:rPr lang="zh-CN" altLang="en-US" dirty="0" smtClean="0"/>
              <a:t>用桃花在春寒料峭中开放来以物喻人</a:t>
            </a:r>
            <a:r>
              <a:rPr lang="en-US" dirty="0" smtClean="0"/>
              <a:t>,</a:t>
            </a:r>
            <a:r>
              <a:rPr lang="zh-CN" altLang="en-US" dirty="0" smtClean="0"/>
              <a:t>而桃花在古典文学意象中很少会承载“坚韧”这样的文化意蕴。</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a:lnSpc>
                <a:spcPct val="150000"/>
              </a:lnSpc>
            </a:pPr>
            <a:r>
              <a:rPr lang="zh-CN" altLang="en-US" dirty="0" smtClean="0"/>
              <a:t>同时</a:t>
            </a:r>
            <a:r>
              <a:rPr lang="en-US" dirty="0" smtClean="0"/>
              <a:t>,</a:t>
            </a:r>
            <a:r>
              <a:rPr lang="zh-CN" altLang="en-US" dirty="0" smtClean="0"/>
              <a:t>会存在缺少深刻的意蕴的问题</a:t>
            </a:r>
            <a:r>
              <a:rPr lang="en-US" dirty="0" smtClean="0"/>
              <a:t>,</a:t>
            </a:r>
            <a:r>
              <a:rPr lang="zh-CN" altLang="en-US" dirty="0" smtClean="0"/>
              <a:t>局限在竹子、迎春花、梅花等大众化的物象和一般化的立意上。</a:t>
            </a:r>
            <a:endParaRPr lang="en-US" altLang="zh-CN" dirty="0" smtClean="0"/>
          </a:p>
          <a:p>
            <a:pPr indent="446088">
              <a:lnSpc>
                <a:spcPct val="150000"/>
              </a:lnSpc>
            </a:pPr>
            <a:r>
              <a:rPr lang="zh-CN" altLang="en-US" dirty="0" smtClean="0"/>
              <a:t>在写作中</a:t>
            </a:r>
            <a:r>
              <a:rPr lang="en-US" dirty="0" smtClean="0"/>
              <a:t>,</a:t>
            </a:r>
            <a:r>
              <a:rPr lang="zh-CN" altLang="en-US" dirty="0" smtClean="0"/>
              <a:t>要选择个性化的物象</a:t>
            </a:r>
            <a:r>
              <a:rPr lang="en-US" dirty="0" smtClean="0"/>
              <a:t>,</a:t>
            </a:r>
            <a:r>
              <a:rPr lang="zh-CN" altLang="en-US" dirty="0" smtClean="0"/>
              <a:t>注意物象形象描摹的精细度</a:t>
            </a:r>
            <a:r>
              <a:rPr lang="en-US" dirty="0" smtClean="0"/>
              <a:t>,</a:t>
            </a:r>
            <a:r>
              <a:rPr lang="zh-CN" altLang="en-US" dirty="0" smtClean="0"/>
              <a:t>赋予物象更丰富的内涵。</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zh-CN" altLang="en-US" dirty="0" smtClean="0"/>
              <a:t>记叙文中的物象设置一般有以下两种构思</a:t>
            </a:r>
            <a:r>
              <a:rPr lang="en-US" dirty="0" smtClean="0"/>
              <a:t>:</a:t>
            </a:r>
            <a:endParaRPr lang="zh-CN" altLang="en-US" dirty="0" smtClean="0"/>
          </a:p>
          <a:p>
            <a:pPr>
              <a:lnSpc>
                <a:spcPct val="150000"/>
              </a:lnSpc>
            </a:pPr>
            <a:r>
              <a:rPr lang="en-US" b="1" dirty="0" smtClean="0"/>
              <a:t>1.</a:t>
            </a:r>
            <a:r>
              <a:rPr lang="zh-CN" altLang="en-US" b="1" dirty="0" smtClean="0"/>
              <a:t>寻找共性</a:t>
            </a:r>
            <a:r>
              <a:rPr lang="en-US" b="1" dirty="0" smtClean="0"/>
              <a:t>,</a:t>
            </a:r>
            <a:r>
              <a:rPr lang="zh-CN" altLang="en-US" b="1" dirty="0" smtClean="0"/>
              <a:t>以物喻人</a:t>
            </a:r>
          </a:p>
          <a:p>
            <a:pPr indent="446088">
              <a:lnSpc>
                <a:spcPct val="150000"/>
              </a:lnSpc>
            </a:pPr>
            <a:r>
              <a:rPr lang="zh-CN" altLang="en-US" dirty="0" smtClean="0"/>
              <a:t>我们既可以单纯说明物、描写物</a:t>
            </a:r>
            <a:r>
              <a:rPr lang="en-US" dirty="0" smtClean="0"/>
              <a:t>,</a:t>
            </a:r>
            <a:r>
              <a:rPr lang="zh-CN" altLang="en-US" dirty="0" smtClean="0"/>
              <a:t>还可以借写物来喻人</a:t>
            </a:r>
            <a:r>
              <a:rPr lang="en-US" dirty="0" smtClean="0"/>
              <a:t>,</a:t>
            </a:r>
            <a:r>
              <a:rPr lang="zh-CN" altLang="en-US" dirty="0" smtClean="0"/>
              <a:t>刻画人物的高大形象</a:t>
            </a:r>
            <a:r>
              <a:rPr lang="en-US" dirty="0" smtClean="0"/>
              <a:t>,</a:t>
            </a:r>
            <a:r>
              <a:rPr lang="zh-CN" altLang="en-US" dirty="0" smtClean="0"/>
              <a:t>揭示人物的崇高品格</a:t>
            </a:r>
            <a:r>
              <a:rPr lang="en-US" dirty="0" smtClean="0"/>
              <a:t>,</a:t>
            </a:r>
            <a:r>
              <a:rPr lang="zh-CN" altLang="en-US" dirty="0" smtClean="0"/>
              <a:t>写物也是在写人</a:t>
            </a:r>
            <a:r>
              <a:rPr lang="en-US" dirty="0" smtClean="0"/>
              <a:t>,</a:t>
            </a:r>
            <a:r>
              <a:rPr lang="zh-CN" altLang="en-US" dirty="0" smtClean="0"/>
              <a:t>以物喻人</a:t>
            </a:r>
            <a:r>
              <a:rPr lang="en-US" dirty="0" smtClean="0"/>
              <a:t>,</a:t>
            </a:r>
            <a:r>
              <a:rPr lang="zh-CN" altLang="en-US" dirty="0" smtClean="0"/>
              <a:t>使物人交汇</a:t>
            </a:r>
            <a:r>
              <a:rPr lang="en-US" dirty="0" smtClean="0"/>
              <a:t>,</a:t>
            </a:r>
            <a:r>
              <a:rPr lang="zh-CN" altLang="en-US" dirty="0" smtClean="0"/>
              <a:t>相映生辉。用这种写法时</a:t>
            </a:r>
            <a:r>
              <a:rPr lang="en-US" dirty="0" smtClean="0"/>
              <a:t>,</a:t>
            </a:r>
            <a:r>
              <a:rPr lang="zh-CN" altLang="en-US" dirty="0" smtClean="0"/>
              <a:t>需注意找出所写事物与人的相似点</a:t>
            </a:r>
            <a:r>
              <a:rPr lang="en-US" dirty="0" smtClean="0"/>
              <a:t>,</a:t>
            </a:r>
            <a:r>
              <a:rPr lang="zh-CN" altLang="en-US" dirty="0" smtClean="0"/>
              <a:t>可以是形似</a:t>
            </a:r>
            <a:r>
              <a:rPr lang="en-US" dirty="0" smtClean="0"/>
              <a:t>,</a:t>
            </a:r>
            <a:r>
              <a:rPr lang="zh-CN" altLang="en-US" dirty="0" smtClean="0"/>
              <a:t>也可以是神似</a:t>
            </a:r>
            <a:r>
              <a:rPr lang="en-US" dirty="0" smtClean="0"/>
              <a:t>,</a:t>
            </a:r>
            <a:r>
              <a:rPr lang="zh-CN" altLang="en-US" dirty="0" smtClean="0"/>
              <a:t>需要对相似点反复摹写</a:t>
            </a:r>
            <a:r>
              <a:rPr lang="en-US" dirty="0" smtClean="0"/>
              <a:t>,</a:t>
            </a:r>
            <a:r>
              <a:rPr lang="zh-CN" altLang="en-US" dirty="0" smtClean="0"/>
              <a:t>让二者能一步步融合</a:t>
            </a:r>
            <a:r>
              <a:rPr lang="en-US" dirty="0" smtClean="0"/>
              <a:t>,</a:t>
            </a:r>
            <a:r>
              <a:rPr lang="zh-CN" altLang="en-US" dirty="0" smtClean="0"/>
              <a:t>自然升华。</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巧设线索</a:t>
            </a:r>
            <a:r>
              <a:rPr lang="en-US" b="1" dirty="0" smtClean="0"/>
              <a:t>,</a:t>
            </a:r>
            <a:r>
              <a:rPr lang="zh-CN" altLang="en-US" b="1" dirty="0" smtClean="0"/>
              <a:t>以物忆事</a:t>
            </a:r>
          </a:p>
          <a:p>
            <a:pPr indent="446088">
              <a:lnSpc>
                <a:spcPct val="150000"/>
              </a:lnSpc>
            </a:pPr>
            <a:r>
              <a:rPr lang="zh-CN" altLang="en-US" dirty="0" smtClean="0"/>
              <a:t>物还可以作为叙事的线索</a:t>
            </a:r>
            <a:r>
              <a:rPr lang="en-US" dirty="0" smtClean="0"/>
              <a:t>,</a:t>
            </a:r>
            <a:r>
              <a:rPr lang="zh-CN" altLang="en-US" dirty="0" smtClean="0"/>
              <a:t>可以以物为线</a:t>
            </a:r>
            <a:r>
              <a:rPr lang="en-US" dirty="0" smtClean="0"/>
              <a:t>,</a:t>
            </a:r>
            <a:r>
              <a:rPr lang="zh-CN" altLang="en-US" dirty="0" smtClean="0"/>
              <a:t>散点铺排出一系列的细节</a:t>
            </a:r>
            <a:r>
              <a:rPr lang="en-US" dirty="0" smtClean="0"/>
              <a:t>;</a:t>
            </a:r>
            <a:r>
              <a:rPr lang="zh-CN" altLang="en-US" dirty="0" smtClean="0"/>
              <a:t>也可以睹物回忆难忘的往事</a:t>
            </a:r>
            <a:r>
              <a:rPr lang="en-US" dirty="0" smtClean="0"/>
              <a:t>,</a:t>
            </a:r>
            <a:r>
              <a:rPr lang="zh-CN" altLang="en-US" dirty="0" smtClean="0"/>
              <a:t>再现昔日的生活场面</a:t>
            </a:r>
            <a:r>
              <a:rPr lang="en-US" dirty="0" smtClean="0"/>
              <a:t>;</a:t>
            </a:r>
            <a:r>
              <a:rPr lang="zh-CN" altLang="en-US" dirty="0" smtClean="0"/>
              <a:t>还可以由物展开联想</a:t>
            </a:r>
            <a:r>
              <a:rPr lang="en-US" dirty="0" smtClean="0"/>
              <a:t>,</a:t>
            </a:r>
            <a:r>
              <a:rPr lang="zh-CN" altLang="en-US" dirty="0" smtClean="0"/>
              <a:t>想到相关的多件往事等等。总之</a:t>
            </a:r>
            <a:r>
              <a:rPr lang="en-US" dirty="0" smtClean="0"/>
              <a:t>,</a:t>
            </a:r>
            <a:r>
              <a:rPr lang="zh-CN" altLang="en-US" dirty="0" smtClean="0"/>
              <a:t>写物是为了记事</a:t>
            </a:r>
            <a:r>
              <a:rPr lang="en-US" dirty="0" smtClean="0"/>
              <a:t>,</a:t>
            </a:r>
            <a:r>
              <a:rPr lang="zh-CN" altLang="en-US" dirty="0" smtClean="0"/>
              <a:t>物在这里是串珠的线</a:t>
            </a:r>
            <a:r>
              <a:rPr lang="en-US" dirty="0" smtClean="0"/>
              <a:t>,</a:t>
            </a:r>
            <a:r>
              <a:rPr lang="zh-CN" altLang="en-US" dirty="0" smtClean="0"/>
              <a:t>是舞台的道具</a:t>
            </a:r>
            <a:r>
              <a:rPr lang="en-US" dirty="0" smtClean="0"/>
              <a:t>,</a:t>
            </a:r>
            <a:r>
              <a:rPr lang="zh-CN" altLang="en-US" dirty="0" smtClean="0"/>
              <a:t>是说书的惊堂木</a:t>
            </a:r>
            <a:r>
              <a:rPr lang="en-US" dirty="0" smtClean="0"/>
              <a:t>,</a:t>
            </a:r>
            <a:r>
              <a:rPr lang="zh-CN" altLang="en-US" dirty="0" smtClean="0"/>
              <a:t>虽不是全文的重心</a:t>
            </a:r>
            <a:r>
              <a:rPr lang="en-US" dirty="0" smtClean="0"/>
              <a:t>,</a:t>
            </a:r>
            <a:r>
              <a:rPr lang="zh-CN" altLang="en-US" dirty="0" smtClean="0"/>
              <a:t>却必不可少</a:t>
            </a:r>
            <a:r>
              <a:rPr lang="en-US" dirty="0" smtClean="0"/>
              <a:t>,</a:t>
            </a:r>
            <a:r>
              <a:rPr lang="zh-CN" altLang="en-US" dirty="0" smtClean="0"/>
              <a:t>否则文章就会成为一盘散沙。因此写此类文章时</a:t>
            </a:r>
            <a:r>
              <a:rPr lang="en-US" dirty="0" smtClean="0"/>
              <a:t>,</a:t>
            </a:r>
            <a:r>
              <a:rPr lang="zh-CN" altLang="en-US" dirty="0" smtClean="0"/>
              <a:t>我们应找好某一事物</a:t>
            </a:r>
            <a:r>
              <a:rPr lang="en-US" dirty="0" smtClean="0"/>
              <a:t>,</a:t>
            </a:r>
            <a:r>
              <a:rPr lang="zh-CN" altLang="en-US" dirty="0" smtClean="0"/>
              <a:t>然后自然展开联想</a:t>
            </a:r>
            <a:r>
              <a:rPr lang="en-US" dirty="0" smtClean="0"/>
              <a:t>,</a:t>
            </a:r>
            <a:r>
              <a:rPr lang="zh-CN" altLang="en-US" dirty="0" smtClean="0"/>
              <a:t>由此串起一个个美妙的音符</a:t>
            </a:r>
            <a:r>
              <a:rPr lang="en-US" dirty="0" smtClean="0"/>
              <a:t>,</a:t>
            </a:r>
            <a:r>
              <a:rPr lang="zh-CN" altLang="en-US" dirty="0" smtClean="0"/>
              <a:t>奏出一曲曲动人的乐章。</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作文升格</a:t>
            </a:r>
            <a:r>
              <a:rPr lang="en-US" altLang="zh-CN" dirty="0" smtClean="0">
                <a:solidFill>
                  <a:srgbClr val="0092D7"/>
                </a:solidFill>
              </a:rPr>
              <a:t>】</a:t>
            </a:r>
          </a:p>
          <a:p>
            <a:pPr>
              <a:lnSpc>
                <a:spcPct val="150000"/>
              </a:lnSpc>
            </a:pPr>
            <a:r>
              <a:rPr lang="zh-CN" altLang="en-US" b="1" dirty="0" smtClean="0"/>
              <a:t>原文</a:t>
            </a:r>
          </a:p>
          <a:p>
            <a:pPr algn="ctr">
              <a:lnSpc>
                <a:spcPct val="150000"/>
              </a:lnSpc>
            </a:pPr>
            <a:r>
              <a:rPr lang="zh-CN" altLang="en-US" b="1" dirty="0" smtClean="0">
                <a:latin typeface="楷体" pitchFamily="49" charset="-122"/>
                <a:ea typeface="楷体" pitchFamily="49" charset="-122"/>
              </a:rPr>
              <a:t>触动我心</a:t>
            </a:r>
          </a:p>
          <a:p>
            <a:pPr indent="446088">
              <a:lnSpc>
                <a:spcPct val="150000"/>
              </a:lnSpc>
            </a:pPr>
            <a:r>
              <a:rPr lang="zh-CN" altLang="en-US" b="1" dirty="0" smtClean="0">
                <a:latin typeface="楷体" pitchFamily="49" charset="-122"/>
                <a:ea typeface="楷体" pitchFamily="49" charset="-122"/>
              </a:rPr>
              <a:t>翻开那本厚厚的书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一条历史的长河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混合着古朴的书香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从书上倾泻下来。</a:t>
            </a:r>
          </a:p>
          <a:p>
            <a:pPr indent="446088">
              <a:lnSpc>
                <a:spcPct val="150000"/>
              </a:lnSpc>
            </a:pPr>
            <a:r>
              <a:rPr lang="zh-CN" altLang="en-US" b="1" dirty="0" smtClean="0">
                <a:latin typeface="楷体" pitchFamily="49" charset="-122"/>
                <a:ea typeface="楷体" pitchFamily="49" charset="-122"/>
              </a:rPr>
              <a:t>我在长河中发现了一条奔腾的浪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原来是你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你的那句七步诗触动的我的心。</a:t>
            </a:r>
          </a:p>
          <a:p>
            <a:pPr indent="446088">
              <a:lnSpc>
                <a:spcPct val="150000"/>
              </a:lnSpc>
            </a:pPr>
            <a:r>
              <a:rPr lang="zh-CN" altLang="en-US" b="1" dirty="0" smtClean="0">
                <a:latin typeface="楷体" pitchFamily="49" charset="-122"/>
                <a:ea typeface="楷体" pitchFamily="49" charset="-122"/>
              </a:rPr>
              <a:t>“煮豆持作羹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漉豉以为汁。萁向釜下然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豆在釜中泣。本是同根生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相煎何太急。”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逼人之才</a:t>
            </a:r>
          </a:p>
          <a:p>
            <a:pPr indent="446088">
              <a:lnSpc>
                <a:spcPct val="150000"/>
              </a:lnSpc>
            </a:pPr>
            <a:r>
              <a:rPr lang="zh-CN" altLang="en-US" b="1" dirty="0" smtClean="0">
                <a:latin typeface="楷体" pitchFamily="49" charset="-122"/>
                <a:ea typeface="楷体" pitchFamily="49" charset="-122"/>
              </a:rPr>
              <a:t>你少时就随父出征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在战场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你英勇杀敌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“捐躯赴国难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视死忽如归。”你朴素不追求表面的繁华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被曹操赏识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似乎已在不远处等你。</a:t>
            </a:r>
          </a:p>
          <a:p>
            <a:pPr algn="ctr">
              <a:lnSpc>
                <a:spcPct val="150000"/>
              </a:lnSpc>
            </a:pPr>
            <a:r>
              <a:rPr lang="zh-CN" altLang="en-US" b="1" dirty="0" smtClean="0">
                <a:latin typeface="楷体" pitchFamily="49" charset="-122"/>
                <a:ea typeface="楷体" pitchFamily="49" charset="-122"/>
              </a:rPr>
              <a:t>世子之争</a:t>
            </a:r>
          </a:p>
          <a:p>
            <a:pPr indent="446088">
              <a:lnSpc>
                <a:spcPct val="150000"/>
              </a:lnSpc>
            </a:pPr>
            <a:r>
              <a:rPr lang="zh-CN" altLang="en-US" b="1" dirty="0" smtClean="0">
                <a:latin typeface="楷体" pitchFamily="49" charset="-122"/>
                <a:ea typeface="楷体" pitchFamily="49" charset="-122"/>
              </a:rPr>
              <a:t>曹操率兵攻打东吴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你为他镇守城池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你太过放纵不羁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充满书生才子之气的你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任性地骑马踏入金门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把曹操的话抛到九霄云外了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你失去了曹操的信任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他立曹丕为世子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你与王位无缘。我知道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对你而言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王位又如何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你只顾背着手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月光下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独自走。</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gn="ctr">
              <a:lnSpc>
                <a:spcPct val="150000"/>
              </a:lnSpc>
            </a:pPr>
            <a:r>
              <a:rPr lang="zh-CN" altLang="en-US" b="1" dirty="0" smtClean="0">
                <a:latin typeface="楷体" pitchFamily="49" charset="-122"/>
                <a:ea typeface="楷体" pitchFamily="49" charset="-122"/>
              </a:rPr>
              <a:t>利用闲暇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放飞梦想</a:t>
            </a:r>
          </a:p>
          <a:p>
            <a:pPr indent="446088">
              <a:lnSpc>
                <a:spcPct val="150000"/>
              </a:lnSpc>
            </a:pPr>
            <a:r>
              <a:rPr lang="zh-CN" altLang="en-US" b="1" dirty="0" smtClean="0">
                <a:latin typeface="楷体" pitchFamily="49" charset="-122"/>
                <a:ea typeface="楷体" pitchFamily="49" charset="-122"/>
              </a:rPr>
              <a:t>蜜蜂为了采到更多的蜂蜜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忙忙碌碌并利用闲暇时间努力工作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最终酿成蜂蜜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小草为了能破土而出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不惜每时每刻地汲取水分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最终长成茂密的草原。世间万物都在充分利用自己的每时每刻。华罗庚说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“时间是由分秒积成的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善于利用零星时间的人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才会做出更大的成绩来。”对于我们来说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只有正确利用闲暇时间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才能让梦想插翅飞翔。</a:t>
            </a:r>
          </a:p>
          <a:p>
            <a:pPr indent="446088">
              <a:lnSpc>
                <a:spcPct val="150000"/>
              </a:lnSpc>
            </a:pPr>
            <a:r>
              <a:rPr lang="zh-CN" altLang="en-US" b="1" dirty="0" smtClean="0">
                <a:latin typeface="楷体" pitchFamily="49" charset="-122"/>
                <a:ea typeface="楷体" pitchFamily="49" charset="-122"/>
              </a:rPr>
              <a:t>正确利用闲暇时间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让人生绽放光芒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“时间就像海绵里的水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挤一挤总是有的。”伟大的文学家鲁迅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一生致力于文学创作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他惜时如金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连自己喝茶的时间也不放过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利用这短短的闲暇时间阅读古今中外的书籍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拓展自己的知识。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后来曹丕竟不顾手足之情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命你在七步之内作诗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你不假思索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一部名作出世。“本是同根生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相煎何太急。”你心中定是无比悲凉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你的哥哥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几乎夺走了你的一切。</a:t>
            </a:r>
          </a:p>
          <a:p>
            <a:pPr algn="ctr">
              <a:lnSpc>
                <a:spcPct val="150000"/>
              </a:lnSpc>
            </a:pPr>
            <a:r>
              <a:rPr lang="zh-CN" altLang="en-US" b="1" dirty="0" smtClean="0">
                <a:latin typeface="楷体" pitchFamily="49" charset="-122"/>
                <a:ea typeface="楷体" pitchFamily="49" charset="-122"/>
              </a:rPr>
              <a:t>洛水之愁</a:t>
            </a:r>
          </a:p>
          <a:p>
            <a:pPr indent="446088">
              <a:lnSpc>
                <a:spcPct val="150000"/>
              </a:lnSpc>
            </a:pPr>
            <a:r>
              <a:rPr lang="zh-CN" altLang="en-US" b="1" dirty="0" smtClean="0">
                <a:latin typeface="楷体" pitchFamily="49" charset="-122"/>
                <a:ea typeface="楷体" pitchFamily="49" charset="-122"/>
              </a:rPr>
              <a:t>从此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你走出政坛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走入林间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走近湖海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在命运衰败之时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又创下了传世之作</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洛神赋</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你“恨人神之道殊兮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怨盛年之莫当”。在洛水边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你梦遇洛神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可人神殊途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你无比惆怅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你借此惋惜失去的爱情与权力。</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忧生之嗟</a:t>
            </a:r>
          </a:p>
          <a:p>
            <a:pPr indent="446088">
              <a:lnSpc>
                <a:spcPct val="150000"/>
              </a:lnSpc>
            </a:pPr>
            <a:r>
              <a:rPr lang="zh-CN" altLang="en-US" b="1" dirty="0" smtClean="0">
                <a:latin typeface="楷体" pitchFamily="49" charset="-122"/>
                <a:ea typeface="楷体" pitchFamily="49" charset="-122"/>
              </a:rPr>
              <a:t>你老了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想报效国家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可曹睿无情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只是对你口头夸赞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却不让你涉足。你英年早逝。人生坎坷有何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你定是挥洒衣袖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抛起毛笔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借着月光化龙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飞入洛水中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洛神赋</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续写下去了。</a:t>
            </a:r>
          </a:p>
          <a:p>
            <a:pPr>
              <a:lnSpc>
                <a:spcPct val="150000"/>
              </a:lnSpc>
            </a:pPr>
            <a:r>
              <a:rPr lang="en-US" dirty="0" smtClean="0">
                <a:solidFill>
                  <a:srgbClr val="0092D7"/>
                </a:solidFill>
              </a:rPr>
              <a:t>[</a:t>
            </a:r>
            <a:r>
              <a:rPr lang="zh-CN" altLang="en-US" dirty="0" smtClean="0">
                <a:solidFill>
                  <a:srgbClr val="0092D7"/>
                </a:solidFill>
              </a:rPr>
              <a:t>初评</a:t>
            </a:r>
            <a:r>
              <a:rPr lang="en-US" dirty="0" smtClean="0">
                <a:solidFill>
                  <a:srgbClr val="0092D7"/>
                </a:solidFill>
              </a:rPr>
              <a:t>]</a:t>
            </a:r>
            <a:r>
              <a:rPr lang="zh-CN" altLang="en-US" dirty="0" smtClean="0"/>
              <a:t>小作者使用小标题的形式凝练地领起全文</a:t>
            </a:r>
            <a:r>
              <a:rPr lang="en-US" dirty="0" smtClean="0"/>
              <a:t>,</a:t>
            </a:r>
            <a:r>
              <a:rPr lang="zh-CN" altLang="en-US" dirty="0" smtClean="0"/>
              <a:t>勾连了曹植的一生。比较到位地展现了曹植人生的几个关键节点和人生风骨。语言有几分书卷味和文采</a:t>
            </a:r>
            <a:r>
              <a:rPr lang="en-US" dirty="0" smtClean="0"/>
              <a:t>,</a:t>
            </a:r>
            <a:r>
              <a:rPr lang="zh-CN" altLang="en-US" dirty="0" smtClean="0"/>
              <a:t>长短句使用也比较突出。但是</a:t>
            </a:r>
            <a:r>
              <a:rPr lang="en-US" dirty="0" smtClean="0"/>
              <a:t>,</a:t>
            </a:r>
            <a:r>
              <a:rPr lang="zh-CN" altLang="en-US" dirty="0" smtClean="0"/>
              <a:t>只是叙述生平</a:t>
            </a:r>
            <a:r>
              <a:rPr lang="en-US" dirty="0" smtClean="0"/>
              <a:t>,</a:t>
            </a:r>
            <a:r>
              <a:rPr lang="zh-CN" altLang="en-US" dirty="0" smtClean="0"/>
              <a:t>在表现人物形象上还缺少力度。</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t>升格作文</a:t>
            </a:r>
          </a:p>
          <a:p>
            <a:pPr algn="ctr">
              <a:lnSpc>
                <a:spcPct val="150000"/>
              </a:lnSpc>
            </a:pPr>
            <a:r>
              <a:rPr lang="zh-CN" altLang="en-US" b="1" dirty="0" smtClean="0">
                <a:latin typeface="楷体" pitchFamily="49" charset="-122"/>
                <a:ea typeface="楷体" pitchFamily="49" charset="-122"/>
              </a:rPr>
              <a:t>触动我心</a:t>
            </a:r>
          </a:p>
          <a:p>
            <a:pPr indent="446088">
              <a:lnSpc>
                <a:spcPct val="150000"/>
              </a:lnSpc>
            </a:pPr>
            <a:r>
              <a:rPr lang="zh-CN" altLang="en-US" b="1" dirty="0" smtClean="0">
                <a:latin typeface="楷体" pitchFamily="49" charset="-122"/>
                <a:ea typeface="楷体" pitchFamily="49" charset="-122"/>
              </a:rPr>
              <a:t>翻开那本厚厚的书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一条历史的长河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混合着古朴的书香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从书上倾泻下来。</a:t>
            </a:r>
          </a:p>
          <a:p>
            <a:pPr indent="446088">
              <a:lnSpc>
                <a:spcPct val="150000"/>
              </a:lnSpc>
            </a:pPr>
            <a:r>
              <a:rPr lang="zh-CN" altLang="en-US" b="1" dirty="0" smtClean="0">
                <a:latin typeface="楷体" pitchFamily="49" charset="-122"/>
                <a:ea typeface="楷体" pitchFamily="49" charset="-122"/>
              </a:rPr>
              <a:t>我在长河中发现了一条奔腾的浪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原来是你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你的那句七步诗触动的我的心。</a:t>
            </a:r>
          </a:p>
          <a:p>
            <a:pPr indent="446088">
              <a:lnSpc>
                <a:spcPct val="150000"/>
              </a:lnSpc>
            </a:pPr>
            <a:r>
              <a:rPr lang="zh-CN" altLang="en-US" b="1" dirty="0" smtClean="0">
                <a:latin typeface="楷体" pitchFamily="49" charset="-122"/>
                <a:ea typeface="楷体" pitchFamily="49" charset="-122"/>
              </a:rPr>
              <a:t>“煮豆持作羹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漉豉以为汁。萁向釜下燃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豆在釜中泣。本是同根生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相煎何太急。”</a:t>
            </a:r>
          </a:p>
          <a:p>
            <a:pPr indent="446088">
              <a:lnSpc>
                <a:spcPct val="150000"/>
              </a:lnSpc>
            </a:pPr>
            <a:r>
              <a:rPr lang="zh-CN" altLang="en-US" b="1" u="wavy" dirty="0" smtClean="0">
                <a:latin typeface="楷体" pitchFamily="49" charset="-122"/>
                <a:ea typeface="楷体" pitchFamily="49" charset="-122"/>
              </a:rPr>
              <a:t>那是已是深夜</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月色照在我身上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我吟诵起这首诗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忽然发现</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家中那盆昙花在我的琅琅书声中徐徐开放</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它圣洁却不失质朴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轻盈而不失华贵。</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我呆呆地注视着这生命的绽放</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它的花苞此时正在张开</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我脑海中浮现出你的样子。这昙花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为你一现。</a:t>
            </a:r>
            <a:endParaRPr lang="en-US" altLang="zh-CN" b="1" u="wavy" dirty="0" smtClean="0">
              <a:latin typeface="楷体" pitchFamily="49" charset="-122"/>
              <a:ea typeface="楷体" pitchFamily="49" charset="-122"/>
            </a:endParaRPr>
          </a:p>
          <a:p>
            <a:pPr algn="ctr">
              <a:lnSpc>
                <a:spcPct val="150000"/>
              </a:lnSpc>
            </a:pPr>
            <a:r>
              <a:rPr lang="zh-CN" altLang="en-US" b="1" dirty="0" smtClean="0">
                <a:latin typeface="楷体" pitchFamily="49" charset="-122"/>
                <a:ea typeface="楷体" pitchFamily="49" charset="-122"/>
              </a:rPr>
              <a:t>花苞初绽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逼人之才</a:t>
            </a:r>
          </a:p>
          <a:p>
            <a:pPr indent="446088">
              <a:lnSpc>
                <a:spcPct val="150000"/>
              </a:lnSpc>
            </a:pPr>
            <a:r>
              <a:rPr lang="zh-CN" altLang="en-US" b="1" dirty="0" smtClean="0">
                <a:latin typeface="楷体" pitchFamily="49" charset="-122"/>
                <a:ea typeface="楷体" pitchFamily="49" charset="-122"/>
              </a:rPr>
              <a:t>你少时就随父出征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在战场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你英勇杀敌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“捐躯赴国难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视死忽如归。”你朴素不追求表面的繁华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被曹操赏识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似乎已在不远处等你。</a:t>
            </a:r>
          </a:p>
          <a:p>
            <a:pPr indent="446088">
              <a:lnSpc>
                <a:spcPct val="150000"/>
              </a:lnSpc>
            </a:pPr>
            <a:r>
              <a:rPr lang="zh-CN" altLang="en-US" b="1" u="wavy" dirty="0" smtClean="0">
                <a:latin typeface="楷体" pitchFamily="49" charset="-122"/>
                <a:ea typeface="楷体" pitchFamily="49" charset="-122"/>
              </a:rPr>
              <a:t>我又看昙花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起初它针刺一般的萼片已向后展去</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花瓣均匀地排列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即将盛放</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花瓣包围着的花蕊也渐渐露出</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才气逼人。</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圣洁降临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世子之争</a:t>
            </a:r>
          </a:p>
          <a:p>
            <a:pPr indent="446088">
              <a:lnSpc>
                <a:spcPct val="150000"/>
              </a:lnSpc>
            </a:pPr>
            <a:r>
              <a:rPr lang="zh-CN" altLang="en-US" b="1" u="wavy" dirty="0" smtClean="0">
                <a:latin typeface="楷体" pitchFamily="49" charset="-122"/>
                <a:ea typeface="楷体" pitchFamily="49" charset="-122"/>
              </a:rPr>
              <a:t>只见那花瓣完全张开</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花瓣尖尖的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被白色裹着</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毫无杂色</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它不媚俗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与世无争</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从不开给别人看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只在夜晚静静地开</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也许是我用诗唤醒了它</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它长而尖的花瓣</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像锋利的刃</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触动了我</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引我联想。</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曹操率兵攻打东吴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你为他镇守城池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你太过放纵不羁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充满书生才子之气的你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任性地骑马踏入金门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把曹操的话抛到九霄云外了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你失去了曹操的信任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他立曹丕为世子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你与王位无缘。我知道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对你而言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王位又如何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你只顾背着手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月光下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独自走。</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后来曹丕竟不顾手足之情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命你在七步之内作诗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你不假思索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一部名作出世。“本是同根生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相煎何太急。”你心中定是无比悲凉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你的哥哥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几乎夺走了你的一切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这又有何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好在昙花懂你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天下有一知己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足矣。</a:t>
            </a:r>
          </a:p>
          <a:p>
            <a:pPr algn="ctr">
              <a:lnSpc>
                <a:spcPct val="150000"/>
              </a:lnSpc>
            </a:pPr>
            <a:r>
              <a:rPr lang="zh-CN" altLang="en-US" b="1" dirty="0" smtClean="0">
                <a:latin typeface="楷体" pitchFamily="49" charset="-122"/>
                <a:ea typeface="楷体" pitchFamily="49" charset="-122"/>
              </a:rPr>
              <a:t>凋谢收敛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洛水之愁</a:t>
            </a:r>
          </a:p>
          <a:p>
            <a:pPr indent="446088">
              <a:lnSpc>
                <a:spcPct val="150000"/>
              </a:lnSpc>
            </a:pPr>
            <a:r>
              <a:rPr lang="zh-CN" altLang="en-US" b="1" dirty="0" smtClean="0">
                <a:latin typeface="楷体" pitchFamily="49" charset="-122"/>
                <a:ea typeface="楷体" pitchFamily="49" charset="-122"/>
              </a:rPr>
              <a:t>从此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你走出政坛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走入林间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走近湖海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在命运衰败之时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又创下了传世之作</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洛神赋</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你“恨人神之道殊兮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怨盛年之莫当。”在洛水边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你梦遇洛神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可人神殊途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你无比惆怅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你借此惋惜失去的爱情与权力</a:t>
            </a:r>
            <a:r>
              <a:rPr lang="en-US" b="1" dirty="0" smtClean="0">
                <a:latin typeface="楷体" pitchFamily="49" charset="-122"/>
                <a:ea typeface="楷体" pitchFamily="49" charset="-122"/>
              </a:rPr>
              <a:t>,</a:t>
            </a:r>
            <a:r>
              <a:rPr lang="zh-CN" altLang="en-US" b="1" u="wavy" dirty="0" smtClean="0">
                <a:latin typeface="楷体" pitchFamily="49" charset="-122"/>
                <a:ea typeface="楷体" pitchFamily="49" charset="-122"/>
              </a:rPr>
              <a:t>昙花懂你</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它本应盛年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却已收敛花瓣</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不再让世人发现。</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零落成泥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忧生之嗟</a:t>
            </a:r>
          </a:p>
          <a:p>
            <a:pPr indent="446088">
              <a:lnSpc>
                <a:spcPct val="150000"/>
              </a:lnSpc>
            </a:pPr>
            <a:r>
              <a:rPr lang="zh-CN" altLang="en-US" b="1" dirty="0" smtClean="0">
                <a:latin typeface="楷体" pitchFamily="49" charset="-122"/>
                <a:ea typeface="楷体" pitchFamily="49" charset="-122"/>
              </a:rPr>
              <a:t>你老了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想报效国家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可曹睿无情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只是对你口头夸赞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却不让你涉足。于是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在某天</a:t>
            </a:r>
            <a:r>
              <a:rPr lang="en-US" b="1" dirty="0" smtClean="0">
                <a:latin typeface="楷体" pitchFamily="49" charset="-122"/>
                <a:ea typeface="楷体" pitchFamily="49" charset="-122"/>
              </a:rPr>
              <a:t>,</a:t>
            </a:r>
            <a:r>
              <a:rPr lang="zh-CN" altLang="en-US" b="1" u="wavy" dirty="0" smtClean="0">
                <a:latin typeface="楷体" pitchFamily="49" charset="-122"/>
                <a:ea typeface="楷体" pitchFamily="49" charset="-122"/>
              </a:rPr>
              <a:t>昙花也随你的生命的逝去而默默地落地了</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以纪念你的英年早逝。</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你变</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昙花随你变。我恍然大悟</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昙花永远只为你开。人生坎坷有何</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 猜</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在昙花凋谢的那晚</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你定是挥洒衣袖</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抛起毛笔</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让它借着月光化龙</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带着你飞入洛水中</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将</a:t>
            </a:r>
            <a:r>
              <a:rPr lang="en-US" altLang="zh-CN"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洛神赋</a:t>
            </a:r>
            <a:r>
              <a:rPr lang="en-US" altLang="zh-CN"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续写下去了。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复评</a:t>
            </a:r>
            <a:r>
              <a:rPr lang="en-US" dirty="0" smtClean="0">
                <a:solidFill>
                  <a:srgbClr val="0092D7"/>
                </a:solidFill>
              </a:rPr>
              <a:t>]</a:t>
            </a:r>
            <a:r>
              <a:rPr lang="zh-CN" altLang="en-US" dirty="0" smtClean="0"/>
              <a:t>以昙花的绽放和凋零比喻曹植的一生</a:t>
            </a:r>
            <a:r>
              <a:rPr lang="en-US" dirty="0" smtClean="0"/>
              <a:t>,</a:t>
            </a:r>
            <a:r>
              <a:rPr lang="zh-CN" altLang="en-US" dirty="0" smtClean="0"/>
              <a:t>物象的特征和人物的形象在小标题中巧妙融合</a:t>
            </a:r>
            <a:r>
              <a:rPr lang="en-US" dirty="0" smtClean="0"/>
              <a:t>,</a:t>
            </a:r>
            <a:r>
              <a:rPr lang="zh-CN" altLang="en-US" dirty="0" smtClean="0"/>
              <a:t>对物的描写和对人的叙述相得益彰。小作者把自己对曹植的理解融入叙事和描写中</a:t>
            </a:r>
            <a:r>
              <a:rPr lang="en-US" dirty="0" smtClean="0"/>
              <a:t>,</a:t>
            </a:r>
            <a:r>
              <a:rPr lang="zh-CN" altLang="en-US" dirty="0" smtClean="0"/>
              <a:t>一方面</a:t>
            </a:r>
            <a:r>
              <a:rPr lang="en-US" dirty="0" smtClean="0"/>
              <a:t>,</a:t>
            </a:r>
            <a:r>
              <a:rPr lang="zh-CN" altLang="en-US" dirty="0" smtClean="0"/>
              <a:t>对昙花的描写渐至佳境</a:t>
            </a:r>
            <a:r>
              <a:rPr lang="en-US" dirty="0" smtClean="0"/>
              <a:t>,</a:t>
            </a:r>
            <a:r>
              <a:rPr lang="zh-CN" altLang="en-US" dirty="0" smtClean="0"/>
              <a:t>另一方面</a:t>
            </a:r>
            <a:r>
              <a:rPr lang="en-US" dirty="0" smtClean="0"/>
              <a:t>,</a:t>
            </a:r>
            <a:r>
              <a:rPr lang="zh-CN" altLang="en-US" dirty="0" smtClean="0"/>
              <a:t>对曹植的理解也渐渐加深。文章语言淡雅</a:t>
            </a:r>
            <a:r>
              <a:rPr lang="en-US" dirty="0" smtClean="0"/>
              <a:t>,</a:t>
            </a:r>
            <a:r>
              <a:rPr lang="zh-CN" altLang="en-US" dirty="0" smtClean="0"/>
              <a:t>诗意盎然。</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年湖北荆州中考满分作文</a:t>
            </a:r>
            <a:r>
              <a:rPr lang="en-US" dirty="0" smtClean="0"/>
              <a:t>(</a:t>
            </a:r>
            <a:r>
              <a:rPr lang="zh-CN" altLang="en-US" dirty="0" smtClean="0"/>
              <a:t>以“一个人的力量”为题</a:t>
            </a:r>
            <a:r>
              <a:rPr lang="en-US" dirty="0" smtClean="0"/>
              <a:t>)</a:t>
            </a:r>
            <a:endParaRPr lang="zh-CN" altLang="en-US" dirty="0" smtClean="0"/>
          </a:p>
          <a:p>
            <a:pPr algn="ctr">
              <a:lnSpc>
                <a:spcPct val="150000"/>
              </a:lnSpc>
            </a:pPr>
            <a:r>
              <a:rPr lang="zh-CN" altLang="en-US" b="1" dirty="0" smtClean="0">
                <a:latin typeface="楷体" pitchFamily="49" charset="-122"/>
                <a:ea typeface="楷体" pitchFamily="49" charset="-122"/>
              </a:rPr>
              <a:t>一个人的力量</a:t>
            </a:r>
          </a:p>
          <a:p>
            <a:pPr algn="ctr">
              <a:lnSpc>
                <a:spcPct val="150000"/>
              </a:lnSpc>
            </a:pPr>
            <a:r>
              <a:rPr lang="zh-CN" altLang="en-US" b="1" dirty="0" smtClean="0">
                <a:latin typeface="楷体" pitchFamily="49" charset="-122"/>
                <a:ea typeface="楷体" pitchFamily="49" charset="-122"/>
              </a:rPr>
              <a:t>荆州一考生</a:t>
            </a:r>
          </a:p>
          <a:p>
            <a:pPr indent="446088">
              <a:lnSpc>
                <a:spcPct val="150000"/>
              </a:lnSpc>
            </a:pPr>
            <a:r>
              <a:rPr lang="zh-CN" altLang="en-US" b="1" dirty="0" smtClean="0">
                <a:latin typeface="楷体" pitchFamily="49" charset="-122"/>
                <a:ea typeface="楷体" pitchFamily="49" charset="-122"/>
              </a:rPr>
              <a:t>我目睹那瘦黄的弱苗在间隙间昂起身躯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那轮椅上的女孩扬起的笑容</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那是不屈于命运的力量。</a:t>
            </a:r>
          </a:p>
          <a:p>
            <a:pPr indent="446088">
              <a:lnSpc>
                <a:spcPct val="150000"/>
              </a:lnSpc>
            </a:pPr>
            <a:r>
              <a:rPr lang="zh-CN" altLang="en-US" b="1" dirty="0" smtClean="0">
                <a:latin typeface="楷体" pitchFamily="49" charset="-122"/>
                <a:ea typeface="楷体" pitchFamily="49" charset="-122"/>
              </a:rPr>
              <a:t>城北公园的花展办得甚好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我也有幸得以一观。确是如此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有牡丹尊荣华贵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兰花垂倚雕栏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荷莲香远益清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令无数游人都要赞一句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生命是如此绮丽与美好</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感受到一番游赏的疲惫后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我便缓步行至花架后的一条长椅旁休息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而不经意的一个转身也触及了那令人难忘的一景</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花墙的背面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布满了铁丝与土石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那是光影无法到达的地方。</a:t>
            </a:r>
            <a:r>
              <a:rPr lang="zh-CN" altLang="en-US" b="1" u="wavy" dirty="0" smtClean="0">
                <a:latin typeface="楷体" pitchFamily="49" charset="-122"/>
                <a:ea typeface="楷体" pitchFamily="49" charset="-122"/>
              </a:rPr>
              <a:t>我看到的是那一株、两株零零星星散落的奇瘦而畸形的花苗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带着营养不良的鹅黄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在百花争艳中它们显得那么弱小</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那么低微。失去了阳光与露水的助力</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它们得以依靠的又是什么</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生命恰自此时开放</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又是何等不公。我想</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定是那种求生的力量</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那种倔强的力量支撑着它们</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它们才能在这般不占任何优势的环境中兀自开放。不过</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它们的叶片是坚决地向上生长</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毫无颓废、退缩之感。</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是啊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正是因为鲁迅能正确利用自己的闲暇时间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才使他成了大文豪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由此可知正确利用闲暇时间的重要性。</a:t>
            </a:r>
          </a:p>
          <a:p>
            <a:pPr indent="446088">
              <a:lnSpc>
                <a:spcPct val="150000"/>
              </a:lnSpc>
            </a:pPr>
            <a:r>
              <a:rPr lang="zh-CN" altLang="en-US" b="1" dirty="0" smtClean="0">
                <a:latin typeface="楷体" pitchFamily="49" charset="-122"/>
                <a:ea typeface="楷体" pitchFamily="49" charset="-122"/>
              </a:rPr>
              <a:t>正确利用闲暇时间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让企业走上成功之峰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阿里巴巴的创始人马云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一个普通的教师最终却成了一名伟大的企业家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在马云的工作中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他从不浪费自己的时间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甚至利用自己的闲暇时间走访购买自己产品的顾客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并向顾客寻求意见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日复一日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年复一年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每天的闲暇时间都被他充分利用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最终阿里巴巴享誉海内外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走上了成功之巅</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阿里巴巴的成功源于马云对自己闲暇时间的正确利用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正因为如此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阿里巴巴才能登上成功之峰</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而此时身旁又多了一幅一家四口合乐的画面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不知何时出现的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总之令人倍感温馨。而引人注目的是那个少女</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轮椅上的女孩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一袭碎花长裙垂下膝盖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微风拂动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裙摆空荡荡地来回飘动。啊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我心里一惊。她的腿</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我心里立即为她感到不幸与惋惜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多么美丽的女孩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多么年轻的生命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却失去了双腿</a:t>
            </a:r>
            <a:r>
              <a:rPr lang="en-US" altLang="zh-CN" b="1" dirty="0" smtClean="0">
                <a:latin typeface="楷体" pitchFamily="49" charset="-122"/>
                <a:ea typeface="楷体" pitchFamily="49" charset="-122"/>
              </a:rPr>
              <a:t>……</a:t>
            </a:r>
            <a:r>
              <a:rPr lang="zh-CN" altLang="en-US" b="1" u="wavy" dirty="0" smtClean="0">
                <a:latin typeface="楷体" pitchFamily="49" charset="-122"/>
                <a:ea typeface="楷体" pitchFamily="49" charset="-122"/>
              </a:rPr>
              <a:t>尽管周遭时不时会有人投来或惊异或同情的目光</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但女孩的脸上依然挂着平静与从容</a:t>
            </a:r>
            <a:r>
              <a:rPr lang="en-US" altLang="zh-CN"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仿佛她天生便与这世间的鄙夷与同情隔绝。而最令人动容的还是少女的那对眼睛</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那黑黑亮亮的双眼仿佛是镶嵌在平凡面容上的一对珍珠。那里面流动着澄澈</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流动着自信</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更流动着对美好生命的无限赞扬</a:t>
            </a:r>
            <a:r>
              <a:rPr lang="en-US" altLang="zh-CN"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那股生命的雄奇力量似要溢出她的双眸。</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少女突然侧目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也许是察觉到了我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其实不然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吸引她的是之前也同样吸引过我的那面花墙。显然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她也注意到在这面花墙的背面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在那个没有阳光的地方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竟然有生命在拼命生长。</a:t>
            </a:r>
            <a:r>
              <a:rPr lang="zh-CN" altLang="en-US" b="1" u="wavy" dirty="0" smtClean="0">
                <a:latin typeface="楷体" pitchFamily="49" charset="-122"/>
                <a:ea typeface="楷体" pitchFamily="49" charset="-122"/>
              </a:rPr>
              <a:t>只见她的眼神里</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先是惊讶进而转为欣喜</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直到一丝红晕在她白皙的双颊中弥散开来。她立刻朝这儿指了指</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母亲依顺地将她推来</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只见她艰难地支起身子</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将脸贴近了一株较近的嫩苗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她用手将身下的裙摆一点点展开</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轻轻的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如花苞绽放</a:t>
            </a:r>
            <a:r>
              <a:rPr lang="en-US" altLang="zh-CN" b="1" u="wavy"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“咔”的一声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母亲用相机记下了这美好的一刻。</a:t>
            </a:r>
          </a:p>
          <a:p>
            <a:pPr indent="446088">
              <a:lnSpc>
                <a:spcPct val="150000"/>
              </a:lnSpc>
            </a:pPr>
            <a:r>
              <a:rPr lang="zh-CN" altLang="en-US" b="1" dirty="0" smtClean="0">
                <a:latin typeface="楷体" pitchFamily="49" charset="-122"/>
                <a:ea typeface="楷体" pitchFamily="49" charset="-122"/>
              </a:rPr>
              <a:t>我始终觉得那一幕是游园中最绚烂的一景。是美与美的结合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是力量与力量的交融、相会与升华。</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这是一种“力量”的写生</a:t>
            </a:r>
            <a:r>
              <a:rPr lang="en-US" dirty="0" smtClean="0"/>
              <a:t>,</a:t>
            </a:r>
            <a:r>
              <a:rPr lang="zh-CN" altLang="en-US" dirty="0" smtClean="0"/>
              <a:t>更是一曲“美”的赞歌。“瘦黄的弱苗在间隙间昂起身躯”展现给人的是花的姿势</a:t>
            </a:r>
            <a:r>
              <a:rPr lang="en-US" dirty="0" smtClean="0"/>
              <a:t>,</a:t>
            </a:r>
            <a:r>
              <a:rPr lang="zh-CN" altLang="en-US" dirty="0" smtClean="0"/>
              <a:t>更给人一种不屈的力量</a:t>
            </a:r>
            <a:r>
              <a:rPr lang="en-US" dirty="0" smtClean="0"/>
              <a:t>;</a:t>
            </a:r>
            <a:r>
              <a:rPr lang="zh-CN" altLang="en-US" dirty="0" smtClean="0"/>
              <a:t>“轮椅上的女孩扬起的笑容”是游园中最绚烂的一景</a:t>
            </a:r>
            <a:r>
              <a:rPr lang="en-US" dirty="0" smtClean="0"/>
              <a:t>,</a:t>
            </a:r>
            <a:r>
              <a:rPr lang="zh-CN" altLang="en-US" dirty="0" smtClean="0"/>
              <a:t>展示的更是生命中倔强的力量</a:t>
            </a:r>
            <a:r>
              <a:rPr lang="en-US" dirty="0" smtClean="0"/>
              <a:t>,</a:t>
            </a:r>
            <a:r>
              <a:rPr lang="zh-CN" altLang="en-US" dirty="0" smtClean="0"/>
              <a:t>平静自信又深爱生活的力量。人花相映</a:t>
            </a:r>
            <a:r>
              <a:rPr lang="en-US" dirty="0" smtClean="0"/>
              <a:t>,</a:t>
            </a:r>
            <a:r>
              <a:rPr lang="zh-CN" altLang="en-US" dirty="0" smtClean="0"/>
              <a:t>自然界万物与人的命运有时是多么的相似啊。故事结构也因类比、隐喻而自然过渡</a:t>
            </a:r>
            <a:r>
              <a:rPr lang="en-US" dirty="0" smtClean="0"/>
              <a:t>,</a:t>
            </a:r>
            <a:r>
              <a:rPr lang="zh-CN" altLang="en-US" dirty="0" smtClean="0"/>
              <a:t>这是作者巧手编织故事的力量。</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 xmlns:a16="http://schemas.microsoft.com/office/drawing/2014/main" id="{21D37050-EF62-4E03-9C49-42484A701F06}"/>
              </a:ext>
            </a:extLst>
          </p:cNvPr>
          <p:cNvSpPr txBox="1"/>
          <p:nvPr/>
        </p:nvSpPr>
        <p:spPr>
          <a:xfrm>
            <a:off x="818705" y="359812"/>
            <a:ext cx="7846830"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凤头</a:t>
            </a:r>
            <a:r>
              <a:rPr lang="en-US" altLang="zh-CN" sz="2000" b="1" dirty="0" smtClean="0">
                <a:solidFill>
                  <a:srgbClr val="666666"/>
                </a:solidFill>
              </a:rPr>
              <a:t>·</a:t>
            </a:r>
            <a:r>
              <a:rPr lang="zh-CN" altLang="en-US" sz="2000" b="1" dirty="0" smtClean="0">
                <a:solidFill>
                  <a:srgbClr val="666666"/>
                </a:solidFill>
              </a:rPr>
              <a:t>豹尾</a:t>
            </a:r>
          </a:p>
        </p:txBody>
      </p:sp>
      <p:sp>
        <p:nvSpPr>
          <p:cNvPr id="5" name="文本框 11">
            <a:extLst>
              <a:ext uri="{FF2B5EF4-FFF2-40B4-BE49-F238E27FC236}">
                <a16:creationId xmlns="" xmlns:a16="http://schemas.microsoft.com/office/drawing/2014/main" id="{21D37050-EF62-4E03-9C49-42484A701F06}"/>
              </a:ext>
            </a:extLst>
          </p:cNvPr>
          <p:cNvSpPr txBox="1"/>
          <p:nvPr/>
        </p:nvSpPr>
        <p:spPr>
          <a:xfrm>
            <a:off x="829338" y="848910"/>
            <a:ext cx="7846830" cy="2981192"/>
          </a:xfrm>
          <a:prstGeom prst="rect">
            <a:avLst/>
          </a:prstGeom>
          <a:noFill/>
        </p:spPr>
        <p:txBody>
          <a:bodyPr wrap="square" lIns="36000" tIns="36000" rIns="36000" bIns="36000" rtlCol="0">
            <a:spAutoFit/>
          </a:bodyPr>
          <a:lstStyle/>
          <a:p>
            <a:pPr indent="446088">
              <a:lnSpc>
                <a:spcPct val="150000"/>
              </a:lnSpc>
            </a:pPr>
            <a:r>
              <a:rPr lang="en-US" dirty="0" smtClean="0"/>
              <a:t>(</a:t>
            </a:r>
            <a:r>
              <a:rPr lang="zh-CN" altLang="en-US" dirty="0" smtClean="0"/>
              <a:t>一</a:t>
            </a:r>
            <a:r>
              <a:rPr lang="en-US" dirty="0" smtClean="0"/>
              <a:t>)</a:t>
            </a:r>
            <a:r>
              <a:rPr lang="zh-CN" altLang="en-US" dirty="0" smtClean="0"/>
              <a:t>古人把文章开头称为“凤头”</a:t>
            </a:r>
            <a:r>
              <a:rPr lang="en-US" dirty="0" smtClean="0"/>
              <a:t>,</a:t>
            </a:r>
            <a:r>
              <a:rPr lang="zh-CN" altLang="en-US" dirty="0" smtClean="0"/>
              <a:t>就是说文章的开头要漂亮</a:t>
            </a:r>
            <a:r>
              <a:rPr lang="en-US" dirty="0" smtClean="0"/>
              <a:t>,</a:t>
            </a:r>
            <a:r>
              <a:rPr lang="zh-CN" altLang="en-US" dirty="0" smtClean="0"/>
              <a:t>给人先声夺人之感。</a:t>
            </a:r>
          </a:p>
          <a:p>
            <a:pPr>
              <a:lnSpc>
                <a:spcPct val="150000"/>
              </a:lnSpc>
            </a:pPr>
            <a:r>
              <a:rPr lang="en-US" b="1" dirty="0" smtClean="0"/>
              <a:t>1.</a:t>
            </a:r>
            <a:r>
              <a:rPr lang="zh-CN" altLang="en-US" b="1" dirty="0" smtClean="0"/>
              <a:t>开门见山</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年四川凉山中考优秀作文</a:t>
            </a:r>
            <a:r>
              <a:rPr lang="en-US" dirty="0" smtClean="0"/>
              <a:t>(</a:t>
            </a:r>
            <a:r>
              <a:rPr lang="zh-CN" altLang="en-US" dirty="0" smtClean="0"/>
              <a:t>以“我为</a:t>
            </a:r>
            <a:r>
              <a:rPr lang="zh-CN" altLang="en-US" u="sng" dirty="0" smtClean="0"/>
              <a:t>　　　　</a:t>
            </a:r>
            <a:r>
              <a:rPr lang="zh-CN" altLang="en-US" dirty="0" smtClean="0"/>
              <a:t>点赞”为题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打开试卷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看到题目我就乐了。我虽然没有写过“那时花开”的作文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但经历过很多个“花开”的“那时”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那时的花开令人赞叹不已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引我思绪万千</a:t>
            </a:r>
            <a:r>
              <a:rPr lang="en-US" altLang="zh-CN" b="1" dirty="0" smtClean="0">
                <a:latin typeface="楷体" pitchFamily="49" charset="-122"/>
                <a:ea typeface="楷体" pitchFamily="49" charset="-122"/>
              </a:rPr>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年湖北宜昌中考优秀作文</a:t>
            </a:r>
            <a:r>
              <a:rPr lang="en-US" dirty="0" smtClean="0"/>
              <a:t>(</a:t>
            </a:r>
            <a:r>
              <a:rPr lang="zh-CN" altLang="en-US" dirty="0" smtClean="0"/>
              <a:t>以“我向往</a:t>
            </a:r>
            <a:r>
              <a:rPr lang="en-US" dirty="0" smtClean="0"/>
              <a:t>,</a:t>
            </a:r>
            <a:r>
              <a:rPr lang="zh-CN" altLang="en-US" u="sng" dirty="0" smtClean="0"/>
              <a:t>　　　</a:t>
            </a:r>
            <a:r>
              <a:rPr lang="zh-CN" altLang="en-US" dirty="0" smtClean="0"/>
              <a:t>一样的人生”为题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多么快乐呀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你无忧无虑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无拘无束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没有烦恼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没有忧愁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你不需担心一切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你可以展开翅膀飞向大千世界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展望未来</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我向往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小鸟一样的人生。</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不采用过多的“过渡性”语句</a:t>
            </a:r>
            <a:r>
              <a:rPr lang="en-US" dirty="0" smtClean="0"/>
              <a:t>,</a:t>
            </a:r>
            <a:r>
              <a:rPr lang="zh-CN" altLang="en-US" dirty="0" smtClean="0"/>
              <a:t>而是采用开篇点题的方法</a:t>
            </a:r>
            <a:r>
              <a:rPr lang="en-US" dirty="0" smtClean="0"/>
              <a:t>,</a:t>
            </a:r>
            <a:r>
              <a:rPr lang="zh-CN" altLang="en-US" dirty="0" smtClean="0"/>
              <a:t>直接点题</a:t>
            </a:r>
            <a:r>
              <a:rPr lang="en-US" dirty="0" smtClean="0"/>
              <a:t>,</a:t>
            </a:r>
            <a:r>
              <a:rPr lang="zh-CN" altLang="en-US" dirty="0" smtClean="0"/>
              <a:t>简洁明了。避免开头语言冗繁啰唆、入题较慢的问题。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设置悬念</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年山东淄博中考优秀作文</a:t>
            </a:r>
            <a:r>
              <a:rPr lang="en-US" dirty="0" smtClean="0"/>
              <a:t>(</a:t>
            </a:r>
            <a:r>
              <a:rPr lang="zh-CN" altLang="en-US" dirty="0" smtClean="0"/>
              <a:t>以“你</a:t>
            </a:r>
            <a:r>
              <a:rPr lang="zh-CN" altLang="en-US" u="sng" dirty="0" smtClean="0"/>
              <a:t>　　　　</a:t>
            </a:r>
            <a:r>
              <a:rPr lang="zh-CN" altLang="en-US" dirty="0" smtClean="0"/>
              <a:t>的样子</a:t>
            </a:r>
            <a:r>
              <a:rPr lang="en-US" dirty="0" smtClean="0"/>
              <a:t>,</a:t>
            </a:r>
            <a:r>
              <a:rPr lang="zh-CN" altLang="en-US" dirty="0" smtClean="0"/>
              <a:t>真美”为题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　当</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北京东路的日子</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旋律响起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“开始的开始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我们都是孩子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最后的最后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渴望变成天使</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湿意在你的眼角悄悄凝聚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别人问你怎么了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你偏偏笑着说这歌好听。其实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感动已在无声蔓延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杂陈的五味亦在心底泛滥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你终于肯拾起那段遗忘在角落的时光海螺。</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有些叙事性文章开头设置悬念</a:t>
            </a:r>
            <a:r>
              <a:rPr lang="en-US" dirty="0" smtClean="0"/>
              <a:t>,</a:t>
            </a:r>
            <a:r>
              <a:rPr lang="zh-CN" altLang="en-US" dirty="0" smtClean="0"/>
              <a:t>其目的是引起读者的注意</a:t>
            </a:r>
            <a:r>
              <a:rPr lang="en-US" dirty="0" smtClean="0"/>
              <a:t>,</a:t>
            </a:r>
            <a:r>
              <a:rPr lang="zh-CN" altLang="en-US" dirty="0" smtClean="0"/>
              <a:t>激发读者的阅读兴趣</a:t>
            </a:r>
            <a:r>
              <a:rPr lang="en-US" dirty="0" smtClean="0"/>
              <a:t>,</a:t>
            </a:r>
            <a:r>
              <a:rPr lang="zh-CN" altLang="en-US" dirty="0" smtClean="0"/>
              <a:t>同时也能使文章情节更加曲折。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描写特写</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年河南中考优秀作文</a:t>
            </a:r>
            <a:r>
              <a:rPr lang="en-US" dirty="0" smtClean="0"/>
              <a:t>(</a:t>
            </a:r>
            <a:r>
              <a:rPr lang="zh-CN" altLang="en-US" dirty="0" smtClean="0"/>
              <a:t>以“</a:t>
            </a:r>
            <a:r>
              <a:rPr lang="zh-CN" altLang="en-US" u="sng" dirty="0" smtClean="0"/>
              <a:t>　　　　</a:t>
            </a:r>
            <a:r>
              <a:rPr lang="zh-CN" altLang="en-US" dirty="0" smtClean="0"/>
              <a:t>让我更出彩”为题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暮色四合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晚风起。是谁不小心在天空的画布上滴了墨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慢慢晕开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墨色越来越浓。时间就在这渐浓的墨色里悄无声息地流逝了。我坐在教室里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黑板 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粉笔还在拼命叽叽喳喳写个不停</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我出神地望着窗外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思绪飘向开学不久后的那一天</a:t>
            </a:r>
            <a:r>
              <a:rPr lang="en-US" altLang="zh-CN" b="1" dirty="0" smtClean="0">
                <a:latin typeface="楷体" pitchFamily="49" charset="-122"/>
                <a:ea typeface="楷体" pitchFamily="49" charset="-122"/>
              </a:rPr>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年江苏南京优秀作文</a:t>
            </a:r>
            <a:r>
              <a:rPr lang="en-US" dirty="0" smtClean="0"/>
              <a:t>(</a:t>
            </a:r>
            <a:r>
              <a:rPr lang="zh-CN" altLang="en-US" dirty="0" smtClean="0"/>
              <a:t>以“你的和我的”为题</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“那一日在虎牢大摆战场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我与那桃园弟兄论短长</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庭院内栀子树下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只见张爷爷抄起桌上的折扇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半眯着眼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手儿望空一捋</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俺吕布的美名儿天下传扬。”唱到此处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张爷爷得意地转了半个圈儿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沉浸在他的自娱自乐中。</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或描写人物动作</a:t>
            </a:r>
            <a:r>
              <a:rPr lang="en-US" dirty="0" smtClean="0"/>
              <a:t>,</a:t>
            </a:r>
            <a:r>
              <a:rPr lang="zh-CN" altLang="en-US" dirty="0" smtClean="0"/>
              <a:t>或描写动物外形</a:t>
            </a:r>
            <a:r>
              <a:rPr lang="en-US" dirty="0" smtClean="0"/>
              <a:t>,</a:t>
            </a:r>
            <a:r>
              <a:rPr lang="zh-CN" altLang="en-US" dirty="0" smtClean="0"/>
              <a:t>或描写建筑外观</a:t>
            </a:r>
            <a:r>
              <a:rPr lang="en-US" dirty="0" smtClean="0"/>
              <a:t>,</a:t>
            </a:r>
            <a:r>
              <a:rPr lang="zh-CN" altLang="en-US" dirty="0" smtClean="0"/>
              <a:t>或描写周围环境。给人一个鲜明的印象。</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引用切题</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年四川凉山市中考优秀作文</a:t>
            </a:r>
            <a:r>
              <a:rPr lang="en-US" dirty="0" smtClean="0"/>
              <a:t>(</a:t>
            </a:r>
            <a:r>
              <a:rPr lang="zh-CN" altLang="en-US" dirty="0" smtClean="0"/>
              <a:t>以“我为</a:t>
            </a:r>
            <a:r>
              <a:rPr lang="zh-CN" altLang="en-US" u="sng" dirty="0" smtClean="0"/>
              <a:t>　　　　</a:t>
            </a:r>
            <a:r>
              <a:rPr lang="zh-CN" altLang="en-US" dirty="0" smtClean="0"/>
              <a:t>点赞”为题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“上轻提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不微重按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笔锋回转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笔走中锋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似锤过沙痕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刀刻薄纸</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这看似武侠小说中所谓“武林秘籍”的句词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其实是学书法运笔的要点。看着那张书法三等奖的奖状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我不禁回想起以前学书法的事。</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年甘肃武威中考优秀作文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泰戈尔说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“果实的贡献是珍贵的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花儿的贡献是甜美的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但是让我做绿叶的贡献吧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谦逊而专心地垂着绿荫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谦逊的人生最美。</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开头或引用名言警句</a:t>
            </a:r>
            <a:r>
              <a:rPr lang="en-US" dirty="0" smtClean="0"/>
              <a:t>,</a:t>
            </a:r>
            <a:r>
              <a:rPr lang="zh-CN" altLang="en-US" dirty="0" smtClean="0"/>
              <a:t>点明中心</a:t>
            </a:r>
            <a:r>
              <a:rPr lang="en-US" dirty="0" smtClean="0"/>
              <a:t>;</a:t>
            </a:r>
            <a:r>
              <a:rPr lang="zh-CN" altLang="en-US" dirty="0" smtClean="0"/>
              <a:t>或引用人物语言</a:t>
            </a:r>
            <a:r>
              <a:rPr lang="en-US" dirty="0" smtClean="0"/>
              <a:t>,</a:t>
            </a:r>
            <a:r>
              <a:rPr lang="zh-CN" altLang="en-US" dirty="0" smtClean="0"/>
              <a:t>突出人物性格</a:t>
            </a:r>
            <a:r>
              <a:rPr lang="en-US" dirty="0" smtClean="0"/>
              <a:t>;</a:t>
            </a:r>
            <a:r>
              <a:rPr lang="zh-CN" altLang="en-US" dirty="0" smtClean="0"/>
              <a:t>或引用诗歌</a:t>
            </a:r>
            <a:r>
              <a:rPr lang="en-US" dirty="0" smtClean="0"/>
              <a:t>,</a:t>
            </a:r>
            <a:r>
              <a:rPr lang="zh-CN" altLang="en-US" dirty="0" smtClean="0"/>
              <a:t>唤起读者共鸣</a:t>
            </a:r>
            <a:r>
              <a:rPr lang="en-US" dirty="0" smtClean="0"/>
              <a:t>;</a:t>
            </a:r>
            <a:r>
              <a:rPr lang="zh-CN" altLang="en-US" dirty="0" smtClean="0"/>
              <a:t>或引用俗语谚语</a:t>
            </a:r>
            <a:r>
              <a:rPr lang="en-US" dirty="0" smtClean="0"/>
              <a:t>,</a:t>
            </a:r>
            <a:r>
              <a:rPr lang="zh-CN" altLang="en-US" dirty="0" smtClean="0"/>
              <a:t>说明事理等等。可以使语言典雅灵动</a:t>
            </a:r>
            <a:r>
              <a:rPr lang="en-US" dirty="0" smtClean="0"/>
              <a:t>,</a:t>
            </a:r>
            <a:r>
              <a:rPr lang="zh-CN" altLang="en-US" dirty="0" smtClean="0"/>
              <a:t>也可以使阅卷老师看到你的丰富知识、开阔视野。</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评分标准心中明</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12728"/>
            <a:ext cx="7846830" cy="3442856"/>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熟悉</a:t>
            </a:r>
            <a:r>
              <a:rPr lang="en-US" altLang="zh-CN" sz="2000" b="1" dirty="0" smtClean="0">
                <a:solidFill>
                  <a:srgbClr val="666666"/>
                </a:solidFill>
              </a:rPr>
              <a:t>《</a:t>
            </a:r>
            <a:r>
              <a:rPr lang="zh-CN" altLang="en-US" sz="2000" b="1" dirty="0" smtClean="0">
                <a:solidFill>
                  <a:srgbClr val="666666"/>
                </a:solidFill>
              </a:rPr>
              <a:t>中考作文评分标准</a:t>
            </a:r>
            <a:r>
              <a:rPr lang="en-US" altLang="zh-CN" sz="2000" b="1" dirty="0" smtClean="0">
                <a:solidFill>
                  <a:srgbClr val="666666"/>
                </a:solidFill>
              </a:rPr>
              <a:t>》</a:t>
            </a:r>
          </a:p>
          <a:p>
            <a:pPr indent="446088">
              <a:lnSpc>
                <a:spcPct val="150000"/>
              </a:lnSpc>
            </a:pPr>
            <a:r>
              <a:rPr lang="en-US" altLang="zh-CN" dirty="0" smtClean="0"/>
              <a:t>《</a:t>
            </a:r>
            <a:r>
              <a:rPr lang="zh-CN" altLang="en-US" dirty="0" smtClean="0"/>
              <a:t>义务教育语文课程标准</a:t>
            </a:r>
            <a:r>
              <a:rPr lang="en-US" altLang="zh-CN" dirty="0" smtClean="0"/>
              <a:t>》</a:t>
            </a:r>
            <a:r>
              <a:rPr lang="en-US" dirty="0" smtClean="0"/>
              <a:t>(2011</a:t>
            </a:r>
            <a:r>
              <a:rPr lang="zh-CN" altLang="en-US" dirty="0" smtClean="0"/>
              <a:t>版</a:t>
            </a:r>
            <a:r>
              <a:rPr lang="en-US" dirty="0" smtClean="0"/>
              <a:t>)</a:t>
            </a:r>
            <a:r>
              <a:rPr lang="zh-CN" altLang="en-US" dirty="0" smtClean="0"/>
              <a:t>指出</a:t>
            </a:r>
            <a:r>
              <a:rPr lang="en-US" dirty="0" smtClean="0"/>
              <a:t>:</a:t>
            </a:r>
            <a:r>
              <a:rPr lang="zh-CN" altLang="en-US" dirty="0" smtClean="0"/>
              <a:t>“写作是运用语言文字进行表达和交流的重要方式</a:t>
            </a:r>
            <a:r>
              <a:rPr lang="en-US" dirty="0" smtClean="0"/>
              <a:t>,</a:t>
            </a:r>
            <a:r>
              <a:rPr lang="zh-CN" altLang="en-US" dirty="0" smtClean="0"/>
              <a:t>是认识世界、认识自我、创造性表述的过程。写作能力是语文素养的综合体现。”“有真情实感</a:t>
            </a:r>
            <a:r>
              <a:rPr lang="en-US" dirty="0" smtClean="0"/>
              <a:t>,</a:t>
            </a:r>
            <a:r>
              <a:rPr lang="zh-CN" altLang="en-US" dirty="0" smtClean="0"/>
              <a:t>力求表达自己对自然、社会、人生的感受、体验和思考。”这是七至九年级语文课程的首要目标。</a:t>
            </a:r>
          </a:p>
          <a:p>
            <a:pPr indent="446088">
              <a:lnSpc>
                <a:spcPct val="150000"/>
              </a:lnSpc>
            </a:pPr>
            <a:r>
              <a:rPr lang="zh-CN" altLang="en-US" dirty="0" smtClean="0"/>
              <a:t>中考作文复习</a:t>
            </a:r>
            <a:r>
              <a:rPr lang="en-US" dirty="0" smtClean="0"/>
              <a:t>,</a:t>
            </a:r>
            <a:r>
              <a:rPr lang="zh-CN" altLang="en-US" dirty="0" smtClean="0"/>
              <a:t>首先要了解中考作文阅卷的评分标准及加减分项目</a:t>
            </a:r>
            <a:r>
              <a:rPr lang="en-US" dirty="0" smtClean="0"/>
              <a:t>,</a:t>
            </a:r>
            <a:r>
              <a:rPr lang="zh-CN" altLang="en-US" dirty="0" smtClean="0"/>
              <a:t>清楚什么样的文章能被评为一类文</a:t>
            </a:r>
            <a:r>
              <a:rPr lang="en-US" dirty="0" smtClean="0"/>
              <a:t>,</a:t>
            </a:r>
            <a:r>
              <a:rPr lang="zh-CN" altLang="en-US" dirty="0" smtClean="0"/>
              <a:t>什么样的文章能被评为二类文、三类文</a:t>
            </a:r>
            <a:r>
              <a:rPr lang="en-US" dirty="0" smtClean="0"/>
              <a:t>,</a:t>
            </a:r>
            <a:r>
              <a:rPr lang="zh-CN" altLang="en-US" dirty="0" smtClean="0"/>
              <a:t>这样就有助于学生学会审视自己的作文</a:t>
            </a:r>
            <a:r>
              <a:rPr lang="en-US" dirty="0" smtClean="0"/>
              <a:t>,</a:t>
            </a:r>
            <a:r>
              <a:rPr lang="zh-CN" altLang="en-US" dirty="0" smtClean="0"/>
              <a:t>中考时可避免不必要的扣分。</a:t>
            </a:r>
          </a:p>
        </p:txBody>
      </p:sp>
    </p:spTree>
    <p:extLst>
      <p:ext uri="{BB962C8B-B14F-4D97-AF65-F5344CB8AC3E}">
        <p14:creationId xmlns:p14="http://schemas.microsoft.com/office/powerpoint/2010/main" xmlns=""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正确利用闲暇时间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让自己华丽转身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伟大的科学家钱学森一生致力于原子弹的研究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任务的繁重艰巨让本该在闲暇时间休息的钱学森更忙了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当一天的工作任务完成后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同事都回家休息了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而钱学森则在埋头工作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努力地攻克原子弹的各个难关。正因为他惜时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最终原子弹成功发射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让中华子孙扬眉吐气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而钱学森的一生也有了一个华丽的转身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他成了中国科学界的一道丰碑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引领人们不断开拓进取</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钱学森的成功是因为他能正确利用自己的闲暇时间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使自己华丽转身</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时间如珍宝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弥足珍贵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正确利用闲暇时间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让人生绽放光芒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让企业登上成功之峰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让自己华丽转身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正确运用闲暇时间是一个人成功的法宝之一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它让梦想插翅飞翔</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solidFill>
                  <a:srgbClr val="0092D7"/>
                </a:solidFill>
              </a:rPr>
              <a:t>5.</a:t>
            </a:r>
            <a:r>
              <a:rPr lang="zh-CN" altLang="en-US" b="1" dirty="0" smtClean="0">
                <a:solidFill>
                  <a:srgbClr val="0092D7"/>
                </a:solidFill>
              </a:rPr>
              <a:t>倒叙引入</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年江苏苏州中考优秀作文</a:t>
            </a:r>
            <a:r>
              <a:rPr lang="en-US" dirty="0" smtClean="0"/>
              <a:t>(</a:t>
            </a:r>
            <a:r>
              <a:rPr lang="zh-CN" altLang="en-US" dirty="0" smtClean="0"/>
              <a:t>以“我在</a:t>
            </a:r>
            <a:r>
              <a:rPr lang="zh-CN" altLang="en-US" u="sng" dirty="0" smtClean="0"/>
              <a:t>　　　　</a:t>
            </a:r>
            <a:r>
              <a:rPr lang="zh-CN" altLang="en-US" dirty="0" smtClean="0"/>
              <a:t>看太阳”为题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　香山顶峰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我和爸爸妈妈并排坐在一起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静静地看着那斜阳慢慢地褪去最后一丝光亮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直至消失在天际。</a:t>
            </a:r>
          </a:p>
          <a:p>
            <a:pPr>
              <a:lnSpc>
                <a:spcPct val="150000"/>
              </a:lnSpc>
            </a:pPr>
            <a:r>
              <a:rPr lang="zh-CN" altLang="en-US" b="1" dirty="0" smtClean="0">
                <a:latin typeface="楷体" pitchFamily="49" charset="-122"/>
                <a:ea typeface="楷体" pitchFamily="49" charset="-122"/>
              </a:rPr>
              <a:t>　　落日的余晖将天空映染得五彩斑斓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紫红、火红、橘红、橙红、金黄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煞是好看。几只大雁悠闲地从头顶飞过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划破浩瀚长空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留下一道完美的印记。我们终于看到了朝思暮想的香山日落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品尝到了登顶成功的喜悦。回望来路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这喜悦来之不易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没有不懈的努力和坚持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就无法品味这山顶令人惊艳的绝美风光。</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从事情的结果写起</a:t>
            </a:r>
            <a:r>
              <a:rPr lang="en-US" dirty="0" smtClean="0"/>
              <a:t>,</a:t>
            </a:r>
            <a:r>
              <a:rPr lang="zh-CN" altLang="en-US" dirty="0" smtClean="0"/>
              <a:t>引人入胜</a:t>
            </a:r>
            <a:r>
              <a:rPr lang="en-US" dirty="0" smtClean="0"/>
              <a:t>,</a:t>
            </a:r>
            <a:r>
              <a:rPr lang="zh-CN" altLang="en-US" dirty="0" smtClean="0"/>
              <a:t>再回过头来叙述事情的原因和经过。</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6.</a:t>
            </a:r>
            <a:r>
              <a:rPr lang="zh-CN" altLang="en-US" b="1" dirty="0" smtClean="0"/>
              <a:t>妙用修辞</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年重庆中考</a:t>
            </a:r>
            <a:r>
              <a:rPr lang="en-US" dirty="0" smtClean="0"/>
              <a:t>(A</a:t>
            </a:r>
            <a:r>
              <a:rPr lang="zh-CN" altLang="en-US" dirty="0" smtClean="0"/>
              <a:t>卷</a:t>
            </a:r>
            <a:r>
              <a:rPr lang="en-US" dirty="0" smtClean="0"/>
              <a:t>)</a:t>
            </a:r>
            <a:r>
              <a:rPr lang="zh-CN" altLang="en-US" dirty="0" smtClean="0"/>
              <a:t>优秀作文</a:t>
            </a:r>
            <a:r>
              <a:rPr lang="en-US" dirty="0" smtClean="0"/>
              <a:t>(</a:t>
            </a:r>
            <a:r>
              <a:rPr lang="zh-CN" altLang="en-US" dirty="0" smtClean="0"/>
              <a:t>以“多一点</a:t>
            </a:r>
            <a:r>
              <a:rPr lang="zh-CN" altLang="en-US" u="sng" dirty="0" smtClean="0"/>
              <a:t>　　　　</a:t>
            </a:r>
            <a:r>
              <a:rPr lang="zh-CN" altLang="en-US" dirty="0" smtClean="0"/>
              <a:t>”为题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爱心是一种责任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感恩是一种智慧。展开一张叫情感的纸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提起一只叫感恩的笔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写写给我生命的父母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写写教我知识的老师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写写给我友谊的同学。</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年湖南岳阳中考优秀作文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信仰是颗大树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无依无靠的藤蔓依附于她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树有多高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藤蔓就能长多高。</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开头可设问</a:t>
            </a:r>
            <a:r>
              <a:rPr lang="en-US" dirty="0" smtClean="0"/>
              <a:t>,</a:t>
            </a:r>
            <a:r>
              <a:rPr lang="zh-CN" altLang="en-US" dirty="0" smtClean="0"/>
              <a:t>开头就提出问题</a:t>
            </a:r>
            <a:r>
              <a:rPr lang="en-US" dirty="0" smtClean="0"/>
              <a:t>,</a:t>
            </a:r>
            <a:r>
              <a:rPr lang="zh-CN" altLang="en-US" dirty="0" smtClean="0"/>
              <a:t>或引起读者注意</a:t>
            </a:r>
            <a:r>
              <a:rPr lang="en-US" dirty="0" smtClean="0"/>
              <a:t>,</a:t>
            </a:r>
            <a:r>
              <a:rPr lang="zh-CN" altLang="en-US" dirty="0" smtClean="0"/>
              <a:t>或激发读者思考</a:t>
            </a:r>
            <a:r>
              <a:rPr lang="en-US" dirty="0" smtClean="0"/>
              <a:t>,</a:t>
            </a:r>
            <a:r>
              <a:rPr lang="zh-CN" altLang="en-US" dirty="0" smtClean="0"/>
              <a:t>或造成悬念引人入胜。开头可排比</a:t>
            </a:r>
            <a:r>
              <a:rPr lang="en-US" dirty="0" smtClean="0"/>
              <a:t>,</a:t>
            </a:r>
            <a:r>
              <a:rPr lang="zh-CN" altLang="en-US" dirty="0" smtClean="0"/>
              <a:t>开头运用几组句式相同的句子以增强语势</a:t>
            </a:r>
            <a:r>
              <a:rPr lang="en-US" dirty="0" smtClean="0"/>
              <a:t>,</a:t>
            </a:r>
            <a:r>
              <a:rPr lang="zh-CN" altLang="en-US" dirty="0" smtClean="0"/>
              <a:t>开头可比喻</a:t>
            </a:r>
            <a:r>
              <a:rPr lang="en-US" dirty="0" smtClean="0"/>
              <a:t>,</a:t>
            </a:r>
            <a:r>
              <a:rPr lang="zh-CN" altLang="en-US" dirty="0" smtClean="0"/>
              <a:t>使语言生动有趣</a:t>
            </a:r>
            <a:r>
              <a:rPr lang="en-US" dirty="0" smtClean="0"/>
              <a:t>,</a:t>
            </a:r>
            <a:r>
              <a:rPr lang="zh-CN" altLang="en-US" dirty="0" smtClean="0"/>
              <a:t>自然地引出所要表达或描写的意象或物象。</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en-US" dirty="0" smtClean="0"/>
              <a:t>(</a:t>
            </a:r>
            <a:r>
              <a:rPr lang="zh-CN" altLang="en-US" dirty="0" smtClean="0"/>
              <a:t>二</a:t>
            </a:r>
            <a:r>
              <a:rPr lang="en-US" dirty="0" smtClean="0"/>
              <a:t>)</a:t>
            </a:r>
            <a:r>
              <a:rPr lang="zh-CN" altLang="en-US" dirty="0" smtClean="0"/>
              <a:t>与开头一样</a:t>
            </a:r>
            <a:r>
              <a:rPr lang="en-US" dirty="0" smtClean="0"/>
              <a:t>,</a:t>
            </a:r>
            <a:r>
              <a:rPr lang="zh-CN" altLang="en-US" dirty="0" smtClean="0"/>
              <a:t>记叙文的结尾也是相当重要的。成功的结尾</a:t>
            </a:r>
            <a:r>
              <a:rPr lang="en-US" dirty="0" smtClean="0"/>
              <a:t>,</a:t>
            </a:r>
            <a:r>
              <a:rPr lang="zh-CN" altLang="en-US" dirty="0" smtClean="0"/>
              <a:t>能唤起读者的思考与共鸣</a:t>
            </a:r>
            <a:r>
              <a:rPr lang="en-US" dirty="0" smtClean="0"/>
              <a:t>,</a:t>
            </a:r>
            <a:r>
              <a:rPr lang="zh-CN" altLang="en-US" dirty="0" smtClean="0"/>
              <a:t>增强文章的感染力。所以结尾如“撞钟”</a:t>
            </a:r>
            <a:r>
              <a:rPr lang="en-US" dirty="0" smtClean="0"/>
              <a:t>,</a:t>
            </a:r>
            <a:r>
              <a:rPr lang="zh-CN" altLang="en-US" dirty="0" smtClean="0"/>
              <a:t>要“清音有余”。结尾要从全局来考虑</a:t>
            </a:r>
            <a:r>
              <a:rPr lang="en-US" dirty="0" smtClean="0"/>
              <a:t>,</a:t>
            </a:r>
            <a:r>
              <a:rPr lang="zh-CN" altLang="en-US" dirty="0" smtClean="0"/>
              <a:t>使记叙文事件完整</a:t>
            </a:r>
            <a:r>
              <a:rPr lang="en-US" dirty="0" smtClean="0"/>
              <a:t>,</a:t>
            </a:r>
            <a:r>
              <a:rPr lang="zh-CN" altLang="en-US" dirty="0" smtClean="0"/>
              <a:t>首尾呼应</a:t>
            </a:r>
            <a:r>
              <a:rPr lang="en-US" dirty="0" smtClean="0"/>
              <a:t>,</a:t>
            </a:r>
            <a:r>
              <a:rPr lang="zh-CN" altLang="en-US" dirty="0" smtClean="0"/>
              <a:t>以求更好地表达中心。</a:t>
            </a:r>
          </a:p>
          <a:p>
            <a:pPr indent="446088">
              <a:lnSpc>
                <a:spcPct val="150000"/>
              </a:lnSpc>
            </a:pPr>
            <a:r>
              <a:rPr lang="zh-CN" altLang="en-US" dirty="0" smtClean="0"/>
              <a:t>结尾要避免画蛇添足、空喊口号、拖泥带水</a:t>
            </a:r>
            <a:r>
              <a:rPr lang="en-US" dirty="0" smtClean="0"/>
              <a:t>,</a:t>
            </a:r>
            <a:r>
              <a:rPr lang="zh-CN" altLang="en-US" dirty="0" smtClean="0"/>
              <a:t>甚至仓促而没有结尾的情况。</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首尾呼应</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年湖北黄冈中考优秀作文</a:t>
            </a:r>
            <a:r>
              <a:rPr lang="en-US" dirty="0" smtClean="0"/>
              <a:t>(</a:t>
            </a:r>
            <a:r>
              <a:rPr lang="zh-CN" altLang="en-US" dirty="0" smtClean="0"/>
              <a:t>以“青春岁月</a:t>
            </a:r>
            <a:r>
              <a:rPr lang="en-US" dirty="0" smtClean="0"/>
              <a:t>,</a:t>
            </a:r>
            <a:r>
              <a:rPr lang="zh-CN" altLang="en-US" dirty="0" smtClean="0"/>
              <a:t>我与</a:t>
            </a:r>
            <a:r>
              <a:rPr lang="zh-CN" altLang="en-US" u="sng" dirty="0" smtClean="0"/>
              <a:t>　　　</a:t>
            </a:r>
            <a:r>
              <a:rPr lang="zh-CN" altLang="en-US" dirty="0" smtClean="0"/>
              <a:t>相约”为题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我提着垃圾袋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站在路口内心非常纠结。向左是轻松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向右是文明。</a:t>
            </a:r>
          </a:p>
          <a:p>
            <a:pPr>
              <a:lnSpc>
                <a:spcPct val="150000"/>
              </a:lnSpc>
            </a:pPr>
            <a:r>
              <a:rPr lang="zh-CN" altLang="en-US" b="1" dirty="0" smtClean="0">
                <a:latin typeface="楷体" pitchFamily="49" charset="-122"/>
                <a:ea typeface="楷体" pitchFamily="49" charset="-122"/>
              </a:rPr>
              <a:t>　　</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看着她们离开的背影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我感觉脸有点发红了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捡起刚刚放下的垃圾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向右边跑去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向右是文明。</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结尾或点题</a:t>
            </a:r>
            <a:r>
              <a:rPr lang="en-US" dirty="0" smtClean="0"/>
              <a:t>,</a:t>
            </a:r>
            <a:r>
              <a:rPr lang="zh-CN" altLang="en-US" dirty="0" smtClean="0"/>
              <a:t>与文题遥相呼应</a:t>
            </a:r>
            <a:r>
              <a:rPr lang="en-US" dirty="0" smtClean="0"/>
              <a:t>;</a:t>
            </a:r>
            <a:r>
              <a:rPr lang="zh-CN" altLang="en-US" dirty="0" smtClean="0"/>
              <a:t>或与开头相照应</a:t>
            </a:r>
            <a:r>
              <a:rPr lang="en-US" dirty="0" smtClean="0"/>
              <a:t>,</a:t>
            </a:r>
            <a:r>
              <a:rPr lang="zh-CN" altLang="en-US" dirty="0" smtClean="0"/>
              <a:t>收束全文。这种写法使文章产生浑然一体、首尾圆合的美感。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总结升华</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年湖北孝感中考优秀作文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当我“重见光明”之后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我才发现自己的小腿、膝盖、手臂上都有被石头蹭破的痕迹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但我并不在乎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因为我在最困难的时候给了自己一个支点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也给了自己支撑下去的毅力和信心。也许我无法撬动地球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但我能撼动心中的脆弱和灰心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得到困难险阻的洗礼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焕发出全新的自我。</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年安徽中考优秀作文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　在比较中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找到了差距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明确了目标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这也是学习之乐</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世间万物皆有乐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有乐的学习才会趣味盎然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有乐的世界才会有四溢的  光芒</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让我们都来品味学习之乐</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结尾或展开联想</a:t>
            </a:r>
            <a:r>
              <a:rPr lang="en-US" dirty="0" smtClean="0"/>
              <a:t>,</a:t>
            </a:r>
            <a:r>
              <a:rPr lang="zh-CN" altLang="en-US" dirty="0" smtClean="0"/>
              <a:t>由此及彼</a:t>
            </a:r>
            <a:r>
              <a:rPr lang="en-US" dirty="0" smtClean="0"/>
              <a:t>,</a:t>
            </a:r>
            <a:r>
              <a:rPr lang="zh-CN" altLang="en-US" dirty="0" smtClean="0"/>
              <a:t>由表及里</a:t>
            </a:r>
            <a:r>
              <a:rPr lang="en-US" dirty="0" smtClean="0"/>
              <a:t>,</a:t>
            </a:r>
            <a:r>
              <a:rPr lang="zh-CN" altLang="en-US" dirty="0" smtClean="0"/>
              <a:t>深化主题</a:t>
            </a:r>
            <a:r>
              <a:rPr lang="en-US" dirty="0" smtClean="0"/>
              <a:t>;</a:t>
            </a:r>
            <a:r>
              <a:rPr lang="zh-CN" altLang="en-US" dirty="0" smtClean="0"/>
              <a:t>或总结提高</a:t>
            </a:r>
            <a:r>
              <a:rPr lang="en-US" dirty="0" smtClean="0"/>
              <a:t>,</a:t>
            </a:r>
            <a:r>
              <a:rPr lang="zh-CN" altLang="en-US" dirty="0" smtClean="0"/>
              <a:t>使主题得到升华。</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抒情议论</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年四川自贡中考优秀作文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瘦西湖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有人说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你是一幅美丽的山水画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有人说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你是一颗举世无双、璀璨夺目的钻石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瘦西湖更是一位魅力永存、美丽婀娜的少女</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年江苏淮安中考优秀作文</a:t>
            </a:r>
            <a:r>
              <a:rPr lang="en-US" dirty="0" smtClean="0"/>
              <a:t>(</a:t>
            </a:r>
            <a:r>
              <a:rPr lang="zh-CN" altLang="en-US" dirty="0" smtClean="0"/>
              <a:t>以“我当铭记”为题</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青春是一种财富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更是一种姿态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青春是一条河流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更是一种风度。在青春的世界里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沙砾要变成珍珠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石头要化作金块。青春的魅力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可以让枯枝长出鲜果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让沙漠布满森林。无兄弟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不篮球。无拼搏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不青春。</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结尾直接抒发作者的感情</a:t>
            </a:r>
            <a:r>
              <a:rPr lang="en-US" dirty="0" smtClean="0"/>
              <a:t>,</a:t>
            </a:r>
            <a:r>
              <a:rPr lang="zh-CN" altLang="en-US" dirty="0" smtClean="0"/>
              <a:t>以引起读者的共鸣</a:t>
            </a:r>
            <a:r>
              <a:rPr lang="en-US" dirty="0" smtClean="0"/>
              <a:t>,</a:t>
            </a:r>
            <a:r>
              <a:rPr lang="zh-CN" altLang="en-US" dirty="0" smtClean="0"/>
              <a:t>从中受到感染</a:t>
            </a:r>
            <a:r>
              <a:rPr lang="en-US" dirty="0" smtClean="0"/>
              <a:t>,</a:t>
            </a:r>
            <a:r>
              <a:rPr lang="zh-CN" altLang="en-US" dirty="0" smtClean="0"/>
              <a:t>受到教育。结尾对人物或事物进行总结、评价</a:t>
            </a:r>
            <a:r>
              <a:rPr lang="en-US" dirty="0" smtClean="0"/>
              <a:t>,</a:t>
            </a:r>
            <a:r>
              <a:rPr lang="zh-CN" altLang="en-US" dirty="0" smtClean="0"/>
              <a:t>表达作者的看法</a:t>
            </a:r>
            <a:r>
              <a:rPr lang="en-US" dirty="0" smtClean="0"/>
              <a:t>,</a:t>
            </a:r>
            <a:r>
              <a:rPr lang="zh-CN" altLang="en-US" dirty="0" smtClean="0"/>
              <a:t>突出文章的中心。</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情景合一</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年江苏淮安中考优秀作文</a:t>
            </a:r>
            <a:r>
              <a:rPr lang="en-US" dirty="0" smtClean="0"/>
              <a:t>(</a:t>
            </a:r>
            <a:r>
              <a:rPr lang="zh-CN" altLang="en-US" dirty="0" smtClean="0"/>
              <a:t>以“我当铭记”为题</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漆黑的夜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被孔明灯照亮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点一指希望之火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交给晚风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伴随孔明灯的升腾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我定当铭记那份用竹篾的韧性撑起的美好希望与信念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驱散迷茫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不畏前方。</a:t>
            </a: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在文章整体意境的基础上</a:t>
            </a:r>
            <a:r>
              <a:rPr lang="en-US" dirty="0" smtClean="0"/>
              <a:t>,</a:t>
            </a:r>
            <a:r>
              <a:rPr lang="zh-CN" altLang="en-US" dirty="0" smtClean="0"/>
              <a:t>结尾能够进行合理的艺术加工</a:t>
            </a:r>
            <a:r>
              <a:rPr lang="en-US" dirty="0" smtClean="0"/>
              <a:t>,</a:t>
            </a:r>
            <a:r>
              <a:rPr lang="zh-CN" altLang="en-US" dirty="0" smtClean="0"/>
              <a:t>将自己要表达的中心含蓄地用景物烘托出来</a:t>
            </a:r>
            <a:r>
              <a:rPr lang="en-US" dirty="0" smtClean="0"/>
              <a:t>,</a:t>
            </a:r>
            <a:r>
              <a:rPr lang="zh-CN" altLang="en-US" dirty="0" smtClean="0"/>
              <a:t>给人余音袅袅之感。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5.</a:t>
            </a:r>
            <a:r>
              <a:rPr lang="zh-CN" altLang="en-US" b="1" dirty="0" smtClean="0"/>
              <a:t>引用增效</a:t>
            </a: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年湖南娄底中考优秀作文</a:t>
            </a:r>
            <a:r>
              <a:rPr lang="en-US" dirty="0" smtClean="0"/>
              <a:t>(</a:t>
            </a:r>
            <a:r>
              <a:rPr lang="zh-CN" altLang="en-US" dirty="0" smtClean="0"/>
              <a:t>以“</a:t>
            </a:r>
            <a:r>
              <a:rPr lang="zh-CN" altLang="en-US" u="sng" dirty="0" smtClean="0"/>
              <a:t>　　　　</a:t>
            </a:r>
            <a:r>
              <a:rPr lang="zh-CN" altLang="en-US" dirty="0" smtClean="0"/>
              <a:t>飞翔”为题</a:t>
            </a:r>
            <a:r>
              <a:rPr lang="en-US" dirty="0" smtClean="0"/>
              <a:t>) </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“有些青春美不在张扬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默默地把窄路走宽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自己的旋律自己唱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总会有阻挡</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青春路上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要勇敢去飞翔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因为那堵高墙外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有一片绝妙的风景</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示例</a:t>
            </a:r>
            <a:r>
              <a:rPr lang="en-US" dirty="0" smtClean="0">
                <a:solidFill>
                  <a:srgbClr val="0092D7"/>
                </a:solidFill>
              </a:rPr>
              <a:t>]</a:t>
            </a:r>
            <a:r>
              <a:rPr lang="en-US" dirty="0" smtClean="0"/>
              <a:t>2019</a:t>
            </a:r>
            <a:r>
              <a:rPr lang="zh-CN" altLang="en-US" dirty="0" smtClean="0"/>
              <a:t>年山东滨州中考优秀作文</a:t>
            </a:r>
            <a:r>
              <a:rPr lang="en-US" dirty="0" smtClean="0"/>
              <a:t>(</a:t>
            </a:r>
            <a:r>
              <a:rPr lang="zh-CN" altLang="en-US" dirty="0" smtClean="0"/>
              <a:t>材料作文</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黄昏的暮霭笼罩着群山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覆盖着小溪。我的耳畔忽地响起一句话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我们或许无法选择自己的出身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我们一定会去追寻生命里的诗和远方</a:t>
            </a:r>
            <a:r>
              <a:rPr lang="en-US" b="1" dirty="0" smtClean="0">
                <a:latin typeface="楷体" pitchFamily="49" charset="-122"/>
                <a:ea typeface="楷体" pitchFamily="49" charset="-122"/>
              </a:rPr>
              <a:t>! </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技巧点拨</a:t>
            </a:r>
            <a:r>
              <a:rPr lang="en-US" dirty="0" smtClean="0">
                <a:solidFill>
                  <a:srgbClr val="0092D7"/>
                </a:solidFill>
              </a:rPr>
              <a:t>]</a:t>
            </a:r>
            <a:r>
              <a:rPr lang="zh-CN" altLang="en-US" dirty="0" smtClean="0"/>
              <a:t>用名言、警句、诗句收尾</a:t>
            </a:r>
            <a:r>
              <a:rPr lang="en-US" dirty="0" smtClean="0"/>
              <a:t>,</a:t>
            </a:r>
            <a:r>
              <a:rPr lang="zh-CN" altLang="en-US" dirty="0" smtClean="0"/>
              <a:t>引申文章</a:t>
            </a:r>
            <a:r>
              <a:rPr lang="en-US" dirty="0" smtClean="0"/>
              <a:t>,</a:t>
            </a:r>
            <a:r>
              <a:rPr lang="zh-CN" altLang="en-US" dirty="0" smtClean="0"/>
              <a:t>揭示某种人生的真谛。含义深刻</a:t>
            </a:r>
            <a:r>
              <a:rPr lang="en-US" dirty="0" smtClean="0"/>
              <a:t>,</a:t>
            </a:r>
            <a:r>
              <a:rPr lang="zh-CN" altLang="en-US" dirty="0" smtClean="0"/>
              <a:t>耐人寻味</a:t>
            </a:r>
            <a:r>
              <a:rPr lang="en-US" dirty="0" smtClean="0"/>
              <a:t>,</a:t>
            </a:r>
            <a:r>
              <a:rPr lang="zh-CN" altLang="en-US" dirty="0" smtClean="0"/>
              <a:t>产生“言有尽而意无穷”的效果。</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文章由自然界的现象谈起</a:t>
            </a:r>
            <a:r>
              <a:rPr lang="en-US" dirty="0" smtClean="0"/>
              <a:t>,</a:t>
            </a:r>
            <a:r>
              <a:rPr lang="zh-CN" altLang="en-US" dirty="0" smtClean="0"/>
              <a:t>并引用华罗庚的名言提出本文的中心论点“只有正确利用闲暇时间</a:t>
            </a:r>
            <a:r>
              <a:rPr lang="en-US" dirty="0" smtClean="0"/>
              <a:t>,</a:t>
            </a:r>
            <a:r>
              <a:rPr lang="zh-CN" altLang="en-US" dirty="0" smtClean="0"/>
              <a:t>才能让梦想插翅飞翔”。接着作者采用段首中心句的方式提出了三个分论点</a:t>
            </a:r>
            <a:r>
              <a:rPr lang="en-US" dirty="0" smtClean="0"/>
              <a:t>:</a:t>
            </a:r>
            <a:r>
              <a:rPr lang="zh-CN" altLang="en-US" dirty="0" smtClean="0"/>
              <a:t>“正确利用闲暇时间</a:t>
            </a:r>
            <a:r>
              <a:rPr lang="en-US" dirty="0" smtClean="0"/>
              <a:t>,</a:t>
            </a:r>
            <a:r>
              <a:rPr lang="zh-CN" altLang="en-US" dirty="0" smtClean="0"/>
              <a:t>让人生绽放光芒</a:t>
            </a:r>
            <a:r>
              <a:rPr lang="en-US" dirty="0" smtClean="0"/>
              <a:t>!</a:t>
            </a:r>
            <a:r>
              <a:rPr lang="zh-CN" altLang="en-US" dirty="0" smtClean="0"/>
              <a:t>”“正确利用闲暇时间</a:t>
            </a:r>
            <a:r>
              <a:rPr lang="en-US" dirty="0" smtClean="0"/>
              <a:t>,</a:t>
            </a:r>
            <a:r>
              <a:rPr lang="zh-CN" altLang="en-US" dirty="0" smtClean="0"/>
              <a:t>让企业走上成功之峰</a:t>
            </a:r>
            <a:r>
              <a:rPr lang="en-US" dirty="0" smtClean="0"/>
              <a:t>!</a:t>
            </a:r>
            <a:r>
              <a:rPr lang="zh-CN" altLang="en-US" dirty="0" smtClean="0"/>
              <a:t>”“正确利用闲暇时间</a:t>
            </a:r>
            <a:r>
              <a:rPr lang="en-US" dirty="0" smtClean="0"/>
              <a:t>,</a:t>
            </a:r>
            <a:r>
              <a:rPr lang="zh-CN" altLang="en-US" dirty="0" smtClean="0"/>
              <a:t>让自己华丽转身</a:t>
            </a:r>
            <a:r>
              <a:rPr lang="en-US" dirty="0" smtClean="0"/>
              <a:t>!</a:t>
            </a:r>
            <a:r>
              <a:rPr lang="zh-CN" altLang="en-US" dirty="0" smtClean="0"/>
              <a:t>”并分别引用“鲁迅”“马云”“钱学森”的事例</a:t>
            </a:r>
            <a:r>
              <a:rPr lang="en-US" dirty="0" smtClean="0"/>
              <a:t>,</a:t>
            </a:r>
            <a:r>
              <a:rPr lang="zh-CN" altLang="en-US" dirty="0" smtClean="0"/>
              <a:t>从文学家、企业家、科学家三个角度加以论证。最后进行总结</a:t>
            </a:r>
            <a:r>
              <a:rPr lang="en-US" dirty="0" smtClean="0"/>
              <a:t>,</a:t>
            </a:r>
            <a:r>
              <a:rPr lang="zh-CN" altLang="en-US" dirty="0" smtClean="0"/>
              <a:t>使文章结构完整</a:t>
            </a:r>
            <a:r>
              <a:rPr lang="en-US" dirty="0" smtClean="0"/>
              <a:t>,</a:t>
            </a:r>
            <a:r>
              <a:rPr lang="zh-CN" altLang="en-US" dirty="0" smtClean="0"/>
              <a:t>一气呵成</a:t>
            </a:r>
            <a:r>
              <a:rPr lang="en-US" dirty="0" smtClean="0"/>
              <a:t>,</a:t>
            </a:r>
            <a:r>
              <a:rPr lang="zh-CN" altLang="en-US" dirty="0" smtClean="0"/>
              <a:t>可算作议论文的范作。</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作文升格</a:t>
            </a:r>
            <a:r>
              <a:rPr lang="en-US" altLang="zh-CN" dirty="0" smtClean="0">
                <a:solidFill>
                  <a:srgbClr val="0092D7"/>
                </a:solidFill>
              </a:rPr>
              <a:t>】</a:t>
            </a:r>
          </a:p>
          <a:p>
            <a:pPr>
              <a:lnSpc>
                <a:spcPct val="150000"/>
              </a:lnSpc>
            </a:pPr>
            <a:r>
              <a:rPr lang="zh-CN" altLang="en-US" b="1" dirty="0" smtClean="0"/>
              <a:t>原文</a:t>
            </a:r>
          </a:p>
          <a:p>
            <a:pPr algn="ctr">
              <a:lnSpc>
                <a:spcPct val="150000"/>
              </a:lnSpc>
            </a:pPr>
            <a:r>
              <a:rPr lang="zh-CN" altLang="en-US" b="1" dirty="0" smtClean="0">
                <a:latin typeface="楷体" pitchFamily="49" charset="-122"/>
                <a:ea typeface="楷体" pitchFamily="49" charset="-122"/>
              </a:rPr>
              <a:t>那一刻</a:t>
            </a:r>
          </a:p>
          <a:p>
            <a:pPr>
              <a:lnSpc>
                <a:spcPct val="150000"/>
              </a:lnSpc>
            </a:pPr>
            <a:r>
              <a:rPr lang="zh-CN" altLang="en-US" b="1" dirty="0" smtClean="0">
                <a:latin typeface="楷体" pitchFamily="49" charset="-122"/>
                <a:ea typeface="楷体" pitchFamily="49" charset="-122"/>
              </a:rPr>
              <a:t>　　古朴的老街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弥漫着古旧的气息。雕花的屋檐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苔藓攀附的墙角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呈现墨绿色的旧痕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岁月和风雨磨损了当年的风光。</a:t>
            </a:r>
          </a:p>
          <a:p>
            <a:pPr>
              <a:lnSpc>
                <a:spcPct val="150000"/>
              </a:lnSpc>
            </a:pPr>
            <a:r>
              <a:rPr lang="zh-CN" altLang="en-US" b="1" dirty="0" smtClean="0">
                <a:latin typeface="楷体" pitchFamily="49" charset="-122"/>
                <a:ea typeface="楷体" pitchFamily="49" charset="-122"/>
              </a:rPr>
              <a:t>　　行走在狭窄的青石板路上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檐角流泻下阳光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顺着画廊来到茶社。繁绿的藤萝缠绕在门牌上。“老姜家蒸饺”几个鎏金大字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赫然醒目。茶社内部陈设简单整洁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不到十张方桌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每张桌上放着一瓶矿泉水瓶装的醋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有的桌上放着一碗鲜红辣椒。</a:t>
            </a:r>
          </a:p>
          <a:p>
            <a:pPr>
              <a:lnSpc>
                <a:spcPct val="150000"/>
              </a:lnSpc>
            </a:pPr>
            <a:r>
              <a:rPr lang="zh-CN" altLang="en-US" b="1" dirty="0" smtClean="0">
                <a:latin typeface="楷体" pitchFamily="49" charset="-122"/>
                <a:ea typeface="楷体" pitchFamily="49" charset="-122"/>
              </a:rPr>
              <a:t>　　我点好餐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回头找位置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几乎每张桌上都坐满了人。我左顾右盼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一直寻找。</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嘈杂的声音掠过我耳边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大人们相互交谈的声音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手机的电话铃声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还有小孩的哭闹声</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没有人会注意到我。</a:t>
            </a:r>
          </a:p>
          <a:p>
            <a:pPr indent="446088">
              <a:lnSpc>
                <a:spcPct val="150000"/>
              </a:lnSpc>
            </a:pPr>
            <a:r>
              <a:rPr lang="zh-CN" altLang="en-US" b="1" dirty="0" smtClean="0">
                <a:latin typeface="楷体" pitchFamily="49" charset="-122"/>
                <a:ea typeface="楷体" pitchFamily="49" charset="-122"/>
              </a:rPr>
              <a:t>我低着头站在墙边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看着吊兰垂挂的小白花质朴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淡雅。突然一阵声音扰乱了我的思绪。</a:t>
            </a:r>
          </a:p>
          <a:p>
            <a:pPr indent="446088">
              <a:lnSpc>
                <a:spcPct val="150000"/>
              </a:lnSpc>
            </a:pPr>
            <a:r>
              <a:rPr lang="zh-CN" altLang="en-US" b="1" dirty="0" smtClean="0">
                <a:latin typeface="楷体" pitchFamily="49" charset="-122"/>
                <a:ea typeface="楷体" pitchFamily="49" charset="-122"/>
              </a:rPr>
              <a:t>“小姑娘找位置啊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这儿有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”我呆滞地抬起头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那个人的微笑呈现在我眼前。</a:t>
            </a:r>
          </a:p>
          <a:p>
            <a:pPr indent="446088">
              <a:lnSpc>
                <a:spcPct val="150000"/>
              </a:lnSpc>
            </a:pPr>
            <a:r>
              <a:rPr lang="zh-CN" altLang="en-US" b="1" dirty="0" smtClean="0">
                <a:latin typeface="楷体" pitchFamily="49" charset="-122"/>
                <a:ea typeface="楷体" pitchFamily="49" charset="-122"/>
              </a:rPr>
              <a:t>那闪着光的笑容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像一朵在下雨后悄然绽开的睡莲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羞怯而又纯洁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像温暖的阳光在夏日里荡漾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像晶莹在雨露中的睡莲那般美丽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那般纯洁。　</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随后他站起身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撸撸自己的袖口又将旁边的桌子擦了一遍。又咧开嘴 笑</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“这儿不脏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可以坐的。”</a:t>
            </a:r>
          </a:p>
          <a:p>
            <a:pPr indent="446088">
              <a:lnSpc>
                <a:spcPct val="150000"/>
              </a:lnSpc>
            </a:pPr>
            <a:r>
              <a:rPr lang="zh-CN" altLang="en-US" b="1" dirty="0" smtClean="0">
                <a:latin typeface="楷体" pitchFamily="49" charset="-122"/>
                <a:ea typeface="楷体" pitchFamily="49" charset="-122"/>
              </a:rPr>
              <a:t>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我的心咯噔一下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一点一滴的细节如同微澜的水纹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氤氲的白 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缓缓地渗入我的思想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深深地感动了我。</a:t>
            </a:r>
          </a:p>
          <a:p>
            <a:pPr indent="446088">
              <a:lnSpc>
                <a:spcPct val="150000"/>
              </a:lnSpc>
            </a:pPr>
            <a:r>
              <a:rPr lang="zh-CN" altLang="en-US" b="1" dirty="0" smtClean="0">
                <a:latin typeface="楷体" pitchFamily="49" charset="-122"/>
                <a:ea typeface="楷体" pitchFamily="49" charset="-122"/>
              </a:rPr>
              <a:t>他迅速地吃完了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拿起桌边的手套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理了理袖口推门而出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我缓缓地坐到了那个位置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以微笑回赠。</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那是一名工人。那工人一身绿色工作服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泥浆、灰尘分布在他的衣服上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头上还戴着橘黄的工作帽。不知是否在太阳下晒久了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帽子的上方变成了深褐色。斑驳的织线手套还破了几个洞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袖口上的纽扣掉了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露出发黄的皮肤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袖口被洗得掉色了。仔细一看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还有针线缝过的口。</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我看见门口收银台的吊兰缀了几朵淡雅微小的白花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像夜空里的星星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每一颗星星都在发光。</a:t>
            </a:r>
            <a:endParaRPr lang="en-US" altLang="zh-CN"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初评</a:t>
            </a:r>
            <a:r>
              <a:rPr lang="en-US" dirty="0" smtClean="0">
                <a:solidFill>
                  <a:srgbClr val="0092D7"/>
                </a:solidFill>
              </a:rPr>
              <a:t>]</a:t>
            </a:r>
            <a:r>
              <a:rPr lang="zh-CN" altLang="en-US" dirty="0" smtClean="0"/>
              <a:t>优点</a:t>
            </a:r>
            <a:r>
              <a:rPr lang="en-US" dirty="0" smtClean="0"/>
              <a:t>:(1)</a:t>
            </a:r>
            <a:r>
              <a:rPr lang="zh-CN" altLang="en-US" dirty="0" smtClean="0"/>
              <a:t>善抓细节</a:t>
            </a:r>
            <a:r>
              <a:rPr lang="en-US" dirty="0" smtClean="0"/>
              <a:t>,</a:t>
            </a:r>
            <a:r>
              <a:rPr lang="zh-CN" altLang="en-US" dirty="0" smtClean="0"/>
              <a:t>语言优美。本文匠心独运</a:t>
            </a:r>
            <a:r>
              <a:rPr lang="en-US" dirty="0" smtClean="0"/>
              <a:t>,</a:t>
            </a:r>
            <a:r>
              <a:rPr lang="zh-CN" altLang="en-US" dirty="0" smtClean="0"/>
              <a:t>抓住一个普通平凡的工人用袖子擦桌子的瞬间</a:t>
            </a:r>
            <a:r>
              <a:rPr lang="en-US" dirty="0" smtClean="0"/>
              <a:t>,</a:t>
            </a:r>
            <a:r>
              <a:rPr lang="zh-CN" altLang="en-US" dirty="0" smtClean="0"/>
              <a:t>刻画了人物的神态、动作、外貌。在行文中不时穿插优美而又承上启下的话语拨动人心。</a:t>
            </a:r>
            <a:r>
              <a:rPr lang="en-US" dirty="0" smtClean="0"/>
              <a:t>(2)</a:t>
            </a:r>
            <a:r>
              <a:rPr lang="zh-CN" altLang="en-US" dirty="0" smtClean="0"/>
              <a:t>以物喻人</a:t>
            </a:r>
            <a:r>
              <a:rPr lang="en-US" dirty="0" smtClean="0"/>
              <a:t>,</a:t>
            </a:r>
            <a:r>
              <a:rPr lang="zh-CN" altLang="en-US" dirty="0" smtClean="0"/>
              <a:t>增添韵味。文章辅以小小的淡雅的吊兰</a:t>
            </a:r>
            <a:r>
              <a:rPr lang="en-US" dirty="0" smtClean="0"/>
              <a:t>,</a:t>
            </a:r>
            <a:r>
              <a:rPr lang="zh-CN" altLang="en-US" dirty="0" smtClean="0"/>
              <a:t>给文章增添了美感</a:t>
            </a:r>
            <a:r>
              <a:rPr lang="en-US" dirty="0" smtClean="0"/>
              <a:t>,</a:t>
            </a:r>
            <a:r>
              <a:rPr lang="zh-CN" altLang="en-US" dirty="0" smtClean="0"/>
              <a:t>也衬托了人物。缺陷</a:t>
            </a:r>
            <a:r>
              <a:rPr lang="en-US" dirty="0" smtClean="0"/>
              <a:t>:</a:t>
            </a:r>
            <a:r>
              <a:rPr lang="zh-CN" altLang="en-US" dirty="0" smtClean="0"/>
              <a:t>开头环境描写虽然漂亮</a:t>
            </a:r>
            <a:r>
              <a:rPr lang="en-US" dirty="0" smtClean="0"/>
              <a:t>,</a:t>
            </a:r>
            <a:r>
              <a:rPr lang="zh-CN" altLang="en-US" dirty="0" smtClean="0"/>
              <a:t>但是华而不实</a:t>
            </a:r>
            <a:r>
              <a:rPr lang="en-US" dirty="0" smtClean="0"/>
              <a:t>,</a:t>
            </a:r>
            <a:r>
              <a:rPr lang="zh-CN" altLang="en-US" dirty="0" smtClean="0"/>
              <a:t>和中心关系不大</a:t>
            </a:r>
            <a:r>
              <a:rPr lang="en-US" dirty="0" smtClean="0"/>
              <a:t>,</a:t>
            </a:r>
            <a:r>
              <a:rPr lang="zh-CN" altLang="en-US" dirty="0" smtClean="0"/>
              <a:t>切入叙述过慢。结尾以景结情</a:t>
            </a:r>
            <a:r>
              <a:rPr lang="en-US" dirty="0" smtClean="0"/>
              <a:t>,</a:t>
            </a:r>
            <a:r>
              <a:rPr lang="zh-CN" altLang="en-US" dirty="0" smtClean="0"/>
              <a:t>余味无穷</a:t>
            </a:r>
            <a:r>
              <a:rPr lang="en-US" dirty="0" smtClean="0"/>
              <a:t>,</a:t>
            </a:r>
            <a:r>
              <a:rPr lang="zh-CN" altLang="en-US" dirty="0" smtClean="0"/>
              <a:t>但是缺少自己的理解、感悟</a:t>
            </a:r>
            <a:r>
              <a:rPr lang="en-US" dirty="0" smtClean="0"/>
              <a:t>,</a:t>
            </a:r>
            <a:r>
              <a:rPr lang="zh-CN" altLang="en-US" dirty="0" smtClean="0"/>
              <a:t>需要进行总结和升华。</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t>升格作文</a:t>
            </a:r>
          </a:p>
          <a:p>
            <a:pPr algn="ctr">
              <a:lnSpc>
                <a:spcPct val="150000"/>
              </a:lnSpc>
            </a:pPr>
            <a:r>
              <a:rPr lang="zh-CN" altLang="en-US" b="1" dirty="0" smtClean="0">
                <a:latin typeface="楷体" pitchFamily="49" charset="-122"/>
                <a:ea typeface="楷体" pitchFamily="49" charset="-122"/>
              </a:rPr>
              <a:t>那一刻</a:t>
            </a:r>
          </a:p>
          <a:p>
            <a:pPr>
              <a:lnSpc>
                <a:spcPct val="150000"/>
              </a:lnSpc>
            </a:pPr>
            <a:r>
              <a:rPr lang="zh-CN" altLang="en-US" b="1" dirty="0" smtClean="0">
                <a:latin typeface="楷体" pitchFamily="49" charset="-122"/>
                <a:ea typeface="楷体" pitchFamily="49" charset="-122"/>
              </a:rPr>
              <a:t>　　</a:t>
            </a:r>
            <a:r>
              <a:rPr lang="zh-CN" altLang="en-US" b="1" u="wavy" dirty="0" smtClean="0">
                <a:latin typeface="楷体" pitchFamily="49" charset="-122"/>
                <a:ea typeface="楷体" pitchFamily="49" charset="-122"/>
              </a:rPr>
              <a:t>行走在狭窄的青石板路上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檐角流泻下阳光</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顺着画廊来到茶社。繁绿的藤萝缠绕在门牌上。“老姜家蒸饺”几个鎏金大字</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赫然醒目。茶社内部陈设简单整洁</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一盆盆茂盛的吊兰装饰在墙角。</a:t>
            </a:r>
            <a:endParaRPr lang="zh-CN" altLang="en-US"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我点好餐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回头找位置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几乎每张桌上都坐满了人。我左顾右盼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一直寻找。</a:t>
            </a:r>
          </a:p>
          <a:p>
            <a:pPr indent="446088">
              <a:lnSpc>
                <a:spcPct val="150000"/>
              </a:lnSpc>
            </a:pPr>
            <a:r>
              <a:rPr lang="zh-CN" altLang="en-US" b="1" dirty="0" smtClean="0">
                <a:latin typeface="楷体" pitchFamily="49" charset="-122"/>
                <a:ea typeface="楷体" pitchFamily="49" charset="-122"/>
              </a:rPr>
              <a:t>嘈杂的声音掠过我耳边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大人们相互交谈的声音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手机的电话铃声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还有小孩的哭闹声</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没有人会注意到我。</a:t>
            </a:r>
            <a:endParaRPr lang="en-US" altLang="zh-CN"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我低着头站在墙边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看着吊兰垂挂的小白花质朴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淡雅。突然一阵声音扰乱了我的思绪。</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“小姑娘找位置啊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这儿有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”我呆滞地抬起头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那个人的微笑呈现在我眼前。</a:t>
            </a:r>
          </a:p>
          <a:p>
            <a:pPr>
              <a:lnSpc>
                <a:spcPct val="150000"/>
              </a:lnSpc>
            </a:pPr>
            <a:r>
              <a:rPr lang="zh-CN" altLang="en-US" b="1" dirty="0" smtClean="0">
                <a:latin typeface="楷体" pitchFamily="49" charset="-122"/>
                <a:ea typeface="楷体" pitchFamily="49" charset="-122"/>
              </a:rPr>
              <a:t>　　那闪着光的笑容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像一朵在下雨后悄然绽开的睡莲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羞怯而又纯洁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像温暖的阳光在夏日里荡漾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像晶莹在雨露中的睡莲那般美丽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那般纯洁。</a:t>
            </a:r>
          </a:p>
          <a:p>
            <a:pPr>
              <a:lnSpc>
                <a:spcPct val="150000"/>
              </a:lnSpc>
            </a:pPr>
            <a:r>
              <a:rPr lang="zh-CN" altLang="en-US" b="1" dirty="0" smtClean="0">
                <a:latin typeface="楷体" pitchFamily="49" charset="-122"/>
                <a:ea typeface="楷体" pitchFamily="49" charset="-122"/>
              </a:rPr>
              <a:t>　　随后他站起身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撸撸自己的袖口又将旁边的桌子擦了一遍。又咧开嘴笑</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“这儿不脏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可以坐的。”</a:t>
            </a:r>
          </a:p>
          <a:p>
            <a:pPr>
              <a:lnSpc>
                <a:spcPct val="150000"/>
              </a:lnSpc>
            </a:pPr>
            <a:r>
              <a:rPr lang="zh-CN" altLang="en-US" b="1" dirty="0" smtClean="0">
                <a:latin typeface="楷体" pitchFamily="49" charset="-122"/>
                <a:ea typeface="楷体" pitchFamily="49" charset="-122"/>
              </a:rPr>
              <a:t>　　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我的心咯噔一下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一点一滴的细节如同微澜的水纹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氤氲的白雾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缓缓地渗入我的思想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深深地感动了我。</a:t>
            </a:r>
          </a:p>
          <a:p>
            <a:pPr>
              <a:lnSpc>
                <a:spcPct val="150000"/>
              </a:lnSpc>
            </a:pPr>
            <a:r>
              <a:rPr lang="zh-CN" altLang="en-US" b="1" dirty="0" smtClean="0">
                <a:latin typeface="楷体" pitchFamily="49" charset="-122"/>
                <a:ea typeface="楷体" pitchFamily="49" charset="-122"/>
              </a:rPr>
              <a:t>　　他迅速地吃完了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套起桌边的手套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理了理袖口推门而出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我缓缓地坐到了那个位置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以微笑回赠。</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那是一名工人。那工人一身绿色工作服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泥浆、灰尘分布在他的衣服上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头上还戴着橘黄的工作帽。不知是否在太阳下晒久了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帽子的上方变成了深褐色。斑驳的织线手套还破了几个洞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袖口上的纽扣掉了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露出发黄的皮肤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袖口被洗得掉色了。仔细一看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还有针线缝过的口。</a:t>
            </a:r>
          </a:p>
          <a:p>
            <a:pPr>
              <a:lnSpc>
                <a:spcPct val="150000"/>
              </a:lnSpc>
            </a:pPr>
            <a:r>
              <a:rPr lang="zh-CN" altLang="en-US" b="1" dirty="0" smtClean="0">
                <a:latin typeface="楷体" pitchFamily="49" charset="-122"/>
                <a:ea typeface="楷体" pitchFamily="49" charset="-122"/>
              </a:rPr>
              <a:t>　　</a:t>
            </a:r>
            <a:r>
              <a:rPr lang="zh-CN" altLang="en-US" b="1" u="wavy" dirty="0" smtClean="0">
                <a:latin typeface="楷体" pitchFamily="49" charset="-122"/>
                <a:ea typeface="楷体" pitchFamily="49" charset="-122"/>
              </a:rPr>
              <a:t>那一刻</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阳光般的笑容</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以朴素的方式诠释了一个普通工人的内涵。王尔德说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“吾辈皆身处沟渠之中</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然其必有仰望星空者也。”卑而不微的生命</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平凡如那朵小白花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香不过名花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却不应渺小而卑下。那一刻</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让我拥有了世间美好的温暖</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前进的动力。</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几朵淡雅微小的白花</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像夜空里的星星</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每一颗星星都在闪烁。</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复评</a:t>
            </a:r>
            <a:r>
              <a:rPr lang="en-US" dirty="0" smtClean="0">
                <a:solidFill>
                  <a:srgbClr val="0092D7"/>
                </a:solidFill>
              </a:rPr>
              <a:t>] </a:t>
            </a:r>
            <a:r>
              <a:rPr lang="en-US" dirty="0" smtClean="0"/>
              <a:t>(1)</a:t>
            </a:r>
            <a:r>
              <a:rPr lang="zh-CN" altLang="en-US" dirty="0" smtClean="0"/>
              <a:t>开头以环境切入</a:t>
            </a:r>
            <a:r>
              <a:rPr lang="en-US" dirty="0" smtClean="0"/>
              <a:t>,</a:t>
            </a:r>
            <a:r>
              <a:rPr lang="zh-CN" altLang="en-US" dirty="0" smtClean="0"/>
              <a:t>交代人物活动的背景。删去无关信息</a:t>
            </a:r>
            <a:r>
              <a:rPr lang="en-US" dirty="0" smtClean="0"/>
              <a:t>,</a:t>
            </a:r>
            <a:r>
              <a:rPr lang="zh-CN" altLang="en-US" dirty="0" smtClean="0"/>
              <a:t>而增添吊兰这个要素</a:t>
            </a:r>
            <a:r>
              <a:rPr lang="en-US" dirty="0" smtClean="0"/>
              <a:t>,</a:t>
            </a:r>
            <a:r>
              <a:rPr lang="zh-CN" altLang="en-US" dirty="0" smtClean="0"/>
              <a:t>为后文做铺垫。</a:t>
            </a:r>
            <a:r>
              <a:rPr lang="en-US" dirty="0" smtClean="0"/>
              <a:t>(2)</a:t>
            </a:r>
            <a:r>
              <a:rPr lang="zh-CN" altLang="en-US" dirty="0" smtClean="0"/>
              <a:t>结尾引用王尔德的名言</a:t>
            </a:r>
            <a:r>
              <a:rPr lang="en-US" dirty="0" smtClean="0"/>
              <a:t>,</a:t>
            </a:r>
            <a:r>
              <a:rPr lang="zh-CN" altLang="en-US" dirty="0" smtClean="0"/>
              <a:t>运用抒情议论的语句</a:t>
            </a:r>
            <a:r>
              <a:rPr lang="en-US" dirty="0" smtClean="0"/>
              <a:t>,</a:t>
            </a:r>
            <a:r>
              <a:rPr lang="zh-CN" altLang="en-US" dirty="0" smtClean="0"/>
              <a:t>让读者明白写作的意图</a:t>
            </a:r>
            <a:r>
              <a:rPr lang="en-US" dirty="0" smtClean="0"/>
              <a:t>,</a:t>
            </a:r>
            <a:r>
              <a:rPr lang="zh-CN" altLang="en-US" dirty="0" smtClean="0"/>
              <a:t>丰富文章的内涵</a:t>
            </a:r>
            <a:r>
              <a:rPr lang="en-US" dirty="0" smtClean="0"/>
              <a:t>,</a:t>
            </a:r>
            <a:r>
              <a:rPr lang="zh-CN" altLang="en-US" dirty="0" smtClean="0"/>
              <a:t>深化文章的主题。紧扣中心</a:t>
            </a:r>
            <a:r>
              <a:rPr lang="en-US" dirty="0" smtClean="0"/>
              <a:t>,</a:t>
            </a:r>
            <a:r>
              <a:rPr lang="zh-CN" altLang="en-US" dirty="0" smtClean="0"/>
              <a:t>深刻生动。</a:t>
            </a:r>
            <a:r>
              <a:rPr lang="en-US" dirty="0" smtClean="0"/>
              <a:t>(3)</a:t>
            </a:r>
            <a:r>
              <a:rPr lang="zh-CN" altLang="en-US" dirty="0" smtClean="0"/>
              <a:t>结尾以景结情</a:t>
            </a:r>
            <a:r>
              <a:rPr lang="en-US" dirty="0" smtClean="0"/>
              <a:t>,</a:t>
            </a:r>
            <a:r>
              <a:rPr lang="zh-CN" altLang="en-US" dirty="0" smtClean="0"/>
              <a:t>首尾呼应</a:t>
            </a:r>
            <a:r>
              <a:rPr lang="en-US" dirty="0" smtClean="0"/>
              <a:t>,</a:t>
            </a:r>
            <a:r>
              <a:rPr lang="zh-CN" altLang="en-US" dirty="0" smtClean="0"/>
              <a:t>具有象征意味</a:t>
            </a:r>
            <a:r>
              <a:rPr lang="en-US" dirty="0" smtClean="0"/>
              <a:t>,</a:t>
            </a:r>
            <a:r>
              <a:rPr lang="zh-CN" altLang="en-US" dirty="0" smtClean="0"/>
              <a:t>给读者以回味。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年四川内江中考满分作文</a:t>
            </a:r>
            <a:r>
              <a:rPr lang="en-US" dirty="0" smtClean="0"/>
              <a:t>(</a:t>
            </a:r>
            <a:r>
              <a:rPr lang="zh-CN" altLang="en-US" dirty="0" smtClean="0"/>
              <a:t>以“</a:t>
            </a:r>
            <a:r>
              <a:rPr lang="zh-CN" altLang="en-US" u="sng" dirty="0" smtClean="0"/>
              <a:t>　　　　</a:t>
            </a:r>
            <a:r>
              <a:rPr lang="zh-CN" altLang="en-US" dirty="0" smtClean="0"/>
              <a:t>的精彩”为题</a:t>
            </a:r>
            <a:r>
              <a:rPr lang="en-US" dirty="0" smtClean="0"/>
              <a:t>) </a:t>
            </a:r>
            <a:endParaRPr lang="zh-CN" altLang="en-US" dirty="0" smtClean="0"/>
          </a:p>
          <a:p>
            <a:pPr algn="ctr">
              <a:lnSpc>
                <a:spcPct val="150000"/>
              </a:lnSpc>
            </a:pPr>
            <a:r>
              <a:rPr lang="zh-CN" altLang="en-US" b="1" dirty="0" smtClean="0">
                <a:latin typeface="楷体" pitchFamily="49" charset="-122"/>
                <a:ea typeface="楷体" pitchFamily="49" charset="-122"/>
              </a:rPr>
              <a:t>不一样的精彩</a:t>
            </a:r>
          </a:p>
          <a:p>
            <a:pPr algn="ctr">
              <a:lnSpc>
                <a:spcPct val="150000"/>
              </a:lnSpc>
            </a:pPr>
            <a:r>
              <a:rPr lang="zh-CN" altLang="en-US" b="1" dirty="0" smtClean="0">
                <a:latin typeface="楷体" pitchFamily="49" charset="-122"/>
                <a:ea typeface="楷体" pitchFamily="49" charset="-122"/>
              </a:rPr>
              <a:t>四川一考生</a:t>
            </a:r>
          </a:p>
          <a:p>
            <a:pPr indent="446088">
              <a:lnSpc>
                <a:spcPct val="150000"/>
              </a:lnSpc>
            </a:pPr>
            <a:r>
              <a:rPr lang="zh-CN" altLang="en-US" b="1" u="wavy" dirty="0" smtClean="0">
                <a:latin typeface="楷体" pitchFamily="49" charset="-122"/>
                <a:ea typeface="楷体" pitchFamily="49" charset="-122"/>
              </a:rPr>
              <a:t>云淡淡</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风轻轻</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灰蒙蒙的天空飘着细雨</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院中的青草已长到齐膝高</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在雨水下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闪着鲜嫩的绿色</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房内断断续续传来广播声</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打破了这份宁静。</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踏进屋内</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阴沉潮湿的气息扑面而来。太婆俯身在洗旧了的被单上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轻轻抚摸着那已有年头的收音机</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像爱抚自己的孩子一般。</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我轻轻合上门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机器中的女声不再传出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我的脑海中却浮现出往昔的一幅幅画面。</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在那个青黄不接的年代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太公将在集市上买的二手收音机送给了太婆。它黑黝黝的外壳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有棱有角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在当时可真算个稀奇玩意儿。</a:t>
            </a:r>
          </a:p>
          <a:p>
            <a:pPr indent="446088">
              <a:lnSpc>
                <a:spcPct val="150000"/>
              </a:lnSpc>
            </a:pPr>
            <a:r>
              <a:rPr lang="zh-CN" altLang="en-US" b="1" dirty="0" smtClean="0">
                <a:latin typeface="楷体" pitchFamily="49" charset="-122"/>
                <a:ea typeface="楷体" pitchFamily="49" charset="-122"/>
              </a:rPr>
              <a:t>后来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太公去世了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时代发展了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小辈们想给太婆换台有图像的电视机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太婆却执意不肯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每回总满脸含笑地说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有这收音机就可以了。”</a:t>
            </a:r>
          </a:p>
          <a:p>
            <a:pPr indent="446088">
              <a:lnSpc>
                <a:spcPct val="150000"/>
              </a:lnSpc>
            </a:pPr>
            <a:r>
              <a:rPr lang="zh-CN" altLang="en-US" b="1" dirty="0" smtClean="0">
                <a:latin typeface="楷体" pitchFamily="49" charset="-122"/>
                <a:ea typeface="楷体" pitchFamily="49" charset="-122"/>
              </a:rPr>
              <a:t>我时常会想到小时候太婆抱着我的场景。她总爱将收音机放在窗台上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拉开长长的天线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旋开开关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再调出她最爱的评书节目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并笑着对我说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“我和你太公就是喜欢听这个。”</a:t>
            </a:r>
          </a:p>
          <a:p>
            <a:pPr indent="446088">
              <a:lnSpc>
                <a:spcPct val="150000"/>
              </a:lnSpc>
            </a:pPr>
            <a:r>
              <a:rPr lang="zh-CN" altLang="en-US" b="1" dirty="0" smtClean="0">
                <a:latin typeface="楷体" pitchFamily="49" charset="-122"/>
                <a:ea typeface="楷体" pitchFamily="49" charset="-122"/>
              </a:rPr>
              <a:t>那时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我总是很不解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明明电视机有图有声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节目也更丰富多彩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太婆为何却总执着于这台年代已久、“其貌不扬”、接收又不灵的收音机。</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t>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淮安</a:t>
            </a:r>
            <a:r>
              <a:rPr lang="en-US" dirty="0" smtClean="0">
                <a:solidFill>
                  <a:srgbClr val="0092D7"/>
                </a:solidFill>
              </a:rPr>
              <a:t>]</a:t>
            </a:r>
            <a:r>
              <a:rPr lang="zh-CN" altLang="en-US" dirty="0" smtClean="0"/>
              <a:t>阅读下面文字</a:t>
            </a:r>
            <a:r>
              <a:rPr lang="en-US" dirty="0" smtClean="0"/>
              <a:t>,</a:t>
            </a:r>
            <a:r>
              <a:rPr lang="zh-CN" altLang="en-US" dirty="0" smtClean="0"/>
              <a:t>完成作文。</a:t>
            </a:r>
          </a:p>
          <a:p>
            <a:pPr indent="446088">
              <a:lnSpc>
                <a:spcPct val="150000"/>
              </a:lnSpc>
            </a:pPr>
            <a:r>
              <a:rPr lang="zh-CN" altLang="en-US" b="1" dirty="0" smtClean="0">
                <a:latin typeface="楷体" pitchFamily="49" charset="-122"/>
                <a:ea typeface="楷体" pitchFamily="49" charset="-122"/>
              </a:rPr>
              <a:t>毕业之际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你所在的班级准备编一本毕业纪念文集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以纪念初中三年的美好生活。文集设以下三个主题</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主题一</a:t>
            </a:r>
            <a:r>
              <a:rPr lang="en-US" dirty="0" smtClean="0">
                <a:solidFill>
                  <a:srgbClr val="0092D7"/>
                </a:solidFill>
              </a:rPr>
              <a:t>]</a:t>
            </a:r>
            <a:r>
              <a:rPr lang="zh-CN" altLang="en-US" b="1" dirty="0" smtClean="0">
                <a:latin typeface="楷体" pitchFamily="49" charset="-122"/>
                <a:ea typeface="楷体" pitchFamily="49" charset="-122"/>
              </a:rPr>
              <a:t>我型我秀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记录展示自我的精彩瞬间</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主题二</a:t>
            </a:r>
            <a:r>
              <a:rPr lang="en-US" dirty="0" smtClean="0">
                <a:solidFill>
                  <a:srgbClr val="0092D7"/>
                </a:solidFill>
              </a:rPr>
              <a:t>]</a:t>
            </a:r>
            <a:r>
              <a:rPr lang="zh-CN" altLang="en-US" b="1" dirty="0" smtClean="0">
                <a:latin typeface="楷体" pitchFamily="49" charset="-122"/>
                <a:ea typeface="楷体" pitchFamily="49" charset="-122"/>
              </a:rPr>
              <a:t>我行我知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珍藏参与活动的别样收获</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nSpc>
                <a:spcPct val="150000"/>
              </a:lnSpc>
            </a:pPr>
            <a:r>
              <a:rPr lang="en-US" dirty="0" smtClean="0">
                <a:solidFill>
                  <a:srgbClr val="0092D7"/>
                </a:solidFill>
              </a:rPr>
              <a:t>[</a:t>
            </a:r>
            <a:r>
              <a:rPr lang="zh-CN" altLang="en-US" dirty="0" smtClean="0">
                <a:solidFill>
                  <a:srgbClr val="0092D7"/>
                </a:solidFill>
              </a:rPr>
              <a:t>主题三</a:t>
            </a:r>
            <a:r>
              <a:rPr lang="en-US" dirty="0" smtClean="0">
                <a:solidFill>
                  <a:srgbClr val="0092D7"/>
                </a:solidFill>
              </a:rPr>
              <a:t>]</a:t>
            </a:r>
            <a:r>
              <a:rPr lang="zh-CN" altLang="en-US" b="1" dirty="0" smtClean="0">
                <a:latin typeface="楷体" pitchFamily="49" charset="-122"/>
                <a:ea typeface="楷体" pitchFamily="49" charset="-122"/>
              </a:rPr>
              <a:t>我想我念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抒写感动我心的深厚情谊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dirty="0" smtClean="0"/>
              <a:t>请任选其一</a:t>
            </a:r>
            <a:r>
              <a:rPr lang="en-US" dirty="0" smtClean="0"/>
              <a:t>,</a:t>
            </a:r>
            <a:r>
              <a:rPr lang="zh-CN" altLang="en-US" dirty="0" smtClean="0"/>
              <a:t>以“我当铭记”为题</a:t>
            </a:r>
            <a:r>
              <a:rPr lang="en-US" dirty="0" smtClean="0"/>
              <a:t>,</a:t>
            </a:r>
            <a:r>
              <a:rPr lang="zh-CN" altLang="en-US" dirty="0" smtClean="0"/>
              <a:t>写一篇不少于</a:t>
            </a:r>
            <a:r>
              <a:rPr lang="en-US" dirty="0" smtClean="0"/>
              <a:t>600</a:t>
            </a:r>
            <a:r>
              <a:rPr lang="zh-CN" altLang="en-US" dirty="0" smtClean="0"/>
              <a:t>字的文章。</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有一天晚上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收音机收不到声了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太婆急得从床上爬下来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俯身来到收音机前轻轻拍动它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仿佛在乞求它快点正常工作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又左右摇摆天线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似乎是想尽一切办法来调整它。等到它重新出声了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这才躺回床上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安心地睡觉。起身上厕所的爸爸看到了这一幕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便下定决心要给太婆买台电视机。谁知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电视机买回来后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太婆似是并不留心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任由它摆在房中醒目的位置却不常打开。</a:t>
            </a:r>
          </a:p>
          <a:p>
            <a:pPr indent="446088">
              <a:lnSpc>
                <a:spcPct val="150000"/>
              </a:lnSpc>
            </a:pPr>
            <a:r>
              <a:rPr lang="zh-CN" altLang="en-US" b="1" dirty="0" smtClean="0">
                <a:latin typeface="楷体" pitchFamily="49" charset="-122"/>
                <a:ea typeface="楷体" pitchFamily="49" charset="-122"/>
              </a:rPr>
              <a:t>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最中意的还是那台老收音机。</a:t>
            </a:r>
          </a:p>
          <a:p>
            <a:pPr indent="446088">
              <a:lnSpc>
                <a:spcPct val="150000"/>
              </a:lnSpc>
            </a:pPr>
            <a:r>
              <a:rPr lang="zh-CN" altLang="en-US" b="1" dirty="0" smtClean="0">
                <a:latin typeface="楷体" pitchFamily="49" charset="-122"/>
                <a:ea typeface="楷体" pitchFamily="49" charset="-122"/>
              </a:rPr>
              <a:t>去年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在那踏青扫墓的时节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太婆没有出门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或许是因为年迈无力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或许是怕到了墓前止不住自己的思念之情。那一天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她只是一遍遍地擦拭着那台老旧了的收音机</a:t>
            </a:r>
            <a:r>
              <a:rPr lang="en-US" altLang="zh-CN" b="1" dirty="0" smtClean="0">
                <a:latin typeface="楷体" pitchFamily="49" charset="-122"/>
                <a:ea typeface="楷体" pitchFamily="49" charset="-122"/>
              </a:rPr>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雨渐大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情渐浓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她擦不出精彩的图案和丰富的节目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却擦出了往日太公与她的情分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如今她对太公的思念。她的擦拭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使往昔变得异常清晰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使一切值得回忆的事情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在经历过时间的冲刷后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褪去浮华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只留下了最原本的东西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这就是另一种精彩。太婆的精彩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就在这台老旧的收音机中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就在这浓浓的回忆中。</a:t>
            </a:r>
          </a:p>
          <a:p>
            <a:pPr indent="446088">
              <a:lnSpc>
                <a:spcPct val="150000"/>
              </a:lnSpc>
            </a:pPr>
            <a:r>
              <a:rPr lang="zh-CN" altLang="en-US" b="1" u="wavy" dirty="0" smtClean="0">
                <a:latin typeface="楷体" pitchFamily="49" charset="-122"/>
                <a:ea typeface="楷体" pitchFamily="49" charset="-122"/>
              </a:rPr>
              <a:t>院内青草疯长</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似是在诉说着无尽的思念。</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全篇首尾呼应</a:t>
            </a:r>
            <a:r>
              <a:rPr lang="en-US" dirty="0" smtClean="0"/>
              <a:t>,</a:t>
            </a:r>
            <a:r>
              <a:rPr lang="zh-CN" altLang="en-US" dirty="0" smtClean="0"/>
              <a:t>以景衬情。开篇以环境描写切入</a:t>
            </a:r>
            <a:r>
              <a:rPr lang="en-US" dirty="0" smtClean="0"/>
              <a:t>,</a:t>
            </a:r>
            <a:r>
              <a:rPr lang="zh-CN" altLang="en-US" dirty="0" smtClean="0"/>
              <a:t>“云淡淡</a:t>
            </a:r>
            <a:r>
              <a:rPr lang="en-US" dirty="0" smtClean="0"/>
              <a:t>,</a:t>
            </a:r>
            <a:r>
              <a:rPr lang="zh-CN" altLang="en-US" dirty="0" smtClean="0"/>
              <a:t>风轻轻</a:t>
            </a:r>
            <a:r>
              <a:rPr lang="en-US" dirty="0" smtClean="0"/>
              <a:t>,</a:t>
            </a:r>
            <a:r>
              <a:rPr lang="zh-CN" altLang="en-US" dirty="0" smtClean="0"/>
              <a:t>灰蒙蒙的天空飘着细雨”奠定了全文淡淡忧伤的感情基调。篇末以“青草疯长”结尾</a:t>
            </a:r>
            <a:r>
              <a:rPr lang="en-US" dirty="0" smtClean="0"/>
              <a:t>,</a:t>
            </a:r>
            <a:r>
              <a:rPr lang="zh-CN" altLang="en-US" dirty="0" smtClean="0"/>
              <a:t>象征了太婆对太公的思念</a:t>
            </a:r>
            <a:r>
              <a:rPr lang="en-US" dirty="0" smtClean="0"/>
              <a:t>,</a:t>
            </a:r>
            <a:r>
              <a:rPr lang="zh-CN" altLang="en-US" dirty="0" smtClean="0"/>
              <a:t>描述细腻</a:t>
            </a:r>
            <a:r>
              <a:rPr lang="en-US" dirty="0" smtClean="0"/>
              <a:t>,</a:t>
            </a:r>
            <a:r>
              <a:rPr lang="zh-CN" altLang="en-US" dirty="0" smtClean="0"/>
              <a:t>情感真挚</a:t>
            </a:r>
            <a:r>
              <a:rPr lang="en-US" dirty="0" smtClean="0"/>
              <a:t>,</a:t>
            </a:r>
            <a:r>
              <a:rPr lang="zh-CN" altLang="en-US" dirty="0" smtClean="0"/>
              <a:t>朴实隽永。</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a:extLst>
              <a:ext uri="{FF2B5EF4-FFF2-40B4-BE49-F238E27FC236}">
                <a16:creationId xmlns="" xmlns:a16="http://schemas.microsoft.com/office/drawing/2014/main" id="{21D37050-EF62-4E03-9C49-42484A701F06}"/>
              </a:ext>
            </a:extLst>
          </p:cNvPr>
          <p:cNvSpPr txBox="1"/>
          <p:nvPr/>
        </p:nvSpPr>
        <p:spPr>
          <a:xfrm>
            <a:off x="818705" y="359812"/>
            <a:ext cx="7846830" cy="479994"/>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构思求活</a:t>
            </a:r>
            <a:r>
              <a:rPr lang="en-US" altLang="zh-CN" sz="2000" b="1" dirty="0" smtClean="0">
                <a:solidFill>
                  <a:srgbClr val="666666"/>
                </a:solidFill>
              </a:rPr>
              <a:t>,</a:t>
            </a:r>
            <a:r>
              <a:rPr lang="zh-CN" altLang="en-US" sz="2000" b="1" dirty="0" smtClean="0">
                <a:solidFill>
                  <a:srgbClr val="666666"/>
                </a:solidFill>
              </a:rPr>
              <a:t>行文求变</a:t>
            </a:r>
          </a:p>
        </p:txBody>
      </p:sp>
      <p:sp>
        <p:nvSpPr>
          <p:cNvPr id="5" name="文本框 11">
            <a:extLst>
              <a:ext uri="{FF2B5EF4-FFF2-40B4-BE49-F238E27FC236}">
                <a16:creationId xmlns="" xmlns:a16="http://schemas.microsoft.com/office/drawing/2014/main" id="{21D37050-EF62-4E03-9C49-42484A701F06}"/>
              </a:ext>
            </a:extLst>
          </p:cNvPr>
          <p:cNvSpPr txBox="1"/>
          <p:nvPr/>
        </p:nvSpPr>
        <p:spPr>
          <a:xfrm>
            <a:off x="829338" y="848910"/>
            <a:ext cx="7846830" cy="2565693"/>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欲扬先抑法</a:t>
            </a:r>
          </a:p>
          <a:p>
            <a:pPr indent="446088">
              <a:lnSpc>
                <a:spcPct val="150000"/>
              </a:lnSpc>
            </a:pPr>
            <a:r>
              <a:rPr lang="zh-CN" altLang="en-US" dirty="0" smtClean="0"/>
              <a:t>欲扬先抑</a:t>
            </a:r>
            <a:r>
              <a:rPr lang="en-US" dirty="0" smtClean="0"/>
              <a:t>,</a:t>
            </a:r>
            <a:r>
              <a:rPr lang="zh-CN" altLang="en-US" dirty="0" smtClean="0"/>
              <a:t>是一种人物描写技巧。欲扬先抑的“扬”</a:t>
            </a:r>
            <a:r>
              <a:rPr lang="en-US" dirty="0" smtClean="0"/>
              <a:t>,</a:t>
            </a:r>
            <a:r>
              <a:rPr lang="zh-CN" altLang="en-US" dirty="0" smtClean="0"/>
              <a:t>是指褒扬、抬高。“抑”</a:t>
            </a:r>
            <a:r>
              <a:rPr lang="en-US" dirty="0" smtClean="0"/>
              <a:t>,</a:t>
            </a:r>
            <a:r>
              <a:rPr lang="zh-CN" altLang="en-US" dirty="0" smtClean="0"/>
              <a:t>指按下、贬低。作者想褒扬某个人物</a:t>
            </a:r>
            <a:r>
              <a:rPr lang="en-US" dirty="0" smtClean="0"/>
              <a:t>,</a:t>
            </a:r>
            <a:r>
              <a:rPr lang="zh-CN" altLang="en-US" dirty="0" smtClean="0"/>
              <a:t>却不从褒扬处落笔</a:t>
            </a:r>
            <a:r>
              <a:rPr lang="en-US" dirty="0" smtClean="0"/>
              <a:t>,</a:t>
            </a:r>
            <a:r>
              <a:rPr lang="zh-CN" altLang="en-US" dirty="0" smtClean="0"/>
              <a:t>而先是按下</a:t>
            </a:r>
            <a:r>
              <a:rPr lang="en-US" dirty="0" smtClean="0"/>
              <a:t>,</a:t>
            </a:r>
            <a:r>
              <a:rPr lang="zh-CN" altLang="en-US" dirty="0" smtClean="0"/>
              <a:t>从相反的贬抑处落笔。用这种方法</a:t>
            </a:r>
            <a:r>
              <a:rPr lang="en-US" dirty="0" smtClean="0"/>
              <a:t>,</a:t>
            </a:r>
            <a:r>
              <a:rPr lang="zh-CN" altLang="en-US" dirty="0" smtClean="0"/>
              <a:t>使情节多变</a:t>
            </a:r>
            <a:r>
              <a:rPr lang="en-US" dirty="0" smtClean="0"/>
              <a:t>,</a:t>
            </a:r>
            <a:r>
              <a:rPr lang="zh-CN" altLang="en-US" dirty="0" smtClean="0"/>
              <a:t>形成波澜起伏</a:t>
            </a:r>
            <a:r>
              <a:rPr lang="en-US" dirty="0" smtClean="0"/>
              <a:t>,</a:t>
            </a:r>
            <a:r>
              <a:rPr lang="zh-CN" altLang="en-US" dirty="0" smtClean="0"/>
              <a:t>造成鲜明对比</a:t>
            </a:r>
            <a:r>
              <a:rPr lang="en-US" dirty="0" smtClean="0"/>
              <a:t>,</a:t>
            </a:r>
            <a:r>
              <a:rPr lang="zh-CN" altLang="en-US" dirty="0" smtClean="0"/>
              <a:t>容易使读者在阅读过程中</a:t>
            </a:r>
            <a:r>
              <a:rPr lang="en-US" dirty="0" smtClean="0"/>
              <a:t>,</a:t>
            </a:r>
            <a:r>
              <a:rPr lang="zh-CN" altLang="en-US" dirty="0" smtClean="0"/>
              <a:t>产生恍然大悟的感觉</a:t>
            </a:r>
            <a:r>
              <a:rPr lang="en-US" dirty="0" smtClean="0"/>
              <a:t>,</a:t>
            </a:r>
            <a:r>
              <a:rPr lang="zh-CN" altLang="en-US" dirty="0" smtClean="0"/>
              <a:t>留下比较深刻的印象。运用这种方法需要在结构上层层铺垫</a:t>
            </a:r>
            <a:r>
              <a:rPr lang="en-US" dirty="0" smtClean="0"/>
              <a:t>,</a:t>
            </a:r>
            <a:r>
              <a:rPr lang="zh-CN" altLang="en-US" dirty="0" smtClean="0"/>
              <a:t>“抑”为“扬”蓄足气势。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年山东东营中考满分作文</a:t>
            </a:r>
            <a:r>
              <a:rPr lang="en-US" dirty="0" smtClean="0"/>
              <a:t>(</a:t>
            </a:r>
            <a:r>
              <a:rPr lang="zh-CN" altLang="en-US" dirty="0" smtClean="0"/>
              <a:t>以“</a:t>
            </a:r>
            <a:r>
              <a:rPr lang="zh-CN" altLang="en-US" u="sng" dirty="0" smtClean="0"/>
              <a:t>　　　　</a:t>
            </a:r>
            <a:r>
              <a:rPr lang="zh-CN" altLang="en-US" dirty="0" smtClean="0"/>
              <a:t>的力量”为题</a:t>
            </a:r>
            <a:r>
              <a:rPr lang="en-US" dirty="0" smtClean="0"/>
              <a:t>) </a:t>
            </a:r>
            <a:endParaRPr lang="zh-CN" altLang="en-US" dirty="0" smtClean="0"/>
          </a:p>
          <a:p>
            <a:pPr algn="ctr">
              <a:lnSpc>
                <a:spcPct val="150000"/>
              </a:lnSpc>
            </a:pPr>
            <a:r>
              <a:rPr lang="zh-CN" altLang="en-US" b="1" dirty="0" smtClean="0">
                <a:latin typeface="楷体" pitchFamily="49" charset="-122"/>
                <a:ea typeface="楷体" pitchFamily="49" charset="-122"/>
              </a:rPr>
              <a:t>手掌的力量</a:t>
            </a:r>
          </a:p>
          <a:p>
            <a:pPr algn="ctr">
              <a:lnSpc>
                <a:spcPct val="150000"/>
              </a:lnSpc>
            </a:pPr>
            <a:r>
              <a:rPr lang="zh-CN" altLang="en-US" b="1" dirty="0" smtClean="0">
                <a:latin typeface="楷体" pitchFamily="49" charset="-122"/>
                <a:ea typeface="楷体" pitchFamily="49" charset="-122"/>
              </a:rPr>
              <a:t>东营一考生</a:t>
            </a:r>
          </a:p>
          <a:p>
            <a:pPr indent="446088">
              <a:lnSpc>
                <a:spcPct val="150000"/>
              </a:lnSpc>
            </a:pPr>
            <a:r>
              <a:rPr lang="zh-CN" altLang="en-US" b="1" u="wavy" dirty="0" smtClean="0">
                <a:latin typeface="楷体" pitchFamily="49" charset="-122"/>
                <a:ea typeface="楷体" pitchFamily="49" charset="-122"/>
              </a:rPr>
              <a:t>父亲的手很大</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很有力</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很丑陋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但也很温暖。</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“给你说了多少遍了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这种题还不会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”父亲又在给我讲题了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他一只手拿着练习册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另一只手在空中不断地挥舞。可是我的心绪早已飘到了九霄之外。突然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父亲将练习册狠狠地扔到了地上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随即我的背上被手掌重重地拍了一下。父亲又训斥了几声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可我什么也听不见了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父亲便回了房间。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我坐在沙发上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背上那个又红又大的掌印开始发作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眼泪忍不住掉了下来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落在了刚才被扔到地上的练习册上。</a:t>
            </a:r>
            <a:r>
              <a:rPr lang="zh-CN" altLang="en-US" b="1" u="wavy" dirty="0" smtClean="0">
                <a:latin typeface="楷体" pitchFamily="49" charset="-122"/>
                <a:ea typeface="楷体" pitchFamily="49" charset="-122"/>
              </a:rPr>
              <a:t>我想起父亲那双粗糙大手在空中挥舞的样子</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心想</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好丑陋的一双手啊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真像一个恶魔</a:t>
            </a:r>
            <a:r>
              <a:rPr lang="en-US" b="1" u="wavy" dirty="0" smtClean="0">
                <a:latin typeface="楷体" pitchFamily="49" charset="-122"/>
                <a:ea typeface="楷体" pitchFamily="49" charset="-122"/>
              </a:rPr>
              <a:t>!</a:t>
            </a:r>
            <a:r>
              <a:rPr lang="zh-CN" altLang="en-US" b="1" dirty="0" smtClean="0">
                <a:latin typeface="楷体" pitchFamily="49" charset="-122"/>
                <a:ea typeface="楷体" pitchFamily="49" charset="-122"/>
              </a:rPr>
              <a:t>我越想越气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将地下的练习册抓起来撕了个粉碎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怒气冲冲地回到卧室。经过父亲的房间时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瞥见父亲正在电脑桌前工作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手指在键盘上飞舞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我更平添了几分怒气。</a:t>
            </a:r>
          </a:p>
          <a:p>
            <a:pPr indent="446088">
              <a:lnSpc>
                <a:spcPct val="150000"/>
              </a:lnSpc>
            </a:pPr>
            <a:r>
              <a:rPr lang="zh-CN" altLang="en-US" b="1" dirty="0" smtClean="0">
                <a:latin typeface="楷体" pitchFamily="49" charset="-122"/>
                <a:ea typeface="楷体" pitchFamily="49" charset="-122"/>
              </a:rPr>
              <a:t>躺在床上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我的怒气依然未消。我听到父亲长叹了一声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随即便是翻找东西的声音。“呲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”的声音回荡在屋子里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我十分好奇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从床上慢慢爬起来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悄悄地将门打开一条小缝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闭着一只眼向外偷偷地看。</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u="wavy" dirty="0" smtClean="0">
                <a:latin typeface="楷体" pitchFamily="49" charset="-122"/>
                <a:ea typeface="楷体" pitchFamily="49" charset="-122"/>
              </a:rPr>
              <a:t>“好灵巧的一双手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”我不禁赞叹道</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只见父亲在给我粘那本撕碎的练习册</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双手左右配合</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左手撕下一截透明胶带</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右手接过来</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从上向下一捋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一页便粘好。</a:t>
            </a:r>
            <a:r>
              <a:rPr lang="zh-CN" altLang="en-US" b="1" dirty="0" smtClean="0">
                <a:latin typeface="楷体" pitchFamily="49" charset="-122"/>
                <a:ea typeface="楷体" pitchFamily="49" charset="-122"/>
              </a:rPr>
              <a:t>好长时间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父亲才将我的练习册粘好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平平整整地放到了我的书包里。</a:t>
            </a:r>
          </a:p>
          <a:p>
            <a:pPr indent="446088">
              <a:lnSpc>
                <a:spcPct val="150000"/>
              </a:lnSpc>
            </a:pPr>
            <a:r>
              <a:rPr lang="zh-CN" altLang="en-US" b="1" dirty="0" smtClean="0">
                <a:latin typeface="楷体" pitchFamily="49" charset="-122"/>
                <a:ea typeface="楷体" pitchFamily="49" charset="-122"/>
              </a:rPr>
              <a:t>听到父亲的拖鞋声向这边传来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我连忙回到床上。果然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父亲小心翼翼地打开房门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慢慢地坐到我的床边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沉默了一会儿说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“儿子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爸爸可能有时候严厉了一点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那是希望你能变得更好</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他的手突然握住了我的手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一股暖流涌来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随即充满了全身</a:t>
            </a:r>
            <a:r>
              <a:rPr lang="en-US" altLang="zh-CN" b="1" dirty="0" smtClean="0">
                <a:latin typeface="楷体" pitchFamily="49" charset="-122"/>
                <a:ea typeface="楷体" pitchFamily="49" charset="-122"/>
              </a:rPr>
              <a:t>……</a:t>
            </a:r>
          </a:p>
          <a:p>
            <a:pPr indent="446088">
              <a:lnSpc>
                <a:spcPct val="150000"/>
              </a:lnSpc>
            </a:pPr>
            <a:r>
              <a:rPr lang="zh-CN" altLang="en-US" b="1" u="wavy" dirty="0" smtClean="0">
                <a:latin typeface="楷体" pitchFamily="49" charset="-122"/>
                <a:ea typeface="楷体" pitchFamily="49" charset="-122"/>
              </a:rPr>
              <a:t>父亲用他那黝黑的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粗糙的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有力的大手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不时地在练习册上挥舞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在我背上烙印</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在键盘上跳跃。父亲的手掌在我成长的道路上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给予我无穷的力量</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使我温暖前行</a:t>
            </a:r>
            <a:r>
              <a:rPr lang="en-US" b="1" u="wavy"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考生选取拍背和粘贴练习册两个主要事件</a:t>
            </a:r>
            <a:r>
              <a:rPr lang="en-US" dirty="0" smtClean="0"/>
              <a:t>,</a:t>
            </a:r>
            <a:r>
              <a:rPr lang="zh-CN" altLang="en-US" dirty="0" smtClean="0"/>
              <a:t>一反一正</a:t>
            </a:r>
            <a:r>
              <a:rPr lang="en-US" dirty="0" smtClean="0"/>
              <a:t>,</a:t>
            </a:r>
            <a:r>
              <a:rPr lang="zh-CN" altLang="en-US" dirty="0" smtClean="0"/>
              <a:t>欲扬先抑</a:t>
            </a:r>
            <a:r>
              <a:rPr lang="en-US" dirty="0" smtClean="0"/>
              <a:t>,</a:t>
            </a:r>
            <a:r>
              <a:rPr lang="zh-CN" altLang="en-US" dirty="0" smtClean="0"/>
              <a:t>表现了父亲既严厉又慈爱的特点</a:t>
            </a:r>
            <a:r>
              <a:rPr lang="en-US" dirty="0" smtClean="0"/>
              <a:t>,</a:t>
            </a:r>
            <a:r>
              <a:rPr lang="zh-CN" altLang="en-US" dirty="0" smtClean="0"/>
              <a:t>以小见大</a:t>
            </a:r>
            <a:r>
              <a:rPr lang="en-US" dirty="0" smtClean="0"/>
              <a:t>,</a:t>
            </a:r>
            <a:r>
              <a:rPr lang="zh-CN" altLang="en-US" dirty="0" smtClean="0"/>
              <a:t>情真意浓</a:t>
            </a:r>
            <a:r>
              <a:rPr lang="en-US" dirty="0" smtClean="0"/>
              <a:t>,</a:t>
            </a:r>
            <a:r>
              <a:rPr lang="zh-CN" altLang="en-US" dirty="0" smtClean="0"/>
              <a:t>读来感同身受。文章开头直接点明“手”的特点</a:t>
            </a:r>
            <a:r>
              <a:rPr lang="en-US" dirty="0" smtClean="0"/>
              <a:t>,</a:t>
            </a:r>
            <a:r>
              <a:rPr lang="zh-CN" altLang="en-US" dirty="0" smtClean="0"/>
              <a:t>引发读者的阅读兴趣</a:t>
            </a:r>
            <a:r>
              <a:rPr lang="en-US" dirty="0" smtClean="0"/>
              <a:t>;</a:t>
            </a:r>
            <a:r>
              <a:rPr lang="zh-CN" altLang="en-US" dirty="0" smtClean="0"/>
              <a:t>结尾处突出“手”黝黑、粗糙、有力而温暖的特点</a:t>
            </a:r>
            <a:r>
              <a:rPr lang="en-US" dirty="0" smtClean="0"/>
              <a:t>,</a:t>
            </a:r>
            <a:r>
              <a:rPr lang="zh-CN" altLang="en-US" dirty="0" smtClean="0"/>
              <a:t>照应开头</a:t>
            </a:r>
            <a:r>
              <a:rPr lang="en-US" dirty="0" smtClean="0"/>
              <a:t>,</a:t>
            </a:r>
            <a:r>
              <a:rPr lang="zh-CN" altLang="en-US" dirty="0" smtClean="0"/>
              <a:t>总结全文</a:t>
            </a:r>
            <a:r>
              <a:rPr lang="en-US" dirty="0" smtClean="0"/>
              <a:t>,</a:t>
            </a:r>
            <a:r>
              <a:rPr lang="zh-CN" altLang="en-US" dirty="0" smtClean="0"/>
              <a:t>形成首尾呼应</a:t>
            </a:r>
            <a:r>
              <a:rPr lang="en-US" dirty="0" smtClean="0"/>
              <a:t>,</a:t>
            </a:r>
            <a:r>
              <a:rPr lang="zh-CN" altLang="en-US" dirty="0" smtClean="0"/>
              <a:t>不仅使文章的结构浑然一体</a:t>
            </a:r>
            <a:r>
              <a:rPr lang="en-US" dirty="0" smtClean="0"/>
              <a:t>,</a:t>
            </a:r>
            <a:r>
              <a:rPr lang="zh-CN" altLang="en-US" dirty="0" smtClean="0"/>
              <a:t>而且深化了主题</a:t>
            </a:r>
            <a:r>
              <a:rPr lang="en-US" dirty="0" smtClean="0"/>
              <a:t>,</a:t>
            </a:r>
            <a:r>
              <a:rPr lang="zh-CN" altLang="en-US" dirty="0" smtClean="0"/>
              <a:t>匠心独运</a:t>
            </a:r>
            <a:r>
              <a:rPr lang="en-US" dirty="0" smtClean="0"/>
              <a:t>,</a:t>
            </a:r>
            <a:r>
              <a:rPr lang="zh-CN" altLang="en-US" dirty="0" smtClean="0"/>
              <a:t>驾驭娴熟。</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插叙倒叙法</a:t>
            </a:r>
          </a:p>
          <a:p>
            <a:pPr>
              <a:lnSpc>
                <a:spcPct val="150000"/>
              </a:lnSpc>
            </a:pPr>
            <a:r>
              <a:rPr lang="zh-CN" altLang="en-US" dirty="0" smtClean="0"/>
              <a:t>　　插叙是在叙述中心事件的过程中</a:t>
            </a:r>
            <a:r>
              <a:rPr lang="en-US" dirty="0" smtClean="0"/>
              <a:t>,</a:t>
            </a:r>
            <a:r>
              <a:rPr lang="zh-CN" altLang="en-US" dirty="0" smtClean="0"/>
              <a:t>为了帮助开展情节或刻画人物</a:t>
            </a:r>
            <a:r>
              <a:rPr lang="en-US" dirty="0" smtClean="0"/>
              <a:t>,</a:t>
            </a:r>
            <a:r>
              <a:rPr lang="zh-CN" altLang="en-US" dirty="0" smtClean="0"/>
              <a:t>暂时中断叙述的线索</a:t>
            </a:r>
            <a:r>
              <a:rPr lang="en-US" dirty="0" smtClean="0"/>
              <a:t>,</a:t>
            </a:r>
            <a:r>
              <a:rPr lang="zh-CN" altLang="en-US" dirty="0" smtClean="0"/>
              <a:t>插入一段与主要情节相关的内容的叙述方法。对主要情节或中心事件做必要的补充、铺垫、照应、说明</a:t>
            </a:r>
            <a:r>
              <a:rPr lang="en-US" dirty="0" smtClean="0"/>
              <a:t>,</a:t>
            </a:r>
            <a:r>
              <a:rPr lang="zh-CN" altLang="en-US" dirty="0" smtClean="0"/>
              <a:t>使结构更严密</a:t>
            </a:r>
            <a:r>
              <a:rPr lang="en-US" dirty="0" smtClean="0"/>
              <a:t>,</a:t>
            </a:r>
            <a:r>
              <a:rPr lang="zh-CN" altLang="en-US" dirty="0" smtClean="0"/>
              <a:t>情节更完整</a:t>
            </a:r>
            <a:r>
              <a:rPr lang="en-US" dirty="0" smtClean="0"/>
              <a:t>,</a:t>
            </a:r>
            <a:r>
              <a:rPr lang="zh-CN" altLang="en-US" dirty="0" smtClean="0"/>
              <a:t>内容更充实。倒叙就是“把事件的结局或某一最突出的片段提到前边来写</a:t>
            </a:r>
            <a:r>
              <a:rPr lang="en-US" dirty="0" smtClean="0"/>
              <a:t>,</a:t>
            </a:r>
            <a:r>
              <a:rPr lang="zh-CN" altLang="en-US" dirty="0" smtClean="0"/>
              <a:t>然后再从事件的开头进行叙述”的方法</a:t>
            </a:r>
            <a:r>
              <a:rPr lang="en-US" dirty="0" smtClean="0"/>
              <a:t>,</a:t>
            </a:r>
            <a:r>
              <a:rPr lang="zh-CN" altLang="en-US" dirty="0" smtClean="0"/>
              <a:t>可以起到设置悬念的作用。</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年江西中考满分作文</a:t>
            </a:r>
            <a:r>
              <a:rPr lang="en-US" dirty="0" smtClean="0"/>
              <a:t>(</a:t>
            </a:r>
            <a:r>
              <a:rPr lang="zh-CN" altLang="en-US" dirty="0" smtClean="0"/>
              <a:t>以“钥匙”为题</a:t>
            </a:r>
            <a:r>
              <a:rPr lang="en-US" dirty="0" smtClean="0"/>
              <a:t>)</a:t>
            </a:r>
            <a:endParaRPr lang="zh-CN" altLang="en-US" dirty="0" smtClean="0"/>
          </a:p>
          <a:p>
            <a:pPr algn="ctr">
              <a:lnSpc>
                <a:spcPct val="150000"/>
              </a:lnSpc>
            </a:pPr>
            <a:r>
              <a:rPr lang="zh-CN" altLang="en-US" b="1" dirty="0" smtClean="0">
                <a:latin typeface="楷体" pitchFamily="49" charset="-122"/>
                <a:ea typeface="楷体" pitchFamily="49" charset="-122"/>
              </a:rPr>
              <a:t>钥　匙</a:t>
            </a:r>
          </a:p>
          <a:p>
            <a:pPr algn="ctr">
              <a:lnSpc>
                <a:spcPct val="150000"/>
              </a:lnSpc>
            </a:pPr>
            <a:r>
              <a:rPr lang="zh-CN" altLang="en-US" b="1" dirty="0" smtClean="0">
                <a:latin typeface="楷体" pitchFamily="49" charset="-122"/>
                <a:ea typeface="楷体" pitchFamily="49" charset="-122"/>
              </a:rPr>
              <a:t>江西一考生</a:t>
            </a:r>
          </a:p>
          <a:p>
            <a:pPr indent="446088">
              <a:lnSpc>
                <a:spcPct val="150000"/>
              </a:lnSpc>
            </a:pPr>
            <a:r>
              <a:rPr lang="zh-CN" altLang="en-US" b="1" dirty="0" smtClean="0">
                <a:latin typeface="楷体" pitchFamily="49" charset="-122"/>
                <a:ea typeface="楷体" pitchFamily="49" charset="-122"/>
              </a:rPr>
              <a:t>傍晚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走出家门。我站在江边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望着脚下流淌的江水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听着头顶风吹动树叶呜咽的声音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任凭脸上的泪在风里飞扬。</a:t>
            </a:r>
          </a:p>
          <a:p>
            <a:pPr indent="446088">
              <a:lnSpc>
                <a:spcPct val="150000"/>
              </a:lnSpc>
            </a:pPr>
            <a:r>
              <a:rPr lang="zh-CN" altLang="en-US" b="1" dirty="0" smtClean="0">
                <a:latin typeface="楷体" pitchFamily="49" charset="-122"/>
                <a:ea typeface="楷体" pitchFamily="49" charset="-122"/>
              </a:rPr>
              <a:t>我发现失败总是出现在我的生活中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每失败一次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心上的负荷就又重了些。我觉得自己不管怎样努力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结果终究是个“零”。</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gn="ctr">
              <a:lnSpc>
                <a:spcPct val="150000"/>
              </a:lnSpc>
            </a:pPr>
            <a:r>
              <a:rPr lang="zh-CN" altLang="en-US" b="1" dirty="0" smtClean="0">
                <a:latin typeface="楷体" pitchFamily="49" charset="-122"/>
                <a:ea typeface="楷体" pitchFamily="49" charset="-122"/>
              </a:rPr>
              <a:t>我当铭记</a:t>
            </a:r>
          </a:p>
          <a:p>
            <a:pPr algn="ctr">
              <a:lnSpc>
                <a:spcPct val="150000"/>
              </a:lnSpc>
            </a:pPr>
            <a:r>
              <a:rPr lang="zh-CN" altLang="en-US" b="1" dirty="0" smtClean="0">
                <a:latin typeface="楷体" pitchFamily="49" charset="-122"/>
                <a:ea typeface="楷体" pitchFamily="49" charset="-122"/>
              </a:rPr>
              <a:t>淮安一考生</a:t>
            </a:r>
          </a:p>
          <a:p>
            <a:pPr indent="446088">
              <a:lnSpc>
                <a:spcPct val="150000"/>
              </a:lnSpc>
            </a:pPr>
            <a:r>
              <a:rPr lang="zh-CN" altLang="en-US" b="1" dirty="0" smtClean="0">
                <a:latin typeface="楷体" pitchFamily="49" charset="-122"/>
                <a:ea typeface="楷体" pitchFamily="49" charset="-122"/>
              </a:rPr>
              <a:t>送考时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你特地装扮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穿了旗袍。</a:t>
            </a:r>
          </a:p>
          <a:p>
            <a:pPr indent="446088">
              <a:lnSpc>
                <a:spcPct val="150000"/>
              </a:lnSpc>
            </a:pPr>
            <a:r>
              <a:rPr lang="zh-CN" altLang="en-US" b="1" dirty="0" smtClean="0">
                <a:latin typeface="楷体" pitchFamily="49" charset="-122"/>
                <a:ea typeface="楷体" pitchFamily="49" charset="-122"/>
              </a:rPr>
              <a:t>粉红的衣裳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束在你的身上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像初春的一只蝶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很美。</a:t>
            </a:r>
          </a:p>
          <a:p>
            <a:pPr indent="446088">
              <a:lnSpc>
                <a:spcPct val="150000"/>
              </a:lnSpc>
            </a:pPr>
            <a:r>
              <a:rPr lang="zh-CN" altLang="en-US" b="1" dirty="0" smtClean="0">
                <a:latin typeface="楷体" pitchFamily="49" charset="-122"/>
                <a:ea typeface="楷体" pitchFamily="49" charset="-122"/>
              </a:rPr>
              <a:t>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震颤着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不知不觉间已噙满了泪水。温热的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轻合眼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泪水便溢了出来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流在我的脸上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以一个灼人的温度。</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0074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今天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我又一次在数学期中考试中失利。这两个月来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我想方设法提高数学成绩。我坚持每天提前预习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上课集中注意力听讲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作业自己完成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课外强迫自己做数学题。可是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我还是失败了。失利的打击让我再也没有力气坚持下 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我感到自己就像一个站在十字路口的孩子</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远处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几个孩子在玩游戏。我看见一个小男孩站在孩子们中间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低着头在讲故事。多熟悉的场景啊</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indent="446088">
              <a:lnSpc>
                <a:spcPct val="150000"/>
              </a:lnSpc>
            </a:pPr>
            <a:r>
              <a:rPr lang="zh-CN" altLang="en-US" b="1" u="wavy" dirty="0" smtClean="0">
                <a:latin typeface="楷体" pitchFamily="49" charset="-122"/>
                <a:ea typeface="楷体" pitchFamily="49" charset="-122"/>
              </a:rPr>
              <a:t>小学</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我性格内向</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见人害羞</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连话也不敢大声说。那天语文课堂上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老师让我上台讲一个故事。我迟疑了许久</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好不容易站到讲台上</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红着脸结结巴巴地讲了一个我认为很有趣的故事。原以为会得到一点儿掌声</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哪怕一个人的掌声也会令我高兴的</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然而事与愿违</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教室里静悄悄的。待我讲完</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同学们叽叽喳喳</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“不好听</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”“听不清</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”老师轻轻地摇着头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然后挥挥手</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示意我下去。</a:t>
            </a:r>
            <a:endParaRPr lang="zh-CN" altLang="en-US" b="1" dirty="0" smtClean="0">
              <a:latin typeface="楷体" pitchFamily="49" charset="-122"/>
              <a:ea typeface="楷体" pitchFamily="49" charset="-122"/>
            </a:endParaRPr>
          </a:p>
          <a:p>
            <a:pPr indent="446088">
              <a:lnSpc>
                <a:spcPct val="150000"/>
              </a:lnSpc>
            </a:pPr>
            <a:r>
              <a:rPr lang="zh-CN" altLang="en-US" b="1" u="wavy" dirty="0" smtClean="0">
                <a:latin typeface="楷体" pitchFamily="49" charset="-122"/>
                <a:ea typeface="楷体" pitchFamily="49" charset="-122"/>
              </a:rPr>
              <a:t>我觉得自己无地自容</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恨不得找个地洞钻进去。我强忍着泪水</a:t>
            </a:r>
            <a:r>
              <a:rPr lang="en-US" b="1" u="wavy" dirty="0" smtClean="0">
                <a:latin typeface="楷体" pitchFamily="49" charset="-122"/>
                <a:ea typeface="楷体" pitchFamily="49" charset="-122"/>
              </a:rPr>
              <a:t>,</a:t>
            </a:r>
            <a:r>
              <a:rPr lang="zh-CN" altLang="en-US" b="1" u="wavy" dirty="0" smtClean="0">
                <a:latin typeface="楷体" pitchFamily="49" charset="-122"/>
                <a:ea typeface="楷体" pitchFamily="49" charset="-122"/>
              </a:rPr>
              <a:t>飞快地跑下讲台。</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事隔多年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我仍记忆犹新。那是多么糟糕的表现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我不禁问自己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我是怎么讲那个故事的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我什么我不敢高声讲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为什么我不能把它讲得引人入胜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直到现在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为什么我很多事做不好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为什么失败与我如影随形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难道我天生就是个失败者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出路是什么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它在哪里</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你大声点啊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”那边听故事的小朋友朝讲故事的小男孩大吼。那个小男孩依旧低着头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绞着手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嗫嗫嚅嚅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似乎身子也在颤抖。旁边的小女孩朝她说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妈妈告诉我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紧张害怕的时候就抬起头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这样就有了勇往直前的勇气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勇往直前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一直以来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我都是低着头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不敢抬头望天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不敢看人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不敢大声说话</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为什么我不能勇敢面对前方</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0074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我昂起头来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望着天空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突然一道火红的亮光从云层中射出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那是黄昏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天空不一会儿被染成红色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似铺就了一幅锦缎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残阳如血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投射在远处江面上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风吹水面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水波粼粼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像撒满了一江碎金。好美的景</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原来勇敢地抬起头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见到的是如此美丽的景象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原来抬头挺胸就是一把克服懦弱的钥匙。那以后的每一天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我都应该抬头挺胸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勇敢面对前方。</a:t>
            </a:r>
          </a:p>
          <a:p>
            <a:pPr indent="446088">
              <a:lnSpc>
                <a:spcPct val="150000"/>
              </a:lnSpc>
            </a:pPr>
            <a:r>
              <a:rPr lang="zh-CN" altLang="en-US" b="1" dirty="0" smtClean="0">
                <a:latin typeface="楷体" pitchFamily="49" charset="-122"/>
                <a:ea typeface="楷体" pitchFamily="49" charset="-122"/>
              </a:rPr>
              <a:t>想到这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我转过身子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昂首挺胸大踏步地走上回家的路。</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本文记叙了作者期中考试数学失利</a:t>
            </a:r>
            <a:r>
              <a:rPr lang="en-US" dirty="0" smtClean="0"/>
              <a:t>,</a:t>
            </a:r>
            <a:r>
              <a:rPr lang="zh-CN" altLang="en-US" dirty="0" smtClean="0"/>
              <a:t>在苦闷、彷徨甚至绝望的情况下</a:t>
            </a:r>
            <a:r>
              <a:rPr lang="en-US" dirty="0" smtClean="0"/>
              <a:t>,</a:t>
            </a:r>
            <a:r>
              <a:rPr lang="zh-CN" altLang="en-US" dirty="0" smtClean="0"/>
              <a:t>听到一个小女孩鼓励小男孩“抬起头”的话</a:t>
            </a:r>
            <a:r>
              <a:rPr lang="en-US" dirty="0" smtClean="0"/>
              <a:t>,</a:t>
            </a:r>
            <a:r>
              <a:rPr lang="zh-CN" altLang="en-US" dirty="0" smtClean="0"/>
              <a:t>心里受到触动</a:t>
            </a:r>
            <a:r>
              <a:rPr lang="en-US" dirty="0" smtClean="0"/>
              <a:t>,</a:t>
            </a:r>
            <a:r>
              <a:rPr lang="zh-CN" altLang="en-US" dirty="0" smtClean="0"/>
              <a:t>从而振作起来的故事</a:t>
            </a:r>
            <a:r>
              <a:rPr lang="en-US" dirty="0" smtClean="0"/>
              <a:t>,</a:t>
            </a:r>
            <a:r>
              <a:rPr lang="zh-CN" altLang="en-US" dirty="0" smtClean="0"/>
              <a:t>揭示“自信才能克服懦弱”的道理。文中插叙了自己少年时在讲台上讲故事的事件</a:t>
            </a:r>
            <a:r>
              <a:rPr lang="en-US" dirty="0" smtClean="0"/>
              <a:t>,</a:t>
            </a:r>
            <a:r>
              <a:rPr lang="zh-CN" altLang="en-US" dirty="0" smtClean="0"/>
              <a:t>与眼前情境形成呼应和对比</a:t>
            </a:r>
            <a:r>
              <a:rPr lang="en-US" dirty="0" smtClean="0"/>
              <a:t>,</a:t>
            </a:r>
            <a:r>
              <a:rPr lang="zh-CN" altLang="en-US" dirty="0" smtClean="0"/>
              <a:t>对自己的心理的描写</a:t>
            </a:r>
            <a:r>
              <a:rPr lang="en-US" dirty="0" smtClean="0"/>
              <a:t>,</a:t>
            </a:r>
            <a:r>
              <a:rPr lang="zh-CN" altLang="en-US" dirty="0" smtClean="0"/>
              <a:t>反复描写和渲染</a:t>
            </a:r>
            <a:r>
              <a:rPr lang="en-US" dirty="0" smtClean="0"/>
              <a:t>,</a:t>
            </a:r>
            <a:r>
              <a:rPr lang="zh-CN" altLang="en-US" dirty="0" smtClean="0"/>
              <a:t>表现人物或消沉或振奋的心理状态。文章还借助写景来抒情</a:t>
            </a:r>
            <a:r>
              <a:rPr lang="en-US" dirty="0" smtClean="0"/>
              <a:t>,</a:t>
            </a:r>
            <a:r>
              <a:rPr lang="zh-CN" altLang="en-US" dirty="0" smtClean="0"/>
              <a:t>例如文章开头描写树叶呜咽的情景</a:t>
            </a:r>
            <a:r>
              <a:rPr lang="en-US" dirty="0" smtClean="0"/>
              <a:t>,</a:t>
            </a:r>
            <a:r>
              <a:rPr lang="zh-CN" altLang="en-US" dirty="0" smtClean="0"/>
              <a:t>奠定文章的感情基调</a:t>
            </a:r>
            <a:r>
              <a:rPr lang="en-US" dirty="0" smtClean="0"/>
              <a:t>,</a:t>
            </a:r>
            <a:r>
              <a:rPr lang="zh-CN" altLang="en-US" dirty="0" smtClean="0"/>
              <a:t>衬托内心的悲凉</a:t>
            </a:r>
            <a:r>
              <a:rPr lang="en-US" dirty="0" smtClean="0"/>
              <a:t>;</a:t>
            </a:r>
            <a:r>
              <a:rPr lang="zh-CN" altLang="en-US" dirty="0" smtClean="0"/>
              <a:t>末尾描写黄昏的景象</a:t>
            </a:r>
            <a:r>
              <a:rPr lang="en-US" dirty="0" smtClean="0"/>
              <a:t>,</a:t>
            </a:r>
            <a:r>
              <a:rPr lang="zh-CN" altLang="en-US" dirty="0" smtClean="0"/>
              <a:t>情景交融</a:t>
            </a:r>
            <a:r>
              <a:rPr lang="en-US" dirty="0" smtClean="0"/>
              <a:t>,</a:t>
            </a:r>
            <a:r>
              <a:rPr lang="zh-CN" altLang="en-US" dirty="0" smtClean="0"/>
              <a:t>很好的衬托了人物的心情</a:t>
            </a:r>
            <a:r>
              <a:rPr lang="en-US" dirty="0" smtClean="0"/>
              <a:t>,</a:t>
            </a:r>
            <a:r>
              <a:rPr lang="zh-CN" altLang="en-US" dirty="0" smtClean="0"/>
              <a:t>含蓄隽永</a:t>
            </a:r>
            <a:r>
              <a:rPr lang="en-US" dirty="0" smtClean="0"/>
              <a:t>,</a:t>
            </a:r>
            <a:r>
              <a:rPr lang="zh-CN" altLang="en-US" dirty="0" smtClean="0"/>
              <a:t>首尾相照</a:t>
            </a:r>
            <a:r>
              <a:rPr lang="en-US" dirty="0" smtClean="0"/>
              <a:t>,</a:t>
            </a:r>
            <a:r>
              <a:rPr lang="zh-CN" altLang="en-US" dirty="0" smtClean="0"/>
              <a:t>也使结构圆满。</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标题组合法</a:t>
            </a:r>
          </a:p>
          <a:p>
            <a:pPr>
              <a:lnSpc>
                <a:spcPct val="150000"/>
              </a:lnSpc>
            </a:pPr>
            <a:r>
              <a:rPr lang="zh-CN" altLang="en-US" dirty="0" smtClean="0"/>
              <a:t>　　小标题是文章起伏的波纹</a:t>
            </a:r>
            <a:r>
              <a:rPr lang="en-US" dirty="0" smtClean="0"/>
              <a:t>,</a:t>
            </a:r>
            <a:r>
              <a:rPr lang="zh-CN" altLang="en-US" dirty="0" smtClean="0"/>
              <a:t>是文章最简洁的神来之笔。小标题如同文章的灵魂</a:t>
            </a:r>
            <a:r>
              <a:rPr lang="en-US" dirty="0" smtClean="0"/>
              <a:t>,</a:t>
            </a:r>
            <a:r>
              <a:rPr lang="zh-CN" altLang="en-US" dirty="0" smtClean="0"/>
              <a:t>可以让读者对文章内容一目了然</a:t>
            </a:r>
            <a:r>
              <a:rPr lang="en-US" dirty="0" smtClean="0"/>
              <a:t>,</a:t>
            </a:r>
            <a:r>
              <a:rPr lang="zh-CN" altLang="en-US" dirty="0" smtClean="0"/>
              <a:t>可以使文章结构鲜明夺人。可以用镜头组合式、引用诗句式、时间串联式、比喻对比式等。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t>2019</a:t>
            </a:r>
            <a:r>
              <a:rPr lang="zh-CN" altLang="en-US" dirty="0" smtClean="0"/>
              <a:t>年内蒙古通辽中考满分作文</a:t>
            </a:r>
            <a:r>
              <a:rPr lang="en-US" dirty="0" smtClean="0"/>
              <a:t>(</a:t>
            </a:r>
            <a:r>
              <a:rPr lang="zh-CN" altLang="en-US" dirty="0" smtClean="0"/>
              <a:t>以“经历</a:t>
            </a:r>
            <a:r>
              <a:rPr lang="en-US" dirty="0" smtClean="0"/>
              <a:t>,</a:t>
            </a:r>
            <a:r>
              <a:rPr lang="zh-CN" altLang="en-US" dirty="0" smtClean="0"/>
              <a:t>让我收获</a:t>
            </a:r>
            <a:r>
              <a:rPr lang="zh-CN" altLang="en-US" u="sng" dirty="0" smtClean="0"/>
              <a:t>　　　　</a:t>
            </a:r>
            <a:r>
              <a:rPr lang="zh-CN" altLang="en-US" dirty="0" smtClean="0"/>
              <a:t>”为题</a:t>
            </a:r>
            <a:r>
              <a:rPr lang="en-US" dirty="0" smtClean="0"/>
              <a:t>) </a:t>
            </a:r>
            <a:endParaRPr lang="zh-CN" altLang="en-US" dirty="0" smtClean="0"/>
          </a:p>
          <a:p>
            <a:pPr algn="ctr">
              <a:lnSpc>
                <a:spcPct val="150000"/>
              </a:lnSpc>
            </a:pPr>
            <a:r>
              <a:rPr lang="zh-CN" altLang="en-US" b="1" dirty="0" smtClean="0">
                <a:latin typeface="楷体" pitchFamily="49" charset="-122"/>
                <a:ea typeface="楷体" pitchFamily="49" charset="-122"/>
              </a:rPr>
              <a:t>经历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让我收获从容</a:t>
            </a:r>
          </a:p>
          <a:p>
            <a:pPr algn="ctr">
              <a:lnSpc>
                <a:spcPct val="150000"/>
              </a:lnSpc>
            </a:pPr>
            <a:r>
              <a:rPr lang="zh-CN" altLang="en-US" b="1" dirty="0" smtClean="0">
                <a:latin typeface="楷体" pitchFamily="49" charset="-122"/>
                <a:ea typeface="楷体" pitchFamily="49" charset="-122"/>
              </a:rPr>
              <a:t>通辽一考生</a:t>
            </a:r>
          </a:p>
          <a:p>
            <a:pPr indent="446088">
              <a:lnSpc>
                <a:spcPct val="150000"/>
              </a:lnSpc>
            </a:pPr>
            <a:r>
              <a:rPr lang="zh-CN" altLang="en-US" b="1" dirty="0" smtClean="0">
                <a:latin typeface="楷体" pitchFamily="49" charset="-122"/>
                <a:ea typeface="楷体" pitchFamily="49" charset="-122"/>
              </a:rPr>
              <a:t>时光荏苒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青春茂盛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岁月的长河中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你经历了什么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又收获了什么</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algn="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题记</a:t>
            </a:r>
          </a:p>
          <a:p>
            <a:pPr indent="446088">
              <a:lnSpc>
                <a:spcPct val="150000"/>
              </a:lnSpc>
            </a:pPr>
            <a:r>
              <a:rPr lang="zh-CN" altLang="en-US" b="1" dirty="0" smtClean="0">
                <a:latin typeface="楷体" pitchFamily="49" charset="-122"/>
                <a:ea typeface="楷体" pitchFamily="49" charset="-122"/>
              </a:rPr>
              <a:t>想起三年前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我还只是个刚升入初中的小屁孩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已经要面临人生第一大分界点</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中招考试了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回想这三年的初中生活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我不禁微微勾起嘴角。</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gn="ctr">
              <a:lnSpc>
                <a:spcPct val="150000"/>
              </a:lnSpc>
            </a:pPr>
            <a:r>
              <a:rPr lang="zh-CN" altLang="en-US" b="1" u="wavy" dirty="0" smtClean="0">
                <a:latin typeface="楷体" pitchFamily="49" charset="-122"/>
                <a:ea typeface="楷体" pitchFamily="49" charset="-122"/>
              </a:rPr>
              <a:t>默默无闻似路人</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刚到七年级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一切都是陌生的模样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没有熟悉的老师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没有熟悉的同学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都是新的。雀跃当中带着忐忑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我刚来这儿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同学都不认识我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我也不认识他们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我们能相处好吗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看着老师分配的同桌和后桌相谈甚欢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从她们只言片语中了解到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她们竟是老同学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我更不安了。惶惶不安中过了半天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我竟没和班中任何一位同学搭话。在自己“恨铁不成钢”的自我“鞭策”后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我找到了一个看起来比较好“下手”的对象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我的同桌。我轻轻拍了下同桌的手臂</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“你好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交个朋友怎么样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”等待那一秒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我似乎过了一年。同桌灵动的双眼眯成一个好看的弧度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似月牙般动人。</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随后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我听到了美妙似天籁的声音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在眉飞色舞中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我迅速和我们那一“窝”打成了一片。可也仅仅限于我们几个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在班中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我没半点发言权。不是不懂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而是不敢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害怕别人说自己出风头之类的。就这样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我在班中度过了一个月的默默无闻的时光。</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gn="ctr">
              <a:lnSpc>
                <a:spcPct val="150000"/>
              </a:lnSpc>
            </a:pPr>
            <a:r>
              <a:rPr lang="zh-CN" altLang="en-US" b="1" u="wavy" dirty="0" smtClean="0">
                <a:latin typeface="楷体" pitchFamily="49" charset="-122"/>
                <a:ea typeface="楷体" pitchFamily="49" charset="-122"/>
              </a:rPr>
              <a:t>翻身农奴把歌唱</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当第一次月考来临时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我心里也是懵的。唉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这怎么不按剧情走啊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怎么一个月一考试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太狠了吧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半抱怨半害怕地走进了考场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叙述考试风云不过是陈腔滥调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不说也罢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不说也罢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考试过后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老师非得拖一个星期再说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在没发布成绩期间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对我们狂轰滥炸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感觉考得很不好。可是结果却令我大吃一惊。年级第四十四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虽然不是太好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但对于一个小学英语基础为零、数学渣渣的我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很好了好吧。本来学习就得努力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我的成绩也证明了我的实力。在班中说话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我也更有了底气。逐渐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和班里的每一位同学都混了个脸熟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由于先天的搞怪气质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我的人缘还不错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我的意见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大家基本都认同。嘿嘿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这也算是翻天覆地的大变化了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只是有的时候还是会控制不好自己的情绪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对此我深表无奈。</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收拾好书本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将要出发了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你又进入了我的视线。手臂高举着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班加油。”声音很尖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很清脆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眼望身高不高的你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被讲台挡住了半个身子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臂膀很细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却因着你捏紧的双拳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显得格外有力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如此娇小的你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强扮着巨人的角色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想把我们抱在怀里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一路呵护。</a:t>
            </a:r>
          </a:p>
          <a:p>
            <a:pPr indent="446088">
              <a:lnSpc>
                <a:spcPct val="150000"/>
              </a:lnSpc>
            </a:pPr>
            <a:r>
              <a:rPr lang="zh-CN" altLang="en-US" b="1" dirty="0" smtClean="0">
                <a:latin typeface="楷体" pitchFamily="49" charset="-122"/>
                <a:ea typeface="楷体" pitchFamily="49" charset="-122"/>
              </a:rPr>
              <a:t>良久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心情平静了些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望着你挺着胸膛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走向你教的另一个班级。</a:t>
            </a:r>
          </a:p>
          <a:p>
            <a:pPr indent="446088">
              <a:lnSpc>
                <a:spcPct val="150000"/>
              </a:lnSpc>
            </a:pPr>
            <a:r>
              <a:rPr lang="zh-CN" altLang="en-US" b="1" dirty="0" smtClean="0">
                <a:latin typeface="楷体" pitchFamily="49" charset="-122"/>
                <a:ea typeface="楷体" pitchFamily="49" charset="-122"/>
              </a:rPr>
              <a:t>拾起桌面上的书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眼睛忽地定住了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那张淡黄的纸页上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搁浅着你我静谧的时光。</a:t>
            </a:r>
          </a:p>
          <a:p>
            <a:pPr indent="446088">
              <a:lnSpc>
                <a:spcPct val="150000"/>
              </a:lnSpc>
            </a:pPr>
            <a:r>
              <a:rPr lang="zh-CN" altLang="en-US" b="1" dirty="0" smtClean="0">
                <a:latin typeface="楷体" pitchFamily="49" charset="-122"/>
                <a:ea typeface="楷体" pitchFamily="49" charset="-122"/>
              </a:rPr>
              <a:t>“诶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你看你的字进步很大嘛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就是字还有点小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你看</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你接过我手中的红笔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在我的字迹旁留下串串红色的字母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铃铛般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在我的心头摇响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脆脆的声响在我心中回荡着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似一次又一次的温暖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将我浸泡着。</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gn="ctr">
              <a:lnSpc>
                <a:spcPct val="150000"/>
              </a:lnSpc>
            </a:pPr>
            <a:r>
              <a:rPr lang="zh-CN" altLang="en-US" b="1" u="wavy" dirty="0" smtClean="0">
                <a:latin typeface="楷体" pitchFamily="49" charset="-122"/>
                <a:ea typeface="楷体" pitchFamily="49" charset="-122"/>
              </a:rPr>
              <a:t>如鱼得水自逍遥</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转眼间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两年的生活已悄然结束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我也升入了九年级。在开学第一天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就看见了一抹熟悉的身影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嘿嘿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没想到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我七年级的老班竟然九年级还教我。我自是欣喜不已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这意味着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我不用再改变自己的学习模式了。而且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我竟然被任命为我们班的班长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真是太出乎意料了。既然当了班长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那就得有个班长的样子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带领同学们用努力来放飞自己的梦想。说我们班体育比赛会输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那就拿个第一给你看看。说我们班学习不好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那就给你拿个物理五连冠。说我们班同学卫生不行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那就给你看看门前的双旗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纪律和卫生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。作为班长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其实我起的作用还可以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要低调嘛。如今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我的情绪一般可以控制好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不随意生气什么的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还是小菜一碟啦。</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5424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在岁月流逝中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我经历了默默无闻的路人甲时代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也体验了翻身农奴把歌唱的快乐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最终收获了如鱼得水自逍遥的从容。感谢这段难忘的成长经历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我将珍惜我所收获的那份从容。</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作为学生</a:t>
            </a:r>
            <a:r>
              <a:rPr lang="en-US" dirty="0" smtClean="0"/>
              <a:t>,</a:t>
            </a:r>
            <a:r>
              <a:rPr lang="zh-CN" altLang="en-US" dirty="0" smtClean="0"/>
              <a:t>“我”的生活无非是考试和升学</a:t>
            </a:r>
            <a:r>
              <a:rPr lang="en-US" dirty="0" smtClean="0"/>
              <a:t>,</a:t>
            </a:r>
            <a:r>
              <a:rPr lang="zh-CN" altLang="en-US" dirty="0" smtClean="0"/>
              <a:t>作者在文中选取了自己初到中学的懵懂和月考前后的忐忑</a:t>
            </a:r>
            <a:r>
              <a:rPr lang="en-US" dirty="0" smtClean="0"/>
              <a:t>,</a:t>
            </a:r>
            <a:r>
              <a:rPr lang="zh-CN" altLang="en-US" dirty="0" smtClean="0"/>
              <a:t>将一个中学生青涩的初中生活表现得真实可感</a:t>
            </a:r>
            <a:r>
              <a:rPr lang="en-US" dirty="0" smtClean="0"/>
              <a:t>,</a:t>
            </a:r>
            <a:r>
              <a:rPr lang="zh-CN" altLang="en-US" dirty="0" smtClean="0"/>
              <a:t>真切地表现了自己在学习、成长过程中的变化。这篇文章开头有“题记”</a:t>
            </a:r>
            <a:r>
              <a:rPr lang="en-US" dirty="0" smtClean="0"/>
              <a:t>,</a:t>
            </a:r>
            <a:r>
              <a:rPr lang="zh-CN" altLang="en-US" dirty="0" smtClean="0"/>
              <a:t>中间有小标题</a:t>
            </a:r>
            <a:r>
              <a:rPr lang="en-US" dirty="0" smtClean="0"/>
              <a:t>,</a:t>
            </a:r>
            <a:r>
              <a:rPr lang="zh-CN" altLang="en-US" dirty="0" smtClean="0"/>
              <a:t>结尾段回答了“题记”中提出的问题</a:t>
            </a:r>
            <a:r>
              <a:rPr lang="en-US" dirty="0" smtClean="0"/>
              <a:t>,</a:t>
            </a:r>
            <a:r>
              <a:rPr lang="zh-CN" altLang="en-US" dirty="0" smtClean="0"/>
              <a:t>可谓严丝合缝、滴水不漏。就全文而言</a:t>
            </a:r>
            <a:r>
              <a:rPr lang="en-US" dirty="0" smtClean="0"/>
              <a:t>,</a:t>
            </a:r>
            <a:r>
              <a:rPr lang="zh-CN" altLang="en-US" dirty="0" smtClean="0"/>
              <a:t>从头至尾脉络清晰</a:t>
            </a:r>
            <a:r>
              <a:rPr lang="en-US" dirty="0" smtClean="0"/>
              <a:t>,</a:t>
            </a:r>
            <a:r>
              <a:rPr lang="zh-CN" altLang="en-US" dirty="0" smtClean="0"/>
              <a:t>结构连贯而完整</a:t>
            </a:r>
            <a:r>
              <a:rPr lang="en-US" dirty="0" smtClean="0"/>
              <a:t>,</a:t>
            </a:r>
            <a:r>
              <a:rPr lang="zh-CN" altLang="en-US" dirty="0" smtClean="0"/>
              <a:t>让人称奇</a:t>
            </a:r>
            <a:r>
              <a:rPr 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写完后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你将纸又递给我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字略有些歪斜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却是刻意地撑大了的。红笔留迹的地方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刻满了你手心的纹理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微微有汗沁湿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透进纸页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渗透了出来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再望向你的额头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也是涔满了一层细密的汗。</a:t>
            </a:r>
          </a:p>
          <a:p>
            <a:pPr indent="446088">
              <a:lnSpc>
                <a:spcPct val="150000"/>
              </a:lnSpc>
            </a:pPr>
            <a:r>
              <a:rPr lang="zh-CN" altLang="en-US" b="1" dirty="0" smtClean="0">
                <a:latin typeface="楷体" pitchFamily="49" charset="-122"/>
                <a:ea typeface="楷体" pitchFamily="49" charset="-122"/>
              </a:rPr>
              <a:t>“就这样练下去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非常棒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加油。”你眉眼弯弯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含笑望着我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你的眼眸明而亮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似有万千星辰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熠熠发光。</a:t>
            </a:r>
          </a:p>
          <a:p>
            <a:pPr indent="446088">
              <a:lnSpc>
                <a:spcPct val="150000"/>
              </a:lnSpc>
            </a:pPr>
            <a:r>
              <a:rPr lang="zh-CN" altLang="en-US" b="1" dirty="0" smtClean="0">
                <a:latin typeface="楷体" pitchFamily="49" charset="-122"/>
                <a:ea typeface="楷体" pitchFamily="49" charset="-122"/>
              </a:rPr>
              <a:t>我小心地将这纸叠好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沉甸甸的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将覆盖其上的书本染上了一层淡淡的清香。</a:t>
            </a:r>
          </a:p>
          <a:p>
            <a:pPr indent="446088">
              <a:lnSpc>
                <a:spcPct val="150000"/>
              </a:lnSpc>
            </a:pPr>
            <a:r>
              <a:rPr lang="zh-CN" altLang="en-US" b="1" dirty="0" smtClean="0">
                <a:latin typeface="楷体" pitchFamily="49" charset="-122"/>
                <a:ea typeface="楷体" pitchFamily="49" charset="-122"/>
              </a:rPr>
              <a:t>鼻前萦绕的一缕花香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将我引向了现实。</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我坐在送考的车上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位置靠窗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显然是你开了我位旁的窗户。你用手轻轻点点我的手腕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温柔地说道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“记得把字写大点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你一定能成功。”片言只语的瞬间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给了我心安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内心澎湃的热血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在沸腾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用力地点点头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暗暗定下目标。</a:t>
            </a:r>
          </a:p>
          <a:p>
            <a:pPr indent="446088">
              <a:lnSpc>
                <a:spcPct val="150000"/>
              </a:lnSpc>
            </a:pPr>
            <a:r>
              <a:rPr lang="zh-CN" altLang="en-US" b="1" dirty="0" smtClean="0">
                <a:latin typeface="楷体" pitchFamily="49" charset="-122"/>
                <a:ea typeface="楷体" pitchFamily="49" charset="-122"/>
              </a:rPr>
              <a:t>车开动了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你在远方静静地看着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看着满车的学生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像是看着自己的孩子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神情安详。</a:t>
            </a:r>
          </a:p>
          <a:p>
            <a:pPr indent="446088">
              <a:lnSpc>
                <a:spcPct val="150000"/>
              </a:lnSpc>
            </a:pPr>
            <a:r>
              <a:rPr lang="zh-CN" altLang="en-US" b="1" dirty="0" smtClean="0">
                <a:latin typeface="楷体" pitchFamily="49" charset="-122"/>
                <a:ea typeface="楷体" pitchFamily="49" charset="-122"/>
              </a:rPr>
              <a:t>忽觉庆幸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在茫茫的人海中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和你做了一回有缘人。</a:t>
            </a:r>
          </a:p>
          <a:p>
            <a:pPr indent="446088">
              <a:lnSpc>
                <a:spcPct val="150000"/>
              </a:lnSpc>
            </a:pPr>
            <a:r>
              <a:rPr lang="zh-CN" altLang="en-US" b="1" dirty="0" smtClean="0">
                <a:latin typeface="楷体" pitchFamily="49" charset="-122"/>
                <a:ea typeface="楷体" pitchFamily="49" charset="-122"/>
              </a:rPr>
              <a:t>你的教诲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抑或是那抹甜美的笑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于我而言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都当铭记。</a:t>
            </a:r>
          </a:p>
          <a:p>
            <a:pPr indent="446088">
              <a:lnSpc>
                <a:spcPct val="150000"/>
              </a:lnSpc>
            </a:pPr>
            <a:r>
              <a:rPr lang="zh-CN" altLang="en-US" b="1" dirty="0" smtClean="0">
                <a:latin typeface="楷体" pitchFamily="49" charset="-122"/>
                <a:ea typeface="楷体" pitchFamily="49" charset="-122"/>
              </a:rPr>
              <a:t>回忆着一点一滴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浅浅笑。</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构思精致巧妙</a:t>
            </a:r>
            <a:r>
              <a:rPr lang="en-US" dirty="0" smtClean="0"/>
              <a:t>,</a:t>
            </a:r>
            <a:r>
              <a:rPr lang="zh-CN" altLang="en-US" dirty="0" smtClean="0"/>
              <a:t>选材细腻真实。全文以老师指导“我”写字为线索</a:t>
            </a:r>
            <a:r>
              <a:rPr lang="en-US" dirty="0" smtClean="0"/>
              <a:t>,</a:t>
            </a:r>
            <a:r>
              <a:rPr lang="zh-CN" altLang="en-US" dirty="0" smtClean="0"/>
              <a:t>以时间为序</a:t>
            </a:r>
            <a:r>
              <a:rPr lang="en-US" dirty="0" smtClean="0"/>
              <a:t>,</a:t>
            </a:r>
            <a:r>
              <a:rPr lang="zh-CN" altLang="en-US" dirty="0" smtClean="0"/>
              <a:t>文章选取了过去和现实两个时间段</a:t>
            </a:r>
            <a:r>
              <a:rPr lang="en-US" dirty="0" smtClean="0"/>
              <a:t>,</a:t>
            </a:r>
            <a:r>
              <a:rPr lang="zh-CN" altLang="en-US" dirty="0" smtClean="0"/>
              <a:t>用“那张淡黄的纸页上</a:t>
            </a:r>
            <a:r>
              <a:rPr lang="en-US" dirty="0" smtClean="0"/>
              <a:t>,</a:t>
            </a:r>
            <a:r>
              <a:rPr lang="zh-CN" altLang="en-US" dirty="0" smtClean="0"/>
              <a:t>搁浅着你我静谧的时光”和“鼻前萦绕的一缕花香</a:t>
            </a:r>
            <a:r>
              <a:rPr lang="en-US" dirty="0" smtClean="0"/>
              <a:t>,</a:t>
            </a:r>
            <a:r>
              <a:rPr lang="zh-CN" altLang="en-US" dirty="0" smtClean="0"/>
              <a:t>将我引向了现实”两句抒情而有诗意的过渡语言衔接两段时光</a:t>
            </a:r>
            <a:r>
              <a:rPr lang="en-US" dirty="0" smtClean="0"/>
              <a:t>,</a:t>
            </a:r>
            <a:r>
              <a:rPr lang="zh-CN" altLang="en-US" dirty="0" smtClean="0"/>
              <a:t>插叙的手法使文章内容饱满</a:t>
            </a:r>
            <a:r>
              <a:rPr lang="en-US" dirty="0" smtClean="0"/>
              <a:t>,</a:t>
            </a:r>
            <a:r>
              <a:rPr lang="zh-CN" altLang="en-US" dirty="0" smtClean="0"/>
              <a:t>层次丰富。</a:t>
            </a:r>
          </a:p>
          <a:p>
            <a:pPr indent="446088">
              <a:lnSpc>
                <a:spcPct val="150000"/>
              </a:lnSpc>
            </a:pPr>
            <a:r>
              <a:rPr lang="zh-CN" altLang="en-US" dirty="0" smtClean="0"/>
              <a:t>细节描写传神</a:t>
            </a:r>
            <a:r>
              <a:rPr lang="en-US" dirty="0" smtClean="0"/>
              <a:t>,</a:t>
            </a:r>
            <a:r>
              <a:rPr lang="zh-CN" altLang="en-US" dirty="0" smtClean="0"/>
              <a:t>情感真挚贴切。作者在行文当中凸显“捏紧的双拳”“用手轻轻点点我的手腕”等细节</a:t>
            </a:r>
            <a:r>
              <a:rPr lang="en-US" dirty="0" smtClean="0"/>
              <a:t>,</a:t>
            </a:r>
            <a:r>
              <a:rPr lang="zh-CN" altLang="en-US" dirty="0" smtClean="0"/>
              <a:t>表现一位老师对学生的关爱</a:t>
            </a:r>
            <a:r>
              <a:rPr lang="en-US" dirty="0" smtClean="0"/>
              <a:t>,</a:t>
            </a:r>
            <a:r>
              <a:rPr lang="zh-CN" altLang="en-US" dirty="0" smtClean="0"/>
              <a:t>并且“你在远方静静地看着</a:t>
            </a:r>
            <a:r>
              <a:rPr lang="en-US" dirty="0" smtClean="0"/>
              <a:t>,</a:t>
            </a:r>
            <a:r>
              <a:rPr lang="zh-CN" altLang="en-US" dirty="0" smtClean="0"/>
              <a:t>看着满车的学生</a:t>
            </a:r>
            <a:r>
              <a:rPr lang="en-US" dirty="0" smtClean="0"/>
              <a:t>,</a:t>
            </a:r>
            <a:r>
              <a:rPr lang="zh-CN" altLang="en-US" dirty="0" smtClean="0"/>
              <a:t>像是看着自己的孩子</a:t>
            </a:r>
            <a:r>
              <a:rPr lang="en-US" dirty="0" smtClean="0"/>
              <a:t>,</a:t>
            </a:r>
            <a:r>
              <a:rPr lang="zh-CN" altLang="en-US" dirty="0" smtClean="0"/>
              <a:t>神情安详”这样的描写中饱含情感</a:t>
            </a:r>
            <a:r>
              <a:rPr lang="en-US" dirty="0" smtClean="0"/>
              <a:t>,</a:t>
            </a:r>
            <a:r>
              <a:rPr lang="zh-CN" altLang="en-US" dirty="0" smtClean="0"/>
              <a:t>没有忸怩作态</a:t>
            </a:r>
            <a:r>
              <a:rPr lang="en-US" dirty="0" smtClean="0"/>
              <a:t>,</a:t>
            </a:r>
            <a:r>
              <a:rPr lang="zh-CN" altLang="en-US" dirty="0" smtClean="0"/>
              <a:t>而是发自真情。</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连云港</a:t>
            </a:r>
            <a:r>
              <a:rPr lang="en-US" dirty="0" smtClean="0">
                <a:solidFill>
                  <a:srgbClr val="0092D7"/>
                </a:solidFill>
              </a:rPr>
              <a:t>]</a:t>
            </a:r>
            <a:r>
              <a:rPr lang="zh-CN" altLang="en-US" dirty="0" smtClean="0"/>
              <a:t>请以“谁敢</a:t>
            </a:r>
            <a:r>
              <a:rPr lang="en-US" dirty="0" smtClean="0"/>
              <a:t>,</a:t>
            </a:r>
            <a:r>
              <a:rPr lang="zh-CN" altLang="en-US" dirty="0" smtClean="0"/>
              <a:t>就赢”为题</a:t>
            </a:r>
            <a:r>
              <a:rPr lang="en-US" dirty="0" smtClean="0"/>
              <a:t>,</a:t>
            </a:r>
            <a:r>
              <a:rPr lang="zh-CN" altLang="en-US" dirty="0" smtClean="0"/>
              <a:t>写一篇作文。</a:t>
            </a:r>
          </a:p>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gn="ctr">
              <a:lnSpc>
                <a:spcPct val="150000"/>
              </a:lnSpc>
            </a:pPr>
            <a:r>
              <a:rPr lang="zh-CN" altLang="en-US" b="1" dirty="0" smtClean="0">
                <a:latin typeface="楷体" pitchFamily="49" charset="-122"/>
                <a:ea typeface="楷体" pitchFamily="49" charset="-122"/>
              </a:rPr>
              <a:t>谁敢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就赢</a:t>
            </a:r>
          </a:p>
          <a:p>
            <a:pPr algn="ctr">
              <a:lnSpc>
                <a:spcPct val="150000"/>
              </a:lnSpc>
            </a:pPr>
            <a:r>
              <a:rPr lang="zh-CN" altLang="en-US" b="1" dirty="0" smtClean="0">
                <a:latin typeface="楷体" pitchFamily="49" charset="-122"/>
                <a:ea typeface="楷体" pitchFamily="49" charset="-122"/>
              </a:rPr>
              <a:t>连云港一考生</a:t>
            </a:r>
          </a:p>
          <a:p>
            <a:pPr indent="446088">
              <a:lnSpc>
                <a:spcPct val="150000"/>
              </a:lnSpc>
            </a:pPr>
            <a:r>
              <a:rPr lang="zh-CN" altLang="en-US" b="1" dirty="0" smtClean="0">
                <a:latin typeface="楷体" pitchFamily="49" charset="-122"/>
                <a:ea typeface="楷体" pitchFamily="49" charset="-122"/>
              </a:rPr>
              <a:t>刚离开农村来到城市读初中的我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胆小如鼠。在学校食堂里看着周围欢乐的人群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眼泪就会顺着脸颊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和进稀饭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课堂上看着大家自信的表现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总是自惭形秽。</a:t>
            </a:r>
          </a:p>
          <a:p>
            <a:pPr indent="446088">
              <a:lnSpc>
                <a:spcPct val="150000"/>
              </a:lnSpc>
            </a:pPr>
            <a:r>
              <a:rPr lang="zh-CN" altLang="en-US" b="1" dirty="0" smtClean="0">
                <a:latin typeface="楷体" pitchFamily="49" charset="-122"/>
                <a:ea typeface="楷体" pitchFamily="49" charset="-122"/>
              </a:rPr>
              <a:t>那时的我胆小异常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从不会主动表现自己。有时候在校园里的树下驻足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看到地上的小草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娇羞地伸长细嫩的茎叶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我会想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它大概就是我吧</a:t>
            </a:r>
            <a:r>
              <a:rPr lang="en-US" b="1" dirty="0" smtClean="0">
                <a:latin typeface="楷体" pitchFamily="49" charset="-122"/>
                <a:ea typeface="楷体" pitchFamily="49" charset="-122"/>
              </a:rPr>
              <a:t>? </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班级要搞普通话朗诵比赛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我也想报名参加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但怕我是从农村来的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比不上城里的同学的普通话标准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因为自己蹩脚的普通话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总是找不到自信。</a:t>
            </a:r>
          </a:p>
          <a:p>
            <a:pPr indent="446088">
              <a:lnSpc>
                <a:spcPct val="150000"/>
              </a:lnSpc>
            </a:pPr>
            <a:r>
              <a:rPr lang="zh-CN" altLang="en-US" b="1" dirty="0" smtClean="0">
                <a:latin typeface="楷体" pitchFamily="49" charset="-122"/>
                <a:ea typeface="楷体" pitchFamily="49" charset="-122"/>
              </a:rPr>
              <a:t>慢慢地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我努力让自己抓住一切机会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刻苦练习。又把普通话考试的专用书籍拿来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词语和文章反复朗读。普通话水平因此得到了很大的提高。语文课上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朗读课文的激情也空前高涨。后来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我鼓起勇气报名了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结果那次我在年级得了个三等奖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尽管名次不高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但对于从农村来的我来说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算是佳绩。事实证 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就赢</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zh-CN" altLang="en-US" dirty="0" smtClean="0"/>
              <a:t>中考作文评分</a:t>
            </a:r>
            <a:r>
              <a:rPr lang="en-US" dirty="0" smtClean="0"/>
              <a:t>,</a:t>
            </a:r>
            <a:r>
              <a:rPr lang="zh-CN" altLang="en-US" dirty="0" smtClean="0"/>
              <a:t>往往从选材视角、谋篇组材、语言运用、写作手法等方面进行参照</a:t>
            </a:r>
            <a:r>
              <a:rPr lang="en-US" dirty="0" smtClean="0"/>
              <a:t>,</a:t>
            </a:r>
            <a:r>
              <a:rPr lang="zh-CN" altLang="en-US" dirty="0" smtClean="0"/>
              <a:t>一般如下</a:t>
            </a:r>
            <a:r>
              <a:rPr lang="en-US" dirty="0" smtClean="0"/>
              <a:t>:</a:t>
            </a:r>
            <a:endParaRPr lang="zh-CN" altLang="en-US" dirty="0" smtClean="0"/>
          </a:p>
          <a:p>
            <a:pPr>
              <a:lnSpc>
                <a:spcPct val="150000"/>
              </a:lnSpc>
            </a:pPr>
            <a:r>
              <a:rPr lang="en-US" b="1" dirty="0" smtClean="0"/>
              <a:t>1.</a:t>
            </a:r>
            <a:r>
              <a:rPr lang="zh-CN" altLang="en-US" b="1" dirty="0" smtClean="0"/>
              <a:t>根据选材立意</a:t>
            </a:r>
            <a:r>
              <a:rPr lang="en-US" b="1" dirty="0" smtClean="0"/>
              <a:t>,</a:t>
            </a:r>
            <a:r>
              <a:rPr lang="zh-CN" altLang="en-US" b="1" dirty="0" smtClean="0"/>
              <a:t>确定基础切入分</a:t>
            </a:r>
          </a:p>
          <a:p>
            <a:pPr indent="446088">
              <a:lnSpc>
                <a:spcPct val="150000"/>
              </a:lnSpc>
            </a:pPr>
            <a:r>
              <a:rPr lang="zh-CN" altLang="en-US" dirty="0" smtClean="0"/>
              <a:t>在作文评分时首先考虑文章内容主题是否切合题意</a:t>
            </a:r>
            <a:r>
              <a:rPr lang="en-US" dirty="0" smtClean="0"/>
              <a:t>,</a:t>
            </a:r>
            <a:r>
              <a:rPr lang="zh-CN" altLang="en-US" dirty="0" smtClean="0"/>
              <a:t>并在此基础上评定出基础切入分。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一次数学课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听到老师说“谁上台来讲一下”的时候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我心里想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“谁有这么大的勇气上台讲课呢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”感觉自己的头这时候最好缩在桌肚里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好害怕老师会叫到我。可看到有个同学上台的时候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我的心里也跃跃欲试了。 </a:t>
            </a:r>
          </a:p>
          <a:p>
            <a:pPr indent="446088">
              <a:lnSpc>
                <a:spcPct val="150000"/>
              </a:lnSpc>
            </a:pPr>
            <a:r>
              <a:rPr lang="zh-CN" altLang="en-US" b="1" dirty="0" smtClean="0">
                <a:latin typeface="楷体" pitchFamily="49" charset="-122"/>
                <a:ea typeface="楷体" pitchFamily="49" charset="-122"/>
              </a:rPr>
              <a:t>当机会再一次摆在面前的时候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我分明地听到了自己心跳的声音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“要不要上去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我能不能讲好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别人会怎么看我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上吗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起来讲吧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你能行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”可就在我鼓足了勇气想挪动凳子的时候。有一个同学已经站了起来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我心里懊悔不已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我为什么要如此犹豫呢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”默默地发誓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下次一定要抓住机会</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等下一次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老师再问谁来讲一下的时候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我毫不犹豫地抓住机会就站了起来。因为我知识点比较熟的缘故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在作图的过程中那些注意的事项我也一并提醒大家注意了。可能是我从来没有这么大胆地表现自己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也可能是我讲得真的很流畅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总之老师和同学们报我以热烈的掌声。那一刻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我收获到了从未有过的喜悦和充足的自信。这次我再次体会到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就赢</a:t>
            </a:r>
            <a:r>
              <a:rPr lang="en-US" b="1" dirty="0" smtClean="0">
                <a:latin typeface="楷体" pitchFamily="49" charset="-122"/>
                <a:ea typeface="楷体" pitchFamily="49" charset="-122"/>
              </a:rPr>
              <a:t>!</a:t>
            </a:r>
            <a:endParaRPr lang="zh-CN" altLang="en-US" b="1" dirty="0" smtClean="0">
              <a:latin typeface="楷体" pitchFamily="49" charset="-122"/>
              <a:ea typeface="楷体" pitchFamily="49" charset="-122"/>
            </a:endParaRPr>
          </a:p>
          <a:p>
            <a:pPr indent="446088">
              <a:lnSpc>
                <a:spcPct val="150000"/>
              </a:lnSpc>
            </a:pPr>
            <a:r>
              <a:rPr lang="zh-CN" altLang="en-US" b="1" dirty="0" smtClean="0">
                <a:latin typeface="楷体" pitchFamily="49" charset="-122"/>
                <a:ea typeface="楷体" pitchFamily="49" charset="-122"/>
              </a:rPr>
              <a:t>初中三年中的许多事告诉我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很多时候你需要战胜的只是你自己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只要你勇敢地表现自己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你敢为就能赢</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选材</a:t>
            </a:r>
            <a:r>
              <a:rPr lang="en-US" dirty="0" smtClean="0"/>
              <a:t>:</a:t>
            </a:r>
            <a:r>
              <a:rPr lang="zh-CN" altLang="en-US" dirty="0" smtClean="0"/>
              <a:t>本文作者从自己学习生活中选择了树立信心从而取胜的事例</a:t>
            </a:r>
            <a:r>
              <a:rPr lang="en-US" dirty="0" smtClean="0"/>
              <a:t>,</a:t>
            </a:r>
            <a:r>
              <a:rPr lang="zh-CN" altLang="en-US" dirty="0" smtClean="0"/>
              <a:t>具体形象地表现了“谁敢</a:t>
            </a:r>
            <a:r>
              <a:rPr lang="en-US" dirty="0" smtClean="0"/>
              <a:t>,</a:t>
            </a:r>
            <a:r>
              <a:rPr lang="zh-CN" altLang="en-US" dirty="0" smtClean="0"/>
              <a:t>就赢”的主题。</a:t>
            </a:r>
          </a:p>
          <a:p>
            <a:pPr indent="446088">
              <a:lnSpc>
                <a:spcPct val="150000"/>
              </a:lnSpc>
            </a:pPr>
            <a:r>
              <a:rPr lang="zh-CN" altLang="en-US" dirty="0" smtClean="0"/>
              <a:t>立意</a:t>
            </a:r>
            <a:r>
              <a:rPr lang="en-US" dirty="0" smtClean="0"/>
              <a:t>:</a:t>
            </a:r>
            <a:r>
              <a:rPr lang="zh-CN" altLang="en-US" dirty="0" smtClean="0"/>
              <a:t>文章告诉读者</a:t>
            </a:r>
            <a:r>
              <a:rPr lang="en-US" dirty="0" smtClean="0"/>
              <a:t>,</a:t>
            </a:r>
            <a:r>
              <a:rPr lang="zh-CN" altLang="en-US" dirty="0" smtClean="0"/>
              <a:t>很多时候你需要战胜的只是你自己</a:t>
            </a:r>
            <a:r>
              <a:rPr lang="en-US" dirty="0" smtClean="0"/>
              <a:t>,</a:t>
            </a:r>
            <a:r>
              <a:rPr lang="zh-CN" altLang="en-US" dirty="0" smtClean="0"/>
              <a:t>只要你勇敢地表现自己</a:t>
            </a:r>
            <a:r>
              <a:rPr lang="en-US" dirty="0" smtClean="0"/>
              <a:t>,</a:t>
            </a:r>
            <a:r>
              <a:rPr lang="zh-CN" altLang="en-US" dirty="0" smtClean="0"/>
              <a:t>你敢为就能赢</a:t>
            </a:r>
            <a:r>
              <a:rPr lang="en-US" dirty="0" smtClean="0"/>
              <a:t>!</a:t>
            </a:r>
            <a:endParaRPr lang="zh-CN" altLang="en-US" dirty="0" smtClean="0"/>
          </a:p>
          <a:p>
            <a:pPr indent="446088">
              <a:lnSpc>
                <a:spcPct val="150000"/>
              </a:lnSpc>
            </a:pPr>
            <a:r>
              <a:rPr lang="zh-CN" altLang="en-US" dirty="0" smtClean="0"/>
              <a:t>构思</a:t>
            </a:r>
            <a:r>
              <a:rPr lang="en-US" dirty="0" smtClean="0"/>
              <a:t>:</a:t>
            </a:r>
            <a:r>
              <a:rPr lang="zh-CN" altLang="en-US" dirty="0" smtClean="0"/>
              <a:t>文章运用了对比的写法</a:t>
            </a:r>
            <a:r>
              <a:rPr lang="en-US" dirty="0" smtClean="0"/>
              <a:t>,</a:t>
            </a:r>
            <a:r>
              <a:rPr lang="zh-CN" altLang="en-US" dirty="0" smtClean="0"/>
              <a:t>在记叙参加普通话朗诵比赛和上讲台讲解数学题这两件事例时</a:t>
            </a:r>
            <a:r>
              <a:rPr lang="en-US" dirty="0" smtClean="0"/>
              <a:t>,</a:t>
            </a:r>
            <a:r>
              <a:rPr lang="zh-CN" altLang="en-US" dirty="0" smtClean="0"/>
              <a:t>都运用了对比的写法</a:t>
            </a:r>
            <a:r>
              <a:rPr lang="en-US" dirty="0" smtClean="0"/>
              <a:t>,</a:t>
            </a:r>
            <a:r>
              <a:rPr lang="zh-CN" altLang="en-US" dirty="0" smtClean="0"/>
              <a:t>写了开始不敢报名或上台讲解</a:t>
            </a:r>
            <a:r>
              <a:rPr lang="en-US" dirty="0" smtClean="0"/>
              <a:t>,</a:t>
            </a:r>
            <a:r>
              <a:rPr lang="zh-CN" altLang="en-US" dirty="0" smtClean="0"/>
              <a:t>后来鼓足勇气参与</a:t>
            </a:r>
            <a:r>
              <a:rPr lang="en-US" dirty="0" smtClean="0"/>
              <a:t>,</a:t>
            </a:r>
            <a:r>
              <a:rPr lang="zh-CN" altLang="en-US" dirty="0" smtClean="0"/>
              <a:t>结果成功了</a:t>
            </a:r>
            <a:r>
              <a:rPr lang="en-US" dirty="0" smtClean="0"/>
              <a:t>,</a:t>
            </a:r>
            <a:r>
              <a:rPr lang="zh-CN" altLang="en-US" dirty="0" smtClean="0"/>
              <a:t>很好地表现了“只要你勇敢地表现自己</a:t>
            </a:r>
            <a:r>
              <a:rPr lang="en-US" dirty="0" smtClean="0"/>
              <a:t>,</a:t>
            </a:r>
            <a:r>
              <a:rPr lang="zh-CN" altLang="en-US" dirty="0" smtClean="0"/>
              <a:t>你敢为就能赢”的主旨。文中细腻的心理描写</a:t>
            </a:r>
            <a:r>
              <a:rPr lang="en-US" dirty="0" smtClean="0"/>
              <a:t>,</a:t>
            </a:r>
            <a:r>
              <a:rPr lang="zh-CN" altLang="en-US" dirty="0" smtClean="0"/>
              <a:t>也是本文的一大亮点。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73853"/>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诊断问题找对方法</a:t>
            </a:r>
          </a:p>
          <a:p>
            <a:pPr>
              <a:lnSpc>
                <a:spcPct val="150000"/>
              </a:lnSpc>
            </a:pPr>
            <a:r>
              <a:rPr lang="zh-CN" altLang="en-US" dirty="0" smtClean="0"/>
              <a:t>　　根据中考作文评分标准和对照优秀作文范例</a:t>
            </a:r>
            <a:r>
              <a:rPr lang="en-US" dirty="0" smtClean="0"/>
              <a:t>,</a:t>
            </a:r>
            <a:r>
              <a:rPr lang="zh-CN" altLang="en-US" dirty="0" smtClean="0"/>
              <a:t>我们总结出以下几种作文时容易犯的毛病及应对策略</a:t>
            </a:r>
            <a:r>
              <a:rPr lang="en-US" dirty="0" smtClean="0"/>
              <a:t>,</a:t>
            </a:r>
            <a:r>
              <a:rPr lang="zh-CN" altLang="en-US" dirty="0" smtClean="0"/>
              <a:t>备考时注意诊断</a:t>
            </a:r>
            <a:r>
              <a:rPr lang="en-US" dirty="0" smtClean="0"/>
              <a:t>,</a:t>
            </a:r>
            <a:r>
              <a:rPr lang="zh-CN" altLang="en-US" dirty="0" smtClean="0"/>
              <a:t>并加以改正。</a:t>
            </a:r>
          </a:p>
          <a:p>
            <a:pPr indent="446088">
              <a:lnSpc>
                <a:spcPct val="150000"/>
              </a:lnSpc>
            </a:pPr>
            <a:r>
              <a:rPr lang="zh-CN" altLang="en-US" b="1" dirty="0" smtClean="0"/>
              <a:t>常见问题一</a:t>
            </a:r>
            <a:r>
              <a:rPr lang="en-US" b="1" dirty="0" smtClean="0"/>
              <a:t>:</a:t>
            </a:r>
            <a:r>
              <a:rPr lang="zh-CN" altLang="en-US" b="1" dirty="0" smtClean="0"/>
              <a:t>文体不明</a:t>
            </a:r>
            <a:r>
              <a:rPr lang="en-US" b="1" dirty="0" smtClean="0"/>
              <a:t>,</a:t>
            </a:r>
            <a:r>
              <a:rPr lang="zh-CN" altLang="en-US" b="1" dirty="0" smtClean="0"/>
              <a:t>四不像</a:t>
            </a:r>
          </a:p>
          <a:p>
            <a:pPr indent="446088">
              <a:lnSpc>
                <a:spcPct val="150000"/>
              </a:lnSpc>
            </a:pPr>
            <a:r>
              <a:rPr lang="zh-CN" altLang="en-US" dirty="0" smtClean="0"/>
              <a:t>例如</a:t>
            </a:r>
            <a:r>
              <a:rPr lang="en-US" dirty="0" smtClean="0"/>
              <a:t>,</a:t>
            </a:r>
            <a:r>
              <a:rPr lang="zh-CN" altLang="en-US" dirty="0" smtClean="0"/>
              <a:t>以“勤奋”为题写一篇作文。一个同学是这样写的</a:t>
            </a:r>
            <a:r>
              <a:rPr lang="en-US" dirty="0" smtClean="0"/>
              <a:t>:</a:t>
            </a:r>
            <a:r>
              <a:rPr lang="zh-CN" altLang="en-US" dirty="0" smtClean="0"/>
              <a:t>开头第一段提出论点</a:t>
            </a:r>
            <a:r>
              <a:rPr lang="en-US" dirty="0" smtClean="0"/>
              <a:t>,</a:t>
            </a:r>
            <a:r>
              <a:rPr lang="zh-CN" altLang="en-US" dirty="0" smtClean="0"/>
              <a:t>“勤奋对人来说很重要”。第二段是正文</a:t>
            </a:r>
            <a:r>
              <a:rPr lang="en-US" dirty="0" smtClean="0"/>
              <a:t>,</a:t>
            </a:r>
            <a:r>
              <a:rPr lang="zh-CN" altLang="en-US" dirty="0" smtClean="0"/>
              <a:t>详细叙述了“爱因斯坦请好友来吃饭</a:t>
            </a:r>
            <a:r>
              <a:rPr lang="en-US" dirty="0" smtClean="0"/>
              <a:t>,</a:t>
            </a:r>
            <a:r>
              <a:rPr lang="zh-CN" altLang="en-US" dirty="0" smtClean="0"/>
              <a:t>但光顾着自己做实验</a:t>
            </a:r>
            <a:r>
              <a:rPr lang="en-US" dirty="0" smtClean="0"/>
              <a:t>,</a:t>
            </a:r>
            <a:r>
              <a:rPr lang="zh-CN" altLang="en-US" dirty="0" smtClean="0"/>
              <a:t>忘记了与朋友吃饭”这件事。结尾强调了“勤奋是通向成功的唯一途径”。像这篇文章</a:t>
            </a:r>
            <a:r>
              <a:rPr lang="en-US" dirty="0" smtClean="0"/>
              <a:t>,</a:t>
            </a:r>
            <a:r>
              <a:rPr lang="zh-CN" altLang="en-US" dirty="0" smtClean="0"/>
              <a:t>如果说它是一篇议论文</a:t>
            </a:r>
            <a:r>
              <a:rPr lang="en-US" dirty="0" smtClean="0"/>
              <a:t>,</a:t>
            </a:r>
            <a:r>
              <a:rPr lang="zh-CN" altLang="en-US" dirty="0" smtClean="0"/>
              <a:t>论据过于单一</a:t>
            </a:r>
            <a:r>
              <a:rPr lang="en-US" dirty="0" smtClean="0"/>
              <a:t>,</a:t>
            </a:r>
            <a:r>
              <a:rPr lang="zh-CN" altLang="en-US" dirty="0" smtClean="0"/>
              <a:t>论证不够有力</a:t>
            </a:r>
            <a:r>
              <a:rPr lang="en-US" dirty="0" smtClean="0"/>
              <a:t>,</a:t>
            </a:r>
            <a:r>
              <a:rPr lang="zh-CN" altLang="en-US" dirty="0" smtClean="0"/>
              <a:t>而且论据也过于具体形象。如果说它是记叙文</a:t>
            </a:r>
            <a:r>
              <a:rPr lang="en-US" dirty="0" smtClean="0"/>
              <a:t>,</a:t>
            </a:r>
            <a:r>
              <a:rPr lang="zh-CN" altLang="en-US" dirty="0" smtClean="0"/>
              <a:t>那么它不是记人</a:t>
            </a:r>
            <a:r>
              <a:rPr lang="en-US" dirty="0" smtClean="0"/>
              <a:t>,</a:t>
            </a:r>
            <a:r>
              <a:rPr lang="zh-CN" altLang="en-US" dirty="0" smtClean="0"/>
              <a:t>也不是记事。</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zh-CN" altLang="en-US" dirty="0" smtClean="0"/>
              <a:t>不像说明文</a:t>
            </a:r>
            <a:r>
              <a:rPr lang="en-US" dirty="0" smtClean="0"/>
              <a:t>,</a:t>
            </a:r>
            <a:r>
              <a:rPr lang="zh-CN" altLang="en-US" dirty="0" smtClean="0"/>
              <a:t>也不像散文</a:t>
            </a:r>
            <a:r>
              <a:rPr lang="en-US" dirty="0" smtClean="0"/>
              <a:t>,</a:t>
            </a:r>
            <a:r>
              <a:rPr lang="zh-CN" altLang="en-US" dirty="0" smtClean="0"/>
              <a:t>究其原因</a:t>
            </a:r>
            <a:r>
              <a:rPr lang="en-US" dirty="0" smtClean="0"/>
              <a:t>,</a:t>
            </a:r>
            <a:r>
              <a:rPr lang="zh-CN" altLang="en-US" dirty="0" smtClean="0"/>
              <a:t>就是对各种文体特点很模糊</a:t>
            </a:r>
            <a:r>
              <a:rPr lang="en-US" dirty="0" smtClean="0"/>
              <a:t>,</a:t>
            </a:r>
            <a:r>
              <a:rPr lang="zh-CN" altLang="en-US" dirty="0" smtClean="0"/>
              <a:t>写作的时候</a:t>
            </a:r>
            <a:r>
              <a:rPr lang="en-US" dirty="0" smtClean="0"/>
              <a:t>,</a:t>
            </a:r>
            <a:r>
              <a:rPr lang="zh-CN" altLang="en-US" dirty="0" smtClean="0"/>
              <a:t>跟着感觉走</a:t>
            </a:r>
            <a:r>
              <a:rPr lang="en-US" dirty="0" smtClean="0"/>
              <a:t>,</a:t>
            </a:r>
            <a:r>
              <a:rPr lang="zh-CN" altLang="en-US" dirty="0" smtClean="0"/>
              <a:t>“脚踏西瓜皮</a:t>
            </a:r>
            <a:r>
              <a:rPr lang="en-US" dirty="0" smtClean="0"/>
              <a:t>,</a:t>
            </a:r>
            <a:r>
              <a:rPr lang="zh-CN" altLang="en-US" dirty="0" smtClean="0"/>
              <a:t>滑到哪里算哪里”。</a:t>
            </a:r>
          </a:p>
          <a:p>
            <a:pPr indent="446088">
              <a:lnSpc>
                <a:spcPct val="150000"/>
              </a:lnSpc>
            </a:pPr>
            <a:r>
              <a:rPr lang="zh-CN" altLang="en-US" b="1" dirty="0" smtClean="0"/>
              <a:t>应对策略</a:t>
            </a:r>
            <a:r>
              <a:rPr lang="en-US" b="1" dirty="0" smtClean="0"/>
              <a:t>:</a:t>
            </a:r>
            <a:r>
              <a:rPr lang="zh-CN" altLang="en-US" dirty="0" smtClean="0"/>
              <a:t>明确每种文体的特点</a:t>
            </a:r>
            <a:r>
              <a:rPr lang="en-US" dirty="0" smtClean="0"/>
              <a:t>,</a:t>
            </a:r>
            <a:r>
              <a:rPr lang="zh-CN" altLang="en-US" dirty="0" smtClean="0"/>
              <a:t>选择自己得心应手的文体进行写作</a:t>
            </a:r>
            <a:r>
              <a:rPr lang="en-US" dirty="0" smtClean="0"/>
              <a:t>,</a:t>
            </a:r>
            <a:r>
              <a:rPr lang="zh-CN" altLang="en-US" dirty="0" smtClean="0"/>
              <a:t>发挥自己的特长</a:t>
            </a:r>
            <a:r>
              <a:rPr lang="en-US" dirty="0" smtClean="0"/>
              <a:t>,</a:t>
            </a:r>
            <a:r>
              <a:rPr lang="zh-CN" altLang="en-US" dirty="0" smtClean="0"/>
              <a:t>从而使自己的作文与众不同</a:t>
            </a:r>
            <a:r>
              <a:rPr lang="en-US" dirty="0" smtClean="0"/>
              <a:t>,</a:t>
            </a:r>
            <a:r>
              <a:rPr lang="zh-CN" altLang="en-US" dirty="0" smtClean="0"/>
              <a:t>灵动大气。</a:t>
            </a:r>
          </a:p>
          <a:p>
            <a:pPr indent="446088">
              <a:lnSpc>
                <a:spcPct val="150000"/>
              </a:lnSpc>
            </a:pPr>
            <a:r>
              <a:rPr lang="zh-CN" altLang="en-US" dirty="0" smtClean="0"/>
              <a:t>新课标初中阶段写作目标这样表述</a:t>
            </a:r>
            <a:r>
              <a:rPr lang="en-US" dirty="0" smtClean="0"/>
              <a:t>:</a:t>
            </a:r>
            <a:r>
              <a:rPr lang="zh-CN" altLang="en-US" dirty="0" smtClean="0"/>
              <a:t>“写记叙文</a:t>
            </a:r>
            <a:r>
              <a:rPr lang="en-US" dirty="0" smtClean="0"/>
              <a:t>,</a:t>
            </a:r>
            <a:r>
              <a:rPr lang="zh-CN" altLang="en-US" dirty="0" smtClean="0"/>
              <a:t>做到内容具体</a:t>
            </a:r>
            <a:r>
              <a:rPr lang="en-US" dirty="0" smtClean="0"/>
              <a:t>;</a:t>
            </a:r>
            <a:r>
              <a:rPr lang="zh-CN" altLang="en-US" dirty="0" smtClean="0"/>
              <a:t>写简单的说明文</a:t>
            </a:r>
            <a:r>
              <a:rPr lang="en-US" dirty="0" smtClean="0"/>
              <a:t>,</a:t>
            </a:r>
            <a:r>
              <a:rPr lang="zh-CN" altLang="en-US" dirty="0" smtClean="0"/>
              <a:t>做到明白清楚</a:t>
            </a:r>
            <a:r>
              <a:rPr lang="en-US" dirty="0" smtClean="0"/>
              <a:t>;</a:t>
            </a:r>
            <a:r>
              <a:rPr lang="zh-CN" altLang="en-US" dirty="0" smtClean="0"/>
              <a:t>写简单的议论文</a:t>
            </a:r>
            <a:r>
              <a:rPr lang="en-US" dirty="0" smtClean="0"/>
              <a:t>,</a:t>
            </a:r>
            <a:r>
              <a:rPr lang="zh-CN" altLang="en-US" dirty="0" smtClean="0"/>
              <a:t>努力做到有理有据</a:t>
            </a:r>
            <a:r>
              <a:rPr lang="en-US" dirty="0" smtClean="0"/>
              <a:t>;</a:t>
            </a:r>
            <a:r>
              <a:rPr lang="zh-CN" altLang="en-US" dirty="0" smtClean="0"/>
              <a:t>根据生活需要</a:t>
            </a:r>
            <a:r>
              <a:rPr lang="en-US" dirty="0" smtClean="0"/>
              <a:t>,</a:t>
            </a:r>
            <a:r>
              <a:rPr lang="zh-CN" altLang="en-US" dirty="0" smtClean="0"/>
              <a:t>写日常应用文。”因此要熟悉各种文体的特点</a:t>
            </a:r>
            <a:r>
              <a:rPr lang="en-US" dirty="0" smtClean="0"/>
              <a:t>,</a:t>
            </a:r>
            <a:r>
              <a:rPr lang="zh-CN" altLang="en-US" dirty="0" smtClean="0"/>
              <a:t>抓住一种文体进行写作</a:t>
            </a:r>
            <a:r>
              <a:rPr lang="en-US" dirty="0" smtClean="0"/>
              <a:t>,</a:t>
            </a:r>
            <a:r>
              <a:rPr lang="zh-CN" altLang="en-US" dirty="0" smtClean="0"/>
              <a:t>不可中途易辙。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t>常见问题二</a:t>
            </a:r>
            <a:r>
              <a:rPr lang="en-US" b="1" dirty="0" smtClean="0"/>
              <a:t>:</a:t>
            </a:r>
            <a:r>
              <a:rPr lang="zh-CN" altLang="en-US" b="1" dirty="0" smtClean="0"/>
              <a:t>思路不清</a:t>
            </a:r>
            <a:r>
              <a:rPr lang="en-US" b="1" dirty="0" smtClean="0"/>
              <a:t>,</a:t>
            </a:r>
            <a:r>
              <a:rPr lang="zh-CN" altLang="en-US" b="1" dirty="0" smtClean="0"/>
              <a:t>详略不当</a:t>
            </a:r>
          </a:p>
          <a:p>
            <a:pPr indent="446088">
              <a:lnSpc>
                <a:spcPct val="150000"/>
              </a:lnSpc>
            </a:pPr>
            <a:r>
              <a:rPr lang="zh-CN" altLang="en-US" dirty="0" smtClean="0"/>
              <a:t>例如</a:t>
            </a:r>
            <a:r>
              <a:rPr lang="en-US" dirty="0" smtClean="0"/>
              <a:t>,</a:t>
            </a:r>
            <a:r>
              <a:rPr lang="zh-CN" altLang="en-US" dirty="0" smtClean="0"/>
              <a:t>有学生写“家乡的味道”一文</a:t>
            </a:r>
            <a:r>
              <a:rPr lang="en-US" dirty="0" smtClean="0"/>
              <a:t>,</a:t>
            </a:r>
            <a:r>
              <a:rPr lang="zh-CN" altLang="en-US" dirty="0" smtClean="0"/>
              <a:t>依次写了爷爷去采蒲菜、剥蒲菜、烧蒲菜、品蒲菜</a:t>
            </a:r>
            <a:r>
              <a:rPr lang="en-US" dirty="0" smtClean="0"/>
              <a:t>,</a:t>
            </a:r>
            <a:r>
              <a:rPr lang="zh-CN" altLang="en-US" dirty="0" smtClean="0"/>
              <a:t>并且用夕阳作为环境烘托。从“味道”而言</a:t>
            </a:r>
            <a:r>
              <a:rPr lang="en-US" dirty="0" smtClean="0"/>
              <a:t>,</a:t>
            </a:r>
            <a:r>
              <a:rPr lang="zh-CN" altLang="en-US" dirty="0" smtClean="0"/>
              <a:t>应该重点写“品蒲菜”</a:t>
            </a:r>
            <a:r>
              <a:rPr lang="en-US" dirty="0" smtClean="0"/>
              <a:t>,</a:t>
            </a:r>
            <a:r>
              <a:rPr lang="zh-CN" altLang="en-US" dirty="0" smtClean="0"/>
              <a:t>而采蒲菜、剥蒲菜应该略写</a:t>
            </a:r>
            <a:r>
              <a:rPr lang="en-US" dirty="0" smtClean="0"/>
              <a:t>,</a:t>
            </a:r>
            <a:r>
              <a:rPr lang="zh-CN" altLang="en-US" dirty="0" smtClean="0"/>
              <a:t>重点写出“蒲菜”的味道和其背后的人文价值。“夕阳”只能一带而过</a:t>
            </a:r>
            <a:r>
              <a:rPr lang="en-US" dirty="0" smtClean="0"/>
              <a:t>,</a:t>
            </a:r>
            <a:r>
              <a:rPr lang="zh-CN" altLang="en-US" dirty="0" smtClean="0"/>
              <a:t>而不能作为重点。</a:t>
            </a:r>
          </a:p>
          <a:p>
            <a:pPr indent="446088">
              <a:lnSpc>
                <a:spcPct val="150000"/>
              </a:lnSpc>
            </a:pPr>
            <a:r>
              <a:rPr lang="zh-CN" altLang="en-US" dirty="0" smtClean="0"/>
              <a:t>这种问题表现在</a:t>
            </a:r>
            <a:r>
              <a:rPr lang="en-US" dirty="0" smtClean="0"/>
              <a:t>:</a:t>
            </a:r>
            <a:r>
              <a:rPr lang="zh-CN" altLang="en-US" dirty="0" smtClean="0"/>
              <a:t>写作时学生选定了材料后</a:t>
            </a:r>
            <a:r>
              <a:rPr lang="en-US" dirty="0" smtClean="0"/>
              <a:t>,</a:t>
            </a:r>
            <a:r>
              <a:rPr lang="zh-CN" altLang="en-US" dirty="0" smtClean="0"/>
              <a:t>不知道从什么地方下手</a:t>
            </a:r>
            <a:r>
              <a:rPr lang="en-US" dirty="0" smtClean="0"/>
              <a:t>;</a:t>
            </a:r>
            <a:r>
              <a:rPr lang="zh-CN" altLang="en-US" dirty="0" smtClean="0"/>
              <a:t>什么内容要先写</a:t>
            </a:r>
            <a:r>
              <a:rPr lang="en-US" dirty="0" smtClean="0"/>
              <a:t>,</a:t>
            </a:r>
            <a:r>
              <a:rPr lang="zh-CN" altLang="en-US" dirty="0" smtClean="0"/>
              <a:t>什么内容要后写</a:t>
            </a:r>
            <a:r>
              <a:rPr lang="en-US" dirty="0" smtClean="0"/>
              <a:t>;</a:t>
            </a:r>
            <a:r>
              <a:rPr lang="zh-CN" altLang="en-US" dirty="0" smtClean="0"/>
              <a:t>什么内容要详写</a:t>
            </a:r>
            <a:r>
              <a:rPr lang="en-US" dirty="0" smtClean="0"/>
              <a:t>,</a:t>
            </a:r>
            <a:r>
              <a:rPr lang="zh-CN" altLang="en-US" dirty="0" smtClean="0"/>
              <a:t>什么内容要略写。</a:t>
            </a:r>
          </a:p>
          <a:p>
            <a:pPr indent="446088">
              <a:lnSpc>
                <a:spcPct val="150000"/>
              </a:lnSpc>
            </a:pPr>
            <a:r>
              <a:rPr lang="zh-CN" altLang="en-US" b="1" dirty="0" smtClean="0"/>
              <a:t>应对策略</a:t>
            </a:r>
            <a:r>
              <a:rPr lang="en-US" b="1" dirty="0" smtClean="0"/>
              <a:t>:</a:t>
            </a:r>
            <a:r>
              <a:rPr lang="zh-CN" altLang="en-US" dirty="0" smtClean="0"/>
              <a:t>备考时要养成写作前先构思、列提纲后落笔成文的习惯</a:t>
            </a:r>
            <a:r>
              <a:rPr lang="en-US" dirty="0" smtClean="0"/>
              <a:t>,</a:t>
            </a:r>
            <a:r>
              <a:rPr lang="zh-CN" altLang="en-US" dirty="0" smtClean="0"/>
              <a:t>不能拿到题目就胡乱写一气。</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indent="446088">
              <a:lnSpc>
                <a:spcPct val="150000"/>
              </a:lnSpc>
            </a:pPr>
            <a:r>
              <a:rPr lang="zh-CN" altLang="en-US" b="1" dirty="0" smtClean="0"/>
              <a:t>常见问题三</a:t>
            </a:r>
            <a:r>
              <a:rPr lang="en-US" b="1" dirty="0" smtClean="0"/>
              <a:t>:</a:t>
            </a:r>
            <a:r>
              <a:rPr lang="zh-CN" altLang="en-US" b="1" dirty="0" smtClean="0"/>
              <a:t>记叙描写</a:t>
            </a:r>
            <a:r>
              <a:rPr lang="en-US" b="1" dirty="0" smtClean="0"/>
              <a:t>,</a:t>
            </a:r>
            <a:r>
              <a:rPr lang="zh-CN" altLang="en-US" b="1" dirty="0" smtClean="0"/>
              <a:t>干瘪平淡</a:t>
            </a:r>
          </a:p>
          <a:p>
            <a:pPr indent="446088">
              <a:lnSpc>
                <a:spcPct val="150000"/>
              </a:lnSpc>
            </a:pPr>
            <a:r>
              <a:rPr lang="zh-CN" altLang="en-US" dirty="0" smtClean="0"/>
              <a:t>如</a:t>
            </a:r>
            <a:r>
              <a:rPr lang="en-US" dirty="0" smtClean="0"/>
              <a:t>2019</a:t>
            </a:r>
            <a:r>
              <a:rPr lang="zh-CN" altLang="en-US" dirty="0" smtClean="0"/>
              <a:t>年淮安市中考作文题限定学生写初中三年值得纪念的校园生活和社会生活</a:t>
            </a:r>
            <a:r>
              <a:rPr lang="en-US" dirty="0" smtClean="0"/>
              <a:t>,</a:t>
            </a:r>
            <a:r>
              <a:rPr lang="zh-CN" altLang="en-US" dirty="0" smtClean="0"/>
              <a:t>很多学生都对准了师生交往、同窗情谊、体育训练、艺术表演等题材</a:t>
            </a:r>
            <a:r>
              <a:rPr lang="en-US" dirty="0" smtClean="0"/>
              <a:t>,</a:t>
            </a:r>
            <a:r>
              <a:rPr lang="zh-CN" altLang="en-US" dirty="0" smtClean="0"/>
              <a:t>在大面积素材撞车的情况下</a:t>
            </a:r>
            <a:r>
              <a:rPr lang="en-US" dirty="0" smtClean="0"/>
              <a:t>,</a:t>
            </a:r>
            <a:r>
              <a:rPr lang="zh-CN" altLang="en-US" dirty="0" smtClean="0"/>
              <a:t>有很多学生只是泛泛地回忆初中生活</a:t>
            </a:r>
            <a:r>
              <a:rPr lang="en-US" dirty="0" smtClean="0"/>
              <a:t>,</a:t>
            </a:r>
            <a:r>
              <a:rPr lang="zh-CN" altLang="en-US" dirty="0" smtClean="0"/>
              <a:t>而不能聚焦于一个动情点</a:t>
            </a:r>
            <a:r>
              <a:rPr lang="en-US" dirty="0" smtClean="0"/>
              <a:t>,</a:t>
            </a:r>
            <a:r>
              <a:rPr lang="zh-CN" altLang="en-US" dirty="0" smtClean="0"/>
              <a:t>找到一个细节处</a:t>
            </a:r>
            <a:r>
              <a:rPr lang="en-US" dirty="0" smtClean="0"/>
              <a:t>,</a:t>
            </a:r>
            <a:r>
              <a:rPr lang="zh-CN" altLang="en-US" dirty="0" smtClean="0"/>
              <a:t>丰满一个人物或讲好一个故事。而有的同学则通过具体生动的形象</a:t>
            </a:r>
            <a:r>
              <a:rPr lang="en-US" dirty="0" smtClean="0"/>
              <a:t>,</a:t>
            </a:r>
            <a:r>
              <a:rPr lang="zh-CN" altLang="en-US" dirty="0" smtClean="0"/>
              <a:t>具体而曲折的事件</a:t>
            </a:r>
            <a:r>
              <a:rPr lang="en-US" dirty="0" smtClean="0"/>
              <a:t>,</a:t>
            </a:r>
            <a:r>
              <a:rPr lang="zh-CN" altLang="en-US" dirty="0" smtClean="0"/>
              <a:t>使人如见其形、如闻其声、如嗅其味</a:t>
            </a:r>
            <a:r>
              <a:rPr lang="en-US" dirty="0" smtClean="0"/>
              <a:t>,</a:t>
            </a:r>
            <a:r>
              <a:rPr lang="zh-CN" altLang="en-US" dirty="0" smtClean="0"/>
              <a:t>给人以身临其境的感觉。</a:t>
            </a:r>
          </a:p>
          <a:p>
            <a:pPr indent="446088">
              <a:lnSpc>
                <a:spcPct val="150000"/>
              </a:lnSpc>
            </a:pPr>
            <a:r>
              <a:rPr lang="zh-CN" altLang="en-US" b="1" dirty="0" smtClean="0"/>
              <a:t>应对策略</a:t>
            </a:r>
            <a:r>
              <a:rPr lang="en-US" b="1" dirty="0" smtClean="0"/>
              <a:t>:</a:t>
            </a:r>
            <a:r>
              <a:rPr lang="zh-CN" altLang="en-US" dirty="0" smtClean="0"/>
              <a:t>要加强对生活的观察</a:t>
            </a:r>
            <a:r>
              <a:rPr lang="en-US" dirty="0" smtClean="0"/>
              <a:t>,</a:t>
            </a:r>
            <a:r>
              <a:rPr lang="zh-CN" altLang="en-US" dirty="0" smtClean="0"/>
              <a:t>端正写作的态度</a:t>
            </a:r>
            <a:r>
              <a:rPr lang="en-US" dirty="0" smtClean="0"/>
              <a:t>,</a:t>
            </a:r>
            <a:r>
              <a:rPr lang="zh-CN" altLang="en-US" dirty="0" smtClean="0"/>
              <a:t>在平时的作文训练中有意识、有目的、有选择地进行画面描写、细节刻画</a:t>
            </a:r>
            <a:r>
              <a:rPr lang="en-US" dirty="0" smtClean="0"/>
              <a:t>,</a:t>
            </a:r>
            <a:r>
              <a:rPr lang="zh-CN" altLang="en-US" dirty="0" smtClean="0"/>
              <a:t>多使用插叙、铺垫、对比等手法</a:t>
            </a:r>
            <a:r>
              <a:rPr lang="en-US" dirty="0" smtClean="0"/>
              <a:t>,</a:t>
            </a:r>
            <a:r>
              <a:rPr lang="zh-CN" altLang="en-US" dirty="0" smtClean="0"/>
              <a:t>文章效果就会好很多。</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规范性表达训练</a:t>
            </a:r>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933994"/>
            <a:ext cx="7846830" cy="380480"/>
          </a:xfrm>
          <a:prstGeom prst="rect">
            <a:avLst/>
          </a:prstGeom>
          <a:noFill/>
        </p:spPr>
        <p:txBody>
          <a:bodyPr wrap="square" lIns="36000" tIns="36000" rIns="36000" bIns="36000" rtlCol="0">
            <a:spAutoFit/>
          </a:bodyPr>
          <a:lstStyle/>
          <a:p>
            <a:r>
              <a:rPr lang="zh-CN" altLang="en-US" sz="2000" b="1" dirty="0" smtClean="0">
                <a:solidFill>
                  <a:srgbClr val="666666"/>
                </a:solidFill>
              </a:rPr>
              <a:t>文题训练</a:t>
            </a:r>
            <a:r>
              <a:rPr lang="en-US" altLang="zh-CN" sz="2000" b="1" dirty="0" smtClean="0">
                <a:solidFill>
                  <a:srgbClr val="666666"/>
                </a:solidFill>
              </a:rPr>
              <a:t>——</a:t>
            </a:r>
            <a:r>
              <a:rPr lang="zh-CN" altLang="en-US" sz="2000" b="1" dirty="0" smtClean="0">
                <a:solidFill>
                  <a:srgbClr val="666666"/>
                </a:solidFill>
              </a:rPr>
              <a:t>把好文章的“舵”</a:t>
            </a:r>
            <a:endParaRPr lang="zh-CN" altLang="en-US" sz="2000" b="1" dirty="0">
              <a:solidFill>
                <a:srgbClr val="666666"/>
              </a:solidFill>
            </a:endParaRP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18706" y="1327399"/>
            <a:ext cx="7846830" cy="2101272"/>
          </a:xfrm>
          <a:prstGeom prst="rect">
            <a:avLst/>
          </a:prstGeom>
          <a:noFill/>
        </p:spPr>
        <p:txBody>
          <a:bodyPr wrap="square" lIns="36000" tIns="36000" rIns="36000" bIns="36000" rtlCol="0">
            <a:spAutoFit/>
          </a:bodyPr>
          <a:lstStyle/>
          <a:p>
            <a:pPr indent="446088">
              <a:lnSpc>
                <a:spcPct val="150000"/>
              </a:lnSpc>
            </a:pPr>
            <a:r>
              <a:rPr lang="zh-CN" altLang="en-US" dirty="0" smtClean="0"/>
              <a:t>审题</a:t>
            </a:r>
            <a:r>
              <a:rPr lang="en-US" dirty="0" smtClean="0"/>
              <a:t>,</a:t>
            </a:r>
            <a:r>
              <a:rPr lang="zh-CN" altLang="en-US" dirty="0" smtClean="0"/>
              <a:t>是作文的第一步</a:t>
            </a:r>
            <a:r>
              <a:rPr lang="en-US" dirty="0" smtClean="0"/>
              <a:t>,</a:t>
            </a:r>
            <a:r>
              <a:rPr lang="zh-CN" altLang="en-US" dirty="0" smtClean="0"/>
              <a:t>而且是决定文章成败的关键一步。审题的任务就是通过对作文题目和所给材料的分析</a:t>
            </a:r>
            <a:r>
              <a:rPr lang="en-US" dirty="0" smtClean="0"/>
              <a:t>,</a:t>
            </a:r>
            <a:r>
              <a:rPr lang="zh-CN" altLang="en-US" dirty="0" smtClean="0"/>
              <a:t>了解命题者的意图</a:t>
            </a:r>
            <a:r>
              <a:rPr lang="en-US" dirty="0" smtClean="0"/>
              <a:t>,</a:t>
            </a:r>
            <a:r>
              <a:rPr lang="zh-CN" altLang="en-US" dirty="0" smtClean="0"/>
              <a:t>弄清写作对象、范围和重点</a:t>
            </a:r>
            <a:r>
              <a:rPr lang="en-US" dirty="0" smtClean="0"/>
              <a:t>,</a:t>
            </a:r>
            <a:r>
              <a:rPr lang="zh-CN" altLang="en-US" dirty="0" smtClean="0"/>
              <a:t>明确立意</a:t>
            </a:r>
            <a:r>
              <a:rPr lang="en-US" dirty="0" smtClean="0"/>
              <a:t>,</a:t>
            </a:r>
            <a:r>
              <a:rPr lang="zh-CN" altLang="en-US" dirty="0" smtClean="0"/>
              <a:t>确定文章题材和思路。具体包括</a:t>
            </a:r>
            <a:r>
              <a:rPr lang="en-US" dirty="0" smtClean="0"/>
              <a:t>:</a:t>
            </a:r>
            <a:r>
              <a:rPr lang="zh-CN" altLang="en-US" dirty="0" smtClean="0"/>
              <a:t>通过分析文题词语含义、中心词和修饰语之间的关系</a:t>
            </a:r>
            <a:r>
              <a:rPr lang="en-US" dirty="0" smtClean="0"/>
              <a:t>,</a:t>
            </a:r>
            <a:r>
              <a:rPr lang="zh-CN" altLang="en-US" dirty="0" smtClean="0"/>
              <a:t>把握作文的中心思想、选材范围和结构样式。即通过审题</a:t>
            </a:r>
            <a:r>
              <a:rPr lang="en-US" dirty="0" smtClean="0"/>
              <a:t>,</a:t>
            </a:r>
            <a:r>
              <a:rPr lang="zh-CN" altLang="en-US" dirty="0" smtClean="0"/>
              <a:t>做到“四明确”</a:t>
            </a:r>
            <a:r>
              <a:rPr lang="en-US" dirty="0" smtClean="0"/>
              <a:t>:</a:t>
            </a:r>
            <a:r>
              <a:rPr lang="zh-CN" altLang="en-US" dirty="0" smtClean="0"/>
              <a:t>明确体裁</a:t>
            </a:r>
            <a:r>
              <a:rPr lang="en-US" dirty="0" smtClean="0"/>
              <a:t>,</a:t>
            </a:r>
            <a:r>
              <a:rPr lang="zh-CN" altLang="en-US" dirty="0" smtClean="0"/>
              <a:t>明确题材</a:t>
            </a:r>
            <a:r>
              <a:rPr lang="en-US" dirty="0" smtClean="0"/>
              <a:t>,</a:t>
            </a:r>
            <a:r>
              <a:rPr lang="zh-CN" altLang="en-US" dirty="0" smtClean="0"/>
              <a:t>明确人称</a:t>
            </a:r>
            <a:r>
              <a:rPr lang="en-US" dirty="0" smtClean="0"/>
              <a:t>,</a:t>
            </a:r>
            <a:r>
              <a:rPr lang="zh-CN" altLang="en-US" dirty="0" smtClean="0"/>
              <a:t>明确行文要求。</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技法一　材料作文的审题</a:t>
            </a:r>
          </a:p>
          <a:p>
            <a:pPr>
              <a:lnSpc>
                <a:spcPct val="150000"/>
              </a:lnSpc>
            </a:pPr>
            <a:r>
              <a:rPr lang="en-US" b="1" dirty="0" smtClean="0"/>
              <a:t>1.</a:t>
            </a:r>
            <a:r>
              <a:rPr lang="zh-CN" altLang="en-US" b="1" dirty="0" smtClean="0"/>
              <a:t>从提炼材料中心入手</a:t>
            </a:r>
          </a:p>
          <a:p>
            <a:pPr indent="446088">
              <a:lnSpc>
                <a:spcPct val="150000"/>
              </a:lnSpc>
            </a:pPr>
            <a:r>
              <a:rPr lang="zh-CN" altLang="en-US" dirty="0" smtClean="0"/>
              <a:t>这是材料作文审题时</a:t>
            </a:r>
            <a:r>
              <a:rPr lang="en-US" dirty="0" smtClean="0"/>
              <a:t>,</a:t>
            </a:r>
            <a:r>
              <a:rPr lang="zh-CN" altLang="en-US" dirty="0" smtClean="0"/>
              <a:t>最基本的也是最常用的方法。如果在写作之前能够把材料的中心准确地提取出来</a:t>
            </a:r>
            <a:r>
              <a:rPr lang="en-US" dirty="0" smtClean="0"/>
              <a:t>,</a:t>
            </a:r>
            <a:r>
              <a:rPr lang="zh-CN" altLang="en-US" dirty="0" smtClean="0"/>
              <a:t>并且理解透彻</a:t>
            </a:r>
            <a:r>
              <a:rPr lang="en-US" dirty="0" smtClean="0"/>
              <a:t>,</a:t>
            </a:r>
            <a:r>
              <a:rPr lang="zh-CN" altLang="en-US" dirty="0" smtClean="0"/>
              <a:t>将它作为文章的中心</a:t>
            </a:r>
            <a:r>
              <a:rPr lang="en-US" dirty="0" smtClean="0"/>
              <a:t>,</a:t>
            </a:r>
            <a:r>
              <a:rPr lang="zh-CN" altLang="en-US" dirty="0" smtClean="0"/>
              <a:t>那么作文的写作成果势必事半功倍。</a:t>
            </a:r>
          </a:p>
          <a:p>
            <a:pPr indent="446088">
              <a:lnSpc>
                <a:spcPct val="150000"/>
              </a:lnSpc>
            </a:pPr>
            <a:r>
              <a:rPr lang="zh-CN" altLang="en-US" dirty="0" smtClean="0"/>
              <a:t>在提取材料的中心的时候</a:t>
            </a:r>
            <a:r>
              <a:rPr lang="en-US" dirty="0" smtClean="0"/>
              <a:t>,</a:t>
            </a:r>
            <a:r>
              <a:rPr lang="zh-CN" altLang="en-US" dirty="0" smtClean="0"/>
              <a:t>先总结句子的中心意思</a:t>
            </a:r>
            <a:r>
              <a:rPr lang="en-US" dirty="0" smtClean="0"/>
              <a:t>,</a:t>
            </a:r>
            <a:r>
              <a:rPr lang="zh-CN" altLang="en-US" dirty="0" smtClean="0"/>
              <a:t>理解每一句话的说明对象</a:t>
            </a:r>
            <a:r>
              <a:rPr lang="en-US" dirty="0" smtClean="0"/>
              <a:t>,</a:t>
            </a:r>
            <a:r>
              <a:rPr lang="zh-CN" altLang="en-US" dirty="0" smtClean="0"/>
              <a:t>然后对材料进行分层</a:t>
            </a:r>
            <a:r>
              <a:rPr lang="en-US" dirty="0" smtClean="0"/>
              <a:t>,</a:t>
            </a:r>
            <a:r>
              <a:rPr lang="zh-CN" altLang="en-US" dirty="0" smtClean="0"/>
              <a:t>进而得出材料的中心。</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大树上住着天鹅一家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有几只细藤正沿着树干往上爬。老天鹅发现了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要孩子们赶快砍掉藤蔓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被孩子们拒绝了。几年以后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藤蔓长粗了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也长高了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一个猎人便顺着藤蔓爬上了大树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并在天鹅的落脚处放上了套子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结果天鹅一家成了猎人的俘虏。</a:t>
            </a:r>
          </a:p>
          <a:p>
            <a:pPr indent="446088">
              <a:lnSpc>
                <a:spcPct val="150000"/>
              </a:lnSpc>
            </a:pPr>
            <a:r>
              <a:rPr lang="zh-CN" altLang="en-US" dirty="0" smtClean="0"/>
              <a:t>请全面理解材料</a:t>
            </a:r>
            <a:r>
              <a:rPr lang="en-US" dirty="0" smtClean="0"/>
              <a:t>,</a:t>
            </a:r>
            <a:r>
              <a:rPr lang="zh-CN" altLang="en-US" dirty="0" smtClean="0"/>
              <a:t>选择一个角度作文。自行立意</a:t>
            </a:r>
            <a:r>
              <a:rPr lang="en-US" dirty="0" smtClean="0"/>
              <a:t>,</a:t>
            </a:r>
            <a:r>
              <a:rPr lang="zh-CN" altLang="en-US" dirty="0" smtClean="0"/>
              <a:t>自选文体</a:t>
            </a:r>
            <a:r>
              <a:rPr lang="en-US" dirty="0" smtClean="0"/>
              <a:t>(</a:t>
            </a:r>
            <a:r>
              <a:rPr lang="zh-CN" altLang="en-US" dirty="0" smtClean="0"/>
              <a:t>诗歌除外</a:t>
            </a:r>
            <a:r>
              <a:rPr lang="en-US" dirty="0" smtClean="0"/>
              <a:t>),</a:t>
            </a:r>
            <a:r>
              <a:rPr lang="zh-CN" altLang="en-US" dirty="0" smtClean="0"/>
              <a:t>自拟标题</a:t>
            </a:r>
            <a:r>
              <a:rPr lang="en-US" dirty="0" smtClean="0"/>
              <a:t>;</a:t>
            </a:r>
            <a:r>
              <a:rPr lang="zh-CN" altLang="en-US" dirty="0" smtClean="0"/>
              <a:t>不要脱离材料内容与含意的范围</a:t>
            </a:r>
            <a:r>
              <a:rPr lang="en-US" dirty="0" smtClean="0"/>
              <a:t>;</a:t>
            </a:r>
            <a:r>
              <a:rPr lang="zh-CN" altLang="en-US" dirty="0" smtClean="0"/>
              <a:t>不要套作</a:t>
            </a:r>
            <a:r>
              <a:rPr lang="en-US" dirty="0" smtClean="0"/>
              <a:t>,</a:t>
            </a:r>
            <a:r>
              <a:rPr lang="zh-CN" altLang="en-US" dirty="0" smtClean="0"/>
              <a:t>不要抄袭</a:t>
            </a:r>
            <a:r>
              <a:rPr lang="en-US" dirty="0" smtClean="0"/>
              <a:t>,600-800</a:t>
            </a:r>
            <a:r>
              <a:rPr lang="zh-CN" altLang="en-US" dirty="0" smtClean="0"/>
              <a:t>字。</a:t>
            </a:r>
            <a:endParaRPr lang="en-US" altLang="zh-CN" dirty="0" smtClean="0"/>
          </a:p>
          <a:p>
            <a:pPr indent="446088">
              <a:lnSpc>
                <a:spcPct val="150000"/>
              </a:lnSpc>
            </a:pPr>
            <a:r>
              <a:rPr lang="zh-CN" altLang="en-US" dirty="0" smtClean="0"/>
              <a:t>这个材料共有三句话。我们来逐句分析。</a:t>
            </a:r>
          </a:p>
          <a:p>
            <a:pPr indent="446088">
              <a:lnSpc>
                <a:spcPct val="150000"/>
              </a:lnSpc>
            </a:pPr>
            <a:r>
              <a:rPr lang="zh-CN" altLang="en-US" dirty="0" smtClean="0"/>
              <a:t>第一句交代了材料的背景</a:t>
            </a:r>
            <a:r>
              <a:rPr lang="en-US" dirty="0" smtClean="0"/>
              <a:t>;</a:t>
            </a:r>
            <a:endParaRPr lang="zh-CN" altLang="en-US" dirty="0" smtClean="0"/>
          </a:p>
          <a:p>
            <a:pPr indent="446088">
              <a:lnSpc>
                <a:spcPct val="150000"/>
              </a:lnSpc>
            </a:pPr>
            <a:r>
              <a:rPr lang="zh-CN" altLang="en-US" dirty="0" smtClean="0"/>
              <a:t>第二句交代了事情的起因</a:t>
            </a:r>
            <a:r>
              <a:rPr lang="en-US" dirty="0" smtClean="0"/>
              <a:t>;</a:t>
            </a:r>
            <a:endParaRPr lang="zh-CN" altLang="en-US" dirty="0" smtClean="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结合整体谋篇</a:t>
            </a:r>
            <a:r>
              <a:rPr lang="en-US" b="1" dirty="0" smtClean="0"/>
              <a:t>,</a:t>
            </a:r>
            <a:r>
              <a:rPr lang="zh-CN" altLang="en-US" b="1" dirty="0" smtClean="0"/>
              <a:t>确定文章类别分</a:t>
            </a:r>
          </a:p>
          <a:p>
            <a:pPr indent="446088">
              <a:lnSpc>
                <a:spcPct val="150000"/>
              </a:lnSpc>
            </a:pPr>
            <a:r>
              <a:rPr lang="zh-CN" altLang="en-US" dirty="0" smtClean="0"/>
              <a:t>在确定这篇作文的基础切入分的基础上</a:t>
            </a:r>
            <a:r>
              <a:rPr lang="en-US" dirty="0" smtClean="0"/>
              <a:t>,</a:t>
            </a:r>
            <a:r>
              <a:rPr lang="zh-CN" altLang="en-US" dirty="0" smtClean="0"/>
              <a:t>可以根据文章的文体特点、谋篇构思的情况</a:t>
            </a:r>
            <a:r>
              <a:rPr lang="en-US" dirty="0" smtClean="0"/>
              <a:t>,</a:t>
            </a:r>
            <a:r>
              <a:rPr lang="zh-CN" altLang="en-US" dirty="0" smtClean="0"/>
              <a:t>以及语言运用等整体性印象给这篇文章定下类别。在拥有了基础切入分后</a:t>
            </a:r>
            <a:r>
              <a:rPr lang="en-US" dirty="0" smtClean="0"/>
              <a:t>,</a:t>
            </a:r>
            <a:r>
              <a:rPr lang="zh-CN" altLang="en-US" dirty="0" smtClean="0"/>
              <a:t>整体性较好的作文</a:t>
            </a:r>
            <a:r>
              <a:rPr lang="en-US" dirty="0" smtClean="0"/>
              <a:t>,</a:t>
            </a:r>
            <a:r>
              <a:rPr lang="zh-CN" altLang="en-US" dirty="0" smtClean="0"/>
              <a:t>构思严谨、条理清晰、内容充实、文字晓畅、主题鲜明的作文可以定为一类文</a:t>
            </a:r>
            <a:r>
              <a:rPr lang="en-US" dirty="0" smtClean="0"/>
              <a:t>;</a:t>
            </a:r>
            <a:r>
              <a:rPr lang="zh-CN" altLang="en-US" dirty="0" smtClean="0"/>
              <a:t>其他的类别分以此类推</a:t>
            </a:r>
            <a:r>
              <a:rPr lang="en-US" dirty="0" smtClean="0"/>
              <a:t>,</a:t>
            </a:r>
            <a:r>
              <a:rPr lang="zh-CN" altLang="en-US" dirty="0" smtClean="0"/>
              <a:t>按整体性的好坏优劣</a:t>
            </a:r>
            <a:r>
              <a:rPr lang="en-US" dirty="0" smtClean="0"/>
              <a:t>,</a:t>
            </a:r>
            <a:r>
              <a:rPr lang="zh-CN" altLang="en-US" dirty="0" smtClean="0"/>
              <a:t>可定为二类或三类文等。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18707" y="359812"/>
            <a:ext cx="7877425" cy="3396690"/>
          </a:xfrm>
          <a:prstGeom prst="rect">
            <a:avLst/>
          </a:prstGeom>
          <a:noFill/>
        </p:spPr>
        <p:txBody>
          <a:bodyPr wrap="square" lIns="36000" tIns="36000" rIns="36000" bIns="36000" rtlCol="0">
            <a:spAutoFit/>
          </a:bodyPr>
          <a:lstStyle/>
          <a:p>
            <a:pPr indent="446088">
              <a:lnSpc>
                <a:spcPct val="150000"/>
              </a:lnSpc>
            </a:pPr>
            <a:r>
              <a:rPr lang="zh-CN" altLang="en-US" dirty="0" smtClean="0"/>
              <a:t>第三句交代了事情的结果</a:t>
            </a:r>
            <a:r>
              <a:rPr lang="en-US" dirty="0" smtClean="0"/>
              <a:t>:</a:t>
            </a:r>
            <a:r>
              <a:rPr lang="zh-CN" altLang="en-US" dirty="0" smtClean="0"/>
              <a:t>天鹅一家人被猎人抓住。</a:t>
            </a:r>
          </a:p>
          <a:p>
            <a:pPr indent="446088">
              <a:lnSpc>
                <a:spcPct val="150000"/>
              </a:lnSpc>
            </a:pPr>
            <a:r>
              <a:rPr lang="zh-CN" altLang="en-US" dirty="0" smtClean="0"/>
              <a:t>三句话在这个材料中所起的作用各不相同。综合这三句话</a:t>
            </a:r>
            <a:r>
              <a:rPr lang="en-US" dirty="0" smtClean="0"/>
              <a:t>,</a:t>
            </a:r>
            <a:r>
              <a:rPr lang="zh-CN" altLang="en-US" dirty="0" smtClean="0"/>
              <a:t>我们大致可以分析得到如下结论</a:t>
            </a:r>
            <a:r>
              <a:rPr lang="en-US" dirty="0" smtClean="0"/>
              <a:t>:</a:t>
            </a:r>
            <a:endParaRPr lang="zh-CN" altLang="en-US" dirty="0" smtClean="0"/>
          </a:p>
          <a:p>
            <a:pPr indent="446088">
              <a:lnSpc>
                <a:spcPct val="150000"/>
              </a:lnSpc>
            </a:pPr>
            <a:r>
              <a:rPr lang="zh-CN" altLang="en-US" dirty="0" smtClean="0"/>
              <a:t>天鹅一家之所以被猎人抓住</a:t>
            </a:r>
            <a:r>
              <a:rPr lang="en-US" dirty="0" smtClean="0"/>
              <a:t>,</a:t>
            </a:r>
            <a:r>
              <a:rPr lang="zh-CN" altLang="en-US" dirty="0" smtClean="0"/>
              <a:t>是因为小天鹅没有听从老天鹅的建议。</a:t>
            </a:r>
          </a:p>
          <a:p>
            <a:pPr indent="446088">
              <a:lnSpc>
                <a:spcPct val="150000"/>
              </a:lnSpc>
            </a:pPr>
            <a:r>
              <a:rPr lang="zh-CN" altLang="en-US" dirty="0" smtClean="0"/>
              <a:t>然后归结材料的命意</a:t>
            </a:r>
            <a:r>
              <a:rPr lang="en-US" dirty="0" smtClean="0"/>
              <a:t>,</a:t>
            </a:r>
            <a:r>
              <a:rPr lang="zh-CN" altLang="en-US" dirty="0" smtClean="0"/>
              <a:t>得出</a:t>
            </a:r>
            <a:r>
              <a:rPr lang="en-US" dirty="0" smtClean="0"/>
              <a:t>:</a:t>
            </a:r>
            <a:r>
              <a:rPr lang="zh-CN" altLang="en-US" dirty="0" smtClean="0"/>
              <a:t>不听老人言</a:t>
            </a:r>
            <a:r>
              <a:rPr lang="en-US" dirty="0" smtClean="0"/>
              <a:t>,</a:t>
            </a:r>
            <a:r>
              <a:rPr lang="zh-CN" altLang="en-US" dirty="0" smtClean="0"/>
              <a:t>吃亏在眼前</a:t>
            </a:r>
            <a:r>
              <a:rPr lang="en-US" dirty="0" smtClean="0"/>
              <a:t>;</a:t>
            </a:r>
            <a:r>
              <a:rPr lang="zh-CN" altLang="en-US" dirty="0" smtClean="0"/>
              <a:t>要善于听取别人的意 见</a:t>
            </a:r>
            <a:r>
              <a:rPr lang="en-US" dirty="0" smtClean="0"/>
              <a:t>;</a:t>
            </a:r>
            <a:r>
              <a:rPr lang="zh-CN" altLang="en-US" dirty="0" smtClean="0"/>
              <a:t>要善于防患于未然。</a:t>
            </a:r>
          </a:p>
          <a:p>
            <a:pPr indent="446088">
              <a:lnSpc>
                <a:spcPct val="150000"/>
              </a:lnSpc>
            </a:pPr>
            <a:r>
              <a:rPr lang="zh-CN" altLang="en-US" dirty="0" smtClean="0"/>
              <a:t>这是一个相对容易分析的材料作文题。我们通过分析组成材料的各个句子</a:t>
            </a:r>
            <a:r>
              <a:rPr lang="en-US" dirty="0" smtClean="0"/>
              <a:t>,</a:t>
            </a:r>
            <a:r>
              <a:rPr lang="zh-CN" altLang="en-US" dirty="0" smtClean="0"/>
              <a:t>提炼出材料的中心。</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dirty="0" smtClean="0"/>
              <a:t>再来看一个</a:t>
            </a:r>
            <a:r>
              <a:rPr lang="en-US" dirty="0" smtClean="0"/>
              <a:t>2018</a:t>
            </a:r>
            <a:r>
              <a:rPr lang="zh-CN" altLang="en-US" dirty="0" smtClean="0"/>
              <a:t>中考作文题</a:t>
            </a:r>
            <a:r>
              <a:rPr lang="en-US" dirty="0" smtClean="0"/>
              <a:t>: </a:t>
            </a:r>
            <a:endParaRPr lang="zh-CN" altLang="en-US" dirty="0" smtClean="0"/>
          </a:p>
          <a:p>
            <a:pPr indent="446088">
              <a:lnSpc>
                <a:spcPct val="150000"/>
              </a:lnSpc>
            </a:pPr>
            <a:r>
              <a:rPr lang="zh-CN" altLang="en-US" b="1" dirty="0" smtClean="0">
                <a:latin typeface="楷体" pitchFamily="49" charset="-122"/>
                <a:ea typeface="楷体" pitchFamily="49" charset="-122"/>
              </a:rPr>
              <a:t>锲而舍之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朽木不折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锲而不舍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金石可镂。</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荀子</a:t>
            </a:r>
          </a:p>
          <a:p>
            <a:pPr indent="446088">
              <a:lnSpc>
                <a:spcPct val="150000"/>
              </a:lnSpc>
            </a:pPr>
            <a:r>
              <a:rPr lang="zh-CN" altLang="en-US" b="1" dirty="0" smtClean="0">
                <a:latin typeface="楷体" pitchFamily="49" charset="-122"/>
                <a:ea typeface="楷体" pitchFamily="49" charset="-122"/>
              </a:rPr>
              <a:t>勤学如春起之苗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不见其增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日有所长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辍学如磨刀之石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不见其损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日有所亏。</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陶渊明</a:t>
            </a:r>
          </a:p>
          <a:p>
            <a:pPr indent="446088">
              <a:lnSpc>
                <a:spcPct val="150000"/>
              </a:lnSpc>
            </a:pPr>
            <a:r>
              <a:rPr lang="zh-CN" altLang="en-US" b="1" dirty="0" smtClean="0">
                <a:latin typeface="楷体" pitchFamily="49" charset="-122"/>
                <a:ea typeface="楷体" pitchFamily="49" charset="-122"/>
              </a:rPr>
              <a:t>苟有恒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何必三更眠五更起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最无益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只怕一日曝十日寒。</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胡居仁</a:t>
            </a:r>
          </a:p>
          <a:p>
            <a:pPr indent="446088">
              <a:lnSpc>
                <a:spcPct val="150000"/>
              </a:lnSpc>
            </a:pPr>
            <a:r>
              <a:rPr lang="zh-CN" altLang="en-US" dirty="0" smtClean="0"/>
              <a:t>要求</a:t>
            </a:r>
            <a:r>
              <a:rPr lang="en-US" dirty="0" smtClean="0"/>
              <a:t>:</a:t>
            </a:r>
            <a:r>
              <a:rPr lang="zh-CN" altLang="en-US" dirty="0" smtClean="0"/>
              <a:t>根据材料立意</a:t>
            </a:r>
            <a:r>
              <a:rPr lang="en-US" dirty="0" smtClean="0"/>
              <a:t>,</a:t>
            </a:r>
            <a:r>
              <a:rPr lang="zh-CN" altLang="en-US" dirty="0" smtClean="0"/>
              <a:t>自拟题目</a:t>
            </a:r>
            <a:r>
              <a:rPr lang="en-US" dirty="0" smtClean="0"/>
              <a:t>,</a:t>
            </a:r>
            <a:r>
              <a:rPr lang="zh-CN" altLang="en-US" dirty="0" smtClean="0"/>
              <a:t>写一篇文章。</a:t>
            </a:r>
          </a:p>
          <a:p>
            <a:pPr indent="446088">
              <a:lnSpc>
                <a:spcPct val="150000"/>
              </a:lnSpc>
            </a:pPr>
            <a:r>
              <a:rPr lang="zh-CN" altLang="en-US" dirty="0" smtClean="0"/>
              <a:t>我们仔细阅读</a:t>
            </a:r>
            <a:r>
              <a:rPr lang="en-US" dirty="0" smtClean="0"/>
              <a:t>,</a:t>
            </a:r>
            <a:r>
              <a:rPr lang="zh-CN" altLang="en-US" dirty="0" smtClean="0"/>
              <a:t>会发现三个名句都是从勉励学习的角度入手</a:t>
            </a:r>
            <a:r>
              <a:rPr lang="en-US" dirty="0" smtClean="0"/>
              <a:t>,</a:t>
            </a:r>
            <a:r>
              <a:rPr lang="zh-CN" altLang="en-US" dirty="0" smtClean="0"/>
              <a:t>都采用对比手法。</a:t>
            </a:r>
          </a:p>
          <a:p>
            <a:pPr indent="446088">
              <a:lnSpc>
                <a:spcPct val="150000"/>
              </a:lnSpc>
            </a:pPr>
            <a:r>
              <a:rPr lang="zh-CN" altLang="en-US" dirty="0" smtClean="0"/>
              <a:t>第一句“舍”与“不舍”对比</a:t>
            </a:r>
            <a:r>
              <a:rPr lang="en-US" dirty="0" smtClean="0"/>
              <a:t>,</a:t>
            </a:r>
            <a:r>
              <a:rPr lang="zh-CN" altLang="en-US" dirty="0" smtClean="0"/>
              <a:t>强调“不舍”之可贵</a:t>
            </a:r>
            <a:r>
              <a:rPr lang="en-US" dirty="0" smtClean="0"/>
              <a:t>;</a:t>
            </a:r>
            <a:endParaRPr lang="zh-CN" altLang="en-US" dirty="0" smtClean="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第二句“勤学”“辍学”对比</a:t>
            </a:r>
            <a:r>
              <a:rPr lang="en-US" dirty="0" smtClean="0"/>
              <a:t>,</a:t>
            </a:r>
            <a:r>
              <a:rPr lang="zh-CN" altLang="en-US" dirty="0" smtClean="0"/>
              <a:t>强调“勤学”之可贵</a:t>
            </a:r>
            <a:r>
              <a:rPr lang="en-US" dirty="0" smtClean="0"/>
              <a:t>;</a:t>
            </a:r>
            <a:endParaRPr lang="zh-CN" altLang="en-US" dirty="0" smtClean="0"/>
          </a:p>
          <a:p>
            <a:pPr indent="446088">
              <a:lnSpc>
                <a:spcPct val="150000"/>
              </a:lnSpc>
            </a:pPr>
            <a:r>
              <a:rPr lang="zh-CN" altLang="en-US" dirty="0" smtClean="0"/>
              <a:t>第三句“有恒”与“无益”对比</a:t>
            </a:r>
            <a:r>
              <a:rPr lang="en-US" dirty="0" smtClean="0"/>
              <a:t>,</a:t>
            </a:r>
            <a:r>
              <a:rPr lang="zh-CN" altLang="en-US" dirty="0" smtClean="0"/>
              <a:t>强调“有恒”之可贵。</a:t>
            </a:r>
          </a:p>
          <a:p>
            <a:pPr indent="446088">
              <a:lnSpc>
                <a:spcPct val="150000"/>
              </a:lnSpc>
            </a:pPr>
            <a:r>
              <a:rPr lang="zh-CN" altLang="en-US" dirty="0" smtClean="0"/>
              <a:t>综上分析</a:t>
            </a:r>
            <a:r>
              <a:rPr lang="en-US" dirty="0" smtClean="0"/>
              <a:t>,</a:t>
            </a:r>
            <a:r>
              <a:rPr lang="zh-CN" altLang="en-US" dirty="0" smtClean="0"/>
              <a:t>“不舍”“勤学”“有恒”对学习有重要意义。因此</a:t>
            </a:r>
            <a:r>
              <a:rPr lang="en-US" dirty="0" smtClean="0"/>
              <a:t>,</a:t>
            </a:r>
            <a:r>
              <a:rPr lang="zh-CN" altLang="en-US" dirty="0" smtClean="0"/>
              <a:t>抓住这三点立意</a:t>
            </a:r>
            <a:r>
              <a:rPr lang="en-US" dirty="0" smtClean="0"/>
              <a:t>,</a:t>
            </a:r>
            <a:r>
              <a:rPr lang="zh-CN" altLang="en-US" dirty="0" smtClean="0"/>
              <a:t>写作时立足这三点进行发散</a:t>
            </a:r>
            <a:r>
              <a:rPr lang="en-US" dirty="0" smtClean="0"/>
              <a:t>,</a:t>
            </a:r>
            <a:r>
              <a:rPr lang="zh-CN" altLang="en-US" dirty="0" smtClean="0"/>
              <a:t>才不会偏离材料含义。如写成说理文</a:t>
            </a:r>
            <a:r>
              <a:rPr lang="en-US" dirty="0" smtClean="0"/>
              <a:t>,</a:t>
            </a:r>
            <a:r>
              <a:rPr lang="zh-CN" altLang="en-US" dirty="0" smtClean="0"/>
              <a:t>可以围绕“学习贵在有恒”“坚持与放弃”等角度立意</a:t>
            </a:r>
            <a:r>
              <a:rPr lang="en-US" dirty="0" smtClean="0"/>
              <a:t>;</a:t>
            </a:r>
            <a:r>
              <a:rPr lang="zh-CN" altLang="en-US" dirty="0" smtClean="0"/>
              <a:t>写记事文</a:t>
            </a:r>
            <a:r>
              <a:rPr lang="en-US" dirty="0" smtClean="0"/>
              <a:t>,</a:t>
            </a:r>
            <a:r>
              <a:rPr lang="zh-CN" altLang="en-US" dirty="0" smtClean="0"/>
              <a:t>可以选择自己学习、生活中与“坚持”相关的实例行文</a:t>
            </a:r>
            <a:r>
              <a:rPr lang="en-US" dirty="0" smtClean="0"/>
              <a:t>,</a:t>
            </a:r>
            <a:r>
              <a:rPr lang="zh-CN" altLang="en-US" dirty="0" smtClean="0"/>
              <a:t>通过场景描写、突出细节、叙写经过来彰显主旨。</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从抓材料关键词句入手</a:t>
            </a:r>
          </a:p>
          <a:p>
            <a:pPr indent="446088">
              <a:lnSpc>
                <a:spcPct val="150000"/>
              </a:lnSpc>
            </a:pPr>
            <a:r>
              <a:rPr lang="zh-CN" altLang="en-US" dirty="0" smtClean="0"/>
              <a:t>在材料作文中</a:t>
            </a:r>
            <a:r>
              <a:rPr lang="en-US" dirty="0" smtClean="0"/>
              <a:t>,</a:t>
            </a:r>
            <a:r>
              <a:rPr lang="zh-CN" altLang="en-US" dirty="0" smtClean="0"/>
              <a:t>往往会有一句话点明材料的中心或出题人的命题意图</a:t>
            </a:r>
            <a:r>
              <a:rPr lang="en-US" dirty="0" smtClean="0"/>
              <a:t>,</a:t>
            </a:r>
            <a:r>
              <a:rPr lang="zh-CN" altLang="en-US" dirty="0" smtClean="0"/>
              <a:t>把握住了它</a:t>
            </a:r>
            <a:r>
              <a:rPr lang="en-US" dirty="0" smtClean="0"/>
              <a:t>,</a:t>
            </a:r>
            <a:r>
              <a:rPr lang="zh-CN" altLang="en-US" dirty="0" smtClean="0"/>
              <a:t>也就把握了文章的中心。看下面这道材料作文题。</a:t>
            </a:r>
          </a:p>
          <a:p>
            <a:pPr indent="446088">
              <a:lnSpc>
                <a:spcPct val="150000"/>
              </a:lnSpc>
            </a:pPr>
            <a:r>
              <a:rPr lang="zh-CN" altLang="en-US" dirty="0" smtClean="0"/>
              <a:t>阅读下面的材料</a:t>
            </a:r>
            <a:r>
              <a:rPr lang="en-US" dirty="0" smtClean="0"/>
              <a:t>,</a:t>
            </a:r>
            <a:r>
              <a:rPr lang="zh-CN" altLang="en-US" dirty="0" smtClean="0"/>
              <a:t>按照要求作文。</a:t>
            </a:r>
          </a:p>
          <a:p>
            <a:pPr indent="446088">
              <a:lnSpc>
                <a:spcPct val="150000"/>
              </a:lnSpc>
            </a:pPr>
            <a:r>
              <a:rPr lang="zh-CN" altLang="en-US" b="1" dirty="0" smtClean="0">
                <a:latin typeface="楷体" pitchFamily="49" charset="-122"/>
                <a:ea typeface="楷体" pitchFamily="49" charset="-122"/>
              </a:rPr>
              <a:t>有一天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孔子和弟子们外出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天要下雨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大家都没带雨伞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正好路过子夏的家。子路提议说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“咱们到子夏家借把雨伞吧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”孔子拦住子路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“不要去。子夏十分护财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他的东西是借不出来的。”子路说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“难道老师借把雨伞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子夏都不肯吗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”孔子感慨地说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“咱们不能硬让人家去干自己不愿意干的事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dirty="0" smtClean="0"/>
              <a:t>要求</a:t>
            </a:r>
            <a:r>
              <a:rPr lang="en-US" dirty="0" smtClean="0"/>
              <a:t>:①</a:t>
            </a:r>
            <a:r>
              <a:rPr lang="zh-CN" altLang="en-US" dirty="0" smtClean="0"/>
              <a:t>角度自选</a:t>
            </a:r>
            <a:r>
              <a:rPr lang="en-US" dirty="0" smtClean="0"/>
              <a:t>;②</a:t>
            </a:r>
            <a:r>
              <a:rPr lang="zh-CN" altLang="en-US" dirty="0" smtClean="0"/>
              <a:t>立意自定</a:t>
            </a:r>
            <a:r>
              <a:rPr lang="en-US" dirty="0" smtClean="0"/>
              <a:t>;③</a:t>
            </a:r>
            <a:r>
              <a:rPr lang="zh-CN" altLang="en-US" dirty="0" smtClean="0"/>
              <a:t>题目自拟</a:t>
            </a:r>
            <a:r>
              <a:rPr lang="en-US" dirty="0" smtClean="0"/>
              <a:t>;④</a:t>
            </a:r>
            <a:r>
              <a:rPr lang="zh-CN" altLang="en-US" dirty="0" smtClean="0"/>
              <a:t>除诗歌外</a:t>
            </a:r>
            <a:r>
              <a:rPr lang="en-US" dirty="0" smtClean="0"/>
              <a:t>,</a:t>
            </a:r>
            <a:r>
              <a:rPr lang="zh-CN" altLang="en-US" dirty="0" smtClean="0"/>
              <a:t>文体自选</a:t>
            </a:r>
            <a:r>
              <a:rPr lang="en-US" dirty="0" smtClean="0"/>
              <a:t>;⑤</a:t>
            </a:r>
            <a:r>
              <a:rPr lang="zh-CN" altLang="en-US" dirty="0" smtClean="0"/>
              <a:t>不要脱离材料内容及含意的范围</a:t>
            </a:r>
            <a:r>
              <a:rPr lang="en-US" dirty="0" smtClean="0"/>
              <a:t>;⑥600-800</a:t>
            </a:r>
            <a:r>
              <a:rPr lang="zh-CN" altLang="en-US" dirty="0" smtClean="0"/>
              <a:t>字。</a:t>
            </a:r>
          </a:p>
          <a:p>
            <a:pPr indent="446088">
              <a:lnSpc>
                <a:spcPct val="150000"/>
              </a:lnSpc>
            </a:pPr>
            <a:r>
              <a:rPr lang="zh-CN" altLang="en-US" dirty="0" smtClean="0"/>
              <a:t>这个材料</a:t>
            </a:r>
            <a:r>
              <a:rPr lang="en-US" dirty="0" smtClean="0"/>
              <a:t>,</a:t>
            </a:r>
            <a:r>
              <a:rPr lang="zh-CN" altLang="en-US" dirty="0" smtClean="0"/>
              <a:t>共由五个句子组成。我们按照上面提炼材料中心的方法</a:t>
            </a:r>
            <a:r>
              <a:rPr lang="en-US" dirty="0" smtClean="0"/>
              <a:t>,</a:t>
            </a:r>
            <a:r>
              <a:rPr lang="zh-CN" altLang="en-US" dirty="0" smtClean="0"/>
              <a:t>逐句进行分析</a:t>
            </a:r>
            <a:r>
              <a:rPr lang="en-US" dirty="0" smtClean="0"/>
              <a:t>:</a:t>
            </a:r>
            <a:endParaRPr lang="zh-CN" altLang="en-US" dirty="0" smtClean="0"/>
          </a:p>
          <a:p>
            <a:pPr indent="446088">
              <a:lnSpc>
                <a:spcPct val="150000"/>
              </a:lnSpc>
            </a:pPr>
            <a:r>
              <a:rPr lang="en-US" dirty="0" smtClean="0"/>
              <a:t>①</a:t>
            </a:r>
            <a:r>
              <a:rPr lang="zh-CN" altLang="en-US" dirty="0" smtClean="0"/>
              <a:t>交代事情发生的缘起</a:t>
            </a:r>
            <a:r>
              <a:rPr lang="en-US" dirty="0" smtClean="0"/>
              <a:t>;</a:t>
            </a:r>
            <a:endParaRPr lang="zh-CN" altLang="en-US" dirty="0" smtClean="0"/>
          </a:p>
          <a:p>
            <a:pPr indent="446088">
              <a:lnSpc>
                <a:spcPct val="150000"/>
              </a:lnSpc>
            </a:pPr>
            <a:r>
              <a:rPr lang="en-US" dirty="0" smtClean="0"/>
              <a:t>②</a:t>
            </a:r>
            <a:r>
              <a:rPr lang="zh-CN" altLang="en-US" dirty="0" smtClean="0"/>
              <a:t>子路的提议</a:t>
            </a:r>
            <a:r>
              <a:rPr lang="en-US" dirty="0" smtClean="0"/>
              <a:t>;</a:t>
            </a:r>
            <a:endParaRPr lang="zh-CN" altLang="en-US" dirty="0" smtClean="0"/>
          </a:p>
          <a:p>
            <a:pPr indent="446088">
              <a:lnSpc>
                <a:spcPct val="150000"/>
              </a:lnSpc>
            </a:pPr>
            <a:r>
              <a:rPr lang="en-US" dirty="0" smtClean="0"/>
              <a:t>③</a:t>
            </a:r>
            <a:r>
              <a:rPr lang="zh-CN" altLang="en-US" dirty="0" smtClean="0"/>
              <a:t>孔子基于对子夏的了解否定了子路的建议</a:t>
            </a:r>
            <a:r>
              <a:rPr lang="en-US" dirty="0" smtClean="0"/>
              <a:t>;</a:t>
            </a:r>
            <a:endParaRPr lang="zh-CN" altLang="en-US" dirty="0" smtClean="0"/>
          </a:p>
          <a:p>
            <a:pPr indent="446088">
              <a:lnSpc>
                <a:spcPct val="150000"/>
              </a:lnSpc>
            </a:pPr>
            <a:r>
              <a:rPr lang="en-US" dirty="0" smtClean="0"/>
              <a:t>④</a:t>
            </a:r>
            <a:r>
              <a:rPr lang="zh-CN" altLang="en-US" dirty="0" smtClean="0"/>
              <a:t>子路的疑惑</a:t>
            </a:r>
            <a:r>
              <a:rPr lang="en-US" dirty="0" smtClean="0"/>
              <a:t>;</a:t>
            </a:r>
            <a:endParaRPr lang="zh-CN" altLang="en-US" dirty="0" smtClean="0"/>
          </a:p>
          <a:p>
            <a:pPr indent="446088">
              <a:lnSpc>
                <a:spcPct val="150000"/>
              </a:lnSpc>
            </a:pPr>
            <a:r>
              <a:rPr lang="en-US" dirty="0" smtClean="0"/>
              <a:t>⑤</a:t>
            </a:r>
            <a:r>
              <a:rPr lang="zh-CN" altLang="en-US" dirty="0" smtClean="0"/>
              <a:t>孔子说出了其中的根本原因。</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zh-CN" altLang="en-US" dirty="0" smtClean="0"/>
              <a:t>根据以上分析</a:t>
            </a:r>
            <a:r>
              <a:rPr lang="en-US" dirty="0" smtClean="0"/>
              <a:t>,</a:t>
            </a:r>
            <a:r>
              <a:rPr lang="zh-CN" altLang="en-US" dirty="0" smtClean="0"/>
              <a:t>我们可以看到第</a:t>
            </a:r>
            <a:r>
              <a:rPr lang="en-US" dirty="0" smtClean="0"/>
              <a:t>⑤</a:t>
            </a:r>
            <a:r>
              <a:rPr lang="zh-CN" altLang="en-US" dirty="0" smtClean="0"/>
              <a:t>句话是整个材料立意的关键所在。根据孔子的这句话</a:t>
            </a:r>
            <a:r>
              <a:rPr lang="en-US" dirty="0" smtClean="0"/>
              <a:t>,</a:t>
            </a:r>
            <a:r>
              <a:rPr lang="zh-CN" altLang="en-US" dirty="0" smtClean="0"/>
              <a:t>我们认为最佳立意是</a:t>
            </a:r>
            <a:r>
              <a:rPr lang="en-US" dirty="0" smtClean="0"/>
              <a:t>:</a:t>
            </a:r>
            <a:r>
              <a:rPr lang="zh-CN" altLang="en-US" dirty="0" smtClean="0"/>
              <a:t>己所不欲</a:t>
            </a:r>
            <a:r>
              <a:rPr lang="en-US" dirty="0" smtClean="0"/>
              <a:t>,</a:t>
            </a:r>
            <a:r>
              <a:rPr lang="zh-CN" altLang="en-US" dirty="0" smtClean="0"/>
              <a:t>勿施于人。 </a:t>
            </a:r>
          </a:p>
          <a:p>
            <a:pPr indent="446088">
              <a:lnSpc>
                <a:spcPct val="150000"/>
              </a:lnSpc>
            </a:pPr>
            <a:r>
              <a:rPr lang="zh-CN" altLang="en-US" dirty="0" smtClean="0"/>
              <a:t>凡事不能仅从自己的角度出发</a:t>
            </a:r>
            <a:r>
              <a:rPr lang="en-US" dirty="0" smtClean="0"/>
              <a:t>,</a:t>
            </a:r>
            <a:r>
              <a:rPr lang="zh-CN" altLang="en-US" dirty="0" smtClean="0"/>
              <a:t>要能站在别人的立场考虑</a:t>
            </a:r>
            <a:r>
              <a:rPr lang="en-US" dirty="0" smtClean="0"/>
              <a:t>,</a:t>
            </a:r>
            <a:r>
              <a:rPr lang="zh-CN" altLang="en-US" dirty="0" smtClean="0"/>
              <a:t>对别人的“不愿意”要有起码的尊重</a:t>
            </a:r>
            <a:r>
              <a:rPr lang="en-US" dirty="0" smtClean="0"/>
              <a:t>,</a:t>
            </a:r>
            <a:r>
              <a:rPr lang="zh-CN" altLang="en-US" dirty="0" smtClean="0"/>
              <a:t>切不可用道德绑架别人。</a:t>
            </a:r>
          </a:p>
          <a:p>
            <a:pPr indent="446088">
              <a:lnSpc>
                <a:spcPct val="150000"/>
              </a:lnSpc>
            </a:pPr>
            <a:r>
              <a:rPr lang="zh-CN" altLang="en-US" dirty="0" smtClean="0"/>
              <a:t>如果说以己之所不欲</a:t>
            </a:r>
            <a:r>
              <a:rPr lang="en-US" dirty="0" smtClean="0"/>
              <a:t>,</a:t>
            </a:r>
            <a:r>
              <a:rPr lang="zh-CN" altLang="en-US" dirty="0" smtClean="0"/>
              <a:t>施之于人</a:t>
            </a:r>
            <a:r>
              <a:rPr lang="en-US" dirty="0" smtClean="0"/>
              <a:t>,</a:t>
            </a:r>
            <a:r>
              <a:rPr lang="zh-CN" altLang="en-US" dirty="0" smtClean="0"/>
              <a:t>是不仁或不能推己及人</a:t>
            </a:r>
            <a:r>
              <a:rPr lang="en-US" dirty="0" smtClean="0"/>
              <a:t>,</a:t>
            </a:r>
            <a:r>
              <a:rPr lang="zh-CN" altLang="en-US" dirty="0" smtClean="0"/>
              <a:t>那么</a:t>
            </a:r>
            <a:r>
              <a:rPr lang="en-US" dirty="0" smtClean="0"/>
              <a:t>,</a:t>
            </a:r>
            <a:r>
              <a:rPr lang="zh-CN" altLang="en-US" dirty="0" smtClean="0"/>
              <a:t>以己之所欲</a:t>
            </a:r>
            <a:r>
              <a:rPr lang="en-US" dirty="0" smtClean="0"/>
              <a:t>,</a:t>
            </a:r>
            <a:r>
              <a:rPr lang="zh-CN" altLang="en-US" dirty="0" smtClean="0"/>
              <a:t>施之于人</a:t>
            </a:r>
            <a:r>
              <a:rPr lang="en-US" dirty="0" smtClean="0"/>
              <a:t>,</a:t>
            </a:r>
            <a:r>
              <a:rPr lang="zh-CN" altLang="en-US" dirty="0" smtClean="0"/>
              <a:t>若是“施”错了对象</a:t>
            </a:r>
            <a:r>
              <a:rPr lang="en-US" dirty="0" smtClean="0"/>
              <a:t>,</a:t>
            </a:r>
            <a:r>
              <a:rPr lang="zh-CN" altLang="en-US" dirty="0" smtClean="0"/>
              <a:t>结果也是一样。古人云</a:t>
            </a:r>
            <a:r>
              <a:rPr lang="en-US" dirty="0" smtClean="0"/>
              <a:t>:</a:t>
            </a:r>
            <a:r>
              <a:rPr lang="zh-CN" altLang="en-US" dirty="0" smtClean="0"/>
              <a:t>“人各有志</a:t>
            </a:r>
            <a:r>
              <a:rPr lang="en-US" dirty="0" smtClean="0"/>
              <a:t>,</a:t>
            </a:r>
            <a:r>
              <a:rPr lang="zh-CN" altLang="en-US" dirty="0" smtClean="0"/>
              <a:t>不能强勉。”俗话说</a:t>
            </a:r>
            <a:r>
              <a:rPr lang="en-US" dirty="0" smtClean="0"/>
              <a:t>:</a:t>
            </a:r>
            <a:r>
              <a:rPr lang="zh-CN" altLang="en-US" dirty="0" smtClean="0"/>
              <a:t>“一个人一个活法。”己之欲</a:t>
            </a:r>
            <a:r>
              <a:rPr lang="en-US" dirty="0" smtClean="0"/>
              <a:t>,</a:t>
            </a:r>
            <a:r>
              <a:rPr lang="zh-CN" altLang="en-US" dirty="0" smtClean="0"/>
              <a:t>未必是人之欲</a:t>
            </a:r>
            <a:r>
              <a:rPr lang="en-US" dirty="0" smtClean="0"/>
              <a:t>,</a:t>
            </a:r>
            <a:r>
              <a:rPr lang="zh-CN" altLang="en-US" dirty="0" smtClean="0"/>
              <a:t>若只是一厢情愿</a:t>
            </a:r>
            <a:r>
              <a:rPr lang="en-US" dirty="0" smtClean="0"/>
              <a:t>,</a:t>
            </a:r>
            <a:r>
              <a:rPr lang="zh-CN" altLang="en-US" dirty="0" smtClean="0"/>
              <a:t>把自己认为对的或好的而他人不想干的强加于人</a:t>
            </a:r>
            <a:r>
              <a:rPr lang="en-US" dirty="0" smtClean="0"/>
              <a:t>,</a:t>
            </a:r>
            <a:r>
              <a:rPr lang="zh-CN" altLang="en-US" dirty="0" smtClean="0"/>
              <a:t>则是对他人的一种干涉或侵犯。</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dirty="0" smtClean="0"/>
              <a:t>我们通常认为</a:t>
            </a:r>
            <a:r>
              <a:rPr lang="en-US" dirty="0" smtClean="0"/>
              <a:t>,</a:t>
            </a:r>
            <a:r>
              <a:rPr lang="zh-CN" altLang="en-US" dirty="0" smtClean="0"/>
              <a:t>只要礼貌周全</a:t>
            </a:r>
            <a:r>
              <a:rPr lang="en-US" dirty="0" smtClean="0"/>
              <a:t>,</a:t>
            </a:r>
            <a:r>
              <a:rPr lang="zh-CN" altLang="en-US" dirty="0" smtClean="0"/>
              <a:t>就算是对他人的尊重</a:t>
            </a:r>
            <a:r>
              <a:rPr lang="en-US" dirty="0" smtClean="0"/>
              <a:t>,</a:t>
            </a:r>
            <a:r>
              <a:rPr lang="zh-CN" altLang="en-US" dirty="0" smtClean="0"/>
              <a:t>其实</a:t>
            </a:r>
            <a:r>
              <a:rPr lang="en-US" dirty="0" smtClean="0"/>
              <a:t>,</a:t>
            </a:r>
            <a:r>
              <a:rPr lang="zh-CN" altLang="en-US" dirty="0" smtClean="0"/>
              <a:t>这种尊重</a:t>
            </a:r>
            <a:r>
              <a:rPr lang="en-US" dirty="0" smtClean="0"/>
              <a:t>,</a:t>
            </a:r>
            <a:r>
              <a:rPr lang="zh-CN" altLang="en-US" dirty="0" smtClean="0"/>
              <a:t>只是形式上的。勿将己之所不欲</a:t>
            </a:r>
            <a:r>
              <a:rPr lang="en-US" dirty="0" smtClean="0"/>
              <a:t>,</a:t>
            </a:r>
            <a:r>
              <a:rPr lang="zh-CN" altLang="en-US" dirty="0" smtClean="0"/>
              <a:t>施之于人、不干涉别人的独立人格和精神自由、尊重别人的意愿和选择、尊重别人的活法</a:t>
            </a:r>
            <a:r>
              <a:rPr lang="en-US" dirty="0" smtClean="0"/>
              <a:t>,</a:t>
            </a:r>
            <a:r>
              <a:rPr lang="zh-CN" altLang="en-US" dirty="0" smtClean="0"/>
              <a:t>才是真正的尊重。</a:t>
            </a:r>
          </a:p>
          <a:p>
            <a:pPr indent="446088">
              <a:lnSpc>
                <a:spcPct val="150000"/>
              </a:lnSpc>
            </a:pPr>
            <a:r>
              <a:rPr lang="zh-CN" altLang="en-US" dirty="0" smtClean="0"/>
              <a:t>我们也认为可以延伸至</a:t>
            </a:r>
            <a:r>
              <a:rPr lang="en-US" dirty="0" smtClean="0"/>
              <a:t>:</a:t>
            </a:r>
            <a:endParaRPr lang="zh-CN" altLang="en-US" dirty="0" smtClean="0"/>
          </a:p>
          <a:p>
            <a:pPr indent="446088">
              <a:lnSpc>
                <a:spcPct val="150000"/>
              </a:lnSpc>
            </a:pPr>
            <a:r>
              <a:rPr lang="zh-CN" altLang="en-US" dirty="0" smtClean="0"/>
              <a:t>尊重他人</a:t>
            </a:r>
            <a:r>
              <a:rPr lang="en-US" dirty="0" smtClean="0"/>
              <a:t>;</a:t>
            </a:r>
            <a:endParaRPr lang="zh-CN" altLang="en-US" dirty="0" smtClean="0"/>
          </a:p>
          <a:p>
            <a:pPr indent="446088">
              <a:lnSpc>
                <a:spcPct val="150000"/>
              </a:lnSpc>
            </a:pPr>
            <a:r>
              <a:rPr lang="zh-CN" altLang="en-US" dirty="0" smtClean="0"/>
              <a:t>顺应本性</a:t>
            </a:r>
            <a:r>
              <a:rPr lang="en-US" dirty="0" smtClean="0"/>
              <a:t>;</a:t>
            </a:r>
            <a:endParaRPr lang="zh-CN" altLang="en-US" dirty="0" smtClean="0"/>
          </a:p>
          <a:p>
            <a:pPr indent="446088">
              <a:lnSpc>
                <a:spcPct val="150000"/>
              </a:lnSpc>
            </a:pPr>
            <a:r>
              <a:rPr lang="zh-CN" altLang="en-US" dirty="0" smtClean="0"/>
              <a:t>学会包容</a:t>
            </a:r>
            <a:r>
              <a:rPr lang="en-US" dirty="0" smtClean="0"/>
              <a:t>;</a:t>
            </a:r>
          </a:p>
          <a:p>
            <a:pPr indent="446088">
              <a:lnSpc>
                <a:spcPct val="150000"/>
              </a:lnSpc>
            </a:pPr>
            <a:r>
              <a:rPr lang="zh-CN" altLang="en-US" dirty="0" smtClean="0"/>
              <a:t>学会换位思考</a:t>
            </a:r>
            <a:r>
              <a:rPr lang="en-US" dirty="0" smtClean="0"/>
              <a:t>,</a:t>
            </a:r>
            <a:r>
              <a:rPr lang="zh-CN" altLang="en-US" dirty="0" smtClean="0"/>
              <a:t>为他人着想</a:t>
            </a:r>
            <a:r>
              <a:rPr lang="en-US" dirty="0" smtClean="0"/>
              <a:t>;</a:t>
            </a:r>
            <a:endParaRPr lang="zh-CN" altLang="en-US" dirty="0" smtClean="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67261"/>
          </a:xfrm>
          <a:prstGeom prst="rect">
            <a:avLst/>
          </a:prstGeom>
          <a:noFill/>
        </p:spPr>
        <p:txBody>
          <a:bodyPr wrap="square" lIns="36000" tIns="36000" rIns="36000" bIns="36000" rtlCol="0">
            <a:spAutoFit/>
          </a:bodyPr>
          <a:lstStyle/>
          <a:p>
            <a:pPr indent="446088">
              <a:lnSpc>
                <a:spcPct val="150000"/>
              </a:lnSpc>
            </a:pPr>
            <a:r>
              <a:rPr lang="zh-CN" altLang="en-US" dirty="0" smtClean="0"/>
              <a:t>强扭的瓜不甜</a:t>
            </a:r>
            <a:r>
              <a:rPr lang="en-US" altLang="zh-CN" dirty="0" smtClean="0"/>
              <a:t>……</a:t>
            </a:r>
          </a:p>
          <a:p>
            <a:pPr indent="446088">
              <a:lnSpc>
                <a:spcPct val="150000"/>
              </a:lnSpc>
            </a:pPr>
            <a:r>
              <a:rPr lang="zh-CN" altLang="en-US" dirty="0" smtClean="0"/>
              <a:t>即使材料可提炼多个立意</a:t>
            </a:r>
            <a:r>
              <a:rPr lang="en-US" dirty="0" smtClean="0"/>
              <a:t>,</a:t>
            </a:r>
            <a:r>
              <a:rPr lang="zh-CN" altLang="en-US" dirty="0" smtClean="0"/>
              <a:t>最基本的立足点还应该是“咱们不能硬让人家去干自己不愿意干的事”。</a:t>
            </a:r>
            <a:endParaRPr lang="zh-CN" altLang="en-US" b="1" dirty="0" smtClean="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从分析材料关系入手</a:t>
            </a:r>
          </a:p>
          <a:p>
            <a:pPr indent="446088">
              <a:lnSpc>
                <a:spcPct val="150000"/>
              </a:lnSpc>
            </a:pPr>
            <a:r>
              <a:rPr lang="en-US" dirty="0" smtClean="0"/>
              <a:t>(1)</a:t>
            </a:r>
            <a:r>
              <a:rPr lang="zh-CN" altLang="en-US" dirty="0" smtClean="0"/>
              <a:t>由因导果</a:t>
            </a:r>
            <a:r>
              <a:rPr lang="en-US" dirty="0" smtClean="0"/>
              <a:t>,</a:t>
            </a:r>
            <a:r>
              <a:rPr lang="zh-CN" altLang="en-US" dirty="0" smtClean="0"/>
              <a:t>层层推进。</a:t>
            </a:r>
          </a:p>
          <a:p>
            <a:pPr indent="446088">
              <a:lnSpc>
                <a:spcPct val="150000"/>
              </a:lnSpc>
            </a:pPr>
            <a:r>
              <a:rPr lang="en-US" dirty="0" smtClean="0"/>
              <a:t> </a:t>
            </a:r>
            <a:r>
              <a:rPr lang="zh-CN" altLang="en-US" dirty="0" smtClean="0"/>
              <a:t>任何事物的产生、发展、变化</a:t>
            </a:r>
            <a:r>
              <a:rPr lang="en-US" dirty="0" smtClean="0"/>
              <a:t>,</a:t>
            </a:r>
            <a:r>
              <a:rPr lang="zh-CN" altLang="en-US" dirty="0" smtClean="0"/>
              <a:t>都有其内在和外在的原因。</a:t>
            </a:r>
          </a:p>
          <a:p>
            <a:pPr indent="446088">
              <a:lnSpc>
                <a:spcPct val="150000"/>
              </a:lnSpc>
            </a:pPr>
            <a:r>
              <a:rPr lang="zh-CN" altLang="en-US" dirty="0" smtClean="0"/>
              <a:t>面对一个写作材料</a:t>
            </a:r>
            <a:r>
              <a:rPr lang="en-US" dirty="0" smtClean="0"/>
              <a:t>,</a:t>
            </a:r>
            <a:r>
              <a:rPr lang="zh-CN" altLang="en-US" dirty="0" smtClean="0"/>
              <a:t>分析所给材料的因果联系</a:t>
            </a:r>
            <a:r>
              <a:rPr lang="en-US" dirty="0" smtClean="0"/>
              <a:t>,</a:t>
            </a:r>
            <a:r>
              <a:rPr lang="zh-CN" altLang="en-US" dirty="0" smtClean="0"/>
              <a:t>从原因切入立意</a:t>
            </a:r>
            <a:r>
              <a:rPr lang="en-US" dirty="0" smtClean="0"/>
              <a:t>,</a:t>
            </a:r>
            <a:r>
              <a:rPr lang="zh-CN" altLang="en-US" dirty="0" smtClean="0"/>
              <a:t>是一种行之有效的审题方法。利用这种方法审题</a:t>
            </a:r>
            <a:r>
              <a:rPr lang="en-US" dirty="0" smtClean="0"/>
              <a:t>,</a:t>
            </a:r>
            <a:r>
              <a:rPr lang="zh-CN" altLang="en-US" dirty="0" smtClean="0"/>
              <a:t>可以使所写文章显现出一定的逻辑思维</a:t>
            </a:r>
            <a:r>
              <a:rPr lang="en-US" dirty="0" smtClean="0"/>
              <a:t>,</a:t>
            </a:r>
            <a:r>
              <a:rPr lang="zh-CN" altLang="en-US" dirty="0" smtClean="0"/>
              <a:t>给人留下思路清晰、逻辑严密的印象。</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zh-CN" altLang="en-US" dirty="0" smtClean="0"/>
              <a:t>例</a:t>
            </a:r>
            <a:r>
              <a:rPr lang="en-US" dirty="0" smtClean="0"/>
              <a:t>:2018</a:t>
            </a:r>
            <a:r>
              <a:rPr lang="zh-CN" altLang="en-US" dirty="0" smtClean="0"/>
              <a:t>山东临沂作文题</a:t>
            </a:r>
            <a:r>
              <a:rPr lang="en-US" dirty="0" smtClean="0"/>
              <a:t>:</a:t>
            </a:r>
            <a:endParaRPr lang="zh-CN" altLang="en-US" dirty="0" smtClean="0"/>
          </a:p>
          <a:p>
            <a:pPr indent="446088">
              <a:lnSpc>
                <a:spcPct val="150000"/>
              </a:lnSpc>
            </a:pPr>
            <a:r>
              <a:rPr lang="zh-CN" altLang="en-US" dirty="0" smtClean="0"/>
              <a:t>阅读下面的文字</a:t>
            </a:r>
            <a:r>
              <a:rPr lang="en-US" dirty="0" smtClean="0"/>
              <a:t>,</a:t>
            </a:r>
            <a:r>
              <a:rPr lang="zh-CN" altLang="en-US" dirty="0" smtClean="0"/>
              <a:t>按要求作文。</a:t>
            </a:r>
          </a:p>
          <a:p>
            <a:pPr indent="446088">
              <a:lnSpc>
                <a:spcPct val="150000"/>
              </a:lnSpc>
            </a:pPr>
            <a:r>
              <a:rPr lang="zh-CN" altLang="en-US" b="1" dirty="0" smtClean="0">
                <a:latin typeface="楷体" pitchFamily="49" charset="-122"/>
                <a:ea typeface="楷体" pitchFamily="49" charset="-122"/>
              </a:rPr>
              <a:t>非洲尼日尔草原上有许多纵横交错的河沟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非洲鲫鱼便生活在这里。天气干旱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有的河沟一夜之间水量就会减半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鲫鱼必须侧卧着一点一点向前努力游动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游向大一些的湖泊以求生存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这个过程艰辛而漫长。大概每年</a:t>
            </a:r>
            <a:r>
              <a:rPr lang="en-US" b="1" dirty="0" smtClean="0">
                <a:latin typeface="楷体" pitchFamily="49" charset="-122"/>
                <a:ea typeface="楷体" pitchFamily="49" charset="-122"/>
              </a:rPr>
              <a:t>10</a:t>
            </a:r>
            <a:r>
              <a:rPr lang="zh-CN" altLang="en-US" b="1" dirty="0" smtClean="0">
                <a:latin typeface="楷体" pitchFamily="49" charset="-122"/>
                <a:ea typeface="楷体" pitchFamily="49" charset="-122"/>
              </a:rPr>
              <a:t>月至</a:t>
            </a:r>
            <a:r>
              <a:rPr lang="en-US" b="1" dirty="0" smtClean="0">
                <a:latin typeface="楷体" pitchFamily="49" charset="-122"/>
                <a:ea typeface="楷体" pitchFamily="49" charset="-122"/>
              </a:rPr>
              <a:t>11</a:t>
            </a:r>
            <a:r>
              <a:rPr lang="zh-CN" altLang="en-US" b="1" dirty="0" smtClean="0">
                <a:latin typeface="楷体" pitchFamily="49" charset="-122"/>
                <a:ea typeface="楷体" pitchFamily="49" charset="-122"/>
              </a:rPr>
              <a:t>月之间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大草原上会有一次降雨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河沟水量大增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大部分鲫鱼停止向前游动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尽情享受雨水带来的丰富食物。不久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它们因河沟干涸被晒成鱼干。另外一些鲫鱼则抓住了水量充足的机会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快速向前游动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最终游入大湖实现了自保。 </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把握文章亮点</a:t>
            </a:r>
            <a:r>
              <a:rPr lang="en-US" b="1" dirty="0" smtClean="0"/>
              <a:t>,</a:t>
            </a:r>
            <a:r>
              <a:rPr lang="zh-CN" altLang="en-US" b="1" dirty="0" smtClean="0"/>
              <a:t>确定最终赋分</a:t>
            </a:r>
          </a:p>
          <a:p>
            <a:pPr indent="446088">
              <a:lnSpc>
                <a:spcPct val="150000"/>
              </a:lnSpc>
            </a:pPr>
            <a:r>
              <a:rPr lang="zh-CN" altLang="en-US" dirty="0" smtClean="0"/>
              <a:t>最后</a:t>
            </a:r>
            <a:r>
              <a:rPr lang="en-US" dirty="0" smtClean="0"/>
              <a:t>,</a:t>
            </a:r>
            <a:r>
              <a:rPr lang="zh-CN" altLang="en-US" dirty="0" smtClean="0"/>
              <a:t>阅卷老师便可以根据文章中的亮点给予不同的浮动分了。比如文章的立意新颖深刻</a:t>
            </a:r>
            <a:r>
              <a:rPr lang="en-US" dirty="0" smtClean="0"/>
              <a:t>,</a:t>
            </a:r>
            <a:r>
              <a:rPr lang="zh-CN" altLang="en-US" dirty="0" smtClean="0"/>
              <a:t>比如行文的巧妙精致</a:t>
            </a:r>
            <a:r>
              <a:rPr lang="en-US" dirty="0" smtClean="0"/>
              <a:t>,</a:t>
            </a:r>
            <a:r>
              <a:rPr lang="zh-CN" altLang="en-US" dirty="0" smtClean="0"/>
              <a:t>比如写作手法的灵活运用</a:t>
            </a:r>
            <a:r>
              <a:rPr lang="en-US" dirty="0" smtClean="0"/>
              <a:t>,</a:t>
            </a:r>
            <a:r>
              <a:rPr lang="zh-CN" altLang="en-US" dirty="0" smtClean="0"/>
              <a:t>比如语言的表现力</a:t>
            </a:r>
            <a:r>
              <a:rPr lang="en-US" dirty="0" smtClean="0"/>
              <a:t>,</a:t>
            </a:r>
            <a:r>
              <a:rPr lang="zh-CN" altLang="en-US" dirty="0" smtClean="0"/>
              <a:t>文面的清晰度</a:t>
            </a:r>
            <a:r>
              <a:rPr lang="en-US" altLang="zh-CN" dirty="0" smtClean="0"/>
              <a:t>……</a:t>
            </a:r>
            <a:r>
              <a:rPr lang="zh-CN" altLang="en-US" dirty="0" smtClean="0"/>
              <a:t>按照文章在这些方面的达成度可以上下浮动适当分值</a:t>
            </a:r>
            <a:r>
              <a:rPr lang="en-US" dirty="0" smtClean="0"/>
              <a:t>(2~3</a:t>
            </a:r>
            <a:r>
              <a:rPr lang="zh-CN" altLang="en-US" dirty="0" smtClean="0"/>
              <a:t>分</a:t>
            </a:r>
            <a:r>
              <a:rPr lang="en-US" dirty="0" smtClean="0"/>
              <a:t>)</a:t>
            </a:r>
            <a:r>
              <a:rPr lang="zh-CN" altLang="en-US" dirty="0" smtClean="0"/>
              <a:t>。原则上</a:t>
            </a:r>
            <a:r>
              <a:rPr lang="en-US" dirty="0" smtClean="0"/>
              <a:t>,</a:t>
            </a:r>
            <a:r>
              <a:rPr lang="zh-CN" altLang="en-US" dirty="0" smtClean="0"/>
              <a:t>浮动分上浮不能突破类别 分</a:t>
            </a:r>
            <a:r>
              <a:rPr lang="en-US" dirty="0" smtClean="0"/>
              <a:t>,</a:t>
            </a:r>
            <a:r>
              <a:rPr lang="zh-CN" altLang="en-US" dirty="0" smtClean="0"/>
              <a:t>下浮可以突破类别分。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请根据读后的联想和感悟</a:t>
            </a:r>
            <a:r>
              <a:rPr lang="en-US" dirty="0" smtClean="0"/>
              <a:t>,</a:t>
            </a:r>
            <a:r>
              <a:rPr lang="zh-CN" altLang="en-US" dirty="0" smtClean="0"/>
              <a:t>自定立意</a:t>
            </a:r>
            <a:r>
              <a:rPr lang="en-US" dirty="0" smtClean="0"/>
              <a:t>,</a:t>
            </a:r>
            <a:r>
              <a:rPr lang="zh-CN" altLang="en-US" dirty="0" smtClean="0"/>
              <a:t>自拟题目</a:t>
            </a:r>
            <a:r>
              <a:rPr lang="en-US" dirty="0" smtClean="0"/>
              <a:t>,</a:t>
            </a:r>
            <a:r>
              <a:rPr lang="zh-CN" altLang="en-US" dirty="0" smtClean="0"/>
              <a:t>写一篇不少于</a:t>
            </a:r>
            <a:r>
              <a:rPr lang="en-US" dirty="0" smtClean="0"/>
              <a:t>600</a:t>
            </a:r>
            <a:r>
              <a:rPr lang="zh-CN" altLang="en-US" dirty="0" smtClean="0"/>
              <a:t>字的文章。</a:t>
            </a:r>
          </a:p>
          <a:p>
            <a:pPr indent="446088">
              <a:lnSpc>
                <a:spcPct val="150000"/>
              </a:lnSpc>
            </a:pPr>
            <a:r>
              <a:rPr lang="zh-CN" altLang="en-US" dirty="0" smtClean="0"/>
              <a:t>要求</a:t>
            </a:r>
            <a:r>
              <a:rPr lang="en-US" dirty="0" smtClean="0"/>
              <a:t>:①</a:t>
            </a:r>
            <a:r>
              <a:rPr lang="zh-CN" altLang="en-US" dirty="0" smtClean="0"/>
              <a:t>文体自选</a:t>
            </a:r>
            <a:r>
              <a:rPr lang="en-US" dirty="0" smtClean="0"/>
              <a:t>(</a:t>
            </a:r>
            <a:r>
              <a:rPr lang="zh-CN" altLang="en-US" dirty="0" smtClean="0"/>
              <a:t>诗歌除外</a:t>
            </a:r>
            <a:r>
              <a:rPr lang="en-US" dirty="0" smtClean="0"/>
              <a:t>);②</a:t>
            </a:r>
            <a:r>
              <a:rPr lang="zh-CN" altLang="en-US" dirty="0" smtClean="0"/>
              <a:t>表达真情实感</a:t>
            </a:r>
            <a:r>
              <a:rPr lang="en-US" dirty="0" smtClean="0"/>
              <a:t>,</a:t>
            </a:r>
            <a:r>
              <a:rPr lang="zh-CN" altLang="en-US" dirty="0" smtClean="0"/>
              <a:t>不得套作、抄袭</a:t>
            </a:r>
            <a:r>
              <a:rPr lang="en-US" dirty="0" smtClean="0"/>
              <a:t>;③</a:t>
            </a:r>
            <a:r>
              <a:rPr lang="zh-CN" altLang="en-US" dirty="0" smtClean="0"/>
              <a:t>文中不得出现真实的人名、地名、校名。</a:t>
            </a:r>
          </a:p>
          <a:p>
            <a:pPr indent="446088">
              <a:lnSpc>
                <a:spcPct val="150000"/>
              </a:lnSpc>
            </a:pPr>
            <a:r>
              <a:rPr lang="zh-CN" altLang="en-US" dirty="0" smtClean="0"/>
              <a:t>所给材料</a:t>
            </a:r>
            <a:r>
              <a:rPr lang="en-US" dirty="0" smtClean="0"/>
              <a:t>,</a:t>
            </a:r>
            <a:r>
              <a:rPr lang="zh-CN" altLang="en-US" dirty="0" smtClean="0"/>
              <a:t>隐含着某种因果关系。大部分鲫鱼停止游动而被晒成鱼干</a:t>
            </a:r>
            <a:r>
              <a:rPr lang="en-US" dirty="0" smtClean="0"/>
              <a:t>,</a:t>
            </a:r>
            <a:r>
              <a:rPr lang="zh-CN" altLang="en-US" dirty="0" smtClean="0"/>
              <a:t>少量的鲫鱼抓住机会</a:t>
            </a:r>
            <a:r>
              <a:rPr lang="en-US" dirty="0" smtClean="0"/>
              <a:t>,</a:t>
            </a:r>
            <a:r>
              <a:rPr lang="zh-CN" altLang="en-US" dirty="0" smtClean="0"/>
              <a:t>快速向前游动</a:t>
            </a:r>
            <a:r>
              <a:rPr lang="en-US" dirty="0" smtClean="0"/>
              <a:t>,</a:t>
            </a:r>
            <a:r>
              <a:rPr lang="zh-CN" altLang="en-US" dirty="0" smtClean="0"/>
              <a:t>因而得以进入大湖。读完这个材料</a:t>
            </a:r>
            <a:r>
              <a:rPr lang="en-US" dirty="0" smtClean="0"/>
              <a:t>,</a:t>
            </a:r>
            <a:r>
              <a:rPr lang="zh-CN" altLang="en-US" dirty="0" smtClean="0"/>
              <a:t>初中生可能很容易联想到</a:t>
            </a:r>
            <a:r>
              <a:rPr lang="en-US" altLang="zh-CN" dirty="0" smtClean="0"/>
              <a:t>《</a:t>
            </a:r>
            <a:r>
              <a:rPr lang="zh-CN" altLang="en-US" dirty="0" smtClean="0"/>
              <a:t>生于忧患</a:t>
            </a:r>
            <a:r>
              <a:rPr lang="en-US" dirty="0" smtClean="0"/>
              <a:t>,</a:t>
            </a:r>
            <a:r>
              <a:rPr lang="zh-CN" altLang="en-US" dirty="0" smtClean="0"/>
              <a:t>死于安乐</a:t>
            </a:r>
            <a:r>
              <a:rPr lang="en-US" altLang="zh-CN" dirty="0" smtClean="0"/>
              <a:t>》</a:t>
            </a:r>
            <a:r>
              <a:rPr lang="zh-CN" altLang="en-US" dirty="0" smtClean="0"/>
              <a:t>这篇课文</a:t>
            </a:r>
            <a:r>
              <a:rPr lang="en-US" dirty="0" smtClean="0"/>
              <a:t>,</a:t>
            </a:r>
            <a:r>
              <a:rPr lang="zh-CN" altLang="en-US" dirty="0" smtClean="0"/>
              <a:t>因此</a:t>
            </a:r>
            <a:r>
              <a:rPr lang="en-US" dirty="0" smtClean="0"/>
              <a:t>,</a:t>
            </a:r>
            <a:r>
              <a:rPr lang="zh-CN" altLang="en-US" dirty="0" smtClean="0"/>
              <a:t>可以提炼出“居安思危”“人的才能都是在极为艰难的处境中锻炼出来的”“目光要长远”“要一直坚持才能到达彼岸”等主题。</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精选角度</a:t>
            </a:r>
            <a:r>
              <a:rPr lang="en-US" dirty="0" smtClean="0"/>
              <a:t>, </a:t>
            </a:r>
            <a:r>
              <a:rPr lang="zh-CN" altLang="en-US" dirty="0" smtClean="0"/>
              <a:t>思辨成文。</a:t>
            </a:r>
          </a:p>
          <a:p>
            <a:pPr indent="446088">
              <a:lnSpc>
                <a:spcPct val="150000"/>
              </a:lnSpc>
            </a:pPr>
            <a:r>
              <a:rPr lang="zh-CN" altLang="en-US" dirty="0" smtClean="0"/>
              <a:t>面对纷繁的材料</a:t>
            </a:r>
            <a:r>
              <a:rPr lang="en-US" dirty="0" smtClean="0"/>
              <a:t>,</a:t>
            </a:r>
            <a:r>
              <a:rPr lang="zh-CN" altLang="en-US" dirty="0" smtClean="0"/>
              <a:t>初中生要学会厘清思路</a:t>
            </a:r>
            <a:r>
              <a:rPr lang="en-US" dirty="0" smtClean="0"/>
              <a:t>,</a:t>
            </a:r>
            <a:r>
              <a:rPr lang="zh-CN" altLang="en-US" dirty="0" smtClean="0"/>
              <a:t>确立角度。在分析事实基础上</a:t>
            </a:r>
            <a:r>
              <a:rPr lang="en-US" dirty="0" smtClean="0"/>
              <a:t>,</a:t>
            </a:r>
            <a:r>
              <a:rPr lang="zh-CN" altLang="en-US" dirty="0" smtClean="0"/>
              <a:t>运用一分为二、对立统一、变化发展等思维</a:t>
            </a:r>
            <a:r>
              <a:rPr lang="en-US" dirty="0" smtClean="0"/>
              <a:t>,</a:t>
            </a:r>
            <a:r>
              <a:rPr lang="zh-CN" altLang="en-US" dirty="0" smtClean="0"/>
              <a:t>选准角度</a:t>
            </a:r>
            <a:r>
              <a:rPr lang="en-US" dirty="0" smtClean="0"/>
              <a:t>,</a:t>
            </a:r>
            <a:r>
              <a:rPr lang="zh-CN" altLang="en-US" dirty="0" smtClean="0"/>
              <a:t>一步一步细致分析。</a:t>
            </a:r>
          </a:p>
          <a:p>
            <a:pPr indent="446088">
              <a:lnSpc>
                <a:spcPct val="150000"/>
              </a:lnSpc>
            </a:pPr>
            <a:r>
              <a:rPr lang="zh-CN" altLang="en-US" dirty="0" smtClean="0"/>
              <a:t>请看一个需要学生选取角度的材料</a:t>
            </a:r>
            <a:r>
              <a:rPr lang="en-US" dirty="0" smtClean="0"/>
              <a:t>:</a:t>
            </a:r>
            <a:endParaRPr lang="zh-CN" altLang="en-US" dirty="0" smtClean="0"/>
          </a:p>
          <a:p>
            <a:pPr indent="446088">
              <a:lnSpc>
                <a:spcPct val="150000"/>
              </a:lnSpc>
            </a:pPr>
            <a:r>
              <a:rPr lang="zh-CN" altLang="en-US" dirty="0" smtClean="0"/>
              <a:t>读了下面的寓言</a:t>
            </a:r>
            <a:r>
              <a:rPr lang="en-US" dirty="0" smtClean="0"/>
              <a:t>,</a:t>
            </a:r>
            <a:r>
              <a:rPr lang="zh-CN" altLang="en-US" dirty="0" smtClean="0"/>
              <a:t>你有什么思考</a:t>
            </a:r>
            <a:r>
              <a:rPr lang="en-US" dirty="0" smtClean="0"/>
              <a:t>?</a:t>
            </a:r>
            <a:r>
              <a:rPr lang="zh-CN" altLang="en-US" dirty="0" smtClean="0"/>
              <a:t>请你自选角度</a:t>
            </a:r>
            <a:r>
              <a:rPr lang="en-US" dirty="0" smtClean="0"/>
              <a:t>,</a:t>
            </a:r>
            <a:r>
              <a:rPr lang="zh-CN" altLang="en-US" dirty="0" smtClean="0"/>
              <a:t>自定立意</a:t>
            </a:r>
            <a:r>
              <a:rPr lang="en-US" dirty="0" smtClean="0"/>
              <a:t>,</a:t>
            </a:r>
            <a:r>
              <a:rPr lang="zh-CN" altLang="en-US" dirty="0" smtClean="0"/>
              <a:t>自拟题目</a:t>
            </a:r>
            <a:r>
              <a:rPr lang="en-US" dirty="0" smtClean="0"/>
              <a:t>,</a:t>
            </a:r>
            <a:r>
              <a:rPr lang="zh-CN" altLang="en-US" dirty="0" smtClean="0"/>
              <a:t>联系生活实际</a:t>
            </a:r>
            <a:r>
              <a:rPr lang="en-US" dirty="0" smtClean="0"/>
              <a:t>,</a:t>
            </a:r>
            <a:r>
              <a:rPr lang="zh-CN" altLang="en-US" dirty="0" smtClean="0"/>
              <a:t>写一篇不少于</a:t>
            </a:r>
            <a:r>
              <a:rPr lang="en-US" dirty="0" smtClean="0"/>
              <a:t>600</a:t>
            </a:r>
            <a:r>
              <a:rPr lang="zh-CN" altLang="en-US" dirty="0" smtClean="0"/>
              <a:t>字的文章。</a:t>
            </a:r>
          </a:p>
          <a:p>
            <a:pPr indent="446088">
              <a:lnSpc>
                <a:spcPct val="150000"/>
              </a:lnSpc>
            </a:pPr>
            <a:r>
              <a:rPr lang="zh-CN" altLang="en-US" b="1" dirty="0" smtClean="0">
                <a:latin typeface="楷体" pitchFamily="49" charset="-122"/>
                <a:ea typeface="楷体" pitchFamily="49" charset="-122"/>
              </a:rPr>
              <a:t>薛谭向秦青学习唱歌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还没有学完秦青的技艺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就以为学尽了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于是就告辞回家。秦青没有劝阻他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在城外大道旁给他饯行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秦青打着节拍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高唱悲歌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声音振动了林木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那音响止住了行云。薛谭于是向秦青道歉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要求回来继续学习。从此以后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他一辈子也不敢再说要回家。</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t>这是一道典型的多点式事实型作文材料</a:t>
            </a:r>
            <a:r>
              <a:rPr lang="en-US" dirty="0" smtClean="0"/>
              <a:t>,</a:t>
            </a:r>
            <a:r>
              <a:rPr lang="zh-CN" altLang="en-US" dirty="0" smtClean="0"/>
              <a:t>可以从不同的角度细心领会材料所蕴含的思想意义</a:t>
            </a:r>
            <a:r>
              <a:rPr lang="en-US" dirty="0" smtClean="0"/>
              <a:t>,</a:t>
            </a:r>
            <a:r>
              <a:rPr lang="zh-CN" altLang="en-US" dirty="0" smtClean="0"/>
              <a:t>确定出不同的论点来</a:t>
            </a:r>
            <a:r>
              <a:rPr lang="en-US" dirty="0" smtClean="0"/>
              <a:t>,</a:t>
            </a:r>
            <a:r>
              <a:rPr lang="zh-CN" altLang="en-US" dirty="0" smtClean="0"/>
              <a:t>进而从中选出适合自己的最佳论点展开写作。</a:t>
            </a:r>
          </a:p>
          <a:p>
            <a:pPr indent="446088">
              <a:lnSpc>
                <a:spcPct val="150000"/>
              </a:lnSpc>
            </a:pPr>
            <a:r>
              <a:rPr lang="zh-CN" altLang="en-US" dirty="0" smtClean="0"/>
              <a:t>这段文言材料</a:t>
            </a:r>
            <a:r>
              <a:rPr lang="en-US" dirty="0" smtClean="0"/>
              <a:t>,</a:t>
            </a:r>
            <a:r>
              <a:rPr lang="zh-CN" altLang="en-US" dirty="0" smtClean="0"/>
              <a:t>涉及秦青、薛谭师徒两人以及教和学两个方面的事</a:t>
            </a:r>
            <a:r>
              <a:rPr lang="en-US" dirty="0" smtClean="0"/>
              <a:t>,</a:t>
            </a:r>
            <a:r>
              <a:rPr lang="zh-CN" altLang="en-US" dirty="0" smtClean="0"/>
              <a:t>教者和学者先后各有两种不同的态度</a:t>
            </a:r>
            <a:r>
              <a:rPr lang="en-US" dirty="0" smtClean="0"/>
              <a:t>,</a:t>
            </a:r>
            <a:r>
              <a:rPr lang="zh-CN" altLang="en-US" dirty="0" smtClean="0"/>
              <a:t>这就是这则材料留给我们的几个不同的可以立意的角度。</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可供参考的观点</a:t>
            </a:r>
            <a:r>
              <a:rPr lang="en-US" dirty="0" smtClean="0"/>
              <a:t>:</a:t>
            </a:r>
            <a:endParaRPr lang="zh-CN" altLang="en-US" dirty="0" smtClean="0"/>
          </a:p>
          <a:p>
            <a:pPr indent="446088">
              <a:lnSpc>
                <a:spcPct val="150000"/>
              </a:lnSpc>
            </a:pPr>
            <a:r>
              <a:rPr lang="en-US" dirty="0" smtClean="0"/>
              <a:t>①</a:t>
            </a:r>
            <a:r>
              <a:rPr lang="zh-CN" altLang="en-US" dirty="0" smtClean="0"/>
              <a:t>从教师秦青或者教学的角度看</a:t>
            </a:r>
            <a:r>
              <a:rPr lang="en-US" dirty="0" smtClean="0"/>
              <a:t>:</a:t>
            </a:r>
            <a:r>
              <a:rPr lang="zh-CN" altLang="en-US" dirty="0" smtClean="0"/>
              <a:t>薛谭要走</a:t>
            </a:r>
            <a:r>
              <a:rPr lang="en-US" dirty="0" smtClean="0"/>
              <a:t>,</a:t>
            </a:r>
            <a:r>
              <a:rPr lang="zh-CN" altLang="en-US" dirty="0" smtClean="0"/>
              <a:t>秦青没有生硬地挽留</a:t>
            </a:r>
            <a:r>
              <a:rPr lang="en-US" dirty="0" smtClean="0"/>
              <a:t>,</a:t>
            </a:r>
            <a:r>
              <a:rPr lang="zh-CN" altLang="en-US" dirty="0" smtClean="0"/>
              <a:t>而是在郊外的大路上为他饯行</a:t>
            </a:r>
            <a:r>
              <a:rPr lang="en-US" dirty="0" smtClean="0"/>
              <a:t>,</a:t>
            </a:r>
            <a:r>
              <a:rPr lang="zh-CN" altLang="en-US" dirty="0" smtClean="0"/>
              <a:t>并以振动树林、止住行云的歌声感化他</a:t>
            </a:r>
            <a:r>
              <a:rPr lang="en-US" dirty="0" smtClean="0"/>
              <a:t>,</a:t>
            </a:r>
            <a:r>
              <a:rPr lang="zh-CN" altLang="en-US" dirty="0" smtClean="0"/>
              <a:t>让他自己主动留下来。可见</a:t>
            </a:r>
            <a:r>
              <a:rPr lang="en-US" dirty="0" smtClean="0"/>
              <a:t>,</a:t>
            </a:r>
            <a:r>
              <a:rPr lang="zh-CN" altLang="en-US" dirty="0" smtClean="0"/>
              <a:t>秦青育人有方</a:t>
            </a:r>
            <a:r>
              <a:rPr lang="en-US" dirty="0" smtClean="0"/>
              <a:t>,</a:t>
            </a:r>
            <a:r>
              <a:rPr lang="zh-CN" altLang="en-US" dirty="0" smtClean="0"/>
              <a:t>身教胜过言传。具体说来</a:t>
            </a:r>
            <a:r>
              <a:rPr lang="en-US" dirty="0" smtClean="0"/>
              <a:t>,</a:t>
            </a:r>
            <a:r>
              <a:rPr lang="zh-CN" altLang="en-US" dirty="0" smtClean="0"/>
              <a:t>为人师者</a:t>
            </a:r>
            <a:r>
              <a:rPr lang="en-US" dirty="0" smtClean="0"/>
              <a:t>,</a:t>
            </a:r>
            <a:r>
              <a:rPr lang="zh-CN" altLang="en-US" dirty="0" smtClean="0"/>
              <a:t>要有硬功夫、真本领</a:t>
            </a:r>
            <a:r>
              <a:rPr lang="en-US" dirty="0" smtClean="0"/>
              <a:t>,</a:t>
            </a:r>
            <a:r>
              <a:rPr lang="zh-CN" altLang="en-US" dirty="0" smtClean="0"/>
              <a:t>既有深厚的坚实的专业基础知识</a:t>
            </a:r>
            <a:r>
              <a:rPr lang="en-US" dirty="0" smtClean="0"/>
              <a:t>,</a:t>
            </a:r>
            <a:r>
              <a:rPr lang="zh-CN" altLang="en-US" dirty="0" smtClean="0"/>
              <a:t>又有因材施教、灵活机动的教育教学技巧</a:t>
            </a:r>
            <a:r>
              <a:rPr lang="en-US" dirty="0" smtClean="0"/>
              <a:t>,</a:t>
            </a:r>
            <a:r>
              <a:rPr lang="zh-CN" altLang="en-US" dirty="0" smtClean="0"/>
              <a:t>善于做学生的思想工作</a:t>
            </a:r>
            <a:r>
              <a:rPr lang="en-US" dirty="0" smtClean="0"/>
              <a:t>,</a:t>
            </a:r>
            <a:r>
              <a:rPr lang="zh-CN" altLang="en-US" dirty="0" smtClean="0"/>
              <a:t>不教死书</a:t>
            </a:r>
            <a:r>
              <a:rPr lang="en-US" dirty="0" smtClean="0"/>
              <a:t>,</a:t>
            </a:r>
            <a:r>
              <a:rPr lang="zh-CN" altLang="en-US" dirty="0" smtClean="0"/>
              <a:t>而把育人放在首位</a:t>
            </a:r>
            <a:r>
              <a:rPr lang="en-US" dirty="0" smtClean="0"/>
              <a:t>;</a:t>
            </a:r>
            <a:r>
              <a:rPr lang="zh-CN" altLang="en-US" dirty="0" smtClean="0"/>
              <a:t>教师在教育教学中</a:t>
            </a:r>
            <a:r>
              <a:rPr lang="en-US" dirty="0" smtClean="0"/>
              <a:t>,</a:t>
            </a:r>
            <a:r>
              <a:rPr lang="zh-CN" altLang="en-US" dirty="0" smtClean="0"/>
              <a:t>要有耐心</a:t>
            </a:r>
            <a:r>
              <a:rPr lang="en-US" dirty="0" smtClean="0"/>
              <a:t>,</a:t>
            </a:r>
            <a:r>
              <a:rPr lang="zh-CN" altLang="en-US" dirty="0" smtClean="0"/>
              <a:t>对所有的学生都不能态度冷淡、生硬</a:t>
            </a:r>
            <a:r>
              <a:rPr lang="en-US" dirty="0" smtClean="0"/>
              <a:t>,</a:t>
            </a:r>
            <a:r>
              <a:rPr lang="zh-CN" altLang="en-US" dirty="0" smtClean="0"/>
              <a:t>要让每一个学生都能感受到老师的温暖。</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indent="446088">
              <a:lnSpc>
                <a:spcPct val="150000"/>
              </a:lnSpc>
            </a:pPr>
            <a:r>
              <a:rPr lang="en-US" dirty="0" smtClean="0"/>
              <a:t>②</a:t>
            </a:r>
            <a:r>
              <a:rPr lang="zh-CN" altLang="en-US" dirty="0" smtClean="0"/>
              <a:t>从学生薛谭及学习的角度看</a:t>
            </a:r>
            <a:r>
              <a:rPr lang="en-US" dirty="0" smtClean="0"/>
              <a:t>:</a:t>
            </a:r>
            <a:r>
              <a:rPr lang="zh-CN" altLang="en-US" dirty="0" smtClean="0"/>
              <a:t>还没有学完秦青的技艺</a:t>
            </a:r>
            <a:r>
              <a:rPr lang="en-US" dirty="0" smtClean="0"/>
              <a:t>,</a:t>
            </a:r>
            <a:r>
              <a:rPr lang="zh-CN" altLang="en-US" dirty="0" smtClean="0"/>
              <a:t>就以为学尽了</a:t>
            </a:r>
            <a:r>
              <a:rPr lang="en-US" dirty="0" smtClean="0"/>
              <a:t>,</a:t>
            </a:r>
            <a:r>
              <a:rPr lang="zh-CN" altLang="en-US" dirty="0" smtClean="0"/>
              <a:t>骄傲自满、浅尝辄止、半途而废</a:t>
            </a:r>
            <a:r>
              <a:rPr lang="en-US" dirty="0" smtClean="0"/>
              <a:t>,</a:t>
            </a:r>
            <a:r>
              <a:rPr lang="zh-CN" altLang="en-US" dirty="0" smtClean="0"/>
              <a:t>只能学得皮毛</a:t>
            </a:r>
            <a:r>
              <a:rPr lang="en-US" dirty="0" smtClean="0"/>
              <a:t>,</a:t>
            </a:r>
            <a:r>
              <a:rPr lang="zh-CN" altLang="en-US" dirty="0" smtClean="0"/>
              <a:t>这告诉我们在学习上只有虚心进取、精益求精</a:t>
            </a:r>
            <a:r>
              <a:rPr lang="en-US" dirty="0" smtClean="0"/>
              <a:t>,</a:t>
            </a:r>
            <a:r>
              <a:rPr lang="zh-CN" altLang="en-US" dirty="0" smtClean="0"/>
              <a:t>才能攀上高峰。因为他发现秦青的技艺高超</a:t>
            </a:r>
            <a:r>
              <a:rPr lang="en-US" dirty="0" smtClean="0"/>
              <a:t>,</a:t>
            </a:r>
            <a:r>
              <a:rPr lang="zh-CN" altLang="en-US" dirty="0" smtClean="0"/>
              <a:t>自己并没有学完</a:t>
            </a:r>
            <a:r>
              <a:rPr lang="en-US" dirty="0" smtClean="0"/>
              <a:t>,</a:t>
            </a:r>
            <a:r>
              <a:rPr lang="zh-CN" altLang="en-US" dirty="0" smtClean="0"/>
              <a:t>懂得了学无止境的道理</a:t>
            </a:r>
            <a:r>
              <a:rPr lang="en-US" dirty="0" smtClean="0"/>
              <a:t>,</a:t>
            </a:r>
            <a:r>
              <a:rPr lang="zh-CN" altLang="en-US" dirty="0" smtClean="0"/>
              <a:t>于是潜心学习</a:t>
            </a:r>
            <a:r>
              <a:rPr lang="en-US" dirty="0" smtClean="0"/>
              <a:t>,</a:t>
            </a:r>
            <a:r>
              <a:rPr lang="zh-CN" altLang="en-US" dirty="0" smtClean="0"/>
              <a:t>这说明薛谭知错能改</a:t>
            </a:r>
            <a:r>
              <a:rPr lang="en-US" dirty="0" smtClean="0"/>
              <a:t>,</a:t>
            </a:r>
            <a:r>
              <a:rPr lang="zh-CN" altLang="en-US" dirty="0" smtClean="0"/>
              <a:t>善莫大焉。而“终身不敢言归”又显得有些过分</a:t>
            </a:r>
            <a:r>
              <a:rPr lang="en-US" dirty="0" smtClean="0"/>
              <a:t>,</a:t>
            </a:r>
            <a:r>
              <a:rPr lang="zh-CN" altLang="en-US" dirty="0" smtClean="0"/>
              <a:t>不值得提倡</a:t>
            </a:r>
            <a:r>
              <a:rPr lang="en-US" dirty="0" smtClean="0"/>
              <a:t>,</a:t>
            </a:r>
            <a:r>
              <a:rPr lang="zh-CN" altLang="en-US" dirty="0" smtClean="0"/>
              <a:t>因为这样则把学习变为了枷锁。</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我们再来看</a:t>
            </a:r>
            <a:r>
              <a:rPr lang="en-US" dirty="0" smtClean="0"/>
              <a:t>,2018</a:t>
            </a:r>
            <a:r>
              <a:rPr lang="zh-CN" altLang="en-US" dirty="0" smtClean="0"/>
              <a:t>浙江杭州中考作文</a:t>
            </a:r>
            <a:r>
              <a:rPr lang="en-US" dirty="0" smtClean="0"/>
              <a:t>:</a:t>
            </a:r>
            <a:r>
              <a:rPr lang="zh-CN" altLang="en-US" dirty="0" smtClean="0"/>
              <a:t>阅读下面的文字</a:t>
            </a:r>
            <a:r>
              <a:rPr lang="en-US" dirty="0" smtClean="0"/>
              <a:t>,</a:t>
            </a:r>
            <a:r>
              <a:rPr lang="zh-CN" altLang="en-US" dirty="0" smtClean="0"/>
              <a:t>按要求作文。</a:t>
            </a:r>
          </a:p>
          <a:p>
            <a:pPr indent="446088">
              <a:lnSpc>
                <a:spcPct val="150000"/>
              </a:lnSpc>
            </a:pPr>
            <a:r>
              <a:rPr lang="zh-CN" altLang="en-US" b="1" dirty="0" smtClean="0">
                <a:latin typeface="楷体" pitchFamily="49" charset="-122"/>
                <a:ea typeface="楷体" pitchFamily="49" charset="-122"/>
              </a:rPr>
              <a:t>在日常生活中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人们常常会说“麻烦你了”“给您添麻烦了”。可能是打扰了人家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这样说是表达歉意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或许是得到了他人的关照和帮助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这样说是出于礼貌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表示谢意。</a:t>
            </a:r>
          </a:p>
          <a:p>
            <a:pPr indent="446088">
              <a:lnSpc>
                <a:spcPct val="150000"/>
              </a:lnSpc>
            </a:pPr>
            <a:r>
              <a:rPr lang="zh-CN" altLang="en-US" b="1" dirty="0" smtClean="0">
                <a:latin typeface="楷体" pitchFamily="49" charset="-122"/>
                <a:ea typeface="楷体" pitchFamily="49" charset="-122"/>
              </a:rPr>
              <a:t>人与人交往中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看似简单地说了一句话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其实隐含着为人处世的道理。</a:t>
            </a:r>
          </a:p>
          <a:p>
            <a:pPr indent="446088">
              <a:lnSpc>
                <a:spcPct val="150000"/>
              </a:lnSpc>
            </a:pPr>
            <a:r>
              <a:rPr lang="zh-CN" altLang="en-US" dirty="0" smtClean="0"/>
              <a:t>你是否有麻烦别人或别人麻烦你的经历</a:t>
            </a:r>
            <a:r>
              <a:rPr lang="en-US" dirty="0" smtClean="0"/>
              <a:t>?</a:t>
            </a:r>
            <a:r>
              <a:rPr lang="zh-CN" altLang="en-US" dirty="0" smtClean="0"/>
              <a:t>讲述你的故事或见闻</a:t>
            </a:r>
            <a:r>
              <a:rPr lang="en-US" dirty="0" smtClean="0"/>
              <a:t>,</a:t>
            </a:r>
            <a:r>
              <a:rPr lang="zh-CN" altLang="en-US" dirty="0" smtClean="0"/>
              <a:t>分享你的感悟</a:t>
            </a:r>
            <a:r>
              <a:rPr lang="en-US" dirty="0" smtClean="0"/>
              <a:t>,</a:t>
            </a:r>
            <a:r>
              <a:rPr lang="zh-CN" altLang="en-US" dirty="0" smtClean="0"/>
              <a:t>写一篇</a:t>
            </a:r>
            <a:r>
              <a:rPr lang="en-US" dirty="0" smtClean="0"/>
              <a:t>600</a:t>
            </a:r>
            <a:r>
              <a:rPr lang="zh-CN" altLang="en-US" dirty="0" smtClean="0"/>
              <a:t>至</a:t>
            </a:r>
            <a:r>
              <a:rPr lang="en-US" dirty="0" smtClean="0"/>
              <a:t>800</a:t>
            </a:r>
            <a:r>
              <a:rPr lang="zh-CN" altLang="en-US" dirty="0" smtClean="0"/>
              <a:t>字的文章。</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78764"/>
          </a:xfrm>
          <a:prstGeom prst="rect">
            <a:avLst/>
          </a:prstGeom>
          <a:noFill/>
        </p:spPr>
        <p:txBody>
          <a:bodyPr wrap="square" lIns="36000" tIns="36000" rIns="36000" bIns="36000" rtlCol="0">
            <a:spAutoFit/>
          </a:bodyPr>
          <a:lstStyle/>
          <a:p>
            <a:pPr indent="446088">
              <a:lnSpc>
                <a:spcPct val="150000"/>
              </a:lnSpc>
            </a:pPr>
            <a:r>
              <a:rPr lang="zh-CN" altLang="en-US" dirty="0" smtClean="0"/>
              <a:t>题干已经提醒学生从“麻烦”“被麻烦”的角度入手写作。“人与人交往中</a:t>
            </a:r>
            <a:r>
              <a:rPr lang="en-US" dirty="0" smtClean="0"/>
              <a:t>,</a:t>
            </a:r>
            <a:r>
              <a:rPr lang="zh-CN" altLang="en-US" dirty="0" smtClean="0"/>
              <a:t>看似简单地说了一句话</a:t>
            </a:r>
            <a:r>
              <a:rPr lang="en-US" dirty="0" smtClean="0"/>
              <a:t>,</a:t>
            </a:r>
            <a:r>
              <a:rPr lang="zh-CN" altLang="en-US" dirty="0" smtClean="0"/>
              <a:t>其实隐含着为人处世的道理”这句话</a:t>
            </a:r>
            <a:r>
              <a:rPr lang="en-US" dirty="0" smtClean="0"/>
              <a:t>,</a:t>
            </a:r>
            <a:r>
              <a:rPr lang="zh-CN" altLang="en-US" dirty="0" smtClean="0"/>
              <a:t>启发学生不能流于浅表</a:t>
            </a:r>
            <a:r>
              <a:rPr lang="en-US" dirty="0" smtClean="0"/>
              <a:t>,</a:t>
            </a:r>
            <a:r>
              <a:rPr lang="zh-CN" altLang="en-US" dirty="0" smtClean="0"/>
              <a:t>而要深刻思考。大家应该在“麻烦”或“被麻烦”中感悟成长</a:t>
            </a:r>
            <a:r>
              <a:rPr lang="en-US" dirty="0" smtClean="0"/>
              <a:t>,</a:t>
            </a:r>
            <a:r>
              <a:rPr lang="zh-CN" altLang="en-US" dirty="0" smtClean="0"/>
              <a:t>在“麻烦”或“被麻烦”中思考如何共赢</a:t>
            </a:r>
            <a:r>
              <a:rPr lang="en-US" dirty="0" smtClean="0"/>
              <a:t>,</a:t>
            </a:r>
            <a:r>
              <a:rPr lang="zh-CN" altLang="en-US" dirty="0" smtClean="0"/>
              <a:t>更可在“麻烦”或“被麻烦”中感受到的谢意和歉意中挖掘中国文化的深层次的内涵。这是一种高阶思维</a:t>
            </a:r>
            <a:r>
              <a:rPr lang="en-US" dirty="0" smtClean="0"/>
              <a:t>,</a:t>
            </a:r>
            <a:r>
              <a:rPr lang="zh-CN" altLang="en-US" dirty="0" smtClean="0"/>
              <a:t>要能够理解两者关系</a:t>
            </a:r>
            <a:r>
              <a:rPr lang="en-US" dirty="0" smtClean="0"/>
              <a:t>,</a:t>
            </a:r>
            <a:r>
              <a:rPr lang="zh-CN" altLang="en-US" dirty="0" smtClean="0"/>
              <a:t>并选择恰当的切入点进行写作。</a:t>
            </a:r>
          </a:p>
          <a:p>
            <a:pPr indent="446088">
              <a:lnSpc>
                <a:spcPct val="150000"/>
              </a:lnSpc>
            </a:pPr>
            <a:r>
              <a:rPr lang="zh-CN" altLang="en-US" dirty="0" smtClean="0"/>
              <a:t>有些材料</a:t>
            </a:r>
            <a:r>
              <a:rPr lang="en-US" dirty="0" smtClean="0"/>
              <a:t>,</a:t>
            </a:r>
            <a:r>
              <a:rPr lang="zh-CN" altLang="en-US" dirty="0" smtClean="0"/>
              <a:t>需要多角度审视</a:t>
            </a:r>
            <a:r>
              <a:rPr lang="en-US" dirty="0" smtClean="0"/>
              <a:t>,</a:t>
            </a:r>
            <a:r>
              <a:rPr lang="zh-CN" altLang="en-US" dirty="0" smtClean="0"/>
              <a:t>不仅要看到局部</a:t>
            </a:r>
            <a:r>
              <a:rPr lang="en-US" dirty="0" smtClean="0"/>
              <a:t>,</a:t>
            </a:r>
            <a:r>
              <a:rPr lang="zh-CN" altLang="en-US" dirty="0" smtClean="0"/>
              <a:t>也要看到整体</a:t>
            </a:r>
            <a:r>
              <a:rPr lang="en-US" dirty="0" smtClean="0"/>
              <a:t>,</a:t>
            </a:r>
            <a:r>
              <a:rPr lang="zh-CN" altLang="en-US" dirty="0" smtClean="0"/>
              <a:t>不仅要看到正面</a:t>
            </a:r>
            <a:r>
              <a:rPr lang="en-US" dirty="0" smtClean="0"/>
              <a:t>,</a:t>
            </a:r>
            <a:r>
              <a:rPr lang="zh-CN" altLang="en-US" dirty="0" smtClean="0"/>
              <a:t>也要看到反面</a:t>
            </a:r>
            <a:r>
              <a:rPr lang="en-US" dirty="0" smtClean="0"/>
              <a:t>,</a:t>
            </a:r>
            <a:r>
              <a:rPr lang="zh-CN" altLang="en-US" dirty="0" smtClean="0"/>
              <a:t>还要能分清层次</a:t>
            </a:r>
            <a:r>
              <a:rPr lang="en-US" dirty="0" smtClean="0"/>
              <a:t>,</a:t>
            </a:r>
            <a:r>
              <a:rPr lang="zh-CN" altLang="en-US" dirty="0" smtClean="0"/>
              <a:t>由表及里。还有一些材料</a:t>
            </a:r>
            <a:r>
              <a:rPr lang="en-US" dirty="0" smtClean="0"/>
              <a:t>,</a:t>
            </a:r>
            <a:r>
              <a:rPr lang="zh-CN" altLang="en-US" dirty="0" smtClean="0"/>
              <a:t>命题人往往带着一定的感情色彩</a:t>
            </a:r>
            <a:r>
              <a:rPr lang="en-US" dirty="0" smtClean="0"/>
              <a:t>,</a:t>
            </a:r>
            <a:r>
              <a:rPr lang="zh-CN" altLang="en-US" dirty="0" smtClean="0"/>
              <a:t>考生一定要细心体会</a:t>
            </a:r>
            <a:r>
              <a:rPr lang="en-US" dirty="0" smtClean="0"/>
              <a:t>,</a:t>
            </a:r>
            <a:r>
              <a:rPr lang="zh-CN" altLang="en-US" dirty="0" smtClean="0"/>
              <a:t>理解命题人的态度</a:t>
            </a:r>
            <a:r>
              <a:rPr lang="en-US" dirty="0" smtClean="0"/>
              <a:t>,</a:t>
            </a:r>
            <a:r>
              <a:rPr lang="zh-CN" altLang="en-US" dirty="0" smtClean="0"/>
              <a:t>以便寻找最佳立意。这都需要学生能够审题清楚</a:t>
            </a:r>
            <a:r>
              <a:rPr lang="en-US" dirty="0" smtClean="0"/>
              <a:t>,</a:t>
            </a:r>
            <a:r>
              <a:rPr lang="zh-CN" altLang="en-US" dirty="0" smtClean="0"/>
              <a:t>思维严密</a:t>
            </a:r>
            <a:r>
              <a:rPr lang="en-US" dirty="0" smtClean="0"/>
              <a:t>,</a:t>
            </a:r>
            <a:r>
              <a:rPr lang="zh-CN" altLang="en-US" dirty="0" smtClean="0"/>
              <a:t>厘清关系</a:t>
            </a:r>
            <a:r>
              <a:rPr lang="en-US" dirty="0" smtClean="0"/>
              <a:t>,</a:t>
            </a:r>
            <a:r>
              <a:rPr lang="zh-CN" altLang="en-US" dirty="0" smtClean="0"/>
              <a:t>符合逻辑。</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台州</a:t>
            </a:r>
            <a:r>
              <a:rPr lang="en-US" dirty="0" smtClean="0">
                <a:solidFill>
                  <a:srgbClr val="0092D7"/>
                </a:solidFill>
              </a:rPr>
              <a:t>]</a:t>
            </a:r>
            <a:r>
              <a:rPr lang="zh-CN" altLang="en-US" dirty="0" smtClean="0"/>
              <a:t>阅读下面文字</a:t>
            </a:r>
            <a:r>
              <a:rPr lang="en-US" dirty="0" smtClean="0"/>
              <a:t>,</a:t>
            </a:r>
            <a:r>
              <a:rPr lang="zh-CN" altLang="en-US" dirty="0" smtClean="0"/>
              <a:t>按要求作文。</a:t>
            </a:r>
          </a:p>
          <a:p>
            <a:pPr indent="446088">
              <a:lnSpc>
                <a:spcPct val="150000"/>
              </a:lnSpc>
            </a:pPr>
            <a:r>
              <a:rPr lang="zh-CN" altLang="en-US" b="1" dirty="0" smtClean="0">
                <a:latin typeface="楷体" pitchFamily="49" charset="-122"/>
                <a:ea typeface="楷体" pitchFamily="49" charset="-122"/>
              </a:rPr>
              <a:t>同一段路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这一回我觉得很短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另一回又觉得很长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同一件事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有时我觉得有趣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有时则感到乏味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某个时候我什么都能做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换另一个时候又什么都不想做</a:t>
            </a:r>
            <a:r>
              <a:rPr lang="en-US" altLang="zh-CN" b="1" dirty="0" smtClean="0">
                <a:latin typeface="楷体" pitchFamily="49" charset="-122"/>
                <a:ea typeface="楷体" pitchFamily="49" charset="-122"/>
              </a:rPr>
              <a:t>……</a:t>
            </a:r>
          </a:p>
          <a:p>
            <a:pPr indent="446088">
              <a:lnSpc>
                <a:spcPct val="150000"/>
              </a:lnSpc>
            </a:pPr>
            <a:r>
              <a:rPr lang="zh-CN" altLang="en-US" dirty="0" smtClean="0"/>
              <a:t>上述材料引发了你哪些感受与思考</a:t>
            </a:r>
            <a:r>
              <a:rPr lang="en-US" dirty="0" smtClean="0"/>
              <a:t>?</a:t>
            </a:r>
            <a:r>
              <a:rPr lang="zh-CN" altLang="en-US" dirty="0" smtClean="0"/>
              <a:t>请你写一篇文章</a:t>
            </a:r>
            <a:r>
              <a:rPr lang="en-US" dirty="0" smtClean="0"/>
              <a:t>,</a:t>
            </a:r>
            <a:r>
              <a:rPr lang="zh-CN" altLang="en-US" dirty="0" smtClean="0"/>
              <a:t>可以讲述经历</a:t>
            </a:r>
            <a:r>
              <a:rPr lang="en-US" dirty="0" smtClean="0"/>
              <a:t>,</a:t>
            </a:r>
            <a:r>
              <a:rPr lang="zh-CN" altLang="en-US" dirty="0" smtClean="0"/>
              <a:t>也可以阐述观点</a:t>
            </a:r>
            <a:r>
              <a:rPr lang="en-US" dirty="0" smtClean="0"/>
              <a:t>,</a:t>
            </a:r>
            <a:r>
              <a:rPr lang="zh-CN" altLang="en-US" dirty="0" smtClean="0"/>
              <a:t>还可以抒发感想。</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走过怎样的一条路</a:t>
            </a:r>
          </a:p>
          <a:p>
            <a:pPr algn="ctr">
              <a:lnSpc>
                <a:spcPct val="150000"/>
              </a:lnSpc>
            </a:pPr>
            <a:r>
              <a:rPr lang="zh-CN" altLang="en-US" b="1" dirty="0" smtClean="0">
                <a:latin typeface="楷体" pitchFamily="49" charset="-122"/>
                <a:ea typeface="楷体" pitchFamily="49" charset="-122"/>
              </a:rPr>
              <a:t>台州一考生</a:t>
            </a:r>
          </a:p>
          <a:p>
            <a:pPr indent="446088">
              <a:lnSpc>
                <a:spcPct val="150000"/>
              </a:lnSpc>
            </a:pPr>
            <a:r>
              <a:rPr lang="zh-CN" altLang="en-US" b="1" dirty="0" smtClean="0">
                <a:latin typeface="楷体" pitchFamily="49" charset="-122"/>
                <a:ea typeface="楷体" pitchFamily="49" charset="-122"/>
              </a:rPr>
              <a:t>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不论是长还是短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都只有自己走过去才知道其中的酸甜苦辣。</a:t>
            </a:r>
            <a:r>
              <a:rPr lang="en-US" b="1" dirty="0" smtClean="0">
                <a:latin typeface="楷体" pitchFamily="49" charset="-122"/>
                <a:ea typeface="楷体" pitchFamily="49" charset="-122"/>
              </a:rPr>
              <a:t>	</a:t>
            </a:r>
          </a:p>
          <a:p>
            <a:pPr indent="446088" algn="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题记</a:t>
            </a:r>
          </a:p>
          <a:p>
            <a:pPr indent="446088">
              <a:lnSpc>
                <a:spcPct val="150000"/>
              </a:lnSpc>
            </a:pPr>
            <a:r>
              <a:rPr lang="zh-CN" altLang="en-US" b="1" dirty="0" smtClean="0">
                <a:latin typeface="楷体" pitchFamily="49" charset="-122"/>
                <a:ea typeface="楷体" pitchFamily="49" charset="-122"/>
              </a:rPr>
              <a:t>夜幕降临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父亲静静地坐在沙发上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默默不语。我虽然手中在写作业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心绪还是会不停飘向父亲那里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想着他走过“怎样的一条路”。</a:t>
            </a:r>
          </a:p>
          <a:p>
            <a:pPr indent="446088">
              <a:lnSpc>
                <a:spcPct val="150000"/>
              </a:lnSpc>
            </a:pPr>
            <a:r>
              <a:rPr lang="zh-CN" altLang="en-US" b="1" dirty="0" smtClean="0">
                <a:latin typeface="楷体" pitchFamily="49" charset="-122"/>
                <a:ea typeface="楷体" pitchFamily="49" charset="-122"/>
              </a:rPr>
              <a:t>每天早上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父亲总是骑着那辆老古董摩托车来到店门口。开门之后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父亲拿起干净的抹布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擦拭起橱窗中的一双双陈列的鞋。阳光穿越那也许是事先约定好的轨迹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直直投射在洁净的鞋面上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冷嘲似的。</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有时候周末我会去看他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阳光照耀着瞳孔前面飞舞的灰尘粒子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把父亲的身形折射得像一棵桀骜的老树般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那淡淡的忧伤酿作浅唱低吟似的。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尽管一天过去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偏僻的小道上也可能只会记得寥寥的几个人的脚印。</a:t>
            </a:r>
          </a:p>
          <a:p>
            <a:pPr indent="446088">
              <a:lnSpc>
                <a:spcPct val="150000"/>
              </a:lnSpc>
            </a:pPr>
            <a:r>
              <a:rPr lang="zh-CN" altLang="en-US" b="1" dirty="0" smtClean="0">
                <a:latin typeface="楷体" pitchFamily="49" charset="-122"/>
                <a:ea typeface="楷体" pitchFamily="49" charset="-122"/>
              </a:rPr>
              <a:t>那时候是夏天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正是梧桐树最英俊的季节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梦想和树干一样缓慢而健康地拔节。啊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那也许正是父亲一生中最昂扬的年纪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他在街头抱着我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高高兴兴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星星点点的正午的阳光透过树叶间的空隙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投影到父亲留着胡须青茬的下巴和光洁的额头上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他的目光注视着我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叫我“宝宝”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神采飞扬地说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“宝宝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面包会有的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房子会有的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一切都会有的。”</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zh-CN" altLang="en-US" dirty="0" smtClean="0"/>
              <a:t>包头中考作文评分标准如下</a:t>
            </a:r>
            <a:r>
              <a:rPr lang="en-US" dirty="0" smtClean="0"/>
              <a:t>:</a:t>
            </a:r>
            <a:endParaRPr lang="zh-CN" altLang="en-US" dirty="0"/>
          </a:p>
        </p:txBody>
      </p:sp>
      <p:graphicFrame>
        <p:nvGraphicFramePr>
          <p:cNvPr id="4" name="表格 3"/>
          <p:cNvGraphicFramePr>
            <a:graphicFrameLocks noGrp="1"/>
          </p:cNvGraphicFramePr>
          <p:nvPr/>
        </p:nvGraphicFramePr>
        <p:xfrm>
          <a:off x="946297" y="890638"/>
          <a:ext cx="7729870" cy="3801240"/>
        </p:xfrm>
        <a:graphic>
          <a:graphicData uri="http://schemas.openxmlformats.org/drawingml/2006/table">
            <a:tbl>
              <a:tblPr/>
              <a:tblGrid>
                <a:gridCol w="981559"/>
                <a:gridCol w="1346972"/>
                <a:gridCol w="5401339"/>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分值区间</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具体要求</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一类</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a:ea typeface="方正书宋_GBK"/>
                          <a:cs typeface="Times New Roman"/>
                        </a:rPr>
                        <a:t>45</a:t>
                      </a:r>
                      <a:r>
                        <a:rPr lang="zh-CN" sz="1700" kern="100" dirty="0">
                          <a:solidFill>
                            <a:srgbClr val="000000"/>
                          </a:solidFill>
                          <a:latin typeface="NEU-BZ-S92"/>
                          <a:ea typeface="微软雅黑"/>
                          <a:cs typeface="Times New Roman"/>
                        </a:rPr>
                        <a:t>分</a:t>
                      </a:r>
                      <a:r>
                        <a:rPr lang="en-US" sz="1700" kern="100" dirty="0">
                          <a:solidFill>
                            <a:srgbClr val="000000"/>
                          </a:solidFill>
                          <a:latin typeface="NEU-BZ-S92"/>
                          <a:ea typeface="微软雅黑"/>
                          <a:cs typeface="Times New Roman"/>
                        </a:rPr>
                        <a:t>~50</a:t>
                      </a:r>
                      <a:r>
                        <a:rPr lang="zh-CN" sz="1700" kern="100" dirty="0">
                          <a:solidFill>
                            <a:srgbClr val="000000"/>
                          </a:solidFill>
                          <a:latin typeface="NEU-BZ-S92"/>
                          <a:ea typeface="微软雅黑"/>
                          <a:cs typeface="Times New Roman"/>
                        </a:rPr>
                        <a:t>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立意高、新颖</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主旨鲜明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内容丰富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结构严谨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语言畅达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有真情实感。有自己的写作特色</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二类</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a:ea typeface="方正书宋_GBK"/>
                          <a:cs typeface="Times New Roman"/>
                        </a:rPr>
                        <a:t>38</a:t>
                      </a:r>
                      <a:r>
                        <a:rPr lang="zh-CN" sz="1700" kern="100">
                          <a:solidFill>
                            <a:srgbClr val="000000"/>
                          </a:solidFill>
                          <a:latin typeface="NEU-BZ-S92"/>
                          <a:ea typeface="微软雅黑"/>
                          <a:cs typeface="Times New Roman"/>
                        </a:rPr>
                        <a:t>分</a:t>
                      </a:r>
                      <a:r>
                        <a:rPr lang="en-US" sz="1700" kern="100">
                          <a:solidFill>
                            <a:srgbClr val="000000"/>
                          </a:solidFill>
                          <a:latin typeface="NEU-BZ-S92"/>
                          <a:ea typeface="微软雅黑"/>
                          <a:cs typeface="Times New Roman"/>
                        </a:rPr>
                        <a:t>~44</a:t>
                      </a:r>
                      <a:r>
                        <a:rPr lang="zh-CN" sz="1700" kern="100">
                          <a:solidFill>
                            <a:srgbClr val="000000"/>
                          </a:solidFill>
                          <a:latin typeface="NEU-BZ-S92"/>
                          <a:ea typeface="微软雅黑"/>
                          <a:cs typeface="Times New Roman"/>
                        </a:rPr>
                        <a:t>分</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700" kern="100" dirty="0">
                          <a:solidFill>
                            <a:srgbClr val="000000"/>
                          </a:solidFill>
                          <a:latin typeface="NEU-BZ-S92"/>
                          <a:ea typeface="微软雅黑"/>
                          <a:cs typeface="Times New Roman"/>
                        </a:rPr>
                        <a:t>中心突出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内容充实</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结构完整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文从字顺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有感受体验</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微软雅黑"/>
                          <a:ea typeface="方正书宋_GBK"/>
                          <a:cs typeface="Times New Roman"/>
                        </a:rPr>
                        <a:t>30</a:t>
                      </a:r>
                      <a:r>
                        <a:rPr lang="zh-CN" sz="1700" kern="100">
                          <a:solidFill>
                            <a:srgbClr val="000000"/>
                          </a:solidFill>
                          <a:latin typeface="NEU-BZ-S92"/>
                          <a:ea typeface="微软雅黑"/>
                          <a:cs typeface="Times New Roman"/>
                        </a:rPr>
                        <a:t>分</a:t>
                      </a:r>
                      <a:r>
                        <a:rPr lang="en-US" sz="1700" kern="100">
                          <a:solidFill>
                            <a:srgbClr val="000000"/>
                          </a:solidFill>
                          <a:latin typeface="NEU-BZ-S92"/>
                          <a:ea typeface="微软雅黑"/>
                          <a:cs typeface="Times New Roman"/>
                        </a:rPr>
                        <a:t>~37</a:t>
                      </a:r>
                      <a:r>
                        <a:rPr lang="zh-CN" sz="1700" kern="100">
                          <a:solidFill>
                            <a:srgbClr val="000000"/>
                          </a:solidFill>
                          <a:latin typeface="NEU-BZ-S92"/>
                          <a:ea typeface="微软雅黑"/>
                          <a:cs typeface="Times New Roman"/>
                        </a:rPr>
                        <a:t>分</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432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三类</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a:ea typeface="方正书宋_GBK"/>
                          <a:cs typeface="Times New Roman"/>
                        </a:rPr>
                        <a:t>21</a:t>
                      </a:r>
                      <a:r>
                        <a:rPr lang="zh-CN" sz="1700" kern="100">
                          <a:solidFill>
                            <a:srgbClr val="000000"/>
                          </a:solidFill>
                          <a:latin typeface="NEU-BZ-S92"/>
                          <a:ea typeface="微软雅黑"/>
                          <a:cs typeface="Times New Roman"/>
                        </a:rPr>
                        <a:t>分</a:t>
                      </a:r>
                      <a:r>
                        <a:rPr lang="en-US" sz="1700" kern="100">
                          <a:solidFill>
                            <a:srgbClr val="000000"/>
                          </a:solidFill>
                          <a:latin typeface="NEU-BZ-S92"/>
                          <a:ea typeface="微软雅黑"/>
                          <a:cs typeface="Times New Roman"/>
                        </a:rPr>
                        <a:t>~29</a:t>
                      </a:r>
                      <a:r>
                        <a:rPr lang="zh-CN" sz="1700" kern="100">
                          <a:solidFill>
                            <a:srgbClr val="000000"/>
                          </a:solidFill>
                          <a:latin typeface="NEU-BZ-S92"/>
                          <a:ea typeface="微软雅黑"/>
                          <a:cs typeface="Times New Roman"/>
                        </a:rPr>
                        <a:t>分</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700" kern="100" dirty="0">
                          <a:solidFill>
                            <a:srgbClr val="000000"/>
                          </a:solidFill>
                          <a:latin typeface="NEU-BZ-S92"/>
                          <a:ea typeface="微软雅黑"/>
                          <a:cs typeface="Times New Roman"/>
                        </a:rPr>
                        <a:t>中心明确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内容较充实</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结构较完整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语言基本通顺</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微软雅黑"/>
                          <a:ea typeface="方正书宋_GBK"/>
                          <a:cs typeface="Times New Roman"/>
                        </a:rPr>
                        <a:t>13</a:t>
                      </a:r>
                      <a:r>
                        <a:rPr lang="zh-CN" sz="1700" kern="100">
                          <a:solidFill>
                            <a:srgbClr val="000000"/>
                          </a:solidFill>
                          <a:latin typeface="NEU-BZ-S92"/>
                          <a:ea typeface="微软雅黑"/>
                          <a:cs typeface="Times New Roman"/>
                        </a:rPr>
                        <a:t>分</a:t>
                      </a:r>
                      <a:r>
                        <a:rPr lang="en-US" sz="1700" kern="100">
                          <a:solidFill>
                            <a:srgbClr val="000000"/>
                          </a:solidFill>
                          <a:latin typeface="NEU-BZ-S92"/>
                          <a:ea typeface="微软雅黑"/>
                          <a:cs typeface="Times New Roman"/>
                        </a:rPr>
                        <a:t>~20</a:t>
                      </a:r>
                      <a:r>
                        <a:rPr lang="zh-CN" sz="1700" kern="100">
                          <a:solidFill>
                            <a:srgbClr val="000000"/>
                          </a:solidFill>
                          <a:latin typeface="NEU-BZ-S92"/>
                          <a:ea typeface="微软雅黑"/>
                          <a:cs typeface="Times New Roman"/>
                        </a:rPr>
                        <a:t>分</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432000">
                <a:tc rowSpan="2">
                  <a:txBody>
                    <a:bodyPr/>
                    <a:lstStyle/>
                    <a:p>
                      <a:pPr algn="ctr">
                        <a:lnSpc>
                          <a:spcPct val="150000"/>
                        </a:lnSpc>
                        <a:spcAft>
                          <a:spcPts val="0"/>
                        </a:spcAft>
                      </a:pPr>
                      <a:r>
                        <a:rPr lang="zh-CN" sz="1700" kern="100">
                          <a:solidFill>
                            <a:srgbClr val="000000"/>
                          </a:solidFill>
                          <a:latin typeface="NEU-BZ-S92"/>
                          <a:ea typeface="微软雅黑"/>
                          <a:cs typeface="Times New Roman"/>
                        </a:rPr>
                        <a:t>四类</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a:ea typeface="方正书宋_GBK"/>
                          <a:cs typeface="Times New Roman"/>
                        </a:rPr>
                        <a:t>6</a:t>
                      </a:r>
                      <a:r>
                        <a:rPr lang="zh-CN" sz="1700" kern="100">
                          <a:solidFill>
                            <a:srgbClr val="000000"/>
                          </a:solidFill>
                          <a:latin typeface="NEU-BZ-S92"/>
                          <a:ea typeface="微软雅黑"/>
                          <a:cs typeface="Times New Roman"/>
                        </a:rPr>
                        <a:t>分</a:t>
                      </a:r>
                      <a:r>
                        <a:rPr lang="en-US" sz="1700" kern="100">
                          <a:solidFill>
                            <a:srgbClr val="000000"/>
                          </a:solidFill>
                          <a:latin typeface="NEU-BZ-S92"/>
                          <a:ea typeface="微软雅黑"/>
                          <a:cs typeface="Times New Roman"/>
                        </a:rPr>
                        <a:t>~12</a:t>
                      </a:r>
                      <a:r>
                        <a:rPr lang="zh-CN" sz="1700" kern="100">
                          <a:solidFill>
                            <a:srgbClr val="000000"/>
                          </a:solidFill>
                          <a:latin typeface="NEU-BZ-S92"/>
                          <a:ea typeface="微软雅黑"/>
                          <a:cs typeface="Times New Roman"/>
                        </a:rPr>
                        <a:t>分</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700" kern="100" dirty="0">
                          <a:solidFill>
                            <a:srgbClr val="000000"/>
                          </a:solidFill>
                          <a:latin typeface="NEU-BZ-S92"/>
                          <a:ea typeface="微软雅黑"/>
                          <a:cs typeface="Times New Roman"/>
                        </a:rPr>
                        <a:t>中心不明确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内容空泛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结构松散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条理不清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语言欠通顺</a:t>
                      </a:r>
                      <a:endParaRPr lang="zh-CN" sz="1700" kern="100" dirty="0">
                        <a:solidFill>
                          <a:srgbClr val="000000"/>
                        </a:solidFill>
                        <a:latin typeface="NEU-BZ-S92"/>
                        <a:ea typeface="方正书宋_GBK"/>
                        <a:cs typeface="Times New Roman"/>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dirty="0">
                          <a:solidFill>
                            <a:srgbClr val="000000"/>
                          </a:solidFill>
                          <a:latin typeface="微软雅黑"/>
                          <a:ea typeface="方正书宋_GBK"/>
                          <a:cs typeface="Times New Roman"/>
                        </a:rPr>
                        <a:t>0</a:t>
                      </a:r>
                      <a:r>
                        <a:rPr lang="zh-CN" sz="1700" kern="100" dirty="0">
                          <a:solidFill>
                            <a:srgbClr val="000000"/>
                          </a:solidFill>
                          <a:latin typeface="NEU-BZ-S92"/>
                          <a:ea typeface="微软雅黑"/>
                          <a:cs typeface="Times New Roman"/>
                        </a:rPr>
                        <a:t>分</a:t>
                      </a:r>
                      <a:r>
                        <a:rPr lang="en-US" sz="1700" kern="100" dirty="0">
                          <a:solidFill>
                            <a:srgbClr val="000000"/>
                          </a:solidFill>
                          <a:latin typeface="NEU-BZ-S92"/>
                          <a:ea typeface="微软雅黑"/>
                          <a:cs typeface="Times New Roman"/>
                        </a:rPr>
                        <a:t>~5</a:t>
                      </a:r>
                      <a:r>
                        <a:rPr lang="zh-CN" sz="1700" kern="100" dirty="0">
                          <a:solidFill>
                            <a:srgbClr val="000000"/>
                          </a:solidFill>
                          <a:latin typeface="NEU-BZ-S92"/>
                          <a:ea typeface="微软雅黑"/>
                          <a:cs typeface="Times New Roman"/>
                        </a:rPr>
                        <a:t>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几年后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我上了小学。父亲搀着我的手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看着街面上精致装修的店面房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兴致勃勃地对我说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“知道不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‘借鸡生蛋’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我们现在没有钱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只能租到那样的店面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等爸爸干出点名堂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我们也会在这儿有自己的房子甚至店面房的。”那时候父亲的话很多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有时饶舌得可爱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而我总感动于他精干的身体里的能量。</a:t>
            </a:r>
          </a:p>
          <a:p>
            <a:pPr indent="446088">
              <a:lnSpc>
                <a:spcPct val="150000"/>
              </a:lnSpc>
            </a:pPr>
            <a:r>
              <a:rPr lang="zh-CN" altLang="en-US" b="1" dirty="0" smtClean="0">
                <a:latin typeface="楷体" pitchFamily="49" charset="-122"/>
                <a:ea typeface="楷体" pitchFamily="49" charset="-122"/>
              </a:rPr>
              <a:t>渐渐长大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送午饭时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穿过车马繁华的大街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经过别家热闹的店面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走到小小的里巷里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一眼就会看到父亲在店里打瞌睡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阳光趁着午后缓缓的季风温柔地抚慰着父亲的藤椅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我看见光芒的背面</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是额上一道道沟壑的阴影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父亲那原本笔直的脊椎弯成一个疲惫的弧度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仿佛被什么重压似的蜷缩在窄小的躺椅上。</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黄昏不知不觉地光顾这偏僻的角落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天上云彩流徙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夕阳正在作别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父亲的目光与起落的光线交织在一起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我分明看到他眼中对明天的期待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像魔法师念出咒语一样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让所有的清贫都变成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“面包会有的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房子会有的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一切都会有的</a:t>
            </a:r>
            <a:r>
              <a:rPr lang="en-US" altLang="zh-CN" b="1" dirty="0" smtClean="0">
                <a:latin typeface="楷体" pitchFamily="49" charset="-122"/>
                <a:ea typeface="楷体" pitchFamily="49" charset="-122"/>
              </a:rPr>
              <a:t>……”</a:t>
            </a:r>
          </a:p>
          <a:p>
            <a:pPr indent="446088">
              <a:lnSpc>
                <a:spcPct val="150000"/>
              </a:lnSpc>
            </a:pPr>
            <a:r>
              <a:rPr lang="zh-CN" altLang="en-US" b="1" dirty="0" smtClean="0">
                <a:latin typeface="楷体" pitchFamily="49" charset="-122"/>
                <a:ea typeface="楷体" pitchFamily="49" charset="-122"/>
              </a:rPr>
              <a:t>“走过每一天有谁能与你相伴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走过每一年付出了多少的泪和汗”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父亲一直努力用他的力量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踏踏实实地走过这样的一条路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成为一道独特的风景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没有舍我其谁的耀眼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没有纵横天地的张扬</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温暖和煦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让我一直被幸福、快乐、安谧所簇拥。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高分揭秘</a:t>
            </a:r>
            <a:r>
              <a:rPr lang="en-US" altLang="zh-CN" dirty="0" smtClean="0">
                <a:solidFill>
                  <a:srgbClr val="0092D7"/>
                </a:solidFill>
              </a:rPr>
              <a:t>】</a:t>
            </a:r>
          </a:p>
          <a:p>
            <a:pPr indent="446088">
              <a:lnSpc>
                <a:spcPct val="150000"/>
              </a:lnSpc>
            </a:pPr>
            <a:r>
              <a:rPr lang="zh-CN" altLang="en-US" dirty="0" smtClean="0"/>
              <a:t>立意深远</a:t>
            </a:r>
            <a:r>
              <a:rPr lang="en-US" dirty="0" smtClean="0"/>
              <a:t>,</a:t>
            </a:r>
            <a:r>
              <a:rPr lang="zh-CN" altLang="en-US" dirty="0" smtClean="0"/>
              <a:t>艰难前行。下岗再就业难的问题困扰了不少人</a:t>
            </a:r>
            <a:r>
              <a:rPr lang="en-US" dirty="0" smtClean="0"/>
              <a:t>,</a:t>
            </a:r>
            <a:r>
              <a:rPr lang="zh-CN" altLang="en-US" dirty="0" smtClean="0"/>
              <a:t>本文正是写这样的人</a:t>
            </a:r>
            <a:r>
              <a:rPr lang="en-US" altLang="zh-CN" dirty="0" smtClean="0"/>
              <a:t>——</a:t>
            </a:r>
            <a:r>
              <a:rPr lang="zh-CN" altLang="en-US" dirty="0" smtClean="0"/>
              <a:t>我的父亲</a:t>
            </a:r>
            <a:r>
              <a:rPr lang="en-US" dirty="0" smtClean="0"/>
              <a:t>,</a:t>
            </a:r>
            <a:r>
              <a:rPr lang="zh-CN" altLang="en-US" dirty="0" smtClean="0"/>
              <a:t>在再就业中艰难前行</a:t>
            </a:r>
            <a:r>
              <a:rPr lang="en-US" dirty="0" smtClean="0"/>
              <a:t>,</a:t>
            </a:r>
            <a:r>
              <a:rPr lang="zh-CN" altLang="en-US" dirty="0" smtClean="0"/>
              <a:t>踏踏实实地奋斗的过程。</a:t>
            </a:r>
          </a:p>
          <a:p>
            <a:pPr indent="446088">
              <a:lnSpc>
                <a:spcPct val="150000"/>
              </a:lnSpc>
            </a:pPr>
            <a:r>
              <a:rPr lang="zh-CN" altLang="en-US" dirty="0" smtClean="0"/>
              <a:t>描写景物</a:t>
            </a:r>
            <a:r>
              <a:rPr lang="en-US" dirty="0" smtClean="0"/>
              <a:t>,</a:t>
            </a:r>
            <a:r>
              <a:rPr lang="zh-CN" altLang="en-US" dirty="0" smtClean="0"/>
              <a:t>渲染气氛。景物描写主要是为了显示人物活动的环境</a:t>
            </a:r>
            <a:r>
              <a:rPr lang="en-US" dirty="0" smtClean="0"/>
              <a:t>,</a:t>
            </a:r>
            <a:r>
              <a:rPr lang="zh-CN" altLang="en-US" dirty="0" smtClean="0"/>
              <a:t>使读者身临其境。文学描写的主要对象是人</a:t>
            </a:r>
            <a:r>
              <a:rPr lang="en-US" dirty="0" smtClean="0"/>
              <a:t>,</a:t>
            </a:r>
            <a:r>
              <a:rPr lang="zh-CN" altLang="en-US" dirty="0" smtClean="0"/>
              <a:t>包括人的生活情境</a:t>
            </a:r>
            <a:r>
              <a:rPr lang="en-US" dirty="0" smtClean="0"/>
              <a:t>,</a:t>
            </a:r>
            <a:r>
              <a:rPr lang="zh-CN" altLang="en-US" dirty="0" smtClean="0"/>
              <a:t>人的思想感情。本文通过景物描写</a:t>
            </a:r>
            <a:r>
              <a:rPr lang="en-US" dirty="0" smtClean="0"/>
              <a:t>,</a:t>
            </a:r>
            <a:r>
              <a:rPr lang="zh-CN" altLang="en-US" dirty="0" smtClean="0"/>
              <a:t>渲染气氛</a:t>
            </a:r>
            <a:r>
              <a:rPr lang="en-US" dirty="0" smtClean="0"/>
              <a:t>,</a:t>
            </a:r>
            <a:r>
              <a:rPr lang="zh-CN" altLang="en-US" dirty="0" smtClean="0"/>
              <a:t>烘托人物的情趣、心境</a:t>
            </a:r>
            <a:r>
              <a:rPr lang="en-US" dirty="0" smtClean="0"/>
              <a:t>,</a:t>
            </a:r>
            <a:r>
              <a:rPr lang="zh-CN" altLang="en-US" dirty="0" smtClean="0"/>
              <a:t>表现人物的心理。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技法二　命题作文的审题</a:t>
            </a:r>
          </a:p>
          <a:p>
            <a:pPr>
              <a:lnSpc>
                <a:spcPct val="150000"/>
              </a:lnSpc>
            </a:pPr>
            <a:r>
              <a:rPr lang="en-US" b="1" dirty="0" smtClean="0"/>
              <a:t>1.</a:t>
            </a:r>
            <a:r>
              <a:rPr lang="zh-CN" altLang="en-US" b="1" dirty="0" smtClean="0"/>
              <a:t>注意抓住题眼</a:t>
            </a:r>
          </a:p>
          <a:p>
            <a:pPr indent="446088">
              <a:lnSpc>
                <a:spcPct val="150000"/>
              </a:lnSpc>
            </a:pPr>
            <a:r>
              <a:rPr lang="zh-CN" altLang="en-US" dirty="0" smtClean="0"/>
              <a:t>“题眼”</a:t>
            </a:r>
            <a:r>
              <a:rPr lang="en-US" dirty="0" smtClean="0"/>
              <a:t>,</a:t>
            </a:r>
            <a:r>
              <a:rPr lang="zh-CN" altLang="en-US" dirty="0" smtClean="0"/>
              <a:t>就是题目中的关键词。通常在短语或句子形式的命题作文题目中</a:t>
            </a:r>
            <a:r>
              <a:rPr lang="en-US" dirty="0" smtClean="0"/>
              <a:t>,</a:t>
            </a:r>
            <a:r>
              <a:rPr lang="zh-CN" altLang="en-US" dirty="0" smtClean="0"/>
              <a:t>必然有一两个词</a:t>
            </a:r>
            <a:r>
              <a:rPr lang="en-US" dirty="0" smtClean="0"/>
              <a:t>,</a:t>
            </a:r>
            <a:r>
              <a:rPr lang="zh-CN" altLang="en-US" dirty="0" smtClean="0"/>
              <a:t>或限定取材范围</a:t>
            </a:r>
            <a:r>
              <a:rPr lang="en-US" dirty="0" smtClean="0"/>
              <a:t>,</a:t>
            </a:r>
            <a:r>
              <a:rPr lang="zh-CN" altLang="en-US" dirty="0" smtClean="0"/>
              <a:t>或暗示内容重点</a:t>
            </a:r>
            <a:r>
              <a:rPr lang="en-US" dirty="0" smtClean="0"/>
              <a:t>,</a:t>
            </a:r>
            <a:r>
              <a:rPr lang="zh-CN" altLang="en-US" dirty="0" smtClean="0"/>
              <a:t>或决定作文主旨</a:t>
            </a:r>
            <a:r>
              <a:rPr lang="en-US" dirty="0" smtClean="0"/>
              <a:t>,</a:t>
            </a:r>
            <a:r>
              <a:rPr lang="zh-CN" altLang="en-US" dirty="0" smtClean="0"/>
              <a:t>从而体现命题意图</a:t>
            </a:r>
            <a:r>
              <a:rPr lang="en-US" dirty="0" smtClean="0"/>
              <a:t>,</a:t>
            </a:r>
            <a:r>
              <a:rPr lang="zh-CN" altLang="en-US" dirty="0" smtClean="0"/>
              <a:t>这个词就是作文题目的“题眼”。</a:t>
            </a:r>
          </a:p>
          <a:p>
            <a:pPr indent="446088">
              <a:lnSpc>
                <a:spcPct val="150000"/>
              </a:lnSpc>
            </a:pPr>
            <a:r>
              <a:rPr lang="zh-CN" altLang="en-US" dirty="0" smtClean="0"/>
              <a:t>独词成题的</a:t>
            </a:r>
            <a:r>
              <a:rPr lang="en-US" dirty="0" smtClean="0"/>
              <a:t>,</a:t>
            </a:r>
            <a:r>
              <a:rPr lang="zh-CN" altLang="en-US" dirty="0" smtClean="0"/>
              <a:t>这个词就是题眼</a:t>
            </a:r>
            <a:r>
              <a:rPr lang="en-US" dirty="0" smtClean="0"/>
              <a:t>,</a:t>
            </a:r>
            <a:r>
              <a:rPr lang="zh-CN" altLang="en-US" dirty="0" smtClean="0"/>
              <a:t>例如</a:t>
            </a:r>
            <a:r>
              <a:rPr lang="en-US" altLang="zh-CN" dirty="0" smtClean="0"/>
              <a:t>《</a:t>
            </a:r>
            <a:r>
              <a:rPr lang="zh-CN" altLang="en-US" dirty="0" smtClean="0"/>
              <a:t>尝试</a:t>
            </a:r>
            <a:r>
              <a:rPr lang="en-US" altLang="zh-CN" dirty="0" smtClean="0"/>
              <a:t>》《</a:t>
            </a:r>
            <a:r>
              <a:rPr lang="zh-CN" altLang="en-US" dirty="0" smtClean="0"/>
              <a:t>分享</a:t>
            </a:r>
            <a:r>
              <a:rPr lang="en-US" altLang="zh-CN" dirty="0" smtClean="0"/>
              <a:t>》《</a:t>
            </a:r>
            <a:r>
              <a:rPr lang="zh-CN" altLang="en-US" dirty="0" smtClean="0"/>
              <a:t>阅读</a:t>
            </a:r>
            <a:r>
              <a:rPr lang="en-US" altLang="zh-CN" dirty="0" smtClean="0"/>
              <a:t>》</a:t>
            </a:r>
            <a:r>
              <a:rPr lang="zh-CN" altLang="en-US" dirty="0" smtClean="0"/>
              <a:t>等题目</a:t>
            </a:r>
            <a:r>
              <a:rPr lang="en-US" dirty="0" smtClean="0"/>
              <a:t>,</a:t>
            </a:r>
            <a:r>
              <a:rPr lang="zh-CN" altLang="en-US" dirty="0" smtClean="0"/>
              <a:t>就要围绕题目中独立词语纵向挖掘、横向开拓。例如</a:t>
            </a:r>
            <a:r>
              <a:rPr lang="en-US" dirty="0" smtClean="0"/>
              <a:t>,</a:t>
            </a:r>
            <a:r>
              <a:rPr lang="zh-CN" altLang="en-US" dirty="0" smtClean="0"/>
              <a:t>以“尝试”为题</a:t>
            </a:r>
            <a:r>
              <a:rPr lang="en-US" dirty="0" smtClean="0"/>
              <a:t>,</a:t>
            </a:r>
            <a:r>
              <a:rPr lang="zh-CN" altLang="en-US" dirty="0" smtClean="0"/>
              <a:t>就要发散思维</a:t>
            </a:r>
            <a:r>
              <a:rPr lang="en-US" dirty="0" smtClean="0"/>
              <a:t>,</a:t>
            </a:r>
            <a:r>
              <a:rPr lang="zh-CN" altLang="en-US" dirty="0" smtClean="0"/>
              <a:t>谁在“尝试”</a:t>
            </a:r>
            <a:r>
              <a:rPr lang="en-US" dirty="0" smtClean="0"/>
              <a:t>?</a:t>
            </a:r>
            <a:r>
              <a:rPr lang="zh-CN" altLang="en-US" dirty="0" smtClean="0"/>
              <a:t>“尝试”什么</a:t>
            </a:r>
            <a:r>
              <a:rPr lang="en-US" dirty="0" smtClean="0"/>
              <a:t>?</a:t>
            </a:r>
            <a:r>
              <a:rPr lang="zh-CN" altLang="en-US" dirty="0" smtClean="0"/>
              <a:t>为什么“尝试”</a:t>
            </a:r>
            <a:r>
              <a:rPr lang="en-US" dirty="0" smtClean="0"/>
              <a:t>?</a:t>
            </a:r>
            <a:r>
              <a:rPr lang="zh-CN" altLang="en-US" dirty="0" smtClean="0"/>
              <a:t>如何“尝试”</a:t>
            </a:r>
            <a:r>
              <a:rPr lang="en-US" dirty="0" smtClean="0"/>
              <a:t>?</a:t>
            </a:r>
            <a:r>
              <a:rPr lang="zh-CN" altLang="en-US" dirty="0" smtClean="0"/>
              <a:t>审题时多问几个问题</a:t>
            </a:r>
            <a:r>
              <a:rPr lang="en-US" dirty="0" smtClean="0"/>
              <a:t>,</a:t>
            </a:r>
            <a:r>
              <a:rPr lang="zh-CN" altLang="en-US" dirty="0" smtClean="0"/>
              <a:t>就能把题目补全。</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文题是短语的</a:t>
            </a:r>
            <a:r>
              <a:rPr lang="en-US" dirty="0" smtClean="0"/>
              <a:t>,</a:t>
            </a:r>
            <a:r>
              <a:rPr lang="zh-CN" altLang="en-US" dirty="0" smtClean="0"/>
              <a:t>其中的修饰语、限制词语就是题眼。如</a:t>
            </a:r>
            <a:r>
              <a:rPr lang="en-US" dirty="0" smtClean="0"/>
              <a:t>2019</a:t>
            </a:r>
            <a:r>
              <a:rPr lang="zh-CN" altLang="en-US" dirty="0" smtClean="0"/>
              <a:t>年福建中考作文题</a:t>
            </a:r>
            <a:r>
              <a:rPr lang="en-US" altLang="zh-CN" dirty="0" smtClean="0"/>
              <a:t>《</a:t>
            </a:r>
            <a:r>
              <a:rPr lang="zh-CN" altLang="en-US" dirty="0" smtClean="0"/>
              <a:t>最好的作品</a:t>
            </a:r>
            <a:r>
              <a:rPr lang="en-US" altLang="zh-CN" dirty="0" smtClean="0"/>
              <a:t>》</a:t>
            </a:r>
            <a:r>
              <a:rPr lang="en-US" dirty="0" smtClean="0"/>
              <a:t>,</a:t>
            </a:r>
            <a:r>
              <a:rPr lang="zh-CN" altLang="en-US" dirty="0" smtClean="0"/>
              <a:t>“作品”是写作的对象</a:t>
            </a:r>
            <a:r>
              <a:rPr lang="en-US" dirty="0" smtClean="0"/>
              <a:t>,</a:t>
            </a:r>
            <a:r>
              <a:rPr lang="zh-CN" altLang="en-US" dirty="0" smtClean="0"/>
              <a:t>而“最好的”则是作文的着力点。如</a:t>
            </a:r>
            <a:r>
              <a:rPr lang="en-US" dirty="0" smtClean="0"/>
              <a:t>2019</a:t>
            </a:r>
            <a:r>
              <a:rPr lang="zh-CN" altLang="en-US" dirty="0" smtClean="0"/>
              <a:t>年广州中考作文题</a:t>
            </a:r>
            <a:r>
              <a:rPr lang="en-US" altLang="zh-CN" dirty="0" smtClean="0"/>
              <a:t>《</a:t>
            </a:r>
            <a:r>
              <a:rPr lang="zh-CN" altLang="en-US" dirty="0" smtClean="0"/>
              <a:t>别担心</a:t>
            </a:r>
            <a:r>
              <a:rPr lang="en-US" dirty="0" smtClean="0"/>
              <a:t>,</a:t>
            </a:r>
            <a:r>
              <a:rPr lang="zh-CN" altLang="en-US" dirty="0" smtClean="0"/>
              <a:t>我可以的</a:t>
            </a:r>
            <a:r>
              <a:rPr lang="en-US" altLang="zh-CN" dirty="0" smtClean="0"/>
              <a:t>》</a:t>
            </a:r>
            <a:r>
              <a:rPr lang="en-US" dirty="0" smtClean="0"/>
              <a:t>,</a:t>
            </a:r>
            <a:r>
              <a:rPr lang="zh-CN" altLang="en-US" dirty="0" smtClean="0"/>
              <a:t>适合写成记叙文</a:t>
            </a:r>
            <a:r>
              <a:rPr lang="en-US" dirty="0" smtClean="0"/>
              <a:t>,</a:t>
            </a:r>
            <a:r>
              <a:rPr lang="zh-CN" altLang="en-US" dirty="0" smtClean="0"/>
              <a:t>通过具体活动或事件展示着力点“我可以的”</a:t>
            </a:r>
            <a:r>
              <a:rPr lang="en-US" dirty="0" smtClean="0"/>
              <a:t>,</a:t>
            </a:r>
            <a:r>
              <a:rPr lang="zh-CN" altLang="en-US" dirty="0" smtClean="0"/>
              <a:t>以达到让人“别担心”的目的。</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dirty="0" smtClean="0">
                <a:solidFill>
                  <a:srgbClr val="0092D7"/>
                </a:solidFill>
              </a:rPr>
              <a:t>示例 </a:t>
            </a:r>
            <a:r>
              <a:rPr lang="en-US" dirty="0" smtClean="0">
                <a:solidFill>
                  <a:srgbClr val="0092D7"/>
                </a:solidFill>
              </a:rPr>
              <a:t>[</a:t>
            </a:r>
            <a:r>
              <a:rPr lang="zh-CN" altLang="en-US" dirty="0" smtClean="0">
                <a:solidFill>
                  <a:srgbClr val="0092D7"/>
                </a:solidFill>
              </a:rPr>
              <a:t>命题</a:t>
            </a:r>
            <a:r>
              <a:rPr lang="en-US" dirty="0" smtClean="0">
                <a:solidFill>
                  <a:srgbClr val="0092D7"/>
                </a:solidFill>
              </a:rPr>
              <a:t>] </a:t>
            </a:r>
            <a:r>
              <a:rPr lang="en-US" altLang="zh-CN" dirty="0" smtClean="0"/>
              <a:t>《</a:t>
            </a:r>
            <a:r>
              <a:rPr lang="zh-CN" altLang="en-US" dirty="0" smtClean="0"/>
              <a:t>如果</a:t>
            </a:r>
            <a:r>
              <a:rPr lang="en-US" altLang="zh-CN" dirty="0" smtClean="0"/>
              <a:t>》</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攀枝花</a:t>
            </a:r>
            <a:r>
              <a:rPr lang="en-US" dirty="0" smtClean="0">
                <a:solidFill>
                  <a:srgbClr val="0092D7"/>
                </a:solidFill>
              </a:rPr>
              <a:t>]</a:t>
            </a:r>
            <a:endParaRPr lang="zh-CN" altLang="en-US" dirty="0" smtClean="0">
              <a:solidFill>
                <a:srgbClr val="0092D7"/>
              </a:solidFill>
            </a:endParaRPr>
          </a:p>
          <a:p>
            <a:pPr>
              <a:lnSpc>
                <a:spcPct val="150000"/>
              </a:lnSpc>
            </a:pPr>
            <a:r>
              <a:rPr lang="en-US" dirty="0" smtClean="0">
                <a:solidFill>
                  <a:srgbClr val="0092D7"/>
                </a:solidFill>
              </a:rPr>
              <a:t>[</a:t>
            </a:r>
            <a:r>
              <a:rPr lang="zh-CN" altLang="en-US" dirty="0" smtClean="0">
                <a:solidFill>
                  <a:srgbClr val="0092D7"/>
                </a:solidFill>
              </a:rPr>
              <a:t>审题</a:t>
            </a:r>
            <a:r>
              <a:rPr lang="en-US" dirty="0" smtClean="0">
                <a:solidFill>
                  <a:srgbClr val="0092D7"/>
                </a:solidFill>
              </a:rPr>
              <a:t>]</a:t>
            </a:r>
            <a:r>
              <a:rPr lang="zh-CN" altLang="en-US" dirty="0" smtClean="0"/>
              <a:t>这是一道命题作文。题目只有一个词“如果”</a:t>
            </a:r>
            <a:r>
              <a:rPr lang="en-US" dirty="0" smtClean="0"/>
              <a:t>,</a:t>
            </a:r>
            <a:r>
              <a:rPr lang="zh-CN" altLang="en-US" dirty="0" smtClean="0"/>
              <a:t>审题上的难度降低。现代汉语词典中“如果”的意思是“假如</a:t>
            </a:r>
            <a:r>
              <a:rPr lang="en-US" dirty="0" smtClean="0"/>
              <a:t>,</a:t>
            </a:r>
            <a:r>
              <a:rPr lang="zh-CN" altLang="en-US" dirty="0" smtClean="0"/>
              <a:t>假使”。很明显</a:t>
            </a:r>
            <a:r>
              <a:rPr lang="en-US" dirty="0" smtClean="0"/>
              <a:t>,</a:t>
            </a:r>
            <a:r>
              <a:rPr lang="zh-CN" altLang="en-US" dirty="0" smtClean="0"/>
              <a:t>“如果”一词限定了我们写作的范围</a:t>
            </a:r>
            <a:r>
              <a:rPr lang="en-US" dirty="0" smtClean="0"/>
              <a:t>,</a:t>
            </a:r>
            <a:r>
              <a:rPr lang="zh-CN" altLang="en-US" dirty="0" smtClean="0"/>
              <a:t>要写生活中那些“假如”遇到的人、发生的事、领悟到的感情</a:t>
            </a:r>
            <a:r>
              <a:rPr lang="en-US" altLang="zh-CN" dirty="0" smtClean="0"/>
              <a:t>……</a:t>
            </a:r>
            <a:r>
              <a:rPr lang="zh-CN" altLang="en-US" dirty="0" smtClean="0"/>
              <a:t>由此我们可想</a:t>
            </a:r>
            <a:r>
              <a:rPr lang="en-US" dirty="0" smtClean="0"/>
              <a:t>,</a:t>
            </a:r>
            <a:r>
              <a:rPr lang="zh-CN" altLang="en-US" dirty="0" smtClean="0"/>
              <a:t>这种“假如”是什么</a:t>
            </a:r>
            <a:r>
              <a:rPr lang="en-US" dirty="0" smtClean="0"/>
              <a:t>?</a:t>
            </a:r>
            <a:r>
              <a:rPr lang="zh-CN" altLang="en-US" dirty="0" smtClean="0"/>
              <a:t>对我的影响和启迪在哪里</a:t>
            </a:r>
            <a:r>
              <a:rPr lang="en-US" dirty="0" smtClean="0"/>
              <a:t>?</a:t>
            </a:r>
            <a:r>
              <a:rPr lang="zh-CN" altLang="en-US" dirty="0" smtClean="0"/>
              <a:t>通过追 问</a:t>
            </a:r>
            <a:r>
              <a:rPr lang="en-US" dirty="0" smtClean="0"/>
              <a:t>,</a:t>
            </a:r>
            <a:r>
              <a:rPr lang="zh-CN" altLang="en-US" dirty="0" smtClean="0"/>
              <a:t>很自然能够打开写作的思路。</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立意与构思</a:t>
            </a:r>
            <a:r>
              <a:rPr lang="en-US" dirty="0" smtClean="0">
                <a:solidFill>
                  <a:srgbClr val="0092D7"/>
                </a:solidFill>
              </a:rPr>
              <a:t>]</a:t>
            </a:r>
            <a:r>
              <a:rPr lang="zh-CN" altLang="en-US" dirty="0" smtClean="0"/>
              <a:t>很明显</a:t>
            </a:r>
            <a:r>
              <a:rPr lang="en-US" dirty="0" smtClean="0"/>
              <a:t>,</a:t>
            </a:r>
            <a:r>
              <a:rPr lang="zh-CN" altLang="en-US" dirty="0" smtClean="0"/>
              <a:t>这一命题的意图在于要求考生搜寻成长的过往</a:t>
            </a:r>
            <a:r>
              <a:rPr lang="en-US" dirty="0" smtClean="0"/>
              <a:t>,</a:t>
            </a:r>
            <a:r>
              <a:rPr lang="zh-CN" altLang="en-US" dirty="0" smtClean="0"/>
              <a:t>寻找那些影响自己行为、铸就自己品格或气质的“东西”</a:t>
            </a:r>
            <a:r>
              <a:rPr lang="en-US" dirty="0" smtClean="0"/>
              <a:t>,</a:t>
            </a:r>
            <a:r>
              <a:rPr lang="zh-CN" altLang="en-US" dirty="0" smtClean="0"/>
              <a:t>为自己的进一步成长和发展蓄积正能量。</a:t>
            </a:r>
          </a:p>
          <a:p>
            <a:pPr indent="446088">
              <a:lnSpc>
                <a:spcPct val="150000"/>
              </a:lnSpc>
            </a:pPr>
            <a:r>
              <a:rPr lang="zh-CN" altLang="en-US" dirty="0" smtClean="0"/>
              <a:t>通过一件小事</a:t>
            </a:r>
            <a:r>
              <a:rPr lang="en-US" dirty="0" smtClean="0"/>
              <a:t>,</a:t>
            </a:r>
            <a:r>
              <a:rPr lang="zh-CN" altLang="en-US" dirty="0" smtClean="0"/>
              <a:t>写出如果我懂得体贴他人</a:t>
            </a:r>
            <a:r>
              <a:rPr lang="en-US" dirty="0" smtClean="0"/>
              <a:t>,</a:t>
            </a:r>
            <a:r>
              <a:rPr lang="zh-CN" altLang="en-US" dirty="0" smtClean="0"/>
              <a:t>就不会伤害家人</a:t>
            </a:r>
            <a:r>
              <a:rPr lang="en-US" dirty="0" smtClean="0"/>
              <a:t>;</a:t>
            </a:r>
            <a:r>
              <a:rPr lang="zh-CN" altLang="en-US" dirty="0" smtClean="0"/>
              <a:t>或者假如时光能够倒流</a:t>
            </a:r>
            <a:r>
              <a:rPr lang="en-US" dirty="0" smtClean="0"/>
              <a:t>,</a:t>
            </a:r>
            <a:r>
              <a:rPr lang="zh-CN" altLang="en-US" dirty="0" smtClean="0"/>
              <a:t>我会不浪费一分一秒的光阴</a:t>
            </a:r>
            <a:r>
              <a:rPr lang="en-US" dirty="0" smtClean="0"/>
              <a:t>,</a:t>
            </a:r>
            <a:r>
              <a:rPr lang="zh-CN" altLang="en-US" dirty="0" smtClean="0"/>
              <a:t>抓紧时间</a:t>
            </a:r>
            <a:r>
              <a:rPr lang="en-US" dirty="0" smtClean="0"/>
              <a:t>,</a:t>
            </a:r>
            <a:r>
              <a:rPr lang="zh-CN" altLang="en-US" dirty="0" smtClean="0"/>
              <a:t>努力进取</a:t>
            </a:r>
            <a:r>
              <a:rPr lang="en-US" dirty="0" smtClean="0"/>
              <a:t>,</a:t>
            </a:r>
            <a:r>
              <a:rPr lang="zh-CN" altLang="en-US" dirty="0" smtClean="0"/>
              <a:t>以便能实现我的理想</a:t>
            </a:r>
            <a:r>
              <a:rPr lang="en-US" dirty="0" smtClean="0"/>
              <a:t>;</a:t>
            </a:r>
            <a:r>
              <a:rPr lang="zh-CN" altLang="en-US" dirty="0" smtClean="0"/>
              <a:t>还可以写假如不我冲动</a:t>
            </a:r>
            <a:r>
              <a:rPr lang="en-US" dirty="0" smtClean="0"/>
              <a:t>,</a:t>
            </a:r>
            <a:r>
              <a:rPr lang="zh-CN" altLang="en-US" dirty="0" smtClean="0"/>
              <a:t>就不会失去美好的事物</a:t>
            </a:r>
            <a:r>
              <a:rPr lang="en-US" altLang="zh-CN" dirty="0" smtClean="0"/>
              <a:t>……</a:t>
            </a:r>
            <a:r>
              <a:rPr lang="zh-CN" altLang="en-US" dirty="0" smtClean="0"/>
              <a:t>总之要通过自己的反思</a:t>
            </a:r>
            <a:r>
              <a:rPr lang="en-US" dirty="0" smtClean="0"/>
              <a:t>,</a:t>
            </a:r>
            <a:r>
              <a:rPr lang="zh-CN" altLang="en-US" dirty="0" smtClean="0"/>
              <a:t>来表达自己对生活的体验</a:t>
            </a:r>
            <a:r>
              <a:rPr lang="en-US" dirty="0" smtClean="0"/>
              <a:t>,</a:t>
            </a:r>
            <a:r>
              <a:rPr lang="zh-CN" altLang="en-US" dirty="0" smtClean="0"/>
              <a:t>歌颂诚实守信、礼貌待人等高尚品质。也可以用比喻的方法假设自己“是什么”</a:t>
            </a:r>
            <a:r>
              <a:rPr lang="en-US" dirty="0" smtClean="0"/>
              <a:t>,</a:t>
            </a:r>
            <a:r>
              <a:rPr lang="zh-CN" altLang="en-US" dirty="0" smtClean="0"/>
              <a:t>就此展开联想也可以。</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注意隐含信息</a:t>
            </a:r>
          </a:p>
          <a:p>
            <a:pPr indent="446088">
              <a:lnSpc>
                <a:spcPct val="150000"/>
              </a:lnSpc>
            </a:pPr>
            <a:r>
              <a:rPr lang="zh-CN" altLang="en-US" dirty="0" smtClean="0"/>
              <a:t>题目中的“真”“最”“也”“还”“再”“更”“其实”“依然”等副词</a:t>
            </a:r>
            <a:r>
              <a:rPr lang="en-US" dirty="0" smtClean="0"/>
              <a:t>,</a:t>
            </a:r>
            <a:r>
              <a:rPr lang="zh-CN" altLang="en-US" dirty="0" smtClean="0"/>
              <a:t>绝不是可有可无的点缀</a:t>
            </a:r>
            <a:r>
              <a:rPr lang="en-US" dirty="0" smtClean="0"/>
              <a:t>,</a:t>
            </a:r>
            <a:r>
              <a:rPr lang="zh-CN" altLang="en-US" dirty="0" smtClean="0"/>
              <a:t>而是容易误人的陷阱。如</a:t>
            </a:r>
            <a:r>
              <a:rPr lang="en-US" dirty="0" smtClean="0"/>
              <a:t>2017</a:t>
            </a:r>
            <a:r>
              <a:rPr lang="zh-CN" altLang="en-US" dirty="0" smtClean="0"/>
              <a:t>年淮安中考作文题</a:t>
            </a:r>
            <a:r>
              <a:rPr lang="en-US" altLang="zh-CN" dirty="0" smtClean="0"/>
              <a:t>《</a:t>
            </a:r>
            <a:r>
              <a:rPr lang="zh-CN" altLang="en-US" dirty="0" smtClean="0"/>
              <a:t>向阳春常在</a:t>
            </a:r>
            <a:r>
              <a:rPr lang="en-US" altLang="zh-CN" dirty="0" smtClean="0"/>
              <a:t>》</a:t>
            </a:r>
            <a:r>
              <a:rPr lang="en-US" dirty="0" smtClean="0"/>
              <a:t>,</a:t>
            </a:r>
            <a:r>
              <a:rPr lang="zh-CN" altLang="en-US" dirty="0" smtClean="0"/>
              <a:t>“常在”与“在”的意思是不一样的。“常在”要有一种时间上的延续性</a:t>
            </a:r>
            <a:r>
              <a:rPr lang="en-US" dirty="0" smtClean="0"/>
              <a:t>,</a:t>
            </a:r>
            <a:r>
              <a:rPr lang="zh-CN" altLang="en-US" dirty="0" smtClean="0"/>
              <a:t>它并不是偶然性的</a:t>
            </a:r>
            <a:r>
              <a:rPr lang="en-US" dirty="0" smtClean="0"/>
              <a:t>,</a:t>
            </a:r>
            <a:r>
              <a:rPr lang="zh-CN" altLang="en-US" dirty="0" smtClean="0"/>
              <a:t>而是一种规律性的现象、行为或是事件</a:t>
            </a:r>
            <a:r>
              <a:rPr lang="en-US" dirty="0" smtClean="0"/>
              <a:t>,</a:t>
            </a:r>
            <a:r>
              <a:rPr lang="zh-CN" altLang="en-US" dirty="0" smtClean="0"/>
              <a:t>甚至还有一些空间上的宽泛性</a:t>
            </a:r>
            <a:r>
              <a:rPr lang="en-US" dirty="0" smtClean="0"/>
              <a:t>,</a:t>
            </a:r>
            <a:r>
              <a:rPr lang="zh-CN" altLang="en-US" dirty="0" smtClean="0"/>
              <a:t>它不是一时一地的“个案”</a:t>
            </a:r>
            <a:r>
              <a:rPr lang="en-US" dirty="0" smtClean="0"/>
              <a:t>,</a:t>
            </a:r>
            <a:r>
              <a:rPr lang="zh-CN" altLang="en-US" dirty="0" smtClean="0"/>
              <a:t>而是自然或人生中的“共性”。</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dirty="0" smtClean="0">
                <a:solidFill>
                  <a:srgbClr val="0092D7"/>
                </a:solidFill>
              </a:rPr>
              <a:t>示例</a:t>
            </a:r>
            <a:r>
              <a:rPr lang="en-US" dirty="0" smtClean="0">
                <a:solidFill>
                  <a:srgbClr val="0092D7"/>
                </a:solidFill>
              </a:rPr>
              <a:t>[</a:t>
            </a:r>
            <a:r>
              <a:rPr lang="zh-CN" altLang="en-US" dirty="0" smtClean="0">
                <a:solidFill>
                  <a:srgbClr val="0092D7"/>
                </a:solidFill>
              </a:rPr>
              <a:t>命题</a:t>
            </a:r>
            <a:r>
              <a:rPr lang="en-US" dirty="0" smtClean="0">
                <a:solidFill>
                  <a:srgbClr val="0092D7"/>
                </a:solidFill>
              </a:rPr>
              <a:t>] </a:t>
            </a:r>
            <a:r>
              <a:rPr lang="en-US" altLang="zh-CN" dirty="0" smtClean="0"/>
              <a:t>《</a:t>
            </a:r>
            <a:r>
              <a:rPr lang="zh-CN" altLang="en-US" dirty="0" smtClean="0"/>
              <a:t>终于等到你</a:t>
            </a:r>
            <a:r>
              <a:rPr lang="en-US" altLang="zh-CN" dirty="0" smtClean="0"/>
              <a:t>》</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孝感</a:t>
            </a:r>
            <a:r>
              <a:rPr lang="en-US" dirty="0" smtClean="0">
                <a:solidFill>
                  <a:srgbClr val="0092D7"/>
                </a:solidFill>
              </a:rPr>
              <a:t>]</a:t>
            </a:r>
            <a:endParaRPr lang="zh-CN" altLang="en-US" dirty="0" smtClean="0">
              <a:solidFill>
                <a:srgbClr val="0092D7"/>
              </a:solidFill>
            </a:endParaRPr>
          </a:p>
          <a:p>
            <a:pPr>
              <a:lnSpc>
                <a:spcPct val="150000"/>
              </a:lnSpc>
            </a:pPr>
            <a:r>
              <a:rPr lang="en-US" dirty="0" smtClean="0">
                <a:solidFill>
                  <a:srgbClr val="0092D7"/>
                </a:solidFill>
              </a:rPr>
              <a:t>[</a:t>
            </a:r>
            <a:r>
              <a:rPr lang="zh-CN" altLang="en-US" dirty="0" smtClean="0">
                <a:solidFill>
                  <a:srgbClr val="0092D7"/>
                </a:solidFill>
              </a:rPr>
              <a:t>审题</a:t>
            </a:r>
            <a:r>
              <a:rPr lang="en-US" dirty="0" smtClean="0">
                <a:solidFill>
                  <a:srgbClr val="0092D7"/>
                </a:solidFill>
              </a:rPr>
              <a:t>]</a:t>
            </a:r>
            <a:r>
              <a:rPr lang="zh-CN" altLang="en-US" dirty="0" smtClean="0"/>
              <a:t>该命题作文题为“终于等到你”</a:t>
            </a:r>
            <a:r>
              <a:rPr lang="en-US" dirty="0" smtClean="0"/>
              <a:t>,</a:t>
            </a:r>
            <a:r>
              <a:rPr lang="zh-CN" altLang="en-US" dirty="0" smtClean="0"/>
              <a:t>题目中有几个关键词</a:t>
            </a:r>
            <a:r>
              <a:rPr lang="en-US" dirty="0" smtClean="0"/>
              <a:t>,</a:t>
            </a:r>
            <a:r>
              <a:rPr lang="zh-CN" altLang="en-US" dirty="0" smtClean="0"/>
              <a:t>一是“终于”</a:t>
            </a:r>
            <a:r>
              <a:rPr lang="en-US" dirty="0" smtClean="0"/>
              <a:t>, </a:t>
            </a:r>
            <a:r>
              <a:rPr lang="zh-CN" altLang="en-US" dirty="0" smtClean="0"/>
              <a:t>对时间作了限制</a:t>
            </a:r>
            <a:r>
              <a:rPr lang="en-US" dirty="0" smtClean="0"/>
              <a:t>,</a:t>
            </a:r>
            <a:r>
              <a:rPr lang="zh-CN" altLang="en-US" dirty="0" smtClean="0"/>
              <a:t>要写经历了很漫长的等待之后发生的事、见到的人或现象</a:t>
            </a:r>
            <a:r>
              <a:rPr lang="en-US" dirty="0" smtClean="0"/>
              <a:t>,</a:t>
            </a:r>
            <a:r>
              <a:rPr lang="zh-CN" altLang="en-US" dirty="0" smtClean="0"/>
              <a:t>而不是某一个特定的时间段</a:t>
            </a:r>
            <a:r>
              <a:rPr lang="en-US" dirty="0" smtClean="0"/>
              <a:t>;</a:t>
            </a:r>
            <a:r>
              <a:rPr lang="zh-CN" altLang="en-US" dirty="0" smtClean="0"/>
              <a:t>二是“等到”</a:t>
            </a:r>
            <a:r>
              <a:rPr lang="en-US" dirty="0" smtClean="0"/>
              <a:t>, </a:t>
            </a:r>
            <a:r>
              <a:rPr lang="zh-CN" altLang="en-US" dirty="0" smtClean="0"/>
              <a:t>“为什么要等、怎样等、等来后自己的心情如何”是作文中必须交代的内容</a:t>
            </a:r>
            <a:r>
              <a:rPr lang="en-US" dirty="0" smtClean="0"/>
              <a:t>;</a:t>
            </a:r>
            <a:r>
              <a:rPr lang="zh-CN" altLang="en-US" dirty="0" smtClean="0"/>
              <a:t>三是“你”是对人称作了交代</a:t>
            </a:r>
            <a:r>
              <a:rPr lang="en-US" dirty="0" smtClean="0"/>
              <a:t>,</a:t>
            </a:r>
            <a:r>
              <a:rPr lang="zh-CN" altLang="en-US" dirty="0" smtClean="0"/>
              <a:t>当然</a:t>
            </a:r>
            <a:r>
              <a:rPr lang="en-US" dirty="0" smtClean="0"/>
              <a:t>,</a:t>
            </a:r>
            <a:r>
              <a:rPr lang="zh-CN" altLang="en-US" dirty="0" smtClean="0"/>
              <a:t>此处的“你”可以是一个人</a:t>
            </a:r>
            <a:r>
              <a:rPr lang="en-US" dirty="0" smtClean="0"/>
              <a:t>,</a:t>
            </a:r>
            <a:r>
              <a:rPr lang="zh-CN" altLang="en-US" dirty="0" smtClean="0"/>
              <a:t>也可以是一个希望</a:t>
            </a:r>
            <a:r>
              <a:rPr lang="en-US" dirty="0" smtClean="0"/>
              <a:t>,</a:t>
            </a:r>
            <a:r>
              <a:rPr lang="zh-CN" altLang="en-US" dirty="0" smtClean="0"/>
              <a:t>一个理想</a:t>
            </a:r>
            <a:r>
              <a:rPr lang="en-US" dirty="0" smtClean="0"/>
              <a:t>,</a:t>
            </a:r>
            <a:r>
              <a:rPr lang="zh-CN" altLang="en-US" dirty="0" smtClean="0"/>
              <a:t>一本书</a:t>
            </a:r>
            <a:r>
              <a:rPr lang="en-US" dirty="0" smtClean="0"/>
              <a:t>,</a:t>
            </a:r>
            <a:r>
              <a:rPr lang="zh-CN" altLang="en-US" dirty="0" smtClean="0"/>
              <a:t>一个顿悟等。</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立意与构思</a:t>
            </a:r>
            <a:r>
              <a:rPr lang="en-US" dirty="0" smtClean="0">
                <a:solidFill>
                  <a:srgbClr val="0092D7"/>
                </a:solidFill>
              </a:rPr>
              <a:t>]</a:t>
            </a:r>
            <a:r>
              <a:rPr lang="zh-CN" altLang="en-US" dirty="0" smtClean="0"/>
              <a:t>立意</a:t>
            </a:r>
            <a:r>
              <a:rPr lang="en-US" dirty="0" smtClean="0"/>
              <a:t>:</a:t>
            </a:r>
            <a:r>
              <a:rPr lang="zh-CN" altLang="en-US" dirty="0" smtClean="0"/>
              <a:t>本题的立意可以从正面表现等“你”来期间“我”的心理</a:t>
            </a:r>
            <a:r>
              <a:rPr lang="en-US" dirty="0" smtClean="0"/>
              <a:t>, </a:t>
            </a:r>
            <a:r>
              <a:rPr lang="zh-CN" altLang="en-US" dirty="0" smtClean="0"/>
              <a:t>“我”的情感等</a:t>
            </a:r>
            <a:r>
              <a:rPr lang="en-US" dirty="0" smtClean="0"/>
              <a:t>,</a:t>
            </a:r>
            <a:r>
              <a:rPr lang="zh-CN" altLang="en-US" dirty="0" smtClean="0"/>
              <a:t>还可写等到你来时“我”怎样</a:t>
            </a:r>
            <a:r>
              <a:rPr lang="en-US" dirty="0" smtClean="0"/>
              <a:t>,</a:t>
            </a:r>
            <a:r>
              <a:rPr lang="zh-CN" altLang="en-US" dirty="0" smtClean="0"/>
              <a:t>“你”又怎样</a:t>
            </a:r>
            <a:r>
              <a:rPr lang="en-US" dirty="0" smtClean="0"/>
              <a:t>,</a:t>
            </a:r>
            <a:r>
              <a:rPr lang="zh-CN" altLang="en-US" dirty="0" smtClean="0"/>
              <a:t>也可写等“你”来后会发生怎样的事情。总之“等”时的“兴奋”“焦灼”</a:t>
            </a:r>
            <a:r>
              <a:rPr lang="en-US" dirty="0" smtClean="0"/>
              <a:t>,</a:t>
            </a:r>
            <a:r>
              <a:rPr lang="zh-CN" altLang="en-US" dirty="0" smtClean="0"/>
              <a:t>“你”到来时的甜蜜、幸福</a:t>
            </a:r>
            <a:r>
              <a:rPr lang="en-US" dirty="0" smtClean="0"/>
              <a:t>,</a:t>
            </a:r>
            <a:r>
              <a:rPr lang="zh-CN" altLang="en-US" dirty="0" smtClean="0"/>
              <a:t>“你”来后的期许与希冀</a:t>
            </a:r>
            <a:r>
              <a:rPr lang="en-US" dirty="0" smtClean="0"/>
              <a:t>,</a:t>
            </a:r>
            <a:r>
              <a:rPr lang="zh-CN" altLang="en-US" dirty="0" smtClean="0"/>
              <a:t>都能作为此文表现的主题。</a:t>
            </a:r>
          </a:p>
          <a:p>
            <a:pPr indent="446088">
              <a:lnSpc>
                <a:spcPct val="150000"/>
              </a:lnSpc>
            </a:pPr>
            <a:r>
              <a:rPr lang="zh-CN" altLang="en-US" dirty="0" smtClean="0"/>
              <a:t>本题适宜写记叙文</a:t>
            </a:r>
            <a:r>
              <a:rPr lang="en-US" dirty="0" smtClean="0"/>
              <a:t>,</a:t>
            </a:r>
            <a:r>
              <a:rPr lang="zh-CN" altLang="en-US" dirty="0" smtClean="0"/>
              <a:t>且要对“等”时“我”的心理做细致的刻画</a:t>
            </a:r>
            <a:r>
              <a:rPr lang="en-US" dirty="0" smtClean="0"/>
              <a:t>,</a:t>
            </a:r>
            <a:r>
              <a:rPr lang="zh-CN" altLang="en-US" dirty="0" smtClean="0"/>
              <a:t>还要把记叙和后面的点睛式的抒情议论有机结合起来才行。另外文章应该保证“等”时的环境描写要符合人物的心理。</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t>　　说明</a:t>
            </a:r>
            <a:r>
              <a:rPr lang="en-US" b="1" dirty="0" smtClean="0"/>
              <a:t>:</a:t>
            </a:r>
            <a:endParaRPr lang="zh-CN" altLang="en-US" b="1" dirty="0" smtClean="0"/>
          </a:p>
          <a:p>
            <a:pPr>
              <a:lnSpc>
                <a:spcPct val="150000"/>
              </a:lnSpc>
            </a:pPr>
            <a:r>
              <a:rPr lang="zh-CN" altLang="en-US" dirty="0" smtClean="0"/>
              <a:t>　　</a:t>
            </a:r>
            <a:r>
              <a:rPr lang="en-US" dirty="0" smtClean="0"/>
              <a:t>(1)</a:t>
            </a:r>
            <a:r>
              <a:rPr lang="zh-CN" altLang="en-US" dirty="0" smtClean="0"/>
              <a:t>立意、选材、结构、语言等方面有鲜明特色的文章可给满分。</a:t>
            </a:r>
          </a:p>
          <a:p>
            <a:pPr>
              <a:lnSpc>
                <a:spcPct val="150000"/>
              </a:lnSpc>
            </a:pPr>
            <a:r>
              <a:rPr lang="zh-CN" altLang="en-US" dirty="0" smtClean="0"/>
              <a:t>　　</a:t>
            </a:r>
            <a:r>
              <a:rPr lang="en-US" dirty="0" smtClean="0"/>
              <a:t>(2)</a:t>
            </a:r>
            <a:r>
              <a:rPr lang="zh-CN" altLang="en-US" dirty="0" smtClean="0"/>
              <a:t>如全篇文章抄袭可给零分。</a:t>
            </a:r>
          </a:p>
          <a:p>
            <a:pPr>
              <a:lnSpc>
                <a:spcPct val="150000"/>
              </a:lnSpc>
            </a:pPr>
            <a:r>
              <a:rPr lang="zh-CN" altLang="en-US" dirty="0" smtClean="0"/>
              <a:t>　　</a:t>
            </a:r>
            <a:r>
              <a:rPr lang="en-US" dirty="0" smtClean="0"/>
              <a:t>(3)</a:t>
            </a:r>
            <a:r>
              <a:rPr lang="zh-CN" altLang="en-US" dirty="0" smtClean="0"/>
              <a:t>缺题目扣</a:t>
            </a:r>
            <a:r>
              <a:rPr lang="en-US" dirty="0" smtClean="0"/>
              <a:t>2</a:t>
            </a:r>
            <a:r>
              <a:rPr lang="zh-CN" altLang="en-US" dirty="0" smtClean="0"/>
              <a:t>分。字数不够</a:t>
            </a:r>
            <a:r>
              <a:rPr lang="en-US" dirty="0" smtClean="0"/>
              <a:t>,</a:t>
            </a:r>
            <a:r>
              <a:rPr lang="zh-CN" altLang="en-US" dirty="0" smtClean="0"/>
              <a:t>每少</a:t>
            </a:r>
            <a:r>
              <a:rPr lang="en-US" dirty="0" smtClean="0"/>
              <a:t>20</a:t>
            </a:r>
            <a:r>
              <a:rPr lang="zh-CN" altLang="en-US" dirty="0" smtClean="0"/>
              <a:t>字扣</a:t>
            </a:r>
            <a:r>
              <a:rPr lang="en-US" dirty="0" smtClean="0"/>
              <a:t>1</a:t>
            </a:r>
            <a:r>
              <a:rPr lang="zh-CN" altLang="en-US" dirty="0" smtClean="0"/>
              <a:t>分。</a:t>
            </a:r>
          </a:p>
          <a:p>
            <a:pPr>
              <a:lnSpc>
                <a:spcPct val="150000"/>
              </a:lnSpc>
            </a:pPr>
            <a:r>
              <a:rPr lang="zh-CN" altLang="en-US" dirty="0" smtClean="0"/>
              <a:t>从以上评分标准看出</a:t>
            </a:r>
            <a:r>
              <a:rPr lang="en-US" dirty="0" smtClean="0"/>
              <a:t>,</a:t>
            </a:r>
            <a:r>
              <a:rPr lang="zh-CN" altLang="en-US" dirty="0" smtClean="0"/>
              <a:t>中考评分一般综合考查以下几个方面</a:t>
            </a:r>
            <a:r>
              <a:rPr lang="en-US" dirty="0" smtClean="0"/>
              <a:t>:</a:t>
            </a:r>
            <a:r>
              <a:rPr lang="zh-CN" altLang="en-US" dirty="0" smtClean="0"/>
              <a:t>内容</a:t>
            </a:r>
            <a:r>
              <a:rPr lang="en-US" dirty="0" smtClean="0"/>
              <a:t>(</a:t>
            </a:r>
            <a:r>
              <a:rPr lang="zh-CN" altLang="en-US" dirty="0" smtClean="0"/>
              <a:t>主旨</a:t>
            </a:r>
            <a:r>
              <a:rPr lang="en-US" dirty="0" smtClean="0"/>
              <a:t>)</a:t>
            </a:r>
            <a:r>
              <a:rPr lang="zh-CN" altLang="en-US" dirty="0" smtClean="0"/>
              <a:t>、语言、结构、文面等。中考复习初期</a:t>
            </a:r>
            <a:r>
              <a:rPr lang="en-US" dirty="0" smtClean="0"/>
              <a:t>,</a:t>
            </a:r>
            <a:r>
              <a:rPr lang="zh-CN" altLang="en-US" dirty="0" smtClean="0"/>
              <a:t>要对照评分标准做好自我诊断</a:t>
            </a:r>
            <a:r>
              <a:rPr lang="en-US" dirty="0" smtClean="0"/>
              <a:t>,</a:t>
            </a:r>
            <a:r>
              <a:rPr lang="zh-CN" altLang="en-US" dirty="0" smtClean="0"/>
              <a:t>大体明白自己的作文处于什么类别</a:t>
            </a:r>
            <a:r>
              <a:rPr lang="en-US" dirty="0" smtClean="0"/>
              <a:t>,</a:t>
            </a:r>
            <a:r>
              <a:rPr lang="zh-CN" altLang="en-US" dirty="0" smtClean="0"/>
              <a:t>存在哪些主要问题</a:t>
            </a:r>
            <a:r>
              <a:rPr lang="en-US" dirty="0" smtClean="0"/>
              <a:t>,</a:t>
            </a:r>
            <a:r>
              <a:rPr lang="zh-CN" altLang="en-US" dirty="0" smtClean="0"/>
              <a:t>哪些短板</a:t>
            </a:r>
            <a:r>
              <a:rPr lang="en-US" dirty="0" smtClean="0"/>
              <a:t>,</a:t>
            </a:r>
            <a:r>
              <a:rPr lang="zh-CN" altLang="en-US" dirty="0" smtClean="0"/>
              <a:t>并针对性进行复习和训练</a:t>
            </a:r>
            <a:r>
              <a:rPr lang="en-US" dirty="0" smtClean="0"/>
              <a:t>,</a:t>
            </a:r>
            <a:r>
              <a:rPr lang="zh-CN" altLang="en-US" dirty="0" smtClean="0"/>
              <a:t>从而快速提高作文成绩。</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注意虚实转化</a:t>
            </a:r>
          </a:p>
          <a:p>
            <a:pPr indent="446088">
              <a:lnSpc>
                <a:spcPct val="150000"/>
              </a:lnSpc>
            </a:pPr>
            <a:r>
              <a:rPr lang="zh-CN" altLang="en-US" dirty="0" smtClean="0"/>
              <a:t>寓意类作文题是选取自然社会生活中的一种事物</a:t>
            </a:r>
            <a:r>
              <a:rPr lang="en-US" dirty="0" smtClean="0"/>
              <a:t>,</a:t>
            </a:r>
            <a:r>
              <a:rPr lang="zh-CN" altLang="en-US" dirty="0" smtClean="0"/>
              <a:t>运用比喻的手法</a:t>
            </a:r>
            <a:r>
              <a:rPr lang="en-US" dirty="0" smtClean="0"/>
              <a:t>,</a:t>
            </a:r>
            <a:r>
              <a:rPr lang="zh-CN" altLang="en-US" dirty="0" smtClean="0"/>
              <a:t>在表层意思下寄托着某种哲理、感悟。有些命题比较具体实在</a:t>
            </a:r>
            <a:r>
              <a:rPr lang="en-US" dirty="0" smtClean="0"/>
              <a:t>,</a:t>
            </a:r>
            <a:r>
              <a:rPr lang="zh-CN" altLang="en-US" dirty="0" smtClean="0"/>
              <a:t>我们需要化实为虚</a:t>
            </a:r>
            <a:r>
              <a:rPr lang="en-US" dirty="0" smtClean="0"/>
              <a:t>;</a:t>
            </a:r>
            <a:r>
              <a:rPr lang="zh-CN" altLang="en-US" dirty="0" smtClean="0"/>
              <a:t>有些命题比较抽象</a:t>
            </a:r>
            <a:r>
              <a:rPr lang="en-US" dirty="0" smtClean="0"/>
              <a:t>,</a:t>
            </a:r>
            <a:r>
              <a:rPr lang="zh-CN" altLang="en-US" dirty="0" smtClean="0"/>
              <a:t>我们需要化虚为实。如</a:t>
            </a:r>
            <a:r>
              <a:rPr lang="en-US" dirty="0" smtClean="0"/>
              <a:t>2018</a:t>
            </a:r>
            <a:r>
              <a:rPr lang="zh-CN" altLang="en-US" dirty="0" smtClean="0"/>
              <a:t>年陕西中考作文题</a:t>
            </a:r>
            <a:r>
              <a:rPr lang="en-US" altLang="zh-CN" dirty="0" smtClean="0"/>
              <a:t>《</a:t>
            </a:r>
            <a:r>
              <a:rPr lang="zh-CN" altLang="en-US" dirty="0" smtClean="0"/>
              <a:t>阳光</a:t>
            </a:r>
            <a:r>
              <a:rPr lang="en-US" altLang="zh-CN" dirty="0" smtClean="0"/>
              <a:t>》</a:t>
            </a:r>
            <a:r>
              <a:rPr lang="en-US" dirty="0" smtClean="0"/>
              <a:t>, 2017</a:t>
            </a:r>
            <a:r>
              <a:rPr lang="zh-CN" altLang="en-US" dirty="0" smtClean="0"/>
              <a:t>年南通中考作文题</a:t>
            </a:r>
            <a:r>
              <a:rPr lang="en-US" altLang="zh-CN" dirty="0" smtClean="0"/>
              <a:t>《</a:t>
            </a:r>
            <a:r>
              <a:rPr lang="zh-CN" altLang="en-US" dirty="0" smtClean="0"/>
              <a:t>这里</a:t>
            </a:r>
            <a:r>
              <a:rPr lang="en-US" dirty="0" smtClean="0"/>
              <a:t>,</a:t>
            </a:r>
            <a:r>
              <a:rPr lang="zh-CN" altLang="en-US" dirty="0" smtClean="0"/>
              <a:t>也是我的舞台</a:t>
            </a:r>
            <a:r>
              <a:rPr lang="en-US" altLang="zh-CN" dirty="0" smtClean="0"/>
              <a:t>》</a:t>
            </a:r>
            <a:r>
              <a:rPr lang="en-US" dirty="0" smtClean="0"/>
              <a:t>,2016</a:t>
            </a:r>
            <a:r>
              <a:rPr lang="zh-CN" altLang="en-US" dirty="0" smtClean="0"/>
              <a:t>宿迁中考作文题</a:t>
            </a:r>
            <a:r>
              <a:rPr lang="en-US" altLang="zh-CN" dirty="0" smtClean="0"/>
              <a:t>《</a:t>
            </a:r>
            <a:r>
              <a:rPr lang="zh-CN" altLang="en-US" dirty="0" smtClean="0"/>
              <a:t>迎着风</a:t>
            </a:r>
            <a:r>
              <a:rPr lang="en-US" altLang="zh-CN" dirty="0" smtClean="0"/>
              <a:t>》</a:t>
            </a:r>
            <a:r>
              <a:rPr lang="zh-CN" altLang="en-US" dirty="0" smtClean="0"/>
              <a:t>。</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dirty="0" smtClean="0">
                <a:solidFill>
                  <a:srgbClr val="0092D7"/>
                </a:solidFill>
              </a:rPr>
              <a:t>示例</a:t>
            </a:r>
            <a:r>
              <a:rPr lang="en-US" dirty="0" smtClean="0">
                <a:solidFill>
                  <a:srgbClr val="0092D7"/>
                </a:solidFill>
              </a:rPr>
              <a:t>[</a:t>
            </a:r>
            <a:r>
              <a:rPr lang="zh-CN" altLang="en-US" dirty="0" smtClean="0">
                <a:solidFill>
                  <a:srgbClr val="0092D7"/>
                </a:solidFill>
              </a:rPr>
              <a:t>命题</a:t>
            </a:r>
            <a:r>
              <a:rPr lang="en-US" dirty="0" smtClean="0">
                <a:solidFill>
                  <a:srgbClr val="0092D7"/>
                </a:solidFill>
              </a:rPr>
              <a:t>] </a:t>
            </a:r>
            <a:r>
              <a:rPr lang="en-US" altLang="zh-CN" dirty="0" smtClean="0"/>
              <a:t>《</a:t>
            </a:r>
            <a:r>
              <a:rPr lang="zh-CN" altLang="en-US" dirty="0" smtClean="0"/>
              <a:t>钥匙</a:t>
            </a:r>
            <a:r>
              <a:rPr lang="en-US" altLang="zh-CN" dirty="0" smtClean="0"/>
              <a:t>》</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江西</a:t>
            </a:r>
            <a:r>
              <a:rPr lang="en-US" dirty="0" smtClean="0">
                <a:solidFill>
                  <a:srgbClr val="0092D7"/>
                </a:solidFill>
              </a:rPr>
              <a:t>]</a:t>
            </a:r>
            <a:endParaRPr lang="zh-CN" altLang="en-US" dirty="0" smtClean="0">
              <a:solidFill>
                <a:srgbClr val="0092D7"/>
              </a:solidFill>
            </a:endParaRPr>
          </a:p>
          <a:p>
            <a:pPr>
              <a:lnSpc>
                <a:spcPct val="150000"/>
              </a:lnSpc>
            </a:pPr>
            <a:r>
              <a:rPr lang="en-US" dirty="0" smtClean="0">
                <a:solidFill>
                  <a:srgbClr val="0092D7"/>
                </a:solidFill>
              </a:rPr>
              <a:t>[</a:t>
            </a:r>
            <a:r>
              <a:rPr lang="zh-CN" altLang="en-US" dirty="0" smtClean="0">
                <a:solidFill>
                  <a:srgbClr val="0092D7"/>
                </a:solidFill>
              </a:rPr>
              <a:t>导语</a:t>
            </a:r>
            <a:r>
              <a:rPr lang="en-US" dirty="0" smtClean="0">
                <a:solidFill>
                  <a:srgbClr val="0092D7"/>
                </a:solidFill>
              </a:rPr>
              <a:t>]</a:t>
            </a:r>
            <a:r>
              <a:rPr lang="zh-CN" altLang="en-US" b="1" dirty="0" smtClean="0">
                <a:latin typeface="楷体" pitchFamily="49" charset="-122"/>
                <a:ea typeface="楷体" pitchFamily="49" charset="-122"/>
              </a:rPr>
              <a:t>钥匙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可以是开锁或上锁的工具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钥匙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也可以是解决问题的方法、门径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钥匙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还可以是</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看似平常的钥匙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有时却意义重大。</a:t>
            </a:r>
          </a:p>
          <a:p>
            <a:pPr>
              <a:lnSpc>
                <a:spcPct val="150000"/>
              </a:lnSpc>
            </a:pPr>
            <a:r>
              <a:rPr lang="en-US" dirty="0" smtClean="0">
                <a:solidFill>
                  <a:srgbClr val="0092D7"/>
                </a:solidFill>
              </a:rPr>
              <a:t>[</a:t>
            </a:r>
            <a:r>
              <a:rPr lang="zh-CN" altLang="en-US" dirty="0" smtClean="0">
                <a:solidFill>
                  <a:srgbClr val="0092D7"/>
                </a:solidFill>
              </a:rPr>
              <a:t>审题</a:t>
            </a:r>
            <a:r>
              <a:rPr lang="en-US" dirty="0" smtClean="0">
                <a:solidFill>
                  <a:srgbClr val="0092D7"/>
                </a:solidFill>
              </a:rPr>
              <a:t>]</a:t>
            </a:r>
            <a:r>
              <a:rPr lang="zh-CN" altLang="en-US" dirty="0" smtClean="0"/>
              <a:t>导语列举了钥匙的功用</a:t>
            </a:r>
            <a:r>
              <a:rPr lang="en-US" dirty="0" smtClean="0"/>
              <a:t>:</a:t>
            </a:r>
            <a:r>
              <a:rPr lang="zh-CN" altLang="en-US" dirty="0" smtClean="0"/>
              <a:t>开锁或上锁</a:t>
            </a:r>
            <a:r>
              <a:rPr lang="en-US" dirty="0" smtClean="0"/>
              <a:t>,</a:t>
            </a:r>
            <a:r>
              <a:rPr lang="zh-CN" altLang="en-US" dirty="0" smtClean="0"/>
              <a:t>“一把钥匙开一把锁”</a:t>
            </a:r>
            <a:r>
              <a:rPr lang="en-US" dirty="0" smtClean="0"/>
              <a:t>,</a:t>
            </a:r>
            <a:r>
              <a:rPr lang="zh-CN" altLang="en-US" dirty="0" smtClean="0"/>
              <a:t>它是生活中人们常用的工具</a:t>
            </a:r>
            <a:r>
              <a:rPr lang="en-US" dirty="0" smtClean="0"/>
              <a:t>;</a:t>
            </a:r>
            <a:r>
              <a:rPr lang="zh-CN" altLang="en-US" dirty="0" smtClean="0"/>
              <a:t>解决问题的方法、门径</a:t>
            </a:r>
            <a:r>
              <a:rPr lang="en-US" dirty="0" smtClean="0"/>
              <a:t>,</a:t>
            </a:r>
            <a:r>
              <a:rPr lang="zh-CN" altLang="en-US" dirty="0" smtClean="0"/>
              <a:t>“过去是认识现在的钥匙”</a:t>
            </a:r>
            <a:r>
              <a:rPr lang="en-US" dirty="0" smtClean="0"/>
              <a:t>,</a:t>
            </a:r>
            <a:r>
              <a:rPr lang="zh-CN" altLang="en-US" dirty="0" smtClean="0"/>
              <a:t>说明了解一个人的过去是真正认识一个人的方法。“看似平常的钥匙</a:t>
            </a:r>
            <a:r>
              <a:rPr lang="en-US" dirty="0" smtClean="0"/>
              <a:t>,</a:t>
            </a:r>
            <a:r>
              <a:rPr lang="zh-CN" altLang="en-US" dirty="0" smtClean="0"/>
              <a:t>有时却意义重大”</a:t>
            </a:r>
            <a:r>
              <a:rPr lang="en-US" dirty="0" smtClean="0"/>
              <a:t>,</a:t>
            </a:r>
            <a:r>
              <a:rPr lang="zh-CN" altLang="en-US" dirty="0" smtClean="0"/>
              <a:t>这话揭示了钥匙的特点</a:t>
            </a:r>
            <a:r>
              <a:rPr lang="en-US" dirty="0" smtClean="0"/>
              <a:t>,</a:t>
            </a:r>
            <a:r>
              <a:rPr lang="zh-CN" altLang="en-US" dirty="0" smtClean="0"/>
              <a:t>也启发我们拓展思维</a:t>
            </a:r>
            <a:r>
              <a:rPr lang="en-US" dirty="0" smtClean="0"/>
              <a:t>,</a:t>
            </a:r>
            <a:r>
              <a:rPr lang="zh-CN" altLang="en-US" dirty="0" smtClean="0"/>
              <a:t>尽情驰骋在想象的原野。 如</a:t>
            </a:r>
            <a:r>
              <a:rPr lang="en-US" dirty="0" smtClean="0"/>
              <a:t>:</a:t>
            </a:r>
            <a:r>
              <a:rPr lang="zh-CN" altLang="en-US" dirty="0" smtClean="0"/>
              <a:t>关爱是家庭和睦的钥匙</a:t>
            </a:r>
            <a:r>
              <a:rPr lang="en-US" dirty="0" smtClean="0"/>
              <a:t>,</a:t>
            </a:r>
            <a:r>
              <a:rPr lang="zh-CN" altLang="en-US" dirty="0" smtClean="0"/>
              <a:t>理解是保持友谊的钥匙</a:t>
            </a:r>
            <a:r>
              <a:rPr lang="en-US" dirty="0" smtClean="0"/>
              <a:t>,</a:t>
            </a:r>
            <a:r>
              <a:rPr lang="zh-CN" altLang="en-US" dirty="0" smtClean="0"/>
              <a:t>经历挫折是成功的钥匙</a:t>
            </a:r>
            <a:r>
              <a:rPr lang="en-US" dirty="0" smtClean="0"/>
              <a:t>,</a:t>
            </a:r>
            <a:r>
              <a:rPr lang="zh-CN" altLang="en-US" dirty="0" smtClean="0"/>
              <a:t>理想的书籍是智慧的钥匙</a:t>
            </a:r>
            <a:r>
              <a:rPr lang="en-US" dirty="0" smtClean="0"/>
              <a:t>,</a:t>
            </a:r>
            <a:r>
              <a:rPr lang="zh-CN" altLang="en-US" dirty="0" smtClean="0"/>
              <a:t>等等。</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立意与构思</a:t>
            </a:r>
            <a:r>
              <a:rPr lang="en-US" dirty="0" smtClean="0">
                <a:solidFill>
                  <a:srgbClr val="0092D7"/>
                </a:solidFill>
              </a:rPr>
              <a:t>]</a:t>
            </a:r>
            <a:r>
              <a:rPr lang="zh-CN" altLang="en-US" dirty="0" smtClean="0"/>
              <a:t>本文宜写成记叙文。通过叙述关于有形的或无形的“钥匙”的故事</a:t>
            </a:r>
            <a:r>
              <a:rPr lang="en-US" dirty="0" smtClean="0"/>
              <a:t>,</a:t>
            </a:r>
            <a:r>
              <a:rPr lang="zh-CN" altLang="en-US" dirty="0" smtClean="0"/>
              <a:t>表现人物特点</a:t>
            </a:r>
            <a:r>
              <a:rPr lang="en-US" dirty="0" smtClean="0"/>
              <a:t>,</a:t>
            </a:r>
            <a:r>
              <a:rPr lang="zh-CN" altLang="en-US" dirty="0" smtClean="0"/>
              <a:t>表达对生活的启示和感悟</a:t>
            </a:r>
            <a:r>
              <a:rPr lang="en-US" dirty="0" smtClean="0"/>
              <a:t>,</a:t>
            </a:r>
            <a:r>
              <a:rPr lang="zh-CN" altLang="en-US" dirty="0" smtClean="0"/>
              <a:t>传递内心情感。叙事</a:t>
            </a:r>
            <a:r>
              <a:rPr lang="en-US" dirty="0" smtClean="0"/>
              <a:t>,</a:t>
            </a:r>
            <a:r>
              <a:rPr lang="zh-CN" altLang="en-US" dirty="0" smtClean="0"/>
              <a:t>要有完整的故事、来龙去脉</a:t>
            </a:r>
            <a:r>
              <a:rPr lang="en-US" dirty="0" smtClean="0"/>
              <a:t>,</a:t>
            </a:r>
            <a:r>
              <a:rPr lang="zh-CN" altLang="en-US" dirty="0" smtClean="0"/>
              <a:t>环环相扣。要从故事当中揭示主题</a:t>
            </a:r>
            <a:r>
              <a:rPr lang="en-US" dirty="0" smtClean="0"/>
              <a:t>,</a:t>
            </a:r>
            <a:r>
              <a:rPr lang="zh-CN" altLang="en-US" dirty="0" smtClean="0"/>
              <a:t>而这就要努力做到主次得当</a:t>
            </a:r>
            <a:r>
              <a:rPr lang="en-US" dirty="0" smtClean="0"/>
              <a:t>,</a:t>
            </a:r>
            <a:r>
              <a:rPr lang="zh-CN" altLang="en-US" dirty="0" smtClean="0"/>
              <a:t>详略有致。如果以写人为主</a:t>
            </a:r>
            <a:r>
              <a:rPr lang="en-US" dirty="0" smtClean="0"/>
              <a:t>,</a:t>
            </a:r>
            <a:r>
              <a:rPr lang="zh-CN" altLang="en-US" dirty="0" smtClean="0"/>
              <a:t>则应着重刻画人物</a:t>
            </a:r>
            <a:r>
              <a:rPr lang="en-US" dirty="0" smtClean="0"/>
              <a:t>,</a:t>
            </a:r>
            <a:r>
              <a:rPr lang="zh-CN" altLang="en-US" dirty="0" smtClean="0"/>
              <a:t>音容笑貌</a:t>
            </a:r>
            <a:r>
              <a:rPr lang="en-US" dirty="0" smtClean="0"/>
              <a:t>,</a:t>
            </a:r>
            <a:r>
              <a:rPr lang="zh-CN" altLang="en-US" dirty="0" smtClean="0"/>
              <a:t>言谈举止</a:t>
            </a:r>
            <a:r>
              <a:rPr lang="en-US" dirty="0" smtClean="0"/>
              <a:t>,</a:t>
            </a:r>
            <a:r>
              <a:rPr lang="zh-CN" altLang="en-US" dirty="0" smtClean="0"/>
              <a:t>精雕细刻</a:t>
            </a:r>
            <a:r>
              <a:rPr lang="en-US" dirty="0" smtClean="0"/>
              <a:t>,</a:t>
            </a:r>
            <a:r>
              <a:rPr lang="zh-CN" altLang="en-US" dirty="0" smtClean="0"/>
              <a:t>力求栩栩如生。当然也可以写成议论文</a:t>
            </a:r>
            <a:r>
              <a:rPr lang="en-US" dirty="0" smtClean="0"/>
              <a:t>,</a:t>
            </a:r>
            <a:r>
              <a:rPr lang="zh-CN" altLang="en-US" dirty="0" smtClean="0"/>
              <a:t>围绕“钥匙”</a:t>
            </a:r>
            <a:r>
              <a:rPr lang="en-US" dirty="0" smtClean="0"/>
              <a:t>,</a:t>
            </a:r>
            <a:r>
              <a:rPr lang="zh-CN" altLang="en-US" dirty="0" smtClean="0"/>
              <a:t>引申出某个观点</a:t>
            </a:r>
            <a:r>
              <a:rPr lang="en-US" dirty="0" smtClean="0"/>
              <a:t>,</a:t>
            </a:r>
            <a:r>
              <a:rPr lang="zh-CN" altLang="en-US" dirty="0" smtClean="0"/>
              <a:t>摆事实</a:t>
            </a:r>
            <a:r>
              <a:rPr lang="en-US" dirty="0" smtClean="0"/>
              <a:t>,</a:t>
            </a:r>
            <a:r>
              <a:rPr lang="zh-CN" altLang="en-US" dirty="0" smtClean="0"/>
              <a:t>讲道理</a:t>
            </a:r>
            <a:r>
              <a:rPr lang="en-US" dirty="0" smtClean="0"/>
              <a:t>,</a:t>
            </a:r>
            <a:r>
              <a:rPr lang="zh-CN" altLang="en-US" dirty="0" smtClean="0"/>
              <a:t>加以论证。</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镇江</a:t>
            </a:r>
            <a:r>
              <a:rPr lang="en-US" dirty="0" smtClean="0">
                <a:solidFill>
                  <a:srgbClr val="0092D7"/>
                </a:solidFill>
              </a:rPr>
              <a:t>]</a:t>
            </a:r>
            <a:r>
              <a:rPr lang="zh-CN" altLang="en-US" dirty="0" smtClean="0"/>
              <a:t>请以“难得这样”为题写一篇文章。</a:t>
            </a:r>
          </a:p>
          <a:p>
            <a:pPr algn="ctr">
              <a:lnSpc>
                <a:spcPct val="150000"/>
              </a:lnSpc>
            </a:pPr>
            <a:r>
              <a:rPr lang="zh-CN" altLang="en-US" b="1" dirty="0" smtClean="0">
                <a:latin typeface="楷体" pitchFamily="49" charset="-122"/>
                <a:ea typeface="楷体" pitchFamily="49" charset="-122"/>
              </a:rPr>
              <a:t>难得这样</a:t>
            </a:r>
          </a:p>
          <a:p>
            <a:pPr algn="ctr">
              <a:lnSpc>
                <a:spcPct val="150000"/>
              </a:lnSpc>
            </a:pPr>
            <a:r>
              <a:rPr lang="zh-CN" altLang="en-US" b="1" dirty="0" smtClean="0">
                <a:latin typeface="楷体" pitchFamily="49" charset="-122"/>
                <a:ea typeface="楷体" pitchFamily="49" charset="-122"/>
              </a:rPr>
              <a:t>镇江一考生</a:t>
            </a:r>
          </a:p>
          <a:p>
            <a:pPr indent="446088">
              <a:lnSpc>
                <a:spcPct val="150000"/>
              </a:lnSpc>
            </a:pPr>
            <a:r>
              <a:rPr lang="zh-CN" altLang="en-US" b="1" dirty="0" smtClean="0">
                <a:latin typeface="楷体" pitchFamily="49" charset="-122"/>
                <a:ea typeface="楷体" pitchFamily="49" charset="-122"/>
              </a:rPr>
              <a:t>商店奶奶的那口井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今天难得开了。商店奶奶住在这里很久了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她有一口井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在商店对面。</a:t>
            </a:r>
          </a:p>
          <a:p>
            <a:pPr indent="446088">
              <a:lnSpc>
                <a:spcPct val="150000"/>
              </a:lnSpc>
            </a:pPr>
            <a:r>
              <a:rPr lang="zh-CN" altLang="en-US" b="1" dirty="0" smtClean="0">
                <a:latin typeface="楷体" pitchFamily="49" charset="-122"/>
                <a:ea typeface="楷体" pitchFamily="49" charset="-122"/>
              </a:rPr>
              <a:t>不久前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搬来一位卖山芋的婆婆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她有一只叫“黑头”的狗。山芋婆婆常常蹲下来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用那双皱巴巴的手摸一摸“黑头”</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那只凶恶的狗。黑头可不是一盏省油的灯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它常常睡在路口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一有人经过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它就对着那人狂吠。</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那天放学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我绕过黑头来到商店奶奶面前。“怕吗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这狗真凶。”商店奶奶有些担忧地说。“怕。”我说。商店奶奶默默看向她的井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几朵轻盈的桂花飘落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清香弥漫在井中。</a:t>
            </a:r>
          </a:p>
          <a:p>
            <a:pPr indent="446088">
              <a:lnSpc>
                <a:spcPct val="150000"/>
              </a:lnSpc>
            </a:pPr>
            <a:r>
              <a:rPr lang="zh-CN" altLang="en-US" b="1" dirty="0" smtClean="0">
                <a:latin typeface="楷体" pitchFamily="49" charset="-122"/>
                <a:ea typeface="楷体" pitchFamily="49" charset="-122"/>
              </a:rPr>
              <a:t>后来一天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我惊讶地发现商店奶奶的那口井换了井盖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还上了锁。听人说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山芋婆婆老是用商店奶奶的井打水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后来还用那井水给黑头洗澡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弄得周围脏兮兮的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井水也变得浑浊了。有时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黑头竟去了商店门口拉屎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逼得商店奶奶拿棍子赶它。我看向那井盖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井盖发出的金属光泽尖锐得刺眼。</a:t>
            </a:r>
          </a:p>
          <a:p>
            <a:pPr indent="446088">
              <a:lnSpc>
                <a:spcPct val="150000"/>
              </a:lnSpc>
            </a:pPr>
            <a:r>
              <a:rPr lang="zh-CN" altLang="en-US" b="1" dirty="0" smtClean="0">
                <a:latin typeface="楷体" pitchFamily="49" charset="-122"/>
                <a:ea typeface="楷体" pitchFamily="49" charset="-122"/>
              </a:rPr>
              <a:t>又一天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我去山芋婆婆那里买烤山芋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没看到黑头。“黑头呢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”我问。“关家里了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它对人不友好。”婆婆笑了笑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将热乎乎的山芋递给我。我刚走出两步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她又叫住我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塞给我另一袋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“去给商店奶奶。”我点点头。</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我走到商店奶奶面前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将热山芋给她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并告诉她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“这是山芋婆婆送的。”她趴在商品柜子上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看着水雾弥漫在塑料袋里。“今天黑头被关在家里了。”我说。“嗯。”她点点头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轻轻地笑了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看向那口紧锁的井。那锁的气焰逼得桂花也不敢飘落在井的附近。</a:t>
            </a:r>
          </a:p>
          <a:p>
            <a:pPr indent="446088">
              <a:lnSpc>
                <a:spcPct val="150000"/>
              </a:lnSpc>
            </a:pPr>
            <a:r>
              <a:rPr lang="zh-CN" altLang="en-US" b="1" dirty="0" smtClean="0">
                <a:latin typeface="楷体" pitchFamily="49" charset="-122"/>
                <a:ea typeface="楷体" pitchFamily="49" charset="-122"/>
              </a:rPr>
              <a:t>第二天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井的锁打开了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小小的桂花再一次飘进井里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带着桂花香的井水明澈了人心。后来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我便常见山芋婆婆在井边洗着山芋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与一旁的商店奶奶在闲聊。</a:t>
            </a:r>
          </a:p>
          <a:p>
            <a:pPr indent="446088">
              <a:lnSpc>
                <a:spcPct val="150000"/>
              </a:lnSpc>
            </a:pPr>
            <a:r>
              <a:rPr lang="zh-CN" altLang="en-US" b="1" dirty="0" smtClean="0">
                <a:latin typeface="楷体" pitchFamily="49" charset="-122"/>
                <a:ea typeface="楷体" pitchFamily="49" charset="-122"/>
              </a:rPr>
              <a:t>又见一袋热乎乎的山芋放在商店的柜台上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难得这对奶奶关系那么好。</a:t>
            </a:r>
          </a:p>
          <a:p>
            <a:pPr indent="446088">
              <a:lnSpc>
                <a:spcPct val="150000"/>
              </a:lnSpc>
            </a:pPr>
            <a:r>
              <a:rPr lang="zh-CN" altLang="en-US" b="1" dirty="0" smtClean="0">
                <a:latin typeface="楷体" pitchFamily="49" charset="-122"/>
                <a:ea typeface="楷体" pitchFamily="49" charset="-122"/>
              </a:rPr>
              <a:t>难得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难得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这样一对好邻里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这样热情、美好。</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a:lnSpc>
                <a:spcPct val="150000"/>
              </a:lnSpc>
            </a:pPr>
            <a:r>
              <a:rPr lang="en-US" b="1" dirty="0" smtClean="0"/>
              <a:t>1.</a:t>
            </a:r>
            <a:r>
              <a:rPr lang="zh-CN" altLang="en-US" b="1" dirty="0" smtClean="0"/>
              <a:t>选材</a:t>
            </a:r>
            <a:r>
              <a:rPr lang="en-US" b="1" dirty="0" smtClean="0"/>
              <a:t>:</a:t>
            </a:r>
            <a:r>
              <a:rPr lang="zh-CN" altLang="en-US" dirty="0" smtClean="0"/>
              <a:t>小作者以“我”的视角展现了两位生活当中常见的平凡人物</a:t>
            </a:r>
            <a:r>
              <a:rPr lang="en-US" dirty="0" smtClean="0"/>
              <a:t>,</a:t>
            </a:r>
            <a:r>
              <a:rPr lang="zh-CN" altLang="en-US" dirty="0" smtClean="0"/>
              <a:t>事件富有生活气息</a:t>
            </a:r>
            <a:r>
              <a:rPr lang="en-US" dirty="0" smtClean="0"/>
              <a:t>,</a:t>
            </a:r>
            <a:r>
              <a:rPr lang="zh-CN" altLang="en-US" dirty="0" smtClean="0"/>
              <a:t>如送山芋</a:t>
            </a:r>
            <a:r>
              <a:rPr lang="en-US" dirty="0" smtClean="0"/>
              <a:t>,</a:t>
            </a:r>
            <a:r>
              <a:rPr lang="zh-CN" altLang="en-US" dirty="0" smtClean="0"/>
              <a:t>如赶黑狗。</a:t>
            </a:r>
          </a:p>
          <a:p>
            <a:pPr>
              <a:lnSpc>
                <a:spcPct val="150000"/>
              </a:lnSpc>
            </a:pPr>
            <a:r>
              <a:rPr lang="en-US" b="1" dirty="0" smtClean="0"/>
              <a:t>2.</a:t>
            </a:r>
            <a:r>
              <a:rPr lang="zh-CN" altLang="en-US" b="1" dirty="0" smtClean="0"/>
              <a:t>立意</a:t>
            </a:r>
            <a:r>
              <a:rPr lang="en-US" b="1" dirty="0" smtClean="0"/>
              <a:t>:</a:t>
            </a:r>
            <a:r>
              <a:rPr lang="zh-CN" altLang="en-US" dirty="0" smtClean="0"/>
              <a:t>两位老年人由隔膜较真到后来的互相体谅</a:t>
            </a:r>
            <a:r>
              <a:rPr lang="en-US" dirty="0" smtClean="0"/>
              <a:t>,</a:t>
            </a:r>
            <a:r>
              <a:rPr lang="zh-CN" altLang="en-US" dirty="0" smtClean="0"/>
              <a:t>表现了人性的宽容、善良</a:t>
            </a:r>
            <a:r>
              <a:rPr lang="en-US" dirty="0" smtClean="0"/>
              <a:t>,</a:t>
            </a:r>
            <a:r>
              <a:rPr lang="zh-CN" altLang="en-US" dirty="0" smtClean="0"/>
              <a:t>展现社会的和谐之美。</a:t>
            </a:r>
          </a:p>
          <a:p>
            <a:pPr>
              <a:lnSpc>
                <a:spcPct val="150000"/>
              </a:lnSpc>
            </a:pPr>
            <a:r>
              <a:rPr lang="en-US" b="1" dirty="0" smtClean="0"/>
              <a:t>3.</a:t>
            </a:r>
            <a:r>
              <a:rPr lang="zh-CN" altLang="en-US" b="1" dirty="0" smtClean="0"/>
              <a:t>语言</a:t>
            </a:r>
            <a:r>
              <a:rPr lang="en-US" b="1" dirty="0" smtClean="0"/>
              <a:t>:</a:t>
            </a:r>
            <a:r>
              <a:rPr lang="zh-CN" altLang="en-US" dirty="0" smtClean="0"/>
              <a:t>语言优美</a:t>
            </a:r>
            <a:r>
              <a:rPr lang="en-US" dirty="0" smtClean="0"/>
              <a:t>,</a:t>
            </a:r>
            <a:r>
              <a:rPr lang="zh-CN" altLang="en-US" dirty="0" smtClean="0"/>
              <a:t>如“小小的桂花再一次飘进井里</a:t>
            </a:r>
            <a:r>
              <a:rPr lang="en-US" dirty="0" smtClean="0"/>
              <a:t>,</a:t>
            </a:r>
            <a:r>
              <a:rPr lang="zh-CN" altLang="en-US" dirty="0" smtClean="0"/>
              <a:t>带着桂花香的井水明澈了人心”</a:t>
            </a:r>
            <a:r>
              <a:rPr lang="en-US" dirty="0" smtClean="0"/>
              <a:t>,</a:t>
            </a:r>
            <a:r>
              <a:rPr lang="zh-CN" altLang="en-US" dirty="0" smtClean="0"/>
              <a:t>既增添了美感</a:t>
            </a:r>
            <a:r>
              <a:rPr lang="en-US" dirty="0" smtClean="0"/>
              <a:t>,</a:t>
            </a:r>
            <a:r>
              <a:rPr lang="zh-CN" altLang="en-US" dirty="0" smtClean="0"/>
              <a:t>也暗示了人物关系的转变</a:t>
            </a:r>
            <a:r>
              <a:rPr lang="en-US" dirty="0" smtClean="0"/>
              <a:t>,</a:t>
            </a:r>
            <a:r>
              <a:rPr lang="zh-CN" altLang="en-US" dirty="0" smtClean="0"/>
              <a:t>营造了温馨美好的氛围。</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67261"/>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构思</a:t>
            </a:r>
            <a:r>
              <a:rPr lang="en-US" b="1" dirty="0" smtClean="0"/>
              <a:t>:</a:t>
            </a:r>
            <a:r>
              <a:rPr lang="zh-CN" altLang="en-US" dirty="0" smtClean="0"/>
              <a:t>构思精巧</a:t>
            </a:r>
            <a:r>
              <a:rPr lang="en-US" dirty="0" smtClean="0"/>
              <a:t>,</a:t>
            </a:r>
            <a:r>
              <a:rPr lang="zh-CN" altLang="en-US" dirty="0" smtClean="0"/>
              <a:t>文章中出现的“井”“黑头”</a:t>
            </a:r>
            <a:r>
              <a:rPr lang="en-US" dirty="0" smtClean="0"/>
              <a:t>,</a:t>
            </a:r>
            <a:r>
              <a:rPr lang="zh-CN" altLang="en-US" dirty="0" smtClean="0"/>
              <a:t>是矛盾的起源和象征</a:t>
            </a:r>
            <a:r>
              <a:rPr lang="en-US" dirty="0" smtClean="0"/>
              <a:t>,</a:t>
            </a:r>
            <a:r>
              <a:rPr lang="zh-CN" altLang="en-US" dirty="0" smtClean="0"/>
              <a:t>“热乎乎的山芋”是冰雪消融的转折</a:t>
            </a:r>
            <a:r>
              <a:rPr lang="en-US" dirty="0" smtClean="0"/>
              <a:t>,</a:t>
            </a:r>
            <a:r>
              <a:rPr lang="zh-CN" altLang="en-US" dirty="0" smtClean="0"/>
              <a:t>这些都显示了考生的匠心。文章思路清晰</a:t>
            </a:r>
            <a:r>
              <a:rPr lang="en-US" dirty="0" smtClean="0"/>
              <a:t>,</a:t>
            </a:r>
            <a:r>
              <a:rPr lang="zh-CN" altLang="en-US" dirty="0" smtClean="0"/>
              <a:t>情节有起有伏</a:t>
            </a:r>
            <a:r>
              <a:rPr lang="en-US" dirty="0" smtClean="0"/>
              <a:t>,</a:t>
            </a:r>
            <a:r>
              <a:rPr lang="zh-CN" altLang="en-US" dirty="0" smtClean="0"/>
              <a:t>令人瞩目。</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技法三　半命题作文的审题</a:t>
            </a:r>
          </a:p>
          <a:p>
            <a:pPr>
              <a:lnSpc>
                <a:spcPct val="150000"/>
              </a:lnSpc>
            </a:pPr>
            <a:r>
              <a:rPr lang="en-US" b="1" dirty="0" smtClean="0"/>
              <a:t>1.</a:t>
            </a:r>
            <a:r>
              <a:rPr lang="zh-CN" altLang="en-US" b="1" dirty="0" smtClean="0"/>
              <a:t>匠心独运</a:t>
            </a:r>
            <a:r>
              <a:rPr lang="en-US" b="1" dirty="0" smtClean="0"/>
              <a:t>,</a:t>
            </a:r>
            <a:r>
              <a:rPr lang="zh-CN" altLang="en-US" b="1" dirty="0" smtClean="0"/>
              <a:t>巧补题目</a:t>
            </a:r>
          </a:p>
          <a:p>
            <a:pPr indent="446088">
              <a:lnSpc>
                <a:spcPct val="150000"/>
              </a:lnSpc>
            </a:pPr>
            <a:r>
              <a:rPr lang="zh-CN" altLang="en-US" dirty="0" smtClean="0"/>
              <a:t>不管哪种半命题形式</a:t>
            </a:r>
            <a:r>
              <a:rPr lang="en-US" dirty="0" smtClean="0"/>
              <a:t>,</a:t>
            </a:r>
            <a:r>
              <a:rPr lang="zh-CN" altLang="en-US" dirty="0" smtClean="0"/>
              <a:t>都应在补题时做到“出彩”</a:t>
            </a:r>
            <a:r>
              <a:rPr lang="en-US" dirty="0" smtClean="0"/>
              <a:t>,</a:t>
            </a:r>
            <a:r>
              <a:rPr lang="zh-CN" altLang="en-US" dirty="0" smtClean="0"/>
              <a:t>让题目靓起来</a:t>
            </a:r>
            <a:r>
              <a:rPr lang="en-US" dirty="0" smtClean="0"/>
              <a:t>,</a:t>
            </a:r>
            <a:r>
              <a:rPr lang="zh-CN" altLang="en-US" dirty="0" smtClean="0"/>
              <a:t>使人一见倾心</a:t>
            </a:r>
            <a:r>
              <a:rPr lang="en-US" dirty="0" smtClean="0"/>
              <a:t>,</a:t>
            </a:r>
            <a:r>
              <a:rPr lang="zh-CN" altLang="en-US" dirty="0" smtClean="0"/>
              <a:t>激发阅读兴趣。补题目时要发散思维</a:t>
            </a:r>
            <a:r>
              <a:rPr lang="en-US" dirty="0" smtClean="0"/>
              <a:t>,</a:t>
            </a:r>
            <a:r>
              <a:rPr lang="zh-CN" altLang="en-US" dirty="0" smtClean="0"/>
              <a:t>在切中题旨的情况下</a:t>
            </a:r>
            <a:r>
              <a:rPr lang="en-US" dirty="0" smtClean="0"/>
              <a:t>,</a:t>
            </a:r>
            <a:r>
              <a:rPr lang="zh-CN" altLang="en-US" dirty="0" smtClean="0"/>
              <a:t>做到避俗求新。如“</a:t>
            </a:r>
            <a:r>
              <a:rPr lang="zh-CN" altLang="en-US" u="sng" dirty="0" smtClean="0"/>
              <a:t>　　　　</a:t>
            </a:r>
            <a:r>
              <a:rPr lang="zh-CN" altLang="en-US" dirty="0" smtClean="0"/>
              <a:t>的瞬间”</a:t>
            </a:r>
            <a:r>
              <a:rPr lang="en-US" dirty="0" smtClean="0"/>
              <a:t>,</a:t>
            </a:r>
            <a:r>
              <a:rPr lang="zh-CN" altLang="en-US" dirty="0" smtClean="0"/>
              <a:t>大多数学生会填“感动、转身、美丽、永恒”等大众化词语</a:t>
            </a:r>
            <a:r>
              <a:rPr lang="en-US" dirty="0" smtClean="0"/>
              <a:t>,</a:t>
            </a:r>
            <a:r>
              <a:rPr lang="zh-CN" altLang="en-US" dirty="0" smtClean="0"/>
              <a:t>这时</a:t>
            </a:r>
            <a:r>
              <a:rPr lang="en-US" dirty="0" smtClean="0"/>
              <a:t>,</a:t>
            </a:r>
            <a:r>
              <a:rPr lang="zh-CN" altLang="en-US" dirty="0" smtClean="0"/>
              <a:t>如果另辟蹊径</a:t>
            </a:r>
            <a:r>
              <a:rPr lang="en-US" dirty="0" smtClean="0"/>
              <a:t>,</a:t>
            </a:r>
            <a:r>
              <a:rPr lang="zh-CN" altLang="en-US" dirty="0" smtClean="0"/>
              <a:t>填上“日光轻洒、阳光荡过、含泪微笑”等词</a:t>
            </a:r>
            <a:r>
              <a:rPr lang="en-US" dirty="0" smtClean="0"/>
              <a:t>,</a:t>
            </a:r>
            <a:r>
              <a:rPr lang="zh-CN" altLang="en-US" dirty="0" smtClean="0"/>
              <a:t>无疑会脱颖而出。</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填词精准</a:t>
            </a:r>
            <a:r>
              <a:rPr lang="en-US" b="1" dirty="0" smtClean="0"/>
              <a:t>,</a:t>
            </a:r>
            <a:r>
              <a:rPr lang="zh-CN" altLang="en-US" b="1" dirty="0" smtClean="0"/>
              <a:t>切入点小</a:t>
            </a:r>
          </a:p>
          <a:p>
            <a:pPr indent="446088">
              <a:lnSpc>
                <a:spcPct val="150000"/>
              </a:lnSpc>
            </a:pPr>
            <a:r>
              <a:rPr lang="zh-CN" altLang="en-US" dirty="0" smtClean="0"/>
              <a:t>有不少同学填词时不仔细斟酌</a:t>
            </a:r>
            <a:r>
              <a:rPr lang="en-US" dirty="0" smtClean="0"/>
              <a:t>,</a:t>
            </a:r>
            <a:r>
              <a:rPr lang="zh-CN" altLang="en-US" dirty="0" smtClean="0"/>
              <a:t>添上去的词语太大</a:t>
            </a:r>
            <a:r>
              <a:rPr lang="en-US" dirty="0" smtClean="0"/>
              <a:t>,</a:t>
            </a:r>
            <a:r>
              <a:rPr lang="zh-CN" altLang="en-US" dirty="0" smtClean="0"/>
              <a:t>以至于难以驾驭。半命题作文中填的词往往就是文眼</a:t>
            </a:r>
            <a:r>
              <a:rPr lang="en-US" dirty="0" smtClean="0"/>
              <a:t>,</a:t>
            </a:r>
            <a:r>
              <a:rPr lang="zh-CN" altLang="en-US" dirty="0" smtClean="0"/>
              <a:t>决定了文章的写作内容</a:t>
            </a:r>
            <a:r>
              <a:rPr lang="en-US" dirty="0" smtClean="0"/>
              <a:t>,</a:t>
            </a:r>
            <a:r>
              <a:rPr lang="zh-CN" altLang="en-US" dirty="0" smtClean="0"/>
              <a:t>所以切忌大而空。如“细品</a:t>
            </a:r>
            <a:r>
              <a:rPr lang="zh-CN" altLang="en-US" u="sng" dirty="0" smtClean="0"/>
              <a:t>　　　　</a:t>
            </a:r>
            <a:r>
              <a:rPr lang="zh-CN" altLang="en-US" dirty="0" smtClean="0"/>
              <a:t>的美丽”</a:t>
            </a:r>
            <a:r>
              <a:rPr lang="en-US" dirty="0" smtClean="0"/>
              <a:t>,</a:t>
            </a:r>
            <a:r>
              <a:rPr lang="zh-CN" altLang="en-US" dirty="0" smtClean="0"/>
              <a:t>有的同学填“生活”</a:t>
            </a:r>
            <a:r>
              <a:rPr lang="en-US" dirty="0" smtClean="0"/>
              <a:t>,</a:t>
            </a:r>
            <a:r>
              <a:rPr lang="zh-CN" altLang="en-US" dirty="0" smtClean="0"/>
              <a:t>就容易泛泛而谈。而有的同学可能会选材“母亲”</a:t>
            </a:r>
            <a:r>
              <a:rPr lang="en-US" dirty="0" smtClean="0"/>
              <a:t>,</a:t>
            </a:r>
            <a:r>
              <a:rPr lang="zh-CN" altLang="en-US" dirty="0" smtClean="0"/>
              <a:t>那也最好选择一个代表母亲的具体形象</a:t>
            </a:r>
            <a:r>
              <a:rPr lang="en-US" dirty="0" smtClean="0"/>
              <a:t>,</a:t>
            </a:r>
            <a:r>
              <a:rPr lang="zh-CN" altLang="en-US" dirty="0" smtClean="0"/>
              <a:t>稍加修饰后填入</a:t>
            </a:r>
            <a:r>
              <a:rPr lang="en-US" dirty="0" smtClean="0"/>
              <a:t>,</a:t>
            </a:r>
            <a:r>
              <a:rPr lang="zh-CN" altLang="en-US" dirty="0" smtClean="0"/>
              <a:t>如“细品佝偻背影的美丽”。选择艺术表演</a:t>
            </a:r>
            <a:r>
              <a:rPr lang="en-US" dirty="0" smtClean="0"/>
              <a:t>,</a:t>
            </a:r>
            <a:r>
              <a:rPr lang="zh-CN" altLang="en-US" dirty="0" smtClean="0"/>
              <a:t>可以填入“细品指尖轻舞的美丽”。</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780863"/>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借鉴中考优秀作文的亮点</a:t>
            </a:r>
          </a:p>
          <a:p>
            <a:pPr>
              <a:lnSpc>
                <a:spcPct val="150000"/>
              </a:lnSpc>
            </a:pPr>
            <a:r>
              <a:rPr lang="zh-CN" altLang="en-US" dirty="0" smtClean="0"/>
              <a:t>　　如何能在</a:t>
            </a:r>
            <a:r>
              <a:rPr lang="en-US" dirty="0" smtClean="0"/>
              <a:t>60</a:t>
            </a:r>
            <a:r>
              <a:rPr lang="zh-CN" altLang="en-US" dirty="0" smtClean="0"/>
              <a:t>分钟左右的时间写出一篇</a:t>
            </a:r>
            <a:r>
              <a:rPr lang="en-US" dirty="0" smtClean="0"/>
              <a:t>600</a:t>
            </a:r>
            <a:r>
              <a:rPr lang="zh-CN" altLang="en-US" dirty="0" smtClean="0"/>
              <a:t>字以上的优秀作文</a:t>
            </a:r>
            <a:r>
              <a:rPr lang="en-US" dirty="0" smtClean="0"/>
              <a:t>?</a:t>
            </a:r>
            <a:r>
              <a:rPr lang="zh-CN" altLang="en-US" dirty="0" smtClean="0"/>
              <a:t>中考优秀作文之所以得高分</a:t>
            </a:r>
            <a:r>
              <a:rPr lang="en-US" dirty="0" smtClean="0"/>
              <a:t>,</a:t>
            </a:r>
            <a:r>
              <a:rPr lang="zh-CN" altLang="en-US" dirty="0" smtClean="0"/>
              <a:t>并不是在各个方面都十分优秀</a:t>
            </a:r>
            <a:r>
              <a:rPr lang="en-US" dirty="0" smtClean="0"/>
              <a:t>,</a:t>
            </a:r>
            <a:r>
              <a:rPr lang="zh-CN" altLang="en-US" dirty="0" smtClean="0"/>
              <a:t>而是其文在评卷时能迅速抓住阅卷老师的眼球</a:t>
            </a:r>
            <a:r>
              <a:rPr lang="en-US" dirty="0" smtClean="0"/>
              <a:t>,</a:t>
            </a:r>
            <a:r>
              <a:rPr lang="zh-CN" altLang="en-US" dirty="0" smtClean="0"/>
              <a:t>从而让作文脱颖而出</a:t>
            </a:r>
            <a:r>
              <a:rPr lang="en-US" dirty="0" smtClean="0"/>
              <a:t>,</a:t>
            </a:r>
            <a:r>
              <a:rPr lang="zh-CN" altLang="en-US" dirty="0" smtClean="0"/>
              <a:t>让我们来看看高分作文的亮点。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注意搭配</a:t>
            </a:r>
            <a:r>
              <a:rPr lang="en-US" b="1" dirty="0" smtClean="0"/>
              <a:t>,</a:t>
            </a:r>
            <a:r>
              <a:rPr lang="zh-CN" altLang="en-US" b="1" dirty="0" smtClean="0"/>
              <a:t>莫犯笑话</a:t>
            </a:r>
          </a:p>
          <a:p>
            <a:pPr indent="446088">
              <a:lnSpc>
                <a:spcPct val="150000"/>
              </a:lnSpc>
            </a:pPr>
            <a:r>
              <a:rPr lang="zh-CN" altLang="en-US" dirty="0" smtClean="0"/>
              <a:t>还应该注意词语前后搭配</a:t>
            </a:r>
            <a:r>
              <a:rPr lang="en-US" dirty="0" smtClean="0"/>
              <a:t>,</a:t>
            </a:r>
            <a:r>
              <a:rPr lang="zh-CN" altLang="en-US" dirty="0" smtClean="0"/>
              <a:t>如“走过</a:t>
            </a:r>
            <a:r>
              <a:rPr lang="zh-CN" altLang="en-US" u="sng" dirty="0" smtClean="0"/>
              <a:t>　　　　</a:t>
            </a:r>
            <a:r>
              <a:rPr lang="zh-CN" altLang="en-US" dirty="0" smtClean="0"/>
              <a:t>”</a:t>
            </a:r>
            <a:r>
              <a:rPr lang="en-US" dirty="0" smtClean="0"/>
              <a:t>,</a:t>
            </a:r>
            <a:r>
              <a:rPr lang="zh-CN" altLang="en-US" dirty="0" smtClean="0"/>
              <a:t>就有同学填“走过半截蜡烛”“走过妈妈的指尖”等</a:t>
            </a:r>
            <a:r>
              <a:rPr lang="en-US" dirty="0" smtClean="0"/>
              <a:t>,</a:t>
            </a:r>
            <a:r>
              <a:rPr lang="zh-CN" altLang="en-US" dirty="0" smtClean="0"/>
              <a:t>明显让人不知所云。</a:t>
            </a:r>
            <a:r>
              <a:rPr lang="en-US" dirty="0" smtClean="0"/>
              <a:t> </a:t>
            </a:r>
            <a:endParaRPr lang="zh-CN" altLang="en-US" dirty="0" smtClean="0"/>
          </a:p>
          <a:p>
            <a:pPr>
              <a:lnSpc>
                <a:spcPct val="150000"/>
              </a:lnSpc>
            </a:pPr>
            <a:r>
              <a:rPr lang="en-US" b="1" dirty="0" smtClean="0"/>
              <a:t>4.</a:t>
            </a:r>
            <a:r>
              <a:rPr lang="zh-CN" altLang="en-US" b="1" dirty="0" smtClean="0"/>
              <a:t>细审命题</a:t>
            </a:r>
            <a:r>
              <a:rPr lang="en-US" b="1" dirty="0" smtClean="0"/>
              <a:t>,</a:t>
            </a:r>
            <a:r>
              <a:rPr lang="zh-CN" altLang="en-US" b="1" dirty="0" smtClean="0"/>
              <a:t>捕捉信息</a:t>
            </a:r>
          </a:p>
          <a:p>
            <a:pPr indent="446088">
              <a:lnSpc>
                <a:spcPct val="150000"/>
              </a:lnSpc>
            </a:pPr>
            <a:r>
              <a:rPr lang="zh-CN" altLang="en-US" dirty="0" smtClean="0"/>
              <a:t>如</a:t>
            </a:r>
            <a:r>
              <a:rPr lang="en-US" dirty="0" smtClean="0"/>
              <a:t>2019</a:t>
            </a:r>
            <a:r>
              <a:rPr lang="zh-CN" altLang="en-US" dirty="0" smtClean="0"/>
              <a:t>年四川凉山中考作文题</a:t>
            </a:r>
            <a:r>
              <a:rPr lang="en-US" altLang="zh-CN" dirty="0" smtClean="0"/>
              <a:t>《</a:t>
            </a:r>
            <a:r>
              <a:rPr lang="zh-CN" altLang="en-US" dirty="0" smtClean="0"/>
              <a:t>我为</a:t>
            </a:r>
            <a:r>
              <a:rPr lang="zh-CN" altLang="en-US" u="sng" dirty="0" smtClean="0"/>
              <a:t>　　　　</a:t>
            </a:r>
            <a:r>
              <a:rPr lang="zh-CN" altLang="en-US" dirty="0" smtClean="0"/>
              <a:t>点赞</a:t>
            </a:r>
            <a:r>
              <a:rPr lang="en-US" altLang="zh-CN" dirty="0" smtClean="0"/>
              <a:t>》</a:t>
            </a:r>
            <a:r>
              <a:rPr lang="en-US" dirty="0" smtClean="0"/>
              <a:t>,</a:t>
            </a:r>
            <a:r>
              <a:rPr lang="zh-CN" altLang="en-US" dirty="0" smtClean="0"/>
              <a:t>审题时</a:t>
            </a:r>
            <a:r>
              <a:rPr lang="en-US" dirty="0" smtClean="0"/>
              <a:t>,</a:t>
            </a:r>
            <a:r>
              <a:rPr lang="zh-CN" altLang="en-US" dirty="0" smtClean="0"/>
              <a:t>要抓住“我”“点赞”两个关键词</a:t>
            </a:r>
            <a:r>
              <a:rPr lang="en-US" dirty="0" smtClean="0"/>
              <a:t>,</a:t>
            </a:r>
            <a:r>
              <a:rPr lang="zh-CN" altLang="en-US" dirty="0" smtClean="0"/>
              <a:t>必须以“我”的视角来写</a:t>
            </a:r>
            <a:r>
              <a:rPr lang="en-US" dirty="0" smtClean="0"/>
              <a:t>,</a:t>
            </a:r>
            <a:r>
              <a:rPr lang="zh-CN" altLang="en-US" dirty="0" smtClean="0"/>
              <a:t>连续问自己几个问题</a:t>
            </a:r>
            <a:r>
              <a:rPr lang="en-US" dirty="0" smtClean="0"/>
              <a:t>:</a:t>
            </a:r>
            <a:r>
              <a:rPr lang="zh-CN" altLang="en-US" dirty="0" smtClean="0"/>
              <a:t>为什么为他</a:t>
            </a:r>
            <a:r>
              <a:rPr lang="en-US" dirty="0" smtClean="0"/>
              <a:t>(</a:t>
            </a:r>
            <a:r>
              <a:rPr lang="zh-CN" altLang="en-US" dirty="0" smtClean="0"/>
              <a:t>她、它</a:t>
            </a:r>
            <a:r>
              <a:rPr lang="en-US" dirty="0" smtClean="0"/>
              <a:t>)</a:t>
            </a:r>
            <a:r>
              <a:rPr lang="zh-CN" altLang="en-US" dirty="0" smtClean="0"/>
              <a:t>点赞</a:t>
            </a:r>
            <a:r>
              <a:rPr lang="en-US" dirty="0" smtClean="0"/>
              <a:t>?</a:t>
            </a:r>
            <a:r>
              <a:rPr lang="zh-CN" altLang="en-US" dirty="0" smtClean="0"/>
              <a:t>点赞的理由是什么</a:t>
            </a:r>
            <a:r>
              <a:rPr lang="en-US" dirty="0" smtClean="0"/>
              <a:t>?</a:t>
            </a:r>
            <a:r>
              <a:rPr lang="zh-CN" altLang="en-US" dirty="0" smtClean="0"/>
              <a:t>我从中学到了什么</a:t>
            </a:r>
            <a:r>
              <a:rPr lang="en-US" dirty="0" smtClean="0"/>
              <a:t>?</a:t>
            </a:r>
            <a:r>
              <a:rPr lang="zh-CN" altLang="en-US" dirty="0" smtClean="0"/>
              <a:t>理清这几个问题</a:t>
            </a:r>
            <a:r>
              <a:rPr lang="en-US" dirty="0" smtClean="0"/>
              <a:t>,</a:t>
            </a:r>
            <a:r>
              <a:rPr lang="zh-CN" altLang="en-US" dirty="0" smtClean="0"/>
              <a:t>基本上也就搞清楚了选材和写作思路。“点赞”是一个十分宽泛的话题</a:t>
            </a:r>
            <a:r>
              <a:rPr lang="en-US" dirty="0" smtClean="0"/>
              <a:t>,</a:t>
            </a:r>
            <a:r>
              <a:rPr lang="zh-CN" altLang="en-US" dirty="0" smtClean="0"/>
              <a:t>可写的内容很多</a:t>
            </a:r>
            <a:r>
              <a:rPr lang="en-US" dirty="0" smtClean="0"/>
              <a:t>,</a:t>
            </a:r>
            <a:r>
              <a:rPr lang="zh-CN" altLang="en-US" dirty="0" smtClean="0"/>
              <a:t>要采取以小见大的写法</a:t>
            </a:r>
            <a:r>
              <a:rPr lang="en-US" dirty="0" smtClean="0"/>
              <a:t>,</a:t>
            </a:r>
            <a:r>
              <a:rPr lang="zh-CN" altLang="en-US" dirty="0" smtClean="0"/>
              <a:t>集中笔力描写点赞的理由</a:t>
            </a:r>
            <a:r>
              <a:rPr lang="en-US" dirty="0" smtClean="0"/>
              <a:t>,</a:t>
            </a:r>
            <a:r>
              <a:rPr lang="zh-CN" altLang="en-US" dirty="0" smtClean="0"/>
              <a:t>把“</a:t>
            </a:r>
            <a:r>
              <a:rPr lang="zh-CN" altLang="en-US" u="sng" dirty="0" smtClean="0"/>
              <a:t>　　　</a:t>
            </a:r>
            <a:r>
              <a:rPr lang="zh-CN" altLang="en-US" dirty="0" smtClean="0"/>
              <a:t>”描写细致</a:t>
            </a:r>
            <a:r>
              <a:rPr lang="en-US" dirty="0" smtClean="0"/>
              <a:t>,</a:t>
            </a:r>
            <a:r>
              <a:rPr lang="zh-CN" altLang="en-US" dirty="0" smtClean="0"/>
              <a:t>把感情抒发透彻、细腻。</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dirty="0" smtClean="0">
                <a:solidFill>
                  <a:srgbClr val="0092D7"/>
                </a:solidFill>
              </a:rPr>
              <a:t>示例</a:t>
            </a:r>
            <a:r>
              <a:rPr lang="en-US" dirty="0" smtClean="0">
                <a:solidFill>
                  <a:srgbClr val="0092D7"/>
                </a:solidFill>
              </a:rPr>
              <a:t>[</a:t>
            </a:r>
            <a:r>
              <a:rPr lang="zh-CN" altLang="en-US" dirty="0" smtClean="0">
                <a:solidFill>
                  <a:srgbClr val="0092D7"/>
                </a:solidFill>
              </a:rPr>
              <a:t>命题</a:t>
            </a:r>
            <a:r>
              <a:rPr lang="en-US" dirty="0" smtClean="0">
                <a:solidFill>
                  <a:srgbClr val="0092D7"/>
                </a:solidFill>
              </a:rPr>
              <a:t>] </a:t>
            </a:r>
            <a:r>
              <a:rPr lang="en-US" altLang="zh-CN" dirty="0" smtClean="0"/>
              <a:t>《</a:t>
            </a:r>
            <a:r>
              <a:rPr lang="zh-CN" altLang="en-US" dirty="0" smtClean="0"/>
              <a:t>我在</a:t>
            </a:r>
            <a:r>
              <a:rPr lang="zh-CN" altLang="en-US" u="sng" dirty="0" smtClean="0"/>
              <a:t>　　　　</a:t>
            </a:r>
            <a:r>
              <a:rPr lang="zh-CN" altLang="en-US" dirty="0" smtClean="0"/>
              <a:t>看太阳</a:t>
            </a:r>
            <a:r>
              <a:rPr lang="en-US" altLang="zh-CN" dirty="0" smtClean="0"/>
              <a:t>》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苏州</a:t>
            </a:r>
            <a:r>
              <a:rPr lang="en-US" dirty="0" smtClean="0">
                <a:solidFill>
                  <a:srgbClr val="0092D7"/>
                </a:solidFill>
              </a:rPr>
              <a:t>] </a:t>
            </a:r>
            <a:endParaRPr lang="zh-CN" altLang="en-US" dirty="0" smtClean="0">
              <a:solidFill>
                <a:srgbClr val="0092D7"/>
              </a:solidFill>
            </a:endParaRPr>
          </a:p>
          <a:p>
            <a:pPr>
              <a:lnSpc>
                <a:spcPct val="150000"/>
              </a:lnSpc>
            </a:pPr>
            <a:r>
              <a:rPr lang="en-US" dirty="0" smtClean="0">
                <a:solidFill>
                  <a:srgbClr val="0092D7"/>
                </a:solidFill>
              </a:rPr>
              <a:t>[</a:t>
            </a:r>
            <a:r>
              <a:rPr lang="zh-CN" altLang="en-US" dirty="0" smtClean="0">
                <a:solidFill>
                  <a:srgbClr val="0092D7"/>
                </a:solidFill>
              </a:rPr>
              <a:t>导语</a:t>
            </a:r>
            <a:r>
              <a:rPr lang="en-US" dirty="0" smtClean="0">
                <a:solidFill>
                  <a:srgbClr val="0092D7"/>
                </a:solidFill>
              </a:rPr>
              <a:t>]</a:t>
            </a:r>
            <a:r>
              <a:rPr lang="zh-CN" altLang="en-US" b="1" dirty="0" smtClean="0">
                <a:latin typeface="楷体" pitchFamily="49" charset="-122"/>
                <a:ea typeface="楷体" pitchFamily="49" charset="-122"/>
              </a:rPr>
              <a:t>古今、春夏、朝夕间</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太阳无时不有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山巅、海边、家院里</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太阳无处不在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青春的心灵看太阳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看到光明、温暖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看到亮丽、生机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看到奉献看到爱</a:t>
            </a:r>
            <a:r>
              <a:rPr lang="en-US" altLang="zh-CN" b="1" dirty="0" smtClean="0">
                <a:latin typeface="楷体" pitchFamily="49" charset="-122"/>
                <a:ea typeface="楷体" pitchFamily="49" charset="-122"/>
              </a:rPr>
              <a:t>……</a:t>
            </a:r>
          </a:p>
          <a:p>
            <a:pPr>
              <a:lnSpc>
                <a:spcPct val="150000"/>
              </a:lnSpc>
            </a:pPr>
            <a:r>
              <a:rPr lang="en-US" dirty="0" smtClean="0">
                <a:solidFill>
                  <a:srgbClr val="0092D7"/>
                </a:solidFill>
              </a:rPr>
              <a:t>[</a:t>
            </a:r>
            <a:r>
              <a:rPr lang="zh-CN" altLang="en-US" dirty="0" smtClean="0">
                <a:solidFill>
                  <a:srgbClr val="0092D7"/>
                </a:solidFill>
              </a:rPr>
              <a:t>审题</a:t>
            </a:r>
            <a:r>
              <a:rPr lang="en-US" dirty="0" smtClean="0">
                <a:solidFill>
                  <a:srgbClr val="0092D7"/>
                </a:solidFill>
              </a:rPr>
              <a:t>]</a:t>
            </a:r>
            <a:r>
              <a:rPr lang="zh-CN" altLang="en-US" dirty="0" smtClean="0"/>
              <a:t>审题</a:t>
            </a:r>
            <a:r>
              <a:rPr lang="en-US" dirty="0" smtClean="0"/>
              <a:t>,</a:t>
            </a:r>
            <a:r>
              <a:rPr lang="zh-CN" altLang="en-US" dirty="0" smtClean="0"/>
              <a:t>就是动笔前</a:t>
            </a:r>
            <a:r>
              <a:rPr lang="en-US" dirty="0" smtClean="0"/>
              <a:t>,</a:t>
            </a:r>
            <a:r>
              <a:rPr lang="zh-CN" altLang="en-US" dirty="0" smtClean="0"/>
              <a:t>认真读题</a:t>
            </a:r>
            <a:r>
              <a:rPr lang="en-US" dirty="0" smtClean="0"/>
              <a:t>,</a:t>
            </a:r>
            <a:r>
              <a:rPr lang="zh-CN" altLang="en-US" dirty="0" smtClean="0"/>
              <a:t>对题目中每一个字和标点</a:t>
            </a:r>
            <a:r>
              <a:rPr lang="en-US" dirty="0" smtClean="0"/>
              <a:t>(</a:t>
            </a:r>
            <a:r>
              <a:rPr lang="zh-CN" altLang="en-US" dirty="0" smtClean="0"/>
              <a:t>有的题目中含有标点</a:t>
            </a:r>
            <a:r>
              <a:rPr lang="en-US" dirty="0" smtClean="0"/>
              <a:t>)</a:t>
            </a:r>
            <a:r>
              <a:rPr lang="zh-CN" altLang="en-US" dirty="0" smtClean="0"/>
              <a:t>都要认真阅读。材料中“无时不有”“无处不在”“光明”“温暖”是对“太阳”特点的描述</a:t>
            </a:r>
            <a:r>
              <a:rPr lang="en-US" dirty="0" smtClean="0"/>
              <a:t>;</a:t>
            </a:r>
            <a:r>
              <a:rPr lang="zh-CN" altLang="en-US" dirty="0" smtClean="0"/>
              <a:t>“山巅、海边、家院里”是地点范围</a:t>
            </a:r>
            <a:r>
              <a:rPr lang="en-US" dirty="0" smtClean="0"/>
              <a:t>,</a:t>
            </a:r>
            <a:r>
              <a:rPr lang="zh-CN" altLang="en-US" dirty="0" smtClean="0"/>
              <a:t>“奉献”“爱”则是对“太阳”的新定义。</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indent="446088">
              <a:lnSpc>
                <a:spcPct val="150000"/>
              </a:lnSpc>
            </a:pPr>
            <a:r>
              <a:rPr lang="zh-CN" altLang="en-US" dirty="0" smtClean="0"/>
              <a:t>由此可知这道半命题作文题目的题眼是“太阳”</a:t>
            </a:r>
            <a:r>
              <a:rPr lang="en-US" dirty="0" smtClean="0"/>
              <a:t>,</a:t>
            </a:r>
            <a:r>
              <a:rPr lang="zh-CN" altLang="en-US" dirty="0" smtClean="0"/>
              <a:t>这个太阳可以是自然界的太阳</a:t>
            </a:r>
            <a:r>
              <a:rPr lang="en-US" dirty="0" smtClean="0"/>
              <a:t>,</a:t>
            </a:r>
            <a:r>
              <a:rPr lang="zh-CN" altLang="en-US" dirty="0" smtClean="0"/>
              <a:t>也可能是拥有象征意义的太阳</a:t>
            </a:r>
            <a:r>
              <a:rPr lang="en-US" dirty="0" smtClean="0"/>
              <a:t>,</a:t>
            </a:r>
            <a:r>
              <a:rPr lang="zh-CN" altLang="en-US" dirty="0" smtClean="0"/>
              <a:t>比如“奉献”和“爱”</a:t>
            </a:r>
            <a:r>
              <a:rPr lang="en-US" dirty="0" smtClean="0"/>
              <a:t>,</a:t>
            </a:r>
            <a:r>
              <a:rPr lang="zh-CN" altLang="en-US" dirty="0" smtClean="0"/>
              <a:t>通过材料我们可以提取重要的提示词“明亮”“温暖”“无处不在”等特点。</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立意与构思</a:t>
            </a:r>
            <a:r>
              <a:rPr lang="en-US" dirty="0" smtClean="0">
                <a:solidFill>
                  <a:srgbClr val="0092D7"/>
                </a:solidFill>
              </a:rPr>
              <a:t>]</a:t>
            </a:r>
            <a:r>
              <a:rPr lang="zh-CN" altLang="en-US" dirty="0" smtClean="0"/>
              <a:t>根据已经确定下来的写作对象</a:t>
            </a:r>
            <a:r>
              <a:rPr lang="en-US" dirty="0" smtClean="0"/>
              <a:t>,</a:t>
            </a:r>
            <a:r>
              <a:rPr lang="zh-CN" altLang="en-US" dirty="0" smtClean="0"/>
              <a:t>将题目补充完整。如果你的写作对象就是自然界中的太阳</a:t>
            </a:r>
            <a:r>
              <a:rPr lang="en-US" dirty="0" smtClean="0"/>
              <a:t>,</a:t>
            </a:r>
            <a:r>
              <a:rPr lang="zh-CN" altLang="en-US" dirty="0" smtClean="0"/>
              <a:t>那么你可以写</a:t>
            </a:r>
            <a:r>
              <a:rPr lang="en-US" altLang="zh-CN" dirty="0" smtClean="0"/>
              <a:t>《</a:t>
            </a:r>
            <a:r>
              <a:rPr lang="zh-CN" altLang="en-US" dirty="0" smtClean="0"/>
              <a:t>我在海边看太阳</a:t>
            </a:r>
            <a:r>
              <a:rPr lang="en-US" altLang="zh-CN" dirty="0" smtClean="0"/>
              <a:t>》</a:t>
            </a:r>
            <a:r>
              <a:rPr lang="zh-CN" altLang="en-US" dirty="0" smtClean="0"/>
              <a:t>或者</a:t>
            </a:r>
            <a:r>
              <a:rPr lang="en-US" altLang="zh-CN" dirty="0" smtClean="0"/>
              <a:t>《</a:t>
            </a:r>
            <a:r>
              <a:rPr lang="zh-CN" altLang="en-US" dirty="0" smtClean="0"/>
              <a:t>我在山中看太阳</a:t>
            </a:r>
            <a:r>
              <a:rPr lang="en-US" altLang="zh-CN" dirty="0" smtClean="0"/>
              <a:t>》</a:t>
            </a:r>
            <a:r>
              <a:rPr lang="zh-CN" altLang="en-US" dirty="0" smtClean="0"/>
              <a:t>等等</a:t>
            </a:r>
            <a:r>
              <a:rPr lang="en-US" dirty="0" smtClean="0"/>
              <a:t>,</a:t>
            </a:r>
            <a:r>
              <a:rPr lang="zh-CN" altLang="en-US" dirty="0" smtClean="0"/>
              <a:t>在</a:t>
            </a:r>
            <a:r>
              <a:rPr lang="zh-CN" altLang="en-US" u="sng" dirty="0" smtClean="0"/>
              <a:t>　　　　</a:t>
            </a:r>
            <a:r>
              <a:rPr lang="zh-CN" altLang="en-US" dirty="0" smtClean="0"/>
              <a:t>上填上确定的地点即可</a:t>
            </a:r>
            <a:r>
              <a:rPr lang="en-US" dirty="0" smtClean="0"/>
              <a:t>;</a:t>
            </a:r>
            <a:r>
              <a:rPr lang="zh-CN" altLang="en-US" dirty="0" smtClean="0"/>
              <a:t>如果你的对象是具有象征意义上的太阳 </a:t>
            </a:r>
            <a:r>
              <a:rPr lang="en-US" dirty="0" smtClean="0"/>
              <a:t>,</a:t>
            </a:r>
            <a:r>
              <a:rPr lang="zh-CN" altLang="en-US" dirty="0" smtClean="0"/>
              <a:t>那么你可以根据所写的事件</a:t>
            </a:r>
            <a:r>
              <a:rPr lang="en-US" dirty="0" smtClean="0"/>
              <a:t>,</a:t>
            </a:r>
            <a:r>
              <a:rPr lang="zh-CN" altLang="en-US" dirty="0" smtClean="0"/>
              <a:t>在</a:t>
            </a:r>
            <a:r>
              <a:rPr lang="zh-CN" altLang="en-US" u="sng" dirty="0" smtClean="0"/>
              <a:t>　　　　</a:t>
            </a:r>
            <a:r>
              <a:rPr lang="zh-CN" altLang="en-US" dirty="0" smtClean="0"/>
              <a:t>上填上合适的内容</a:t>
            </a:r>
            <a:r>
              <a:rPr lang="en-US" dirty="0" smtClean="0"/>
              <a:t>,</a:t>
            </a:r>
            <a:r>
              <a:rPr lang="zh-CN" altLang="en-US" dirty="0" smtClean="0"/>
              <a:t>比如你想写“党”</a:t>
            </a:r>
            <a:r>
              <a:rPr lang="en-US" dirty="0" smtClean="0"/>
              <a:t>,</a:t>
            </a:r>
            <a:r>
              <a:rPr lang="zh-CN" altLang="en-US" dirty="0" smtClean="0"/>
              <a:t>可以写</a:t>
            </a:r>
            <a:r>
              <a:rPr lang="en-US" altLang="zh-CN" dirty="0" smtClean="0"/>
              <a:t>《</a:t>
            </a:r>
            <a:r>
              <a:rPr lang="zh-CN" altLang="en-US" dirty="0" smtClean="0"/>
              <a:t>我在五星红旗下看太阳</a:t>
            </a:r>
            <a:r>
              <a:rPr lang="en-US" altLang="zh-CN" dirty="0" smtClean="0"/>
              <a:t>》</a:t>
            </a:r>
            <a:r>
              <a:rPr lang="en-US" dirty="0" smtClean="0"/>
              <a:t>,</a:t>
            </a:r>
            <a:r>
              <a:rPr lang="zh-CN" altLang="en-US" dirty="0" smtClean="0"/>
              <a:t>你想写“亲情”</a:t>
            </a:r>
            <a:r>
              <a:rPr lang="en-US" dirty="0" smtClean="0"/>
              <a:t>,</a:t>
            </a:r>
            <a:r>
              <a:rPr lang="zh-CN" altLang="en-US" dirty="0" smtClean="0"/>
              <a:t>可以写</a:t>
            </a:r>
            <a:r>
              <a:rPr lang="en-US" altLang="zh-CN" dirty="0" smtClean="0"/>
              <a:t>《</a:t>
            </a:r>
            <a:r>
              <a:rPr lang="zh-CN" altLang="en-US" dirty="0" smtClean="0"/>
              <a:t>我在父亲的背上看太阳</a:t>
            </a:r>
            <a:r>
              <a:rPr lang="en-US" altLang="zh-CN" dirty="0" smtClean="0"/>
              <a:t>》</a:t>
            </a:r>
            <a:r>
              <a:rPr lang="zh-CN" altLang="en-US" dirty="0" smtClean="0"/>
              <a:t>等等</a:t>
            </a:r>
            <a:r>
              <a:rPr lang="en-US" dirty="0" smtClean="0"/>
              <a:t>;</a:t>
            </a:r>
            <a:r>
              <a:rPr lang="zh-CN" altLang="en-US" dirty="0" smtClean="0"/>
              <a:t>第三种就是使用双关的手法</a:t>
            </a:r>
            <a:r>
              <a:rPr lang="en-US" dirty="0" smtClean="0"/>
              <a:t>,</a:t>
            </a:r>
            <a:r>
              <a:rPr lang="zh-CN" altLang="en-US" dirty="0" smtClean="0"/>
              <a:t>题目中的“太阳”既指你眼中看到的太阳</a:t>
            </a:r>
            <a:r>
              <a:rPr lang="en-US" dirty="0" smtClean="0"/>
              <a:t>,</a:t>
            </a:r>
            <a:r>
              <a:rPr lang="zh-CN" altLang="en-US" dirty="0" smtClean="0"/>
              <a:t>也包含着另外一种意义。第三种写法要求较高</a:t>
            </a:r>
            <a:r>
              <a:rPr lang="en-US" dirty="0" smtClean="0"/>
              <a:t>,</a:t>
            </a:r>
            <a:r>
              <a:rPr lang="zh-CN" altLang="en-US" dirty="0" smtClean="0"/>
              <a:t>结尾需要升华。</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苏州</a:t>
            </a:r>
            <a:r>
              <a:rPr lang="en-US" dirty="0" smtClean="0">
                <a:solidFill>
                  <a:srgbClr val="0092D7"/>
                </a:solidFill>
              </a:rPr>
              <a:t>]</a:t>
            </a:r>
            <a:r>
              <a:rPr lang="zh-CN" altLang="en-US" b="1" dirty="0" smtClean="0">
                <a:latin typeface="楷体" pitchFamily="49" charset="-122"/>
                <a:ea typeface="楷体" pitchFamily="49" charset="-122"/>
              </a:rPr>
              <a:t>古今、春夏、朝夕间</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太阳无时不有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山巅、海边、家院里 </a:t>
            </a:r>
            <a:endParaRPr lang="en-US" altLang="zh-CN" b="1" dirty="0" smtClean="0">
              <a:latin typeface="楷体" pitchFamily="49" charset="-122"/>
              <a:ea typeface="楷体" pitchFamily="49" charset="-122"/>
            </a:endParaRPr>
          </a:p>
          <a:p>
            <a:pPr>
              <a:lnSpc>
                <a:spcPct val="150000"/>
              </a:lnSpc>
            </a:pP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太阳无处不在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青春的心灵看太阳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看到光明、温暖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看到亮丽、生机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看到奉献看到爱</a:t>
            </a:r>
            <a:r>
              <a:rPr lang="en-US" altLang="zh-CN" b="1" dirty="0" smtClean="0">
                <a:latin typeface="楷体" pitchFamily="49" charset="-122"/>
                <a:ea typeface="楷体" pitchFamily="49" charset="-122"/>
              </a:rPr>
              <a:t>……</a:t>
            </a:r>
          </a:p>
          <a:p>
            <a:pPr>
              <a:lnSpc>
                <a:spcPct val="150000"/>
              </a:lnSpc>
            </a:pPr>
            <a:r>
              <a:rPr lang="zh-CN" altLang="en-US" dirty="0" smtClean="0"/>
              <a:t>请以“我在</a:t>
            </a:r>
            <a:r>
              <a:rPr lang="zh-CN" altLang="en-US" u="sng" dirty="0" smtClean="0"/>
              <a:t>　　　　</a:t>
            </a:r>
            <a:r>
              <a:rPr lang="zh-CN" altLang="en-US" dirty="0" smtClean="0"/>
              <a:t>看太阳”为题</a:t>
            </a:r>
            <a:r>
              <a:rPr lang="en-US" dirty="0" smtClean="0"/>
              <a:t>,</a:t>
            </a:r>
            <a:r>
              <a:rPr lang="zh-CN" altLang="en-US" dirty="0" smtClean="0"/>
              <a:t>写一篇文章。</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gn="ctr">
              <a:lnSpc>
                <a:spcPct val="150000"/>
              </a:lnSpc>
            </a:pPr>
            <a:r>
              <a:rPr lang="zh-CN" altLang="en-US" b="1" dirty="0" smtClean="0">
                <a:latin typeface="楷体" pitchFamily="49" charset="-122"/>
                <a:ea typeface="楷体" pitchFamily="49" charset="-122"/>
              </a:rPr>
              <a:t>我在顶峰看太阳</a:t>
            </a:r>
          </a:p>
          <a:p>
            <a:pPr algn="ctr">
              <a:lnSpc>
                <a:spcPct val="150000"/>
              </a:lnSpc>
            </a:pPr>
            <a:r>
              <a:rPr lang="zh-CN" altLang="en-US" b="1" dirty="0" smtClean="0">
                <a:latin typeface="楷体" pitchFamily="49" charset="-122"/>
                <a:ea typeface="楷体" pitchFamily="49" charset="-122"/>
              </a:rPr>
              <a:t>苏州一考生</a:t>
            </a:r>
          </a:p>
          <a:p>
            <a:pPr indent="446088">
              <a:lnSpc>
                <a:spcPct val="150000"/>
              </a:lnSpc>
            </a:pPr>
            <a:r>
              <a:rPr lang="zh-CN" altLang="en-US" b="1" dirty="0" smtClean="0">
                <a:latin typeface="楷体" pitchFamily="49" charset="-122"/>
                <a:ea typeface="楷体" pitchFamily="49" charset="-122"/>
              </a:rPr>
              <a:t>香山顶峰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我和爸爸妈妈并排坐在一起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静静地看着那斜阳慢慢地褪去最后一丝光亮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直至消失在天际。</a:t>
            </a:r>
          </a:p>
          <a:p>
            <a:pPr indent="446088">
              <a:lnSpc>
                <a:spcPct val="150000"/>
              </a:lnSpc>
            </a:pPr>
            <a:r>
              <a:rPr lang="zh-CN" altLang="en-US" b="1" dirty="0" smtClean="0">
                <a:latin typeface="楷体" pitchFamily="49" charset="-122"/>
                <a:ea typeface="楷体" pitchFamily="49" charset="-122"/>
              </a:rPr>
              <a:t>落日的余晖将天空映染得五彩斑斓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紫红、火红、橘红、橙红、金黄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煞是好看。几只大雁悠闲地从头顶飞过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划破浩瀚长空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留下一道完美的印记。我们终于看到了朝思暮想的香山日落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品尝到了登顶成功的喜悦。回望来路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这喜悦来之不易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没有不懈的努力和坚持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就无法品味这山顶令人惊艳的绝美风光。</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一路上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山路崎岖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困难重重。脚下是凹凸不平的大石板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石板两旁便是土坡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仿佛一不小心就能滑到山底。爬到山的三分之一高度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山路变得异常陡峭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几乎呈九十度竖直向上。我抬起头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望着眼前连绵不绝的石阶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不禁倒吸了一口凉气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双腿不听使唤地发软起来。我立在原地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不敢动弹。密密的丛林遮掩了头顶的太阳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眼前只有悠悠山路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一片阴郁。</a:t>
            </a:r>
          </a:p>
          <a:p>
            <a:pPr indent="446088">
              <a:lnSpc>
                <a:spcPct val="150000"/>
              </a:lnSpc>
            </a:pPr>
            <a:r>
              <a:rPr lang="zh-CN" altLang="en-US" b="1" dirty="0" smtClean="0">
                <a:latin typeface="楷体" pitchFamily="49" charset="-122"/>
                <a:ea typeface="楷体" pitchFamily="49" charset="-122"/>
              </a:rPr>
              <a:t>爸爸看出了我的心思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拍了拍我的肩膀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“别怕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这点高度算什么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相信自己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一定可以登顶的。”我鼓起勇气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纠结了一阵后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还是迈出了第一步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既然选择了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跪着也要爬到顶啊。我心无旁骛地一步一个台阶地努力爬着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最后竟索性跑了起来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想尽快结束煎熬。谁知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用力过度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一个趔趄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脚踩了个空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整个身子向前倾去。</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就在我的额头将要磕在石阶上的那一刹那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一只温暖的大手紧紧抓住了我的胳膊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不用抬眼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就知道那是谁。“慢一点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心急吃不得热豆腐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”爸爸的语气严厉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但包含着掩饰不了的疼惜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谁让平时我是他的贴心小棉袄呢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爸爸的心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女儿自然懂的。我回过神来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感动地点了点头。这时太阳从云层中挣脱出来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将千缕万缕的阳光洒向山路。</a:t>
            </a:r>
          </a:p>
          <a:p>
            <a:pPr indent="446088">
              <a:lnSpc>
                <a:spcPct val="150000"/>
              </a:lnSpc>
            </a:pPr>
            <a:r>
              <a:rPr lang="zh-CN" altLang="en-US" b="1" dirty="0" smtClean="0">
                <a:latin typeface="楷体" pitchFamily="49" charset="-122"/>
                <a:ea typeface="楷体" pitchFamily="49" charset="-122"/>
              </a:rPr>
              <a:t>向上的路渐渐变得平缓了些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我小心地数着台阶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迈着稳健的步伐一路向前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眼睛甚至能够时不时地瞅瞅两旁的美景了。幽深的竹林映入我的眼帘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翠绿翠绿的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让人心旷神怡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十分惬意。“当、当、当</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身后传来竹竿敲打硬石板的声音。</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我转过身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只见爸爸佝偻着背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肩上背着全家人的行李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已是大汗淋漓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显然是累坏了。爸爸膝盖以前受过伤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爬起山来十分吃力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于是他在山坡上找到这根竹竿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支撑着发福的身体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蹒跚前进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看起来笨拙又可爱。竹竿勾起了我的回 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爸爸平日里为了这个家日夜操劳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辛勤工作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很少有空闲时间休息。想到这儿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我不禁鼻子发酸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泪眼婆娑起来。我跑到爸爸跟前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主动帮他分担了部分行李。我偷眼看看天空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太阳已经滑到了西边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但不变的是那暖暖的阳光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给森林里一行人照着前方的路。</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1623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就快登顶时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我感到体力不支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筋疲力尽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已经失去了向上继续爬的信心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又想打退堂鼓了。爸爸又一次洞察了我的心思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“就要看到你的日落啦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我们一起加油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”他拉着我的手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我顿时有了力量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脚下也变得轻快起来。</a:t>
            </a:r>
          </a:p>
          <a:p>
            <a:pPr indent="446088">
              <a:lnSpc>
                <a:spcPct val="150000"/>
              </a:lnSpc>
            </a:pPr>
            <a:r>
              <a:rPr lang="zh-CN" altLang="en-US" b="1" dirty="0" smtClean="0">
                <a:latin typeface="楷体" pitchFamily="49" charset="-122"/>
                <a:ea typeface="楷体" pitchFamily="49" charset="-122"/>
              </a:rPr>
              <a:t>一阵强光射向我的眼睛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我的周围呈现出一片橘红色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我登顶啦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”我兴奋地对着夕阳呐喊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好像要把一路的疲累全部喊出来似的。一个硕大无比的太阳出现在我的眼前了。在这黄昏时节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恍惚中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我似乎还看到了另外的两个太阳</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伟大的父爱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还有那颗小心脏里萌发的永不磨灭的信念与希望</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 </a:t>
            </a:r>
            <a:r>
              <a:rPr lang="zh-CN" altLang="en-US" dirty="0" smtClean="0"/>
              <a:t>阅读下面文字</a:t>
            </a:r>
            <a:r>
              <a:rPr lang="en-US" dirty="0" smtClean="0"/>
              <a:t>,</a:t>
            </a:r>
            <a:r>
              <a:rPr lang="zh-CN" altLang="en-US" dirty="0" smtClean="0"/>
              <a:t>按要求作文。</a:t>
            </a:r>
          </a:p>
          <a:p>
            <a:pPr indent="446088">
              <a:lnSpc>
                <a:spcPct val="150000"/>
              </a:lnSpc>
            </a:pPr>
            <a:r>
              <a:rPr lang="zh-CN" altLang="en-US" b="1" dirty="0" smtClean="0">
                <a:latin typeface="楷体" pitchFamily="49" charset="-122"/>
                <a:ea typeface="楷体" pitchFamily="49" charset="-122"/>
              </a:rPr>
              <a:t>我们常常在司空见惯的自然现象中看到生命的奇观。挺拔的巨树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葱茂的森林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缤纷的花海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绿色的草原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蕴含着博大的生命力</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是大自然谱写的生命乐章。</a:t>
            </a:r>
          </a:p>
          <a:p>
            <a:pPr indent="446088">
              <a:lnSpc>
                <a:spcPct val="150000"/>
              </a:lnSpc>
            </a:pPr>
            <a:r>
              <a:rPr lang="zh-CN" altLang="en-US" b="1" dirty="0" smtClean="0">
                <a:latin typeface="楷体" pitchFamily="49" charset="-122"/>
                <a:ea typeface="楷体" pitchFamily="49" charset="-122"/>
              </a:rPr>
              <a:t>生命赋予人的是更为多姿多彩的世界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只有充满希望的人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才能感受到美好。人的生命蕴含着巨大的潜能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需要去激发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真正好的生活需要我们自己来创造。不要磨损自己的生命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不要破坏奋发有为的生活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不要浪费生命的赐予。</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满分揭秘</a:t>
            </a:r>
            <a:r>
              <a:rPr lang="en-US" altLang="zh-CN" dirty="0" smtClean="0">
                <a:solidFill>
                  <a:srgbClr val="0092D7"/>
                </a:solidFill>
              </a:rPr>
              <a:t>】</a:t>
            </a:r>
          </a:p>
          <a:p>
            <a:pPr indent="446088">
              <a:lnSpc>
                <a:spcPct val="150000"/>
              </a:lnSpc>
            </a:pPr>
            <a:r>
              <a:rPr lang="zh-CN" altLang="en-US" dirty="0" smtClean="0"/>
              <a:t>选材</a:t>
            </a:r>
            <a:r>
              <a:rPr lang="en-US" dirty="0" smtClean="0"/>
              <a:t>:</a:t>
            </a:r>
            <a:r>
              <a:rPr lang="zh-CN" altLang="en-US" dirty="0" smtClean="0"/>
              <a:t>从生活中选材。本文选取了“我和爸爸妈妈”去爬香山的事</a:t>
            </a:r>
            <a:r>
              <a:rPr lang="en-US" dirty="0" smtClean="0"/>
              <a:t>,</a:t>
            </a:r>
            <a:r>
              <a:rPr lang="zh-CN" altLang="en-US" dirty="0" smtClean="0"/>
              <a:t>主要写了“‘我’的畏难情绪、‘我’以实际行动来感恩父母、‘我’失去了向上继续爬的信心、在爸爸的鼓励下‘我’重拾信心”等内容。由此</a:t>
            </a:r>
            <a:r>
              <a:rPr lang="en-US" dirty="0" smtClean="0"/>
              <a:t>,</a:t>
            </a:r>
            <a:r>
              <a:rPr lang="zh-CN" altLang="en-US" dirty="0" smtClean="0"/>
              <a:t>凸显“我”的成长。</a:t>
            </a:r>
          </a:p>
          <a:p>
            <a:pPr indent="446088">
              <a:lnSpc>
                <a:spcPct val="150000"/>
              </a:lnSpc>
            </a:pPr>
            <a:r>
              <a:rPr lang="zh-CN" altLang="en-US" dirty="0" smtClean="0"/>
              <a:t>立意</a:t>
            </a:r>
            <a:r>
              <a:rPr lang="en-US" dirty="0" smtClean="0"/>
              <a:t>:</a:t>
            </a:r>
            <a:r>
              <a:rPr lang="zh-CN" altLang="en-US" dirty="0" smtClean="0"/>
              <a:t>少年的成长。本文围绕“我”的登山所感</a:t>
            </a:r>
            <a:r>
              <a:rPr lang="en-US" dirty="0" smtClean="0"/>
              <a:t>,</a:t>
            </a:r>
            <a:r>
              <a:rPr lang="zh-CN" altLang="en-US" dirty="0" smtClean="0"/>
              <a:t>由原来的畏难情绪</a:t>
            </a:r>
            <a:r>
              <a:rPr lang="en-US" dirty="0" smtClean="0"/>
              <a:t>,</a:t>
            </a:r>
            <a:r>
              <a:rPr lang="zh-CN" altLang="en-US" dirty="0" smtClean="0"/>
              <a:t>到在爸爸的鼓励下顺利登上香山峰顶</a:t>
            </a:r>
            <a:r>
              <a:rPr lang="en-US" dirty="0" smtClean="0"/>
              <a:t>,</a:t>
            </a:r>
            <a:r>
              <a:rPr lang="zh-CN" altLang="en-US" dirty="0" smtClean="0"/>
              <a:t>完成的不仅仅是一次爬山任务</a:t>
            </a:r>
            <a:r>
              <a:rPr lang="en-US" dirty="0" smtClean="0"/>
              <a:t>,</a:t>
            </a:r>
            <a:r>
              <a:rPr lang="zh-CN" altLang="en-US" dirty="0" smtClean="0"/>
              <a:t>而是“自我的成长”。</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语言</a:t>
            </a:r>
            <a:r>
              <a:rPr lang="en-US" dirty="0" smtClean="0"/>
              <a:t>:</a:t>
            </a:r>
            <a:r>
              <a:rPr lang="zh-CN" altLang="en-US" dirty="0" smtClean="0"/>
              <a:t>描写形象</a:t>
            </a:r>
            <a:r>
              <a:rPr lang="en-US" dirty="0" smtClean="0"/>
              <a:t>,</a:t>
            </a:r>
            <a:r>
              <a:rPr lang="zh-CN" altLang="en-US" dirty="0" smtClean="0"/>
              <a:t>刻画逼真。本文侧重于刻画“我”的内心世界的变化</a:t>
            </a:r>
            <a:r>
              <a:rPr lang="en-US" dirty="0" smtClean="0"/>
              <a:t>,</a:t>
            </a:r>
            <a:r>
              <a:rPr lang="zh-CN" altLang="en-US" dirty="0" smtClean="0"/>
              <a:t>突出“我”的成长。</a:t>
            </a:r>
          </a:p>
          <a:p>
            <a:pPr indent="446088">
              <a:lnSpc>
                <a:spcPct val="150000"/>
              </a:lnSpc>
            </a:pPr>
            <a:r>
              <a:rPr lang="zh-CN" altLang="en-US" dirty="0" smtClean="0"/>
              <a:t>结构</a:t>
            </a:r>
            <a:r>
              <a:rPr lang="en-US" dirty="0" smtClean="0"/>
              <a:t>:</a:t>
            </a:r>
            <a:r>
              <a:rPr lang="zh-CN" altLang="en-US" dirty="0" smtClean="0"/>
              <a:t>采用倒叙手法</a:t>
            </a:r>
            <a:r>
              <a:rPr lang="en-US" dirty="0" smtClean="0"/>
              <a:t>,</a:t>
            </a:r>
            <a:r>
              <a:rPr lang="zh-CN" altLang="en-US" dirty="0" smtClean="0"/>
              <a:t>先写登顶香山</a:t>
            </a:r>
            <a:r>
              <a:rPr lang="en-US" dirty="0" smtClean="0"/>
              <a:t>,</a:t>
            </a:r>
            <a:r>
              <a:rPr lang="zh-CN" altLang="en-US" dirty="0" smtClean="0"/>
              <a:t>再回忆登山的具体过程</a:t>
            </a:r>
            <a:r>
              <a:rPr lang="en-US" dirty="0" smtClean="0"/>
              <a:t>,</a:t>
            </a:r>
            <a:r>
              <a:rPr lang="zh-CN" altLang="en-US" dirty="0" smtClean="0"/>
              <a:t>突出在爸爸的鼓励下“我”的成长</a:t>
            </a:r>
            <a:r>
              <a:rPr lang="en-US" dirty="0" smtClean="0"/>
              <a:t>,</a:t>
            </a:r>
            <a:r>
              <a:rPr lang="zh-CN" altLang="en-US" dirty="0" smtClean="0"/>
              <a:t>结尾点题</a:t>
            </a:r>
            <a:r>
              <a:rPr lang="en-US" dirty="0" smtClean="0"/>
              <a:t>,</a:t>
            </a:r>
            <a:r>
              <a:rPr lang="zh-CN" altLang="en-US" dirty="0" smtClean="0"/>
              <a:t>深化主旨</a:t>
            </a:r>
            <a:r>
              <a:rPr lang="en-US" dirty="0" smtClean="0"/>
              <a:t>,</a:t>
            </a:r>
            <a:r>
              <a:rPr lang="zh-CN" altLang="en-US" dirty="0" smtClean="0"/>
              <a:t>言有尽而意无穷。</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73853"/>
          </a:xfrm>
          <a:prstGeom prst="rect">
            <a:avLst/>
          </a:prstGeom>
          <a:noFill/>
        </p:spPr>
        <p:txBody>
          <a:bodyPr wrap="square" lIns="36000" tIns="36000" rIns="36000" bIns="36000" rtlCol="0">
            <a:spAutoFit/>
          </a:bodyPr>
          <a:lstStyle/>
          <a:p>
            <a:pPr>
              <a:lnSpc>
                <a:spcPct val="150000"/>
              </a:lnSpc>
            </a:pPr>
            <a:r>
              <a:rPr lang="zh-CN" altLang="en-US" sz="2000" b="1" dirty="0" smtClean="0">
                <a:solidFill>
                  <a:srgbClr val="666666"/>
                </a:solidFill>
              </a:rPr>
              <a:t>文思训练</a:t>
            </a:r>
            <a:r>
              <a:rPr lang="en-US" altLang="zh-CN" sz="2000" b="1" dirty="0" smtClean="0">
                <a:solidFill>
                  <a:srgbClr val="666666"/>
                </a:solidFill>
              </a:rPr>
              <a:t>——</a:t>
            </a:r>
            <a:r>
              <a:rPr lang="zh-CN" altLang="en-US" sz="2000" b="1" dirty="0" smtClean="0">
                <a:solidFill>
                  <a:srgbClr val="666666"/>
                </a:solidFill>
              </a:rPr>
              <a:t>谋篇布局</a:t>
            </a:r>
          </a:p>
          <a:p>
            <a:pPr>
              <a:lnSpc>
                <a:spcPct val="150000"/>
              </a:lnSpc>
            </a:pPr>
            <a:r>
              <a:rPr lang="zh-CN" altLang="en-US" b="1" dirty="0" smtClean="0">
                <a:solidFill>
                  <a:srgbClr val="0092D7"/>
                </a:solidFill>
              </a:rPr>
              <a:t>技法一　练就慧眼</a:t>
            </a:r>
            <a:r>
              <a:rPr lang="en-US" b="1" dirty="0" smtClean="0">
                <a:solidFill>
                  <a:srgbClr val="0092D7"/>
                </a:solidFill>
              </a:rPr>
              <a:t>,</a:t>
            </a:r>
            <a:r>
              <a:rPr lang="zh-CN" altLang="en-US" b="1" dirty="0" smtClean="0">
                <a:solidFill>
                  <a:srgbClr val="0092D7"/>
                </a:solidFill>
              </a:rPr>
              <a:t>选材靓丽</a:t>
            </a:r>
          </a:p>
          <a:p>
            <a:pPr>
              <a:lnSpc>
                <a:spcPct val="150000"/>
              </a:lnSpc>
            </a:pPr>
            <a:r>
              <a:rPr lang="zh-CN" altLang="en-US" dirty="0" smtClean="0"/>
              <a:t>　　中考高分作文</a:t>
            </a:r>
            <a:r>
              <a:rPr lang="en-US" dirty="0" smtClean="0"/>
              <a:t>,</a:t>
            </a:r>
            <a:r>
              <a:rPr lang="zh-CN" altLang="en-US" dirty="0" smtClean="0"/>
              <a:t>作者都能根据写作的目的和表达的主题</a:t>
            </a:r>
            <a:r>
              <a:rPr lang="en-US" dirty="0" smtClean="0"/>
              <a:t>,</a:t>
            </a:r>
            <a:r>
              <a:rPr lang="zh-CN" altLang="en-US" dirty="0" smtClean="0"/>
              <a:t>精心选择一切内容新颖、情趣健康、情感真挚、富有生活气息和富有表现力的材料</a:t>
            </a:r>
            <a:r>
              <a:rPr lang="en-US" dirty="0" smtClean="0"/>
              <a:t>,</a:t>
            </a:r>
            <a:r>
              <a:rPr lang="zh-CN" altLang="en-US" dirty="0" smtClean="0"/>
              <a:t>用以突出中心、升华主题。</a:t>
            </a:r>
          </a:p>
          <a:p>
            <a:pPr indent="446088">
              <a:lnSpc>
                <a:spcPct val="150000"/>
              </a:lnSpc>
            </a:pPr>
            <a:r>
              <a:rPr lang="zh-CN" altLang="en-US" dirty="0" smtClean="0"/>
              <a:t>首先</a:t>
            </a:r>
            <a:r>
              <a:rPr lang="en-US" dirty="0" smtClean="0"/>
              <a:t>,</a:t>
            </a:r>
            <a:r>
              <a:rPr lang="zh-CN" altLang="en-US" dirty="0" smtClean="0"/>
              <a:t>选材要真实。</a:t>
            </a:r>
          </a:p>
          <a:p>
            <a:pPr indent="446088">
              <a:lnSpc>
                <a:spcPct val="150000"/>
              </a:lnSpc>
            </a:pPr>
            <a:r>
              <a:rPr lang="zh-CN" altLang="en-US" dirty="0" smtClean="0"/>
              <a:t>考场上</a:t>
            </a:r>
            <a:r>
              <a:rPr lang="en-US" dirty="0" smtClean="0"/>
              <a:t>,</a:t>
            </a:r>
            <a:r>
              <a:rPr lang="zh-CN" altLang="en-US" dirty="0" smtClean="0"/>
              <a:t>有同学胡编乱造</a:t>
            </a:r>
            <a:r>
              <a:rPr lang="en-US" dirty="0" smtClean="0"/>
              <a:t>,</a:t>
            </a:r>
            <a:r>
              <a:rPr lang="zh-CN" altLang="en-US" dirty="0" smtClean="0"/>
              <a:t>细节失真</a:t>
            </a:r>
            <a:r>
              <a:rPr lang="en-US" dirty="0" smtClean="0"/>
              <a:t>,</a:t>
            </a:r>
            <a:r>
              <a:rPr lang="zh-CN" altLang="en-US" dirty="0" smtClean="0"/>
              <a:t>漏洞百出。如有同学写“走过”</a:t>
            </a:r>
            <a:r>
              <a:rPr lang="en-US" dirty="0" smtClean="0"/>
              <a:t>,</a:t>
            </a:r>
            <a:r>
              <a:rPr lang="zh-CN" altLang="en-US" dirty="0" smtClean="0"/>
              <a:t>就写自己一天逛公园依次看到了桃花、荷花、桂花</a:t>
            </a:r>
            <a:r>
              <a:rPr lang="en-US" dirty="0" smtClean="0"/>
              <a:t>,</a:t>
            </a:r>
            <a:r>
              <a:rPr lang="zh-CN" altLang="en-US" dirty="0" smtClean="0"/>
              <a:t>明显缺少生活常识。作文中的材料要真实可信、合乎情理</a:t>
            </a:r>
            <a:r>
              <a:rPr lang="en-US" dirty="0" smtClean="0"/>
              <a:t>,</a:t>
            </a:r>
            <a:r>
              <a:rPr lang="zh-CN" altLang="en-US" dirty="0" smtClean="0"/>
              <a:t>不能胡编乱造。只有选择生活中真实的材料</a:t>
            </a:r>
            <a:r>
              <a:rPr lang="en-US" dirty="0" smtClean="0"/>
              <a:t>,</a:t>
            </a:r>
            <a:r>
              <a:rPr lang="zh-CN" altLang="en-US" dirty="0" smtClean="0"/>
              <a:t>才能言之有物</a:t>
            </a:r>
            <a:r>
              <a:rPr lang="en-US" dirty="0" smtClean="0"/>
              <a:t>,</a:t>
            </a:r>
            <a:r>
              <a:rPr lang="zh-CN" altLang="en-US" dirty="0" smtClean="0"/>
              <a:t>才能准确地反映客观实际。</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zh-CN" altLang="en-US" dirty="0" smtClean="0"/>
              <a:t>其次</a:t>
            </a:r>
            <a:r>
              <a:rPr lang="en-US" dirty="0" smtClean="0"/>
              <a:t>,</a:t>
            </a:r>
            <a:r>
              <a:rPr lang="zh-CN" altLang="en-US" dirty="0" smtClean="0"/>
              <a:t>选材要典型</a:t>
            </a:r>
            <a:r>
              <a:rPr lang="en-US" dirty="0" smtClean="0"/>
              <a:t>,</a:t>
            </a:r>
            <a:r>
              <a:rPr lang="zh-CN" altLang="en-US" dirty="0" smtClean="0"/>
              <a:t>小中见大。</a:t>
            </a:r>
          </a:p>
          <a:p>
            <a:pPr indent="446088">
              <a:lnSpc>
                <a:spcPct val="150000"/>
              </a:lnSpc>
            </a:pPr>
            <a:r>
              <a:rPr lang="zh-CN" altLang="en-US" dirty="0" smtClean="0"/>
              <a:t>选材来源于生活</a:t>
            </a:r>
            <a:r>
              <a:rPr lang="en-US" dirty="0" smtClean="0"/>
              <a:t>,</a:t>
            </a:r>
            <a:r>
              <a:rPr lang="zh-CN" altLang="en-US" dirty="0" smtClean="0"/>
              <a:t>但生活中的事并不是都能写入作文的</a:t>
            </a:r>
            <a:r>
              <a:rPr lang="en-US" dirty="0" smtClean="0"/>
              <a:t>,</a:t>
            </a:r>
            <a:r>
              <a:rPr lang="zh-CN" altLang="en-US" dirty="0" smtClean="0"/>
              <a:t>要“沙里淘金”</a:t>
            </a:r>
            <a:r>
              <a:rPr lang="en-US" dirty="0" smtClean="0"/>
              <a:t>,</a:t>
            </a:r>
            <a:r>
              <a:rPr lang="zh-CN" altLang="en-US" dirty="0" smtClean="0"/>
              <a:t>精选最具有代表性、最能体现中心的材料来写。如</a:t>
            </a:r>
            <a:r>
              <a:rPr lang="en-US" dirty="0" smtClean="0"/>
              <a:t>2019</a:t>
            </a:r>
            <a:r>
              <a:rPr lang="zh-CN" altLang="en-US" dirty="0" smtClean="0"/>
              <a:t>年淮安中考作文题</a:t>
            </a:r>
            <a:r>
              <a:rPr lang="en-US" altLang="zh-CN" dirty="0" smtClean="0"/>
              <a:t>《</a:t>
            </a:r>
            <a:r>
              <a:rPr lang="zh-CN" altLang="en-US" dirty="0" smtClean="0"/>
              <a:t>我当铭记</a:t>
            </a:r>
            <a:r>
              <a:rPr lang="en-US" altLang="zh-CN" dirty="0" smtClean="0"/>
              <a:t>》</a:t>
            </a:r>
            <a:r>
              <a:rPr lang="en-US" dirty="0" smtClean="0"/>
              <a:t>,</a:t>
            </a:r>
            <a:r>
              <a:rPr lang="zh-CN" altLang="en-US" dirty="0" smtClean="0"/>
              <a:t>有考生就写临近中考</a:t>
            </a:r>
            <a:r>
              <a:rPr lang="en-US" dirty="0" smtClean="0"/>
              <a:t>,</a:t>
            </a:r>
            <a:r>
              <a:rPr lang="zh-CN" altLang="en-US" dirty="0" smtClean="0"/>
              <a:t>班主任在班级门口握着厨刀切西瓜的画面。也有考生就写操场上扔实心球老师指导时的细微动作。要注意挖掘“凡人小事”的深刻意蕴。</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第三</a:t>
            </a:r>
            <a:r>
              <a:rPr lang="en-US" dirty="0" smtClean="0"/>
              <a:t>,</a:t>
            </a:r>
            <a:r>
              <a:rPr lang="zh-CN" altLang="en-US" dirty="0" smtClean="0"/>
              <a:t>选材要注意推陈出新。</a:t>
            </a:r>
          </a:p>
          <a:p>
            <a:pPr indent="446088">
              <a:lnSpc>
                <a:spcPct val="150000"/>
              </a:lnSpc>
            </a:pPr>
            <a:r>
              <a:rPr lang="zh-CN" altLang="en-US" dirty="0" smtClean="0"/>
              <a:t>推陈出新就是指选材要新颖。选择新颖的材料</a:t>
            </a:r>
            <a:r>
              <a:rPr lang="en-US" dirty="0" smtClean="0"/>
              <a:t>,</a:t>
            </a:r>
            <a:r>
              <a:rPr lang="zh-CN" altLang="en-US" dirty="0" smtClean="0"/>
              <a:t>会使文章更有时代气息</a:t>
            </a:r>
            <a:r>
              <a:rPr lang="en-US" dirty="0" smtClean="0"/>
              <a:t>,</a:t>
            </a:r>
            <a:r>
              <a:rPr lang="zh-CN" altLang="en-US" dirty="0" smtClean="0"/>
              <a:t>如</a:t>
            </a:r>
            <a:r>
              <a:rPr lang="en-US" dirty="0" smtClean="0"/>
              <a:t>2019</a:t>
            </a:r>
            <a:r>
              <a:rPr lang="zh-CN" altLang="en-US" dirty="0" smtClean="0"/>
              <a:t>年淮安市中考作文题</a:t>
            </a:r>
            <a:r>
              <a:rPr lang="en-US" altLang="zh-CN" dirty="0" smtClean="0"/>
              <a:t>《</a:t>
            </a:r>
            <a:r>
              <a:rPr lang="zh-CN" altLang="en-US" dirty="0" smtClean="0"/>
              <a:t>我当铭记</a:t>
            </a:r>
            <a:r>
              <a:rPr lang="en-US" altLang="zh-CN" dirty="0" smtClean="0"/>
              <a:t>》</a:t>
            </a:r>
            <a:r>
              <a:rPr lang="en-US" dirty="0" smtClean="0"/>
              <a:t>,</a:t>
            </a:r>
            <a:r>
              <a:rPr lang="zh-CN" altLang="en-US" dirty="0" smtClean="0"/>
              <a:t>很多学生写老师对自己的帮助和指导</a:t>
            </a:r>
            <a:r>
              <a:rPr lang="en-US" dirty="0" smtClean="0"/>
              <a:t>,</a:t>
            </a:r>
            <a:r>
              <a:rPr lang="zh-CN" altLang="en-US" dirty="0" smtClean="0"/>
              <a:t>素材撞车较多</a:t>
            </a:r>
            <a:r>
              <a:rPr lang="en-US" dirty="0" smtClean="0"/>
              <a:t>,</a:t>
            </a:r>
            <a:r>
              <a:rPr lang="zh-CN" altLang="en-US" dirty="0" smtClean="0"/>
              <a:t>主题比较集中</a:t>
            </a:r>
            <a:r>
              <a:rPr lang="en-US" dirty="0" smtClean="0"/>
              <a:t>,</a:t>
            </a:r>
            <a:r>
              <a:rPr lang="zh-CN" altLang="en-US" dirty="0" smtClean="0"/>
              <a:t>出彩不易。但是有同学能够精心设计细节</a:t>
            </a:r>
            <a:r>
              <a:rPr lang="en-US" dirty="0" smtClean="0"/>
              <a:t>,</a:t>
            </a:r>
            <a:r>
              <a:rPr lang="zh-CN" altLang="en-US" dirty="0" smtClean="0"/>
              <a:t>写了自己进老师办公室询问问题</a:t>
            </a:r>
            <a:r>
              <a:rPr lang="en-US" dirty="0" smtClean="0"/>
              <a:t>,</a:t>
            </a:r>
            <a:r>
              <a:rPr lang="zh-CN" altLang="en-US" dirty="0" smtClean="0"/>
              <a:t>对老师所泡的方便面作了三次描写</a:t>
            </a:r>
            <a:r>
              <a:rPr lang="en-US" dirty="0" smtClean="0"/>
              <a:t>,</a:t>
            </a:r>
            <a:r>
              <a:rPr lang="zh-CN" altLang="en-US" dirty="0" smtClean="0"/>
              <a:t>第一次是刚泡好的热腾腾的雾气</a:t>
            </a:r>
            <a:r>
              <a:rPr lang="en-US" dirty="0" smtClean="0"/>
              <a:t>,</a:t>
            </a:r>
            <a:r>
              <a:rPr lang="zh-CN" altLang="en-US" dirty="0" smtClean="0"/>
              <a:t>第二次是因为讲解时间长</a:t>
            </a:r>
            <a:r>
              <a:rPr lang="en-US" dirty="0" smtClean="0"/>
              <a:t>,</a:t>
            </a:r>
            <a:r>
              <a:rPr lang="zh-CN" altLang="en-US" dirty="0" smtClean="0"/>
              <a:t>油花慢慢凝结</a:t>
            </a:r>
            <a:r>
              <a:rPr lang="en-US" dirty="0" smtClean="0"/>
              <a:t>,</a:t>
            </a:r>
            <a:r>
              <a:rPr lang="zh-CN" altLang="en-US" dirty="0" smtClean="0"/>
              <a:t>最后一次是离开办公室时</a:t>
            </a:r>
            <a:r>
              <a:rPr lang="en-US" dirty="0" smtClean="0"/>
              <a:t>,</a:t>
            </a:r>
            <a:r>
              <a:rPr lang="zh-CN" altLang="en-US" dirty="0" smtClean="0"/>
              <a:t>回首看到老师拨开油花吃起冷掉的方便面。这三次反复的描写使作文有了温度</a:t>
            </a:r>
            <a:r>
              <a:rPr lang="en-US" dirty="0" smtClean="0"/>
              <a:t>,</a:t>
            </a:r>
            <a:r>
              <a:rPr lang="zh-CN" altLang="en-US" dirty="0" smtClean="0"/>
              <a:t>有了亮色</a:t>
            </a:r>
            <a:r>
              <a:rPr lang="en-US" dirty="0" smtClean="0"/>
              <a:t>,</a:t>
            </a:r>
            <a:r>
              <a:rPr lang="zh-CN" altLang="en-US" dirty="0" smtClean="0"/>
              <a:t>有了别具一格的品位。</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zh-CN" altLang="en-US" dirty="0" smtClean="0"/>
              <a:t>第四</a:t>
            </a:r>
            <a:r>
              <a:rPr lang="en-US" dirty="0" smtClean="0"/>
              <a:t>,</a:t>
            </a:r>
            <a:r>
              <a:rPr lang="zh-CN" altLang="en-US" dirty="0" smtClean="0"/>
              <a:t>选材要注意与时俱进。</a:t>
            </a:r>
          </a:p>
          <a:p>
            <a:pPr indent="446088">
              <a:lnSpc>
                <a:spcPct val="150000"/>
              </a:lnSpc>
            </a:pPr>
            <a:r>
              <a:rPr lang="zh-CN" altLang="en-US" dirty="0" smtClean="0"/>
              <a:t>写作源于生活</a:t>
            </a:r>
            <a:r>
              <a:rPr lang="en-US" dirty="0" smtClean="0"/>
              <a:t>,</a:t>
            </a:r>
            <a:r>
              <a:rPr lang="zh-CN" altLang="en-US" dirty="0" smtClean="0"/>
              <a:t>但不要将自己的视野局限在书本、家庭、学校之中</a:t>
            </a:r>
            <a:r>
              <a:rPr lang="en-US" dirty="0" smtClean="0"/>
              <a:t>,</a:t>
            </a:r>
            <a:r>
              <a:rPr lang="zh-CN" altLang="en-US" dirty="0" smtClean="0"/>
              <a:t>应当拓宽自己的知识面</a:t>
            </a:r>
            <a:r>
              <a:rPr lang="en-US" dirty="0" smtClean="0"/>
              <a:t>,</a:t>
            </a:r>
            <a:r>
              <a:rPr lang="zh-CN" altLang="en-US" dirty="0" smtClean="0"/>
              <a:t>努力丰富自己的情感</a:t>
            </a:r>
            <a:r>
              <a:rPr lang="en-US" dirty="0" smtClean="0"/>
              <a:t>,</a:t>
            </a:r>
            <a:r>
              <a:rPr lang="zh-CN" altLang="en-US" dirty="0" smtClean="0"/>
              <a:t>积极磨炼自己敏锐的视角</a:t>
            </a:r>
            <a:r>
              <a:rPr lang="en-US" dirty="0" smtClean="0"/>
              <a:t>,</a:t>
            </a:r>
            <a:r>
              <a:rPr lang="zh-CN" altLang="en-US" dirty="0" smtClean="0"/>
              <a:t>从而使自己善于从生活中选取新颖的材料。如</a:t>
            </a:r>
            <a:r>
              <a:rPr lang="en-US" dirty="0" smtClean="0"/>
              <a:t>2018</a:t>
            </a:r>
            <a:r>
              <a:rPr lang="zh-CN" altLang="en-US" dirty="0" smtClean="0"/>
              <a:t>年淮安市中考作文题</a:t>
            </a:r>
            <a:r>
              <a:rPr lang="en-US" altLang="zh-CN" dirty="0" smtClean="0"/>
              <a:t>《</a:t>
            </a:r>
            <a:r>
              <a:rPr lang="zh-CN" altLang="en-US" dirty="0" smtClean="0"/>
              <a:t>那句话</a:t>
            </a:r>
            <a:r>
              <a:rPr lang="en-US" dirty="0" smtClean="0"/>
              <a:t>,</a:t>
            </a:r>
            <a:r>
              <a:rPr lang="zh-CN" altLang="en-US" dirty="0" smtClean="0"/>
              <a:t>说得有点</a:t>
            </a:r>
            <a:r>
              <a:rPr lang="zh-CN" altLang="en-US" u="sng" dirty="0" smtClean="0"/>
              <a:t>　　　　</a:t>
            </a:r>
            <a:r>
              <a:rPr lang="en-US" altLang="zh-CN" dirty="0" smtClean="0"/>
              <a:t>》</a:t>
            </a:r>
            <a:r>
              <a:rPr lang="en-US" dirty="0" smtClean="0"/>
              <a:t>,</a:t>
            </a:r>
            <a:r>
              <a:rPr lang="zh-CN" altLang="en-US" dirty="0" smtClean="0"/>
              <a:t>有小作者就刻画了自己对于城市改造老屋拆迁的真实感受</a:t>
            </a:r>
            <a:r>
              <a:rPr lang="en-US" dirty="0" smtClean="0"/>
              <a:t>,</a:t>
            </a:r>
            <a:r>
              <a:rPr lang="zh-CN" altLang="en-US" dirty="0" smtClean="0"/>
              <a:t>富有时代气息</a:t>
            </a:r>
            <a:r>
              <a:rPr lang="en-US" dirty="0" smtClean="0"/>
              <a:t>,</a:t>
            </a:r>
            <a:r>
              <a:rPr lang="zh-CN" altLang="en-US" dirty="0" smtClean="0"/>
              <a:t>因此显得新颖别致。</a:t>
            </a:r>
            <a:r>
              <a:rPr lang="en-US" dirty="0" smtClean="0"/>
              <a:t> </a:t>
            </a:r>
            <a:endParaRPr lang="zh-CN" altLang="en-US" dirty="0"/>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佳作展示</a:t>
            </a:r>
            <a:r>
              <a:rPr lang="en-US" altLang="zh-CN" dirty="0" smtClean="0">
                <a:solidFill>
                  <a:srgbClr val="0092D7"/>
                </a:solidFill>
              </a:rPr>
              <a:t>】</a:t>
            </a:r>
          </a:p>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淮安</a:t>
            </a:r>
            <a:r>
              <a:rPr lang="en-US" dirty="0" smtClean="0">
                <a:solidFill>
                  <a:srgbClr val="0092D7"/>
                </a:solidFill>
              </a:rPr>
              <a:t>] </a:t>
            </a:r>
            <a:r>
              <a:rPr lang="en-US" dirty="0" smtClean="0"/>
              <a:t>(</a:t>
            </a:r>
            <a:r>
              <a:rPr lang="zh-CN" altLang="en-US" dirty="0" smtClean="0"/>
              <a:t>以“我当铭记”为题</a:t>
            </a:r>
            <a:r>
              <a:rPr lang="en-US" dirty="0" smtClean="0"/>
              <a:t>)</a:t>
            </a:r>
            <a:endParaRPr lang="zh-CN" altLang="en-US" dirty="0" smtClean="0"/>
          </a:p>
          <a:p>
            <a:pPr algn="ctr">
              <a:lnSpc>
                <a:spcPct val="150000"/>
              </a:lnSpc>
            </a:pPr>
            <a:r>
              <a:rPr lang="zh-CN" altLang="en-US" b="1" dirty="0" smtClean="0">
                <a:latin typeface="楷体" pitchFamily="49" charset="-122"/>
                <a:ea typeface="楷体" pitchFamily="49" charset="-122"/>
              </a:rPr>
              <a:t>我当铭记</a:t>
            </a:r>
          </a:p>
          <a:p>
            <a:pPr algn="ctr">
              <a:lnSpc>
                <a:spcPct val="150000"/>
              </a:lnSpc>
            </a:pPr>
            <a:r>
              <a:rPr lang="zh-CN" altLang="en-US" b="1" dirty="0" smtClean="0">
                <a:latin typeface="楷体" pitchFamily="49" charset="-122"/>
                <a:ea typeface="楷体" pitchFamily="49" charset="-122"/>
              </a:rPr>
              <a:t>淮安一考生</a:t>
            </a:r>
          </a:p>
          <a:p>
            <a:pPr indent="446088">
              <a:lnSpc>
                <a:spcPct val="150000"/>
              </a:lnSpc>
            </a:pPr>
            <a:r>
              <a:rPr lang="zh-CN" altLang="en-US" b="1" dirty="0" smtClean="0">
                <a:latin typeface="楷体" pitchFamily="49" charset="-122"/>
                <a:ea typeface="楷体" pitchFamily="49" charset="-122"/>
              </a:rPr>
              <a:t>拈来一缕清风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侧耳倾听它的耳语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它告诉我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应当铭记那执于指端的爱。</a:t>
            </a:r>
          </a:p>
          <a:p>
            <a:pPr indent="446088">
              <a:lnSpc>
                <a:spcPct val="150000"/>
              </a:lnSpc>
            </a:pPr>
            <a:r>
              <a:rPr lang="zh-CN" altLang="en-US" b="1" dirty="0" smtClean="0">
                <a:latin typeface="楷体" pitchFamily="49" charset="-122"/>
                <a:ea typeface="楷体" pitchFamily="49" charset="-122"/>
              </a:rPr>
              <a:t>毕业的玻璃窗被打破了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一切都是那么地猝不及防。我仔细地在这些玻璃碎片中寻觅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小心翼翼地拾起那一片玻璃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将它置于掌心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阳光轻跃其上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记忆的潘多拉宝盒被打开了。</a:t>
            </a:r>
          </a:p>
          <a:p>
            <a:pPr indent="446088">
              <a:lnSpc>
                <a:spcPct val="150000"/>
              </a:lnSpc>
            </a:pPr>
            <a:r>
              <a:rPr lang="zh-CN" altLang="en-US" b="1" dirty="0" smtClean="0">
                <a:latin typeface="楷体" pitchFamily="49" charset="-122"/>
                <a:ea typeface="楷体" pitchFamily="49" charset="-122"/>
              </a:rPr>
              <a:t>不知何时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我有了爱啃指甲的习惯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妈妈每次看到我这样做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总是会提醒 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我却是屡教不改。</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“下课来我办公室。”班主任对我说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我的内心仿佛有一只小鹿乱撞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生怕班主任叫我过去研究我的模拟考成绩。</a:t>
            </a:r>
          </a:p>
          <a:p>
            <a:pPr indent="446088">
              <a:lnSpc>
                <a:spcPct val="150000"/>
              </a:lnSpc>
            </a:pPr>
            <a:r>
              <a:rPr lang="zh-CN" altLang="en-US" b="1" dirty="0" smtClean="0">
                <a:latin typeface="楷体" pitchFamily="49" charset="-122"/>
                <a:ea typeface="楷体" pitchFamily="49" charset="-122"/>
              </a:rPr>
              <a:t>下课铃一响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我边深呼吸边走向班主任的办公室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“过来。”我慢吞吞地走了过去。“坐下来。”我瞪大了的眼睛里充满了疑惑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班主任只是点了点 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我便坐了下来。她不紧不慢地打开抽屉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拿出了一个小盒子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轻轻打开盒 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从里面抽出了一个指甲钳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我的心突然一颤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“手伸出来。”她用命令的语气说着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我乖乖地伸出了手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她温柔地握住我的指端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用指甲钳对着我长出的指甲形状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轻轻地押下指甲钳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又重复了好多次这样的动作。终于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我的指甲平滑多了。</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班主任这才打开话匣子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“女孩子要注意指甲的整洁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可不能再咬了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再咬我就不帮你修指甲了。”阳光不偏不倚地透过窗棂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映在她的脸上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显得她更加温柔了。</a:t>
            </a:r>
          </a:p>
          <a:p>
            <a:pPr indent="446088">
              <a:lnSpc>
                <a:spcPct val="150000"/>
              </a:lnSpc>
            </a:pPr>
            <a:r>
              <a:rPr lang="zh-CN" altLang="en-US" b="1" dirty="0" smtClean="0">
                <a:latin typeface="楷体" pitchFamily="49" charset="-122"/>
                <a:ea typeface="楷体" pitchFamily="49" charset="-122"/>
              </a:rPr>
              <a:t>我走出办公室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抬头望向天空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落日熔金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染醉了半片天空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云霞叠浪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瑰丽似锦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仿若山风打翻了颜料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美得不可方物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我伸出五指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看见了指端美丽的影子。</a:t>
            </a:r>
          </a:p>
          <a:p>
            <a:pPr indent="446088">
              <a:lnSpc>
                <a:spcPct val="150000"/>
              </a:lnSpc>
            </a:pPr>
            <a:r>
              <a:rPr lang="zh-CN" altLang="en-US" b="1" dirty="0" smtClean="0">
                <a:latin typeface="楷体" pitchFamily="49" charset="-122"/>
                <a:ea typeface="楷体" pitchFamily="49" charset="-122"/>
              </a:rPr>
              <a:t>晚上回家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我将这一片记忆珍藏于潘多拉宝盒</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期待着新的一天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那是日出前的景象。天空渐渐明亮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星星渐渐隐没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天边的云一会铺成绸缎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一会拉成丝带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无边的大地还氤氲着雾气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美得惊心。</a:t>
            </a: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indent="446088">
              <a:lnSpc>
                <a:spcPct val="150000"/>
              </a:lnSpc>
            </a:pPr>
            <a:r>
              <a:rPr lang="zh-CN" altLang="en-US" b="1" dirty="0" smtClean="0">
                <a:latin typeface="楷体" pitchFamily="49" charset="-122"/>
                <a:ea typeface="楷体" pitchFamily="49" charset="-122"/>
              </a:rPr>
              <a:t>时间是让人猝不及防的东西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也是大雨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一瞬间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便淋湿了三个四季。我们便要在手忙脚乱中匆匆别离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无论前方风雨有多大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都要勇往直前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我也定会怀揣着这指端的爱乘风破浪。</a:t>
            </a:r>
          </a:p>
          <a:p>
            <a:pPr indent="446088">
              <a:lnSpc>
                <a:spcPct val="150000"/>
              </a:lnSpc>
            </a:pPr>
            <a:r>
              <a:rPr lang="zh-CN" altLang="en-US" b="1" dirty="0" smtClean="0">
                <a:latin typeface="楷体" pitchFamily="49" charset="-122"/>
                <a:ea typeface="楷体" pitchFamily="49" charset="-122"/>
              </a:rPr>
              <a:t>我拈来一缕清风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俯身告诉它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我会铭记这执于指端的爱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远走高飞。</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273052456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3655</TotalTime>
  <Words>27008</Words>
  <Application>Microsoft Office PowerPoint</Application>
  <PresentationFormat>全屏显示(16:9)</PresentationFormat>
  <Paragraphs>807</Paragraphs>
  <Slides>242</Slides>
  <Notes>0</Notes>
  <HiddenSlides>0</HiddenSlides>
  <MMClips>0</MMClips>
  <ScaleCrop>false</ScaleCrop>
  <HeadingPairs>
    <vt:vector size="4" baseType="variant">
      <vt:variant>
        <vt:lpstr>主题</vt:lpstr>
      </vt:variant>
      <vt:variant>
        <vt:i4>1</vt:i4>
      </vt:variant>
      <vt:variant>
        <vt:lpstr>幻灯片标题</vt:lpstr>
      </vt:variant>
      <vt:variant>
        <vt:i4>242</vt:i4>
      </vt:variant>
    </vt:vector>
  </HeadingPairs>
  <TitlesOfParts>
    <vt:vector size="24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477</cp:revision>
  <cp:lastPrinted>2019-07-27T07:43:24Z</cp:lastPrinted>
  <dcterms:created xsi:type="dcterms:W3CDTF">2018-08-24T06:22:56Z</dcterms:created>
  <dcterms:modified xsi:type="dcterms:W3CDTF">2020-03-25T03:07:16Z</dcterms:modified>
</cp:coreProperties>
</file>