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2"/>
  </p:handoutMasterIdLst>
  <p:sldIdLst>
    <p:sldId id="420" r:id="rId3"/>
    <p:sldId id="421" r:id="rId4"/>
    <p:sldId id="422" r:id="rId6"/>
    <p:sldId id="423" r:id="rId7"/>
    <p:sldId id="424" r:id="rId8"/>
    <p:sldId id="425" r:id="rId9"/>
    <p:sldId id="426" r:id="rId10"/>
    <p:sldId id="428" r:id="rId11"/>
    <p:sldId id="429" r:id="rId12"/>
    <p:sldId id="432" r:id="rId13"/>
    <p:sldId id="436" r:id="rId14"/>
    <p:sldId id="431" r:id="rId15"/>
    <p:sldId id="404" r:id="rId16"/>
    <p:sldId id="405" r:id="rId17"/>
    <p:sldId id="406" r:id="rId18"/>
    <p:sldId id="441" r:id="rId19"/>
    <p:sldId id="442" r:id="rId20"/>
    <p:sldId id="443" r:id="rId21"/>
  </p:sldIdLst>
  <p:sldSz cx="12192000" cy="6858000"/>
  <p:notesSz cx="7103745" cy="10234295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2" clrIdx="0"/>
  <p:cmAuthor id="2" name="soille" initials="s" lastIdx="1" clrIdx="6"/>
  <p:cmAuthor id="3" name="xjj" initials="x" lastIdx="1" clrIdx="1"/>
  <p:cmAuthor id="4" name="lenovo" initials="l" lastIdx="14" clrIdx="2"/>
  <p:cmAuthor id="5" name="admin" initials="a" lastIdx="3" clrIdx="3"/>
  <p:cmAuthor id="6" name="Administrator" initials="A" lastIdx="1" clrIdx="4"/>
  <p:cmAuthor id="7" name="徐无鬼" initials="徐" lastIdx="7" clrIdx="5"/>
  <p:cmAuthor id="8" name="Mia Vida Villanueva" initials="M" lastIdx="1" clrIdx="0"/>
  <p:cmAuthor id="9" name="姜伟光" initials="姜" lastIdx="1" clrIdx="0"/>
  <p:cmAuthor id="10" name="weijia" initials="w" lastIdx="1" clrIdx="9"/>
  <p:cmAuthor id="11" name="86187" initials="8" lastIdx="1" clrIdx="10"/>
  <p:cmAuthor id="12" name="zhaoqingju" initials="z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7370"/>
    <a:srgbClr val="FBE5D6"/>
    <a:srgbClr val="009999"/>
    <a:srgbClr val="4F855D"/>
    <a:srgbClr val="B2B2B2"/>
    <a:srgbClr val="202020"/>
    <a:srgbClr val="323232"/>
    <a:srgbClr val="CC33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-330" y="-108"/>
      </p:cViewPr>
      <p:guideLst>
        <p:guide orient="horz" pos="2198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0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幻灯片图像占位符 1"/>
          <p:cNvSpPr/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35842" name="文本占位符 2"/>
          <p:cNvSpPr/>
          <p:nvPr>
            <p:ph type="body"/>
          </p:nvPr>
        </p:nvSpPr>
        <p:spPr>
          <a:noFill/>
          <a:ln>
            <a:noFill/>
          </a:ln>
        </p:spPr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80975" y="844550"/>
            <a:ext cx="6551613" cy="3686175"/>
          </a:xfrm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5120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05180" indent="-3098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38250" indent="-2476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33550" indent="-2476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229485" indent="-2476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724785" indent="-2476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20085" indent="-2476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5385" indent="-2476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210685" indent="-2476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F2071A7-1303-4F5B-A3E9-A36D4F8208A9}" type="slidenum">
              <a:rPr lang="zh-CN" altLang="en-US" smtClean="0">
                <a:latin typeface="Times New Roman" panose="02020603050405020304" pitchFamily="18" charset="0"/>
              </a:rPr>
            </a:fld>
            <a:endParaRPr lang="en-US" altLang="zh-CN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2AFDBE0-44F5-4A8E-BFC8-88625A622972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2AFDBE0-44F5-4A8E-BFC8-88625A622972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1.png"/><Relationship Id="rId15" Type="http://schemas.openxmlformats.org/officeDocument/2006/relationships/tags" Target="../tags/tag3.xml"/><Relationship Id="rId14" Type="http://schemas.openxmlformats.org/officeDocument/2006/relationships/tags" Target="../tags/tag2.xml"/><Relationship Id="rId13" Type="http://schemas.openxmlformats.org/officeDocument/2006/relationships/tags" Target="../tags/tag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6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51210" name="Picture 10" descr="http://blogfile.ifeng.com/uploadfiles/blog_attachment/1409/83/1471283_14102717308142.jpg"/>
          <p:cNvPicPr>
            <a:picLocks noChangeAspect="1"/>
          </p:cNvPicPr>
          <p:nvPr/>
        </p:nvPicPr>
        <p:blipFill>
          <a:blip r:embed="rId1"/>
          <a:srcRect b="28600"/>
          <a:stretch>
            <a:fillRect/>
          </a:stretch>
        </p:blipFill>
        <p:spPr>
          <a:xfrm>
            <a:off x="-2116" y="459317"/>
            <a:ext cx="12164483" cy="580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4" name="文本框 212997"/>
          <p:cNvSpPr txBox="1"/>
          <p:nvPr/>
        </p:nvSpPr>
        <p:spPr>
          <a:xfrm>
            <a:off x="4311651" y="3276600"/>
            <a:ext cx="2315633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fontAlgn="ctr">
              <a:spcBef>
                <a:spcPct val="50000"/>
              </a:spcBef>
            </a:pPr>
            <a:r>
              <a:rPr lang="zh-CN" altLang="en-US" sz="4800" b="1" dirty="0">
                <a:latin typeface="微软雅黑" panose="020B0503020204020204" charset="-122"/>
                <a:ea typeface="微软雅黑" panose="020B0503020204020204" charset="-122"/>
              </a:rPr>
              <a:t>竺可桢</a:t>
            </a:r>
            <a:endParaRPr lang="zh-CN" altLang="en-US" sz="4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773" name="文本框 212996"/>
          <p:cNvSpPr txBox="1"/>
          <p:nvPr/>
        </p:nvSpPr>
        <p:spPr>
          <a:xfrm>
            <a:off x="1159933" y="1259417"/>
            <a:ext cx="6568017" cy="1106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6600" b="1" noProof="1">
                <a:solidFill>
                  <a:srgbClr val="FFCC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</a:t>
            </a:r>
            <a:r>
              <a:rPr lang="en-US" altLang="zh-CN" sz="66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  </a:t>
            </a:r>
            <a:r>
              <a:rPr lang="zh-CN" altLang="en-US" sz="6000" b="1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大自然的语言</a:t>
            </a:r>
            <a:endParaRPr lang="zh-CN" altLang="en-US" sz="6000" b="1" noProof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" name="Picture 26" descr="http://www.taopic.com/uploads/allimg/120417/6597-12041F94A95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7809" y="4582160"/>
            <a:ext cx="3013711" cy="1964689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33797" name="Picture 11" descr="http://i3.img.969g.com/down/imgx2015/02/27/289_092303_c4594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1" y="4582584"/>
            <a:ext cx="2925233" cy="19642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6" descr="C:\Documents and Settings\Administrator\桌面\图片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7425" y="4587875"/>
            <a:ext cx="3080384" cy="1970401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5" name="Picture 30" descr="http://pic1.win4000.com/wallpaper/4/5539e978621be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272" y="4582160"/>
            <a:ext cx="3145792" cy="1964689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6081" name="标题 8193"/>
          <p:cNvSpPr>
            <a:spLocks noGrp="1"/>
          </p:cNvSpPr>
          <p:nvPr/>
        </p:nvSpPr>
        <p:spPr>
          <a:xfrm>
            <a:off x="226484" y="206375"/>
            <a:ext cx="3596216" cy="76623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分析说明方法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6695" y="972820"/>
            <a:ext cx="11782425" cy="1198880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说明事理有许多方法</a:t>
            </a:r>
            <a:r>
              <a:rPr lang="zh-CN" altLang="zh-CN" sz="3600" b="1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,如举例子、作比较、列数字、引用等。试从课文中各找出一个例子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,说说其作用。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2815" name="表格 32814"/>
          <p:cNvGraphicFramePr/>
          <p:nvPr>
            <p:custDataLst>
              <p:tags r:id="rId1"/>
            </p:custDataLst>
          </p:nvPr>
        </p:nvGraphicFramePr>
        <p:xfrm>
          <a:off x="123190" y="2171700"/>
          <a:ext cx="11885930" cy="4301490"/>
        </p:xfrm>
        <a:graphic>
          <a:graphicData uri="http://schemas.openxmlformats.org/drawingml/2006/table">
            <a:tbl>
              <a:tblPr/>
              <a:tblGrid>
                <a:gridCol w="4544695"/>
                <a:gridCol w="3082925"/>
                <a:gridCol w="4258310"/>
              </a:tblGrid>
              <a:tr h="596265">
                <a:tc>
                  <a:txBody>
                    <a:bodyPr/>
                    <a:p>
                      <a:pPr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例句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方法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作用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5690">
                <a:tc>
                  <a:txBody>
                    <a:bodyPr/>
                    <a:p>
                      <a:pPr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第</a:t>
                      </a:r>
                      <a:r>
                        <a:rPr lang="zh-CN" altLang="en-US" sz="3200" b="0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7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段：</a:t>
                      </a:r>
                      <a:r>
                        <a:rPr lang="zh-CN" altLang="en-US" sz="3200" b="1" u="sng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如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在早春三四月间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……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只比北京早十天。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5055">
                <a:tc>
                  <a:txBody>
                    <a:bodyPr/>
                    <a:p>
                      <a:pPr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 dirty="0">
                          <a:uFillTx/>
                          <a:ea typeface="宋体" panose="02010600030101010101" pitchFamily="2" charset="-122"/>
                          <a:sym typeface="+mn-ea"/>
                        </a:rPr>
                        <a:t>第</a:t>
                      </a:r>
                      <a:r>
                        <a:rPr lang="en-US" altLang="zh-CN" sz="3200" dirty="0">
                          <a:uFillTx/>
                          <a:ea typeface="宋体" panose="02010600030101010101" pitchFamily="2" charset="-122"/>
                          <a:sym typeface="+mn-ea"/>
                        </a:rPr>
                        <a:t>5</a:t>
                      </a:r>
                      <a:r>
                        <a:rPr lang="zh-CN" altLang="en-US" sz="3200" b="1" dirty="0">
                          <a:uFillTx/>
                          <a:ea typeface="宋体" panose="02010600030101010101" pitchFamily="2" charset="-122"/>
                          <a:sym typeface="+mn-ea"/>
                        </a:rPr>
                        <a:t>段：北京的物候记录</a:t>
                      </a:r>
                      <a:r>
                        <a:rPr lang="zh-CN" altLang="en-US" sz="32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…</a:t>
                      </a:r>
                      <a:r>
                        <a:rPr lang="zh-CN" altLang="en-US" sz="3200" b="1" dirty="0">
                          <a:uFillTx/>
                          <a:ea typeface="宋体" panose="02010600030101010101" pitchFamily="2" charset="-122"/>
                          <a:sym typeface="+mn-ea"/>
                        </a:rPr>
                        <a:t>比</a:t>
                      </a:r>
                      <a:r>
                        <a:rPr lang="en-US" altLang="zh-CN" sz="3200" b="0" dirty="0">
                          <a:uFillTx/>
                          <a:ea typeface="宋体" panose="02010600030101010101" pitchFamily="2" charset="-122"/>
                          <a:sym typeface="+mn-ea"/>
                        </a:rPr>
                        <a:t>1960</a:t>
                      </a:r>
                      <a:r>
                        <a:rPr lang="zh-CN" altLang="en-US" sz="3200" b="1" dirty="0">
                          <a:uFillTx/>
                          <a:ea typeface="宋体" panose="02010600030101010101" pitchFamily="2" charset="-122"/>
                          <a:sym typeface="+mn-ea"/>
                        </a:rPr>
                        <a:t>年迟五六天。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5690">
                <a:tc>
                  <a:txBody>
                    <a:bodyPr/>
                    <a:p>
                      <a:pPr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引用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7715250" y="2783840"/>
            <a:ext cx="429387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物候现象南北差异的日数因季节的差别而不同</a:t>
            </a:r>
            <a:endParaRPr lang="zh-CN" altLang="zh-CN" sz="3200" b="1" dirty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04080" y="2783840"/>
            <a:ext cx="311340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举例子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列数字、作比较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01845" y="3860165"/>
            <a:ext cx="31134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作比较、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列数字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15250" y="3860165"/>
            <a:ext cx="42938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1962年植物的花期较晚</a:t>
            </a:r>
            <a:endParaRPr lang="zh-CN" altLang="zh-CN" sz="3200" b="1" dirty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3190" y="4918075"/>
            <a:ext cx="458089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uFillTx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3200" dirty="0">
                <a:uFillTx/>
                <a:ea typeface="宋体" panose="02010600030101010101" pitchFamily="2" charset="-122"/>
                <a:sym typeface="+mn-ea"/>
              </a:rPr>
              <a:t>10</a:t>
            </a:r>
            <a:r>
              <a:rPr lang="zh-CN" altLang="en-US" sz="3200" b="1" dirty="0">
                <a:uFillTx/>
                <a:ea typeface="宋体" panose="02010600030101010101" pitchFamily="2" charset="-122"/>
                <a:sym typeface="+mn-ea"/>
              </a:rPr>
              <a:t>段：根据英国南部物候的一种长期记录</a:t>
            </a:r>
            <a:r>
              <a:rPr lang="en-US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</a:t>
            </a:r>
            <a:endParaRPr lang="en-US" altLang="zh-CN" sz="3200" b="1" dirty="0"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15250" y="4918075"/>
            <a:ext cx="429387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说明物候现象来临的迟早还有古今的差异</a:t>
            </a:r>
            <a:endParaRPr lang="zh-CN" altLang="zh-CN" sz="3200" b="1" dirty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6081" name="标题 8193"/>
          <p:cNvSpPr>
            <a:spLocks noGrp="1"/>
          </p:cNvSpPr>
          <p:nvPr/>
        </p:nvSpPr>
        <p:spPr>
          <a:xfrm>
            <a:off x="226484" y="206375"/>
            <a:ext cx="3596216" cy="76623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感受语言特点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7220" y="1044575"/>
            <a:ext cx="10301605" cy="4523105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开头第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1—2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段将大自然一年四季的物候景观写得生动形象</a:t>
            </a:r>
            <a:r>
              <a:rPr lang="zh-CN" altLang="zh-CN" sz="3600" b="1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，</a:t>
            </a:r>
            <a:r>
              <a:rPr lang="zh-CN" altLang="zh-CN" sz="3600" b="1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展现出一幅四季风景图：</a:t>
            </a:r>
            <a:r>
              <a:rPr lang="zh-CN" altLang="zh-CN" sz="3600" b="1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zh-CN" sz="36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草木萌发</a:t>
            </a:r>
            <a:r>
              <a:rPr lang="zh-CN" altLang="zh-CN" sz="3600" b="1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”写出春天</a:t>
            </a:r>
            <a:r>
              <a:rPr lang="zh-CN" altLang="zh-CN" sz="36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草木苏醒的情态</a:t>
            </a:r>
            <a:r>
              <a:rPr lang="zh-CN" altLang="zh-CN" sz="3600" b="1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；</a:t>
            </a:r>
            <a:endParaRPr lang="zh-CN" altLang="zh-CN" sz="3600" b="1" strike="noStrike" noProof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         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描绘出春天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燕子归来时的轻捷洒脱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；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孕育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”写出夏季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植物的旺盛的生命力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；</a:t>
            </a:r>
            <a:endParaRPr lang="zh-CN" altLang="zh-CN" sz="3600" b="1" strike="noStrike" noProof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簌簌落叶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”写出</a:t>
            </a:r>
            <a:r>
              <a:rPr lang="en-US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                    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；</a:t>
            </a:r>
            <a:endParaRPr lang="zh-CN" altLang="zh-CN" sz="3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衰草连天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”写出</a:t>
            </a:r>
            <a:r>
              <a:rPr lang="en-US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            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；</a:t>
            </a:r>
            <a:endParaRPr lang="zh-CN" altLang="zh-CN" sz="3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en-US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”写出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严冬大雪满地的酷寒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zh-CN" sz="3600" b="1" strike="noStrike" noProof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34110" y="2694305"/>
            <a:ext cx="20218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翩然归来</a:t>
            </a:r>
            <a:endParaRPr lang="zh-CN" altLang="en-US" sz="36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06265" y="374840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秋天树叶纷纷飘落的动态</a:t>
            </a:r>
            <a:endParaRPr lang="zh-CN" altLang="en-US" sz="36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06265" y="4318000"/>
            <a:ext cx="452247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深秋草木凋零的荒凉</a:t>
            </a:r>
            <a:endParaRPr lang="zh-CN" altLang="en-US" sz="36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29995" y="4922520"/>
            <a:ext cx="20218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风雪载途</a:t>
            </a:r>
            <a:endParaRPr lang="zh-CN" altLang="en-US" sz="36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673100" y="1342390"/>
            <a:ext cx="10301605" cy="2861310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大地苏醒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具体表现为：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作者这样的表达</a:t>
            </a:r>
            <a:r>
              <a:rPr lang="zh-CN" altLang="zh-CN" sz="3600" b="1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,还能起到这样的作用：</a:t>
            </a:r>
            <a:r>
              <a:rPr lang="en-US" altLang="zh-CN" sz="3600" b="1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     </a:t>
            </a:r>
            <a:endParaRPr lang="en-US" altLang="zh-CN" sz="3600" b="1" strike="noStrike" noProof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3600" b="1" strike="noStrike" noProof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                                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zh-CN" sz="3600" b="1" strike="noStrike" noProof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3105" y="1342390"/>
            <a:ext cx="11001375" cy="12776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大地回暖，冰雪融化，草木萌发，各种花次第开放</a:t>
            </a:r>
            <a:endParaRPr lang="zh-CN" altLang="en-US" sz="36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3100" y="2450465"/>
            <a:ext cx="1129093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用拟人化的笔法，生动形象地概括出春天万物复苏的特征，引人入胜又使人产生联想，激发读者的阅读兴趣</a:t>
            </a:r>
            <a:endParaRPr lang="zh-CN" altLang="en-US" sz="36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7220" y="1044575"/>
            <a:ext cx="10836910" cy="3969385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5—12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段体现出说明文语言准确的特点。如</a:t>
            </a:r>
            <a:r>
              <a:rPr lang="zh-CN" altLang="en-US" sz="3600" b="1" dirty="0">
                <a:uFillTx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3600" dirty="0">
                <a:uFillTx/>
                <a:ea typeface="宋体" panose="02010600030101010101" pitchFamily="2" charset="-122"/>
                <a:sym typeface="+mn-ea"/>
              </a:rPr>
              <a:t>5</a:t>
            </a:r>
            <a:r>
              <a:rPr lang="zh-CN" altLang="en-US" sz="3600" b="1" dirty="0">
                <a:uFillTx/>
                <a:ea typeface="宋体" panose="02010600030101010101" pitchFamily="2" charset="-122"/>
                <a:sym typeface="+mn-ea"/>
              </a:rPr>
              <a:t>段句中的</a:t>
            </a:r>
            <a:r>
              <a:rPr lang="en-US" altLang="zh-CN" sz="36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        ”“      ”</a:t>
            </a:r>
            <a:r>
              <a:rPr lang="zh-CN" altLang="en-US" sz="36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看上去是模糊的表达，但实际上符合植物的花期不可能绝对准确这一现象。在没办法用准确数字时使用约数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体现了说明文语言的准确性。</a:t>
            </a:r>
            <a:endParaRPr lang="zh-CN" altLang="en-US" sz="3600" b="1" dirty="0"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600" b="1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zh-CN" altLang="en-US" sz="3600" b="1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是的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确数、约数、限定词等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都能体现说明文语言的准确性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我们在阅读时要特别关注。</a:t>
            </a:r>
            <a:endParaRPr lang="zh-CN" altLang="en-US" sz="3600" b="1" strike="noStrike" noProof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40940" y="1583055"/>
            <a:ext cx="20218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十天左右</a:t>
            </a:r>
            <a:endParaRPr lang="zh-CN" altLang="en-US" sz="36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91760" y="1583055"/>
            <a:ext cx="20218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五六天</a:t>
            </a:r>
            <a:endParaRPr lang="zh-CN" altLang="en-US" sz="36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4780" y="711835"/>
            <a:ext cx="11884660" cy="2861310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比较下面两段文字的不同特点</a:t>
            </a:r>
            <a:r>
              <a:rPr lang="zh-CN" altLang="zh-CN" sz="3600" b="1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,体会说明语言的生动性和准确性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zh-CN" sz="3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⑴杏花开了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……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“阿公阿婆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割麦插禾。”</a:t>
            </a:r>
            <a:endParaRPr lang="zh-CN" altLang="zh-CN" sz="3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⑵此外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物候现象来临的迟早还有古今的差异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……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春天提前九天。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4780" y="3573145"/>
            <a:ext cx="1173861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点拨：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说明语言的准确性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一般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体现在使用的说明方法或修饰、限制性词语的选用上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。如表示时间、空间、数量、范围、程度、特征、性质等方面的修饰限制性副词和数量词。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说明语言的生动性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一般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体现在所运用的修辞手法上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00075" y="959485"/>
            <a:ext cx="11083925" cy="4939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第1段文字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连用杏花、桃花、布谷鸟三个例子</a:t>
            </a:r>
            <a:r>
              <a:rPr lang="zh-CN" altLang="zh-CN" sz="35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都扣住“大自然的语言”这一点</a:t>
            </a:r>
            <a:r>
              <a:rPr lang="zh-CN" altLang="zh-CN" sz="35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用拟人的修辞手法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灵动的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语言表现出物候对气候变化的反应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说明其对人们生产生活的重要意义。这一段讲的是人们习见的现象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5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将道理寓于形象之中,增加说明语言的生动性和文章的可读性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第2段文字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说明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给出物候古今的变化往往是缓慢的</a:t>
            </a:r>
            <a:r>
              <a:rPr lang="zh-CN" altLang="zh-CN" sz="35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个人难以察觉</a:t>
            </a:r>
            <a:r>
              <a:rPr lang="zh-CN" altLang="zh-CN" sz="35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因此用数字说话</a:t>
            </a:r>
            <a:r>
              <a:rPr lang="zh-CN" altLang="zh-CN" sz="35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才能清晰地展现结论</a:t>
            </a:r>
            <a:r>
              <a:rPr lang="zh-CN" altLang="zh-CN" sz="35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,增强说明语言的准确性和说服力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。可见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说明语言的运用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要根据说明内容的特点来决定。</a:t>
            </a:r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  <p:sndAc>
      <p:stSnd>
        <p:snd r:embed="rId1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6081" name="标题 8193"/>
          <p:cNvSpPr>
            <a:spLocks noGrp="1"/>
          </p:cNvSpPr>
          <p:nvPr/>
        </p:nvSpPr>
        <p:spPr>
          <a:xfrm>
            <a:off x="226695" y="484505"/>
            <a:ext cx="2350770" cy="76644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迁移应用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8515" y="3691255"/>
            <a:ext cx="1047940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广西柳州与四川成都纬度南北相差6°左右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靠南的广西柳州在农历三月就迎来梅雨绵绵、梅子黄熟的时节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而靠北的四川成都却要等到农历四月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前后相差约一个月。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18515" y="1384300"/>
            <a:ext cx="10660380" cy="2306955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请运用课文中的物候知识</a:t>
            </a:r>
            <a:r>
              <a:rPr lang="zh-CN" altLang="zh-CN" sz="3600" b="1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,解决下面的问题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zh-CN" sz="3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初夏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我国一些地方会迎来梅雨季节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但不同地区梅雨季节的时间却不同。请根据以上诗句为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物候现象的来临决定于纬度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南北的差异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补充一个例子。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720725" y="1281430"/>
            <a:ext cx="10660380" cy="1753235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李白有两首诗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都是描写五月的景象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但景色却大不相同。</a:t>
            </a:r>
            <a:r>
              <a:rPr kumimoji="0" 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出现这两种截然不同的景象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kumimoji="0" 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除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纬度、经度的因素外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还有别的原因吗？请结合诗歌内容简要分析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0725" y="3034665"/>
            <a:ext cx="1034605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还因为植物的抽青、开花等物候现象在春、夏两季越往高处越迟：天山位置较高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十分寒冷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因此五月时根本看不到花开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连春天都未曾来临；而镜湖海拔较低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因此五月时已经荷花开遍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进入夏季。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6081" name="标题 8193"/>
          <p:cNvSpPr>
            <a:spLocks noGrp="1"/>
          </p:cNvSpPr>
          <p:nvPr/>
        </p:nvSpPr>
        <p:spPr>
          <a:xfrm>
            <a:off x="226484" y="813435"/>
            <a:ext cx="3596216" cy="76623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课外拓展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7220" y="1929765"/>
            <a:ext cx="11297920" cy="3969385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请阅读下面关于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芒种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的资料，加深对物候的理解。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kumimoji="0" 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上面这首诗中的物候现象有</a:t>
            </a:r>
            <a:r>
              <a:rPr lang="zh-CN" altLang="zh-CN" sz="3600" b="1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：</a:t>
            </a:r>
            <a:r>
              <a:rPr lang="zh-CN" altLang="zh-CN" sz="3600" b="1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布谷啼鸣、</a:t>
            </a:r>
            <a:endParaRPr lang="zh-CN" altLang="zh-CN" sz="3600" b="1" strike="noStrike" noProof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600" b="1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zh-CN" altLang="zh-CN" sz="3600" b="1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en-US" altLang="zh-CN" sz="3600" b="1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zh-CN" sz="36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600" b="1" strike="noStrike" noProof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3600" b="1" strike="noStrike" noProof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请结合诗歌和农谚，阐释</a:t>
            </a:r>
            <a:r>
              <a:rPr lang="en-US" altLang="zh-CN" sz="3600" b="1" strike="noStrike" noProof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600" b="1" strike="noStrike" noProof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芒种</a:t>
            </a:r>
            <a:r>
              <a:rPr lang="en-US" altLang="zh-CN" sz="3600" b="1" strike="noStrike" noProof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600" b="1" strike="noStrike" noProof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这一节气的内涵：</a:t>
            </a:r>
            <a:endParaRPr lang="zh-CN" altLang="en-US" sz="3600" b="1" strike="noStrike" noProof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3600" b="1" strike="noStrike" noProof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1" strike="noStrike" noProof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600" b="1" strike="noStrike" noProof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           </a:t>
            </a:r>
            <a:r>
              <a:rPr lang="zh-CN" altLang="en-US" sz="3600" b="1" strike="noStrike" noProof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600" b="1" strike="noStrike" noProof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3600" b="1" strike="noStrike" noProof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31630" y="2463165"/>
            <a:ext cx="20218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小麦黄熟</a:t>
            </a:r>
            <a:endParaRPr lang="zh-CN" altLang="en-US" sz="36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67460" y="2986405"/>
            <a:ext cx="208407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梅雨纷纷</a:t>
            </a:r>
            <a:endParaRPr lang="zh-CN" altLang="en-US" sz="36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9965" y="4145280"/>
            <a:ext cx="1026350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大麦、小麦等有芒作物已经成熟，抢收十分急迫，也有“忙碌”之意</a:t>
            </a:r>
            <a:endParaRPr lang="zh-CN" altLang="en-US" sz="36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4817" name="文本框 1"/>
          <p:cNvSpPr txBox="1"/>
          <p:nvPr>
            <p:custDataLst>
              <p:tags r:id="rId1"/>
            </p:custDataLst>
          </p:nvPr>
        </p:nvSpPr>
        <p:spPr>
          <a:xfrm>
            <a:off x="864235" y="2154555"/>
            <a:ext cx="10678160" cy="30149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457200">
              <a:spcBef>
                <a:spcPts val="600"/>
              </a:spcBef>
              <a:buClrTx/>
              <a:buFont typeface="Times New Roman" panose="02020603050405020304" pitchFamily="18" charset="0"/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理清课文的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说明顺序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分析本文的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说明方法及作用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重点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defTabSz="457200">
              <a:spcBef>
                <a:spcPts val="600"/>
              </a:spcBef>
              <a:buClrTx/>
              <a:buFont typeface="Times New Roman" panose="02020603050405020304" pitchFamily="18" charset="0"/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体会科普说明文形象、准确的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语言特点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难点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defTabSz="457200">
              <a:spcBef>
                <a:spcPts val="600"/>
              </a:spcBef>
              <a:buClrTx/>
              <a:buFont typeface="Times New Roman" panose="02020603050405020304" pitchFamily="18" charset="0"/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激发热爱科学的情感和探索科学奥秘的兴趣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,培养注重观察、讲究实证的科学态度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sz="3600" b="1" dirty="0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4818" name="文本框 5"/>
          <p:cNvSpPr txBox="1"/>
          <p:nvPr>
            <p:custDataLst>
              <p:tags r:id="rId2"/>
            </p:custDataLst>
          </p:nvPr>
        </p:nvSpPr>
        <p:spPr>
          <a:xfrm>
            <a:off x="4000500" y="1223433"/>
            <a:ext cx="2798233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ClrTx/>
              <a:buFontTx/>
            </a:pPr>
            <a:r>
              <a:rPr lang="zh-CN" altLang="en-US" sz="426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学习目标</a:t>
            </a:r>
            <a:endParaRPr lang="zh-CN" altLang="en-US" sz="4265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6865" name="标题 8193"/>
          <p:cNvSpPr>
            <a:spLocks noGrp="1"/>
          </p:cNvSpPr>
          <p:nvPr/>
        </p:nvSpPr>
        <p:spPr>
          <a:xfrm>
            <a:off x="893233" y="948267"/>
            <a:ext cx="1399117" cy="76623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解题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795" name="文本框 1"/>
          <p:cNvSpPr txBox="1"/>
          <p:nvPr/>
        </p:nvSpPr>
        <p:spPr>
          <a:xfrm>
            <a:off x="2184400" y="1966384"/>
            <a:ext cx="6070600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5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宋体" panose="02010600030101010101" pitchFamily="2" charset="-122"/>
              </a:rPr>
              <a:t>语言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宋体" panose="02010600030101010101" pitchFamily="2" charset="-122"/>
              </a:rPr>
              <a:t>指丰富的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宋体" panose="02010600030101010101" pitchFamily="2" charset="-122"/>
              </a:rPr>
              <a:t>物候现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宋体" panose="02010600030101010101" pitchFamily="2" charset="-122"/>
              </a:rPr>
              <a:t>象</a:t>
            </a: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3600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3797" name="矩形 13"/>
          <p:cNvSpPr/>
          <p:nvPr/>
        </p:nvSpPr>
        <p:spPr>
          <a:xfrm>
            <a:off x="1290955" y="3132455"/>
            <a:ext cx="10081895" cy="17741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735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标题运用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打比方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的说明方法</a:t>
            </a:r>
            <a:r>
              <a:rPr lang="zh-CN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不仅形象生动地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点出了说明对象</a:t>
            </a:r>
            <a:r>
              <a:rPr lang="zh-CN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而且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将抽象的科学知识通俗化</a:t>
            </a:r>
            <a:r>
              <a:rPr lang="zh-CN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新颖别致</a:t>
            </a:r>
            <a:r>
              <a:rPr lang="zh-CN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激发读者的阅读兴趣</a:t>
            </a: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3379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7889" name="矩形 22534"/>
          <p:cNvSpPr/>
          <p:nvPr/>
        </p:nvSpPr>
        <p:spPr>
          <a:xfrm>
            <a:off x="4337051" y="1399117"/>
            <a:ext cx="309880" cy="66611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en-US" altLang="zh-CN" sz="3735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890" name="标题 8193"/>
          <p:cNvSpPr>
            <a:spLocks noGrp="1"/>
          </p:cNvSpPr>
          <p:nvPr/>
        </p:nvSpPr>
        <p:spPr>
          <a:xfrm>
            <a:off x="611717" y="243417"/>
            <a:ext cx="2840567" cy="11557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>
              <a:lnSpc>
                <a:spcPct val="90000"/>
              </a:lnSpc>
            </a:pPr>
            <a:endParaRPr lang="zh-CN" altLang="en-US" sz="36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891" name="标题 8193"/>
          <p:cNvSpPr>
            <a:spLocks noGrp="1"/>
          </p:cNvSpPr>
          <p:nvPr/>
        </p:nvSpPr>
        <p:spPr>
          <a:xfrm>
            <a:off x="611717" y="742951"/>
            <a:ext cx="2393949" cy="764116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字词学习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892" name="文本框 18"/>
          <p:cNvSpPr txBox="1"/>
          <p:nvPr/>
        </p:nvSpPr>
        <p:spPr>
          <a:xfrm>
            <a:off x="1432984" y="1771651"/>
            <a:ext cx="60960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读准字音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根据拼音写汉字</a:t>
            </a:r>
            <a:endParaRPr lang="zh-CN" altLang="zh-CN" sz="36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7893" name="文本框 41"/>
          <p:cNvSpPr txBox="1"/>
          <p:nvPr>
            <p:custDataLst>
              <p:tags r:id="rId1"/>
            </p:custDataLst>
          </p:nvPr>
        </p:nvSpPr>
        <p:spPr>
          <a:xfrm>
            <a:off x="867833" y="2575984"/>
            <a:ext cx="10830984" cy="200152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5000"/>
              </a:lnSpc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翩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然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孕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育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簌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簌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endParaRPr lang="zh-CN" altLang="zh-CN" sz="36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载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途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连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翘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zh-CN" altLang="zh-CN" sz="36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méng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发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农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y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à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n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销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声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nì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迹</a:t>
            </a:r>
            <a:r>
              <a:rPr lang="zh-CN" altLang="zh-CN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endParaRPr lang="zh-CN" altLang="zh-CN" sz="36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2"/>
            </p:custDataLst>
          </p:nvPr>
        </p:nvSpPr>
        <p:spPr>
          <a:xfrm>
            <a:off x="1823085" y="2681393"/>
            <a:ext cx="8756651" cy="139276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>
              <a:buClrTx/>
              <a:buFontTx/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pi</a:t>
            </a:r>
            <a:r>
              <a:rPr lang="en-US" altLang="zh-CN" sz="373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ā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n                   yùn                   sù</a:t>
            </a:r>
            <a:endParaRPr lang="en-US" altLang="zh-CN" sz="3735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buClrTx/>
              <a:buFontTx/>
            </a:pP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z</a:t>
            </a:r>
            <a:r>
              <a:rPr lang="en-US" altLang="zh-CN" sz="373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à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i                   qi</a:t>
            </a:r>
            <a:r>
              <a:rPr lang="en-US" altLang="zh-CN" sz="373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á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o</a:t>
            </a:r>
            <a:r>
              <a:rPr lang="en-US" altLang="zh-CN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    </a:t>
            </a:r>
            <a:endParaRPr lang="en-US" altLang="zh-CN" sz="3735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buClrTx/>
              <a:buFontTx/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4" name="文本框 43"/>
          <p:cNvSpPr txBox="1"/>
          <p:nvPr>
            <p:custDataLst>
              <p:tags r:id="rId3"/>
            </p:custDataLst>
          </p:nvPr>
        </p:nvSpPr>
        <p:spPr>
          <a:xfrm>
            <a:off x="2144607" y="3975100"/>
            <a:ext cx="7717367" cy="70273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>
              <a:buClrTx/>
              <a:buFontTx/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萌                       谚                      匿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815167" y="770467"/>
            <a:ext cx="765746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回顾筛选信息方法</a:t>
            </a:r>
            <a:r>
              <a:rPr lang="zh-CN" altLang="zh-CN" sz="3600" b="1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理清文章思路。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8914" name="标题 8193"/>
          <p:cNvSpPr>
            <a:spLocks noGrp="1"/>
          </p:cNvSpPr>
          <p:nvPr/>
        </p:nvSpPr>
        <p:spPr>
          <a:xfrm>
            <a:off x="226695" y="77470"/>
            <a:ext cx="3350260" cy="76644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明确说明内容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915" name="标题 8193"/>
          <p:cNvSpPr>
            <a:spLocks noGrp="1"/>
          </p:cNvSpPr>
          <p:nvPr/>
        </p:nvSpPr>
        <p:spPr>
          <a:xfrm>
            <a:off x="226484" y="808567"/>
            <a:ext cx="1684867" cy="76623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提示：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795" name="文本框 1"/>
          <p:cNvSpPr txBox="1"/>
          <p:nvPr/>
        </p:nvSpPr>
        <p:spPr>
          <a:xfrm>
            <a:off x="226484" y="1441451"/>
            <a:ext cx="2891367" cy="287443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r>
              <a:rPr lang="zh-CN" altLang="zh-CN" sz="36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寻找关键句</a:t>
            </a:r>
            <a:endParaRPr lang="zh-CN" altLang="zh-CN" sz="36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过渡句</a:t>
            </a:r>
            <a:endParaRPr lang="zh-CN" altLang="zh-CN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段落中心句</a:t>
            </a:r>
            <a:endParaRPr lang="zh-CN" altLang="zh-CN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段首尾句</a:t>
            </a:r>
            <a:endParaRPr lang="zh-CN" altLang="zh-CN" sz="36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设问句</a:t>
            </a:r>
            <a:endParaRPr lang="zh-CN" altLang="zh-CN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226484" y="4315884"/>
            <a:ext cx="3181349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留意指示代词</a:t>
            </a:r>
            <a:endParaRPr lang="zh-CN" altLang="zh-CN" sz="36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zh-CN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如：这</a:t>
            </a:r>
            <a:r>
              <a:rPr lang="zh-CN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这些</a:t>
            </a:r>
            <a:endParaRPr lang="zh-CN" altLang="zh-CN" sz="36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226484" y="5588000"/>
            <a:ext cx="3181349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寻找关联词</a:t>
            </a:r>
            <a:endParaRPr lang="zh-CN" altLang="zh-CN" sz="36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zh-CN" sz="36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连词</a:t>
            </a:r>
            <a:endParaRPr lang="zh-CN" altLang="zh-CN" sz="36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35300" y="1441451"/>
            <a:ext cx="9156700" cy="604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335"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3335" b="1">
                <a:latin typeface="Arial" panose="020B0604020202020204" pitchFamily="34" charset="0"/>
                <a:ea typeface="宋体" panose="02010600030101010101" pitchFamily="2" charset="-122"/>
              </a:rPr>
              <a:t>这些自然现象</a:t>
            </a:r>
            <a:r>
              <a:rPr lang="zh-CN" altLang="zh-CN" sz="3335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335" b="1">
                <a:latin typeface="Arial" panose="020B0604020202020204" pitchFamily="34" charset="0"/>
                <a:ea typeface="宋体" panose="02010600030101010101" pitchFamily="2" charset="-122"/>
              </a:rPr>
              <a:t>我国古代劳动人民称它为物候。</a:t>
            </a:r>
            <a:endParaRPr lang="zh-CN" altLang="en-US" sz="3335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111317" y="1960033"/>
            <a:ext cx="1631949" cy="604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333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总结句</a:t>
            </a:r>
            <a:endParaRPr lang="zh-CN" altLang="en-US" sz="3335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35300" y="2520951"/>
            <a:ext cx="9156700" cy="604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335">
                <a:latin typeface="Arial" panose="020B0604020202020204" pitchFamily="34" charset="0"/>
                <a:ea typeface="宋体" panose="02010600030101010101" pitchFamily="2" charset="-122"/>
              </a:rPr>
              <a:t>4.</a:t>
            </a:r>
            <a:r>
              <a:rPr lang="zh-CN" altLang="zh-CN" sz="3335" b="1">
                <a:latin typeface="Arial" panose="020B0604020202020204" pitchFamily="34" charset="0"/>
                <a:ea typeface="宋体" panose="02010600030101010101" pitchFamily="2" charset="-122"/>
              </a:rPr>
              <a:t>物候对于农业的重要性就在这里</a:t>
            </a:r>
            <a:r>
              <a:rPr lang="zh-CN" altLang="en-US" sz="3335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335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20157" y="2487296"/>
            <a:ext cx="1631949" cy="604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333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过渡句</a:t>
            </a:r>
            <a:endParaRPr lang="zh-CN" altLang="en-US" sz="3335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35300" y="3086100"/>
            <a:ext cx="9156700" cy="604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335">
                <a:latin typeface="Arial" panose="020B0604020202020204" pitchFamily="34" charset="0"/>
                <a:ea typeface="宋体" panose="02010600030101010101" pitchFamily="2" charset="-122"/>
              </a:rPr>
              <a:t>6.</a:t>
            </a:r>
            <a:r>
              <a:rPr lang="zh-CN" altLang="zh-CN" sz="3335" b="1">
                <a:latin typeface="Arial" panose="020B0604020202020204" pitchFamily="34" charset="0"/>
                <a:ea typeface="宋体" panose="02010600030101010101" pitchFamily="2" charset="-122"/>
              </a:rPr>
              <a:t>物候现象的来临决定于哪些因素呢？</a:t>
            </a:r>
            <a:endParaRPr lang="zh-CN" altLang="zh-CN" sz="3335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111317" y="3048000"/>
            <a:ext cx="1631949" cy="604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333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设问句</a:t>
            </a:r>
            <a:endParaRPr lang="zh-CN" altLang="en-US" sz="3335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035300" y="3683000"/>
            <a:ext cx="9156700" cy="604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335">
                <a:latin typeface="Arial" panose="020B0604020202020204" pitchFamily="34" charset="0"/>
                <a:ea typeface="宋体" panose="02010600030101010101" pitchFamily="2" charset="-122"/>
              </a:rPr>
              <a:t>7.</a:t>
            </a:r>
            <a:r>
              <a:rPr lang="zh-CN" altLang="zh-CN" sz="3335" b="1">
                <a:latin typeface="Arial" panose="020B0604020202020204" pitchFamily="34" charset="0"/>
                <a:ea typeface="宋体" panose="02010600030101010101" pitchFamily="2" charset="-122"/>
              </a:rPr>
              <a:t>首先是纬度。</a:t>
            </a:r>
            <a:endParaRPr lang="zh-CN" altLang="zh-CN" sz="3335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59662" y="3680883"/>
            <a:ext cx="1631949" cy="604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333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中心句</a:t>
            </a:r>
            <a:endParaRPr lang="zh-CN" altLang="en-US" sz="3335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562167" y="4212167"/>
            <a:ext cx="1629833" cy="604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333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中心句</a:t>
            </a:r>
            <a:endParaRPr lang="zh-CN" altLang="en-US" sz="3335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198284" y="4246033"/>
            <a:ext cx="7531100" cy="604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335">
                <a:latin typeface="Arial" panose="020B0604020202020204" pitchFamily="34" charset="0"/>
                <a:ea typeface="宋体" panose="02010600030101010101" pitchFamily="2" charset="-122"/>
              </a:rPr>
              <a:t>8.</a:t>
            </a:r>
            <a:r>
              <a:rPr lang="zh-CN" altLang="zh-CN" sz="3335" b="1">
                <a:latin typeface="Arial" panose="020B0604020202020204" pitchFamily="34" charset="0"/>
                <a:ea typeface="宋体" panose="02010600030101010101" pitchFamily="2" charset="-122"/>
              </a:rPr>
              <a:t>经度的差异是影响物候的第二个因素。</a:t>
            </a:r>
            <a:endParaRPr lang="zh-CN" altLang="zh-CN" sz="3335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213100" y="4842933"/>
            <a:ext cx="7531100" cy="604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335">
                <a:latin typeface="Arial" panose="020B0604020202020204" pitchFamily="34" charset="0"/>
                <a:ea typeface="宋体" panose="02010600030101010101" pitchFamily="2" charset="-122"/>
              </a:rPr>
              <a:t>9.</a:t>
            </a:r>
            <a:r>
              <a:rPr lang="zh-CN" altLang="zh-CN" sz="3335" b="1">
                <a:latin typeface="Arial" panose="020B0604020202020204" pitchFamily="34" charset="0"/>
                <a:ea typeface="宋体" panose="02010600030101010101" pitchFamily="2" charset="-122"/>
              </a:rPr>
              <a:t>影响物候的第三个因素是高下的差异。</a:t>
            </a:r>
            <a:endParaRPr lang="zh-CN" altLang="zh-CN" sz="3335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98284" y="5405967"/>
            <a:ext cx="8991600" cy="604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335">
                <a:latin typeface="Arial" panose="020B0604020202020204" pitchFamily="34" charset="0"/>
                <a:ea typeface="宋体" panose="02010600030101010101" pitchFamily="2" charset="-122"/>
              </a:rPr>
              <a:t>10.</a:t>
            </a:r>
            <a:r>
              <a:rPr lang="zh-CN" altLang="zh-CN" sz="3335" b="1">
                <a:latin typeface="Arial" panose="020B0604020202020204" pitchFamily="34" charset="0"/>
                <a:ea typeface="宋体" panose="02010600030101010101" pitchFamily="2" charset="-122"/>
              </a:rPr>
              <a:t>此外</a:t>
            </a:r>
            <a:r>
              <a:rPr lang="zh-CN" altLang="zh-CN" sz="3335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335" b="1">
                <a:latin typeface="Arial" panose="020B0604020202020204" pitchFamily="34" charset="0"/>
                <a:ea typeface="宋体" panose="02010600030101010101" pitchFamily="2" charset="-122"/>
              </a:rPr>
              <a:t>物候现象来临的迟早还有古今的差异。</a:t>
            </a:r>
            <a:endParaRPr lang="zh-CN" altLang="zh-CN" sz="3335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656994" y="4802293"/>
            <a:ext cx="1631949" cy="604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333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中心句</a:t>
            </a:r>
            <a:endParaRPr lang="zh-CN" altLang="en-US" sz="3335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213100" y="6004984"/>
            <a:ext cx="8991600" cy="604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335">
                <a:latin typeface="Arial" panose="020B0604020202020204" pitchFamily="34" charset="0"/>
                <a:ea typeface="宋体" panose="02010600030101010101" pitchFamily="2" charset="-122"/>
              </a:rPr>
              <a:t>11.</a:t>
            </a:r>
            <a:r>
              <a:rPr lang="zh-CN" altLang="zh-CN" sz="3335" b="1">
                <a:latin typeface="Arial" panose="020B0604020202020204" pitchFamily="34" charset="0"/>
                <a:ea typeface="宋体" panose="02010600030101010101" pitchFamily="2" charset="-122"/>
              </a:rPr>
              <a:t>此外还有多方面的意义。</a:t>
            </a:r>
            <a:endParaRPr lang="zh-CN" altLang="zh-CN" sz="3335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382847" y="5971540"/>
            <a:ext cx="1631949" cy="604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333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过渡句</a:t>
            </a:r>
            <a:endParaRPr lang="zh-CN" altLang="en-US" sz="3335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5" grpId="0"/>
      <p:bldP spid="6" grpId="0"/>
      <p:bldP spid="9" grpId="0"/>
      <p:bldP spid="11" grpId="0"/>
      <p:bldP spid="13" grpId="0"/>
      <p:bldP spid="15" grpId="0"/>
      <p:bldP spid="16" grpId="0"/>
      <p:bldP spid="21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672167" y="366184"/>
            <a:ext cx="6739255" cy="645160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根据筛选信息</a:t>
            </a:r>
            <a:r>
              <a:rPr lang="zh-CN" altLang="zh-CN" sz="3600" b="1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完成思维导图。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1985" name="矩形 2"/>
          <p:cNvSpPr/>
          <p:nvPr/>
        </p:nvSpPr>
        <p:spPr>
          <a:xfrm>
            <a:off x="594784" y="5524500"/>
            <a:ext cx="9893300" cy="6045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335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335">
                <a:latin typeface="黑体" panose="02010609060101010101" pitchFamily="49" charset="-122"/>
                <a:ea typeface="黑体" panose="02010609060101010101" pitchFamily="49" charset="-122"/>
              </a:rPr>
              <a:t>11—12</a:t>
            </a:r>
            <a:r>
              <a:rPr lang="en-US" altLang="zh-CN" sz="3335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335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335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物候学的意义</a:t>
            </a:r>
            <a:endParaRPr lang="zh-CN" altLang="en-US" sz="3335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63" name="文本框 2"/>
          <p:cNvSpPr txBox="1"/>
          <p:nvPr/>
        </p:nvSpPr>
        <p:spPr>
          <a:xfrm>
            <a:off x="596900" y="1504951"/>
            <a:ext cx="4265084" cy="604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335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335">
                <a:latin typeface="黑体" panose="02010609060101010101" pitchFamily="49" charset="-122"/>
                <a:ea typeface="黑体" panose="02010609060101010101" pitchFamily="49" charset="-122"/>
              </a:rPr>
              <a:t>1—3</a:t>
            </a:r>
            <a:r>
              <a:rPr lang="en-US" altLang="zh-CN" sz="3335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 </a:t>
            </a:r>
            <a:r>
              <a:rPr lang="zh-CN" altLang="en-US" sz="3335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引出说明对象</a:t>
            </a:r>
            <a:endParaRPr lang="zh-CN" altLang="en-US" sz="3335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940" name="AutoShape 10"/>
          <p:cNvSpPr/>
          <p:nvPr/>
        </p:nvSpPr>
        <p:spPr>
          <a:xfrm>
            <a:off x="4760384" y="1096433"/>
            <a:ext cx="101600" cy="1447800"/>
          </a:xfrm>
          <a:prstGeom prst="leftBrace">
            <a:avLst>
              <a:gd name="adj1" fmla="val 175420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5" name="文本框 4"/>
          <p:cNvSpPr txBox="1"/>
          <p:nvPr/>
        </p:nvSpPr>
        <p:spPr>
          <a:xfrm>
            <a:off x="4760595" y="990600"/>
            <a:ext cx="5469255" cy="16319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335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描绘四季自然现象</a:t>
            </a:r>
            <a:endParaRPr lang="zh-CN" altLang="en-US" sz="3335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335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指出自然现象与农事的关联</a:t>
            </a:r>
            <a:endParaRPr lang="zh-CN" altLang="en-US" sz="3335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335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引出物候和物候学</a:t>
            </a:r>
            <a:endParaRPr lang="zh-CN" altLang="en-US" sz="3335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66" name="文本框 5"/>
          <p:cNvSpPr txBox="1"/>
          <p:nvPr/>
        </p:nvSpPr>
        <p:spPr>
          <a:xfrm>
            <a:off x="514351" y="2707217"/>
            <a:ext cx="9652000" cy="604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335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335">
                <a:latin typeface="黑体" panose="02010609060101010101" pitchFamily="49" charset="-122"/>
                <a:ea typeface="黑体" panose="02010609060101010101" pitchFamily="49" charset="-122"/>
              </a:rPr>
              <a:t>4—5</a:t>
            </a:r>
            <a:r>
              <a:rPr lang="en-US" altLang="zh-CN" sz="3335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335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335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物候对农业的影响</a:t>
            </a:r>
            <a:r>
              <a:rPr lang="en-US" altLang="zh-CN" sz="3335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/</a:t>
            </a:r>
            <a:r>
              <a:rPr lang="zh-CN" altLang="en-US" sz="3335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重要性</a:t>
            </a:r>
            <a:endParaRPr lang="zh-CN" altLang="en-US" sz="3335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67" name="文本框 6"/>
          <p:cNvSpPr txBox="1"/>
          <p:nvPr/>
        </p:nvSpPr>
        <p:spPr>
          <a:xfrm>
            <a:off x="514351" y="3911600"/>
            <a:ext cx="4861983" cy="604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335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335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6—10</a:t>
            </a:r>
            <a:r>
              <a:rPr lang="en-US" altLang="zh-CN" sz="3335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335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3335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影响物候的</a:t>
            </a:r>
            <a:r>
              <a:rPr lang="zh-CN" altLang="zh-CN" sz="3335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因素</a:t>
            </a:r>
            <a:endParaRPr lang="zh-CN" altLang="zh-CN" sz="3335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9944" name="AutoShape 10"/>
          <p:cNvSpPr/>
          <p:nvPr/>
        </p:nvSpPr>
        <p:spPr>
          <a:xfrm>
            <a:off x="5357284" y="3337984"/>
            <a:ext cx="101600" cy="1940983"/>
          </a:xfrm>
          <a:prstGeom prst="leftBrace">
            <a:avLst>
              <a:gd name="adj1" fmla="val 175386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9" name="文本框 8"/>
          <p:cNvSpPr txBox="1"/>
          <p:nvPr/>
        </p:nvSpPr>
        <p:spPr>
          <a:xfrm>
            <a:off x="5357284" y="3221567"/>
            <a:ext cx="1250949" cy="2145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335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纬度</a:t>
            </a:r>
            <a:endParaRPr lang="zh-CN" altLang="en-US" sz="3335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3335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经度</a:t>
            </a:r>
            <a:endParaRPr lang="zh-CN" altLang="en-US" sz="3335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3335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高下</a:t>
            </a:r>
            <a:endParaRPr lang="zh-CN" altLang="en-US" sz="3335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3335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古今</a:t>
            </a:r>
            <a:endParaRPr lang="zh-CN" altLang="en-US" sz="3335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charRg st="7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5">
                                            <p:txEl>
                                              <p:charRg st="7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5">
                                            <p:txEl>
                                              <p:charRg st="7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charRg st="16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5">
                                            <p:txEl>
                                              <p:charRg st="16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65">
                                            <p:txEl>
                                              <p:charRg st="16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6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6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6" grpId="0"/>
      <p:bldP spid="40967" grpId="0"/>
      <p:bldP spid="40969" grpId="0"/>
      <p:bldP spid="4198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0961" name="标题 8193"/>
          <p:cNvSpPr>
            <a:spLocks noGrp="1"/>
          </p:cNvSpPr>
          <p:nvPr/>
        </p:nvSpPr>
        <p:spPr>
          <a:xfrm>
            <a:off x="226484" y="762000"/>
            <a:ext cx="3596216" cy="76623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理清说明顺序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63084" y="1881717"/>
            <a:ext cx="10405533" cy="1198880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全文形成了较严密清晰的说明思路</a:t>
            </a:r>
            <a:r>
              <a:rPr lang="zh-CN" altLang="zh-CN" sz="3600" b="1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,这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四部分的内容是否能够颠倒？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0965" name="文本框 4"/>
          <p:cNvSpPr txBox="1"/>
          <p:nvPr/>
        </p:nvSpPr>
        <p:spPr>
          <a:xfrm>
            <a:off x="1087967" y="3050117"/>
            <a:ext cx="10280651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不可以。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这四部分先描写物候现象</a:t>
            </a:r>
            <a:r>
              <a:rPr lang="zh-CN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,后作出科学解释,</a:t>
            </a:r>
            <a:r>
              <a:rPr lang="zh-CN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再追究因果关系,</a:t>
            </a:r>
            <a:r>
              <a:rPr lang="zh-CN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最后阐述研究意义。由浅入深,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由现象到本质的逻辑顺序</a:t>
            </a:r>
            <a:r>
              <a:rPr lang="zh-CN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zh-CN" sz="36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charRg st="5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65">
                                            <p:txEl>
                                              <p:charRg st="5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65">
                                            <p:txEl>
                                              <p:charRg st="5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963084" y="1397000"/>
            <a:ext cx="10405533" cy="645160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朗读课文第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段</a:t>
            </a:r>
            <a:r>
              <a:rPr lang="zh-CN" altLang="zh-CN" sz="3600" b="1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,根据课文内容填空。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4034" name="矩形 2"/>
          <p:cNvSpPr/>
          <p:nvPr/>
        </p:nvSpPr>
        <p:spPr>
          <a:xfrm>
            <a:off x="247651" y="2497879"/>
            <a:ext cx="2211916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劳动人民</a:t>
            </a:r>
            <a:endParaRPr lang="zh-CN" altLang="zh-CN" sz="36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安排农事</a:t>
            </a:r>
            <a:endParaRPr lang="en-US" altLang="zh-CN" sz="36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087" name="文本框 5129"/>
          <p:cNvSpPr txBox="1"/>
          <p:nvPr/>
        </p:nvSpPr>
        <p:spPr>
          <a:xfrm>
            <a:off x="9467851" y="2497879"/>
            <a:ext cx="2724149" cy="9309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ts val="3275"/>
              </a:lnSpc>
            </a:pPr>
            <a:r>
              <a:rPr lang="zh-CN" altLang="en-US" sz="3465" b="1" u="sng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布谷鸟开始唱歌</a:t>
            </a:r>
            <a:endParaRPr lang="zh-CN" altLang="en-US" sz="3465" b="1" u="sng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4036" name="矩形 2"/>
          <p:cNvSpPr/>
          <p:nvPr/>
        </p:nvSpPr>
        <p:spPr>
          <a:xfrm>
            <a:off x="2516505" y="2284095"/>
            <a:ext cx="2914650" cy="177419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杏花开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en-US" altLang="zh-CN" sz="36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,要</a:t>
            </a:r>
            <a:endParaRPr lang="zh-CN" altLang="zh-CN" sz="3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        ”</a:t>
            </a:r>
            <a:r>
              <a:rPr lang="en-US" altLang="zh-CN" sz="3735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735" b="1" dirty="0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sym typeface="宋体" panose="02010600030101010101" pitchFamily="2" charset="-122"/>
              </a:rPr>
              <a:t> </a:t>
            </a:r>
            <a:r>
              <a:rPr lang="en-US" altLang="zh-CN" sz="3600" b="1" dirty="0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sym typeface="宋体" panose="02010600030101010101" pitchFamily="2" charset="-122"/>
              </a:rPr>
              <a:t>      </a:t>
            </a:r>
            <a:endParaRPr lang="en-US" altLang="zh-CN" sz="36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037" name="矩形 5"/>
          <p:cNvSpPr/>
          <p:nvPr/>
        </p:nvSpPr>
        <p:spPr>
          <a:xfrm>
            <a:off x="5880100" y="2283884"/>
            <a:ext cx="2747433" cy="181673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en-US" altLang="zh-CN" sz="3735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3735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桃花开</a:t>
            </a:r>
            <a:r>
              <a:rPr lang="en-US" altLang="zh-CN" sz="3735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3735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</a:t>
            </a:r>
            <a:r>
              <a:rPr lang="zh-CN" altLang="zh-CN" sz="3735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,要</a:t>
            </a:r>
            <a:endParaRPr lang="zh-CN" altLang="zh-CN" sz="3735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en-US" altLang="zh-CN" sz="3735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        ”</a:t>
            </a:r>
            <a:r>
              <a:rPr lang="en-US" altLang="zh-CN" sz="3600" b="1" dirty="0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sym typeface="宋体" panose="02010600030101010101" pitchFamily="2" charset="-122"/>
              </a:rPr>
              <a:t>         </a:t>
            </a:r>
            <a:endParaRPr lang="en-US" altLang="zh-CN" sz="36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038" name="矩形 6"/>
          <p:cNvSpPr/>
          <p:nvPr/>
        </p:nvSpPr>
        <p:spPr>
          <a:xfrm>
            <a:off x="9318626" y="2284307"/>
            <a:ext cx="2880783" cy="175323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</a:t>
            </a:r>
            <a:endParaRPr lang="en-US" altLang="zh-CN" sz="36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,要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割麦插禾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en-US" altLang="zh-CN" sz="36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5436659" y="3040592"/>
            <a:ext cx="450851" cy="211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V="1">
            <a:off x="8625417" y="2918884"/>
            <a:ext cx="450851" cy="211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3006725" y="3298190"/>
            <a:ext cx="2182284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赶快耕地</a:t>
            </a:r>
            <a:endParaRPr lang="zh-CN" altLang="en-US" sz="3600" b="1" u="sng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50517" y="3454400"/>
            <a:ext cx="2377016" cy="604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335" b="1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赶快种谷子</a:t>
            </a:r>
            <a:endParaRPr lang="zh-CN" altLang="en-US" sz="3335" b="1" u="sng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99100" y="4209415"/>
            <a:ext cx="2271184" cy="7816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73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时间顺序</a:t>
            </a:r>
            <a:endParaRPr lang="zh-CN" altLang="en-US" sz="3735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8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08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672167" y="366184"/>
            <a:ext cx="5821045" cy="645160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根据梳理</a:t>
            </a:r>
            <a:r>
              <a:rPr lang="zh-CN" altLang="zh-CN" sz="3600" b="1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完善思维导图。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5058" name="矩形 2"/>
          <p:cNvSpPr/>
          <p:nvPr/>
        </p:nvSpPr>
        <p:spPr>
          <a:xfrm>
            <a:off x="514351" y="5806017"/>
            <a:ext cx="9893300" cy="6045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335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335">
                <a:latin typeface="黑体" panose="02010609060101010101" pitchFamily="49" charset="-122"/>
                <a:ea typeface="黑体" panose="02010609060101010101" pitchFamily="49" charset="-122"/>
              </a:rPr>
              <a:t>11—12</a:t>
            </a:r>
            <a:r>
              <a:rPr lang="en-US" altLang="zh-CN" sz="3335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335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335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物候学的意义</a:t>
            </a:r>
            <a:endParaRPr lang="zh-CN" altLang="en-US" sz="3335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059" name="文本框 2"/>
          <p:cNvSpPr txBox="1"/>
          <p:nvPr/>
        </p:nvSpPr>
        <p:spPr>
          <a:xfrm>
            <a:off x="514351" y="1837267"/>
            <a:ext cx="4265083" cy="604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335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335">
                <a:latin typeface="黑体" panose="02010609060101010101" pitchFamily="49" charset="-122"/>
                <a:ea typeface="黑体" panose="02010609060101010101" pitchFamily="49" charset="-122"/>
              </a:rPr>
              <a:t>1—3</a:t>
            </a:r>
            <a:r>
              <a:rPr lang="en-US" altLang="zh-CN" sz="3335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335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引出说明对象</a:t>
            </a:r>
            <a:endParaRPr lang="zh-CN" altLang="en-US" sz="3335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060" name="AutoShape 10"/>
          <p:cNvSpPr/>
          <p:nvPr/>
        </p:nvSpPr>
        <p:spPr>
          <a:xfrm>
            <a:off x="4349539" y="1439122"/>
            <a:ext cx="101600" cy="1447800"/>
          </a:xfrm>
          <a:prstGeom prst="leftBrace">
            <a:avLst>
              <a:gd name="adj1" fmla="val 175420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1" name="文本框 4"/>
          <p:cNvSpPr txBox="1"/>
          <p:nvPr/>
        </p:nvSpPr>
        <p:spPr>
          <a:xfrm>
            <a:off x="4451350" y="1320165"/>
            <a:ext cx="5695950" cy="16319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335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描绘四季自然现象</a:t>
            </a:r>
            <a:endParaRPr lang="zh-CN" altLang="en-US" sz="3335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335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指出自然现象与农事的关联</a:t>
            </a:r>
            <a:endParaRPr lang="zh-CN" altLang="en-US" sz="3335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335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引出物候和物候学</a:t>
            </a:r>
            <a:endParaRPr lang="zh-CN" altLang="en-US" sz="3335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5062" name="文本框 5"/>
          <p:cNvSpPr txBox="1"/>
          <p:nvPr/>
        </p:nvSpPr>
        <p:spPr>
          <a:xfrm>
            <a:off x="495300" y="3115733"/>
            <a:ext cx="9652000" cy="604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335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335">
                <a:latin typeface="黑体" panose="02010609060101010101" pitchFamily="49" charset="-122"/>
                <a:ea typeface="黑体" panose="02010609060101010101" pitchFamily="49" charset="-122"/>
              </a:rPr>
              <a:t>4—5</a:t>
            </a:r>
            <a:r>
              <a:rPr lang="en-US" altLang="zh-CN" sz="3335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335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335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物候对农业的影响</a:t>
            </a:r>
            <a:r>
              <a:rPr lang="en-US" altLang="zh-CN" sz="3335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/</a:t>
            </a:r>
            <a:r>
              <a:rPr lang="zh-CN" altLang="en-US" sz="3335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重要性</a:t>
            </a:r>
            <a:endParaRPr lang="zh-CN" altLang="en-US" sz="3335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063" name="文本框 6"/>
          <p:cNvSpPr txBox="1"/>
          <p:nvPr/>
        </p:nvSpPr>
        <p:spPr>
          <a:xfrm>
            <a:off x="495300" y="4544484"/>
            <a:ext cx="4861984" cy="604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335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335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6—10</a:t>
            </a:r>
            <a:r>
              <a:rPr lang="en-US" altLang="zh-CN" sz="3335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335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3335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影响物候的</a:t>
            </a:r>
            <a:r>
              <a:rPr lang="zh-CN" altLang="zh-CN" sz="3335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因素</a:t>
            </a:r>
            <a:endParaRPr lang="zh-CN" altLang="zh-CN" sz="3335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5064" name="AutoShape 10"/>
          <p:cNvSpPr/>
          <p:nvPr/>
        </p:nvSpPr>
        <p:spPr>
          <a:xfrm>
            <a:off x="5357284" y="3884084"/>
            <a:ext cx="101600" cy="1940983"/>
          </a:xfrm>
          <a:prstGeom prst="leftBrace">
            <a:avLst>
              <a:gd name="adj1" fmla="val 175386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5" name="文本框 8"/>
          <p:cNvSpPr txBox="1"/>
          <p:nvPr/>
        </p:nvSpPr>
        <p:spPr>
          <a:xfrm>
            <a:off x="5357284" y="3746500"/>
            <a:ext cx="1250949" cy="2145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335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纬度</a:t>
            </a:r>
            <a:endParaRPr lang="zh-CN" altLang="en-US" sz="3335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3335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经度</a:t>
            </a:r>
            <a:endParaRPr lang="zh-CN" altLang="en-US" sz="3335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3335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高下</a:t>
            </a:r>
            <a:endParaRPr lang="zh-CN" altLang="en-US" sz="3335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3335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古今</a:t>
            </a:r>
            <a:endParaRPr lang="zh-CN" altLang="en-US" sz="3335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5066" name="文本框 2"/>
          <p:cNvSpPr txBox="1"/>
          <p:nvPr/>
        </p:nvSpPr>
        <p:spPr>
          <a:xfrm>
            <a:off x="7287895" y="803487"/>
            <a:ext cx="2074333" cy="604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3335">
                <a:latin typeface="黑体" panose="02010609060101010101" pitchFamily="49" charset="-122"/>
                <a:ea typeface="黑体" panose="02010609060101010101" pitchFamily="49" charset="-122"/>
              </a:rPr>
              <a:t>说明顺序</a:t>
            </a:r>
            <a:endParaRPr lang="zh-CN" altLang="zh-CN" sz="3335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4"/>
          <p:cNvSpPr txBox="1"/>
          <p:nvPr/>
        </p:nvSpPr>
        <p:spPr>
          <a:xfrm>
            <a:off x="9957012" y="1333077"/>
            <a:ext cx="1303867" cy="16319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335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现象</a:t>
            </a:r>
            <a:endParaRPr lang="zh-CN" altLang="en-US" sz="3335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3335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335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本质</a:t>
            </a:r>
            <a:endParaRPr lang="zh-CN" altLang="en-US" sz="3335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下箭头 4"/>
          <p:cNvSpPr/>
          <p:nvPr/>
        </p:nvSpPr>
        <p:spPr>
          <a:xfrm flipV="1">
            <a:off x="9021233" y="3467100"/>
            <a:ext cx="647700" cy="279400"/>
          </a:xfrm>
          <a:prstGeom prst="downArrow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 fontScale="25000"/>
          </a:bodyPr>
          <a:p>
            <a:pPr algn="ctr" fontAlgn="base"/>
            <a:endParaRPr lang="zh-CN" altLang="en-US" sz="3600" strike="noStrike" noProof="1"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noFill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下箭头 5"/>
          <p:cNvSpPr/>
          <p:nvPr/>
        </p:nvSpPr>
        <p:spPr>
          <a:xfrm>
            <a:off x="10558145" y="2074545"/>
            <a:ext cx="960120" cy="647700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5852"/>
              </a:avLst>
            </a:prstTxWarp>
            <a:normAutofit/>
          </a:bodyPr>
          <a:p>
            <a:pPr algn="ctr"/>
            <a:endParaRPr lang="zh-CN" altLang="en-US" sz="3600"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noFill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下箭头 6"/>
          <p:cNvSpPr/>
          <p:nvPr/>
        </p:nvSpPr>
        <p:spPr>
          <a:xfrm>
            <a:off x="7287684" y="4544484"/>
            <a:ext cx="226483" cy="476249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5852"/>
              </a:avLst>
            </a:prstTxWarp>
            <a:normAutofit fontScale="25000"/>
          </a:bodyPr>
          <a:p>
            <a:pPr algn="ctr"/>
            <a:endParaRPr lang="zh-CN" altLang="en-US" sz="3600"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noFill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4"/>
          <p:cNvSpPr txBox="1"/>
          <p:nvPr/>
        </p:nvSpPr>
        <p:spPr>
          <a:xfrm>
            <a:off x="6777990" y="3720465"/>
            <a:ext cx="2165985" cy="2034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r>
              <a:rPr lang="zh-CN" altLang="en-US" sz="3335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最大</a:t>
            </a:r>
            <a:r>
              <a:rPr lang="en-US" altLang="zh-CN" sz="3335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33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主要</a:t>
            </a:r>
            <a:r>
              <a:rPr lang="en-US" altLang="zh-CN" sz="3335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altLang="en-US" sz="3335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3335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3335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335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最小</a:t>
            </a:r>
            <a:r>
              <a:rPr lang="en-US" altLang="zh-CN" sz="3335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33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次要</a:t>
            </a:r>
            <a:r>
              <a:rPr lang="en-US" altLang="zh-CN" sz="3335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altLang="en-US" sz="3335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下箭头 9"/>
          <p:cNvSpPr/>
          <p:nvPr/>
        </p:nvSpPr>
        <p:spPr>
          <a:xfrm>
            <a:off x="8657167" y="4703233"/>
            <a:ext cx="224367" cy="474133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5852"/>
              </a:avLst>
            </a:prstTxWarp>
            <a:normAutofit fontScale="25000"/>
          </a:bodyPr>
          <a:p>
            <a:pPr algn="ctr"/>
            <a:endParaRPr lang="zh-CN" altLang="en-US" sz="3600"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noFill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4"/>
          <p:cNvSpPr txBox="1"/>
          <p:nvPr/>
        </p:nvSpPr>
        <p:spPr>
          <a:xfrm>
            <a:off x="9241791" y="4261697"/>
            <a:ext cx="1301749" cy="16319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335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空间</a:t>
            </a:r>
            <a:endParaRPr lang="zh-CN" altLang="en-US" sz="3335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3335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335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时间</a:t>
            </a:r>
            <a:endParaRPr lang="zh-CN" altLang="en-US" sz="3335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7595" name="AutoShape 12"/>
          <p:cNvSpPr/>
          <p:nvPr/>
        </p:nvSpPr>
        <p:spPr>
          <a:xfrm>
            <a:off x="10930043" y="1407583"/>
            <a:ext cx="376767" cy="4641851"/>
          </a:xfrm>
          <a:prstGeom prst="rightBrace">
            <a:avLst>
              <a:gd name="adj1" fmla="val 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eaLnBrk="0" hangingPunct="0"/>
            <a:endParaRPr lang="zh-CN" altLang="en-US" sz="135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AutoShape 12"/>
          <p:cNvSpPr/>
          <p:nvPr/>
        </p:nvSpPr>
        <p:spPr>
          <a:xfrm>
            <a:off x="8940165" y="3987800"/>
            <a:ext cx="382905" cy="1189355"/>
          </a:xfrm>
          <a:prstGeom prst="rightBrace">
            <a:avLst>
              <a:gd name="adj1" fmla="val 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eaLnBrk="0" hangingPunct="0"/>
            <a:endParaRPr lang="zh-CN" altLang="en-US" sz="135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文本框 8"/>
          <p:cNvSpPr txBox="1"/>
          <p:nvPr/>
        </p:nvSpPr>
        <p:spPr>
          <a:xfrm>
            <a:off x="11294745" y="2846917"/>
            <a:ext cx="643467" cy="2392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73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逻辑顺序</a:t>
            </a:r>
            <a:endParaRPr lang="zh-CN" altLang="en-US" sz="3735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下箭头 2"/>
          <p:cNvSpPr/>
          <p:nvPr/>
        </p:nvSpPr>
        <p:spPr>
          <a:xfrm>
            <a:off x="10358120" y="1910715"/>
            <a:ext cx="200025" cy="450215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下箭头 7"/>
          <p:cNvSpPr/>
          <p:nvPr/>
        </p:nvSpPr>
        <p:spPr>
          <a:xfrm>
            <a:off x="7199630" y="4253230"/>
            <a:ext cx="200025" cy="1028065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下箭头 11"/>
          <p:cNvSpPr/>
          <p:nvPr/>
        </p:nvSpPr>
        <p:spPr>
          <a:xfrm>
            <a:off x="9669145" y="4831080"/>
            <a:ext cx="200025" cy="450215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charRg st="4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charRg st="4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67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5" grpId="0" bldLvl="0" animBg="1"/>
      <p:bldP spid="3" grpId="0" bldLvl="0" animBg="1"/>
      <p:bldP spid="8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commondata" val="eyJoZGlkIjoiZjM1MDU3MjRkMGIzNjliNDRhNmZhZDFlNDFkYmY5MmUifQ==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TABLE_ENDDRAG_ORIGIN_RECT" val="935*301"/>
  <p:tag name="TABLE_ENDDRAG_RECT" val="9*171*935*301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2915</Words>
  <Application>WPS 演示</Application>
  <PresentationFormat>自定义</PresentationFormat>
  <Paragraphs>261</Paragraphs>
  <Slides>18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微软雅黑</vt:lpstr>
      <vt:lpstr>Times New Roman</vt:lpstr>
      <vt:lpstr>楷体</vt:lpstr>
      <vt:lpstr>方正楷体_GBK</vt:lpstr>
      <vt:lpstr>黑体</vt:lpstr>
      <vt:lpstr>SimSun-ExtB</vt:lpstr>
      <vt:lpstr>新宋体</vt:lpstr>
      <vt:lpstr>Arial Unicode MS</vt:lpstr>
      <vt:lpstr>等线</vt:lpstr>
      <vt:lpstr>华文楷体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黄红政</cp:lastModifiedBy>
  <cp:revision>688</cp:revision>
  <dcterms:created xsi:type="dcterms:W3CDTF">2017-08-03T09:01:00Z</dcterms:created>
  <dcterms:modified xsi:type="dcterms:W3CDTF">2024-03-25T03:18:22Z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7B056C4B20B74170B668E8AC7E866CC9_12</vt:lpwstr>
  </property>
</Properties>
</file>