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256" r:id="rId3"/>
    <p:sldId id="388" r:id="rId5"/>
    <p:sldId id="331" r:id="rId6"/>
    <p:sldId id="334" r:id="rId7"/>
    <p:sldId id="714" r:id="rId8"/>
    <p:sldId id="335" r:id="rId9"/>
    <p:sldId id="336" r:id="rId10"/>
    <p:sldId id="464" r:id="rId11"/>
    <p:sldId id="496" r:id="rId12"/>
    <p:sldId id="747" r:id="rId13"/>
    <p:sldId id="497" r:id="rId14"/>
    <p:sldId id="777" r:id="rId15"/>
    <p:sldId id="750" r:id="rId16"/>
    <p:sldId id="778" r:id="rId17"/>
    <p:sldId id="527" r:id="rId18"/>
    <p:sldId id="805" r:id="rId19"/>
    <p:sldId id="679" r:id="rId20"/>
    <p:sldId id="593" r:id="rId21"/>
    <p:sldId id="625" r:id="rId22"/>
    <p:sldId id="629" r:id="rId23"/>
    <p:sldId id="658" r:id="rId24"/>
    <p:sldId id="659" r:id="rId25"/>
    <p:sldId id="661" r:id="rId26"/>
    <p:sldId id="680" r:id="rId27"/>
    <p:sldId id="622" r:id="rId28"/>
    <p:sldId id="623" r:id="rId29"/>
    <p:sldId id="624" r:id="rId30"/>
    <p:sldId id="662" r:id="rId31"/>
    <p:sldId id="665" r:id="rId32"/>
    <p:sldId id="709" r:id="rId33"/>
    <p:sldId id="361" r:id="rId34"/>
    <p:sldId id="710" r:id="rId35"/>
    <p:sldId id="713" r:id="rId36"/>
  </p:sldIdLst>
  <p:sldSz cx="12192000" cy="6858000"/>
  <p:notesSz cx="7103745" cy="10234295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218F6"/>
    <a:srgbClr val="0000FF"/>
    <a:srgbClr val="FF3300"/>
    <a:srgbClr val="007370"/>
    <a:srgbClr val="FBE5D6"/>
    <a:srgbClr val="009999"/>
    <a:srgbClr val="4F855D"/>
    <a:srgbClr val="B2B2B2"/>
    <a:srgbClr val="20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224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6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1.png"/><Relationship Id="rId32" Type="http://schemas.openxmlformats.org/officeDocument/2006/relationships/tags" Target="../tags/tag3.xml"/><Relationship Id="rId31" Type="http://schemas.openxmlformats.org/officeDocument/2006/relationships/tags" Target="../tags/tag2.xml"/><Relationship Id="rId30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3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33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51163" y="2149076"/>
            <a:ext cx="5696939" cy="110680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6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22 </a:t>
            </a:r>
            <a:r>
              <a:rPr lang="zh-CN" altLang="en-US" sz="66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伟大的悲剧</a:t>
            </a:r>
            <a:endParaRPr sz="66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9055" y="3361690"/>
            <a:ext cx="3509010" cy="64516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sz="3600">
                <a:solidFill>
                  <a:schemeClr val="tx1"/>
                </a:solidFill>
                <a:sym typeface="+mn-ea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奥地利</a:t>
            </a:r>
            <a:r>
              <a:rPr sz="3600">
                <a:solidFill>
                  <a:schemeClr val="tx1"/>
                </a:solidFill>
                <a:sym typeface="+mn-ea"/>
              </a:rPr>
              <a:t>)</a:t>
            </a:r>
            <a:r>
              <a:rPr lang="zh-CN" altLang="en-US" sz="36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茨威格</a:t>
            </a:r>
            <a:endParaRPr sz="36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2585" y="5547360"/>
            <a:ext cx="309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215900" y="888365"/>
            <a:ext cx="11760200" cy="11169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学习用浏览的方式阅读文章。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浏览课文时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圈画出时间、地点、人物和主要事件等重要信息。</a:t>
            </a:r>
            <a:endParaRPr lang="zh-CN" sz="3200" dirty="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0545" y="2185670"/>
            <a:ext cx="11120120" cy="37846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just"/>
            <a:r>
              <a:rPr 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知识卡片</a:t>
            </a:r>
            <a:r>
              <a:rPr lang="en-US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en-US" altLang="zh-CN" sz="30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sz="3000" b="1"/>
              <a:t>   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浏览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分为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扫描式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跳读式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000" b="1"/>
          </a:p>
          <a:p>
            <a:pPr algn="just"/>
            <a:r>
              <a:rPr lang="en-US" alt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扫描式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要求在阅读中</a:t>
            </a:r>
            <a:r>
              <a:rPr sz="3000" b="1" u="sng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一目数行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迅速</a:t>
            </a:r>
            <a:r>
              <a:rPr sz="3000" b="1" u="sng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扫视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u="sng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摘取</a:t>
            </a:r>
            <a:r>
              <a:rPr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字里行间的</a:t>
            </a:r>
            <a:r>
              <a:rPr sz="3000" b="1" u="sng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重要信息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如读</a:t>
            </a:r>
            <a:r>
              <a:rPr sz="30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前言、目录、结束语</a:t>
            </a:r>
            <a:r>
              <a:rPr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sz="3000" b="1"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跳读式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根据一定目的或</a:t>
            </a:r>
            <a:r>
              <a:rPr lang="zh-CN" alt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需要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舍弃部分内容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pitchFamily="49" charset="-122"/>
                <a:sym typeface="宋体" panose="02010600030101010101" pitchFamily="2" charset="-122"/>
              </a:rPr>
              <a:t>只</a:t>
            </a:r>
            <a:r>
              <a:rPr 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快速阅读相关内容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如</a:t>
            </a:r>
            <a:r>
              <a:rPr lang="zh-CN" alt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lang="en-US" sz="30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标题、图表、</a:t>
            </a:r>
            <a:r>
              <a:rPr lang="zh-CN" altLang="en-US" sz="30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与主题</a:t>
            </a:r>
            <a:r>
              <a:rPr lang="en-US" sz="30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相关</a:t>
            </a:r>
            <a:r>
              <a:rPr lang="zh-CN" altLang="en-US" sz="30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en-US" sz="30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关键词语</a:t>
            </a:r>
            <a:r>
              <a:rPr 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以便快速查找有关信息</a:t>
            </a:r>
            <a:r>
              <a:rPr 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sz="3000" b="1"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在阅读的过程中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注意</a:t>
            </a:r>
            <a:r>
              <a:rPr lang="en-US" sz="30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圈点勾画</a:t>
            </a:r>
            <a:r>
              <a:rPr 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sz="3000" b="1"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6935" y="1037590"/>
            <a:ext cx="1032827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简要概括课文主要内容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试着用下面词语填空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</a:t>
            </a:r>
            <a:r>
              <a:rPr sz="3000">
                <a:sym typeface="+mn-ea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无垠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凛冽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羸弱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告罄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忧心忡忡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满怀信心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历尽艰辛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81050" y="2791460"/>
            <a:ext cx="10424160" cy="289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sz="3000" dirty="0">
                <a:solidFill>
                  <a:schemeClr val="tx1"/>
                </a:solidFill>
                <a:ea typeface="新宋体" panose="02010609030101010101" pitchFamily="49" charset="-122"/>
                <a:cs typeface="Arial" panose="020B0604020202020204" pitchFamily="34" charset="0"/>
              </a:rPr>
              <a:t>1912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年英国探险队</a:t>
            </a:r>
            <a:r>
              <a:rPr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斯科特一行</a:t>
            </a:r>
            <a:r>
              <a:rPr 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五人为实现</a:t>
            </a:r>
            <a:r>
              <a:rPr lang="en-US" altLang="zh-CN" sz="3000" b="1" dirty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到达南极点第一人</a:t>
            </a:r>
            <a:r>
              <a:rPr lang="en-US" altLang="zh-CN" sz="3000" b="1" dirty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这一目标</a:t>
            </a:r>
            <a:r>
              <a:rPr lang="en-US" altLang="zh-CN" sz="3000" b="1" dirty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u="sng" dirty="0">
                <a:solidFill>
                  <a:schemeClr val="tx1"/>
                </a:solidFill>
                <a:ea typeface="新宋体" panose="02010609030101010101" pitchFamily="49" charset="-122"/>
                <a:cs typeface="Arial" panose="020B0604020202020204" pitchFamily="34" charset="0"/>
              </a:rPr>
              <a:t> </a:t>
            </a:r>
            <a:r>
              <a:rPr lang="en-US"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地奔向目的地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pitchFamily="49" charset="-122"/>
                <a:sym typeface="宋体" panose="02010600030101010101" pitchFamily="2" charset="-122"/>
              </a:rPr>
              <a:t>但当五人（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            </a:t>
            </a:r>
            <a:r>
              <a:rPr lang="zh-CN" altLang="en-US" sz="3000" b="1" dirty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）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到达</a:t>
            </a:r>
            <a:r>
              <a:rPr lang="zh-CN" altLang="en-US" sz="3000" b="1" dirty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南极点</a:t>
            </a:r>
            <a:r>
              <a:rPr lang="zh-CN" altLang="en-US" sz="3000" b="1">
                <a:ea typeface="SimSun-ExtB" panose="02010609060101010101" pitchFamily="49" charset="-122"/>
                <a:sym typeface="宋体" panose="02010600030101010101" pitchFamily="2" charset="-122"/>
              </a:rPr>
              <a:t>时却发现阿蒙森早一个月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已</a:t>
            </a:r>
            <a:r>
              <a:rPr lang="zh-CN" altLang="en-US" sz="3000" b="1">
                <a:ea typeface="SimSun-ExtB" panose="02010609060101010101" pitchFamily="49" charset="-122"/>
                <a:sym typeface="宋体" panose="02010600030101010101" pitchFamily="2" charset="-122"/>
              </a:rPr>
              <a:t>经到达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pitchFamily="49" charset="-122"/>
                <a:sym typeface="宋体" panose="02010600030101010101" pitchFamily="2" charset="-122"/>
              </a:rPr>
              <a:t>只好踏上归程。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斯科特</a:t>
            </a:r>
            <a:r>
              <a:rPr 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他们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拖着</a:t>
            </a:r>
            <a:r>
              <a:rPr lang="en-US"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的身体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地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行走在</a:t>
            </a:r>
            <a:r>
              <a:rPr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的雪原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pitchFamily="49" charset="-122"/>
                <a:sym typeface="宋体" panose="02010600030101010101" pitchFamily="2" charset="-122"/>
              </a:rPr>
              <a:t>在途中与暴风雪搏斗两个多月后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因天气的</a:t>
            </a:r>
            <a:r>
              <a:rPr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和物资的</a:t>
            </a:r>
            <a:r>
              <a:rPr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他们</a:t>
            </a:r>
            <a:r>
              <a:rPr 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全部壮烈牺牲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98240" y="3285490"/>
            <a:ext cx="171450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满怀信心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24035" y="328549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历尽艰辛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96640" y="4137660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羸弱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60745" y="4137660"/>
            <a:ext cx="171450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忧心忡忡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04655" y="4137660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无垠</a:t>
            </a:r>
            <a:endParaRPr lang="zh-CN" altLang="en-US" sz="30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16340" y="4578985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凛冽</a:t>
            </a:r>
            <a:endParaRPr lang="zh-CN" altLang="en-US" sz="30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10640" y="5048885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告罄</a:t>
            </a:r>
            <a:endParaRPr lang="zh-CN" altLang="en-US" sz="30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76935" y="589280"/>
            <a:ext cx="10763885" cy="5746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请在横线上补写出相应的成语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体会</a:t>
            </a:r>
            <a:r>
              <a:rPr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斯科特一行</a:t>
            </a:r>
            <a:r>
              <a:rPr 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的艰难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sz="3000">
                <a:sym typeface="+mn-ea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⑴他们</a:t>
            </a:r>
            <a:r>
              <a:rPr lang="en-US" sz="3000" b="1" u="sng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地行走在荒无人迹的白色雪原上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⑵历尽千辛万苦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无尽的痛苦烦恼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3000" b="1" u="sng">
                <a:ea typeface="SimSun-ExtB" panose="02010609060101010101" pitchFamily="49" charset="-122"/>
                <a:sym typeface="宋体" panose="02010600030101010101" pitchFamily="2" charset="-122"/>
              </a:rPr>
              <a:t>               </a:t>
            </a: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这一切究竟为了什么？还不是为了这些梦想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可现在这些梦想全完了。</a:t>
            </a:r>
            <a:endParaRPr lang="zh-CN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⑶这里看不到任何东西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和前几天令人</a:t>
            </a:r>
            <a:r>
              <a:rPr lang="zh-CN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的单调没有任何区别。</a:t>
            </a:r>
            <a:endParaRPr lang="zh-CN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⑷挪威国旗</a:t>
            </a:r>
            <a:r>
              <a:rPr lang="en-US" altLang="zh-CN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、扬扬得意地在这被人类冲破的堡垒上猎猎作响。</a:t>
            </a:r>
            <a:endParaRPr lang="zh-CN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⑸他们</a:t>
            </a:r>
            <a:r>
              <a:rPr lang="zh-CN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地在阿蒙森的胜利旗帜旁边插上英国国旗。</a:t>
            </a:r>
            <a:endParaRPr lang="zh-CN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⑹刺骨的寒冷吞噬着他们</a:t>
            </a:r>
            <a:r>
              <a:rPr lang="zh-CN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</a:t>
            </a:r>
            <a:r>
              <a:rPr lang="zh-CN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的躯体。</a:t>
            </a:r>
            <a:endParaRPr lang="zh-CN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⑺这里的自然界是的</a:t>
            </a:r>
            <a:r>
              <a:rPr lang="zh-CN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千万年来积聚的力量能使它像精灵似的召唤来寒冷、冰冻、飞雪、风暴</a:t>
            </a: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68220" y="114490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热情高涨</a:t>
            </a:r>
            <a:endParaRPr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6075" y="158559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风餐露宿</a:t>
            </a:r>
            <a:endParaRPr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71080" y="253428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毛骨悚然</a:t>
            </a:r>
            <a:endParaRPr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4030" y="339153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耀武扬威</a:t>
            </a:r>
            <a:endParaRPr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68220" y="433006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怏怏不乐</a:t>
            </a:r>
            <a:endParaRPr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38545" y="479107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疲惫不堪</a:t>
            </a:r>
            <a:endParaRPr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25645" y="531304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冷酷无情</a:t>
            </a:r>
            <a:endParaRPr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内容占位符 8237"/>
          <p:cNvGraphicFramePr/>
          <p:nvPr>
            <p:ph/>
            <p:custDataLst>
              <p:tags r:id="rId1"/>
            </p:custDataLst>
          </p:nvPr>
        </p:nvGraphicFramePr>
        <p:xfrm>
          <a:off x="62865" y="1565275"/>
          <a:ext cx="12033250" cy="4749800"/>
        </p:xfrm>
        <a:graphic>
          <a:graphicData uri="http://schemas.openxmlformats.org/drawingml/2006/table">
            <a:tbl>
              <a:tblPr/>
              <a:tblGrid>
                <a:gridCol w="1535430"/>
                <a:gridCol w="4906010"/>
                <a:gridCol w="5591810"/>
              </a:tblGrid>
              <a:tr h="44767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优秀品质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典型语句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我的认识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315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坚毅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sz="26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于是决定不再迈步向厄运走去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而是</a:t>
                      </a:r>
                      <a:r>
                        <a:rPr lang="zh-CN" sz="26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骄傲</a:t>
                      </a:r>
                      <a:r>
                        <a:rPr lang="zh-CN" sz="26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地在帐篷里等待死神的来临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不管还要忍受怎样的痛苦</a:t>
                      </a:r>
                      <a:endParaRPr lang="zh-CN" sz="26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800" b="1">
                        <a:solidFill>
                          <a:schemeClr val="tx1"/>
                        </a:solidFill>
                        <a:uFillTx/>
                        <a:ea typeface="SimSun-ExtB" panose="02010609060101010101" pitchFamily="49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诚信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09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团结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4715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无私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04470" y="997585"/>
            <a:ext cx="1203325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细读文章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说说斯科特和他的探险队员们有怎样的优秀品质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任务一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4470" y="238125"/>
            <a:ext cx="2338326" cy="713740"/>
            <a:chOff x="2371" y="690"/>
            <a:chExt cx="3060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06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精神品质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2233" name="文本框 3"/>
          <p:cNvSpPr txBox="1"/>
          <p:nvPr/>
        </p:nvSpPr>
        <p:spPr>
          <a:xfrm>
            <a:off x="6538595" y="2002790"/>
            <a:ext cx="555688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当他们在归途中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与死亡抗争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一个个倒毙时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没有一个孬种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都是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响当当的汉子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活得明白</a:t>
            </a:r>
            <a:r>
              <a:rPr sz="2600" b="1">
                <a:sym typeface="+mn-ea"/>
              </a:rPr>
              <a:t>,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死得悲壮</a:t>
            </a:r>
            <a:endParaRPr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3535" y="3294380"/>
            <a:ext cx="506793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斯科特接受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了这项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而这一事业正是他自己所热烈追求的。</a:t>
            </a:r>
            <a:endParaRPr lang="zh-CN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6" name="文本框 6"/>
          <p:cNvSpPr txBox="1"/>
          <p:nvPr/>
        </p:nvSpPr>
        <p:spPr>
          <a:xfrm>
            <a:off x="6537960" y="3294380"/>
            <a:ext cx="555879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他们与阿蒙森的竞争中失败了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勇于承认失败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并愿意为对手的业绩做证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这是一种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令人敬佩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绅士风度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3535" y="4577080"/>
            <a:ext cx="506920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奥茨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突然站起身来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……其余的人不禁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战栗起来</a:t>
            </a:r>
            <a:r>
              <a:rPr lang="zh-CN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8595" y="4616450"/>
            <a:ext cx="5653405" cy="86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探险需要</a:t>
            </a:r>
            <a:r>
              <a:rPr lang="zh-CN" altLang="en-US" sz="2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团结协作</a:t>
            </a:r>
            <a:r>
              <a:rPr lang="zh-CN" altLang="zh-CN" sz="2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精神</a:t>
            </a:r>
            <a:r>
              <a:rPr sz="25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在关键时刻为了保护同伴</a:t>
            </a:r>
            <a:r>
              <a:rPr sz="25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他们愿意献出自己的生命</a:t>
            </a:r>
            <a:endParaRPr lang="zh-CN" altLang="en-US" sz="2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1613535" y="5468620"/>
            <a:ext cx="506793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但是在这白雪皑皑的荒漠上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他给所有这些人留下了话</a:t>
            </a:r>
            <a:r>
              <a:rPr lang="zh-CN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6537960" y="5468620"/>
            <a:ext cx="560578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5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斯科特在生命的最后一刻</a:t>
            </a:r>
            <a:r>
              <a:rPr sz="25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5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考虑的不是一</a:t>
            </a:r>
            <a:r>
              <a:rPr lang="zh-CN" sz="25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己</a:t>
            </a:r>
            <a:r>
              <a:rPr lang="zh-CN" sz="25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之利</a:t>
            </a:r>
            <a:r>
              <a:rPr sz="2500" b="1">
                <a:sym typeface="+mn-ea"/>
              </a:rPr>
              <a:t>,</a:t>
            </a:r>
            <a:r>
              <a:rPr lang="zh-CN" altLang="en-US" sz="25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心中</a:t>
            </a:r>
            <a:r>
              <a:rPr lang="zh-CN" altLang="en-US" sz="2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惦记的始终是朋友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同伴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妻小、祖国和人民</a:t>
            </a:r>
            <a:endParaRPr lang="zh-CN" altLang="en-US" sz="25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3" grpId="0"/>
      <p:bldP spid="47106" grpId="0"/>
      <p:bldP spid="5" grpId="0"/>
      <p:bldP spid="7" grpId="0"/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65" name="文本框 1"/>
          <p:cNvSpPr txBox="1"/>
          <p:nvPr/>
        </p:nvSpPr>
        <p:spPr>
          <a:xfrm>
            <a:off x="626745" y="951865"/>
            <a:ext cx="10835640" cy="1614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最后一段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一个人虽然在同不可战胜的厄运的搏斗中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毁灭了自己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但他的心灵却因此变得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无比高尚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。所有这些在一切时代都是最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伟大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悲剧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8180" y="2473960"/>
            <a:ext cx="1073277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毁灭了自己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”却“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无比高尚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是</a:t>
            </a:r>
            <a:r>
              <a:rPr lang="en-US" altLang="zh-CN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悲剧</a:t>
            </a:r>
            <a:r>
              <a:rPr lang="en-US" altLang="zh-CN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却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伟大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这两组词的搭配不同寻常。请结合具体细节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谈谈你对南极探险家斯科特等五人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“无比高尚”和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“伟大”的理解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sz="3000">
                <a:sym typeface="+mn-ea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4470" y="238125"/>
            <a:ext cx="2338326" cy="713740"/>
            <a:chOff x="2371" y="690"/>
            <a:chExt cx="3060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06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理解伟大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89255" y="3879850"/>
            <a:ext cx="1141349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 dirty="0">
                <a:latin typeface="+mj-lt"/>
                <a:ea typeface="+mj-ea"/>
                <a:cs typeface="+mj-cs"/>
                <a:sym typeface="+mn-ea"/>
              </a:rPr>
              <a:t>【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示例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sz="3000" b="1">
                <a:ea typeface="宋体" panose="02010600030101010101" pitchFamily="2" charset="-122"/>
              </a:rPr>
              <a:t>负责科学研究的威尔逊博士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宋体" panose="02010600030101010101" pitchFamily="2" charset="-122"/>
              </a:rPr>
              <a:t>在离死只有寸步之遥的时候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宋体" panose="02010600030101010101" pitchFamily="2" charset="-122"/>
              </a:rPr>
              <a:t>他还在继续进行着自己的科学观察。他的雪橇上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宋体" panose="02010600030101010101" pitchFamily="2" charset="-122"/>
              </a:rPr>
              <a:t>除了一切必需的载重外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宋体" panose="02010600030101010101" pitchFamily="2" charset="-122"/>
              </a:rPr>
              <a:t>还拖着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</a:t>
            </a:r>
            <a:r>
              <a:rPr sz="3000" b="1">
                <a:ea typeface="宋体" panose="02010600030101010101" pitchFamily="2" charset="-122"/>
              </a:rPr>
              <a:t>公斤的珍贵岩石样品。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0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茨威格用表示</a:t>
            </a:r>
            <a:r>
              <a:rPr lang="zh-CN" sz="3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距离的</a:t>
            </a:r>
            <a:r>
              <a:rPr lang="en-US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sz="3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寸步之遥</a:t>
            </a:r>
            <a:r>
              <a:rPr lang="en-US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与</a:t>
            </a:r>
            <a:r>
              <a:rPr lang="zh-CN" sz="30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表示</a:t>
            </a:r>
            <a:r>
              <a:rPr lang="zh-CN" sz="3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重量的</a:t>
            </a:r>
            <a:r>
              <a:rPr lang="en-US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16</a:t>
            </a:r>
            <a:r>
              <a:rPr sz="3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公斤</a:t>
            </a:r>
            <a:r>
              <a:rPr lang="en-US" altLang="zh-CN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构成强烈的反差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暗示了威尔逊博士</a:t>
            </a:r>
            <a:r>
              <a:rPr 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不惧死亡的勇气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对探险事业的热爱和</a:t>
            </a:r>
            <a:r>
              <a:rPr lang="zh-CN" altLang="en-US" sz="30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对科学探索职责的坚守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表现了他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不惧死亡的英雄气概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3150" y="1163955"/>
            <a:ext cx="889889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 dirty="0">
                <a:latin typeface="+mj-lt"/>
                <a:ea typeface="+mj-ea"/>
                <a:cs typeface="+mj-cs"/>
                <a:sym typeface="+mn-ea"/>
              </a:rPr>
              <a:t>【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示例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冻掉了脚趾的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奥茨</a:t>
            </a:r>
            <a:r>
              <a:rPr 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曾两次寻死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6630" y="1842770"/>
            <a:ext cx="1049147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奥茨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面对无可抗拒的死亡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恐惧消失了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对队友的深情厚谊赋予了他</a:t>
            </a:r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走向死亡的勇气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</a:t>
            </a:r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与外面狂吼怒号的暴风雪构成了极具震撼力的反差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英雄般的赴死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成就了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奥茨伟大的心灵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茨威格用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这个英国皇家禁卫军的骑兵上尉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这样的称谓来指代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奥茨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饱含赞颂之情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言外之意是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奥茨的死以另一种方式体现了</a:t>
            </a:r>
            <a:r>
              <a:rPr 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皇家禁卫军的精神</a:t>
            </a:r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!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3785" y="938530"/>
            <a:ext cx="1026795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 dirty="0">
                <a:latin typeface="+mj-lt"/>
                <a:ea typeface="+mj-ea"/>
                <a:cs typeface="+mj-cs"/>
                <a:sym typeface="+mn-ea"/>
              </a:rPr>
              <a:t>【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示例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斯科特海军上校的日记一直记到他生命的最后一息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记到他的手指完全冻住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笔从僵硬的手中滑下来为止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。但他随后又悲伤地、坚决地画去了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我的妻子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这几个字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pitchFamily="49" charset="-122"/>
                <a:sym typeface="宋体" panose="02010600030101010101" pitchFamily="2" charset="-122"/>
              </a:rPr>
              <a:t>在它们上面补写了可怕的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我的遗孀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0265" y="2876550"/>
            <a:ext cx="104914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斯科特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已经坦然接受死亡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只是对妻子满含思念与愧疚,希望她能得到照顾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这是铁汉英雄的柔情。</a:t>
            </a:r>
            <a:endParaRPr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03350" y="2261235"/>
            <a:ext cx="66865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伟大的悲剧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57665" y="2538095"/>
            <a:ext cx="17437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坚毅执着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诚实守信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团结协作无私的爱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右大括号 5"/>
          <p:cNvSpPr/>
          <p:nvPr/>
        </p:nvSpPr>
        <p:spPr>
          <a:xfrm>
            <a:off x="9072880" y="2066925"/>
            <a:ext cx="266065" cy="3079750"/>
          </a:xfrm>
          <a:prstGeom prst="rightBrace">
            <a:avLst>
              <a:gd name="adj1" fmla="val 8333"/>
              <a:gd name="adj2" fmla="val 50989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989773" y="1948815"/>
            <a:ext cx="215900" cy="302418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1749" y="530713"/>
            <a:ext cx="2792615" cy="713740"/>
            <a:chOff x="2371" y="69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2787" name="TextBox 4"/>
          <p:cNvSpPr txBox="1">
            <a:spLocks noChangeArrowheads="1"/>
          </p:cNvSpPr>
          <p:nvPr/>
        </p:nvSpPr>
        <p:spPr bwMode="auto">
          <a:xfrm>
            <a:off x="2072005" y="1608455"/>
            <a:ext cx="6304280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晚到南极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绝望而归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失败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做证之悲</a:t>
            </a:r>
            <a:r>
              <a:rPr sz="2800">
                <a:sym typeface="+mn-ea"/>
              </a:rPr>
              <a:t>)</a:t>
            </a:r>
            <a:endParaRPr lang="en-US" altLang="zh-CN" sz="2800" b="1" dirty="0" smtClean="0">
              <a:latin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归途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艰难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悲壮覆灭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死亡之悲</a:t>
            </a:r>
            <a:r>
              <a:rPr sz="2800">
                <a:sym typeface="+mn-ea"/>
              </a:rPr>
              <a:t>)</a:t>
            </a:r>
            <a:endParaRPr lang="en-US" altLang="zh-CN" sz="2800" b="1" dirty="0" smtClean="0">
              <a:latin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临终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遗言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情系亲朋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死别之悲</a:t>
            </a:r>
            <a:r>
              <a:rPr sz="2800">
                <a:sym typeface="+mn-ea"/>
              </a:rPr>
              <a:t>)</a:t>
            </a:r>
            <a:endParaRPr lang="en-US" altLang="zh-CN" sz="2800" b="1" dirty="0" smtClean="0">
              <a:latin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魂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留南极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世人敬仰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世人之悲</a:t>
            </a:r>
            <a:r>
              <a:rPr sz="2800">
                <a:sym typeface="+mn-ea"/>
              </a:rPr>
              <a:t>)</a:t>
            </a:r>
            <a:endParaRPr lang="zh-CN" altLang="en-US" sz="2800" b="1" dirty="0" smtClean="0">
              <a:latin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05165" y="2066608"/>
            <a:ext cx="538480" cy="3107690"/>
          </a:xfrm>
          <a:prstGeom prst="rect">
            <a:avLst/>
          </a:prstGeom>
        </p:spPr>
        <p:txBody>
          <a:bodyPr wrap="none">
            <a:spAutoFit/>
          </a:bodyPr>
          <a:p>
            <a:pPr>
              <a:buFontTx/>
              <a:buNone/>
              <a:defRPr/>
            </a:pPr>
            <a:r>
              <a:rPr lang="zh-CN" altLang="zh-CN" sz="2800" b="1" dirty="0">
                <a:solidFill>
                  <a:srgbClr val="0C9337"/>
                </a:solidFill>
                <a:uFillTx/>
                <a:latin typeface="+mn-lt"/>
                <a:ea typeface="+mn-ea"/>
                <a:cs typeface="+mn-ea"/>
                <a:sym typeface="+mn-lt"/>
              </a:rPr>
              <a:t>悲</a:t>
            </a:r>
            <a:endParaRPr lang="en-US" altLang="zh-CN" sz="2800" b="1" dirty="0">
              <a:solidFill>
                <a:srgbClr val="0C9337"/>
              </a:solidFill>
              <a:uFillTx/>
              <a:latin typeface="+mn-lt"/>
              <a:ea typeface="+mn-ea"/>
              <a:cs typeface="+mn-ea"/>
              <a:sym typeface="+mn-lt"/>
            </a:endParaRPr>
          </a:p>
          <a:p>
            <a:pPr>
              <a:buFontTx/>
              <a:buNone/>
              <a:defRPr/>
            </a:pPr>
            <a:r>
              <a:rPr lang="zh-CN" altLang="zh-CN" sz="2800" b="1" dirty="0">
                <a:solidFill>
                  <a:srgbClr val="0C9337"/>
                </a:solidFill>
                <a:uFillTx/>
                <a:latin typeface="+mn-lt"/>
                <a:ea typeface="+mn-ea"/>
                <a:cs typeface="+mn-ea"/>
                <a:sym typeface="+mn-lt"/>
              </a:rPr>
              <a:t>剧</a:t>
            </a:r>
            <a:endParaRPr lang="en-US" altLang="zh-CN" sz="2800" b="1" dirty="0">
              <a:solidFill>
                <a:srgbClr val="0C9337"/>
              </a:solidFill>
              <a:uFillTx/>
              <a:latin typeface="+mn-lt"/>
              <a:ea typeface="+mn-ea"/>
              <a:cs typeface="+mn-ea"/>
              <a:sym typeface="+mn-lt"/>
            </a:endParaRPr>
          </a:p>
          <a:p>
            <a:pPr>
              <a:buFontTx/>
              <a:buNone/>
              <a:defRPr/>
            </a:pPr>
            <a:endParaRPr lang="en-US" altLang="zh-CN" sz="2800" b="1" dirty="0">
              <a:solidFill>
                <a:srgbClr val="0C9337"/>
              </a:solidFill>
              <a:uFillTx/>
              <a:latin typeface="+mn-lt"/>
              <a:ea typeface="+mn-ea"/>
              <a:cs typeface="+mn-ea"/>
              <a:sym typeface="+mn-lt"/>
            </a:endParaRPr>
          </a:p>
          <a:p>
            <a:pPr>
              <a:buFontTx/>
              <a:buNone/>
              <a:defRPr/>
            </a:pPr>
            <a:endParaRPr lang="en-US" altLang="zh-CN" sz="2800" b="1" dirty="0">
              <a:solidFill>
                <a:srgbClr val="0C9337"/>
              </a:solidFill>
              <a:uFillTx/>
              <a:latin typeface="+mn-lt"/>
              <a:ea typeface="+mn-ea"/>
              <a:cs typeface="+mn-ea"/>
              <a:sym typeface="+mn-lt"/>
            </a:endParaRPr>
          </a:p>
          <a:p>
            <a:pPr>
              <a:buFontTx/>
              <a:buNone/>
              <a:defRPr/>
            </a:pPr>
            <a:endParaRPr lang="en-US" altLang="zh-CN" sz="2800" b="1" dirty="0">
              <a:solidFill>
                <a:srgbClr val="0C9337"/>
              </a:solidFill>
              <a:uFillTx/>
              <a:latin typeface="+mn-lt"/>
              <a:ea typeface="+mn-ea"/>
              <a:cs typeface="+mn-ea"/>
              <a:sym typeface="+mn-lt"/>
            </a:endParaRPr>
          </a:p>
          <a:p>
            <a:pPr>
              <a:buFontTx/>
              <a:buNone/>
              <a:defRPr/>
            </a:pPr>
            <a:r>
              <a:rPr lang="zh-CN" altLang="zh-CN" sz="2800" b="1" dirty="0">
                <a:solidFill>
                  <a:srgbClr val="0C9337"/>
                </a:solidFill>
                <a:uFillTx/>
                <a:latin typeface="+mn-lt"/>
                <a:ea typeface="+mn-ea"/>
                <a:cs typeface="+mn-ea"/>
                <a:sym typeface="+mn-lt"/>
              </a:rPr>
              <a:t>伟</a:t>
            </a:r>
            <a:endParaRPr lang="en-US" altLang="zh-CN" sz="2800" b="1" dirty="0">
              <a:solidFill>
                <a:srgbClr val="0C9337"/>
              </a:solidFill>
              <a:uFillTx/>
              <a:latin typeface="+mn-lt"/>
              <a:ea typeface="+mn-ea"/>
              <a:cs typeface="+mn-ea"/>
              <a:sym typeface="+mn-lt"/>
            </a:endParaRPr>
          </a:p>
          <a:p>
            <a:pPr>
              <a:buFontTx/>
              <a:buNone/>
              <a:defRPr/>
            </a:pPr>
            <a:r>
              <a:rPr lang="zh-CN" altLang="zh-CN" sz="2800" b="1" dirty="0">
                <a:solidFill>
                  <a:srgbClr val="0C9337"/>
                </a:solidFill>
                <a:uFillTx/>
                <a:latin typeface="+mn-lt"/>
                <a:ea typeface="+mn-ea"/>
                <a:cs typeface="+mn-ea"/>
                <a:sym typeface="+mn-lt"/>
              </a:rPr>
              <a:t>大</a:t>
            </a:r>
            <a:endParaRPr lang="zh-CN" altLang="zh-CN" sz="2800" b="1" dirty="0">
              <a:solidFill>
                <a:srgbClr val="0C9337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574088" y="3034030"/>
            <a:ext cx="0" cy="1144588"/>
          </a:xfrm>
          <a:prstGeom prst="line">
            <a:avLst/>
          </a:prstGeom>
          <a:ln w="34925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7"/>
          <p:cNvGrpSpPr/>
          <p:nvPr/>
        </p:nvGrpSpPr>
        <p:grpSpPr>
          <a:xfrm>
            <a:off x="369782" y="328507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品味语言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0725" y="1129030"/>
            <a:ext cx="1110932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课文属于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传记文学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作者以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真实细腻的情感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、极具艺术感染力的语言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生动地刻画了斯科特等人的英雄形象。精读文章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pitchFamily="49" charset="-122"/>
                <a:sym typeface="宋体" panose="02010600030101010101" pitchFamily="2" charset="-122"/>
              </a:rPr>
              <a:t>通过以下三个环节的探索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我们一起来学习</a:t>
            </a:r>
            <a:r>
              <a:rPr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传记文学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的特点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674" name="文本框 1"/>
          <p:cNvSpPr txBox="1"/>
          <p:nvPr/>
        </p:nvSpPr>
        <p:spPr>
          <a:xfrm>
            <a:off x="720725" y="2605405"/>
            <a:ext cx="1101534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作者在创作时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参考了大量的原始文件资料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力求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真实、细致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地再现历史；同时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在叙述和描写中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又加入自己的理解和想象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。请阅读下列片段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根据提示在横线上填入相应的内容。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7" name="文本框 5"/>
          <p:cNvSpPr txBox="1"/>
          <p:nvPr/>
        </p:nvSpPr>
        <p:spPr>
          <a:xfrm>
            <a:off x="826135" y="3996690"/>
            <a:ext cx="104076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在两个片段中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有一些内容是作者发挥想象写成的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比如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en-US" altLang="zh-CN" sz="3000" b="1" u="sng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                                                        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。对于传记而言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这样写的好处是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</a:t>
            </a: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                                                        </a:t>
            </a: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1046163" y="4423093"/>
            <a:ext cx="6624637" cy="589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他用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经冻伤的手指哆哆嗦嗦写下的愿望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5830" y="5012690"/>
            <a:ext cx="10055225" cy="1768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依据底片、胶卷、日记等内容还原了当时的情景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一方面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忠实于事件与传主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另一方面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使得遥远而陌生的事情变得更加立体可感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使读者获得了现场感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通过这些想象式的描写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作者抒发了对于主人公的情感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使文章变得有血有肉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725" name="文本框 1"/>
          <p:cNvSpPr txBox="1"/>
          <p:nvPr/>
        </p:nvSpPr>
        <p:spPr>
          <a:xfrm>
            <a:off x="1157605" y="1645920"/>
            <a:ext cx="1018286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学习浏览方法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抓住主要信息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概括内容要点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理清故事情节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把握作者表达的思想感情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体会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“伟大的悲剧”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的含义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理解课文所表现的人物崇高的精神品质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以及人类探求未知的科学精神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1" name="文本框 1"/>
          <p:cNvSpPr txBox="1"/>
          <p:nvPr/>
        </p:nvSpPr>
        <p:spPr>
          <a:xfrm>
            <a:off x="323850" y="694690"/>
            <a:ext cx="116763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作者运用多种方式极力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刻画人物心理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向读者展示了主人公最真实也最动人的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内心世界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。请根据提示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在下列横线上补充相应的内容。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2" name="文本框 5"/>
          <p:cNvSpPr txBox="1"/>
          <p:nvPr/>
        </p:nvSpPr>
        <p:spPr>
          <a:xfrm>
            <a:off x="419100" y="1627505"/>
            <a:ext cx="114490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多处运用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对比手法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刻画人物心理。例如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接近极点时的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满怀希望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与到达极点时的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失魂落魄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的对比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又如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的对比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再如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的对比。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6251258" y="2079943"/>
            <a:ext cx="5616575" cy="5708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人力量的渺小与大自然力量的强大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2157095" y="2496185"/>
            <a:ext cx="346138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对妻子前后不同称呼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5" name="文本框 5"/>
          <p:cNvSpPr txBox="1"/>
          <p:nvPr/>
        </p:nvSpPr>
        <p:spPr>
          <a:xfrm>
            <a:off x="419100" y="3201035"/>
            <a:ext cx="113588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②多处运用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环境描写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刻画人物心理。例如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当他们发现阿蒙森一行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经到达极点时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作者写道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挪威国旗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耀武扬威、扬扬得意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地在这被人类冲破的堡垒上猎猎作响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刻画出斯科特和伙伴们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失落、痛苦的心情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又如当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时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作者写道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pitchFamily="49" charset="-122"/>
                <a:sym typeface="宋体" panose="02010600030101010101" pitchFamily="2" charset="-122"/>
              </a:rPr>
              <a:t>刻画出队员们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的心情。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3" name="Rectangle 3"/>
          <p:cNvSpPr/>
          <p:nvPr/>
        </p:nvSpPr>
        <p:spPr>
          <a:xfrm>
            <a:off x="2546033" y="4579144"/>
            <a:ext cx="489585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奥茨决定独自出走不拖累同伴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728028" y="5013325"/>
            <a:ext cx="8532812" cy="49149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清早起来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他们朝外一看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外面是狂吼怒号的暴风雪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572135" y="5508943"/>
            <a:ext cx="21875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悲痛、绝望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6563" grpId="0"/>
      <p:bldP spid="2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8673" name="文本框 5"/>
          <p:cNvSpPr txBox="1"/>
          <p:nvPr/>
        </p:nvSpPr>
        <p:spPr>
          <a:xfrm>
            <a:off x="521970" y="2064385"/>
            <a:ext cx="1132078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③多处直接引用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主人公的日记原文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揭示人物心理。例如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历尽千辛万苦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无尽的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痛苦烦恼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风餐露宿</a:t>
            </a:r>
            <a:r>
              <a:rPr lang="en-US" altLang="zh-CN" sz="300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这一切究竟为了什么？还不是为了这些梦想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可现在这些梦想全完了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真实地呈现了斯科特梦想破灭后无比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绝望的内心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又如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真实地表现了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的心情。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5377498" y="3388678"/>
            <a:ext cx="4897437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回去的路使我感到非常可怕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3" name="Rectangle 3"/>
          <p:cNvSpPr/>
          <p:nvPr/>
        </p:nvSpPr>
        <p:spPr>
          <a:xfrm>
            <a:off x="1384618" y="3910648"/>
            <a:ext cx="6121400" cy="5530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斯科特等人角逐失败后沮丧、失落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56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9699" name="文本框 1"/>
          <p:cNvSpPr txBox="1"/>
          <p:nvPr/>
        </p:nvSpPr>
        <p:spPr>
          <a:xfrm>
            <a:off x="553720" y="692150"/>
            <a:ext cx="1096010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作者在叙述他人的生平事迹时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善于运用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意味深长的语句引起读者的思考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。请联系上下文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体味下列语句的含义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回答括号里的问题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思考探究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7" name="Rectangle 2"/>
          <p:cNvSpPr>
            <a:spLocks noGrp="1"/>
          </p:cNvSpPr>
          <p:nvPr/>
        </p:nvSpPr>
        <p:spPr>
          <a:xfrm>
            <a:off x="634365" y="2239645"/>
            <a:ext cx="10559415" cy="117856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对人类来说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第一个到达者拥有一切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第二个到达者什么也不是。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作者在这里要表达什么意思？作者同意这种说法吗？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0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65" name="Rectangle 5"/>
          <p:cNvSpPr/>
          <p:nvPr/>
        </p:nvSpPr>
        <p:spPr>
          <a:xfrm>
            <a:off x="755015" y="3283903"/>
            <a:ext cx="1031811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fontAlgn="auto">
              <a:lnSpc>
                <a:spcPct val="10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作者站在斯科特的角度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表现了他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角逐失败后极度沮丧、失落、悲哀的心情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。作者为斯科特这个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失败者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作传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表明他不同意这个观点。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1" name="Rectangle 2"/>
          <p:cNvSpPr/>
          <p:nvPr/>
        </p:nvSpPr>
        <p:spPr>
          <a:xfrm>
            <a:off x="774065" y="1484630"/>
            <a:ext cx="10544175" cy="165544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ct val="100000"/>
              </a:lnSpc>
            </a:pPr>
            <a:r>
              <a:rPr lang="zh-CN" altLang="en-US" sz="3000" b="1" dirty="0">
                <a:latin typeface="Calibri" panose="020F050202020403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斯科特接受了这项任务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他要忠实地去履行这一最冷酷无情的职责：在世界面前为另一个人完成的业绩做证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而这一事业正是他自己所热烈追求的。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斯科特为什么要接受这项为他人业绩做证的任务？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65" name="Rectangle 5"/>
          <p:cNvSpPr/>
          <p:nvPr/>
        </p:nvSpPr>
        <p:spPr>
          <a:xfrm>
            <a:off x="869950" y="3464560"/>
            <a:ext cx="103517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斯科特的这一行为体现了他的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诚实守信、坦然面对成功和失败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的精神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他的人格无比高尚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赢得人们永远的尊敬。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1" name="Rectangle 2"/>
          <p:cNvSpPr/>
          <p:nvPr/>
        </p:nvSpPr>
        <p:spPr>
          <a:xfrm>
            <a:off x="774065" y="1484630"/>
            <a:ext cx="10544175" cy="165544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ct val="100000"/>
              </a:lnSpc>
            </a:pPr>
            <a:r>
              <a:rPr lang="zh-CN" altLang="en-US" sz="3000" b="1" dirty="0">
                <a:latin typeface="Calibri" panose="020F0502020204030204" pitchFamily="34" charset="0"/>
                <a:ea typeface="宋体" panose="02010600030101010101" pitchFamily="2" charset="-122"/>
              </a:rPr>
              <a:t>③他们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大家只是怀着敬畏的心情感觉到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：劳伦斯·奥茨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这个英国皇家禁卫军的骑兵上尉正像一个英雄似的向死神走去。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怎样理解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劳伦斯·奥茨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正像一个英雄似的向死神走去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这句话的意思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65" name="Rectangle 5"/>
          <p:cNvSpPr/>
          <p:nvPr/>
        </p:nvSpPr>
        <p:spPr>
          <a:xfrm>
            <a:off x="920750" y="3464560"/>
            <a:ext cx="103974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奥茨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直面死神不拖累探险同伴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的精神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是一种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大无畏的英雄精神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724" name="文本框 2"/>
          <p:cNvSpPr txBox="1"/>
          <p:nvPr/>
        </p:nvSpPr>
        <p:spPr>
          <a:xfrm>
            <a:off x="4383405" y="2287905"/>
            <a:ext cx="16643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1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悲</a:t>
            </a:r>
            <a:endParaRPr lang="zh-CN" sz="11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5" name="文本框 1"/>
          <p:cNvSpPr txBox="1"/>
          <p:nvPr/>
        </p:nvSpPr>
        <p:spPr>
          <a:xfrm>
            <a:off x="1157605" y="1645920"/>
            <a:ext cx="88061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他们都是英雄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用自己的生命书写着一曲悲歌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主旨感悟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201795" y="3869690"/>
            <a:ext cx="2718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30       20</a:t>
            </a:r>
            <a:endParaRPr lang="en-US" altLang="zh-CN" sz="2800"/>
          </a:p>
        </p:txBody>
      </p:sp>
      <p:sp>
        <p:nvSpPr>
          <p:cNvPr id="5" name="文本框 4"/>
          <p:cNvSpPr txBox="1"/>
          <p:nvPr/>
        </p:nvSpPr>
        <p:spPr>
          <a:xfrm>
            <a:off x="577215" y="4455160"/>
            <a:ext cx="109162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大家注意到这个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“悲”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字下面有两个数字吗？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它们分别代表什么？我们从时间和空间的角度解读这一伟大的悲剧。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7695" y="263525"/>
            <a:ext cx="105219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30天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（一个月的时间）他仅仅比阿蒙森迟了一个月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饱含着惋惜之情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73天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斯科特一行从意识到自己失去首位到全军覆没经历了多少天？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73天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在恶劣的环境里挣扎了73天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跨度越长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越能体现出探险者挑战极限的精神忍耐与身体忍耐强度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7695" y="3092450"/>
            <a:ext cx="1063371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空间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公里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最后三个人罹难的地点是距离下一个贮藏点20公里远的地方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20公里大概是什么概念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我们一起看一下第一段中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这一行人在憧憬冲向南极点时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仅仅一个上午他们就走了14公里。我们忍不住要设想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他们如果顺利抵达贮藏点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再忍耐一下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顺利返回南极呢？这个世界上不存在如果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英雄们离平安回归越近会越让我们我们感到惋惜。大部分的路程他们都在与不可抗拒的厄运做着搏斗。这让我不禁想到了杜甫的一句诗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出师未捷身先死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长使英雄泪满襟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1710" y="641350"/>
            <a:ext cx="99339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鲁迅先生曾经说过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悲剧就是将人生有价值的东西毁灭给人看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。他们的经历不得不说就是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“伟大的悲剧”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1710" y="1828165"/>
            <a:ext cx="100444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还记得课程刚开始我们说到的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“极”吗？现在请同学们也用含有“极”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字的词语来评价一下这些人和这些事吧。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710" y="3014980"/>
            <a:ext cx="714375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他们</a:t>
            </a:r>
            <a:r>
              <a:rPr lang="zh-CN" altLang="en-US" sz="2800">
                <a:solidFill>
                  <a:srgbClr val="FF0000"/>
                </a:solidFill>
              </a:rPr>
              <a:t>挑战了人类的极限</a:t>
            </a:r>
            <a:r>
              <a:rPr lang="zh-CN" altLang="en-US" sz="2800"/>
              <a:t>   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品格达到极致</a:t>
            </a:r>
            <a:r>
              <a:rPr lang="zh-CN" altLang="en-US" sz="2800"/>
              <a:t>  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精神也达到极点  </a:t>
            </a:r>
            <a:r>
              <a:rPr lang="zh-CN" altLang="en-US" sz="2800"/>
              <a:t> </a:t>
            </a:r>
            <a:endParaRPr lang="zh-CN" altLang="en-US" sz="2800"/>
          </a:p>
          <a:p>
            <a:r>
              <a:rPr lang="zh-CN" altLang="en-US" sz="2800"/>
              <a:t>可以说</a:t>
            </a:r>
            <a:r>
              <a:rPr lang="zh-CN" altLang="en-US" sz="2800">
                <a:solidFill>
                  <a:srgbClr val="FF0000"/>
                </a:solidFill>
              </a:rPr>
              <a:t>他们是人类的栋梁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1710" y="5294630"/>
            <a:ext cx="87064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这篇文章选自哪里？——《人类的群星闪耀时》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（是啊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他们就是在浩瀚宇宙中闪耀的明星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36295" y="1784985"/>
            <a:ext cx="10812145" cy="3538220"/>
          </a:xfrm>
          <a:prstGeom prst="rect">
            <a:avLst/>
          </a:prstGeom>
        </p:spPr>
        <p:txBody>
          <a:bodyPr wrap="square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一方面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茨威格带着强烈的情感色彩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赞颂了斯科特一行面对厄运而不惧的英雄气概；另一方面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却又毫不掩饰地披露了他们面对厄运时所产生的恐惧心理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他们中间最身强力壮的埃文斯突然精神失常”“他们感到可怕的绝望”“他们真是惊慌到了极点”“从强制的镇静中还是一再迸发出绝望的厉叫”。茨威格为什么要反复向我们披露英雄胆怯的一面呢？请结合下列材料进行探究。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9780" y="796290"/>
            <a:ext cx="1090612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首先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“英雄的恐惧”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衬托出南极极端天气之可怕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而在这样严酷的极地环境中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斯科特的日记却记到生命的最后一息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真正践行了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“尽力而为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至死方休”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。这是坚忍不拔的精神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是他们对探险事业的忠诚与热爱、对全人类的深厚情谊。而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最激烈的痛苦最能表现伟大的心灵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痛苦、胆怯的心理反衬了英雄的气概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使他们的心灵变得无比高尚</a:t>
            </a:r>
            <a:r>
              <a:rPr lang="en-US" altLang="zh-CN" sz="3000" b="1">
                <a:solidFill>
                  <a:srgbClr val="1218F6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成为闪耀于黑夜的群星。</a:t>
            </a:r>
            <a:endParaRPr lang="zh-CN" altLang="en-US" sz="30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9780" y="3634740"/>
            <a:ext cx="1079373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其次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茨威格写斯科特一行的恐惧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说明真正的英雄是忠于人性的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在行动上他们表现出非凡的英雄气概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但在情感上他们是真正的人。斯科特一行所遭受的艰难险阻并没有阻止他们走向光荣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南极的狂风暴雨曾销蚀了他们的勇气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但他们骄傲地面对死神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在最绝望的关头都没有放弃同伴。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7260" y="1125855"/>
            <a:ext cx="1065974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2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.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茨威格为何不给胜利者阿蒙森作传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却充满激情地为失败者斯科特书写这悲壮的一幕？</a:t>
            </a:r>
            <a:endParaRPr lang="zh-CN" altLang="zh-CN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8220" y="2194560"/>
            <a:ext cx="10468610" cy="3046095"/>
          </a:xfrm>
          <a:prstGeom prst="rect">
            <a:avLst/>
          </a:prstGeom>
        </p:spPr>
        <p:txBody>
          <a:bodyPr wrap="square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“一个人虽然在同不可战胜的厄运的搏斗中毁灭了自己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但他的心灵却因此变得无比高尚。所有这些在一切时代都是最伟大的悲剧。”</a:t>
            </a:r>
            <a:endParaRPr lang="zh-CN" altLang="zh-CN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fontAlgn="auto">
              <a:lnSpc>
                <a:spcPct val="100000"/>
              </a:lnSpc>
            </a:pPr>
            <a:r>
              <a:rPr lang="zh-CN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  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作为一位伟大的作家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茨威格关注的是历史事件背后给人精神上的震撼和启迪</a:t>
            </a:r>
            <a:r>
              <a:rPr lang="zh-CN" altLang="zh-CN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茨威格当然认为给斯科特作传会更有意义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会给人以长久的思考</a:t>
            </a:r>
            <a:r>
              <a:rPr lang="zh-CN" altLang="zh-CN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6038" y="275867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伟大的悲剧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235" y="1928265"/>
            <a:ext cx="4265930" cy="23069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到达南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极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失望沮丧</a:t>
            </a:r>
            <a:endParaRPr lang="en-US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返程遇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难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悲壮覆灭</a:t>
            </a:r>
            <a:endParaRPr lang="en-US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安葬悼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念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心灵高尚</a:t>
            </a:r>
            <a:endParaRPr lang="zh-CN" altLang="en-US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90097" y="2446892"/>
            <a:ext cx="183255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勇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敢探索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坚毅执着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250491" y="2263952"/>
            <a:ext cx="155448" cy="16365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大括号 5"/>
          <p:cNvSpPr/>
          <p:nvPr/>
        </p:nvSpPr>
        <p:spPr>
          <a:xfrm>
            <a:off x="7520578" y="2217597"/>
            <a:ext cx="269741" cy="166706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01749" y="530713"/>
            <a:ext cx="2792615" cy="713740"/>
            <a:chOff x="2371" y="69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7" name="矩形 69635"/>
          <p:cNvSpPr/>
          <p:nvPr/>
        </p:nvSpPr>
        <p:spPr>
          <a:xfrm>
            <a:off x="981393" y="1456373"/>
            <a:ext cx="4214495" cy="439991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雪染华发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冰砌铁骨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五人行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皆为铮铮硬汉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共生死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留得朗朗乾坤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迟到一个月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阴阳两相隔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一生情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情系牵挂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赤子心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心动国家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仰望苍穹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忠魂旗迎风猎猎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步履冰原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寒霜下热血殷红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矩形 69637"/>
          <p:cNvSpPr/>
          <p:nvPr/>
        </p:nvSpPr>
        <p:spPr>
          <a:xfrm>
            <a:off x="2393633" y="413544"/>
            <a:ext cx="71240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老师为大家朗诵一首写给五位英雄的诗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1" name="矩形 72706"/>
          <p:cNvSpPr/>
          <p:nvPr/>
        </p:nvSpPr>
        <p:spPr>
          <a:xfrm>
            <a:off x="7191375" y="1241108"/>
            <a:ext cx="3141980" cy="483108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足下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是苍茫的雪地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心中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是坚定的信念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不怕累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不怕苦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明知死神在前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却是义无反顾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不自私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不后悔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明知拔旗便胜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却是诚信万丈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光明磊落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他们同死神搏斗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灵魂已经得到升华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5" name="矩形 70658"/>
          <p:cNvSpPr/>
          <p:nvPr/>
        </p:nvSpPr>
        <p:spPr>
          <a:xfrm>
            <a:off x="3498850" y="180658"/>
            <a:ext cx="4214495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拭去眼角泪水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嘴角扬起新月的弧度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使南极的冰雪消融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是时代最美丽的风景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49" name="矩形 71682"/>
          <p:cNvSpPr/>
          <p:nvPr/>
        </p:nvSpPr>
        <p:spPr>
          <a:xfrm>
            <a:off x="3498850" y="2211705"/>
            <a:ext cx="5545455" cy="439991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冰封三尺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高不过他们的身影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天寒地冻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冻不住他们赤诚之心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他们用民族勇气面对死亡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用冰冻之笔写下诀别的悲哀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他们让南极雪凝固深刻的友谊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他们是皑皑白雪中不倒的丰碑！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看！五颗不落的星升起在南极上空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看！五颗不落的星升起在南极上空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95400" y="1732915"/>
            <a:ext cx="94297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请同学们思考一下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南极的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“极”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字究竟是什么意思呢？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33370" y="2254885"/>
            <a:ext cx="603758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栋也。——《说文解字》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栋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在屋之正中最高处。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1645" y="3618230"/>
            <a:ext cx="92335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了解了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“极”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字的含义后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请同学们用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“极”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字来组词。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极端、极限、极品、极致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结合资料链接用这些含有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“极”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字的词语说说你眼中的南极。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5" name="文本框 1"/>
          <p:cNvSpPr txBox="1"/>
          <p:nvPr/>
        </p:nvSpPr>
        <p:spPr>
          <a:xfrm>
            <a:off x="265430" y="378460"/>
            <a:ext cx="11551285" cy="61544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000">
                <a:sym typeface="+mn-ea"/>
              </a:rPr>
              <a:t>资料链接</a:t>
            </a:r>
            <a:endParaRPr sz="3000"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南极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南极是地球上最后一个被发现、唯一没有人员定居的大陆。整个南极大陆几乎全被冰川覆盖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平均海拔为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2350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米。南极洲的气候特点是酷寒、烈风和干燥。全洲年平均气温为－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25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℃,内陆高原平均气温为－52℃左右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极端最低气温曾达-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89.2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℃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为世界最冷的陆地。除了严寒之外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南极地区还被称为地球上的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“白色荒漠”和“风库”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全洲年平均降水量为55毫米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极点附近几乎无降水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空气非常干燥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风速一般达每秒17～18米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最大达每秒90米以上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为世界最冷和风暴最多、风力最大的陆地。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阿蒙森－斯科特站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阿蒙森－斯科特南极站是地球长期有人居住的最南处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也是世界纬度最高的考察站。其名称是为纪念在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1911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年第一个抵达南极点的阿蒙森和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1912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年第二个抵达南极点的罗伯特·斯科特。阿蒙森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挪威人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他所带领的科考队第一个抵达南极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并成功返回。斯科特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英国人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他所带领的科考队比阿蒙森的队伍晚了一个多月抵达南极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最后一行五人全部长眠在冰雪之中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成为悲情英雄。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0610" y="1510665"/>
            <a:ext cx="100514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预设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寒冷至极   险极   恶劣至极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正如同学们所说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南极洲是地球上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恶劣之极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的地方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却吸引着无数的探险者去冒险。今天我们就一起来学习茨威格的《伟大的悲剧》！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4350" y="4044950"/>
            <a:ext cx="467931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让学生读标题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读出情感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17"/>
          <p:cNvSpPr txBox="1">
            <a:spLocks noChangeArrowheads="1"/>
          </p:cNvSpPr>
          <p:nvPr/>
        </p:nvSpPr>
        <p:spPr bwMode="auto">
          <a:xfrm>
            <a:off x="4133215" y="1741805"/>
            <a:ext cx="7252335" cy="381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茨威格</a:t>
            </a:r>
            <a:r>
              <a:rPr sz="3200">
                <a:sym typeface="+mn-ea"/>
              </a:rPr>
              <a:t>(</a:t>
            </a:r>
            <a:r>
              <a:rPr lang="en-US" altLang="zh-CN" sz="3200" b="1" dirty="0">
                <a:latin typeface="宋体" panose="02010600030101010101" pitchFamily="2" charset="-122"/>
              </a:rPr>
              <a:t>1881—1942</a:t>
            </a:r>
            <a:r>
              <a:rPr sz="3200">
                <a:sym typeface="+mn-ea"/>
              </a:rPr>
              <a:t>)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奥地利</a:t>
            </a:r>
            <a:r>
              <a:rPr lang="zh-CN" altLang="en-US" sz="3200" b="1" dirty="0">
                <a:latin typeface="宋体" panose="02010600030101010101" pitchFamily="2" charset="-122"/>
              </a:rPr>
              <a:t>小说家、诗人、剧作家和传记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作家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有</a:t>
            </a:r>
            <a:r>
              <a:rPr lang="zh-CN" altLang="en-US" sz="3200" b="1" dirty="0"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历史上最好的传记作家</a:t>
            </a:r>
            <a:r>
              <a:rPr lang="zh-CN" altLang="en-US" sz="3200" b="1" dirty="0"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之称。代表作有小说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象棋的故事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《一个陌生女人的来信》等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传记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三大师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和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sz="3200" b="1" dirty="0">
                <a:latin typeface="宋体" panose="02010600030101010101" pitchFamily="2" charset="-122"/>
              </a:rPr>
              <a:t>人类的群星闪耀时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100" name="Picture 2" descr="E:\文件中转站\课题图\RQ20 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45" y="1657985"/>
            <a:ext cx="2755900" cy="354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1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323850" y="1506855"/>
            <a:ext cx="11760200" cy="5797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读准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红色字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altLang="zh-CN" sz="3600" dirty="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2291" name="组合 7"/>
          <p:cNvGrpSpPr/>
          <p:nvPr/>
        </p:nvGrpSpPr>
        <p:grpSpPr>
          <a:xfrm>
            <a:off x="776817" y="541867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Rectangle 3"/>
          <p:cNvSpPr>
            <a:spLocks noGrp="1"/>
          </p:cNvSpPr>
          <p:nvPr/>
        </p:nvSpPr>
        <p:spPr>
          <a:xfrm>
            <a:off x="843915" y="2176780"/>
            <a:ext cx="10137775" cy="42633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拽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无</a:t>
            </a:r>
            <a:r>
              <a:rPr lang="zh-CN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垠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角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逐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癫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狂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endParaRPr lang="en-US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凛冽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步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履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孀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宁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踉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踉跄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跄               </a:t>
            </a:r>
            <a:r>
              <a:rPr lang="zh-CN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zhù</a:t>
            </a:r>
            <a:r>
              <a:rPr lang="en-US" altLang="zh-CN" sz="3200" b="1" dirty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藏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鲁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m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lt"/>
              </a:rPr>
              <a:t>ǎ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ng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宋体" panose="02010600030101010101" pitchFamily="2" charset="-122"/>
              </a:rPr>
              <a:t>ɡū</a:t>
            </a:r>
            <a:r>
              <a:rPr lang="zh-CN" altLang="en-US" sz="3200">
                <a:latin typeface="Arial" panose="020B0604020202020204" pitchFamily="34" charset="0"/>
                <a:ea typeface="华文中宋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en-US" sz="3200" b="1">
                <a:latin typeface="Times New Roman" panose="02020603050405020304" pitchFamily="18" charset="0"/>
                <a:ea typeface="华文中宋" panose="02010600040101010101" charset="-122"/>
                <a:sym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负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   </a:t>
            </a:r>
            <a:r>
              <a:rPr sz="3200">
                <a:solidFill>
                  <a:srgbClr val="FF0000"/>
                </a:solidFill>
                <a:sym typeface="宋体" panose="02010600030101010101" pitchFamily="2" charset="-122"/>
              </a:rPr>
              <a:t>è</a:t>
            </a:r>
            <a:r>
              <a:rPr lang="en-US" sz="3200">
                <a:solidFill>
                  <a:srgbClr val="FF0000"/>
                </a:solidFill>
                <a:sym typeface="宋体" panose="02010600030101010101" pitchFamily="2" charset="-122"/>
              </a:rPr>
              <a:t> </a:t>
            </a:r>
            <a:r>
              <a:rPr lang="en-US" sz="3200"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</a:t>
            </a: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黑体" panose="02010609060101010101" charset="-122"/>
              </a:rPr>
              <a:t>léi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弱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吞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shì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销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shí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告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qìng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wèi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缩不前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毛骨</a:t>
            </a:r>
            <a:r>
              <a:rPr lang="zh-CN" altLang="zh-CN" sz="3200" dirty="0">
                <a:solidFill>
                  <a:srgbClr val="FF3300"/>
                </a:solidFill>
                <a:cs typeface="Arial" panose="020B0604020202020204" pitchFamily="34" charset="0"/>
                <a:sym typeface="+mn-ea"/>
              </a:rPr>
              <a:t>sǒn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g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然     </a:t>
            </a:r>
            <a:endParaRPr lang="zh-CN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精疲力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jié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忧心</a:t>
            </a:r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chōng </a:t>
            </a:r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chōng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不乐</a:t>
            </a:r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en-US" altLang="zh-CN" sz="3200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</a:t>
            </a:r>
            <a:r>
              <a:rPr lang="en-US" altLang="zh-CN" sz="3200" b="1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</a:t>
            </a: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     </a:t>
            </a:r>
            <a:r>
              <a:rPr lang="zh-CN" altLang="en-US" sz="3200" b="1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来迟</a:t>
            </a:r>
            <a:r>
              <a:rPr lang="en-US" altLang="zh-CN" sz="3200" b="1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endParaRPr lang="en-US" altLang="zh-CN" sz="3200" b="1" dirty="0" err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海市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shèn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楼</a:t>
            </a:r>
            <a:endParaRPr lang="en-US" altLang="zh-CN" sz="3200" dirty="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altLang="zh-CN" sz="3200" dirty="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255395" y="2176780"/>
            <a:ext cx="9984105" cy="4225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zhu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yín               jué                 di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ā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lǐn liè               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lǚ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shu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ā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nɡ              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wú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33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           li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dirty="0">
                <a:solidFill>
                  <a:srgbClr val="FF33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nɡ qi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dirty="0">
                <a:solidFill>
                  <a:srgbClr val="FF33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nɡ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贮                           莽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辜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</a:t>
            </a:r>
            <a:r>
              <a:rPr lang="zh-CN" altLang="zh-CN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zh-CN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厄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   羸      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噬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    蚀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黑体" panose="02010609060101010101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罄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   畏            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悚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黑体" panose="02010609060101010101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竭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              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忡忡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       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黑体" panose="02010609060101010101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   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怏怏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姗姗  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蜃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            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2980" y="2952115"/>
            <a:ext cx="8907145" cy="2527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理解下列词语的意思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羸弱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羸字是由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“亡”“口”“月”“羊”“凡”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组成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告罄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器中空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凛冽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寒冷刺骨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34185" y="1327785"/>
            <a:ext cx="75406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u="sng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拽</a:t>
            </a:r>
            <a:r>
              <a:rPr lang="en-US" altLang="zh-CN" sz="3200" b="1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A</a:t>
            </a:r>
            <a:r>
              <a:rPr lang="en-US" altLang="zh-CN" sz="3200" b="1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: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zhu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B</a:t>
            </a:r>
            <a:r>
              <a:rPr lang="en-US" altLang="zh-CN" sz="3200" b="1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:</a:t>
            </a:r>
            <a:r>
              <a:rPr lang="en-US" altLang="zh-CN" sz="3200">
                <a:solidFill>
                  <a:srgbClr val="FF3300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y</a:t>
            </a:r>
            <a:r>
              <a:rPr sz="3200">
                <a:solidFill>
                  <a:srgbClr val="FF3300"/>
                </a:solidFill>
                <a:sym typeface="宋体" panose="02010600030101010101" pitchFamily="2" charset="-122"/>
              </a:rPr>
              <a:t>è</a:t>
            </a:r>
            <a:endParaRPr sz="3200">
              <a:solidFill>
                <a:srgbClr val="FF3300"/>
              </a:solidFill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000" b="1">
              <a:solidFill>
                <a:srgbClr val="FF3300"/>
              </a:solidFill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忧心</a:t>
            </a:r>
            <a:r>
              <a:rPr lang="zh-CN" altLang="en-US" sz="3200" b="1" u="sng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忡忡</a:t>
            </a:r>
            <a:r>
              <a:rPr lang="en-US" altLang="zh-CN" sz="3200" b="1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A</a:t>
            </a:r>
            <a:r>
              <a:rPr lang="en-US" altLang="zh-CN" sz="3200" b="1"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: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zh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ǒng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B</a:t>
            </a:r>
            <a:r>
              <a:rPr lang="en-US" altLang="zh-CN" sz="3200" b="1"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:</a:t>
            </a:r>
            <a:r>
              <a:rPr sz="3200">
                <a:solidFill>
                  <a:srgbClr val="FF3300"/>
                </a:solidFill>
                <a:sym typeface="宋体" panose="02010600030101010101" pitchFamily="2" charset="-122"/>
              </a:rPr>
              <a:t>chōng</a:t>
            </a:r>
            <a:endParaRPr lang="zh-CN" altLang="en-US" sz="3200" b="1" u="sng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289" name="Rectangle 3"/>
          <p:cNvSpPr>
            <a:spLocks noGrp="1"/>
          </p:cNvSpPr>
          <p:nvPr/>
        </p:nvSpPr>
        <p:spPr>
          <a:xfrm>
            <a:off x="982980" y="597535"/>
            <a:ext cx="11760200" cy="5797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我们一起来看看PPT上的这两个字你读对了吗？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altLang="zh-CN" sz="3600" dirty="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</p:tagLst>
</file>

<file path=ppt/tags/tag6.xml><?xml version="1.0" encoding="utf-8"?>
<p:tagLst xmlns:p="http://schemas.openxmlformats.org/presentationml/2006/main">
  <p:tag name="COMMONDATA" val="eyJoZGlkIjoiZjM1MDU3MjRkMGIzNjliNDRhNmZhZDFlNDFkYmY5MmUifQ==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7158</Words>
  <Application>WPS 演示</Application>
  <PresentationFormat>自定义</PresentationFormat>
  <Paragraphs>352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2" baseType="lpstr">
      <vt:lpstr>Arial</vt:lpstr>
      <vt:lpstr>宋体</vt:lpstr>
      <vt:lpstr>Wingdings</vt:lpstr>
      <vt:lpstr>思源黑体 CN Bold</vt:lpstr>
      <vt:lpstr>黑体</vt:lpstr>
      <vt:lpstr>思源黑体 CN Regular</vt:lpstr>
      <vt:lpstr>SimSun-ExtB</vt:lpstr>
      <vt:lpstr>方正楷体_GBK</vt:lpstr>
      <vt:lpstr>微软雅黑</vt:lpstr>
      <vt:lpstr>Calibri</vt:lpstr>
      <vt:lpstr>思源宋体 CN SemiBold</vt:lpstr>
      <vt:lpstr>新宋体</vt:lpstr>
      <vt:lpstr>华文中宋</vt:lpstr>
      <vt:lpstr>Times New Roman</vt:lpstr>
      <vt:lpstr>Arial Unicode MS</vt:lpstr>
      <vt:lpstr>等线</vt:lpstr>
      <vt:lpstr>楷体</vt:lpstr>
      <vt:lpstr>Californian FB</vt:lpstr>
      <vt:lpstr>Office 主题​​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《伟大的悲剧》教学课件</dc:title>
  <dc:creator>黄红政</dc:creator>
  <cp:lastModifiedBy>dell</cp:lastModifiedBy>
  <cp:revision>15</cp:revision>
  <dcterms:created xsi:type="dcterms:W3CDTF">2021-05-20T07:15:00Z</dcterms:created>
  <dcterms:modified xsi:type="dcterms:W3CDTF">2022-05-19T23:40:31Z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2052-11.1.0.11636</vt:lpwstr>
  </property>
  <property fmtid="{D5CDD505-2E9C-101B-9397-08002B2CF9AE}" pid="3" name="ICV">
    <vt:lpwstr>673905C58704439CB5AE50ADF28B50E4</vt:lpwstr>
  </property>
</Properties>
</file>