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82" r:id="rId3"/>
    <p:sldId id="260" r:id="rId4"/>
    <p:sldId id="261" r:id="rId5"/>
    <p:sldId id="262" r:id="rId6"/>
    <p:sldId id="263" r:id="rId7"/>
    <p:sldId id="265" r:id="rId8"/>
    <p:sldId id="269" r:id="rId9"/>
    <p:sldId id="266" r:id="rId10"/>
    <p:sldId id="267" r:id="rId11"/>
    <p:sldId id="268" r:id="rId12"/>
    <p:sldId id="270" r:id="rId13"/>
    <p:sldId id="257" r:id="rId14"/>
    <p:sldId id="271" r:id="rId15"/>
    <p:sldId id="280" r:id="rId16"/>
    <p:sldId id="281" r:id="rId17"/>
    <p:sldId id="272" r:id="rId18"/>
    <p:sldId id="274" r:id="rId19"/>
    <p:sldId id="275" r:id="rId20"/>
    <p:sldId id="276" r:id="rId21"/>
    <p:sldId id="277" r:id="rId22"/>
    <p:sldId id="278" r:id="rId23"/>
    <p:sldId id="279" r:id="rId24"/>
    <p:sldId id="258" r:id="rId25"/>
  </p:sldIdLst>
  <p:sldSz cx="9144000" cy="6858000" type="screen4x3"/>
  <p:notesSz cx="6858000" cy="9144000"/>
  <p:custShowLst>
    <p:custShow name="自定义放映 1" id="0">
      <p:sldLst>
        <p:sld r:id="rId2"/>
      </p:sldLst>
    </p:custShow>
  </p:custShow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0FDB5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4" autoAdjust="0"/>
    <p:restoredTop sz="94579" autoAdjust="0"/>
  </p:normalViewPr>
  <p:slideViewPr>
    <p:cSldViewPr>
      <p:cViewPr varScale="1">
        <p:scale>
          <a:sx n="66" d="100"/>
          <a:sy n="66" d="100"/>
        </p:scale>
        <p:origin x="-1494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</p:sldLst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_rels/viewProps.xml.rels><?xml version="1.0" encoding="UTF-8" standalone="yes"?>
<Relationships xmlns="http://schemas.openxmlformats.org/package/2006/relationships"><Relationship Id="rId1" Type="http://schemas.openxmlformats.org/officeDocument/2006/relationships/slide" Target="slides/slide1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标题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副标题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2013/8/14</a:t>
            </a:fld>
            <a:endParaRPr lang="zh-CN" altLang="en-US"/>
          </a:p>
        </p:txBody>
      </p:sp>
      <p:sp>
        <p:nvSpPr>
          <p:cNvPr id="2" name="页脚占位符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5" name="灯片编号占位符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2013/8/14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2013/8/14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标题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27" name="内容占位符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5" name="日期占位符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2013/8/14</a:t>
            </a:fld>
            <a:endParaRPr lang="zh-CN" altLang="en-US"/>
          </a:p>
        </p:txBody>
      </p:sp>
      <p:sp>
        <p:nvSpPr>
          <p:cNvPr id="19" name="页脚占位符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6" name="灯片编号占位符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9" name="日期占位符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2013/8/14</a:t>
            </a:fld>
            <a:endParaRPr lang="zh-CN" altLang="en-US"/>
          </a:p>
        </p:txBody>
      </p:sp>
      <p:sp>
        <p:nvSpPr>
          <p:cNvPr id="11" name="页脚占位符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6" name="灯片编号占位符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标题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4" name="内容占位符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3" name="内容占位符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1" name="日期占位符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2013/8/14</a:t>
            </a:fld>
            <a:endParaRPr lang="zh-CN" altLang="en-US"/>
          </a:p>
        </p:txBody>
      </p:sp>
      <p:sp>
        <p:nvSpPr>
          <p:cNvPr id="10" name="页脚占位符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1" name="灯片编号占位符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标题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25" name="文本占位符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8" name="内容占位符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2013/8/14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标题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2" name="日期占位符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2013/8/14</a:t>
            </a:fld>
            <a:endParaRPr lang="zh-CN" altLang="en-US"/>
          </a:p>
        </p:txBody>
      </p:sp>
      <p:sp>
        <p:nvSpPr>
          <p:cNvPr id="21" name="页脚占位符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2013/8/14</a:t>
            </a:fld>
            <a:endParaRPr lang="zh-CN" altLang="en-US"/>
          </a:p>
        </p:txBody>
      </p:sp>
      <p:sp>
        <p:nvSpPr>
          <p:cNvPr id="24" name="页脚占位符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直接连接符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标题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26" name="文本占位符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4" name="内容占位符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5" name="日期占位符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2013/8/14</a:t>
            </a:fld>
            <a:endParaRPr lang="zh-CN" altLang="en-US"/>
          </a:p>
        </p:txBody>
      </p:sp>
      <p:sp>
        <p:nvSpPr>
          <p:cNvPr id="29" name="页脚占位符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图片占位符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2013/8/14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1" name="灯片编号占位符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7" name="标题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26" name="文本占位符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1" name="日期占位符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2013/8/14</a:t>
            </a:fld>
            <a:endParaRPr lang="zh-CN" altLang="en-US"/>
          </a:p>
        </p:txBody>
      </p:sp>
      <p:sp>
        <p:nvSpPr>
          <p:cNvPr id="28" name="页脚占位符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标题占位符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直接连接符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李晓晨\Desktop\图片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0725" y="-358"/>
            <a:ext cx="8423275" cy="6858358"/>
          </a:xfrm>
          <a:prstGeom prst="rect">
            <a:avLst/>
          </a:prstGeom>
          <a:noFill/>
        </p:spPr>
      </p:pic>
      <p:pic>
        <p:nvPicPr>
          <p:cNvPr id="4" name="图片 3" descr="QQ截图2013081315510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55576" y="1484784"/>
            <a:ext cx="6848100" cy="385608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979712" y="3140968"/>
            <a:ext cx="403244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b="1" dirty="0" smtClean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5400" b="1" dirty="0" smtClean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短文两篇</a:t>
            </a:r>
            <a:r>
              <a:rPr lang="en-US" altLang="zh-CN" sz="5400" b="1" dirty="0" smtClean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》</a:t>
            </a:r>
            <a:endParaRPr lang="zh-CN" altLang="en-US" sz="5400" b="1" dirty="0">
              <a:solidFill>
                <a:schemeClr val="accent1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267744" y="5733256"/>
            <a:ext cx="49685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仙源学校    初二语文组   李程</a:t>
            </a:r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李晓晨\Desktop\QQ截图2013081316071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2" descr="C:\Users\李晓晨\Desktop\QQ截图2013081316071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744361"/>
          </a:xfrm>
          <a:prstGeom prst="rect">
            <a:avLst/>
          </a:prstGeom>
          <a:noFill/>
        </p:spPr>
      </p:pic>
      <p:sp>
        <p:nvSpPr>
          <p:cNvPr id="5" name="矩形 4"/>
          <p:cNvSpPr/>
          <p:nvPr/>
        </p:nvSpPr>
        <p:spPr>
          <a:xfrm>
            <a:off x="0" y="404664"/>
            <a:ext cx="9144000" cy="6832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6</a:t>
            </a:r>
            <a:r>
              <a:rPr lang="zh-CN" altLang="en-US" sz="28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、无</a:t>
            </a:r>
            <a:r>
              <a:rPr lang="zh-CN" altLang="en-US" sz="2800" dirty="0" smtClean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丝竹</a:t>
            </a:r>
            <a:r>
              <a:rPr lang="zh-CN" altLang="en-US" sz="28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之</a:t>
            </a:r>
            <a:r>
              <a:rPr lang="zh-CN" altLang="en-US" sz="2800" dirty="0" smtClean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乱耳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。无</a:t>
            </a:r>
            <a:r>
              <a:rPr lang="zh-CN" altLang="en-US" sz="2800" dirty="0" smtClean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案牍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之</a:t>
            </a:r>
            <a:r>
              <a:rPr lang="zh-CN" altLang="en-US" sz="2800" dirty="0" smtClean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劳形</a:t>
            </a:r>
            <a:endParaRPr lang="en-US" altLang="zh-CN" sz="2800" dirty="0" smtClean="0">
              <a:solidFill>
                <a:schemeClr val="accent1">
                  <a:lumMod val="75000"/>
                </a:schemeClr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indent="2667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2800" dirty="0" smtClean="0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indent="2667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2800" dirty="0" smtClean="0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indent="2667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7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、香</a:t>
            </a:r>
            <a:r>
              <a:rPr lang="zh-CN" altLang="en-US" sz="2800" dirty="0" smtClean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远益清</a:t>
            </a:r>
            <a:endParaRPr lang="en-US" altLang="zh-CN" sz="2800" dirty="0" smtClean="0">
              <a:solidFill>
                <a:schemeClr val="accent1">
                  <a:lumMod val="75000"/>
                </a:schemeClr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indent="2667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2800" dirty="0" smtClean="0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indent="2667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2800" dirty="0" smtClean="0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indent="2667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8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、可爱者</a:t>
            </a:r>
            <a:r>
              <a:rPr lang="zh-CN" altLang="en-US" sz="2800" dirty="0" smtClean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甚蕃</a:t>
            </a:r>
            <a:endParaRPr lang="en-US" altLang="zh-CN" sz="2800" dirty="0" smtClean="0">
              <a:solidFill>
                <a:schemeClr val="accent1">
                  <a:lumMod val="75000"/>
                </a:schemeClr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indent="2667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2800" dirty="0" smtClean="0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indent="2667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9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、</a:t>
            </a:r>
            <a:r>
              <a:rPr lang="zh-CN" altLang="en-US" sz="2800" dirty="0" smtClean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濯清涟而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不</a:t>
            </a:r>
            <a:r>
              <a:rPr lang="zh-CN" altLang="en-US" sz="2800" dirty="0" smtClean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妖</a:t>
            </a:r>
            <a:endParaRPr lang="en-US" altLang="zh-CN" sz="2800" dirty="0" smtClean="0">
              <a:solidFill>
                <a:schemeClr val="accent1">
                  <a:lumMod val="75000"/>
                </a:schemeClr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indent="2667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2800" dirty="0" smtClean="0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lvl="0"/>
            <a:endParaRPr lang="zh-CN" alt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179512" y="1052736"/>
            <a:ext cx="89644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丝竹，奏乐的声音。乱，形容词的使动用法，使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扰乱。</a:t>
            </a:r>
            <a:endParaRPr lang="zh-CN" altLang="en-US" sz="28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23528" y="4941168"/>
            <a:ext cx="61561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蕃，形容词，多；甚，副词，很。</a:t>
            </a:r>
            <a:endParaRPr lang="zh-CN" altLang="en-US" sz="28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95536" y="1628800"/>
            <a:ext cx="87484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案牍，官府的公文。劳，动词的使动用法，使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劳累。</a:t>
            </a:r>
            <a:endParaRPr lang="zh-CN" altLang="en-US" sz="28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23528" y="3068960"/>
            <a:ext cx="63367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远，远播，形容词作动词；益，更加；</a:t>
            </a:r>
            <a:endParaRPr lang="en-US" altLang="zh-CN" sz="2800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23528" y="6165304"/>
            <a:ext cx="736611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濯，洗涤；清涟，清水；妖，美丽而不端庄。</a:t>
            </a:r>
            <a:endParaRPr lang="zh-CN" altLang="en-US" sz="28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95536" y="3717032"/>
            <a:ext cx="56886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清，形容词作动词，显得清幽</a:t>
            </a:r>
            <a:endParaRPr lang="zh-CN" alt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3707904" y="5589240"/>
            <a:ext cx="40324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而，转折连词，却</a:t>
            </a:r>
            <a:endParaRPr lang="zh-CN" altLang="en-US" sz="28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5" grpId="0"/>
      <p:bldP spid="14" grpId="0"/>
      <p:bldP spid="1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李晓晨\Desktop\QQ截图2013081316071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2" descr="C:\Users\李晓晨\Desktop\QQ截图2013081316071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744361"/>
          </a:xfrm>
          <a:prstGeom prst="rect">
            <a:avLst/>
          </a:prstGeom>
          <a:noFill/>
        </p:spPr>
      </p:pic>
      <p:sp>
        <p:nvSpPr>
          <p:cNvPr id="5" name="矩形 4"/>
          <p:cNvSpPr/>
          <p:nvPr/>
        </p:nvSpPr>
        <p:spPr>
          <a:xfrm>
            <a:off x="0" y="404664"/>
            <a:ext cx="9144000" cy="81253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10</a:t>
            </a:r>
            <a:r>
              <a:rPr lang="zh-CN" altLang="en-US" sz="28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、不</a:t>
            </a:r>
            <a:r>
              <a:rPr lang="zh-CN" altLang="en-US" sz="2800" dirty="0" smtClean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蔓</a:t>
            </a:r>
            <a:r>
              <a:rPr lang="zh-CN" altLang="en-US" sz="28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不</a:t>
            </a:r>
            <a:r>
              <a:rPr lang="zh-CN" altLang="en-US" sz="2800" dirty="0" smtClean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枝</a:t>
            </a:r>
            <a:endParaRPr lang="en-US" altLang="zh-CN" sz="2800" dirty="0" smtClean="0">
              <a:solidFill>
                <a:schemeClr val="accent1">
                  <a:lumMod val="75000"/>
                </a:schemeClr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indent="2667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2800" dirty="0" smtClean="0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indent="2667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11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、</a:t>
            </a:r>
            <a:r>
              <a:rPr lang="zh-CN" altLang="en-US" sz="2800" dirty="0" smtClean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亭亭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净</a:t>
            </a:r>
            <a:r>
              <a:rPr lang="zh-CN" altLang="en-US" sz="2800" dirty="0" smtClean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植</a:t>
            </a:r>
            <a:endParaRPr lang="en-US" altLang="zh-CN" sz="2800" dirty="0" smtClean="0">
              <a:solidFill>
                <a:schemeClr val="accent1">
                  <a:lumMod val="75000"/>
                </a:schemeClr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indent="2667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2800" dirty="0" smtClean="0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indent="2667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12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、</a:t>
            </a:r>
            <a:r>
              <a:rPr lang="zh-CN" altLang="en-US" sz="2800" dirty="0" smtClean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亵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玩。</a:t>
            </a:r>
            <a:endParaRPr lang="en-US" altLang="zh-CN" sz="2800" dirty="0" smtClean="0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indent="2667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13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，予</a:t>
            </a:r>
            <a:r>
              <a:rPr lang="zh-CN" altLang="en-US" sz="2800" dirty="0" smtClean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谓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菊</a:t>
            </a:r>
            <a:endParaRPr lang="en-US" altLang="zh-CN" sz="2800" dirty="0" smtClean="0">
              <a:solidFill>
                <a:schemeClr val="accent1">
                  <a:lumMod val="75000"/>
                </a:schemeClr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indent="2667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14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、</a:t>
            </a:r>
            <a:r>
              <a:rPr lang="zh-CN" altLang="en-US" sz="2800" dirty="0" smtClean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盛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爱牡丹</a:t>
            </a:r>
            <a:endParaRPr lang="en-US" altLang="zh-CN" sz="2800" dirty="0" smtClean="0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indent="2667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15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、同予者</a:t>
            </a:r>
            <a:r>
              <a:rPr lang="zh-CN" altLang="en-US" sz="2800" dirty="0" smtClean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何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人</a:t>
            </a:r>
            <a:endParaRPr lang="en-US" altLang="zh-CN" sz="2800" dirty="0" smtClean="0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indent="2667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16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、</a:t>
            </a:r>
            <a:r>
              <a:rPr lang="zh-CN" altLang="en-US" sz="2800" dirty="0" smtClean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宜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乎众矣</a:t>
            </a:r>
            <a:endParaRPr lang="en-US" altLang="zh-CN" sz="2800" dirty="0" smtClean="0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indent="2667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2800" dirty="0" smtClean="0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indent="2667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2800" dirty="0" smtClean="0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indent="2667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2800" dirty="0" smtClean="0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lvl="0"/>
            <a:r>
              <a:rPr lang="en-US" altLang="zh-CN" dirty="0" smtClean="0"/>
              <a:t>      16</a:t>
            </a:r>
            <a:r>
              <a:rPr lang="zh-CN" altLang="en-US" dirty="0" smtClean="0"/>
              <a:t>、</a:t>
            </a:r>
            <a:endParaRPr lang="zh-CN" alt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251520" y="1124744"/>
            <a:ext cx="43204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蔓，名词作动词，长枝蔓。</a:t>
            </a:r>
            <a:endParaRPr lang="zh-CN" altLang="en-US" sz="28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427984" y="3789040"/>
            <a:ext cx="32403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谓，认为，动词。</a:t>
            </a:r>
            <a:endParaRPr lang="zh-CN" altLang="en-US" sz="28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607496" y="1124744"/>
            <a:ext cx="45365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枝，名词作动词，长枝杈。</a:t>
            </a:r>
            <a:endParaRPr lang="zh-CN" altLang="en-US" sz="28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23528" y="2492896"/>
            <a:ext cx="72728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亭亭，形容词，耸立的样子。植，动词，立。</a:t>
            </a:r>
          </a:p>
        </p:txBody>
      </p:sp>
      <p:sp>
        <p:nvSpPr>
          <p:cNvPr id="15" name="矩形 14"/>
          <p:cNvSpPr/>
          <p:nvPr/>
        </p:nvSpPr>
        <p:spPr>
          <a:xfrm>
            <a:off x="3851920" y="5013176"/>
            <a:ext cx="3775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何，疑问代词，什么。</a:t>
            </a:r>
            <a:endParaRPr lang="zh-CN" altLang="en-US" sz="28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139952" y="3140968"/>
            <a:ext cx="33123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亵，亲近而不庄重。</a:t>
            </a:r>
            <a:endParaRPr lang="zh-CN" altLang="en-US" sz="28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355976" y="4437112"/>
            <a:ext cx="28083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盛，普遍，广泛。</a:t>
            </a:r>
            <a:endParaRPr lang="zh-CN" altLang="en-US" sz="28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851920" y="5733256"/>
            <a:ext cx="413446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宜，副词，应当，应该。</a:t>
            </a:r>
            <a:endParaRPr lang="zh-CN" altLang="en-US" sz="28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5" grpId="0"/>
      <p:bldP spid="14" grpId="0"/>
      <p:bldP spid="16" grpId="0"/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李晓晨\Desktop\QQ截图2013081316071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744361"/>
          </a:xfrm>
          <a:prstGeom prst="rect">
            <a:avLst/>
          </a:prstGeom>
          <a:noFill/>
        </p:spPr>
      </p:pic>
      <p:sp>
        <p:nvSpPr>
          <p:cNvPr id="5" name="圆角矩形 8"/>
          <p:cNvSpPr>
            <a:spLocks noChangeArrowheads="1"/>
          </p:cNvSpPr>
          <p:nvPr/>
        </p:nvSpPr>
        <p:spPr bwMode="auto">
          <a:xfrm>
            <a:off x="2123728" y="260648"/>
            <a:ext cx="6552728" cy="819472"/>
          </a:xfrm>
          <a:prstGeom prst="roundRect">
            <a:avLst>
              <a:gd name="adj" fmla="val 16667"/>
            </a:avLst>
          </a:prstGeom>
          <a:gradFill>
            <a:gsLst>
              <a:gs pos="0">
                <a:srgbClr val="E0FDB5"/>
              </a:gs>
              <a:gs pos="35001">
                <a:srgbClr val="E4FDC2"/>
              </a:gs>
              <a:gs pos="100000">
                <a:srgbClr val="F5FFE6"/>
              </a:gs>
            </a:gsLst>
            <a:lin ang="5400000" scaled="1"/>
          </a:gradFill>
          <a:ln w="9525" cmpd="sng">
            <a:solidFill>
              <a:srgbClr val="98B954">
                <a:alpha val="0"/>
              </a:srgbClr>
            </a:solidFill>
            <a:round/>
            <a:headEnd/>
            <a:tailEnd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</p:spPr>
        <p:txBody>
          <a:bodyPr anchor="ctr"/>
          <a:lstStyle/>
          <a:p>
            <a:pPr algn="ctr"/>
            <a:endParaRPr lang="zh-CN" altLang="en-US" sz="4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131840" y="188640"/>
            <a:ext cx="38884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/>
              <a:t>四、古今异义</a:t>
            </a:r>
            <a:endParaRPr lang="zh-CN" altLang="en-US" sz="48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251520" y="980728"/>
            <a:ext cx="8892480" cy="47459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、惟吾德</a:t>
            </a:r>
            <a:r>
              <a:rPr lang="zh-CN" altLang="en-US" sz="2800" dirty="0" smtClean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馨</a:t>
            </a:r>
            <a:endParaRPr lang="en-US" altLang="zh-CN" sz="2800" dirty="0" smtClean="0">
              <a:solidFill>
                <a:schemeClr val="accent1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20000"/>
              </a:lnSpc>
            </a:pPr>
            <a:endParaRPr lang="en-US" altLang="zh-CN" sz="28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、无丝竹之乱耳</a:t>
            </a:r>
            <a:endParaRPr lang="en-US" altLang="zh-CN" sz="28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20000"/>
              </a:lnSpc>
            </a:pPr>
            <a:endParaRPr lang="en-US" altLang="zh-CN" sz="28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、无案牍之劳形</a:t>
            </a:r>
            <a:endParaRPr lang="en-US" altLang="zh-CN" sz="28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20000"/>
              </a:lnSpc>
            </a:pPr>
            <a:endParaRPr lang="en-US" altLang="zh-CN" sz="28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、亭亭净植</a:t>
            </a:r>
            <a:endParaRPr lang="en-US" altLang="zh-CN" sz="28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20000"/>
              </a:lnSpc>
            </a:pPr>
            <a:endParaRPr lang="en-US" altLang="zh-CN" sz="28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、宜乎众矣</a:t>
            </a:r>
            <a:endParaRPr lang="en-US" altLang="zh-CN" sz="28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83568" y="1484784"/>
            <a:ext cx="7344816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古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香气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这里指品德高尚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;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今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散布很远的香气</a:t>
            </a:r>
            <a:endParaRPr lang="en-US" altLang="zh-CN" sz="2800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11560" y="2492896"/>
            <a:ext cx="5976664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古，奏乐的声音 ；今，丝绸和竹子</a:t>
            </a:r>
            <a:endParaRPr lang="en-US" altLang="zh-CN" sz="2800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11560" y="3573016"/>
            <a:ext cx="6192688" cy="5656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古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身体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;     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今义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形状</a:t>
            </a:r>
            <a:endParaRPr lang="en-US" altLang="zh-CN" sz="2800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11560" y="4581128"/>
            <a:ext cx="5832648" cy="5656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古，立；今，种植</a:t>
            </a:r>
            <a:endParaRPr lang="en-US" altLang="zh-CN" sz="2800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11560" y="5877272"/>
            <a:ext cx="8208912" cy="5656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古，当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和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乎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连用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译作当然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;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今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合适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适当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李晓晨\Desktop\QQ截图2013081316071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744361"/>
          </a:xfrm>
          <a:prstGeom prst="rect">
            <a:avLst/>
          </a:prstGeom>
          <a:noFill/>
        </p:spPr>
      </p:pic>
      <p:sp>
        <p:nvSpPr>
          <p:cNvPr id="8" name="圆角矩形 8"/>
          <p:cNvSpPr>
            <a:spLocks noChangeArrowheads="1"/>
          </p:cNvSpPr>
          <p:nvPr/>
        </p:nvSpPr>
        <p:spPr bwMode="auto">
          <a:xfrm>
            <a:off x="2123728" y="260648"/>
            <a:ext cx="6552728" cy="819472"/>
          </a:xfrm>
          <a:prstGeom prst="roundRect">
            <a:avLst>
              <a:gd name="adj" fmla="val 16667"/>
            </a:avLst>
          </a:prstGeom>
          <a:gradFill>
            <a:gsLst>
              <a:gs pos="0">
                <a:srgbClr val="E0FDB5"/>
              </a:gs>
              <a:gs pos="35001">
                <a:srgbClr val="E4FDC2"/>
              </a:gs>
              <a:gs pos="100000">
                <a:srgbClr val="F5FFE6"/>
              </a:gs>
            </a:gsLst>
            <a:lin ang="5400000" scaled="1"/>
          </a:gradFill>
          <a:ln w="9525" cmpd="sng">
            <a:solidFill>
              <a:srgbClr val="98B954">
                <a:alpha val="0"/>
              </a:srgbClr>
            </a:solidFill>
            <a:round/>
            <a:headEnd/>
            <a:tailEnd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</p:spPr>
        <p:txBody>
          <a:bodyPr anchor="ctr"/>
          <a:lstStyle/>
          <a:p>
            <a:pPr algn="ctr"/>
            <a:endParaRPr lang="zh-CN" altLang="en-US" sz="4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059832" y="260648"/>
            <a:ext cx="38884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/>
              <a:t>五、一词多义</a:t>
            </a:r>
            <a:endParaRPr lang="zh-CN" altLang="en-US" sz="48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0" y="1268760"/>
            <a:ext cx="9144000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之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:</a:t>
            </a:r>
          </a:p>
          <a:p>
            <a:pPr indent="457200">
              <a:lnSpc>
                <a:spcPct val="150000"/>
              </a:lnSpc>
            </a:pP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   无丝竹</a:t>
            </a:r>
            <a:r>
              <a:rPr lang="zh-CN" altLang="en-US" sz="2800" dirty="0" smtClean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乱耳</a:t>
            </a:r>
            <a:endParaRPr lang="en-US" altLang="zh-CN" sz="2800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     何陋</a:t>
            </a:r>
            <a:r>
              <a:rPr lang="zh-CN" altLang="en-US" sz="2800" dirty="0" smtClean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有</a:t>
            </a:r>
            <a:endParaRPr lang="en-US" altLang="zh-CN" sz="2800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     草木</a:t>
            </a:r>
            <a:r>
              <a:rPr lang="zh-CN" altLang="en-US" sz="2800" dirty="0" smtClean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花</a:t>
            </a:r>
            <a:endParaRPr lang="en-US" altLang="zh-CN" sz="2800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     莲</a:t>
            </a:r>
            <a:r>
              <a:rPr lang="zh-CN" altLang="en-US" sz="2800" dirty="0" smtClean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出淤泥而不染</a:t>
            </a:r>
            <a:endParaRPr lang="en-US" altLang="zh-CN" sz="2800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     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花</a:t>
            </a:r>
            <a:r>
              <a:rPr lang="zh-CN" altLang="en-US" sz="2800" dirty="0" smtClean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隐逸者</a:t>
            </a:r>
            <a:endParaRPr lang="en-US" altLang="zh-CN" sz="2800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     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菊</a:t>
            </a:r>
            <a:r>
              <a:rPr lang="zh-CN" altLang="en-US" sz="2800" dirty="0" smtClean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爱</a:t>
            </a:r>
            <a:endParaRPr lang="en-US" altLang="zh-CN" sz="28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347864" y="2132856"/>
            <a:ext cx="60121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助词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主谓之间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取消句子的独立性</a:t>
            </a:r>
            <a:endParaRPr lang="zh-CN" altLang="en-US" sz="28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275856" y="2780928"/>
            <a:ext cx="46085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助词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表示疑问句中宾语前置</a:t>
            </a:r>
            <a:endParaRPr lang="zh-CN" altLang="en-US" sz="28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995936" y="4005064"/>
            <a:ext cx="51480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助词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主谓之间取消句子独立性</a:t>
            </a:r>
            <a:endParaRPr lang="zh-CN" altLang="en-US" sz="28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067944" y="3429000"/>
            <a:ext cx="14401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助词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的</a:t>
            </a:r>
            <a:endParaRPr lang="zh-CN" altLang="en-US" sz="28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923928" y="4725144"/>
            <a:ext cx="15841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助词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的</a:t>
            </a:r>
            <a:endParaRPr lang="zh-CN" altLang="en-US" sz="28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851920" y="5373216"/>
            <a:ext cx="15841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助词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的</a:t>
            </a:r>
            <a:endParaRPr lang="zh-CN" altLang="en-US" sz="28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5" grpId="0"/>
      <p:bldP spid="16" grpId="0"/>
      <p:bldP spid="1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李晓晨\Desktop\QQ截图2013081316071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744361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0" y="1268760"/>
            <a:ext cx="9144000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     </a:t>
            </a: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457200" y="1600200"/>
            <a:ext cx="8229600" cy="4456113"/>
          </a:xfrm>
          <a:prstGeom prst="rect">
            <a:avLst/>
          </a:prstGeom>
        </p:spPr>
        <p:txBody>
          <a:bodyPr vert="horz" anchor="b">
            <a:normAutofit fontScale="92500" lnSpcReduction="10000"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1</a:t>
            </a:r>
            <a:r>
              <a:rPr kumimoji="0" lang="zh-CN" altLang="en-US" sz="2800" i="0" u="none" strike="noStrike" kern="120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、斯是陋室，惟吾德馨</a:t>
            </a:r>
            <a:endParaRPr kumimoji="0" lang="en-US" altLang="zh-CN" sz="2800" i="0" u="none" strike="noStrike" kern="1200" cap="none" spc="0" normalizeH="0" baseline="0" noProof="0" dirty="0" smtClean="0">
              <a:ln>
                <a:noFill/>
              </a:ln>
              <a:solidFill>
                <a:srgbClr val="0000CC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None/>
              <a:tabLst/>
              <a:defRPr/>
            </a:pPr>
            <a:endParaRPr kumimoji="0" lang="zh-CN" altLang="en-US" sz="2800" i="0" u="none" strike="noStrike" kern="1200" cap="none" spc="0" normalizeH="0" baseline="0" noProof="0" dirty="0" smtClean="0">
              <a:ln>
                <a:noFill/>
              </a:ln>
              <a:solidFill>
                <a:srgbClr val="0000CC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None/>
              <a:tabLst/>
              <a:defRPr/>
            </a:pPr>
            <a:endParaRPr kumimoji="0" lang="en-US" altLang="zh-CN" sz="2800" i="0" u="none" strike="noStrike" kern="1200" cap="none" spc="0" normalizeH="0" baseline="0" noProof="0" dirty="0" smtClean="0">
              <a:ln>
                <a:noFill/>
              </a:ln>
              <a:solidFill>
                <a:srgbClr val="0000CC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2</a:t>
            </a:r>
            <a:r>
              <a:rPr kumimoji="0" lang="zh-CN" altLang="en-US" sz="2800" i="0" u="none" strike="noStrike" kern="120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、苔痕上阶绿，草色入帘青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None/>
              <a:tabLst/>
              <a:defRPr/>
            </a:pPr>
            <a:r>
              <a:rPr kumimoji="0" lang="zh-CN" altLang="en-US" sz="2800" i="0" u="none" strike="noStrike" kern="1200" cap="none" spc="0" normalizeH="0" baseline="0" noProof="0" dirty="0" smtClean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        </a:t>
            </a:r>
            <a:endParaRPr kumimoji="0" lang="zh-CN" altLang="en-US" sz="2800" i="0" u="none" strike="noStrike" kern="1200" cap="none" spc="0" normalizeH="0" baseline="0" noProof="0" dirty="0" smtClean="0">
              <a:ln>
                <a:noFill/>
              </a:ln>
              <a:solidFill>
                <a:srgbClr val="FF0066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3</a:t>
            </a:r>
            <a:r>
              <a:rPr kumimoji="0" lang="zh-CN" altLang="en-US" sz="2800" i="0" u="none" strike="noStrike" kern="120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、谈笑有鸿儒，往来无白丁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None/>
              <a:tabLst/>
              <a:defRPr/>
            </a:pPr>
            <a:r>
              <a:rPr kumimoji="0" lang="zh-CN" altLang="en-US" sz="2800" i="0" u="none" strike="noStrike" kern="1200" cap="none" spc="0" normalizeH="0" baseline="0" noProof="0" dirty="0" smtClean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        </a:t>
            </a:r>
            <a:endParaRPr kumimoji="0" lang="zh-CN" altLang="en-US" sz="2800" i="0" u="none" strike="noStrike" kern="1200" cap="none" spc="0" normalizeH="0" baseline="0" noProof="0" dirty="0" smtClean="0">
              <a:ln>
                <a:noFill/>
              </a:ln>
              <a:solidFill>
                <a:srgbClr val="FF0066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None/>
              <a:tabLst/>
              <a:defRPr/>
            </a:pPr>
            <a:endParaRPr kumimoji="0" lang="zh-CN" altLang="en-US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2">
                  <a:shade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圆角矩形 8"/>
          <p:cNvSpPr>
            <a:spLocks noChangeArrowheads="1"/>
          </p:cNvSpPr>
          <p:nvPr/>
        </p:nvSpPr>
        <p:spPr bwMode="auto">
          <a:xfrm>
            <a:off x="2123728" y="260648"/>
            <a:ext cx="6552728" cy="819472"/>
          </a:xfrm>
          <a:prstGeom prst="roundRect">
            <a:avLst>
              <a:gd name="adj" fmla="val 16667"/>
            </a:avLst>
          </a:prstGeom>
          <a:gradFill>
            <a:gsLst>
              <a:gs pos="0">
                <a:srgbClr val="E0FDB5"/>
              </a:gs>
              <a:gs pos="35001">
                <a:srgbClr val="E4FDC2"/>
              </a:gs>
              <a:gs pos="100000">
                <a:srgbClr val="F5FFE6"/>
              </a:gs>
            </a:gsLst>
            <a:lin ang="5400000" scaled="1"/>
          </a:gradFill>
          <a:ln w="9525" cmpd="sng">
            <a:solidFill>
              <a:srgbClr val="98B954">
                <a:alpha val="0"/>
              </a:srgbClr>
            </a:solidFill>
            <a:round/>
            <a:headEnd/>
            <a:tailEnd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</p:spPr>
        <p:txBody>
          <a:bodyPr anchor="ctr"/>
          <a:lstStyle/>
          <a:p>
            <a:pPr algn="ctr"/>
            <a:endParaRPr lang="zh-CN" altLang="en-US" sz="4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059832" y="260648"/>
            <a:ext cx="38884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/>
              <a:t>六、翻译</a:t>
            </a:r>
            <a:endParaRPr lang="zh-CN" altLang="en-US" sz="48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755576" y="1916833"/>
            <a:ext cx="7992888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600" dirty="0" smtClean="0">
                <a:solidFill>
                  <a:srgbClr val="FF00FF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6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这（虽）是简陋的房子，只是因为我有美好的品德（就不觉得简陋了）。</a:t>
            </a:r>
            <a:endParaRPr lang="en-US" altLang="zh-CN" sz="2600" dirty="0" smtClean="0">
              <a:solidFill>
                <a:srgbClr val="FF0066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99592" y="3789040"/>
            <a:ext cx="77048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苔痕碧绿，爬上台阶；草色青葱，映入窗帘。</a:t>
            </a:r>
            <a:endParaRPr lang="zh-CN" altLang="en-US" sz="2800" dirty="0"/>
          </a:p>
        </p:txBody>
      </p:sp>
      <p:sp>
        <p:nvSpPr>
          <p:cNvPr id="13" name="TextBox 12"/>
          <p:cNvSpPr txBox="1"/>
          <p:nvPr/>
        </p:nvSpPr>
        <p:spPr>
          <a:xfrm>
            <a:off x="971600" y="5157192"/>
            <a:ext cx="77768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谈笑往来的是渊博的学者，没有粗俗的人。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李晓晨\Desktop\QQ截图2013081316071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744361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0" y="1268760"/>
            <a:ext cx="9144000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     </a:t>
            </a:r>
          </a:p>
        </p:txBody>
      </p:sp>
      <p:sp>
        <p:nvSpPr>
          <p:cNvPr id="4" name="Text Box 3"/>
          <p:cNvSpPr txBox="1">
            <a:spLocks noChangeArrowheads="1"/>
          </p:cNvSpPr>
          <p:nvPr/>
        </p:nvSpPr>
        <p:spPr bwMode="auto">
          <a:xfrm>
            <a:off x="746125" y="981075"/>
            <a:ext cx="8002588" cy="46166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2800" dirty="0" smtClean="0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、无</a:t>
            </a:r>
            <a:r>
              <a:rPr lang="zh-CN" altLang="en-US" sz="2800" dirty="0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丝竹之乱耳，无案牍之劳形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FF"/>
                </a:solidFill>
                <a:latin typeface="微软雅黑" pitchFamily="34" charset="-122"/>
                <a:ea typeface="微软雅黑" pitchFamily="34" charset="-122"/>
              </a:rPr>
              <a:t>     </a:t>
            </a:r>
            <a:endParaRPr lang="en-US" altLang="zh-CN" sz="2800" dirty="0" smtClean="0">
              <a:solidFill>
                <a:srgbClr val="FF00FF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sz="2800" dirty="0">
              <a:solidFill>
                <a:srgbClr val="FF0066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sz="2800" dirty="0" smtClean="0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、何</a:t>
            </a:r>
            <a:r>
              <a:rPr lang="zh-CN" altLang="en-US" sz="2800" dirty="0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陋之有</a:t>
            </a:r>
          </a:p>
          <a:p>
            <a:pPr>
              <a:lnSpc>
                <a:spcPct val="150000"/>
              </a:lnSpc>
            </a:pPr>
            <a:endParaRPr lang="en-US" altLang="zh-CN" sz="2800" dirty="0" smtClean="0">
              <a:solidFill>
                <a:srgbClr val="0000CC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6</a:t>
            </a:r>
            <a:r>
              <a:rPr lang="zh-CN" altLang="en-US" sz="2800" dirty="0" smtClean="0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、予</a:t>
            </a:r>
            <a:r>
              <a:rPr lang="zh-CN" altLang="en-US" sz="2800" dirty="0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独爱莲之出淤泥而不染，濯清涟而不妖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2800" dirty="0">
              <a:solidFill>
                <a:srgbClr val="FF006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27584" y="1628800"/>
            <a:ext cx="8316416" cy="1308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没有（嘈杂）的管弦之声使两耳扰乱，没有官府的公文使身体劳累。</a:t>
            </a:r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1043608" y="3645024"/>
            <a:ext cx="48245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F00FF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8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有什么简陋的呢？</a:t>
            </a:r>
            <a:endParaRPr lang="zh-CN" alt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827584" y="5013176"/>
            <a:ext cx="810039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8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我惟独喜爱莲花从淤积的污泥里长出来却不受一点沾染；在清水里洗涤过却不显得妖媚。</a:t>
            </a:r>
            <a:endParaRPr lang="zh-CN" altLang="en-US" sz="2800" dirty="0">
              <a:solidFill>
                <a:srgbClr val="FF0066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李晓晨\Desktop\QQ截图2013081316071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744361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0" y="1268760"/>
            <a:ext cx="9144000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     </a:t>
            </a:r>
          </a:p>
        </p:txBody>
      </p:sp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323528" y="302359"/>
            <a:ext cx="8820472" cy="583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800" dirty="0" smtClean="0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7</a:t>
            </a:r>
            <a:r>
              <a:rPr lang="zh-CN" altLang="en-US" sz="2800" dirty="0" smtClean="0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、中</a:t>
            </a:r>
            <a:r>
              <a:rPr lang="zh-CN" altLang="en-US" sz="2800" dirty="0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通外直，不蔓不枝</a:t>
            </a:r>
          </a:p>
          <a:p>
            <a:pPr>
              <a:lnSpc>
                <a:spcPct val="150000"/>
              </a:lnSpc>
            </a:pPr>
            <a:endParaRPr lang="en-US" altLang="zh-CN" sz="2800" dirty="0" smtClean="0">
              <a:solidFill>
                <a:srgbClr val="0000CC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8</a:t>
            </a:r>
            <a:r>
              <a:rPr lang="zh-CN" altLang="en-US" sz="2800" dirty="0" smtClean="0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、香</a:t>
            </a:r>
            <a:r>
              <a:rPr lang="zh-CN" altLang="en-US" sz="2800" dirty="0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远益清，亭亭净</a:t>
            </a:r>
            <a:r>
              <a:rPr lang="zh-CN" altLang="en-US" sz="2800" dirty="0" smtClean="0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植</a:t>
            </a:r>
            <a:endParaRPr lang="en-US" altLang="zh-CN" sz="2800" dirty="0" smtClean="0">
              <a:solidFill>
                <a:srgbClr val="0000CC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sz="2800" dirty="0">
              <a:solidFill>
                <a:srgbClr val="0000CC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9</a:t>
            </a:r>
            <a:r>
              <a:rPr lang="zh-CN" altLang="en-US" sz="2800" dirty="0" smtClean="0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、可</a:t>
            </a:r>
            <a:r>
              <a:rPr lang="zh-CN" altLang="en-US" sz="2800" dirty="0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远观而不可亵玩焉</a:t>
            </a:r>
          </a:p>
          <a:p>
            <a:pPr>
              <a:lnSpc>
                <a:spcPct val="150000"/>
              </a:lnSpc>
            </a:pPr>
            <a:endParaRPr lang="en-US" altLang="zh-CN" sz="2800" dirty="0" smtClean="0">
              <a:solidFill>
                <a:srgbClr val="0000CC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en-US" sz="2800" dirty="0" smtClean="0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、予谓莲，花之君子者也</a:t>
            </a:r>
            <a:endParaRPr lang="en-US" altLang="zh-CN" sz="2800" dirty="0" smtClean="0">
              <a:solidFill>
                <a:srgbClr val="0000CC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sz="2800" dirty="0" smtClean="0">
              <a:solidFill>
                <a:srgbClr val="0000CC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11</a:t>
            </a:r>
            <a:r>
              <a:rPr lang="zh-CN" altLang="en-US" sz="2800" dirty="0" smtClean="0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、菊</a:t>
            </a:r>
            <a:r>
              <a:rPr lang="zh-CN" altLang="en-US" sz="2800" dirty="0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之爱，陶后鲜有</a:t>
            </a:r>
            <a:r>
              <a:rPr lang="zh-CN" altLang="en-US" sz="2800" dirty="0" smtClean="0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闻</a:t>
            </a:r>
            <a:endParaRPr lang="zh-CN" altLang="en-US" sz="2800" dirty="0">
              <a:solidFill>
                <a:srgbClr val="0000CC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11560" y="980728"/>
            <a:ext cx="81724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8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（它的茎）内部通达外部笔直，不生枝蔓不长枝节。</a:t>
            </a:r>
            <a:endParaRPr lang="zh-CN" altLang="en-US" sz="2800" dirty="0">
              <a:solidFill>
                <a:srgbClr val="FF006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95536" y="2276872"/>
            <a:ext cx="842493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8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香气远播，显得更加清清幽；笔直洁净地挺立在水中。</a:t>
            </a:r>
            <a:endParaRPr lang="zh-CN" altLang="en-US" sz="2800" dirty="0">
              <a:solidFill>
                <a:srgbClr val="FF006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39552" y="3429000"/>
            <a:ext cx="5976664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8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可以在远处观赏却不能贴近去玩弄！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11560" y="4797152"/>
            <a:ext cx="4752528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8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我认为莲花是花中的君子。</a:t>
            </a:r>
            <a:endParaRPr lang="zh-CN" altLang="en-US" sz="2800" dirty="0">
              <a:solidFill>
                <a:srgbClr val="FF006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67544" y="5949280"/>
            <a:ext cx="867645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8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对于菊花的爱好，自陶渊明以后就很少听到了。</a:t>
            </a:r>
            <a:endParaRPr lang="zh-CN" altLang="en-US" sz="2800" dirty="0">
              <a:solidFill>
                <a:srgbClr val="FF0066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  <p:bldP spid="9" grpId="0"/>
      <p:bldP spid="1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李晓晨\Desktop\QQ截图2013081316071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744361"/>
          </a:xfrm>
          <a:prstGeom prst="rect">
            <a:avLst/>
          </a:prstGeom>
          <a:noFill/>
        </p:spPr>
      </p:pic>
      <p:sp>
        <p:nvSpPr>
          <p:cNvPr id="8" name="圆角矩形 8"/>
          <p:cNvSpPr>
            <a:spLocks noChangeArrowheads="1"/>
          </p:cNvSpPr>
          <p:nvPr/>
        </p:nvSpPr>
        <p:spPr bwMode="auto">
          <a:xfrm>
            <a:off x="2123728" y="260648"/>
            <a:ext cx="6552728" cy="819472"/>
          </a:xfrm>
          <a:prstGeom prst="roundRect">
            <a:avLst>
              <a:gd name="adj" fmla="val 16667"/>
            </a:avLst>
          </a:prstGeom>
          <a:gradFill>
            <a:gsLst>
              <a:gs pos="0">
                <a:srgbClr val="E0FDB5"/>
              </a:gs>
              <a:gs pos="35001">
                <a:srgbClr val="E4FDC2"/>
              </a:gs>
              <a:gs pos="100000">
                <a:srgbClr val="F5FFE6"/>
              </a:gs>
            </a:gsLst>
            <a:lin ang="5400000" scaled="1"/>
          </a:gradFill>
          <a:ln w="9525" cmpd="sng">
            <a:solidFill>
              <a:srgbClr val="98B954">
                <a:alpha val="0"/>
              </a:srgbClr>
            </a:solidFill>
            <a:round/>
            <a:headEnd/>
            <a:tailEnd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</p:spPr>
        <p:txBody>
          <a:bodyPr anchor="ctr"/>
          <a:lstStyle/>
          <a:p>
            <a:pPr algn="ctr"/>
            <a:endParaRPr lang="zh-CN" altLang="en-US" sz="4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059832" y="260648"/>
            <a:ext cx="38884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/>
              <a:t>五、一词多义</a:t>
            </a:r>
            <a:endParaRPr lang="zh-CN" altLang="en-US" sz="48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0" y="1268760"/>
            <a:ext cx="9144000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之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:</a:t>
            </a:r>
          </a:p>
          <a:p>
            <a:pPr indent="457200">
              <a:lnSpc>
                <a:spcPct val="150000"/>
              </a:lnSpc>
            </a:pP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   无丝竹</a:t>
            </a:r>
            <a:r>
              <a:rPr lang="zh-CN" altLang="en-US" sz="2800" dirty="0" smtClean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乱耳</a:t>
            </a:r>
            <a:endParaRPr lang="en-US" altLang="zh-CN" sz="2800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     何陋</a:t>
            </a:r>
            <a:r>
              <a:rPr lang="zh-CN" altLang="en-US" sz="2800" dirty="0" smtClean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有</a:t>
            </a:r>
            <a:endParaRPr lang="en-US" altLang="zh-CN" sz="2800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     草木</a:t>
            </a:r>
            <a:r>
              <a:rPr lang="zh-CN" altLang="en-US" sz="2800" dirty="0" smtClean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花</a:t>
            </a:r>
            <a:endParaRPr lang="en-US" altLang="zh-CN" sz="2800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     莲</a:t>
            </a:r>
            <a:r>
              <a:rPr lang="zh-CN" altLang="en-US" sz="2800" dirty="0" smtClean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出淤泥而不染</a:t>
            </a:r>
            <a:endParaRPr lang="en-US" altLang="zh-CN" sz="2800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     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花</a:t>
            </a:r>
            <a:r>
              <a:rPr lang="zh-CN" altLang="en-US" sz="2800" dirty="0" smtClean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隐逸者</a:t>
            </a:r>
            <a:endParaRPr lang="en-US" altLang="zh-CN" sz="2800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     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菊</a:t>
            </a:r>
            <a:r>
              <a:rPr lang="zh-CN" altLang="en-US" sz="2800" dirty="0" smtClean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爱</a:t>
            </a:r>
            <a:endParaRPr lang="en-US" altLang="zh-CN" sz="28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347864" y="2132856"/>
            <a:ext cx="60121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助词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主谓之间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取消句子的独立性</a:t>
            </a:r>
            <a:endParaRPr lang="zh-CN" altLang="en-US" sz="28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275856" y="2780928"/>
            <a:ext cx="46085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助词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表示疑问句中宾语前置</a:t>
            </a:r>
            <a:endParaRPr lang="zh-CN" altLang="en-US" sz="28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995936" y="4005064"/>
            <a:ext cx="51480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助词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主谓之间取消句子独立性</a:t>
            </a:r>
            <a:endParaRPr lang="zh-CN" altLang="en-US" sz="28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067944" y="3429000"/>
            <a:ext cx="14401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助词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的</a:t>
            </a:r>
            <a:endParaRPr lang="zh-CN" altLang="en-US" sz="28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923928" y="4725144"/>
            <a:ext cx="15841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助词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的</a:t>
            </a:r>
            <a:endParaRPr lang="zh-CN" altLang="en-US" sz="28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851920" y="5373216"/>
            <a:ext cx="15841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助词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的</a:t>
            </a:r>
            <a:endParaRPr lang="zh-CN" altLang="en-US" sz="28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5" grpId="0"/>
      <p:bldP spid="16" grpId="0"/>
      <p:bldP spid="1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115616" y="1628800"/>
            <a:ext cx="7776864" cy="2302768"/>
          </a:xfrm>
        </p:spPr>
        <p:txBody>
          <a:bodyPr/>
          <a:lstStyle/>
          <a:p>
            <a:pPr algn="l"/>
            <a:r>
              <a:rPr lang="en-US" altLang="zh-CN" sz="2800" dirty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800" dirty="0">
                <a:latin typeface="微软雅黑" pitchFamily="34" charset="-122"/>
                <a:ea typeface="微软雅黑" pitchFamily="34" charset="-122"/>
              </a:rPr>
              <a:t>、主题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：</a:t>
            </a:r>
            <a:endParaRPr lang="zh-CN" altLang="en-US" sz="2800" dirty="0">
              <a:latin typeface="微软雅黑" pitchFamily="34" charset="-122"/>
              <a:ea typeface="微软雅黑" pitchFamily="34" charset="-122"/>
            </a:endParaRPr>
          </a:p>
          <a:p>
            <a:pPr algn="l"/>
            <a:r>
              <a:rPr lang="en-US" altLang="zh-CN" sz="2800" dirty="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800" dirty="0">
                <a:latin typeface="微软雅黑" pitchFamily="34" charset="-122"/>
                <a:ea typeface="微软雅黑" pitchFamily="34" charset="-122"/>
              </a:rPr>
              <a:t>、立意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：</a:t>
            </a:r>
            <a:endParaRPr lang="zh-CN" altLang="en-US" sz="2800" dirty="0">
              <a:latin typeface="微软雅黑" pitchFamily="34" charset="-122"/>
              <a:ea typeface="微软雅黑" pitchFamily="34" charset="-122"/>
            </a:endParaRPr>
          </a:p>
          <a:p>
            <a:pPr algn="l"/>
            <a:r>
              <a:rPr lang="en-US" altLang="zh-CN" sz="2800" dirty="0"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2800" dirty="0">
                <a:latin typeface="微软雅黑" pitchFamily="34" charset="-122"/>
                <a:ea typeface="微软雅黑" pitchFamily="34" charset="-122"/>
              </a:rPr>
              <a:t>、表达方式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：</a:t>
            </a:r>
            <a:endParaRPr lang="zh-CN" altLang="en-US" sz="28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604" name="Rectangle 4"/>
          <p:cNvSpPr>
            <a:spLocks noChangeArrowheads="1"/>
          </p:cNvSpPr>
          <p:nvPr/>
        </p:nvSpPr>
        <p:spPr bwMode="auto">
          <a:xfrm>
            <a:off x="971600" y="4077072"/>
            <a:ext cx="6553200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lnSpc>
                <a:spcPct val="85000"/>
              </a:lnSpc>
              <a:spcBef>
                <a:spcPct val="50000"/>
              </a:spcBef>
            </a:pPr>
            <a:r>
              <a:rPr kumimoji="1" lang="en-US" altLang="zh-CN" sz="2800" dirty="0">
                <a:latin typeface="微软雅黑" pitchFamily="34" charset="-122"/>
                <a:ea typeface="微软雅黑" pitchFamily="34" charset="-122"/>
              </a:rPr>
              <a:t>1</a:t>
            </a:r>
            <a:r>
              <a:rPr kumimoji="1" lang="zh-CN" altLang="en-US" sz="2800" dirty="0">
                <a:latin typeface="微软雅黑" pitchFamily="34" charset="-122"/>
                <a:ea typeface="微软雅黑" pitchFamily="34" charset="-122"/>
              </a:rPr>
              <a:t>、文体</a:t>
            </a:r>
            <a:r>
              <a:rPr kumimoji="1" lang="zh-CN" altLang="en-US" sz="2800" dirty="0" smtClean="0">
                <a:latin typeface="微软雅黑" pitchFamily="34" charset="-122"/>
                <a:ea typeface="微软雅黑" pitchFamily="34" charset="-122"/>
              </a:rPr>
              <a:t>：</a:t>
            </a:r>
            <a:endParaRPr kumimoji="1" lang="zh-CN" altLang="en-US" sz="2800" dirty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85000"/>
              </a:lnSpc>
              <a:spcBef>
                <a:spcPct val="50000"/>
              </a:spcBef>
            </a:pPr>
            <a:r>
              <a:rPr kumimoji="1" lang="en-US" altLang="zh-CN" sz="2800" dirty="0">
                <a:latin typeface="微软雅黑" pitchFamily="34" charset="-122"/>
                <a:ea typeface="微软雅黑" pitchFamily="34" charset="-122"/>
              </a:rPr>
              <a:t>2</a:t>
            </a:r>
            <a:r>
              <a:rPr kumimoji="1" lang="zh-CN" altLang="en-US" sz="2800" dirty="0">
                <a:latin typeface="微软雅黑" pitchFamily="34" charset="-122"/>
                <a:ea typeface="微软雅黑" pitchFamily="34" charset="-122"/>
              </a:rPr>
              <a:t>、句式</a:t>
            </a:r>
            <a:r>
              <a:rPr kumimoji="1" lang="zh-CN" altLang="en-US" sz="2800" dirty="0" smtClean="0">
                <a:latin typeface="微软雅黑" pitchFamily="34" charset="-122"/>
                <a:ea typeface="微软雅黑" pitchFamily="34" charset="-122"/>
              </a:rPr>
              <a:t>：</a:t>
            </a:r>
            <a:endParaRPr kumimoji="1" lang="zh-CN" altLang="en-US" sz="2800" dirty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85000"/>
              </a:lnSpc>
              <a:spcBef>
                <a:spcPct val="50000"/>
              </a:spcBef>
            </a:pPr>
            <a:r>
              <a:rPr kumimoji="1" lang="en-US" altLang="zh-CN" sz="2800" dirty="0">
                <a:latin typeface="微软雅黑" pitchFamily="34" charset="-122"/>
                <a:ea typeface="微软雅黑" pitchFamily="34" charset="-122"/>
              </a:rPr>
              <a:t>3</a:t>
            </a:r>
            <a:r>
              <a:rPr kumimoji="1" lang="zh-CN" altLang="en-US" sz="2800" dirty="0">
                <a:latin typeface="微软雅黑" pitchFamily="34" charset="-122"/>
                <a:ea typeface="微软雅黑" pitchFamily="34" charset="-122"/>
              </a:rPr>
              <a:t>、线索</a:t>
            </a:r>
            <a:r>
              <a:rPr kumimoji="1" lang="zh-CN" altLang="en-US" sz="2800" dirty="0" smtClean="0">
                <a:latin typeface="微软雅黑" pitchFamily="34" charset="-122"/>
                <a:ea typeface="微软雅黑" pitchFamily="34" charset="-122"/>
              </a:rPr>
              <a:t>：</a:t>
            </a:r>
            <a:endParaRPr kumimoji="1" lang="zh-CN" altLang="en-US" sz="2800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457200" y="2286000"/>
            <a:ext cx="609600" cy="1524000"/>
            <a:chOff x="288" y="1440"/>
            <a:chExt cx="384" cy="960"/>
          </a:xfrm>
        </p:grpSpPr>
        <p:sp>
          <p:nvSpPr>
            <p:cNvPr id="25606" name="Text Box 6"/>
            <p:cNvSpPr txBox="1">
              <a:spLocks noChangeArrowheads="1"/>
            </p:cNvSpPr>
            <p:nvPr/>
          </p:nvSpPr>
          <p:spPr bwMode="auto">
            <a:xfrm>
              <a:off x="288" y="1440"/>
              <a:ext cx="336" cy="8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zh-CN" altLang="en-US" sz="2800" dirty="0">
                  <a:latin typeface="微软雅黑" pitchFamily="34" charset="-122"/>
                  <a:ea typeface="微软雅黑" pitchFamily="34" charset="-122"/>
                </a:rPr>
                <a:t>相同点</a:t>
              </a:r>
            </a:p>
          </p:txBody>
        </p:sp>
        <p:sp>
          <p:nvSpPr>
            <p:cNvPr id="25607" name="AutoShape 7"/>
            <p:cNvSpPr>
              <a:spLocks/>
            </p:cNvSpPr>
            <p:nvPr/>
          </p:nvSpPr>
          <p:spPr bwMode="auto">
            <a:xfrm>
              <a:off x="624" y="1440"/>
              <a:ext cx="48" cy="960"/>
            </a:xfrm>
            <a:prstGeom prst="leftBrace">
              <a:avLst>
                <a:gd name="adj1" fmla="val 166667"/>
                <a:gd name="adj2" fmla="val 50000"/>
              </a:avLst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</p:grpSp>
      <p:grpSp>
        <p:nvGrpSpPr>
          <p:cNvPr id="3" name="Group 8"/>
          <p:cNvGrpSpPr>
            <a:grpSpLocks/>
          </p:cNvGrpSpPr>
          <p:nvPr/>
        </p:nvGrpSpPr>
        <p:grpSpPr bwMode="auto">
          <a:xfrm>
            <a:off x="251520" y="4365104"/>
            <a:ext cx="609600" cy="1524000"/>
            <a:chOff x="288" y="2736"/>
            <a:chExt cx="384" cy="960"/>
          </a:xfrm>
        </p:grpSpPr>
        <p:sp>
          <p:nvSpPr>
            <p:cNvPr id="25609" name="Text Box 9"/>
            <p:cNvSpPr txBox="1">
              <a:spLocks noChangeArrowheads="1"/>
            </p:cNvSpPr>
            <p:nvPr/>
          </p:nvSpPr>
          <p:spPr bwMode="auto">
            <a:xfrm>
              <a:off x="288" y="2784"/>
              <a:ext cx="336" cy="8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zh-CN" altLang="en-US" sz="2800" dirty="0">
                  <a:latin typeface="微软雅黑" pitchFamily="34" charset="-122"/>
                  <a:ea typeface="微软雅黑" pitchFamily="34" charset="-122"/>
                </a:rPr>
                <a:t>不同点</a:t>
              </a:r>
            </a:p>
          </p:txBody>
        </p:sp>
        <p:sp>
          <p:nvSpPr>
            <p:cNvPr id="25610" name="AutoShape 10"/>
            <p:cNvSpPr>
              <a:spLocks/>
            </p:cNvSpPr>
            <p:nvPr/>
          </p:nvSpPr>
          <p:spPr bwMode="auto">
            <a:xfrm>
              <a:off x="624" y="2736"/>
              <a:ext cx="48" cy="960"/>
            </a:xfrm>
            <a:prstGeom prst="leftBrace">
              <a:avLst>
                <a:gd name="adj1" fmla="val 166667"/>
                <a:gd name="adj2" fmla="val 50000"/>
              </a:avLst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2771800" y="1916832"/>
            <a:ext cx="590465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都表现了作者的洁身自好、不慕名利的生活态度；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915816" y="2924944"/>
            <a:ext cx="41044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都以衬托手法托物言志；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635896" y="3501008"/>
            <a:ext cx="43204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都大量运用描写。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915816" y="4077072"/>
            <a:ext cx="45365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一为“铭”，一为“说”；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915816" y="4581128"/>
            <a:ext cx="597666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《</a:t>
            </a:r>
            <a:r>
              <a:rPr kumimoji="1" lang="zh-CN" altLang="en-US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陋</a:t>
            </a:r>
            <a:r>
              <a:rPr kumimoji="1" lang="en-US" altLang="zh-CN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》</a:t>
            </a:r>
            <a:r>
              <a:rPr kumimoji="1" lang="zh-CN" altLang="en-US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以骈句为主，</a:t>
            </a:r>
            <a:r>
              <a:rPr kumimoji="1" lang="en-US" altLang="zh-CN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《</a:t>
            </a:r>
            <a:r>
              <a:rPr kumimoji="1" lang="zh-CN" altLang="en-US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爱</a:t>
            </a:r>
            <a:r>
              <a:rPr kumimoji="1" lang="en-US" altLang="zh-CN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》</a:t>
            </a:r>
            <a:r>
              <a:rPr kumimoji="1" lang="zh-CN" altLang="en-US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则以散句为主；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475656" y="5589240"/>
            <a:ext cx="705678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spcBef>
                <a:spcPct val="50000"/>
              </a:spcBef>
            </a:pPr>
            <a:r>
              <a:rPr kumimoji="1" lang="en-US" altLang="zh-CN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《</a:t>
            </a:r>
            <a:r>
              <a:rPr kumimoji="1" lang="zh-CN" altLang="en-US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陋</a:t>
            </a:r>
            <a:r>
              <a:rPr kumimoji="1" lang="en-US" altLang="zh-CN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》</a:t>
            </a:r>
            <a:r>
              <a:rPr kumimoji="1" lang="zh-CN" altLang="en-US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以“惟吾德馨”引领全文，</a:t>
            </a:r>
            <a:r>
              <a:rPr kumimoji="1" lang="en-US" altLang="zh-CN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《</a:t>
            </a:r>
            <a:r>
              <a:rPr kumimoji="1" lang="zh-CN" altLang="en-US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爱</a:t>
            </a:r>
            <a:r>
              <a:rPr kumimoji="1" lang="en-US" altLang="zh-CN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》</a:t>
            </a:r>
            <a:r>
              <a:rPr kumimoji="1" lang="zh-CN" altLang="en-US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以“爱”贯穿始终。</a:t>
            </a:r>
            <a:endParaRPr kumimoji="1" lang="zh-CN" altLang="en-US" sz="28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圆角矩形 8"/>
          <p:cNvSpPr>
            <a:spLocks noChangeArrowheads="1"/>
          </p:cNvSpPr>
          <p:nvPr/>
        </p:nvSpPr>
        <p:spPr bwMode="auto">
          <a:xfrm>
            <a:off x="1403648" y="260648"/>
            <a:ext cx="6984776" cy="1584176"/>
          </a:xfrm>
          <a:prstGeom prst="roundRect">
            <a:avLst>
              <a:gd name="adj" fmla="val 16667"/>
            </a:avLst>
          </a:prstGeom>
          <a:gradFill>
            <a:gsLst>
              <a:gs pos="0">
                <a:srgbClr val="E0FDB5"/>
              </a:gs>
              <a:gs pos="35001">
                <a:srgbClr val="E4FDC2"/>
              </a:gs>
              <a:gs pos="100000">
                <a:srgbClr val="F5FFE6"/>
              </a:gs>
            </a:gsLst>
            <a:lin ang="5400000" scaled="1"/>
          </a:gradFill>
          <a:ln w="9525" cmpd="sng">
            <a:solidFill>
              <a:srgbClr val="98B954">
                <a:alpha val="0"/>
              </a:srgbClr>
            </a:solidFill>
            <a:round/>
            <a:headEnd/>
            <a:tailEnd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</p:spPr>
        <p:txBody>
          <a:bodyPr anchor="ctr"/>
          <a:lstStyle/>
          <a:p>
            <a:pPr algn="ctr"/>
            <a:endParaRPr lang="zh-CN" altLang="en-US" sz="4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403648" y="188640"/>
            <a:ext cx="662473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/>
              <a:t>比较阅读</a:t>
            </a:r>
            <a:endParaRPr lang="en-US" altLang="zh-CN" sz="4800" b="1" dirty="0" smtClean="0"/>
          </a:p>
          <a:p>
            <a:r>
              <a:rPr lang="en-US" altLang="zh-CN" sz="4800" b="1" dirty="0" smtClean="0"/>
              <a:t>  《</a:t>
            </a:r>
            <a:r>
              <a:rPr lang="zh-CN" altLang="en-US" sz="4800" b="1" dirty="0" smtClean="0"/>
              <a:t>陋室铭</a:t>
            </a:r>
            <a:r>
              <a:rPr lang="en-US" altLang="zh-CN" sz="4800" b="1" dirty="0" smtClean="0"/>
              <a:t>》</a:t>
            </a:r>
            <a:r>
              <a:rPr lang="zh-CN" altLang="en-US" sz="4800" b="1" dirty="0" smtClean="0"/>
              <a:t>与</a:t>
            </a:r>
            <a:r>
              <a:rPr lang="en-US" altLang="zh-CN" sz="4800" b="1" dirty="0" smtClean="0"/>
              <a:t>《</a:t>
            </a:r>
            <a:r>
              <a:rPr lang="zh-CN" altLang="en-US" sz="4800" b="1" dirty="0" smtClean="0"/>
              <a:t>爱莲说</a:t>
            </a:r>
            <a:r>
              <a:rPr lang="en-US" altLang="zh-CN" sz="4800" b="1" dirty="0" smtClean="0"/>
              <a:t>》</a:t>
            </a:r>
            <a:endParaRPr lang="zh-CN" altLang="en-US" sz="48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256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256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2" dur="2000"/>
                                        <p:tgtEl>
                                          <p:spTgt spid="256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7" dur="2000"/>
                                        <p:tgtEl>
                                          <p:spTgt spid="2560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3" grpId="0" build="p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李晓晨\Desktop\QQ截图2013081316071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744361"/>
          </a:xfrm>
          <a:prstGeom prst="rect">
            <a:avLst/>
          </a:prstGeom>
          <a:noFill/>
        </p:spPr>
      </p:pic>
      <p:sp>
        <p:nvSpPr>
          <p:cNvPr id="8" name="Rectangle 3"/>
          <p:cNvSpPr txBox="1">
            <a:spLocks noChangeArrowheads="1"/>
          </p:cNvSpPr>
          <p:nvPr/>
        </p:nvSpPr>
        <p:spPr>
          <a:xfrm>
            <a:off x="179512" y="119675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Tx/>
              <a:buNone/>
              <a:tabLst/>
              <a:defRPr/>
            </a:pPr>
            <a:r>
              <a:rPr kumimoji="0" lang="zh-CN" altLang="en-US" sz="320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下列句子，朗读停顿划分正确的一项是（　　）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Char char=""/>
              <a:tabLst/>
              <a:defRPr/>
            </a:pPr>
            <a:endParaRPr kumimoji="0" lang="zh-CN" altLang="en-US" sz="3200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tabLst/>
              <a:defRPr/>
            </a:pPr>
            <a:r>
              <a:rPr kumimoji="0" lang="en-US" altLang="zh-CN" sz="320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 A</a:t>
            </a:r>
            <a:r>
              <a:rPr kumimoji="0" lang="zh-CN" altLang="en-US" sz="320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、山不／在高，有仙／则名。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tabLst/>
              <a:defRPr/>
            </a:pPr>
            <a:r>
              <a:rPr kumimoji="0" lang="en-US" altLang="zh-CN" sz="320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 B</a:t>
            </a:r>
            <a:r>
              <a:rPr kumimoji="0" lang="zh-CN" altLang="en-US" sz="320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、苔痕上／阶绿，草色入／帘青。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tabLst/>
              <a:defRPr/>
            </a:pPr>
            <a:r>
              <a:rPr kumimoji="0" lang="en-US" altLang="zh-CN" sz="320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 C</a:t>
            </a:r>
            <a:r>
              <a:rPr kumimoji="0" lang="zh-CN" altLang="en-US" sz="320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、无丝竹／之乱耳，无案牍／之劳形。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tabLst/>
              <a:defRPr/>
            </a:pPr>
            <a:r>
              <a:rPr kumimoji="0" lang="en-US" altLang="zh-CN" sz="320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 D</a:t>
            </a:r>
            <a:r>
              <a:rPr kumimoji="0" lang="zh-CN" altLang="en-US" sz="320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、南阳／诸葛庐，西蜀／子云亭。</a:t>
            </a:r>
          </a:p>
        </p:txBody>
      </p:sp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7524328" y="1916832"/>
            <a:ext cx="917575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8000" b="1" dirty="0">
                <a:solidFill>
                  <a:srgbClr val="FF0066"/>
                </a:solidFill>
              </a:rPr>
              <a:t>D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李晓晨\Desktop\图片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0725" y="0"/>
            <a:ext cx="8423275" cy="6909135"/>
          </a:xfrm>
          <a:prstGeom prst="rect">
            <a:avLst/>
          </a:prstGeom>
          <a:noFill/>
        </p:spPr>
      </p:pic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827584" y="1340768"/>
            <a:ext cx="8100392" cy="4031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3200" dirty="0"/>
              <a:t>    </a:t>
            </a:r>
            <a:r>
              <a:rPr lang="zh-CN" altLang="en-US" sz="3200" dirty="0" smtClean="0"/>
              <a:t>   </a:t>
            </a:r>
            <a:r>
              <a:rPr lang="en-US" altLang="zh-CN" sz="3200" dirty="0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3200" dirty="0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、了解作者，了解“铭”、</a:t>
            </a:r>
            <a:r>
              <a:rPr lang="zh-CN" altLang="en-US" sz="3200" dirty="0" smtClean="0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“说”  </a:t>
            </a:r>
            <a:endParaRPr lang="en-US" altLang="zh-CN" sz="3200" dirty="0" smtClean="0">
              <a:solidFill>
                <a:srgbClr val="0000CC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3200" dirty="0" smtClean="0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3200" dirty="0" smtClean="0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        </a:t>
            </a:r>
            <a:r>
              <a:rPr lang="zh-CN" altLang="en-US" sz="3200" dirty="0" smtClean="0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的</a:t>
            </a:r>
            <a:r>
              <a:rPr lang="zh-CN" altLang="en-US" sz="3200" dirty="0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文体特点</a:t>
            </a:r>
          </a:p>
          <a:p>
            <a:r>
              <a:rPr lang="zh-CN" altLang="en-US" sz="3200" dirty="0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      </a:t>
            </a:r>
            <a:r>
              <a:rPr lang="en-US" altLang="zh-CN" sz="3200" dirty="0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3200" dirty="0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、积累课文中出现的常见的文</a:t>
            </a:r>
            <a:r>
              <a:rPr lang="zh-CN" altLang="en-US" sz="3200" dirty="0" smtClean="0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言词语</a:t>
            </a:r>
            <a:endParaRPr lang="zh-CN" altLang="en-US" sz="3200" dirty="0">
              <a:solidFill>
                <a:srgbClr val="0000CC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3200" dirty="0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      </a:t>
            </a:r>
            <a:r>
              <a:rPr lang="en-US" altLang="zh-CN" sz="3200" dirty="0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3200" dirty="0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、能翻译文中的重点句子</a:t>
            </a:r>
          </a:p>
          <a:p>
            <a:r>
              <a:rPr lang="zh-CN" altLang="en-US" sz="3200" dirty="0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      </a:t>
            </a:r>
            <a:r>
              <a:rPr lang="en-US" altLang="zh-CN" sz="3200" dirty="0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3200" dirty="0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、能背诵两篇课文</a:t>
            </a:r>
          </a:p>
          <a:p>
            <a:r>
              <a:rPr lang="zh-CN" altLang="en-US" sz="3200" dirty="0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      </a:t>
            </a:r>
            <a:r>
              <a:rPr lang="en-US" altLang="zh-CN" sz="3200" dirty="0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sz="3200" dirty="0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、学习托物言志的写作特点</a:t>
            </a:r>
          </a:p>
          <a:p>
            <a:r>
              <a:rPr lang="zh-CN" altLang="en-US" sz="3200" dirty="0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      </a:t>
            </a:r>
            <a:r>
              <a:rPr lang="en-US" altLang="zh-CN" sz="3200" dirty="0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6</a:t>
            </a:r>
            <a:r>
              <a:rPr lang="zh-CN" altLang="en-US" sz="3200" dirty="0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、体会作者安贫乐道、淡泊名利道德</a:t>
            </a:r>
            <a:r>
              <a:rPr lang="zh-CN" altLang="en-US" sz="3200" dirty="0" smtClean="0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品          </a:t>
            </a:r>
            <a:endParaRPr lang="en-US" altLang="zh-CN" sz="3200" dirty="0" smtClean="0">
              <a:solidFill>
                <a:srgbClr val="0000CC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3200" dirty="0" smtClean="0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3200" dirty="0" smtClean="0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        </a:t>
            </a:r>
            <a:r>
              <a:rPr lang="zh-CN" altLang="en-US" sz="3200" dirty="0" smtClean="0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质</a:t>
            </a:r>
            <a:r>
              <a:rPr lang="zh-CN" altLang="en-US" sz="3200" dirty="0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和保持坚贞正直操守的价值取向</a:t>
            </a:r>
            <a:endParaRPr lang="zh-CN" sz="3200" dirty="0">
              <a:solidFill>
                <a:srgbClr val="0000CC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467544" y="1268760"/>
            <a:ext cx="861774" cy="4102447"/>
          </a:xfrm>
          <a:prstGeom prst="rect">
            <a:avLst/>
          </a:prstGeom>
          <a:noFill/>
          <a:ln w="9525">
            <a:solidFill>
              <a:srgbClr val="FF0066"/>
            </a:solidFill>
            <a:miter lim="800000"/>
            <a:headEnd/>
            <a:tailEnd/>
          </a:ln>
        </p:spPr>
        <p:txBody>
          <a:bodyPr vert="eaVert" wrap="square">
            <a:spAutoFit/>
          </a:bodyPr>
          <a:lstStyle/>
          <a:p>
            <a:r>
              <a:rPr lang="zh-CN" altLang="en-US" sz="4400" b="1">
                <a:solidFill>
                  <a:srgbClr val="FF0066"/>
                </a:solidFill>
              </a:rPr>
              <a:t>学 习 目 标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7544" y="1052736"/>
            <a:ext cx="8229600" cy="4744145"/>
          </a:xfrm>
        </p:spPr>
        <p:txBody>
          <a:bodyPr>
            <a:normAutofit lnSpcReduction="10000"/>
          </a:bodyPr>
          <a:lstStyle/>
          <a:p>
            <a:pPr eaLnBrk="1" hangingPunct="1">
              <a:lnSpc>
                <a:spcPct val="150000"/>
              </a:lnSpc>
              <a:buNone/>
            </a:pPr>
            <a:r>
              <a:rPr lang="zh-CN" altLang="en-US" sz="28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作者描写莲的美好形象，赋予莲高洁的品格，其目的是（   ）</a:t>
            </a:r>
          </a:p>
          <a:p>
            <a:pPr eaLnBrk="1" hangingPunct="1">
              <a:lnSpc>
                <a:spcPct val="150000"/>
              </a:lnSpc>
              <a:buNone/>
            </a:pPr>
            <a:r>
              <a:rPr lang="zh-CN" altLang="en-US" sz="28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8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r>
              <a:rPr lang="zh-CN" altLang="en-US" sz="28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．借莲的高治抒发了追慕古代贤人之情。</a:t>
            </a:r>
          </a:p>
          <a:p>
            <a:pPr eaLnBrk="1" hangingPunct="1">
              <a:lnSpc>
                <a:spcPct val="150000"/>
              </a:lnSpc>
              <a:buNone/>
            </a:pPr>
            <a:r>
              <a:rPr lang="zh-CN" altLang="en-US" sz="28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8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r>
              <a:rPr lang="zh-CN" altLang="en-US" sz="28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．以莲自况委婉地批评当时趋炎附势，追求富贵的世风。</a:t>
            </a:r>
          </a:p>
          <a:p>
            <a:pPr eaLnBrk="1" hangingPunct="1">
              <a:lnSpc>
                <a:spcPct val="150000"/>
              </a:lnSpc>
              <a:buNone/>
            </a:pPr>
            <a:r>
              <a:rPr lang="zh-CN" altLang="en-US" sz="28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8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r>
              <a:rPr lang="zh-CN" altLang="en-US" sz="28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．借莲之高洁表达对美好生活的向往之情。</a:t>
            </a:r>
          </a:p>
          <a:p>
            <a:pPr eaLnBrk="1" hangingPunct="1">
              <a:lnSpc>
                <a:spcPct val="150000"/>
              </a:lnSpc>
              <a:buNone/>
            </a:pPr>
            <a:r>
              <a:rPr lang="zh-CN" altLang="en-US" sz="28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8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D</a:t>
            </a:r>
            <a:r>
              <a:rPr lang="zh-CN" altLang="en-US" sz="28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．以莲自况婉曲流露出郁郁不得志的哀愁。</a:t>
            </a:r>
          </a:p>
        </p:txBody>
      </p:sp>
      <p:sp>
        <p:nvSpPr>
          <p:cNvPr id="49156" name="Text Box 4"/>
          <p:cNvSpPr txBox="1">
            <a:spLocks noChangeArrowheads="1"/>
          </p:cNvSpPr>
          <p:nvPr/>
        </p:nvSpPr>
        <p:spPr bwMode="auto">
          <a:xfrm>
            <a:off x="4860032" y="1628800"/>
            <a:ext cx="1656184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5400" b="1" dirty="0">
                <a:solidFill>
                  <a:srgbClr val="FF0066"/>
                </a:solidFill>
              </a:rPr>
              <a:t>B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91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836613"/>
            <a:ext cx="8229600" cy="5219700"/>
          </a:xfrm>
        </p:spPr>
        <p:txBody>
          <a:bodyPr>
            <a:normAutofit/>
          </a:bodyPr>
          <a:lstStyle/>
          <a:p>
            <a:pPr eaLnBrk="1" hangingPunct="1">
              <a:lnSpc>
                <a:spcPct val="150000"/>
              </a:lnSpc>
              <a:buNone/>
            </a:pPr>
            <a:r>
              <a:rPr lang="zh-CN" altLang="en-US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下面对</a:t>
            </a:r>
            <a:r>
              <a:rPr lang="en-US" altLang="zh-CN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陋室铭</a:t>
            </a:r>
            <a:r>
              <a:rPr lang="en-US" altLang="zh-CN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内容理解不正确的一项是（　　）</a:t>
            </a:r>
          </a:p>
          <a:p>
            <a:pPr eaLnBrk="1" hangingPunct="1">
              <a:lnSpc>
                <a:spcPct val="150000"/>
              </a:lnSpc>
              <a:buNone/>
            </a:pPr>
            <a:r>
              <a:rPr lang="en-US" altLang="zh-CN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r>
              <a:rPr lang="zh-CN" altLang="en-US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、表现出对仙人生活的羡慕和追求。</a:t>
            </a:r>
          </a:p>
          <a:p>
            <a:pPr eaLnBrk="1" hangingPunct="1">
              <a:lnSpc>
                <a:spcPct val="150000"/>
              </a:lnSpc>
              <a:buNone/>
            </a:pPr>
            <a:r>
              <a:rPr lang="en-US" altLang="zh-CN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r>
              <a:rPr lang="zh-CN" altLang="en-US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、表达了高洁傲岸的节操和安贫乐道的情趣。</a:t>
            </a:r>
          </a:p>
          <a:p>
            <a:pPr eaLnBrk="1" hangingPunct="1">
              <a:lnSpc>
                <a:spcPct val="150000"/>
              </a:lnSpc>
              <a:buNone/>
            </a:pPr>
            <a:r>
              <a:rPr lang="en-US" altLang="zh-CN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r>
              <a:rPr lang="zh-CN" altLang="en-US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、表现了身居陋室而怡然自得的心情。</a:t>
            </a:r>
          </a:p>
          <a:p>
            <a:pPr eaLnBrk="1" hangingPunct="1">
              <a:lnSpc>
                <a:spcPct val="150000"/>
              </a:lnSpc>
              <a:buNone/>
            </a:pPr>
            <a:r>
              <a:rPr lang="en-US" altLang="zh-CN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D</a:t>
            </a:r>
            <a:r>
              <a:rPr lang="zh-CN" altLang="en-US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、表明了以古代名贤自比的态度。</a:t>
            </a:r>
          </a:p>
        </p:txBody>
      </p:sp>
      <p:sp>
        <p:nvSpPr>
          <p:cNvPr id="44036" name="Text Box 4"/>
          <p:cNvSpPr txBox="1">
            <a:spLocks noChangeArrowheads="1"/>
          </p:cNvSpPr>
          <p:nvPr/>
        </p:nvSpPr>
        <p:spPr bwMode="auto">
          <a:xfrm>
            <a:off x="5580112" y="1268760"/>
            <a:ext cx="917575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8000" b="1" dirty="0">
                <a:solidFill>
                  <a:srgbClr val="FF0066"/>
                </a:solidFill>
              </a:rPr>
              <a:t>A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4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9552" y="980728"/>
            <a:ext cx="8229600" cy="5472608"/>
          </a:xfrm>
        </p:spPr>
        <p:txBody>
          <a:bodyPr>
            <a:normAutofit fontScale="25000" lnSpcReduction="20000"/>
          </a:bodyPr>
          <a:lstStyle/>
          <a:p>
            <a:pPr eaLnBrk="1" hangingPunct="1">
              <a:lnSpc>
                <a:spcPct val="170000"/>
              </a:lnSpc>
              <a:buNone/>
            </a:pPr>
            <a:r>
              <a:rPr lang="zh-CN" altLang="en-US" sz="112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选出理解不正确的一项 （    ）</a:t>
            </a:r>
          </a:p>
          <a:p>
            <a:pPr eaLnBrk="1" hangingPunct="1">
              <a:lnSpc>
                <a:spcPct val="170000"/>
              </a:lnSpc>
              <a:buNone/>
            </a:pPr>
            <a:r>
              <a:rPr lang="en-US" altLang="zh-CN" sz="112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    A</a:t>
            </a:r>
            <a:r>
              <a:rPr lang="zh-CN" altLang="en-US" sz="112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．“龙”和“仙”是比喻道德高尚的人。</a:t>
            </a:r>
            <a:br>
              <a:rPr lang="zh-CN" altLang="en-US" sz="112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en-US" altLang="zh-CN" sz="112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r>
              <a:rPr lang="zh-CN" altLang="en-US" sz="112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．“苔痕上阶绿，草色入帘青”渲染了居室恬静的气氛。</a:t>
            </a:r>
            <a:br>
              <a:rPr lang="zh-CN" altLang="en-US" sz="112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en-US" altLang="zh-CN" sz="112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r>
              <a:rPr lang="zh-CN" altLang="en-US" sz="112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．“谈笑有鸿儒，往来无白丁”表现了作者对知识分子的歌颂，对无学问之人的鄙薄。</a:t>
            </a:r>
            <a:br>
              <a:rPr lang="zh-CN" altLang="en-US" sz="112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en-US" altLang="zh-CN" sz="112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D</a:t>
            </a:r>
            <a:r>
              <a:rPr lang="zh-CN" altLang="en-US" sz="112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．“无丝竹之乱耳，无案牍之劳形”反映了室主人对世俗生活的厌弃。</a:t>
            </a:r>
            <a:r>
              <a:rPr lang="zh-CN" altLang="en-US" b="1" dirty="0" smtClean="0">
                <a:solidFill>
                  <a:srgbClr val="000000"/>
                </a:solidFill>
              </a:rPr>
              <a:t/>
            </a:r>
            <a:br>
              <a:rPr lang="zh-CN" altLang="en-US" b="1" dirty="0" smtClean="0">
                <a:solidFill>
                  <a:srgbClr val="000000"/>
                </a:solidFill>
              </a:rPr>
            </a:br>
            <a:r>
              <a:rPr lang="zh-CN" altLang="en-US" b="1" dirty="0" smtClean="0">
                <a:solidFill>
                  <a:srgbClr val="000000"/>
                </a:solidFill>
              </a:rPr>
              <a:t/>
            </a:r>
            <a:br>
              <a:rPr lang="zh-CN" altLang="en-US" b="1" dirty="0" smtClean="0">
                <a:solidFill>
                  <a:srgbClr val="000000"/>
                </a:solidFill>
              </a:rPr>
            </a:br>
            <a:endParaRPr lang="zh-CN" altLang="en-US" b="1" dirty="0" smtClean="0">
              <a:solidFill>
                <a:srgbClr val="000000"/>
              </a:solidFill>
            </a:endParaRPr>
          </a:p>
        </p:txBody>
      </p:sp>
      <p:sp>
        <p:nvSpPr>
          <p:cNvPr id="46084" name="Text Box 4"/>
          <p:cNvSpPr txBox="1">
            <a:spLocks noChangeArrowheads="1"/>
          </p:cNvSpPr>
          <p:nvPr/>
        </p:nvSpPr>
        <p:spPr bwMode="auto">
          <a:xfrm>
            <a:off x="7092950" y="549275"/>
            <a:ext cx="806450" cy="1433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8800" b="1">
                <a:solidFill>
                  <a:srgbClr val="FF0066"/>
                </a:solidFill>
              </a:rPr>
              <a:t>c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6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908050"/>
            <a:ext cx="8229600" cy="5113338"/>
          </a:xfrm>
        </p:spPr>
        <p:txBody>
          <a:bodyPr>
            <a:normAutofit fontScale="70000" lnSpcReduction="20000"/>
          </a:bodyPr>
          <a:lstStyle/>
          <a:p>
            <a:pPr eaLnBrk="1" hangingPunct="1">
              <a:lnSpc>
                <a:spcPct val="170000"/>
              </a:lnSpc>
              <a:buNone/>
            </a:pPr>
            <a:r>
              <a:rPr lang="zh-CN" altLang="en-US" sz="36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选出加点词词义不同的一项 （     ）</a:t>
            </a:r>
          </a:p>
          <a:p>
            <a:pPr eaLnBrk="1" hangingPunct="1">
              <a:lnSpc>
                <a:spcPct val="170000"/>
              </a:lnSpc>
              <a:buNone/>
            </a:pPr>
            <a:r>
              <a:rPr lang="zh-CN" altLang="en-US" sz="36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zh-CN" altLang="en-US" sz="36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en-US" altLang="zh-CN" sz="36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r>
              <a:rPr lang="zh-CN" altLang="en-US" sz="36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．何：同予者</a:t>
            </a:r>
            <a:r>
              <a:rPr lang="zh-CN" altLang="en-US" sz="3600" i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何</a:t>
            </a:r>
            <a:r>
              <a:rPr lang="zh-CN" altLang="en-US" sz="36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人 </a:t>
            </a:r>
            <a:r>
              <a:rPr lang="zh-CN" altLang="en-US" sz="3600" i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何</a:t>
            </a:r>
            <a:r>
              <a:rPr lang="zh-CN" altLang="en-US" sz="36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陋之有           </a:t>
            </a:r>
            <a:endParaRPr lang="en-US" altLang="zh-CN" sz="3600" dirty="0" smtClean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lnSpc>
                <a:spcPct val="170000"/>
              </a:lnSpc>
              <a:buNone/>
            </a:pPr>
            <a:r>
              <a:rPr lang="zh-CN" altLang="en-US" sz="36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   </a:t>
            </a:r>
            <a:r>
              <a:rPr lang="en-US" altLang="zh-CN" sz="36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r>
              <a:rPr lang="zh-CN" altLang="en-US" sz="36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．可：</a:t>
            </a:r>
            <a:r>
              <a:rPr lang="zh-CN" altLang="en-US" sz="3600" i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可</a:t>
            </a:r>
            <a:r>
              <a:rPr lang="zh-CN" altLang="en-US" sz="36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远观而不可亵玩焉 </a:t>
            </a:r>
            <a:r>
              <a:rPr lang="zh-CN" altLang="en-US" sz="3600" i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可</a:t>
            </a:r>
            <a:r>
              <a:rPr lang="zh-CN" altLang="en-US" sz="36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以调素琴</a:t>
            </a:r>
            <a:br>
              <a:rPr lang="zh-CN" altLang="en-US" sz="36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en-US" altLang="zh-CN" sz="36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r>
              <a:rPr lang="zh-CN" altLang="en-US" sz="36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．独：晋陶渊明</a:t>
            </a:r>
            <a:r>
              <a:rPr lang="zh-CN" altLang="en-US" sz="3600" i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独</a:t>
            </a:r>
            <a:r>
              <a:rPr lang="zh-CN" altLang="en-US" sz="36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爱菊 予</a:t>
            </a:r>
            <a:r>
              <a:rPr lang="zh-CN" altLang="en-US" sz="3600" i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独</a:t>
            </a:r>
            <a:r>
              <a:rPr lang="zh-CN" altLang="en-US" sz="36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爱莲之出淤泥而不染    </a:t>
            </a:r>
          </a:p>
          <a:p>
            <a:pPr eaLnBrk="1" hangingPunct="1">
              <a:lnSpc>
                <a:spcPct val="170000"/>
              </a:lnSpc>
              <a:buNone/>
            </a:pPr>
            <a:r>
              <a:rPr lang="en-US" altLang="zh-CN" sz="36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    D</a:t>
            </a:r>
            <a:r>
              <a:rPr lang="zh-CN" altLang="en-US" sz="36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．之：水陆草木</a:t>
            </a:r>
            <a:r>
              <a:rPr lang="zh-CN" altLang="en-US" sz="3600" i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之</a:t>
            </a:r>
            <a:r>
              <a:rPr lang="zh-CN" altLang="en-US" sz="36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花  出淤泥而不染</a:t>
            </a:r>
            <a:r>
              <a:rPr lang="zh-CN" altLang="en-US" sz="3600" b="1" dirty="0" smtClean="0">
                <a:solidFill>
                  <a:srgbClr val="000000"/>
                </a:solidFill>
              </a:rPr>
              <a:t/>
            </a:r>
            <a:br>
              <a:rPr lang="zh-CN" altLang="en-US" sz="3600" b="1" dirty="0" smtClean="0">
                <a:solidFill>
                  <a:srgbClr val="000000"/>
                </a:solidFill>
              </a:rPr>
            </a:br>
            <a:r>
              <a:rPr lang="zh-CN" altLang="en-US" sz="3600" b="1" dirty="0" smtClean="0">
                <a:solidFill>
                  <a:srgbClr val="000000"/>
                </a:solidFill>
              </a:rPr>
              <a:t/>
            </a:r>
            <a:br>
              <a:rPr lang="zh-CN" altLang="en-US" sz="3600" b="1" dirty="0" smtClean="0">
                <a:solidFill>
                  <a:srgbClr val="000000"/>
                </a:solidFill>
              </a:rPr>
            </a:br>
            <a:endParaRPr lang="zh-CN" altLang="en-US" sz="3600" b="1" dirty="0" smtClean="0">
              <a:solidFill>
                <a:srgbClr val="000000"/>
              </a:solidFill>
            </a:endParaRPr>
          </a:p>
        </p:txBody>
      </p:sp>
      <p:sp>
        <p:nvSpPr>
          <p:cNvPr id="47108" name="Text Box 4"/>
          <p:cNvSpPr txBox="1">
            <a:spLocks noChangeArrowheads="1"/>
          </p:cNvSpPr>
          <p:nvPr/>
        </p:nvSpPr>
        <p:spPr bwMode="auto">
          <a:xfrm>
            <a:off x="6804025" y="908050"/>
            <a:ext cx="917575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8000" b="1">
                <a:solidFill>
                  <a:srgbClr val="FF0066"/>
                </a:solidFill>
              </a:rPr>
              <a:t>D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7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9" name="Rectangle 5"/>
          <p:cNvSpPr>
            <a:spLocks noChangeArrowheads="1"/>
          </p:cNvSpPr>
          <p:nvPr/>
        </p:nvSpPr>
        <p:spPr bwMode="auto">
          <a:xfrm>
            <a:off x="2483768" y="2348880"/>
            <a:ext cx="4732437" cy="1554162"/>
          </a:xfrm>
          <a:prstGeom prst="rect">
            <a:avLst/>
          </a:prstGeom>
          <a:gradFill rotWithShape="1">
            <a:gsLst>
              <a:gs pos="0">
                <a:srgbClr val="D7E4BD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270" name="Line 6"/>
          <p:cNvSpPr>
            <a:spLocks noChangeShapeType="1"/>
          </p:cNvSpPr>
          <p:nvPr/>
        </p:nvSpPr>
        <p:spPr bwMode="auto">
          <a:xfrm flipV="1">
            <a:off x="6876256" y="2348880"/>
            <a:ext cx="0" cy="1728787"/>
          </a:xfrm>
          <a:prstGeom prst="line">
            <a:avLst/>
          </a:prstGeom>
          <a:noFill/>
          <a:ln w="38100" cmpd="sng">
            <a:solidFill>
              <a:srgbClr val="9BBB59"/>
            </a:solidFill>
            <a:round/>
            <a:headEnd type="oval" w="med" len="med"/>
            <a:tailEnd type="oval" w="med" len="med"/>
          </a:ln>
          <a:effectLst>
            <a:outerShdw dist="23000" dir="5400000" algn="ctr" rotWithShape="0">
              <a:srgbClr val="000000">
                <a:alpha val="34000"/>
              </a:srgbClr>
            </a:outer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11271" name="Line 7"/>
          <p:cNvSpPr>
            <a:spLocks noChangeShapeType="1"/>
          </p:cNvSpPr>
          <p:nvPr/>
        </p:nvSpPr>
        <p:spPr bwMode="auto">
          <a:xfrm flipV="1">
            <a:off x="2483768" y="2276872"/>
            <a:ext cx="0" cy="1728787"/>
          </a:xfrm>
          <a:prstGeom prst="line">
            <a:avLst/>
          </a:prstGeom>
          <a:noFill/>
          <a:ln w="38100" cmpd="sng">
            <a:solidFill>
              <a:srgbClr val="9BBB59"/>
            </a:solidFill>
            <a:round/>
            <a:headEnd type="oval" w="med" len="med"/>
            <a:tailEnd type="oval" w="med" len="med"/>
          </a:ln>
          <a:effectLst>
            <a:outerShdw dist="23000" dir="5400000" algn="ctr" rotWithShape="0">
              <a:srgbClr val="000000">
                <a:alpha val="34000"/>
              </a:srgbClr>
            </a:outer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11272" name="AutoShape 15"/>
          <p:cNvSpPr>
            <a:spLocks noChangeArrowheads="1"/>
          </p:cNvSpPr>
          <p:nvPr/>
        </p:nvSpPr>
        <p:spPr bwMode="auto">
          <a:xfrm>
            <a:off x="565150" y="4035425"/>
            <a:ext cx="1811338" cy="923925"/>
          </a:xfrm>
          <a:prstGeom prst="homePlate">
            <a:avLst>
              <a:gd name="adj" fmla="val 49012"/>
            </a:avLst>
          </a:prstGeom>
          <a:solidFill>
            <a:srgbClr val="9BBB59"/>
          </a:solidFill>
          <a:ln w="38100" cmpd="sng">
            <a:solidFill>
              <a:schemeClr val="bg1"/>
            </a:solidFill>
            <a:miter lim="800000"/>
            <a:headEnd/>
            <a:tailEnd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273" name="AutoShape 16"/>
          <p:cNvSpPr>
            <a:spLocks noChangeArrowheads="1"/>
          </p:cNvSpPr>
          <p:nvPr/>
        </p:nvSpPr>
        <p:spPr bwMode="auto">
          <a:xfrm>
            <a:off x="2176463" y="4035425"/>
            <a:ext cx="1811337" cy="923925"/>
          </a:xfrm>
          <a:prstGeom prst="chevron">
            <a:avLst>
              <a:gd name="adj" fmla="val 49012"/>
            </a:avLst>
          </a:prstGeom>
          <a:gradFill rotWithShape="1">
            <a:gsLst>
              <a:gs pos="0">
                <a:srgbClr val="DDDDDD"/>
              </a:gs>
              <a:gs pos="100000">
                <a:srgbClr val="B2B2B2"/>
              </a:gs>
            </a:gsLst>
            <a:lin ang="27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274" name="AutoShape 17"/>
          <p:cNvSpPr>
            <a:spLocks noChangeArrowheads="1"/>
          </p:cNvSpPr>
          <p:nvPr/>
        </p:nvSpPr>
        <p:spPr bwMode="auto">
          <a:xfrm>
            <a:off x="3743325" y="4035425"/>
            <a:ext cx="1811338" cy="923925"/>
          </a:xfrm>
          <a:prstGeom prst="chevron">
            <a:avLst>
              <a:gd name="adj" fmla="val 49012"/>
            </a:avLst>
          </a:prstGeom>
          <a:solidFill>
            <a:srgbClr val="9BBB59"/>
          </a:solidFill>
          <a:ln w="38100" cmpd="sng">
            <a:solidFill>
              <a:schemeClr val="bg1"/>
            </a:solidFill>
            <a:miter lim="800000"/>
            <a:headEnd/>
            <a:tailEnd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</p:spPr>
        <p:txBody>
          <a:bodyPr wrap="none" anchor="ctr"/>
          <a:lstStyle/>
          <a:p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1275" name="AutoShape 18"/>
          <p:cNvSpPr>
            <a:spLocks noChangeArrowheads="1"/>
          </p:cNvSpPr>
          <p:nvPr/>
        </p:nvSpPr>
        <p:spPr bwMode="auto">
          <a:xfrm>
            <a:off x="5289550" y="4035425"/>
            <a:ext cx="1811338" cy="923925"/>
          </a:xfrm>
          <a:prstGeom prst="chevron">
            <a:avLst>
              <a:gd name="adj" fmla="val 49012"/>
            </a:avLst>
          </a:prstGeom>
          <a:gradFill rotWithShape="1">
            <a:gsLst>
              <a:gs pos="0">
                <a:srgbClr val="DDDDDD"/>
              </a:gs>
              <a:gs pos="100000">
                <a:srgbClr val="B2B2B2"/>
              </a:gs>
            </a:gsLst>
            <a:lin ang="27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276" name="AutoShape 19"/>
          <p:cNvSpPr>
            <a:spLocks noChangeArrowheads="1"/>
          </p:cNvSpPr>
          <p:nvPr/>
        </p:nvSpPr>
        <p:spPr bwMode="auto">
          <a:xfrm>
            <a:off x="6837363" y="4035425"/>
            <a:ext cx="1811337" cy="923925"/>
          </a:xfrm>
          <a:prstGeom prst="chevron">
            <a:avLst>
              <a:gd name="adj" fmla="val 49012"/>
            </a:avLst>
          </a:prstGeom>
          <a:gradFill rotWithShape="1">
            <a:gsLst>
              <a:gs pos="0">
                <a:srgbClr val="769535"/>
              </a:gs>
              <a:gs pos="80000">
                <a:srgbClr val="9BC348"/>
              </a:gs>
              <a:gs pos="100000">
                <a:srgbClr val="9CC746"/>
              </a:gs>
            </a:gsLst>
            <a:lin ang="5400000"/>
          </a:gradFill>
          <a:ln w="9525" cmpd="sng">
            <a:solidFill>
              <a:srgbClr val="98B954"/>
            </a:solidFill>
            <a:miter lim="800000"/>
            <a:headEnd/>
            <a:tailEnd/>
          </a:ln>
          <a:effectLst>
            <a:outerShdw dist="23000" dir="5400000" algn="ctr" rotWithShape="0">
              <a:srgbClr val="000000">
                <a:alpha val="34000"/>
              </a:srgbClr>
            </a:outerShdw>
          </a:effectLst>
        </p:spPr>
        <p:txBody>
          <a:bodyPr wrap="none" anchor="ctr"/>
          <a:lstStyle/>
          <a:p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1277" name="WordArt 20"/>
          <p:cNvSpPr>
            <a:spLocks noChangeArrowheads="1" noChangeShapeType="1"/>
          </p:cNvSpPr>
          <p:nvPr/>
        </p:nvSpPr>
        <p:spPr bwMode="auto">
          <a:xfrm>
            <a:off x="969963" y="4306888"/>
            <a:ext cx="733425" cy="4127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dirty="0">
                <a:ln w="9525">
                  <a:noFill/>
                  <a:round/>
                  <a:headEnd/>
                  <a:tailEnd/>
                </a:ln>
                <a:solidFill>
                  <a:srgbClr val="000000"/>
                </a:solidFill>
                <a:latin typeface="宋体"/>
                <a:ea typeface="宋体"/>
              </a:rPr>
              <a:t>quick</a:t>
            </a:r>
            <a:endParaRPr lang="zh-CN" altLang="en-US" dirty="0">
              <a:ln w="9525">
                <a:noFill/>
                <a:round/>
                <a:headEnd/>
                <a:tailEnd/>
              </a:ln>
              <a:solidFill>
                <a:srgbClr val="000000"/>
              </a:solidFill>
              <a:latin typeface="宋体"/>
              <a:ea typeface="宋体"/>
            </a:endParaRPr>
          </a:p>
        </p:txBody>
      </p:sp>
      <p:sp>
        <p:nvSpPr>
          <p:cNvPr id="11278" name="WordArt 21"/>
          <p:cNvSpPr>
            <a:spLocks noChangeArrowheads="1" noChangeShapeType="1"/>
          </p:cNvSpPr>
          <p:nvPr/>
        </p:nvSpPr>
        <p:spPr bwMode="auto">
          <a:xfrm>
            <a:off x="2827338" y="4306888"/>
            <a:ext cx="733425" cy="4127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>
                <a:ln w="9525">
                  <a:noFill/>
                  <a:round/>
                  <a:headEnd/>
                  <a:tailEnd/>
                </a:ln>
                <a:solidFill>
                  <a:srgbClr val="000000"/>
                </a:solidFill>
                <a:latin typeface="宋体"/>
                <a:ea typeface="宋体"/>
              </a:rPr>
              <a:t>quick</a:t>
            </a:r>
            <a:endParaRPr lang="zh-CN" altLang="en-US">
              <a:ln w="9525">
                <a:noFill/>
                <a:round/>
                <a:headEnd/>
                <a:tailEnd/>
              </a:ln>
              <a:solidFill>
                <a:srgbClr val="000000"/>
              </a:solidFill>
              <a:latin typeface="宋体"/>
              <a:ea typeface="宋体"/>
            </a:endParaRPr>
          </a:p>
        </p:txBody>
      </p:sp>
      <p:sp>
        <p:nvSpPr>
          <p:cNvPr id="11279" name="WordArt 22"/>
          <p:cNvSpPr>
            <a:spLocks noChangeArrowheads="1" noChangeShapeType="1"/>
          </p:cNvSpPr>
          <p:nvPr/>
        </p:nvSpPr>
        <p:spPr bwMode="auto">
          <a:xfrm>
            <a:off x="4410075" y="4306888"/>
            <a:ext cx="733425" cy="4127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dirty="0">
                <a:ln w="9525">
                  <a:noFill/>
                  <a:round/>
                  <a:headEnd/>
                  <a:tailEnd/>
                </a:ln>
                <a:solidFill>
                  <a:srgbClr val="000000"/>
                </a:solidFill>
                <a:latin typeface="宋体"/>
                <a:ea typeface="宋体"/>
              </a:rPr>
              <a:t>quick</a:t>
            </a:r>
            <a:endParaRPr lang="zh-CN" altLang="en-US" dirty="0">
              <a:ln w="9525">
                <a:noFill/>
                <a:round/>
                <a:headEnd/>
                <a:tailEnd/>
              </a:ln>
              <a:solidFill>
                <a:srgbClr val="000000"/>
              </a:solidFill>
              <a:latin typeface="宋体"/>
              <a:ea typeface="宋体"/>
            </a:endParaRPr>
          </a:p>
        </p:txBody>
      </p:sp>
      <p:sp>
        <p:nvSpPr>
          <p:cNvPr id="11280" name="WordArt 23"/>
          <p:cNvSpPr>
            <a:spLocks noChangeArrowheads="1" noChangeShapeType="1"/>
          </p:cNvSpPr>
          <p:nvPr/>
        </p:nvSpPr>
        <p:spPr bwMode="auto">
          <a:xfrm>
            <a:off x="5934075" y="4306888"/>
            <a:ext cx="733425" cy="4127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dirty="0">
                <a:ln w="9525">
                  <a:noFill/>
                  <a:round/>
                  <a:headEnd/>
                  <a:tailEnd/>
                </a:ln>
                <a:solidFill>
                  <a:srgbClr val="000000"/>
                </a:solidFill>
                <a:latin typeface="宋体"/>
                <a:ea typeface="宋体"/>
              </a:rPr>
              <a:t>quick</a:t>
            </a:r>
            <a:endParaRPr lang="zh-CN" altLang="en-US" dirty="0">
              <a:ln w="9525">
                <a:noFill/>
                <a:round/>
                <a:headEnd/>
                <a:tailEnd/>
              </a:ln>
              <a:solidFill>
                <a:srgbClr val="000000"/>
              </a:solidFill>
              <a:latin typeface="宋体"/>
              <a:ea typeface="宋体"/>
            </a:endParaRPr>
          </a:p>
        </p:txBody>
      </p:sp>
      <p:sp>
        <p:nvSpPr>
          <p:cNvPr id="11282" name="Rectangle 10"/>
          <p:cNvSpPr>
            <a:spLocks noChangeArrowheads="1"/>
          </p:cNvSpPr>
          <p:nvPr/>
        </p:nvSpPr>
        <p:spPr bwMode="auto">
          <a:xfrm>
            <a:off x="3707904" y="2348880"/>
            <a:ext cx="2808312" cy="1481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zh-CN" altLang="en-US" sz="4800" dirty="0" smtClean="0">
                <a:latin typeface="微软雅黑" pitchFamily="34" charset="-122"/>
                <a:ea typeface="微软雅黑" pitchFamily="34" charset="-122"/>
              </a:rPr>
              <a:t>谢谢观看</a:t>
            </a:r>
            <a:endParaRPr lang="en-US" sz="48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WordArt 23"/>
          <p:cNvSpPr>
            <a:spLocks noChangeArrowheads="1" noChangeShapeType="1"/>
          </p:cNvSpPr>
          <p:nvPr/>
        </p:nvSpPr>
        <p:spPr bwMode="auto">
          <a:xfrm>
            <a:off x="7452320" y="4365104"/>
            <a:ext cx="733425" cy="4127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dirty="0">
                <a:ln w="9525">
                  <a:noFill/>
                  <a:round/>
                  <a:headEnd/>
                  <a:tailEnd/>
                </a:ln>
                <a:solidFill>
                  <a:srgbClr val="000000"/>
                </a:solidFill>
                <a:latin typeface="宋体"/>
                <a:ea typeface="宋体"/>
              </a:rPr>
              <a:t>quick</a:t>
            </a:r>
            <a:endParaRPr lang="zh-CN" altLang="en-US" dirty="0">
              <a:ln w="9525">
                <a:noFill/>
                <a:round/>
                <a:headEnd/>
                <a:tailEnd/>
              </a:ln>
              <a:solidFill>
                <a:srgbClr val="000000"/>
              </a:solidFill>
              <a:latin typeface="宋体"/>
              <a:ea typeface="宋体"/>
            </a:endParaRPr>
          </a:p>
        </p:txBody>
      </p:sp>
      <p:pic>
        <p:nvPicPr>
          <p:cNvPr id="22" name="图片 21" descr="QQ截图2013081415505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20965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李晓晨\Desktop\QQ截图2013081316071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9" name="Rectangle 10"/>
          <p:cNvSpPr>
            <a:spLocks noChangeArrowheads="1"/>
          </p:cNvSpPr>
          <p:nvPr/>
        </p:nvSpPr>
        <p:spPr bwMode="auto">
          <a:xfrm>
            <a:off x="827584" y="1772816"/>
            <a:ext cx="7776864" cy="4392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lvl="0" indent="457200">
              <a:lnSpc>
                <a:spcPct val="150000"/>
              </a:lnSpc>
            </a:pPr>
            <a:r>
              <a:rPr lang="en-US" altLang="zh-CN" sz="32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</a:t>
            </a:r>
            <a:r>
              <a:rPr lang="zh-CN" altLang="en-US" sz="32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、</a:t>
            </a:r>
            <a:r>
              <a:rPr lang="en-US" altLang="zh-CN" sz="32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lang="zh-CN" altLang="en-US" sz="32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陋室铭</a:t>
            </a:r>
            <a:r>
              <a:rPr lang="en-US" altLang="zh-CN" sz="32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</a:t>
            </a:r>
            <a:r>
              <a:rPr lang="zh-CN" altLang="en-US" sz="32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选自</a:t>
            </a:r>
            <a:r>
              <a:rPr lang="en-US" altLang="zh-CN" sz="32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_________</a:t>
            </a:r>
            <a:r>
              <a:rPr lang="zh-CN" altLang="en-US" sz="32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，本文体裁是</a:t>
            </a:r>
            <a:r>
              <a:rPr lang="en-US" altLang="zh-CN" sz="32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____</a:t>
            </a:r>
            <a:r>
              <a:rPr lang="zh-CN" altLang="en-US" sz="32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，是</a:t>
            </a:r>
            <a:r>
              <a:rPr lang="en-US" altLang="zh-CN" sz="32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____________________________, _____________________</a:t>
            </a:r>
            <a:r>
              <a:rPr lang="zh-CN" altLang="en-US" sz="32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的文字，后来成为一种文体。本文作者是</a:t>
            </a:r>
            <a:r>
              <a:rPr lang="en-US" altLang="zh-CN" sz="32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________</a:t>
            </a:r>
            <a:r>
              <a:rPr lang="zh-CN" altLang="en-US" sz="32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，字</a:t>
            </a:r>
            <a:r>
              <a:rPr lang="en-US" altLang="zh-CN" sz="32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_______</a:t>
            </a:r>
            <a:r>
              <a:rPr lang="zh-CN" altLang="en-US" sz="32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唐代著名</a:t>
            </a:r>
            <a:r>
              <a:rPr lang="en-US" altLang="zh-CN" sz="32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________</a:t>
            </a:r>
            <a:r>
              <a:rPr lang="zh-CN" altLang="en-US" sz="32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、</a:t>
            </a:r>
            <a:r>
              <a:rPr lang="en-US" altLang="zh-CN" sz="32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_________</a:t>
            </a:r>
            <a:r>
              <a:rPr lang="zh-CN" altLang="en-US" sz="32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。有</a:t>
            </a:r>
            <a:r>
              <a:rPr lang="zh-CN" altLang="en-US" sz="3200" dirty="0" smtClean="0">
                <a:latin typeface="Calibri"/>
                <a:ea typeface="微软雅黑" pitchFamily="34" charset="-122"/>
                <a:cs typeface="Times New Roman" pitchFamily="18" charset="0"/>
              </a:rPr>
              <a:t>“</a:t>
            </a:r>
            <a:r>
              <a:rPr lang="en-US" altLang="zh-CN" sz="32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_______</a:t>
            </a:r>
            <a:r>
              <a:rPr lang="zh-CN" altLang="en-US" sz="3200" dirty="0" smtClean="0">
                <a:latin typeface="Calibri"/>
                <a:ea typeface="微软雅黑" pitchFamily="34" charset="-122"/>
                <a:cs typeface="Times New Roman" pitchFamily="18" charset="0"/>
              </a:rPr>
              <a:t>”</a:t>
            </a:r>
            <a:r>
              <a:rPr lang="zh-CN" altLang="en-US" sz="32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之称。有文集</a:t>
            </a:r>
            <a:r>
              <a:rPr lang="en-US" altLang="zh-CN" sz="32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________________</a:t>
            </a:r>
            <a:r>
              <a:rPr lang="zh-CN" altLang="en-US" sz="32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。 </a:t>
            </a:r>
          </a:p>
          <a:p>
            <a:endParaRPr lang="en-US" sz="1400" dirty="0"/>
          </a:p>
        </p:txBody>
      </p:sp>
      <p:sp>
        <p:nvSpPr>
          <p:cNvPr id="11" name="圆角矩形 8"/>
          <p:cNvSpPr>
            <a:spLocks noChangeArrowheads="1"/>
          </p:cNvSpPr>
          <p:nvPr/>
        </p:nvSpPr>
        <p:spPr bwMode="auto">
          <a:xfrm>
            <a:off x="2051720" y="332656"/>
            <a:ext cx="6552728" cy="1008112"/>
          </a:xfrm>
          <a:prstGeom prst="roundRect">
            <a:avLst>
              <a:gd name="adj" fmla="val 16667"/>
            </a:avLst>
          </a:prstGeom>
          <a:gradFill>
            <a:gsLst>
              <a:gs pos="0">
                <a:srgbClr val="E0FDB5"/>
              </a:gs>
              <a:gs pos="35001">
                <a:srgbClr val="E4FDC2"/>
              </a:gs>
              <a:gs pos="100000">
                <a:srgbClr val="F5FFE6"/>
              </a:gs>
            </a:gsLst>
            <a:lin ang="5400000" scaled="1"/>
          </a:gradFill>
          <a:ln w="9525" cmpd="sng">
            <a:solidFill>
              <a:srgbClr val="98B954">
                <a:alpha val="0"/>
              </a:srgbClr>
            </a:solidFill>
            <a:round/>
            <a:headEnd/>
            <a:tailEnd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</p:spPr>
        <p:txBody>
          <a:bodyPr anchor="ctr"/>
          <a:lstStyle/>
          <a:p>
            <a:pPr algn="ctr"/>
            <a:endParaRPr lang="zh-CN" altLang="en-US" sz="4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275856" y="476672"/>
            <a:ext cx="43924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/>
              <a:t>一、文学常识</a:t>
            </a:r>
            <a:endParaRPr lang="zh-CN" altLang="en-US" sz="48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4716016" y="1700808"/>
            <a:ext cx="27363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2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《全唐文》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419872" y="2348880"/>
            <a:ext cx="5040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古代刻在器物上用来警戒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899592" y="3140968"/>
            <a:ext cx="36724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自己或是称述功德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907704" y="2348880"/>
            <a:ext cx="7200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铭</a:t>
            </a:r>
            <a:endParaRPr lang="zh-CN" altLang="en-US" sz="32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644008" y="3861048"/>
            <a:ext cx="1800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刘禹锡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499992" y="4581128"/>
            <a:ext cx="14401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文学家</a:t>
            </a:r>
            <a:endParaRPr lang="zh-CN" altLang="en-US" sz="32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771800" y="4581128"/>
            <a:ext cx="15841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哲学家</a:t>
            </a:r>
            <a:endParaRPr lang="zh-CN" altLang="en-US" sz="32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403648" y="5373216"/>
            <a:ext cx="12241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诗豪</a:t>
            </a:r>
            <a:endParaRPr lang="zh-CN" altLang="en-US" sz="32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508104" y="5301208"/>
            <a:ext cx="31683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刘梦得文集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7092280" y="3861048"/>
            <a:ext cx="10081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梦得</a:t>
            </a:r>
            <a:endParaRPr lang="zh-CN" altLang="en-US" sz="32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0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3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8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3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8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李晓晨\Desktop\QQ截图2013081316071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2" descr="C:\Users\李晓晨\Desktop\QQ截图2013081316071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0" name="矩形 9"/>
          <p:cNvSpPr/>
          <p:nvPr/>
        </p:nvSpPr>
        <p:spPr>
          <a:xfrm>
            <a:off x="539552" y="980728"/>
            <a:ext cx="914501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zh-CN" sz="3200" dirty="0" smtClean="0">
                <a:latin typeface="微软雅黑" pitchFamily="34" charset="-122"/>
                <a:ea typeface="微软雅黑" pitchFamily="34" charset="-122"/>
              </a:rPr>
              <a:t>、《爱莲说》选自</a:t>
            </a:r>
            <a:r>
              <a:rPr lang="en-US" altLang="zh-CN" sz="3200" dirty="0" smtClean="0">
                <a:latin typeface="微软雅黑" pitchFamily="34" charset="-122"/>
                <a:ea typeface="微软雅黑" pitchFamily="34" charset="-122"/>
              </a:rPr>
              <a:t>______________</a:t>
            </a:r>
            <a:r>
              <a:rPr lang="zh-CN" altLang="zh-CN" sz="3200" dirty="0" smtClean="0"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en-US" sz="3200" dirty="0" smtClean="0">
                <a:latin typeface="微软雅黑" pitchFamily="34" charset="-122"/>
                <a:ea typeface="微软雅黑" pitchFamily="34" charset="-122"/>
              </a:rPr>
              <a:t>本文体裁为</a:t>
            </a:r>
            <a:r>
              <a:rPr lang="en-US" altLang="zh-CN" sz="3200" dirty="0" smtClean="0">
                <a:latin typeface="微软雅黑" pitchFamily="34" charset="-122"/>
                <a:ea typeface="微软雅黑" pitchFamily="34" charset="-122"/>
              </a:rPr>
              <a:t>_____,</a:t>
            </a:r>
            <a:r>
              <a:rPr lang="zh-CN" altLang="en-US" sz="3200" dirty="0" smtClean="0">
                <a:latin typeface="微软雅黑" pitchFamily="34" charset="-122"/>
                <a:ea typeface="微软雅黑" pitchFamily="34" charset="-122"/>
              </a:rPr>
              <a:t>是</a:t>
            </a:r>
            <a:r>
              <a:rPr lang="en-US" altLang="zh-CN" sz="3200" dirty="0" smtClean="0">
                <a:latin typeface="微软雅黑" pitchFamily="34" charset="-122"/>
                <a:ea typeface="微软雅黑" pitchFamily="34" charset="-122"/>
              </a:rPr>
              <a:t>____________________________________</a:t>
            </a:r>
            <a:r>
              <a:rPr lang="zh-CN" altLang="en-US" sz="3200" dirty="0" smtClean="0"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3200" dirty="0" smtClean="0">
                <a:latin typeface="微软雅黑" pitchFamily="34" charset="-122"/>
                <a:ea typeface="微软雅黑" pitchFamily="34" charset="-122"/>
              </a:rPr>
              <a:t>________________________--</a:t>
            </a:r>
            <a:r>
              <a:rPr lang="zh-CN" altLang="zh-CN" sz="3200" dirty="0" smtClean="0">
                <a:latin typeface="微软雅黑" pitchFamily="34" charset="-122"/>
                <a:ea typeface="微软雅黑" pitchFamily="34" charset="-122"/>
              </a:rPr>
              <a:t>作者</a:t>
            </a:r>
            <a:r>
              <a:rPr lang="en-US" altLang="zh-CN" sz="3200" dirty="0" smtClean="0">
                <a:latin typeface="微软雅黑" pitchFamily="34" charset="-122"/>
                <a:ea typeface="微软雅黑" pitchFamily="34" charset="-122"/>
              </a:rPr>
              <a:t>_________,_______</a:t>
            </a:r>
            <a:r>
              <a:rPr lang="zh-CN" altLang="zh-CN" sz="3200" dirty="0" smtClean="0">
                <a:latin typeface="微软雅黑" pitchFamily="34" charset="-122"/>
                <a:ea typeface="微软雅黑" pitchFamily="34" charset="-122"/>
              </a:rPr>
              <a:t>代</a:t>
            </a:r>
            <a:r>
              <a:rPr lang="en-US" altLang="zh-CN" sz="3200" dirty="0" smtClean="0">
                <a:latin typeface="微软雅黑" pitchFamily="34" charset="-122"/>
                <a:ea typeface="微软雅黑" pitchFamily="34" charset="-122"/>
              </a:rPr>
              <a:t>_________</a:t>
            </a:r>
            <a:r>
              <a:rPr lang="zh-CN" altLang="zh-CN" sz="3200" dirty="0" smtClean="0"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en-US" altLang="zh-CN" sz="3200" dirty="0" smtClean="0">
                <a:latin typeface="微软雅黑" pitchFamily="34" charset="-122"/>
                <a:ea typeface="微软雅黑" pitchFamily="34" charset="-122"/>
              </a:rPr>
              <a:t>___________</a:t>
            </a:r>
            <a:r>
              <a:rPr lang="zh-CN" altLang="en-US" sz="3200" dirty="0" smtClean="0"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3200" dirty="0" smtClean="0">
                <a:latin typeface="微软雅黑" pitchFamily="34" charset="-122"/>
                <a:ea typeface="微软雅黑" pitchFamily="34" charset="-122"/>
              </a:rPr>
              <a:t>_______________</a:t>
            </a:r>
            <a:r>
              <a:rPr lang="zh-CN" altLang="en-US" sz="3200" dirty="0" smtClean="0">
                <a:latin typeface="微软雅黑" pitchFamily="34" charset="-122"/>
                <a:ea typeface="微软雅黑" pitchFamily="34" charset="-122"/>
              </a:rPr>
              <a:t>，字</a:t>
            </a:r>
            <a:r>
              <a:rPr lang="en-US" altLang="zh-CN" sz="3200" dirty="0" smtClean="0">
                <a:latin typeface="微软雅黑" pitchFamily="34" charset="-122"/>
                <a:ea typeface="微软雅黑" pitchFamily="34" charset="-122"/>
              </a:rPr>
              <a:t>______</a:t>
            </a:r>
            <a:r>
              <a:rPr lang="zh-CN" altLang="zh-CN" sz="3200" dirty="0" smtClean="0">
                <a:latin typeface="微软雅黑" pitchFamily="34" charset="-122"/>
                <a:ea typeface="微软雅黑" pitchFamily="34" charset="-122"/>
              </a:rPr>
              <a:t>。他的故乡原有濂溪，故后人称之为</a:t>
            </a:r>
            <a:r>
              <a:rPr lang="en-US" altLang="zh-CN" sz="3200" dirty="0" smtClean="0">
                <a:latin typeface="微软雅黑" pitchFamily="34" charset="-122"/>
                <a:ea typeface="微软雅黑" pitchFamily="34" charset="-122"/>
              </a:rPr>
              <a:t>____________.</a:t>
            </a:r>
            <a:r>
              <a:rPr lang="zh-CN" altLang="en-US" sz="3200" dirty="0" smtClean="0">
                <a:latin typeface="微软雅黑" pitchFamily="34" charset="-122"/>
                <a:ea typeface="微软雅黑" pitchFamily="34" charset="-122"/>
              </a:rPr>
              <a:t>著有</a:t>
            </a:r>
            <a:r>
              <a:rPr lang="en-US" altLang="zh-CN" sz="3200" dirty="0" smtClean="0">
                <a:latin typeface="微软雅黑" pitchFamily="34" charset="-122"/>
                <a:ea typeface="微软雅黑" pitchFamily="34" charset="-122"/>
              </a:rPr>
              <a:t>_____________</a:t>
            </a:r>
            <a:r>
              <a:rPr lang="zh-CN" altLang="en-US" sz="3200" dirty="0" smtClean="0"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3200" dirty="0" smtClean="0">
                <a:latin typeface="微软雅黑" pitchFamily="34" charset="-122"/>
                <a:ea typeface="微软雅黑" pitchFamily="34" charset="-122"/>
              </a:rPr>
              <a:t>_________.</a:t>
            </a:r>
            <a:endParaRPr lang="zh-CN" alt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2123728" y="1772816"/>
            <a:ext cx="74888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古代一种既可以说明、记述事物，</a:t>
            </a:r>
            <a:endParaRPr lang="zh-CN" altLang="en-US" sz="32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55576" y="4725144"/>
            <a:ext cx="19442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2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濂溪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先生</a:t>
            </a:r>
            <a:endParaRPr lang="zh-CN" altLang="en-US" sz="32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355976" y="1052736"/>
            <a:ext cx="25922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2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《周元公集》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228184" y="2492896"/>
            <a:ext cx="14401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周敦颐</a:t>
            </a:r>
            <a:endParaRPr lang="zh-CN" altLang="en-US" sz="32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8063880" y="2492896"/>
            <a:ext cx="10801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北宋</a:t>
            </a:r>
            <a:endParaRPr lang="zh-CN" altLang="en-US" sz="32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187624" y="3212976"/>
            <a:ext cx="14401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哲学家</a:t>
            </a:r>
            <a:endParaRPr lang="zh-CN" altLang="en-US" sz="32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131840" y="3212976"/>
            <a:ext cx="18722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儒学大师</a:t>
            </a:r>
            <a:endParaRPr lang="zh-CN" altLang="en-US" sz="32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220072" y="3212976"/>
            <a:ext cx="31683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理学派开山鼻祖</a:t>
            </a:r>
            <a:endParaRPr lang="zh-CN" altLang="en-US" sz="32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39552" y="3933056"/>
            <a:ext cx="11521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茂叔</a:t>
            </a:r>
            <a:endParaRPr lang="zh-CN" altLang="en-US" sz="32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827584" y="1772816"/>
            <a:ext cx="7200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说</a:t>
            </a:r>
            <a:endParaRPr lang="zh-CN" altLang="en-US" sz="32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11560" y="2492896"/>
            <a:ext cx="51125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又可以发表议论的文体。</a:t>
            </a:r>
            <a:endParaRPr lang="zh-CN" altLang="en-US" sz="32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707904" y="4725144"/>
            <a:ext cx="23762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太极图说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》</a:t>
            </a:r>
            <a:endParaRPr lang="zh-CN" altLang="en-US" sz="32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372200" y="4725144"/>
            <a:ext cx="18722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通书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》</a:t>
            </a:r>
            <a:endParaRPr lang="zh-CN" altLang="en-US" sz="32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5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0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5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0" dur="20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0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5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20" grpId="0"/>
      <p:bldP spid="21" grpId="0"/>
      <p:bldP spid="22" grpId="0"/>
      <p:bldP spid="2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李晓晨\Desktop\QQ截图2013081316071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2" descr="C:\Users\李晓晨\Desktop\QQ截图2013081316071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3639"/>
            <a:ext cx="9144000" cy="6744361"/>
          </a:xfrm>
          <a:prstGeom prst="rect">
            <a:avLst/>
          </a:prstGeom>
          <a:noFill/>
        </p:spPr>
      </p:pic>
      <p:sp>
        <p:nvSpPr>
          <p:cNvPr id="4" name="圆角矩形 8"/>
          <p:cNvSpPr>
            <a:spLocks noChangeArrowheads="1"/>
          </p:cNvSpPr>
          <p:nvPr/>
        </p:nvSpPr>
        <p:spPr bwMode="auto">
          <a:xfrm>
            <a:off x="2051720" y="0"/>
            <a:ext cx="6552728" cy="819472"/>
          </a:xfrm>
          <a:prstGeom prst="roundRect">
            <a:avLst>
              <a:gd name="adj" fmla="val 16667"/>
            </a:avLst>
          </a:prstGeom>
          <a:gradFill>
            <a:gsLst>
              <a:gs pos="0">
                <a:srgbClr val="E0FDB5"/>
              </a:gs>
              <a:gs pos="35001">
                <a:srgbClr val="E4FDC2"/>
              </a:gs>
              <a:gs pos="100000">
                <a:srgbClr val="F5FFE6"/>
              </a:gs>
            </a:gsLst>
            <a:lin ang="5400000" scaled="1"/>
          </a:gradFill>
          <a:ln w="9525" cmpd="sng">
            <a:solidFill>
              <a:srgbClr val="98B954">
                <a:alpha val="0"/>
              </a:srgbClr>
            </a:solidFill>
            <a:round/>
            <a:headEnd/>
            <a:tailEnd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</p:spPr>
        <p:txBody>
          <a:bodyPr anchor="ctr"/>
          <a:lstStyle/>
          <a:p>
            <a:pPr algn="ctr"/>
            <a:endParaRPr lang="zh-CN" altLang="en-US" sz="4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131840" y="0"/>
            <a:ext cx="38884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/>
              <a:t>二、填空默写</a:t>
            </a:r>
            <a:endParaRPr lang="zh-CN" altLang="en-US" sz="4800" b="1" dirty="0"/>
          </a:p>
        </p:txBody>
      </p:sp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179512" y="836712"/>
            <a:ext cx="8712968" cy="65556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indent="2667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《陋室铭》中统领全文，表明作者品德的语句是 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_______________________________.</a:t>
            </a:r>
          </a:p>
          <a:p>
            <a:pPr indent="2667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、写出陋室环境清幽宁静的句子：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____________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________________.</a:t>
            </a:r>
          </a:p>
          <a:p>
            <a:pPr indent="2667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、写出室内生活情趣高雅的语句：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____________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______________________________________.</a:t>
            </a:r>
          </a:p>
          <a:p>
            <a:pPr indent="2667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、写出室主人超尘绝俗的胸襟的语句，表现了作者对官僚们寻欢作乐的生活的批判：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_________________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______________________.</a:t>
            </a:r>
            <a:endParaRPr lang="zh-CN" altLang="en-US" sz="2800" dirty="0" smtClean="0">
              <a:latin typeface="微软雅黑" pitchFamily="34" charset="-122"/>
              <a:ea typeface="微软雅黑" pitchFamily="34" charset="-122"/>
            </a:endParaRPr>
          </a:p>
          <a:p>
            <a:pPr indent="2667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zh-CN" sz="28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259632" y="1628800"/>
            <a:ext cx="41044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斯是陋室，惟吾德馨。</a:t>
            </a:r>
            <a:endParaRPr lang="zh-CN" altLang="en-US" sz="28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300192" y="2204864"/>
            <a:ext cx="28438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苔痕上阶绿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，</a:t>
            </a:r>
            <a:endParaRPr lang="zh-CN" altLang="en-US" sz="2800" dirty="0"/>
          </a:p>
        </p:txBody>
      </p:sp>
      <p:sp>
        <p:nvSpPr>
          <p:cNvPr id="10" name="TextBox 9"/>
          <p:cNvSpPr txBox="1"/>
          <p:nvPr/>
        </p:nvSpPr>
        <p:spPr>
          <a:xfrm>
            <a:off x="755576" y="2924944"/>
            <a:ext cx="23762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草色入帘青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300192" y="3573016"/>
            <a:ext cx="28438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谈笑有鸿儒，</a:t>
            </a:r>
            <a:endParaRPr lang="zh-CN" altLang="en-US" sz="2800" dirty="0"/>
          </a:p>
        </p:txBody>
      </p:sp>
      <p:sp>
        <p:nvSpPr>
          <p:cNvPr id="12" name="TextBox 11"/>
          <p:cNvSpPr txBox="1"/>
          <p:nvPr/>
        </p:nvSpPr>
        <p:spPr>
          <a:xfrm>
            <a:off x="467544" y="4221088"/>
            <a:ext cx="69847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往来无白丁。可以调素琴，阅金经。</a:t>
            </a:r>
            <a:r>
              <a:rPr lang="en-US" altLang="zh-CN" dirty="0" smtClean="0"/>
              <a:t> </a:t>
            </a:r>
            <a:endParaRPr lang="zh-CN" alt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5652120" y="5373216"/>
            <a:ext cx="26642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无丝竹之乱耳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39552" y="6021288"/>
            <a:ext cx="30963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无案牍之劳形。</a:t>
            </a:r>
            <a:r>
              <a:rPr lang="zh-CN" altLang="en-US" sz="28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 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1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4" grpId="0"/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李晓晨\Desktop\QQ截图2013081316071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2" descr="C:\Users\李晓晨\Desktop\QQ截图2013081316071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744361"/>
          </a:xfrm>
          <a:prstGeom prst="rect">
            <a:avLst/>
          </a:prstGeom>
          <a:noFill/>
        </p:spPr>
      </p:pic>
      <p:sp>
        <p:nvSpPr>
          <p:cNvPr id="5" name="矩形 4"/>
          <p:cNvSpPr/>
          <p:nvPr/>
        </p:nvSpPr>
        <p:spPr>
          <a:xfrm>
            <a:off x="179512" y="476672"/>
            <a:ext cx="8964488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5</a:t>
            </a:r>
            <a:r>
              <a:rPr lang="zh-CN" altLang="en-US" sz="28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、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  <a:cs typeface="Times New Roman"/>
              </a:rPr>
              <a:t>作者连举三位古人来证明“陋室”不陋的句子：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  <a:cs typeface="Times New Roman"/>
              </a:rPr>
              <a:t>__________________________________________________.</a:t>
            </a:r>
          </a:p>
          <a:p>
            <a:pPr indent="2667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  <a:cs typeface="Times New Roman"/>
              </a:rPr>
              <a:t>6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  <a:cs typeface="Times New Roman"/>
              </a:rPr>
              <a:t>、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  <a:cs typeface="Times New Roman"/>
              </a:rPr>
              <a:t>《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  <a:cs typeface="Times New Roman"/>
              </a:rPr>
              <a:t>陋室铭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  <a:cs typeface="Times New Roman"/>
              </a:rPr>
              <a:t>》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  <a:cs typeface="Times New Roman"/>
              </a:rPr>
              <a:t>中虚写的句子：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  <a:cs typeface="Times New Roman"/>
              </a:rPr>
              <a:t>_________________</a:t>
            </a:r>
          </a:p>
          <a:p>
            <a:pPr indent="2667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  <a:cs typeface="Times New Roman"/>
              </a:rPr>
              <a:t>_____________________________________.</a:t>
            </a:r>
          </a:p>
          <a:p>
            <a:pPr indent="2667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  <a:cs typeface="Times New Roman"/>
              </a:rPr>
              <a:t>7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  <a:cs typeface="Times New Roman"/>
              </a:rPr>
              <a:t>、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  <a:cs typeface="Times New Roman"/>
              </a:rPr>
              <a:t> 《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  <a:cs typeface="Times New Roman"/>
              </a:rPr>
              <a:t>陋室铭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  <a:cs typeface="Times New Roman"/>
              </a:rPr>
              <a:t>》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  <a:cs typeface="Times New Roman"/>
              </a:rPr>
              <a:t>中写居室中生活图景的句子：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  <a:cs typeface="Times New Roman"/>
              </a:rPr>
              <a:t>_____</a:t>
            </a:r>
          </a:p>
          <a:p>
            <a:pPr indent="2667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  <a:cs typeface="Times New Roman"/>
              </a:rPr>
              <a:t>_________________________________________________</a:t>
            </a:r>
          </a:p>
          <a:p>
            <a:pPr indent="2667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  <a:cs typeface="Times New Roman"/>
              </a:rPr>
              <a:t>_____________________________________________.</a:t>
            </a:r>
          </a:p>
          <a:p>
            <a:pPr indent="2667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  <a:cs typeface="Times New Roman"/>
              </a:rPr>
              <a:t>8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  <a:cs typeface="Times New Roman"/>
              </a:rPr>
              <a:t>、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  <a:cs typeface="Times New Roman"/>
              </a:rPr>
              <a:t>《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  <a:cs typeface="Times New Roman"/>
              </a:rPr>
              <a:t>陋室铭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  <a:cs typeface="Times New Roman"/>
              </a:rPr>
              <a:t>》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  <a:cs typeface="Times New Roman"/>
              </a:rPr>
              <a:t>中与“时人莫小池中水，浅处无妨有卧龙”意思相近的句子是 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  <a:cs typeface="Times New Roman"/>
              </a:rPr>
              <a:t>____________________________</a:t>
            </a:r>
            <a:endParaRPr lang="zh-CN" altLang="en-US" sz="28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99592" y="1196752"/>
            <a:ext cx="77768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/>
              </a:rPr>
              <a:t>南阳诸葛庐，西蜀子云亭。孔子云：“何陋之有？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012160" y="1772816"/>
            <a:ext cx="21602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/>
              </a:rPr>
              <a:t>往来无白丁。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259632" y="2420888"/>
            <a:ext cx="56166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/>
              </a:rPr>
              <a:t>无丝竹之乱耳，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/>
              </a:rPr>
              <a:t>,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/>
              </a:rPr>
              <a:t>无案牍之劳形。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043608" y="3501008"/>
            <a:ext cx="835292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indent="2667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谈笑有鸿儒，往来无白丁。可以调素琴，阅金</a:t>
            </a:r>
            <a:endParaRPr lang="zh-CN" altLang="en-US" sz="2800" dirty="0" smtClean="0">
              <a:solidFill>
                <a:prstClr val="black"/>
              </a:solidFill>
              <a:latin typeface="微软雅黑" pitchFamily="34" charset="-122"/>
              <a:ea typeface="微软雅黑" pitchFamily="34" charset="-122"/>
              <a:cs typeface="Times New Roman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331640" y="4365104"/>
            <a:ext cx="62646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无丝竹之乱耳，无案牍之劳形。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 </a:t>
            </a:r>
            <a:endParaRPr lang="zh-CN" altLang="en-US" sz="2800" dirty="0"/>
          </a:p>
        </p:txBody>
      </p:sp>
      <p:sp>
        <p:nvSpPr>
          <p:cNvPr id="12" name="TextBox 11"/>
          <p:cNvSpPr txBox="1"/>
          <p:nvPr/>
        </p:nvSpPr>
        <p:spPr>
          <a:xfrm>
            <a:off x="4067944" y="5661248"/>
            <a:ext cx="38884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水不在深，有龙则灵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.</a:t>
            </a:r>
            <a:r>
              <a:rPr lang="zh-CN" altLang="zh-CN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28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李晓晨\Desktop\QQ截图2013081316071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2" descr="C:\Users\李晓晨\Desktop\QQ截图2013081316071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744361"/>
          </a:xfrm>
          <a:prstGeom prst="rect">
            <a:avLst/>
          </a:prstGeom>
          <a:noFill/>
        </p:spPr>
      </p:pic>
      <p:sp>
        <p:nvSpPr>
          <p:cNvPr id="5" name="矩形 4"/>
          <p:cNvSpPr/>
          <p:nvPr/>
        </p:nvSpPr>
        <p:spPr>
          <a:xfrm>
            <a:off x="539552" y="260648"/>
            <a:ext cx="8352928" cy="6832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9</a:t>
            </a:r>
            <a:r>
              <a:rPr lang="zh-CN" altLang="en-US" sz="28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、点明主旨的句子是：</a:t>
            </a:r>
            <a:r>
              <a:rPr lang="en-US" altLang="zh-CN" sz="28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_______________________</a:t>
            </a:r>
            <a:r>
              <a:rPr lang="zh-CN" altLang="en-US" sz="28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。 </a:t>
            </a:r>
          </a:p>
          <a:p>
            <a:pPr indent="2667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10</a:t>
            </a:r>
            <a:r>
              <a:rPr lang="zh-CN" altLang="en-US" sz="28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、</a:t>
            </a:r>
            <a:r>
              <a:rPr lang="en-US" altLang="zh-CN" sz="28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lang="zh-CN" altLang="en-US" sz="28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爱莲说</a:t>
            </a:r>
            <a:r>
              <a:rPr lang="zh-CN" altLang="zh-CN" sz="28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</a:t>
            </a:r>
            <a:r>
              <a:rPr lang="zh-CN" altLang="en-US" sz="28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中写莲能坚守操守，既不因处逆境就随波逐流，也不因处境优越就炫耀忘形的句子是</a:t>
            </a:r>
            <a:r>
              <a:rPr lang="en-US" altLang="zh-CN" sz="2800" dirty="0" smtClean="0">
                <a:solidFill>
                  <a:prstClr val="black"/>
                </a:solidFill>
              </a:rPr>
              <a:t>___________________________________________</a:t>
            </a:r>
            <a:r>
              <a:rPr lang="zh-CN" altLang="en-US" sz="28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。</a:t>
            </a:r>
            <a:endParaRPr lang="en-US" altLang="zh-CN" sz="2800" dirty="0" smtClean="0">
              <a:solidFill>
                <a:prstClr val="black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indent="2667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11</a:t>
            </a:r>
            <a:r>
              <a:rPr lang="zh-CN" altLang="en-US" sz="28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、比喻君子通达事理，行为正直，因而美名远扬的语句是</a:t>
            </a:r>
            <a:r>
              <a:rPr lang="en-US" altLang="zh-CN" sz="28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______________________________________</a:t>
            </a:r>
            <a:r>
              <a:rPr lang="zh-CN" altLang="en-US" sz="28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。 </a:t>
            </a:r>
            <a:endParaRPr lang="en-US" altLang="zh-CN" sz="2800" dirty="0" smtClean="0">
              <a:solidFill>
                <a:prstClr val="black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indent="2667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12</a:t>
            </a:r>
            <a:r>
              <a:rPr lang="zh-CN" altLang="en-US" sz="28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、比喻君子志洁行廉，仪态端正，令人敬重，不敢轻侮的语句是：</a:t>
            </a:r>
            <a:r>
              <a:rPr lang="en-US" altLang="zh-CN" sz="28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_________________________________</a:t>
            </a:r>
          </a:p>
          <a:p>
            <a:pPr indent="2667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13</a:t>
            </a:r>
            <a:r>
              <a:rPr lang="zh-CN" altLang="en-US" sz="28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、比喻君子不与恶浊的世风同流合污，但他又不孤高自许的名句是</a:t>
            </a:r>
            <a:r>
              <a:rPr lang="en-US" altLang="zh-CN" sz="28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_________________________________.</a:t>
            </a:r>
            <a:endParaRPr lang="zh-CN" altLang="en-US" sz="2800" dirty="0" smtClean="0">
              <a:solidFill>
                <a:prstClr val="black"/>
              </a:solidFill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lvl="0"/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1115616" y="2276872"/>
            <a:ext cx="55446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出淤泥而不染，濯清涟而不妖</a:t>
            </a:r>
            <a:endParaRPr lang="zh-CN" altLang="en-US" sz="28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788024" y="332656"/>
            <a:ext cx="34563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莲，花之君子者也</a:t>
            </a:r>
            <a:endParaRPr lang="zh-CN" altLang="en-US" sz="28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267744" y="3573016"/>
            <a:ext cx="62646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中通外直，不蔓不枝，香远益清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419872" y="4869160"/>
            <a:ext cx="57241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亭亭净植，可远观而不可亵玩焉。</a:t>
            </a:r>
            <a:r>
              <a:rPr lang="zh-CN" altLang="en-US" sz="28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 </a:t>
            </a:r>
            <a:endParaRPr lang="zh-CN" alt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3635896" y="6021288"/>
            <a:ext cx="48245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出淤泥而不染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濯清涟而不妖</a:t>
            </a:r>
            <a:endParaRPr lang="zh-CN" altLang="en-US" sz="28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李晓晨\Desktop\QQ截图2013081316071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744361"/>
          </a:xfrm>
          <a:prstGeom prst="rect">
            <a:avLst/>
          </a:prstGeom>
          <a:noFill/>
        </p:spPr>
      </p:pic>
      <p:sp>
        <p:nvSpPr>
          <p:cNvPr id="5" name="圆角矩形 8"/>
          <p:cNvSpPr>
            <a:spLocks noChangeArrowheads="1"/>
          </p:cNvSpPr>
          <p:nvPr/>
        </p:nvSpPr>
        <p:spPr bwMode="auto">
          <a:xfrm>
            <a:off x="1835696" y="548680"/>
            <a:ext cx="6552728" cy="819472"/>
          </a:xfrm>
          <a:prstGeom prst="roundRect">
            <a:avLst>
              <a:gd name="adj" fmla="val 16667"/>
            </a:avLst>
          </a:prstGeom>
          <a:gradFill>
            <a:gsLst>
              <a:gs pos="0">
                <a:srgbClr val="E0FDB5"/>
              </a:gs>
              <a:gs pos="35001">
                <a:srgbClr val="E4FDC2"/>
              </a:gs>
              <a:gs pos="100000">
                <a:srgbClr val="F5FFE6"/>
              </a:gs>
            </a:gsLst>
            <a:lin ang="5400000" scaled="1"/>
          </a:gradFill>
          <a:ln w="9525" cmpd="sng">
            <a:solidFill>
              <a:srgbClr val="98B954">
                <a:alpha val="0"/>
              </a:srgbClr>
            </a:solidFill>
            <a:round/>
            <a:headEnd/>
            <a:tailEnd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</p:spPr>
        <p:txBody>
          <a:bodyPr anchor="ctr"/>
          <a:lstStyle/>
          <a:p>
            <a:pPr algn="ctr"/>
            <a:endParaRPr lang="zh-CN" altLang="en-US" sz="4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059832" y="548680"/>
            <a:ext cx="38884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/>
              <a:t>三、正音正形</a:t>
            </a:r>
            <a:endParaRPr lang="zh-CN" altLang="en-US" sz="48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1187624" y="1556792"/>
            <a:ext cx="7488832" cy="50475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陋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室（  ）      德</a:t>
            </a:r>
            <a:r>
              <a:rPr lang="zh-CN" altLang="en-US" sz="2800" dirty="0" smtClean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馨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（   ）      </a:t>
            </a:r>
            <a:r>
              <a:rPr lang="zh-CN" altLang="en-US" sz="2800" dirty="0" smtClean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苔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痕（   ）</a:t>
            </a:r>
            <a:endParaRPr lang="en-US" altLang="zh-CN" sz="28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鸿儒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（  ）      案</a:t>
            </a:r>
            <a:r>
              <a:rPr lang="zh-CN" altLang="en-US" sz="2800" dirty="0" smtClean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牍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（    ）      </a:t>
            </a:r>
            <a:r>
              <a:rPr lang="zh-CN" altLang="en-US" sz="2800" dirty="0" smtClean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诸葛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（   ）</a:t>
            </a:r>
            <a:endParaRPr lang="en-US" altLang="zh-CN" sz="28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西</a:t>
            </a:r>
            <a:r>
              <a:rPr lang="zh-CN" altLang="en-US" sz="2800" dirty="0" smtClean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蜀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（   ）      </a:t>
            </a:r>
            <a:r>
              <a:rPr lang="zh-CN" altLang="en-US" sz="2800" dirty="0" smtClean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铭 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  （    ）       刘</a:t>
            </a:r>
            <a:r>
              <a:rPr lang="zh-CN" altLang="en-US" sz="2800" dirty="0" smtClean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禹锡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（    ）</a:t>
            </a:r>
            <a:endParaRPr lang="en-US" altLang="zh-CN" sz="28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8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甚</a:t>
            </a:r>
            <a:r>
              <a:rPr lang="zh-CN" altLang="en-US" sz="2800" dirty="0" smtClean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蕃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（   ）       </a:t>
            </a:r>
            <a:r>
              <a:rPr lang="zh-CN" altLang="en-US" sz="2800" dirty="0" smtClean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淤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泥（  ）     </a:t>
            </a:r>
            <a:r>
              <a:rPr lang="zh-CN" altLang="en-US" sz="2800" dirty="0" smtClean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濯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（  ）</a:t>
            </a:r>
            <a:endParaRPr lang="en-US" altLang="zh-CN" sz="28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亵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玩（    ）       </a:t>
            </a:r>
            <a:r>
              <a:rPr lang="zh-CN" altLang="en-US" sz="2800" dirty="0" smtClean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鲜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有闻（  ）     隐</a:t>
            </a:r>
            <a:r>
              <a:rPr lang="zh-CN" altLang="en-US" sz="2800" dirty="0" smtClean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逸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（   ）</a:t>
            </a:r>
            <a:endParaRPr lang="en-US" altLang="zh-CN" sz="28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周</a:t>
            </a:r>
            <a:r>
              <a:rPr lang="zh-CN" altLang="en-US" sz="2800" dirty="0" smtClean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敦颐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（    ）    </a:t>
            </a:r>
            <a:r>
              <a:rPr lang="zh-CN" altLang="en-US" sz="2800" dirty="0" smtClean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噫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（    ）         清</a:t>
            </a:r>
            <a:r>
              <a:rPr lang="zh-CN" altLang="en-US" sz="2800" dirty="0" smtClean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涟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（   ）</a:t>
            </a:r>
            <a:endParaRPr lang="en-US" altLang="zh-CN" sz="2800" dirty="0" smtClean="0"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2800" dirty="0" smtClean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李晓晨\Desktop\QQ截图2013081316071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2" descr="C:\Users\李晓晨\Desktop\QQ截图2013081316071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3639"/>
            <a:ext cx="9144000" cy="6744361"/>
          </a:xfrm>
          <a:prstGeom prst="rect">
            <a:avLst/>
          </a:prstGeom>
          <a:noFill/>
        </p:spPr>
      </p:pic>
      <p:sp>
        <p:nvSpPr>
          <p:cNvPr id="5" name="矩形 4"/>
          <p:cNvSpPr/>
          <p:nvPr/>
        </p:nvSpPr>
        <p:spPr>
          <a:xfrm>
            <a:off x="431032" y="980728"/>
            <a:ext cx="8712968" cy="55399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</a:t>
            </a:r>
            <a:r>
              <a:rPr lang="zh-CN" altLang="en-US" sz="28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、有仙</a:t>
            </a:r>
            <a:r>
              <a:rPr lang="zh-CN" altLang="en-US" sz="2800" dirty="0" smtClean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则名  </a:t>
            </a:r>
            <a:endParaRPr lang="en-US" altLang="zh-CN" sz="2800" dirty="0" smtClean="0">
              <a:solidFill>
                <a:schemeClr val="bg2">
                  <a:lumMod val="50000"/>
                </a:schemeClr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indent="2667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、有龙则</a:t>
            </a:r>
            <a:r>
              <a:rPr lang="zh-CN" altLang="en-US" sz="2800" dirty="0" smtClean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灵</a:t>
            </a:r>
            <a:endParaRPr lang="en-US" altLang="zh-CN" sz="2800" dirty="0" smtClean="0">
              <a:solidFill>
                <a:schemeClr val="bg2">
                  <a:lumMod val="50000"/>
                </a:schemeClr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indent="2667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3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、</a:t>
            </a:r>
            <a:r>
              <a:rPr lang="zh-CN" altLang="en-US" sz="2800" dirty="0" smtClean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斯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是陋室，</a:t>
            </a:r>
            <a:r>
              <a:rPr lang="zh-CN" altLang="en-US" sz="2800" dirty="0" smtClean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惟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吾德</a:t>
            </a:r>
            <a:r>
              <a:rPr lang="zh-CN" altLang="en-US" sz="2800" dirty="0" smtClean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馨</a:t>
            </a:r>
            <a:endParaRPr lang="en-US" altLang="zh-CN" sz="2800" dirty="0" smtClean="0">
              <a:solidFill>
                <a:schemeClr val="bg2">
                  <a:lumMod val="50000"/>
                </a:schemeClr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indent="2667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dirty="0" smtClean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</a:t>
            </a:r>
          </a:p>
          <a:p>
            <a:pPr indent="2667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4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、苔痕</a:t>
            </a:r>
            <a:r>
              <a:rPr lang="zh-CN" altLang="en-US" sz="2800" dirty="0" smtClean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上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阶绿，草色</a:t>
            </a:r>
            <a:r>
              <a:rPr lang="zh-CN" altLang="en-US" sz="2800" dirty="0" smtClean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入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帘青。</a:t>
            </a:r>
            <a:endParaRPr lang="en-US" altLang="zh-CN" sz="2800" dirty="0" smtClean="0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indent="2667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2800" dirty="0" smtClean="0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indent="2667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5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、谈笑有</a:t>
            </a:r>
            <a:r>
              <a:rPr lang="zh-CN" altLang="en-US" sz="2800" dirty="0" smtClean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鸿儒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，往来无</a:t>
            </a:r>
            <a:r>
              <a:rPr lang="zh-CN" altLang="en-US" sz="2800" dirty="0" smtClean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白丁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。</a:t>
            </a:r>
            <a:endParaRPr lang="en-US" altLang="zh-CN" sz="2800" dirty="0" smtClean="0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indent="2667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2800" dirty="0" smtClean="0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lvl="0"/>
            <a:endParaRPr lang="zh-CN" altLang="en-US" dirty="0"/>
          </a:p>
        </p:txBody>
      </p:sp>
      <p:sp>
        <p:nvSpPr>
          <p:cNvPr id="7" name="圆角矩形 8"/>
          <p:cNvSpPr>
            <a:spLocks noChangeArrowheads="1"/>
          </p:cNvSpPr>
          <p:nvPr/>
        </p:nvSpPr>
        <p:spPr bwMode="auto">
          <a:xfrm>
            <a:off x="2051720" y="188640"/>
            <a:ext cx="6552728" cy="819472"/>
          </a:xfrm>
          <a:prstGeom prst="roundRect">
            <a:avLst>
              <a:gd name="adj" fmla="val 16667"/>
            </a:avLst>
          </a:prstGeom>
          <a:gradFill>
            <a:gsLst>
              <a:gs pos="0">
                <a:srgbClr val="E0FDB5"/>
              </a:gs>
              <a:gs pos="35001">
                <a:srgbClr val="E4FDC2"/>
              </a:gs>
              <a:gs pos="100000">
                <a:srgbClr val="F5FFE6"/>
              </a:gs>
            </a:gsLst>
            <a:lin ang="5400000" scaled="1"/>
          </a:gradFill>
          <a:ln w="9525" cmpd="sng">
            <a:solidFill>
              <a:srgbClr val="98B954">
                <a:alpha val="0"/>
              </a:srgbClr>
            </a:solidFill>
            <a:round/>
            <a:headEnd/>
            <a:tailEnd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</p:spPr>
        <p:txBody>
          <a:bodyPr anchor="ctr"/>
          <a:lstStyle/>
          <a:p>
            <a:pPr algn="ctr"/>
            <a:endParaRPr lang="zh-CN" altLang="en-US" sz="4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203848" y="188640"/>
            <a:ext cx="38884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/>
              <a:t>四、实词解释</a:t>
            </a:r>
            <a:endParaRPr lang="zh-CN" altLang="en-US" sz="48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2987824" y="1124744"/>
            <a:ext cx="61561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则，副词，就；名，名词作动词</a:t>
            </a:r>
            <a:endParaRPr lang="zh-CN" altLang="en-US" sz="28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987824" y="1772816"/>
            <a:ext cx="61561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灵，形容词作动词，变成灵异的水。</a:t>
            </a:r>
            <a:endParaRPr lang="zh-CN" altLang="en-US" sz="28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259632" y="2924944"/>
            <a:ext cx="78843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斯，这；惟，只；馨，香气，这里指品德高尚。</a:t>
            </a:r>
            <a:endParaRPr lang="zh-CN" altLang="en-US" sz="28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331640" y="4221088"/>
            <a:ext cx="61561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上，长到；入，映入。</a:t>
            </a:r>
            <a:endParaRPr lang="zh-CN" altLang="en-US" sz="28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259632" y="5589240"/>
            <a:ext cx="46440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鸿，大；儒，旧时指读书人；</a:t>
            </a:r>
            <a:endParaRPr lang="zh-CN" altLang="en-US" sz="28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259632" y="6093296"/>
            <a:ext cx="557075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白丁，平民，指没什么学问的人。</a:t>
            </a:r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5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跋涉">
  <a:themeElements>
    <a:clrScheme name="跋涉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跋涉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跋涉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433</TotalTime>
  <Words>1730</Words>
  <Application>Microsoft Office PowerPoint</Application>
  <PresentationFormat>全屏显示(4:3)</PresentationFormat>
  <Paragraphs>261</Paragraphs>
  <Slides>24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  <vt:variant>
        <vt:lpstr>自定义放映</vt:lpstr>
      </vt:variant>
      <vt:variant>
        <vt:i4>1</vt:i4>
      </vt:variant>
    </vt:vector>
  </HeadingPairs>
  <TitlesOfParts>
    <vt:vector size="26" baseType="lpstr">
      <vt:lpstr>跋涉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自定义放映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李晓晨</dc:creator>
  <cp:lastModifiedBy>李晓晨</cp:lastModifiedBy>
  <cp:revision>44</cp:revision>
  <dcterms:created xsi:type="dcterms:W3CDTF">2013-08-13T07:41:47Z</dcterms:created>
  <dcterms:modified xsi:type="dcterms:W3CDTF">2013-08-14T09:35:49Z</dcterms:modified>
</cp:coreProperties>
</file>