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706" r:id="rId11"/>
  </p:sldMasterIdLst>
  <p:notesMasterIdLst>
    <p:notesMasterId r:id="rId105"/>
  </p:notesMasterIdLst>
  <p:sldIdLst>
    <p:sldId id="470" r:id="rId12"/>
    <p:sldId id="353" r:id="rId13"/>
    <p:sldId id="626" r:id="rId14"/>
    <p:sldId id="515" r:id="rId15"/>
    <p:sldId id="514" r:id="rId16"/>
    <p:sldId id="516" r:id="rId17"/>
    <p:sldId id="518" r:id="rId18"/>
    <p:sldId id="517" r:id="rId19"/>
    <p:sldId id="569" r:id="rId20"/>
    <p:sldId id="570" r:id="rId21"/>
    <p:sldId id="627" r:id="rId22"/>
    <p:sldId id="631" r:id="rId23"/>
    <p:sldId id="625" r:id="rId24"/>
    <p:sldId id="573" r:id="rId25"/>
    <p:sldId id="636" r:id="rId26"/>
    <p:sldId id="577" r:id="rId27"/>
    <p:sldId id="578" r:id="rId28"/>
    <p:sldId id="579" r:id="rId29"/>
    <p:sldId id="574" r:id="rId30"/>
    <p:sldId id="637" r:id="rId31"/>
    <p:sldId id="571" r:id="rId32"/>
    <p:sldId id="580" r:id="rId33"/>
    <p:sldId id="581" r:id="rId34"/>
    <p:sldId id="589" r:id="rId35"/>
    <p:sldId id="638" r:id="rId36"/>
    <p:sldId id="583" r:id="rId37"/>
    <p:sldId id="591" r:id="rId38"/>
    <p:sldId id="592" r:id="rId39"/>
    <p:sldId id="590" r:id="rId40"/>
    <p:sldId id="676" r:id="rId41"/>
    <p:sldId id="593" r:id="rId42"/>
    <p:sldId id="594" r:id="rId43"/>
    <p:sldId id="595" r:id="rId44"/>
    <p:sldId id="519" r:id="rId45"/>
    <p:sldId id="619" r:id="rId46"/>
    <p:sldId id="620" r:id="rId47"/>
    <p:sldId id="621" r:id="rId48"/>
    <p:sldId id="520" r:id="rId49"/>
    <p:sldId id="624" r:id="rId50"/>
    <p:sldId id="632" r:id="rId51"/>
    <p:sldId id="633" r:id="rId52"/>
    <p:sldId id="628" r:id="rId53"/>
    <p:sldId id="630" r:id="rId54"/>
    <p:sldId id="629" r:id="rId55"/>
    <p:sldId id="530" r:id="rId56"/>
    <p:sldId id="524" r:id="rId57"/>
    <p:sldId id="535" r:id="rId58"/>
    <p:sldId id="533" r:id="rId59"/>
    <p:sldId id="525" r:id="rId60"/>
    <p:sldId id="634" r:id="rId61"/>
    <p:sldId id="534" r:id="rId62"/>
    <p:sldId id="635" r:id="rId63"/>
    <p:sldId id="596" r:id="rId64"/>
    <p:sldId id="700" r:id="rId65"/>
    <p:sldId id="701" r:id="rId66"/>
    <p:sldId id="702" r:id="rId67"/>
    <p:sldId id="703" r:id="rId68"/>
    <p:sldId id="705" r:id="rId69"/>
    <p:sldId id="727" r:id="rId70"/>
    <p:sldId id="706" r:id="rId71"/>
    <p:sldId id="707" r:id="rId72"/>
    <p:sldId id="708" r:id="rId73"/>
    <p:sldId id="731" r:id="rId74"/>
    <p:sldId id="734" r:id="rId75"/>
    <p:sldId id="752" r:id="rId76"/>
    <p:sldId id="710" r:id="rId77"/>
    <p:sldId id="711" r:id="rId78"/>
    <p:sldId id="741" r:id="rId79"/>
    <p:sldId id="735" r:id="rId80"/>
    <p:sldId id="737" r:id="rId81"/>
    <p:sldId id="742" r:id="rId82"/>
    <p:sldId id="738" r:id="rId83"/>
    <p:sldId id="739" r:id="rId84"/>
    <p:sldId id="744" r:id="rId85"/>
    <p:sldId id="740" r:id="rId86"/>
    <p:sldId id="746" r:id="rId87"/>
    <p:sldId id="750" r:id="rId88"/>
    <p:sldId id="736" r:id="rId89"/>
    <p:sldId id="747" r:id="rId90"/>
    <p:sldId id="712" r:id="rId91"/>
    <p:sldId id="713" r:id="rId92"/>
    <p:sldId id="748" r:id="rId93"/>
    <p:sldId id="714" r:id="rId94"/>
    <p:sldId id="749" r:id="rId95"/>
    <p:sldId id="715" r:id="rId96"/>
    <p:sldId id="753" r:id="rId97"/>
    <p:sldId id="718" r:id="rId98"/>
    <p:sldId id="719" r:id="rId99"/>
    <p:sldId id="720" r:id="rId100"/>
    <p:sldId id="721" r:id="rId101"/>
    <p:sldId id="722" r:id="rId102"/>
    <p:sldId id="723" r:id="rId103"/>
    <p:sldId id="754" r:id="rId104"/>
  </p:sldIdLst>
  <p:sldSz cx="12190413" cy="6859588"/>
  <p:notesSz cx="6858000" cy="9144000"/>
  <p:custDataLst>
    <p:tags r:id="rId10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/>
        <a:ea typeface="等线" panose="02010600030101010101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4">
          <p15:clr>
            <a:srgbClr val="A4A3A4"/>
          </p15:clr>
        </p15:guide>
        <p15:guide id="2" pos="38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88"/>
    <p:restoredTop sz="97778"/>
  </p:normalViewPr>
  <p:slideViewPr>
    <p:cSldViewPr snapToGrid="0" showGuides="1">
      <p:cViewPr varScale="1">
        <p:scale>
          <a:sx n="109" d="100"/>
          <a:sy n="109" d="100"/>
        </p:scale>
        <p:origin x="594" y="114"/>
      </p:cViewPr>
      <p:guideLst>
        <p:guide orient="horz" pos="2104"/>
        <p:guide pos="38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84" Type="http://schemas.openxmlformats.org/officeDocument/2006/relationships/slide" Target="slides/slide73.xml"/><Relationship Id="rId89" Type="http://schemas.openxmlformats.org/officeDocument/2006/relationships/slide" Target="slides/slide78.xml"/><Relationship Id="rId16" Type="http://schemas.openxmlformats.org/officeDocument/2006/relationships/slide" Target="slides/slide5.xml"/><Relationship Id="rId107" Type="http://schemas.openxmlformats.org/officeDocument/2006/relationships/presProps" Target="presProps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102" Type="http://schemas.openxmlformats.org/officeDocument/2006/relationships/slide" Target="slides/slide9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9.xml"/><Relationship Id="rId95" Type="http://schemas.openxmlformats.org/officeDocument/2006/relationships/slide" Target="slides/slide84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59" Type="http://schemas.openxmlformats.org/officeDocument/2006/relationships/slide" Target="slides/slide48.xml"/><Relationship Id="rId103" Type="http://schemas.openxmlformats.org/officeDocument/2006/relationships/slide" Target="slides/slide92.xml"/><Relationship Id="rId108" Type="http://schemas.openxmlformats.org/officeDocument/2006/relationships/viewProps" Target="viewProps.xml"/><Relationship Id="rId54" Type="http://schemas.openxmlformats.org/officeDocument/2006/relationships/slide" Target="slides/slide43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91" Type="http://schemas.openxmlformats.org/officeDocument/2006/relationships/slide" Target="slides/slide80.xml"/><Relationship Id="rId96" Type="http://schemas.openxmlformats.org/officeDocument/2006/relationships/slide" Target="slides/slide8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6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94" Type="http://schemas.openxmlformats.org/officeDocument/2006/relationships/slide" Target="slides/slide83.xml"/><Relationship Id="rId99" Type="http://schemas.openxmlformats.org/officeDocument/2006/relationships/slide" Target="slides/slide88.xml"/><Relationship Id="rId101" Type="http://schemas.openxmlformats.org/officeDocument/2006/relationships/slide" Target="slides/slide9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109" Type="http://schemas.openxmlformats.org/officeDocument/2006/relationships/theme" Target="theme/theme1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6" Type="http://schemas.openxmlformats.org/officeDocument/2006/relationships/slide" Target="slides/slide65.xml"/><Relationship Id="rId97" Type="http://schemas.openxmlformats.org/officeDocument/2006/relationships/slide" Target="slides/slide86.xml"/><Relationship Id="rId104" Type="http://schemas.openxmlformats.org/officeDocument/2006/relationships/slide" Target="slides/slide9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4" Type="http://schemas.openxmlformats.org/officeDocument/2006/relationships/slide" Target="slides/slide13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66" Type="http://schemas.openxmlformats.org/officeDocument/2006/relationships/slide" Target="slides/slide55.xml"/><Relationship Id="rId87" Type="http://schemas.openxmlformats.org/officeDocument/2006/relationships/slide" Target="slides/slide76.xml"/><Relationship Id="rId110" Type="http://schemas.openxmlformats.org/officeDocument/2006/relationships/tableStyles" Target="tableStyles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56" Type="http://schemas.openxmlformats.org/officeDocument/2006/relationships/slide" Target="slides/slide45.xml"/><Relationship Id="rId77" Type="http://schemas.openxmlformats.org/officeDocument/2006/relationships/slide" Target="slides/slide66.xml"/><Relationship Id="rId100" Type="http://schemas.openxmlformats.org/officeDocument/2006/relationships/slide" Target="slides/slide89.xml"/><Relationship Id="rId10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93" Type="http://schemas.openxmlformats.org/officeDocument/2006/relationships/slide" Target="slides/slide82.xml"/><Relationship Id="rId98" Type="http://schemas.openxmlformats.org/officeDocument/2006/relationships/slide" Target="slides/slide8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4.xml"/><Relationship Id="rId46" Type="http://schemas.openxmlformats.org/officeDocument/2006/relationships/slide" Target="slides/slide35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62" Type="http://schemas.openxmlformats.org/officeDocument/2006/relationships/slide" Target="slides/slide51.xml"/><Relationship Id="rId83" Type="http://schemas.openxmlformats.org/officeDocument/2006/relationships/slide" Target="slides/slide72.xml"/><Relationship Id="rId88" Type="http://schemas.openxmlformats.org/officeDocument/2006/relationships/slide" Target="slides/slide7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9012C8C0-A3D3-487B-AECC-CB6663EAE28D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3891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1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849D3E0-124D-4DFF-AE99-4EA4CC201DB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9392606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1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51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29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53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478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54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782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55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852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56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540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63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1164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65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657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82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051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84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617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86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915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2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12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93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148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3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204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11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905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13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651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34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210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39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432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42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43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44</a:t>
            </a:fld>
            <a:endParaRPr lang="zh-CN" altLang="en-US" sz="1200">
              <a:latin typeface="等线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34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8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332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3329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1333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13331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32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90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392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6401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16402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16403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4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62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464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473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19474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19475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6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4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2536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545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22546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547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548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06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5608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617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25618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5619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20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78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868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689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2869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8691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92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50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1752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761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31762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31763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64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7" descr="hexa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3024188" y="479425"/>
            <a:ext cx="836612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2" name="组合 7"/>
          <p:cNvGrpSpPr/>
          <p:nvPr userDrawn="1"/>
        </p:nvGrpSpPr>
        <p:grpSpPr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824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4833" name="组合 18"/>
          <p:cNvGrpSpPr/>
          <p:nvPr userDrawn="1"/>
        </p:nvGrpSpPr>
        <p:grpSpPr>
          <a:xfrm>
            <a:off x="11352213" y="176213"/>
            <a:ext cx="838200" cy="742950"/>
            <a:chOff x="39833" y="101457"/>
            <a:chExt cx="838200" cy="743812"/>
          </a:xfrm>
        </p:grpSpPr>
        <p:grpSp>
          <p:nvGrpSpPr>
            <p:cNvPr id="34834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34835" name="图片 21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6" name="图片 22"/>
              <p:cNvPicPr>
                <a:picLocks noChangeAspect="1"/>
              </p:cNvPicPr>
              <p:nvPr userDrawn="1"/>
            </p:nvPicPr>
            <p:blipFill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480435F3-CE51-FE47-901D-12AFFB0ECEA9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LiHei Pro" pitchFamily="34" charset="-122"/>
                <a:ea typeface="LiHei Pro" pitchFamily="34" charset="-122"/>
                <a:cs typeface="+mn-cs"/>
              </a:rPr>
              <a:t>xiaoer.yanj.cn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/>
            <a:fld id="{9A0DB2DC-4C9A-4742-B13C-FB6460FD3503}" type="slidenum">
              <a:rPr lang="en-US" altLang="zh-CN" sz="1400">
                <a:solidFill>
                  <a:srgbClr val="808080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‹#›</a:t>
            </a:fld>
            <a:endParaRPr lang="en-US" altLang="zh-CN" sz="1400">
              <a:solidFill>
                <a:srgbClr val="808080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9525" y="0"/>
            <a:ext cx="12203113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en-US" strike="noStrike" noProof="1"/>
              <a:t>Click to edit Master subtitle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825" y="1031875"/>
            <a:ext cx="9910763" cy="42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150" y="6453188"/>
            <a:ext cx="392113" cy="222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3E729073-8FFE-4F18-B513-07581FC6638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0" y="6397625"/>
            <a:ext cx="2843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>
                <a:latin typeface="ITC Avant Garde Std Bk" pitchFamily="34" charset="0"/>
              </a:defRPr>
            </a:lvl1pPr>
          </a:lstStyle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ITC Avant Garde Std Bk" pitchFamily="34" charset="0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fontAlgn="auto"/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en-US" strike="noStrike" noProof="1"/>
              <a:t>Click to edit Master subtitle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825" y="1031875"/>
            <a:ext cx="9910763" cy="42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150" y="6453188"/>
            <a:ext cx="392113" cy="222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fld id="{3E729073-8FFE-4F18-B513-07581FC6638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0" y="6397625"/>
            <a:ext cx="2843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>
                <a:latin typeface="ITC Avant Garde Std Bk" pitchFamily="34" charset="0"/>
              </a:defRPr>
            </a:lvl1pPr>
          </a:lstStyle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ITC Avant Garde Std Bk" pitchFamily="34" charset="0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fontAlgn="auto"/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C4388EF-52D1-4258-9BE5-BCD010C7D4D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2022/2/9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3D3EE65E-57D2-4566-898C-4F2076833F8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ransition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9196EC2F-0988-4314-AD4B-24FF16D7B45E}" type="datetime1">
              <a:rPr lang="en-US" altLang="zh-CN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601EE9E8-4134-49B0-9AA7-3089E6521627}" type="slidenum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</p:sldLayoutIdLst>
  <p:transition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4100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5124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6148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7172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8196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hexa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9220" name="Text Placeholder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1213" cy="4167188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t" anchorCtr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 indent="-381000"/>
            <a:r>
              <a:rPr lang="en-US" altLang="zh-CN"/>
              <a:t>Second level</a:t>
            </a:r>
          </a:p>
          <a:p>
            <a:pPr lvl="2" indent="-304800"/>
            <a:r>
              <a:rPr lang="en-US" altLang="zh-CN"/>
              <a:t>Third level</a:t>
            </a:r>
          </a:p>
          <a:p>
            <a:pPr lvl="3" indent="-304800"/>
            <a:r>
              <a:rPr lang="en-US" altLang="zh-CN"/>
              <a:t>Fourth level</a:t>
            </a:r>
          </a:p>
          <a:p>
            <a:pPr lvl="4" indent="-304800"/>
            <a:r>
              <a:rPr lang="en-US" altLang="zh-CN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7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213" y="177800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defRPr/>
            </a:pPr>
            <a:fld id="{A6620504-D840-6A40-90BC-6F3747762FA2}" type="datetime1">
              <a:rPr 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2/9/2022</a:t>
            </a:fld>
            <a:endParaRPr 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4125"/>
            <a:ext cx="385921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auto">
              <a:defRPr/>
            </a:pPr>
            <a:r>
              <a:rPr lang="en-US" strike="noStrike" noProof="1">
                <a:solidFill>
                  <a:prstClr val="white">
                    <a:lumMod val="65000"/>
                  </a:prstClr>
                </a:solidFill>
                <a:latin typeface="+mn-lt"/>
                <a:ea typeface="+mn-ea"/>
                <a:cs typeface="+mn-cs"/>
              </a:rPr>
              <a:t>WWW.DESIGNERSPARADISE.COM</a:t>
            </a:r>
            <a:endParaRPr lang="en-US" strike="noStrike" noProof="1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5388"/>
            <a:ext cx="10463213" cy="1905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0775" y="6145213"/>
            <a:ext cx="481013" cy="30480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rgbClr val="808080"/>
                </a:solidFill>
                <a:latin typeface="Impact" panose="020B080603090205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Impact" panose="020B0806030902050204" pitchFamily="34" charset="0"/>
                <a:ea typeface="+mn-ea"/>
                <a:cs typeface="Impact" panose="020B0806030902050204" pitchFamily="34" charset="0"/>
              </a:rPr>
              <a:t>‹#›</a:t>
            </a:fld>
            <a:endParaRPr lang="en-US" altLang="zh-CN" strike="noStrike" noProof="1">
              <a:latin typeface="等线"/>
              <a:ea typeface="+mn-ea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ags" Target="../tags/tag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ags" Target="../tags/tag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562350" y="2380615"/>
            <a:ext cx="47815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陈</a:t>
            </a:r>
            <a:r>
              <a:rPr lang="en-US" alt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  </a:t>
            </a:r>
            <a:r>
              <a:rPr lang="zh-CN" altLang="en-US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情</a:t>
            </a:r>
            <a:r>
              <a:rPr lang="en-US" alt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  </a:t>
            </a:r>
            <a:r>
              <a:rPr lang="zh-CN" altLang="en-US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表</a:t>
            </a:r>
            <a:endParaRPr lang="zh-CN" altLang="en-US" sz="72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3425" y="183515"/>
            <a:ext cx="1124712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相关积累</a:t>
            </a:r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(1)孤苦伶仃:形容孤独困苦,无依无靠。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也作零丁孤苦。孤苦,孤单无靠,生活困苦。伶仃,孤独,没有依靠。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(2)茕茕孑立:形容孤单,无依无靠。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茕茕,孤单的样子。孑立,孤单地立着。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(3)形影相吊:身体和影子互相安慰,形容孤独。形,身体。吊,安慰。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(4)日薄西山:太阳快要落山了,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比喻衰老的人或腐朽的事物临近死亡。薄,迫近。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(5)皇天后土:古代对天地的尊称。皇天,指天。后土,指地。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第一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课时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4850" y="581660"/>
            <a:ext cx="114858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人言：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读《出师表》不哭者不忠，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读《陈情表》不哭者不孝。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千百年来，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人们把《出师表》当成了忠的标杆，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把《陈情表》当成了孝的典范，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可见李密的《陈情表》</a:t>
            </a:r>
          </a:p>
          <a:p>
            <a:pPr indent="304800"/>
            <a:r>
              <a:rPr lang="zh-CN" sz="4800" b="1">
                <a:latin typeface="仿宋" panose="02010609060101010101" charset="-122"/>
                <a:ea typeface="仿宋" panose="02010609060101010101" charset="-122"/>
              </a:rPr>
              <a:t>具有相当强烈的感人力量。</a:t>
            </a:r>
            <a:endParaRPr lang="zh-CN" altLang="en-US" sz="4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0013" y="1493838"/>
            <a:ext cx="527050" cy="2311731"/>
            <a:chOff x="5759920" y="1812691"/>
            <a:chExt cx="527374" cy="1389192"/>
          </a:xfrm>
        </p:grpSpPr>
        <p:sp>
          <p:nvSpPr>
            <p:cNvPr id="51" name="矩形 50"/>
            <p:cNvSpPr/>
            <p:nvPr/>
          </p:nvSpPr>
          <p:spPr>
            <a:xfrm>
              <a:off x="5759920" y="181269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759920" y="267451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9460" y="1620520"/>
            <a:ext cx="113201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语言建构与运用：掌握文中重要的文言基础知识；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思维发展与提升：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把握文章主要内容，了解李密忠孝难以两全的缘由；</a:t>
            </a:r>
            <a:endParaRPr lang="zh-CN" altLang="en-US" sz="32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350" y="1019810"/>
            <a:ext cx="109086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臣密言:臣</a:t>
            </a:r>
            <a:r>
              <a:rPr lang="zh-CN" altLang="en-US" sz="4000" b="1">
                <a:solidFill>
                  <a:srgbClr val="FF0000"/>
                </a:solidFill>
              </a:rPr>
              <a:t>以</a:t>
            </a:r>
            <a:r>
              <a:rPr lang="zh-CN" altLang="en-US" sz="4000" b="1"/>
              <a:t>险衅，</a:t>
            </a:r>
            <a:r>
              <a:rPr lang="zh-CN" altLang="en-US" sz="4000" b="1">
                <a:solidFill>
                  <a:srgbClr val="FF0000"/>
                </a:solidFill>
              </a:rPr>
              <a:t>夙</a:t>
            </a:r>
            <a:r>
              <a:rPr lang="zh-CN" altLang="en-US" sz="4000" b="1"/>
              <a:t>遭闵凶。</a:t>
            </a:r>
          </a:p>
          <a:p>
            <a:r>
              <a:rPr lang="zh-CN" altLang="en-US" sz="4000" b="1"/>
              <a:t>生孩六月，慈父</a:t>
            </a:r>
            <a:r>
              <a:rPr lang="zh-CN" altLang="en-US" sz="4000" b="1">
                <a:solidFill>
                  <a:srgbClr val="FF0000"/>
                </a:solidFill>
              </a:rPr>
              <a:t>见背</a:t>
            </a:r>
            <a:r>
              <a:rPr lang="zh-CN" altLang="en-US" sz="4000" b="1"/>
              <a:t>;行年四岁，舅夺母志。</a:t>
            </a:r>
          </a:p>
          <a:p>
            <a:r>
              <a:rPr lang="zh-CN" altLang="en-US" sz="4000" b="1"/>
              <a:t>祖母刘悯臣孤弱，躬亲抚养。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850" y="3994150"/>
            <a:ext cx="118948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动词：</a:t>
            </a: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表被动；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对方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了我，如：故今具道所以，冀君实或见恕也。</a:t>
            </a:r>
          </a:p>
          <a:p>
            <a:pPr algn="r"/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（《答司马谏议书》）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185" y="891540"/>
            <a:ext cx="117703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ym typeface="+mn-ea"/>
              </a:rPr>
              <a:t>臣少多疾病，九岁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不行</a:t>
            </a:r>
            <a:r>
              <a:rPr lang="zh-CN" altLang="en-US" sz="3600" b="1">
                <a:sym typeface="+mn-ea"/>
              </a:rPr>
              <a:t>，零丁孤苦，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至于</a:t>
            </a:r>
            <a:r>
              <a:rPr lang="zh-CN" altLang="en-US" sz="3600" b="1">
                <a:sym typeface="+mn-ea"/>
              </a:rPr>
              <a:t>成立。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既无伯叔，终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鲜</a:t>
            </a:r>
            <a:r>
              <a:rPr lang="zh-CN" altLang="en-US" sz="3600" b="1">
                <a:sym typeface="+mn-ea"/>
              </a:rPr>
              <a:t>兄弟，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门衰祚薄</a:t>
            </a:r>
            <a:r>
              <a:rPr lang="zh-CN" altLang="en-US" sz="3600" b="1">
                <a:sym typeface="+mn-ea"/>
              </a:rPr>
              <a:t>，晚有儿息。</a:t>
            </a:r>
          </a:p>
          <a:p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外</a:t>
            </a:r>
            <a:r>
              <a:rPr lang="zh-CN" altLang="en-US" sz="3600" b="1">
                <a:sym typeface="+mn-ea"/>
              </a:rPr>
              <a:t>无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期功</a:t>
            </a:r>
            <a:r>
              <a:rPr lang="zh-CN" altLang="en-US" sz="3600" b="1">
                <a:sym typeface="+mn-ea"/>
              </a:rPr>
              <a:t>强近之亲，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内</a:t>
            </a:r>
            <a:r>
              <a:rPr lang="zh-CN" altLang="en-US" sz="3600" b="1">
                <a:sym typeface="+mn-ea"/>
              </a:rPr>
              <a:t>无应门五尺之僮，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茕茕孑立，形影相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吊</a:t>
            </a:r>
            <a:r>
              <a:rPr lang="zh-CN" altLang="en-US" sz="3600" b="1">
                <a:sym typeface="+mn-ea"/>
              </a:rPr>
              <a:t>。</a:t>
            </a:r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ym typeface="+mn-ea"/>
              </a:rPr>
              <a:t>而刘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夙婴疾病</a:t>
            </a:r>
            <a:r>
              <a:rPr lang="zh-CN" altLang="en-US" sz="3600" b="1">
                <a:sym typeface="+mn-ea"/>
              </a:rPr>
              <a:t>，常在床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蓐</a:t>
            </a:r>
            <a:r>
              <a:rPr lang="zh-CN" altLang="en-US" sz="3600" b="1">
                <a:sym typeface="+mn-ea"/>
              </a:rPr>
              <a:t>，臣侍汤药，未曾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废离</a:t>
            </a:r>
            <a:r>
              <a:rPr lang="zh-CN" altLang="en-US" sz="3600" b="1">
                <a:sym typeface="+mn-ea"/>
              </a:rPr>
              <a:t>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2275" y="183515"/>
            <a:ext cx="1134618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（1）下列对原文有关内容的概括和分析,不正确的一项是(　) 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A.“臣以险衅,夙遭闵凶”,是第一段的综述。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“险衅”“凶”这两个词很快就把读者带入惨苦的情境。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B.作者突出“多疾病”“九岁不行”这种特弱的体质,说明祖母把自己抚养成人,确实不易,为下文“臣无祖母,无以至今日”这句话张本。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C.祖母“夙婴疾病”“常在床蓐”,失去独立生活的能力,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唯一可以依靠的就自己一人,“臣侍汤药,未曾废离”寥寥几句,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概括而又具体地勾勒出作者对祖母孝谨备至。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D.这段内容,是陈情不仕的理论根据,凄楚尽情,感人肺腑,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为下文“供养无主”做好铺垫。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10089198" y="183515"/>
            <a:ext cx="118681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76515" y="301942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665" y="770255"/>
            <a:ext cx="11443970" cy="6000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（2）下列对第一段有关内容的理解和分析,不正确的一项是(　)</a:t>
            </a: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A.开头以“险衅”“闵凶”备述孤苦,层层叙述,极言凄苦,</a:t>
            </a: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落在“未曾废离”上,为下文表达主题蓄势。</a:t>
            </a:r>
          </a:p>
          <a:p>
            <a:endParaRPr lang="zh-CN" sz="3200">
              <a:solidFill>
                <a:srgbClr val="000000"/>
              </a:solidFill>
              <a:cs typeface="方正书宋_GBK" charset="0"/>
              <a:sym typeface="+mn-ea"/>
            </a:endParaRP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B.开头句“臣以险衅,夙遭闵凶”在全段中起到铺垫作用。为下文写</a:t>
            </a: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父丧母嫁、零丁孤苦、祖母年迈卧床不起等内容做了铺垫。</a:t>
            </a:r>
          </a:p>
          <a:p>
            <a:endParaRPr lang="zh-CN" sz="3200">
              <a:solidFill>
                <a:srgbClr val="000000"/>
              </a:solidFill>
              <a:cs typeface="方正书宋_GBK" charset="0"/>
              <a:sym typeface="+mn-ea"/>
            </a:endParaRP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C.本段用“零丁孤苦”“茕茕孑立”“形影相吊”</a:t>
            </a: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等词语生动地表现李密身世的悲苦。</a:t>
            </a:r>
          </a:p>
          <a:p>
            <a:endParaRPr lang="zh-CN" sz="3200">
              <a:solidFill>
                <a:srgbClr val="000000"/>
              </a:solidFill>
              <a:cs typeface="方正书宋_GBK" charset="0"/>
              <a:sym typeface="+mn-ea"/>
            </a:endParaRP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D.本段从纵横两方面可分两个小层次:</a:t>
            </a:r>
          </a:p>
          <a:p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身世凄苦,祖母抚养恩深似海；人丁衰微,作者尽孝责无旁贷。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10552748" y="614680"/>
            <a:ext cx="11004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290" y="649605"/>
            <a:ext cx="1166749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（3）作者在该段陈述了哪些衷情？请理清思路并填空。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首先，用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八个字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概括了自己的坎坷命运；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然后以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八个字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讲述自己幼年丧父失母，孤苦多病,全靠祖母抚养,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接着以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八个字写家中人丁衰微,以“</a:t>
            </a:r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八个字写祖母多病,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以“</a:t>
            </a:r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八个字说明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祖母无臣，无以终余年。</a:t>
            </a:r>
          </a:p>
          <a:p>
            <a:r>
              <a:rPr lang="zh-CN" sz="3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这是陈情不仕的唯一事实根据,</a:t>
            </a:r>
          </a:p>
          <a:p>
            <a:r>
              <a:rPr lang="zh-CN" sz="3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作者说得凄切尽情,以使晋武帝准许自己的奏请。</a:t>
            </a:r>
            <a:endParaRPr lang="zh-CN" altLang="en-US" sz="36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7730" y="117030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臣以险衅，夙遭闵凶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75305" y="224472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慈父见背，舅夺母志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49245" y="3348990"/>
            <a:ext cx="3401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既无伯叔，终鲜兄弟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15820" y="3870960"/>
            <a:ext cx="3401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夙婴疾病，常在床蓐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15820" y="4392930"/>
            <a:ext cx="3401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臣侍汤药，未曾废离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5955" y="1649095"/>
            <a:ext cx="10342880" cy="43999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逮</a:t>
            </a:r>
            <a:r>
              <a:rPr lang="zh-CN" altLang="en-US" sz="4000" b="1">
                <a:sym typeface="+mn-ea"/>
              </a:rPr>
              <a:t>奉圣朝，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沐浴清化</a:t>
            </a:r>
            <a:r>
              <a:rPr lang="zh-CN" altLang="en-US" sz="4000" b="1">
                <a:sym typeface="+mn-ea"/>
              </a:rPr>
              <a:t>。</a:t>
            </a:r>
          </a:p>
          <a:p>
            <a:r>
              <a:rPr lang="zh-CN" altLang="en-US" sz="4000" b="1">
                <a:sym typeface="+mn-ea"/>
              </a:rPr>
              <a:t>前太守臣逵察臣孝廉;后刺史臣荣举臣秀才。</a:t>
            </a:r>
          </a:p>
          <a:p>
            <a:r>
              <a:rPr lang="zh-CN" altLang="en-US" sz="4000" b="1">
                <a:sym typeface="+mn-ea"/>
              </a:rPr>
              <a:t>臣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4000" b="1">
                <a:sym typeface="+mn-ea"/>
              </a:rPr>
              <a:t>供养无主，辞不赴命。</a:t>
            </a:r>
          </a:p>
          <a:p>
            <a:endParaRPr lang="zh-CN" altLang="en-US" sz="4000" b="1">
              <a:sym typeface="+mn-ea"/>
            </a:endParaRP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诏书特下，拜臣郎中，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寻</a:t>
            </a:r>
            <a:r>
              <a:rPr lang="zh-CN" altLang="en-US" sz="4000" b="1">
                <a:sym typeface="+mn-ea"/>
              </a:rPr>
              <a:t>蒙国恩，除臣洗马。</a:t>
            </a:r>
          </a:p>
          <a:p>
            <a:r>
              <a:rPr lang="zh-CN" altLang="en-US" sz="4000" b="1">
                <a:sym typeface="+mn-ea"/>
              </a:rPr>
              <a:t>猥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4000" b="1">
                <a:sym typeface="+mn-ea"/>
              </a:rPr>
              <a:t>微贱，当侍东宫，非臣陨首所能上报。</a:t>
            </a:r>
            <a:endParaRPr lang="zh-CN" altLang="en-US" sz="4000" b="1"/>
          </a:p>
        </p:txBody>
      </p:sp>
      <p:sp>
        <p:nvSpPr>
          <p:cNvPr id="24581" name="椭圆形标注 194564"/>
          <p:cNvSpPr/>
          <p:nvPr/>
        </p:nvSpPr>
        <p:spPr>
          <a:xfrm>
            <a:off x="2667000" y="228600"/>
            <a:ext cx="6899910" cy="715010"/>
          </a:xfrm>
          <a:prstGeom prst="wedgeEllipseCallout">
            <a:avLst>
              <a:gd name="adj1" fmla="val -26375"/>
              <a:gd name="adj2" fmla="val 155328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</a:rPr>
              <a:t>比喻蒙受了清明的政治教化。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0013" y="1493838"/>
            <a:ext cx="527050" cy="5180012"/>
            <a:chOff x="5759920" y="1812691"/>
            <a:chExt cx="527374" cy="3112833"/>
          </a:xfrm>
        </p:grpSpPr>
        <p:sp>
          <p:nvSpPr>
            <p:cNvPr id="51" name="矩形 50"/>
            <p:cNvSpPr/>
            <p:nvPr/>
          </p:nvSpPr>
          <p:spPr>
            <a:xfrm>
              <a:off x="5759920" y="181269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759920" y="267451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759920" y="353633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59920" y="4398152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9460" y="1916430"/>
            <a:ext cx="113201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语言建构与运用：掌握文中重要的文言基础知识；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思维发展与提升：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把握文章主要内容，了解李密忠孝难以两全的缘由；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审美鉴赏与创造：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赏析本文融情于事的表达和形象精粹的语言艺术；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文化传承与理解：增进对中华民族传统孝道的理解。</a:t>
            </a:r>
            <a:endParaRPr lang="zh-CN" altLang="en-US" sz="32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670" y="2137410"/>
            <a:ext cx="108254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ym typeface="+mn-ea"/>
              </a:rPr>
              <a:t>臣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具以表闻</a:t>
            </a:r>
            <a:r>
              <a:rPr lang="zh-CN" altLang="en-US" sz="3600" b="1">
                <a:sym typeface="+mn-ea"/>
              </a:rPr>
              <a:t>，辞不就职。诏书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切峻</a:t>
            </a:r>
            <a:r>
              <a:rPr lang="zh-CN" altLang="en-US" sz="3600" b="1">
                <a:sym typeface="+mn-ea"/>
              </a:rPr>
              <a:t>，责臣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逋慢</a:t>
            </a:r>
            <a:r>
              <a:rPr lang="zh-CN" altLang="en-US" sz="3600" b="1">
                <a:sym typeface="+mn-ea"/>
              </a:rPr>
              <a:t>;</a:t>
            </a:r>
          </a:p>
          <a:p>
            <a:r>
              <a:rPr lang="zh-CN" altLang="en-US" sz="3600" b="1">
                <a:sym typeface="+mn-ea"/>
              </a:rPr>
              <a:t>郡县逼迫，催臣上道;州司临门，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急于星火</a:t>
            </a:r>
            <a:r>
              <a:rPr lang="zh-CN" altLang="en-US" sz="3600" b="1">
                <a:sym typeface="+mn-ea"/>
              </a:rPr>
              <a:t>。</a:t>
            </a:r>
          </a:p>
          <a:p>
            <a:endParaRPr lang="zh-CN" altLang="en-US" sz="3600" b="1">
              <a:sym typeface="+mn-ea"/>
            </a:endParaRPr>
          </a:p>
          <a:p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ym typeface="+mn-ea"/>
              </a:rPr>
              <a:t>臣欲奉诏奔驰，则刘病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日笃</a:t>
            </a:r>
            <a:r>
              <a:rPr lang="zh-CN" altLang="en-US" sz="3600" b="1">
                <a:sym typeface="+mn-ea"/>
              </a:rPr>
              <a:t>，</a:t>
            </a:r>
          </a:p>
          <a:p>
            <a:r>
              <a:rPr lang="zh-CN" altLang="en-US" sz="3600" b="1">
                <a:sym typeface="+mn-ea"/>
              </a:rPr>
              <a:t>欲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苟</a:t>
            </a:r>
            <a:r>
              <a:rPr lang="zh-CN" altLang="en-US" sz="3600" b="1">
                <a:sym typeface="+mn-ea"/>
              </a:rPr>
              <a:t>顺私情，则告诉不许。</a:t>
            </a:r>
          </a:p>
          <a:p>
            <a:r>
              <a:rPr lang="zh-CN" altLang="en-US" sz="3600" b="1">
                <a:sym typeface="+mn-ea"/>
              </a:rPr>
              <a:t>臣之进退，实为狼狈。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2560" y="259715"/>
            <a:ext cx="1194371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（1）下列对原文有关内容的概括和分析,不正确的一项是(　</a:t>
            </a:r>
            <a:r>
              <a:rPr lang="en-US" altLang="zh-CN" sz="3200" b="0">
                <a:solidFill>
                  <a:srgbClr val="000000"/>
                </a:solidFill>
                <a:cs typeface="方正书宋_GBK" charset="0"/>
              </a:rPr>
              <a:t>  </a:t>
            </a:r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) 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A.本段开头称颂朝廷清明教化,以此必不可少的阿谀之词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博取晋武帝好感,“清化”二字在文中关涉重大,有领起下文的作用。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B.第二段中一方面说明自己不能应召并非即兴之想,而是确有困难,另一方面也说明自己的苦衷曾经为地方官吏所谅解,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严厉指斥朝廷催逼甚急有悖情理。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C.作者极力陈说自己乃卑贱之人,一再蒙受“国恩”,非“陨首所能上报”。这是一种以退为进的方法,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目的是防止皇上对自己的辞官产生反感和误解。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D.“切峻”“责臣”“逼迫”“催臣”“急于星火”等词句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点染了十万火急的形势,描写了自己所蒙受的巨大压力。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9960293" y="92710"/>
            <a:ext cx="11004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760" y="1667510"/>
            <a:ext cx="117690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（2）第二段中全都属于表现“臣之进退,实为狼狈”的一项是(　　)</a:t>
            </a:r>
          </a:p>
          <a:p>
            <a:endParaRPr lang="zh-CN" sz="3200" b="0">
              <a:solidFill>
                <a:srgbClr val="000000"/>
              </a:solidFill>
              <a:cs typeface="等线" panose="02010600030101010101" charset="-122"/>
            </a:endParaRPr>
          </a:p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①逮奉圣朝,沐浴清化　</a:t>
            </a:r>
          </a:p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②臣以供养无主,辞不赴命　</a:t>
            </a:r>
          </a:p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③非臣陨首所能上报　 </a:t>
            </a:r>
          </a:p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④州司临门,急于星火</a:t>
            </a:r>
          </a:p>
          <a:p>
            <a:endParaRPr lang="zh-CN" sz="3200" b="0">
              <a:solidFill>
                <a:srgbClr val="000000"/>
              </a:solidFill>
              <a:cs typeface="等线" panose="02010600030101010101" charset="-122"/>
            </a:endParaRPr>
          </a:p>
          <a:p>
            <a:r>
              <a:rPr lang="zh-CN" sz="3200" b="0">
                <a:solidFill>
                  <a:srgbClr val="000000"/>
                </a:solidFill>
                <a:cs typeface="等线" panose="02010600030101010101" charset="-122"/>
              </a:rPr>
              <a:t>A.①④　B.②③　C.②④　D.③④</a:t>
            </a:r>
            <a:endParaRPr lang="zh-CN" altLang="en-US" sz="3200">
              <a:cs typeface="等线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47973" y="1419860"/>
            <a:ext cx="11131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56895" y="99695"/>
            <a:ext cx="11077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（3）作者在该段叙述了哪些“沐浴清化”的内容？请完成表格。</a:t>
            </a:r>
          </a:p>
          <a:p>
            <a:r>
              <a:rPr lang="zh-CN" sz="28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怎样陈述既想报“国恩”又想“顺私情”的两难困境？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35" y="1440815"/>
          <a:ext cx="12190095" cy="5418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0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119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沐</a:t>
                      </a:r>
                    </a:p>
                    <a:p>
                      <a:pPr indent="0" algn="ctr">
                        <a:buNone/>
                      </a:pPr>
                      <a:endParaRPr 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浴</a:t>
                      </a:r>
                    </a:p>
                    <a:p>
                      <a:pPr indent="0" algn="ctr">
                        <a:buNone/>
                      </a:pPr>
                      <a:endParaRPr 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清</a:t>
                      </a:r>
                    </a:p>
                    <a:p>
                      <a:pPr indent="0" algn="ctr">
                        <a:buNone/>
                      </a:pPr>
                      <a:endParaRPr 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化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360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360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</a:rPr>
                        <a:t> </a:t>
                      </a:r>
                      <a:endParaRPr 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①太守（                   ）,是对他（       ）的肯定。</a:t>
                      </a:r>
                      <a:endParaRPr lang="en-US" alt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36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②刺史（                   ）,是对他（       ）的认可。</a:t>
                      </a:r>
                      <a:endParaRPr lang="en-US" alt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3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③朝廷下诏（            ），是</a:t>
                      </a:r>
                      <a:r>
                        <a:rPr lang="zh-CN" alt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皇帝</a:t>
                      </a: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对他</a:t>
                      </a:r>
                      <a:r>
                        <a:rPr lang="zh-CN" alt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的</a:t>
                      </a:r>
                      <a:r>
                        <a:rPr lang="en-US" sz="3600" b="0">
                          <a:solidFill>
                            <a:srgbClr val="000000"/>
                          </a:solidFill>
                          <a:latin typeface="汉仪雅酷黑简" panose="00020600040101010101" charset="-122"/>
                          <a:ea typeface="汉仪雅酷黑简" panose="00020600040101010101" charset="-122"/>
                          <a:cs typeface="汉仪雅酷黑简" panose="00020600040101010101" charset="-122"/>
                        </a:rPr>
                        <a:t>（       ）。</a:t>
                      </a:r>
                      <a:endParaRPr lang="en-US" altLang="en-US" sz="3600" b="0">
                        <a:solidFill>
                          <a:srgbClr val="000000"/>
                        </a:solidFill>
                        <a:latin typeface="汉仪雅酷黑简" panose="00020600040101010101" charset="-122"/>
                        <a:ea typeface="汉仪雅酷黑简" panose="00020600040101010101" charset="-122"/>
                        <a:cs typeface="汉仪雅酷黑简" panose="0002060004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04540" y="1440815"/>
            <a:ext cx="29248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推举李密为“孝廉”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26475" y="144081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德行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04540" y="3344545"/>
            <a:ext cx="29248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荐举李密为“秀才”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26475" y="344360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才能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09720" y="4967605"/>
            <a:ext cx="185801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“拜为郎中”</a:t>
            </a:r>
          </a:p>
          <a:p>
            <a:pPr algn="l"/>
            <a:r>
              <a:rPr lang="zh-CN" altLang="en-US" sz="2800"/>
              <a:t>“除为洗马”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66020" y="496760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信任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345" y="1734820"/>
            <a:ext cx="11358880" cy="43999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伏惟</a:t>
            </a:r>
            <a:r>
              <a:rPr lang="zh-CN" altLang="en-US" sz="4000" b="1">
                <a:sym typeface="+mn-ea"/>
              </a:rPr>
              <a:t>圣朝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4000" b="1">
                <a:sym typeface="+mn-ea"/>
              </a:rPr>
              <a:t>孝治天下，凡在故老，犹蒙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矜育</a:t>
            </a:r>
            <a:r>
              <a:rPr lang="zh-CN" altLang="en-US" sz="4000" b="1">
                <a:sym typeface="+mn-ea"/>
              </a:rPr>
              <a:t>，</a:t>
            </a:r>
          </a:p>
          <a:p>
            <a:r>
              <a:rPr lang="zh-CN" altLang="en-US" sz="4000" b="1">
                <a:sym typeface="+mn-ea"/>
              </a:rPr>
              <a:t>况臣孤苦，特为尤甚。</a:t>
            </a: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且臣少仕伪朝，历职郎署，本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图</a:t>
            </a:r>
            <a:r>
              <a:rPr lang="zh-CN" altLang="en-US" sz="4000" b="1">
                <a:sym typeface="+mn-ea"/>
              </a:rPr>
              <a:t>宦达，不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矜</a:t>
            </a:r>
            <a:r>
              <a:rPr lang="zh-CN" altLang="en-US" sz="4000" b="1">
                <a:sym typeface="+mn-ea"/>
              </a:rPr>
              <a:t>名节。</a:t>
            </a: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今臣亡国贱俘，至微至陋，过蒙拔擢，</a:t>
            </a:r>
          </a:p>
          <a:p>
            <a:r>
              <a:rPr lang="zh-CN" altLang="en-US" sz="4000" b="1">
                <a:sym typeface="+mn-ea"/>
              </a:rPr>
              <a:t>宠命优渥，岂敢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盘桓</a:t>
            </a:r>
            <a:r>
              <a:rPr lang="zh-CN" altLang="en-US" sz="4000" b="1">
                <a:sym typeface="+mn-ea"/>
              </a:rPr>
              <a:t>，有所希冀!</a:t>
            </a:r>
            <a:endParaRPr lang="zh-CN" altLang="en-US" sz="4000" b="1"/>
          </a:p>
        </p:txBody>
      </p:sp>
      <p:sp>
        <p:nvSpPr>
          <p:cNvPr id="36868" name="椭圆形标注 196611"/>
          <p:cNvSpPr/>
          <p:nvPr/>
        </p:nvSpPr>
        <p:spPr>
          <a:xfrm>
            <a:off x="767715" y="197485"/>
            <a:ext cx="5791200" cy="1219200"/>
          </a:xfrm>
          <a:prstGeom prst="wedgeEllipseCallout">
            <a:avLst>
              <a:gd name="adj1" fmla="val -40010"/>
              <a:gd name="adj2" fmla="val 7208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chemeClr val="accent2"/>
                </a:solidFill>
                <a:latin typeface="Times New Roman" panose="02020603050405020304" charset="0"/>
              </a:rPr>
              <a:t>旧时奏疏、书信中下级对上级常用的敬语。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0730" y="2414905"/>
            <a:ext cx="1097978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ym typeface="+mn-ea"/>
              </a:rPr>
              <a:t>但以刘日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薄</a:t>
            </a:r>
            <a:r>
              <a:rPr lang="zh-CN" altLang="en-US" sz="3600" b="1">
                <a:sym typeface="+mn-ea"/>
              </a:rPr>
              <a:t>西山，气息奄奄，人命危浅，朝不虑夕。</a:t>
            </a:r>
          </a:p>
          <a:p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ym typeface="+mn-ea"/>
              </a:rPr>
              <a:t>臣无祖母，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无以</a:t>
            </a:r>
            <a:r>
              <a:rPr lang="zh-CN" altLang="en-US" sz="3600" b="1">
                <a:sym typeface="+mn-ea"/>
              </a:rPr>
              <a:t>至今日，祖母无臣，无以终余年。</a:t>
            </a:r>
          </a:p>
          <a:p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ym typeface="+mn-ea"/>
              </a:rPr>
              <a:t>母、孙二人，更相为命，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是以区区</a:t>
            </a:r>
            <a:r>
              <a:rPr lang="zh-CN" altLang="en-US" sz="3600" b="1">
                <a:sym typeface="+mn-ea"/>
              </a:rPr>
              <a:t>不能废远。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865" y="635000"/>
            <a:ext cx="120650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（1）下列对原文有关内容的概括和分析,不正确的一项是(　　) 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A.在“孝”字上大作文章,把自己的行为纳入晋武帝的价值观念,使自己处在尤应蒙受“矜育”的有利地位,巧妙销蚀了与晋武帝的对立关系。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B.“本图宦达,不矜名节”“岂敢盘桓,有所希冀”申明自己不出来做官不是因为怀有二心,讲求“名节”,从根本上消除了晋武帝的疑虑。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C.先叙写祖母大限即至的凄苦危殆,接着抒发与祖母“更相为命”血肉亲情,最后写出“区区不能废远”,必须对祖母奉养终老的孝顺衷情。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D.作者突出了一个情字,既有对祖母的孝顺之情,又有对朝廷的感激之情,更有对皇帝的耿耿忠心,便能打动晋武帝的心。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9960293" y="92710"/>
            <a:ext cx="11004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2275" y="826770"/>
            <a:ext cx="1162875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（2）下列对文中词语的解说,不正确的一项是(　　)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A.郎署:代称皇帝的宿卫侍从官。李密在晋朝曾任郎中和尚书郎。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B.日薄西山:太阳接近西山。用日落比喻人的寿命即将终了。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C.犬马:谦辞,指臣子对君主的自喻,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以犬马自比,表示忠诚、甘愿服役奔走。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D.结草:是春秋时期一老人战场上结草报恩的故事,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故事告诉我们,人应知恩图报;也告诉我们,好人必有好报。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8354060" y="530225"/>
            <a:ext cx="115189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9760" y="165100"/>
            <a:ext cx="105562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（3）李密上表是为请求晋武帝批准自己终养祖母, </a:t>
            </a:r>
          </a:p>
          <a:p>
            <a:r>
              <a:rPr lang="zh-CN" sz="32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为什么还要主动提及自己在蜀汉为官一事?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465" y="2023110"/>
            <a:ext cx="11353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这是为了</a:t>
            </a:r>
            <a:r>
              <a:rPr lang="zh-CN" sz="3600" b="0" u="sng">
                <a:solidFill>
                  <a:schemeClr val="tx1"/>
                </a:solidFill>
                <a:cs typeface="方正书宋_GBK" charset="0"/>
              </a:rPr>
              <a:t>表明自己的态度。</a:t>
            </a:r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　　　　　　　　　　　　　　　　　　　　　</a:t>
            </a:r>
          </a:p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在蜀汉为官原本就是为求显达, </a:t>
            </a:r>
          </a:p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表明自己不是一个清高的人,　　　　　　</a:t>
            </a:r>
          </a:p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现在已经成了亡国之臣,又受到皇上的提拔和优厚待遇,就更不敢迟疑不决了。　　　　　　　　　　　　　　　　　　</a:t>
            </a:r>
          </a:p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这番话, 既是事实, 又符合情理, </a:t>
            </a:r>
          </a:p>
          <a:p>
            <a:r>
              <a:rPr lang="zh-CN" sz="3600" b="0">
                <a:solidFill>
                  <a:schemeClr val="tx1"/>
                </a:solidFill>
                <a:cs typeface="方正书宋_GBK" charset="0"/>
              </a:rPr>
              <a:t>足以解除晋武帝对自己可能产生的误解。 </a:t>
            </a:r>
            <a:endParaRPr lang="zh-CN" altLang="en-US" sz="3600" b="0">
              <a:solidFill>
                <a:schemeClr val="tx1"/>
              </a:solidFill>
              <a:cs typeface="方正书宋_GBK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825" y="1277620"/>
            <a:ext cx="10850880" cy="37846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ym typeface="+mn-ea"/>
              </a:rPr>
              <a:t>臣密今年四十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有</a:t>
            </a:r>
            <a:r>
              <a:rPr lang="zh-CN" altLang="en-US" sz="4000" b="1">
                <a:sym typeface="+mn-ea"/>
              </a:rPr>
              <a:t>四，祖母今年九十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有</a:t>
            </a:r>
            <a:r>
              <a:rPr lang="zh-CN" altLang="en-US" sz="4000" b="1">
                <a:sym typeface="+mn-ea"/>
              </a:rPr>
              <a:t>六，</a:t>
            </a:r>
          </a:p>
          <a:p>
            <a:r>
              <a:rPr lang="zh-CN" altLang="en-US" sz="4000" b="1">
                <a:sym typeface="+mn-ea"/>
              </a:rPr>
              <a:t>是臣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尽节</a:t>
            </a:r>
            <a:r>
              <a:rPr lang="zh-CN" altLang="en-US" sz="4000" b="1">
                <a:sym typeface="+mn-ea"/>
              </a:rPr>
              <a:t>于陛下之日长，报养刘之日短也。</a:t>
            </a:r>
          </a:p>
          <a:p>
            <a:r>
              <a:rPr lang="zh-CN" altLang="en-US" sz="4000" b="1">
                <a:sym typeface="+mn-ea"/>
              </a:rPr>
              <a:t>乌鸟私情，愿乞终养。</a:t>
            </a: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臣之辛苦，非独蜀之人士及二州牧伯所见明知，</a:t>
            </a:r>
          </a:p>
          <a:p>
            <a:r>
              <a:rPr lang="zh-CN" altLang="en-US" sz="4000" b="1">
                <a:sym typeface="+mn-ea"/>
              </a:rPr>
              <a:t>皇天后土，实所共鉴。</a:t>
            </a:r>
            <a:endParaRPr lang="zh-CN" altLang="en-US" sz="4000" b="1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预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习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3230" y="1452245"/>
            <a:ext cx="87636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ym typeface="+mn-ea"/>
              </a:rPr>
              <a:t>愿陛下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矜</a:t>
            </a:r>
            <a:r>
              <a:rPr lang="zh-CN" altLang="en-US" sz="4000" b="1">
                <a:sym typeface="+mn-ea"/>
              </a:rPr>
              <a:t>悯愚诚，听臣微志，</a:t>
            </a:r>
          </a:p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庶</a:t>
            </a:r>
            <a:r>
              <a:rPr lang="zh-CN" altLang="en-US" sz="4000" b="1">
                <a:sym typeface="+mn-ea"/>
              </a:rPr>
              <a:t>刘侥幸，保卒余年。</a:t>
            </a: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臣生当陨首，死当结草。</a:t>
            </a:r>
          </a:p>
          <a:p>
            <a:r>
              <a:rPr lang="zh-CN" altLang="en-US" sz="4000" b="1">
                <a:sym typeface="+mn-ea"/>
              </a:rPr>
              <a:t>臣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不胜</a:t>
            </a:r>
            <a:r>
              <a:rPr lang="zh-CN" altLang="en-US" sz="4000" b="1">
                <a:sym typeface="+mn-ea"/>
              </a:rPr>
              <a:t>犬马怖惧之情，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谨</a:t>
            </a:r>
            <a:r>
              <a:rPr lang="zh-CN" altLang="en-US" sz="4000" b="1">
                <a:sym typeface="+mn-ea"/>
              </a:rPr>
              <a:t>拜表以闻。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760" y="761365"/>
            <a:ext cx="1174051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（1）下列对原文有关内容的概括和分析,不正确的一项是(　</a:t>
            </a:r>
            <a:r>
              <a:rPr lang="en-US" altLang="zh-CN" sz="3200" b="0">
                <a:solidFill>
                  <a:srgbClr val="000000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) 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A.“是臣尽节于陛下之日长,报养刘之日短也”表明自己尽孝不仅无碍尽忠,而且是为了更好地尽忠。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B.作者用蜀地人士州官可作明证的事实,请天地神明“共鉴”的誓言,表白自己“愚诚”,所言全是实情。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C.表文终了,李密披肝沥胆,泣血陈情,如果皇上能“听臣微志”,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让祖母“保卒余年”,决心效犬马之劳来报答皇恩。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D.李密所求如此之“微”,所报却如此之大,晋武帝即便是铁石心肠,也不会不被李密的这个忠臣孝子、赤胆忠心的臣子所打动。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9968548" y="403225"/>
            <a:ext cx="11131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335" y="1156970"/>
            <a:ext cx="1190942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（2）下列对三四段有关内容的理解和分析,不正确的一项是(　　)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A.作者先举出“凡在故老,犹蒙矜育”的普遍事实,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以进一步阐述自己的特殊情况。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B.作者说他当初仕蜀是希图官职显达,并不考虑名誉节操。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C.作者说自己不能奉诏的原因是祖母风烛残年,母孙二人相依为命。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D.选段以议论与抒情为主,在陈情中喻之以大义。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作者运用了比喻、夸张等修辞手法,令人读来叹息不已。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10397173" y="883285"/>
            <a:ext cx="118681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4365" y="173355"/>
            <a:ext cx="10682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（3）作者最后提出了怎样的解决方法? 是如何提出的?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850" y="1555115"/>
            <a:ext cx="105416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solidFill>
                  <a:schemeClr val="tx1"/>
                </a:solidFill>
                <a:cs typeface="等线" panose="02010600030101010101" charset="-122"/>
              </a:rPr>
              <a:t>先尽孝后尽忠。</a:t>
            </a:r>
          </a:p>
          <a:p>
            <a:endParaRPr lang="zh-CN" sz="3600" b="0">
              <a:solidFill>
                <a:schemeClr val="tx1"/>
              </a:solidFill>
              <a:cs typeface="等线" panose="02010600030101010101" charset="-122"/>
            </a:endParaRPr>
          </a:p>
          <a:p>
            <a:r>
              <a:rPr lang="zh-CN" sz="3600" b="0">
                <a:solidFill>
                  <a:schemeClr val="tx1"/>
                </a:solidFill>
                <a:cs typeface="等线" panose="02010600030101010101" charset="-122"/>
              </a:rPr>
              <a:t>作者以列数字、作对比的方式</a:t>
            </a:r>
          </a:p>
          <a:p>
            <a:r>
              <a:rPr lang="zh-CN" sz="3600" b="0">
                <a:solidFill>
                  <a:schemeClr val="tx1"/>
                </a:solidFill>
                <a:cs typeface="等线" panose="02010600030101010101" charset="-122"/>
              </a:rPr>
              <a:t>提出了先尽孝后尽忠这一解决矛盾的办法,合情合理,</a:t>
            </a:r>
          </a:p>
          <a:p>
            <a:endParaRPr lang="zh-CN" sz="3600" b="0">
              <a:solidFill>
                <a:schemeClr val="tx1"/>
              </a:solidFill>
              <a:cs typeface="等线" panose="02010600030101010101" charset="-122"/>
            </a:endParaRPr>
          </a:p>
          <a:p>
            <a:r>
              <a:rPr lang="zh-CN" sz="3600" b="0">
                <a:solidFill>
                  <a:schemeClr val="tx1"/>
                </a:solidFill>
                <a:cs typeface="等线" panose="02010600030101010101" charset="-122"/>
              </a:rPr>
              <a:t>再加上李密在最后再表忠心,</a:t>
            </a:r>
          </a:p>
          <a:p>
            <a:r>
              <a:rPr lang="zh-CN" sz="3600" b="0">
                <a:solidFill>
                  <a:schemeClr val="tx1"/>
                </a:solidFill>
                <a:cs typeface="等线" panose="02010600030101010101" charset="-122"/>
              </a:rPr>
              <a:t>不容晋武帝置疑,晋武帝不得不答应李密的陈情。</a:t>
            </a:r>
            <a:endParaRPr lang="zh-CN" altLang="en-US" sz="3600" b="0">
              <a:solidFill>
                <a:schemeClr val="tx1"/>
              </a:solidFill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75765" y="222250"/>
            <a:ext cx="9010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.结合时代背景,推测李密“辞不就职”的原因。</a:t>
            </a:r>
          </a:p>
          <a:p>
            <a:endParaRPr lang="zh-CN" sz="3200" b="1" u="dotted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1" u="dotted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　　　　　　　　　　　　　　　　　　　　　　　　　　　　　　　　　　　　　　　　　　　　　　　　　　　　　　　　　　　　</a:t>
            </a:r>
            <a:endParaRPr 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.有论者认为,李密反复强调孝亲,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其实是为自己不奉诏仕晋而故意寻找借口。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你同意这一观点吗?为什么?</a:t>
            </a:r>
          </a:p>
          <a:p>
            <a:r>
              <a:rPr lang="zh-CN" sz="3200" b="1" u="dotted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　　　　　　　　　</a:t>
            </a:r>
          </a:p>
          <a:p>
            <a:endParaRPr 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3.晋武帝为什么会答应李密终养祖母的请求？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905"/>
            <a:ext cx="73660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小组探究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9760" y="140335"/>
            <a:ext cx="1143127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结合时代背景,推测李密“辞不就职”的原因。</a:t>
            </a:r>
            <a:endParaRPr lang="zh-CN" sz="36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第一,李密确实有一个供养祖母的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现实问题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像文章中所说“祖母无臣,无以终余年”。</a:t>
            </a:r>
          </a:p>
          <a:p>
            <a:endParaRPr lang="zh-CN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第二,李密是蜀汉旧臣,自然有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怀旧思想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甚至有忠臣不事二主的思想,况且他还认为汉主刘禅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是一个“可次齐桓”的人物,对晋灭蜀汉是有一点不服气的。</a:t>
            </a:r>
          </a:p>
          <a:p>
            <a:endParaRPr lang="zh-CN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第三,古人讲“做官如履薄冰”,他深知“伴君如伴虎”: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皇帝高兴时,则臣为君之心腹;皇帝不高兴时,则臣为君弃之草芥。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出于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历史教训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,李密不能没有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后顾之忧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晋朝刚刚建立,李密对晋武帝不甚了解,盲目做官,安知祸福。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所以李密“辞不就职”,不是不想做官,而是</a:t>
            </a:r>
            <a:r>
              <a:rPr lang="zh-CN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时机不宜做官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7805" y="138430"/>
            <a:ext cx="1185354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有论者认为,李密反复强调孝亲,其实是为自己</a:t>
            </a:r>
          </a:p>
          <a:p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不奉诏仕晋而故意寻找借口。你同意这一观点吗?为什么?</a:t>
            </a:r>
          </a:p>
          <a:p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观点一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不同意。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李密反复强调孝亲,绝不是为其不奉诏仕晋而故意寻找借口。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他是真心因终养祖母才难能应诏的。读完全篇,我们可以清楚地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体味到,他的孝心不是抽象的,而是充满了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孙儿对祖母的一片真情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观点二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李密是蜀汉的旧臣,司马氏以屠杀篡夺取得天下,内部矛盾重重。李密是亡国之臣,对出仕新朝不能不</a:t>
            </a:r>
            <a:r>
              <a:rPr lang="zh-CN" sz="3200" b="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有所顾虑而存观望之心</a:t>
            </a:r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晋武帝也察觉到了这一点,故有“诏书切峻,责臣逋慢”之语,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这就使李密在“再度表闻”时,发生了更大的困难。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然而李密抓住了“孝”字大做文章,却又不从大道理讲起,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而是委婉陈情,动之以情,恰到好处地解决了“不从皇命”的难题。</a:t>
            </a:r>
            <a:endParaRPr lang="zh-CN" altLang="en-US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8335" y="193675"/>
            <a:ext cx="9723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3.晋武帝为什么会答应李密终养祖母的请求？</a:t>
            </a:r>
          </a:p>
          <a:p>
            <a:endParaRPr lang="zh-CN" sz="36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sz="36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6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为李密的言辞和情理所动；</a:t>
            </a:r>
          </a:p>
          <a:p>
            <a:endParaRPr lang="zh-CN" sz="36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6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彰显以孝治天下的恩德。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1015" y="2251710"/>
            <a:ext cx="3520440" cy="1198880"/>
          </a:xfrm>
          <a:prstGeom prst="rect">
            <a:avLst/>
          </a:prstGeom>
          <a:noFill/>
          <a:ln>
            <a:noFill/>
          </a:ln>
          <a:scene3d>
            <a:camera prst="isometricOffAxis2Right"/>
            <a:lightRig rig="threePt" dir="t"/>
          </a:scene3d>
        </p:spPr>
        <p:txBody>
          <a:bodyPr wrap="none" rtlCol="0" anchor="t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双</a:t>
            </a:r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</a:t>
            </a:r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2370" y="697865"/>
            <a:ext cx="1092390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下列对课文有关内容的分析和概括,不正确的一项是(　　)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A.晋武帝征召李密为太子洗马,李密不愿应诏,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就写了这篇申诉自己不能应诏的苦衷的表文。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B.本文开篇就提出不愿应诏,接着从自己幼年的不幸遭遇写起,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说明自己与祖母相依为命的特殊感情,致使君王收回成命。</a:t>
            </a:r>
          </a:p>
          <a:p>
            <a:endParaRPr lang="zh-CN" sz="3200" b="0">
              <a:solidFill>
                <a:srgbClr val="000000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C.本文叙述委婉,辞意恳切,语言简洁生动,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富有表现力与强烈的感染力。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D.文章始终围绕“愿乞终养,辞不赴命”八个字展开,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在简洁的笔墨中寄寓了深刻的情感。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0" y="1410335"/>
            <a:ext cx="798195" cy="30988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课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堂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检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测</a:t>
            </a:r>
          </a:p>
        </p:txBody>
      </p:sp>
      <p:sp>
        <p:nvSpPr>
          <p:cNvPr id="4" name="矩形 3"/>
          <p:cNvSpPr/>
          <p:nvPr/>
        </p:nvSpPr>
        <p:spPr>
          <a:xfrm>
            <a:off x="10016808" y="516255"/>
            <a:ext cx="11004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1"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2790" y="198755"/>
            <a:ext cx="97523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知人论世</a:t>
            </a:r>
          </a:p>
          <a:p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李密(224—287),一名虔,字令伯,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犍为武阳(今四川彭山)人。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父早亡,母改嫁,与祖母刘氏相依为命。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曾仕蜀汉,蜀汉亡后,晋武帝征召他任太子洗马时,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他写了这篇《陈情表》,辞不就职。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刘氏去世后出任洗马、温县县令、汉中太守等。</a:t>
            </a:r>
          </a:p>
          <a:p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被谗免官,卒于家。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8640" y="367665"/>
            <a:ext cx="1082421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作业答案</a:t>
            </a:r>
            <a:r>
              <a:rPr lang="en-US" sz="3200" b="0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 D C C C            C B A B D     B D</a:t>
            </a:r>
            <a:endParaRPr lang="zh-CN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(1)外无期功强近之亲　内无应门五尺之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僮　</a:t>
            </a:r>
            <a:endParaRPr lang="zh-CN" sz="4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茕茕孑立　形影相吊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(2)臣欲奉诏奔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驰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则刘病日笃　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欲苟顺私情　则告诉不许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(3)臣无祖母　无以至今日　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祖母无臣　无以终余年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(4)臣密今年四十有四　祖母今年九十有六　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是臣尽节于陛下之日长　报养刘之日短也</a:t>
            </a:r>
          </a:p>
          <a:p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(5)臣生当</a:t>
            </a:r>
            <a:r>
              <a:rPr lang="zh-CN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陨</a:t>
            </a:r>
            <a:r>
              <a:rPr 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　死当结草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3550" y="170815"/>
            <a:ext cx="8310880" cy="62471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40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(6)</a:t>
            </a:r>
            <a:r>
              <a:rPr lang="zh-CN" sz="40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零丁孤苦，至于成立</a:t>
            </a:r>
            <a:endParaRPr lang="en-US" sz="4000">
              <a:solidFill>
                <a:srgbClr val="0C0C0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sz="40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(7)</a:t>
            </a:r>
            <a:r>
              <a:rPr lang="zh-CN" sz="40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门衰</a:t>
            </a:r>
            <a:r>
              <a:rPr lang="zh-CN" sz="4000" b="1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祚</a:t>
            </a:r>
            <a:r>
              <a:rPr lang="zh-CN" sz="40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薄，晚有儿息</a:t>
            </a:r>
          </a:p>
          <a:p>
            <a:endParaRPr lang="zh-CN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猥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以微贱，当侍东宫</a:t>
            </a:r>
          </a:p>
          <a:p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）但以刘日薄西山，气息奄奄</a:t>
            </a:r>
          </a:p>
          <a:p>
            <a:endParaRPr lang="zh-CN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）人命危浅，朝不虑夕</a:t>
            </a:r>
          </a:p>
          <a:p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）更相为命，是以区区不能废远</a:t>
            </a:r>
          </a:p>
          <a:p>
            <a:endParaRPr lang="zh-CN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）乌鸟私情，愿乞终养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第二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课时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2865" y="476250"/>
            <a:ext cx="930021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《古文观止》评论《陈情表》的语言，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说它</a:t>
            </a:r>
            <a:r>
              <a:rPr lang="zh-CN" sz="3600" b="1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“至性之言，悲恻动人”</a:t>
            </a: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《陈情表》的语言是有形的，有声的：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你可以看到李密形影相吊的孤寂，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可以看到祖母奄奄一息的悲恻，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你还可以听到少年的无助哀叹，</a:t>
            </a:r>
          </a:p>
          <a:p>
            <a:pPr indent="304800">
              <a:lnSpc>
                <a:spcPct val="150000"/>
              </a:lnSpc>
            </a:pPr>
            <a:r>
              <a:rPr 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可以听到老人的痛苦呻吟。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32093" y="2013888"/>
            <a:ext cx="527050" cy="2311732"/>
            <a:chOff x="5759920" y="3536331"/>
            <a:chExt cx="527374" cy="1389193"/>
          </a:xfrm>
        </p:grpSpPr>
        <p:sp>
          <p:nvSpPr>
            <p:cNvPr id="53" name="矩形 52"/>
            <p:cNvSpPr/>
            <p:nvPr/>
          </p:nvSpPr>
          <p:spPr>
            <a:xfrm>
              <a:off x="5759920" y="353633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59920" y="4398152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0585" y="1879600"/>
            <a:ext cx="99091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审美鉴赏与创造：</a:t>
            </a:r>
          </a:p>
          <a:p>
            <a:r>
              <a:rPr lang="zh-CN" sz="3200" b="0">
                <a:solidFill>
                  <a:srgbClr val="000000"/>
                </a:solidFill>
                <a:cs typeface="方正书宋_GBK" charset="0"/>
              </a:rPr>
              <a:t>赏析本文融情于事的表达和形象精粹的语言艺术；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文化传承与理解：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增进对中华民族传统孝道的理解。</a:t>
            </a:r>
            <a:endParaRPr lang="zh-CN" altLang="en-US" sz="32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矩形 13317"/>
          <p:cNvSpPr/>
          <p:nvPr/>
        </p:nvSpPr>
        <p:spPr>
          <a:xfrm>
            <a:off x="8235950" y="3146425"/>
            <a:ext cx="309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7470775" y="3605213"/>
            <a:ext cx="309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6959600" y="4367213"/>
            <a:ext cx="309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60730" y="187960"/>
            <a:ext cx="10556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latin typeface="+mn-ea"/>
                <a:ea typeface="+mn-ea"/>
                <a:cs typeface="+mn-ea"/>
              </a:rPr>
              <a:t>本文陈情时做到了融情于事</a:t>
            </a:r>
            <a:r>
              <a:rPr lang="en-US" sz="3600" b="0">
                <a:latin typeface="+mn-ea"/>
                <a:ea typeface="+mn-ea"/>
                <a:cs typeface="+mn-ea"/>
              </a:rPr>
              <a:t>,</a:t>
            </a:r>
            <a:r>
              <a:rPr lang="zh-CN" sz="3600" b="0">
                <a:latin typeface="+mn-ea"/>
                <a:ea typeface="+mn-ea"/>
                <a:cs typeface="+mn-ea"/>
              </a:rPr>
              <a:t>请简要分析。</a:t>
            </a:r>
            <a:endParaRPr lang="zh-CN" altLang="en-US" sz="3600">
              <a:latin typeface="+mn-ea"/>
              <a:ea typeface="+mn-ea"/>
              <a:cs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870" y="832485"/>
          <a:ext cx="11971020" cy="5922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9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58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411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叙事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抒情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05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自己因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“处境狼狈”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而产生的忧惧之情</a:t>
                      </a: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endParaRPr lang="en-US" altLang="en-US" sz="4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8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40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20" grpId="0"/>
      <p:bldP spid="1332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8260" y="114300"/>
          <a:ext cx="12094210" cy="66313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98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语句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赏析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2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诏书切峻,责臣逋慢;郡县逼迫,催臣上道;州司临门,急于星火。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从用词的角度而言“切”“峻”“责”“逋”“慢”，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都准确鲜明地刻画了晋武帝当时的恼怒情态；四字骈句的运用,简洁凝练,语势连贯紧凑,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渲染出圣命逼人的威严气氛。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外无期功强近之亲,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内无应门五尺之僮。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9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臣无祖母,无以至今日;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祖母无臣,无以终余年。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9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但以刘日薄西山,气息奄奄,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人命危浅,朝不虑夕。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黑体" panose="02010609060101010101" charset="-122"/>
                          <a:ea typeface="黑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5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臣不胜犬马怖惧之情,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谨拜表以闻。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8115" y="153670"/>
          <a:ext cx="11831955" cy="6602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6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904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叙事</a:t>
                      </a:r>
                      <a:endParaRPr lang="en-US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抒情</a:t>
                      </a:r>
                      <a:endParaRPr lang="en-US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52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自己的家世坎坷,祖母年老,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难以废远赴命 </a:t>
                      </a:r>
                      <a:endParaRPr lang="en-US" altLang="en-US" sz="3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自己的孤苦无依之情,与祖母相依为命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的深厚亲情 </a:t>
                      </a:r>
                      <a:endParaRPr lang="en-US" altLang="en-US" sz="3600" b="0">
                        <a:solidFill>
                          <a:srgbClr val="0070C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自己因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“处境狼狈”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而产生的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忧惧之情</a:t>
                      </a:r>
                      <a:r>
                        <a:rPr 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7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少仕伪朝,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今过蒙拔擢 </a:t>
                      </a:r>
                      <a:endParaRPr lang="en-US" altLang="en-US" sz="3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对朝廷恩遇的感激</a:t>
                      </a:r>
                      <a:r>
                        <a:rPr lang="en-US" sz="36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对晋武帝的忠敬之情</a:t>
                      </a:r>
                      <a:endParaRPr lang="en-US" altLang="en-US" sz="3600" b="0">
                        <a:solidFill>
                          <a:srgbClr val="0070C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6050" y="919480"/>
          <a:ext cx="11898630" cy="5843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6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语句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赏析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02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外无期功强近之亲,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内无应门五尺之僮。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运用对比,一外一内都强调一个“无”字,</a:t>
                      </a:r>
                    </a:p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活画出举目无亲、孤独寂寥的形象,</a:t>
                      </a:r>
                    </a:p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读之让人动容。　</a:t>
                      </a:r>
                      <a:r>
                        <a:rPr lang="en-US" sz="3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8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臣无祖母,无以至今日;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祖母无臣,无以终余年。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运用对偶句式,语气铿锵有力,语言简洁凝练,感情倍感热切,更具说服力。　 </a:t>
                      </a:r>
                      <a:endParaRPr lang="en-US" altLang="en-US" sz="3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71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但以刘日薄西山,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气息奄奄,人命危浅,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朝不虑夕。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以落日喻人命,贴切地刻画了</a:t>
                      </a:r>
                    </a:p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祖母苍老多病的形象,</a:t>
                      </a:r>
                    </a:p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具有浓烈的抒情色彩,极大地引发读者的同情。</a:t>
                      </a:r>
                      <a:r>
                        <a:rPr lang="en-US" sz="3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en-US" altLang="en-US" sz="3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09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臣不胜犬马怖惧之情,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谨拜表以闻。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似犬似马,怖惧之情溢于言表,表忠恳之情。</a:t>
                      </a:r>
                      <a:endParaRPr lang="en-US" altLang="en-US" sz="32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92275" y="1869440"/>
            <a:ext cx="82994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学习这篇文章后，</a:t>
            </a:r>
          </a:p>
          <a:p>
            <a:endParaRPr lang="zh-CN" sz="36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请就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孝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二者关系的问题，</a:t>
            </a:r>
          </a:p>
          <a:p>
            <a:endParaRPr lang="zh-CN" sz="36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发表一下自己的看法。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425" y="1750695"/>
            <a:ext cx="798195" cy="30988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课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堂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检</a:t>
            </a:r>
            <a:r>
              <a:rPr lang="en-US" altLang="zh-CN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  </a:t>
            </a:r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测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6275" y="212090"/>
            <a:ext cx="1124775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写作背景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263年,魏灭蜀汉。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265年,司马炎(晋武帝)废魏元帝曹奂,建立西晋王朝。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晋武帝初年,为安抚蜀汉士族,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也为吸引吴地(今江苏一带)的士族倾心于晋,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晋武帝对两地旧臣采取笼络收买政策,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征召他们到京城洛阳任职,李密便是被征召的旧臣之一。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李密以祖母年老多病无人奉养为由,辞不赴命,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又深恐晋武帝怀疑自己是怀念旧朝,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于是写了这篇《陈情表》。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武帝阅后,非但不强求李密来任职,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反而赐他赡养祖母的费用和两个奴婢。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1235" y="183515"/>
            <a:ext cx="9733280" cy="64928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</a:t>
            </a:r>
            <a:r>
              <a:rPr 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endParaRPr 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观点一:“忠孝两难全”,我觉得应先尽孝,后尽忠。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理由是“尽忠之日长,尽孝之日短”。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人的生命是父母给的,百善孝为先,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做人首先要尽孝道,报答父母的养育之恩。</a:t>
            </a:r>
          </a:p>
          <a:p>
            <a:endParaRPr 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观点二:自古以来,为人臣子,精忠报国;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作为儿女,恪守孝道。二者都是人们所倡导的传统美德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。然而古语有云:“忠孝两难全。”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当你涉足朝野,一身政务,必然会顾及不到家人,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此时应当舍小家,顾大家。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我还是觉得应从大局出发,以国家利益为重。</a:t>
            </a:r>
          </a:p>
          <a:p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但同时也要心系家人,这也是人之常情。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9865" y="183515"/>
            <a:ext cx="1181163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1.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选C。C项,“说明庄公有妇人之仁”理解有误,</a:t>
            </a:r>
          </a:p>
          <a:p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应是说明庄公有孝心。</a:t>
            </a:r>
          </a:p>
          <a:p>
            <a:endParaRPr 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孝丐的孝体现在哪些方面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sz="32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参考答案:把储存的食物留给母亲吃;小舟很干净;等母亲吃的时候,他就唱歌,表演儿戏,使母亲高兴,等母亲吃完了才做别的。</a:t>
            </a:r>
            <a:endParaRPr 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3.对于郑庄公“黄泉相见”的做法你是怎么看的?</a:t>
            </a:r>
            <a:endParaRPr lang="zh-CN" sz="32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观点一:在盛怒之下,庄公发誓不与母亲见面,但很快又后悔了。</a:t>
            </a:r>
          </a:p>
          <a:p>
            <a:r>
              <a:rPr lang="zh-CN" sz="3200" b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他为了见母亲,又不违背自己的誓言,便掘开地面见母亲。</a:t>
            </a:r>
          </a:p>
          <a:p>
            <a:r>
              <a:rPr lang="zh-CN" sz="3200" b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这种仁义孝道,不正是值得我们学习的传统美德吗?</a:t>
            </a:r>
            <a:endParaRPr lang="zh-CN" sz="32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观点二:何必跟自己的母亲斤斤计较,尽管姜氏对庄公不好,</a:t>
            </a:r>
          </a:p>
          <a:p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但也不能立下毒誓并关押自己的母亲,好在庄公及时反悔。</a:t>
            </a:r>
            <a:endParaRPr lang="zh-CN" alt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249295" y="2253615"/>
            <a:ext cx="52387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项</a:t>
            </a:r>
            <a:r>
              <a:rPr lang="en-US" alt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 </a:t>
            </a:r>
            <a:r>
              <a:rPr 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脊</a:t>
            </a:r>
            <a:r>
              <a:rPr lang="en-US" alt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 </a:t>
            </a:r>
            <a:r>
              <a:rPr 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轩</a:t>
            </a:r>
            <a:r>
              <a:rPr lang="en-US" alt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 </a:t>
            </a:r>
            <a:r>
              <a:rPr lang="zh-CN" sz="72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志</a:t>
            </a:r>
            <a:endParaRPr lang="zh-CN" sz="72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0013" y="1493838"/>
            <a:ext cx="527050" cy="5180012"/>
            <a:chOff x="5759920" y="1812691"/>
            <a:chExt cx="527374" cy="3112833"/>
          </a:xfrm>
        </p:grpSpPr>
        <p:sp>
          <p:nvSpPr>
            <p:cNvPr id="51" name="矩形 50"/>
            <p:cNvSpPr/>
            <p:nvPr/>
          </p:nvSpPr>
          <p:spPr>
            <a:xfrm>
              <a:off x="5759920" y="181269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759920" y="267451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759920" y="353633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59920" y="4398152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7380" y="1494155"/>
            <a:ext cx="1132014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/>
              <a:t>语言建构与运用：</a:t>
            </a:r>
          </a:p>
          <a:p>
            <a:r>
              <a:rPr lang="zh-CN" altLang="en-US" sz="3200"/>
              <a:t>掌握文中重要的文言基础知识；</a:t>
            </a:r>
          </a:p>
          <a:p>
            <a:endParaRPr lang="zh-CN" altLang="en-US" sz="3200"/>
          </a:p>
          <a:p>
            <a:r>
              <a:rPr lang="zh-CN" altLang="en-US" sz="3200"/>
              <a:t>思维发展与提升：</a:t>
            </a:r>
          </a:p>
          <a:p>
            <a:r>
              <a:rPr lang="zh-CN" altLang="en-US" sz="3200"/>
              <a:t>把握文章主要内容；</a:t>
            </a:r>
          </a:p>
          <a:p>
            <a:endParaRPr lang="zh-CN" altLang="en-US" sz="3200"/>
          </a:p>
          <a:p>
            <a:r>
              <a:rPr lang="zh-CN" altLang="en-US" sz="3200"/>
              <a:t>审美鉴赏与创造：</a:t>
            </a:r>
          </a:p>
          <a:p>
            <a:r>
              <a:rPr lang="zh-CN" altLang="en-US" sz="3200"/>
              <a:t>探究细节描写的精妙,理解融情于景、事细情深的特点；</a:t>
            </a:r>
          </a:p>
          <a:p>
            <a:endParaRPr lang="zh-CN" altLang="en-US" sz="3200"/>
          </a:p>
          <a:p>
            <a:r>
              <a:rPr lang="zh-CN" altLang="en-US" sz="3200"/>
              <a:t>文化传承与理解：增进对眷恋家园这一民族心理的理解。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预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习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970" y="91440"/>
            <a:ext cx="11896090" cy="6677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   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知人论世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归有光(1506-1571),字熙甫,号震川,世称“震川先生”。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苏州府昆山县(今江苏昆山)人。明代散文家。嘉靖四十四年(1565),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归有光六十岁时成进士,历长兴知县、顺德通判、南京太仆寺丞,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故称“归太仆”,留掌内阁制敕房,参与编修《世宗实录》。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隆庆五年(1571)病逝。崇尚唐宋古文,散文风格朴实,感情真挚。 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嘉靖十九年(1540),归有光中举人,之后参加会试,八次落第。</a:t>
            </a:r>
          </a:p>
          <a:p>
            <a:r>
              <a:rPr lang="en-US" altLang="zh-CN" sz="2800"/>
              <a:t>   </a:t>
            </a:r>
            <a:r>
              <a:rPr lang="zh-CN" altLang="en-US" sz="2800"/>
              <a:t>归有光虽然“八上公车而不遇”,但始终不愿甘休。</a:t>
            </a:r>
          </a:p>
          <a:p>
            <a:r>
              <a:rPr lang="en-US" altLang="zh-CN" sz="2800"/>
              <a:t>  </a:t>
            </a:r>
            <a:r>
              <a:rPr lang="zh-CN" altLang="en-US" sz="2800"/>
              <a:t>嘉靖四十四年(1565),归有光第九次参加会试时终于中了三甲进士,</a:t>
            </a:r>
          </a:p>
          <a:p>
            <a:r>
              <a:rPr lang="zh-CN" altLang="en-US" sz="2800"/>
              <a:t>这时他年已六十，满腹诗文经义、一心想为国出力的他壮志依旧未衰。</a:t>
            </a:r>
          </a:p>
          <a:p>
            <a:r>
              <a:rPr lang="zh-CN" altLang="en-US" sz="2800"/>
              <a:t>贡献:</a:t>
            </a:r>
          </a:p>
          <a:p>
            <a:r>
              <a:rPr lang="zh-CN" altLang="en-US" sz="2800"/>
              <a:t>明代“唐宋派”代表作家,被称为“今之欧阳修”,后人称赞其散文为“明文第一”。</a:t>
            </a:r>
            <a:r>
              <a:rPr lang="zh-CN" altLang="en-US" sz="2800">
                <a:solidFill>
                  <a:srgbClr val="C00000"/>
                </a:solidFill>
              </a:rPr>
              <a:t>是“唐宋八大家”与清代“桐城派”之间的桥梁。</a:t>
            </a:r>
          </a:p>
          <a:p>
            <a:r>
              <a:rPr lang="zh-CN" altLang="en-US" sz="2800">
                <a:solidFill>
                  <a:srgbClr val="C00000"/>
                </a:solidFill>
              </a:rPr>
              <a:t>与唐顺之、王慎中并称为“嘉靖三大家”。</a:t>
            </a:r>
          </a:p>
          <a:p>
            <a:r>
              <a:rPr lang="zh-CN" altLang="en-US" sz="2800"/>
              <a:t>《震川集》《震川先生集》《三吴水利录》等。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4215" y="152400"/>
            <a:ext cx="112204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写作背景</a:t>
            </a:r>
          </a:p>
          <a:p>
            <a:r>
              <a:rPr lang="zh-CN" altLang="en-US" sz="3200"/>
              <a:t>项脊轩,书斋名。因其远祖归道隆住在太仓项脊泾而命名。</a:t>
            </a:r>
          </a:p>
          <a:p>
            <a:r>
              <a:rPr lang="zh-CN" altLang="en-US" sz="3200"/>
              <a:t>归有光为自己的书斋命名为“项脊轩”,</a:t>
            </a:r>
          </a:p>
          <a:p>
            <a:r>
              <a:rPr lang="zh-CN" altLang="en-US" sz="3200"/>
              <a:t>固然因其狭小,如在项脊之间,</a:t>
            </a:r>
          </a:p>
          <a:p>
            <a:r>
              <a:rPr lang="zh-CN" altLang="en-US" sz="3200"/>
              <a:t>但他也把“项脊”作为别号(自称“项脊生”),</a:t>
            </a:r>
          </a:p>
          <a:p>
            <a:r>
              <a:rPr lang="zh-CN" altLang="en-US" sz="3200"/>
              <a:t>追念先祖归道隆的情感也十分明显。</a:t>
            </a:r>
          </a:p>
          <a:p>
            <a:r>
              <a:rPr lang="zh-CN" altLang="en-US" sz="3200">
                <a:solidFill>
                  <a:srgbClr val="C00000"/>
                </a:solidFill>
              </a:rPr>
              <a:t>他从小就有远大志向,要考取功名,光宗耀祖,</a:t>
            </a:r>
          </a:p>
          <a:p>
            <a:r>
              <a:rPr lang="zh-CN" altLang="en-US" sz="3200">
                <a:solidFill>
                  <a:srgbClr val="C00000"/>
                </a:solidFill>
              </a:rPr>
              <a:t>要成为家族顶天立地的脊梁。</a:t>
            </a:r>
          </a:p>
          <a:p>
            <a:r>
              <a:rPr lang="zh-CN" altLang="en-US" sz="3200">
                <a:solidFill>
                  <a:srgbClr val="C00000"/>
                </a:solidFill>
              </a:rPr>
              <a:t>然而,他幼年丧母,少年科场失利,家庭衰败,中年丧妻,隐痛重重。</a:t>
            </a:r>
          </a:p>
          <a:p>
            <a:r>
              <a:rPr lang="zh-CN" altLang="en-US" sz="3200">
                <a:solidFill>
                  <a:srgbClr val="C00000"/>
                </a:solidFill>
              </a:rPr>
              <a:t>一生一波三折,35岁才中举人。</a:t>
            </a:r>
          </a:p>
          <a:p>
            <a:r>
              <a:rPr lang="zh-CN" altLang="en-US" sz="3200"/>
              <a:t>项脊轩牵系着家族的许多事,它的变迁反映了家族命运的变化。</a:t>
            </a:r>
          </a:p>
          <a:p>
            <a:r>
              <a:rPr lang="zh-CN" altLang="en-US" sz="3200"/>
              <a:t>项脊轩是作者喜悦与悲哀、希望与梦想的见证,</a:t>
            </a:r>
          </a:p>
          <a:p>
            <a:r>
              <a:rPr lang="zh-CN" altLang="en-US" sz="3200"/>
              <a:t>是作者思想感情的一个结,是作者抒发内心感受的一个触发点。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205" y="429260"/>
            <a:ext cx="11155680" cy="6000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ym typeface="+mn-ea"/>
              </a:rPr>
              <a:t>归有光主要生活在明朝嘉靖、隆庆时期，</a:t>
            </a:r>
          </a:p>
          <a:p>
            <a:r>
              <a:rPr lang="zh-CN" altLang="en-US" sz="3200">
                <a:sym typeface="+mn-ea"/>
              </a:rPr>
              <a:t>他的散文题材较狭窄，只是就日常交往、身边琐事，</a:t>
            </a:r>
          </a:p>
          <a:p>
            <a:r>
              <a:rPr lang="zh-CN" altLang="en-US" sz="3200">
                <a:sym typeface="+mn-ea"/>
              </a:rPr>
              <a:t>尤其是家人、父子、夫妇之情着笔。这一特点在</a:t>
            </a:r>
          </a:p>
          <a:p>
            <a:r>
              <a:rPr lang="zh-CN" altLang="en-US" sz="3200">
                <a:sym typeface="+mn-ea"/>
              </a:rPr>
              <a:t>《先妣事略》《寒花葬志》及本文中，表现得尤为突出。</a:t>
            </a:r>
          </a:p>
          <a:p>
            <a:r>
              <a:rPr lang="zh-CN" altLang="en-US" sz="3200">
                <a:sym typeface="+mn-ea"/>
              </a:rPr>
              <a:t>作者35岁中举后，徙居嘉定安亭江上，</a:t>
            </a:r>
          </a:p>
          <a:p>
            <a:r>
              <a:rPr lang="zh-CN" altLang="en-US" sz="3200">
                <a:sym typeface="+mn-ea"/>
              </a:rPr>
              <a:t>授课讲学，不复回故里。</a:t>
            </a:r>
          </a:p>
          <a:p>
            <a:r>
              <a:rPr lang="zh-CN" altLang="en-US" sz="3200">
                <a:sym typeface="+mn-ea"/>
              </a:rPr>
              <a:t>由此可以推知，他18岁写此文，</a:t>
            </a:r>
          </a:p>
          <a:p>
            <a:r>
              <a:rPr lang="zh-CN" altLang="en-US" sz="3200">
                <a:sym typeface="+mn-ea"/>
              </a:rPr>
              <a:t>35岁左右可能在迁居前由于翻检书箧，触及旧稿，</a:t>
            </a:r>
          </a:p>
          <a:p>
            <a:r>
              <a:rPr lang="zh-CN" altLang="en-US" sz="3200">
                <a:sym typeface="+mn-ea"/>
              </a:rPr>
              <a:t>引起了对亡妻深深的怀念，因而补写了附记，</a:t>
            </a:r>
          </a:p>
          <a:p>
            <a:r>
              <a:rPr lang="zh-CN" altLang="en-US" sz="3200">
                <a:sym typeface="+mn-ea"/>
              </a:rPr>
              <a:t>其间相距十六七年，妻死之年手植的枇杷树也生长了五六年。</a:t>
            </a:r>
          </a:p>
          <a:p>
            <a:r>
              <a:rPr lang="zh-CN" altLang="en-US" sz="3200">
                <a:sym typeface="+mn-ea"/>
              </a:rPr>
              <a:t>这样，不仅枇杷树“亭亭如盖”比较符合实际情况，</a:t>
            </a:r>
          </a:p>
          <a:p>
            <a:r>
              <a:rPr lang="zh-CN" altLang="en-US" sz="3200">
                <a:sym typeface="+mn-ea"/>
              </a:rPr>
              <a:t>且“多在外”“不常居”之语也有了着落。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9700" y="280670"/>
            <a:ext cx="118554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  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文体简介</a:t>
            </a:r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奏事陈情的奏章——表。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古代的一种文体,是臣民对君主陈请事情的文书。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中国古代臣子写给君主的呈文有各种不同的名称。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战国时期统称为“书”,如李斯的《谏逐客书》。</a:t>
            </a:r>
          </a:p>
          <a:p>
            <a:r>
              <a:rPr lang="en-US" altLang="zh-CN" sz="3200" b="0">
                <a:solidFill>
                  <a:srgbClr val="FF0000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FF0000"/>
                </a:solidFill>
                <a:cs typeface="方正书宋_GBK" charset="0"/>
              </a:rPr>
              <a:t>到了汉代,这类文字分成章、奏、表、议四小类。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刘勰在《文心雕龙·章表》里说: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“章以谢恩,奏以按劾,表以陈情,议以执异。”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可见,表的主要作用就是表达臣子对君主的忠诚和希望。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统观众多表文,尽管具体内容不同,但都离不开抒情手法的运用,</a:t>
            </a:r>
          </a:p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因此,“动之以情”也可以说是这种文体的一个基本特征。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此外,这种文体还有自己的特殊格式,如开头要说“臣某言”,结尾常有“臣某诚惶诚恐,顿首顿首,死罪死罪”之类的话。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2790" y="198755"/>
            <a:ext cx="112903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文体简介</a:t>
            </a:r>
          </a:p>
          <a:p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cs typeface="方正书宋_GBK" charset="0"/>
            </a:endParaRPr>
          </a:p>
          <a:p>
            <a:r>
              <a:rPr lang="zh-CN" altLang="en-US" sz="3600"/>
              <a:t>“志”即“记”，可以记人,也可以记事，</a:t>
            </a:r>
          </a:p>
          <a:p>
            <a:r>
              <a:rPr lang="zh-CN" altLang="en-US" sz="3600"/>
              <a:t>是古代</a:t>
            </a:r>
            <a:r>
              <a:rPr lang="zh-CN" altLang="en-US" sz="3600">
                <a:solidFill>
                  <a:srgbClr val="C00000"/>
                </a:solidFill>
              </a:rPr>
              <a:t>记叙事物、抒发感情</a:t>
            </a:r>
            <a:r>
              <a:rPr lang="zh-CN" altLang="en-US" sz="3600"/>
              <a:t>的一种文体。</a:t>
            </a:r>
          </a:p>
          <a:p>
            <a:r>
              <a:rPr lang="zh-CN" altLang="en-US" sz="3600"/>
              <a:t>常撷取日常琐事，</a:t>
            </a:r>
          </a:p>
          <a:p>
            <a:r>
              <a:rPr lang="zh-CN" altLang="en-US" sz="3600"/>
              <a:t>通过细节描写，来抒情言志记事，</a:t>
            </a:r>
          </a:p>
          <a:p>
            <a:r>
              <a:rPr lang="zh-CN" altLang="en-US" sz="3600"/>
              <a:t>如地方志、墓志、</a:t>
            </a:r>
          </a:p>
          <a:p>
            <a:r>
              <a:rPr lang="zh-CN" altLang="en-US" sz="3600"/>
              <a:t>《三国志》《项脊轩志》《醉翁亭记》《岳阳楼记》等。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2790" y="198755"/>
            <a:ext cx="11290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字词注音</a:t>
            </a:r>
          </a:p>
          <a:p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cs typeface="方正书宋_GBK" charset="0"/>
            </a:endParaRPr>
          </a:p>
          <a:p>
            <a:r>
              <a:rPr lang="zh-CN" altLang="en-US" sz="3600"/>
              <a:t>渗漉(      )　　 修葺(    )　 栏楯(    )   异爨(    )  长号(    )</a:t>
            </a:r>
          </a:p>
          <a:p>
            <a:endParaRPr lang="zh-CN" altLang="en-US" sz="3600"/>
          </a:p>
          <a:p>
            <a:r>
              <a:rPr lang="zh-CN" altLang="en-US" sz="3600"/>
              <a:t>呱呱而泣(   )    扃牖(    )   阖门(    )   垣墙(    )  老妪(    )  </a:t>
            </a:r>
          </a:p>
          <a:p>
            <a:endParaRPr lang="zh-CN" altLang="en-US" sz="3600"/>
          </a:p>
          <a:p>
            <a:r>
              <a:rPr lang="zh-CN" altLang="en-US" sz="3600"/>
              <a:t>迨(    )       珊珊可爱(   )  象笏(    )   偃仰(    )  先妣(    )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2790" y="198755"/>
            <a:ext cx="1129030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文化常识</a:t>
            </a:r>
          </a:p>
          <a:p>
            <a:r>
              <a:rPr lang="zh-CN" altLang="en-US" sz="3600"/>
              <a:t>(1)象笏:象牙制的手板。</a:t>
            </a:r>
          </a:p>
          <a:p>
            <a:r>
              <a:rPr lang="zh-CN" altLang="en-US" sz="3600"/>
              <a:t>古代品级较高的官员朝见君主时执笏,供指画和记事。</a:t>
            </a:r>
          </a:p>
          <a:p>
            <a:r>
              <a:rPr lang="zh-CN" altLang="en-US" sz="3600"/>
              <a:t>笏多以象牙、玉制成。</a:t>
            </a:r>
          </a:p>
          <a:p>
            <a:r>
              <a:rPr lang="zh-CN" altLang="en-US" sz="3600"/>
              <a:t>(2)归:古代女子出嫁称为“归”。</a:t>
            </a:r>
          </a:p>
          <a:p>
            <a:r>
              <a:rPr lang="zh-CN" altLang="en-US" sz="3600"/>
              <a:t>(3)归宁:古代已婚女子回娘家省亲。</a:t>
            </a:r>
          </a:p>
          <a:p>
            <a:r>
              <a:rPr lang="zh-CN" altLang="en-US" sz="3600"/>
              <a:t>(4)束发:男孩成童,束发为髻,</a:t>
            </a:r>
            <a:r>
              <a:rPr lang="zh-CN" altLang="en-US" sz="3600">
                <a:solidFill>
                  <a:srgbClr val="C00000"/>
                </a:solidFill>
              </a:rPr>
              <a:t>一般认为是15岁。</a:t>
            </a:r>
          </a:p>
          <a:p>
            <a:r>
              <a:rPr lang="zh-CN" altLang="en-US" sz="3600"/>
              <a:t>(5)先大母:去世的祖母。</a:t>
            </a:r>
          </a:p>
          <a:p>
            <a:r>
              <a:rPr lang="zh-CN" altLang="en-US" sz="3600" b="1">
                <a:solidFill>
                  <a:srgbClr val="C00000"/>
                </a:solidFill>
              </a:rPr>
              <a:t>在称谓前加“大”或“太”表示再长一辈。</a:t>
            </a:r>
          </a:p>
          <a:p>
            <a:r>
              <a:rPr lang="zh-CN" altLang="en-US" sz="3600" b="1">
                <a:solidFill>
                  <a:srgbClr val="C00000"/>
                </a:solidFill>
              </a:rPr>
              <a:t>在称谓前加“先”表示已去世。</a:t>
            </a:r>
          </a:p>
          <a:p>
            <a:r>
              <a:rPr lang="zh-CN" altLang="en-US" sz="3600" b="1">
                <a:solidFill>
                  <a:srgbClr val="7030A0"/>
                </a:solidFill>
              </a:rPr>
              <a:t>“先妣”指去世的母亲,“先考”指去世的父亲。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第一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课时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5940" y="337185"/>
            <a:ext cx="1154239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中国的亭台楼阁无数。</a:t>
            </a:r>
          </a:p>
          <a:p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黄鹤楼是美的，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因为它有“黄鹤一去不复返，白云千载空悠悠”的慨叹；醉翁亭是美的，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因为它有“醉翁之意不在酒，在乎山水之间也”的情趣;滕王阁是美的，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因为它有“落霞与孤鹜齐飞，秋水共长天一色”的意趣。项脊轩虽是一间不起眼的小阁子，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但《项脊轩志》却成为经典名篇。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今天，让我们一起走进项脊轩，</a:t>
            </a:r>
          </a:p>
          <a:p>
            <a:pPr indent="304800"/>
            <a:r>
              <a:rPr lang="zh-CN" sz="3600" b="0">
                <a:solidFill>
                  <a:srgbClr val="0C0C0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进一步品读这篇课文，了解其中真味。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0013" y="1493838"/>
            <a:ext cx="527050" cy="2311731"/>
            <a:chOff x="5759920" y="1812691"/>
            <a:chExt cx="527374" cy="1389192"/>
          </a:xfrm>
        </p:grpSpPr>
        <p:sp>
          <p:nvSpPr>
            <p:cNvPr id="51" name="矩形 50"/>
            <p:cNvSpPr/>
            <p:nvPr/>
          </p:nvSpPr>
          <p:spPr>
            <a:xfrm>
              <a:off x="5759920" y="181269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759920" y="267451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7380" y="1494155"/>
            <a:ext cx="113201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/>
              <a:t>语言建构与运用：</a:t>
            </a:r>
          </a:p>
          <a:p>
            <a:r>
              <a:rPr lang="zh-CN" altLang="en-US" sz="3200"/>
              <a:t>掌握文中重要的文言基础知识；</a:t>
            </a:r>
          </a:p>
          <a:p>
            <a:endParaRPr lang="zh-CN" altLang="en-US" sz="3200"/>
          </a:p>
          <a:p>
            <a:r>
              <a:rPr lang="zh-CN" altLang="en-US" sz="3200"/>
              <a:t>思维发展与提升：</a:t>
            </a:r>
          </a:p>
          <a:p>
            <a:r>
              <a:rPr lang="zh-CN" altLang="en-US" sz="3200"/>
              <a:t>把握文章主要内容；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7380" y="1953895"/>
            <a:ext cx="112433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solidFill>
                  <a:srgbClr val="0C0C0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1.《项脊轩志》写轩怀人,其中写到哪些人?</a:t>
            </a:r>
          </a:p>
          <a:p>
            <a:endParaRPr lang="zh-CN" sz="3600" b="0" u="dotted">
              <a:solidFill>
                <a:srgbClr val="0C0C0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sz="3600" b="0" u="dotted">
              <a:solidFill>
                <a:srgbClr val="0C0C0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600" b="0" u="dotte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　　　　　　　　　　　　　　　　　　　　　　　　　　　　　　　　　　　</a:t>
            </a:r>
            <a:endParaRPr lang="zh-CN" sz="3600" b="0">
              <a:solidFill>
                <a:srgbClr val="0C0C0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600" b="0">
                <a:solidFill>
                  <a:srgbClr val="0C0C0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2.《项脊轩志》中起承上启下作用的是哪句话?</a:t>
            </a:r>
            <a:endParaRPr lang="zh-CN" sz="3600" b="0" u="dotte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1200" b="0" u="dotted">
                <a:ea typeface="宋体" panose="02010600030101010101" pitchFamily="2" charset="-122"/>
              </a:rPr>
              <a:t>　　　　　　　　　　　　　　　　　　　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7380" y="210820"/>
            <a:ext cx="429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  <a:sym typeface="+mn-ea"/>
              </a:rPr>
              <a:t>初读课文，整体感知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615440" y="2539365"/>
            <a:ext cx="5212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老妪、大母、母亲、妻子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5440" y="4999990"/>
            <a:ext cx="6583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然余居于此,多可喜,亦多可悲。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865" y="97790"/>
            <a:ext cx="429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  <a:sym typeface="+mn-ea"/>
              </a:rPr>
              <a:t>析读课文，把握内容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570865" y="1097280"/>
            <a:ext cx="1140333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项脊轩，旧南阁子也。室仅方丈，可容一人居。</a:t>
            </a:r>
          </a:p>
          <a:p>
            <a:endParaRPr lang="zh-CN" altLang="en-US" sz="3600"/>
          </a:p>
          <a:p>
            <a:r>
              <a:rPr lang="zh-CN" altLang="en-US" sz="3600"/>
              <a:t>百年老屋，尘泥渗漉，雨泽下注；</a:t>
            </a:r>
          </a:p>
          <a:p>
            <a:r>
              <a:rPr lang="zh-CN" altLang="en-US" sz="3600"/>
              <a:t>每移案，</a:t>
            </a:r>
            <a:r>
              <a:rPr lang="zh-CN" altLang="en-US" sz="3600">
                <a:solidFill>
                  <a:srgbClr val="FF0000"/>
                </a:solidFill>
              </a:rPr>
              <a:t>顾视</a:t>
            </a:r>
            <a:r>
              <a:rPr lang="zh-CN" altLang="en-US" sz="3600"/>
              <a:t>，无可置者。</a:t>
            </a:r>
          </a:p>
          <a:p>
            <a:endParaRPr lang="zh-CN" altLang="en-US" sz="3600"/>
          </a:p>
          <a:p>
            <a:r>
              <a:rPr lang="zh-CN" altLang="en-US" sz="3600"/>
              <a:t>又北向，不能</a:t>
            </a:r>
            <a:r>
              <a:rPr lang="zh-CN" altLang="en-US" sz="3600">
                <a:solidFill>
                  <a:srgbClr val="FF0000"/>
                </a:solidFill>
              </a:rPr>
              <a:t>得</a:t>
            </a:r>
            <a:r>
              <a:rPr lang="zh-CN" altLang="en-US" sz="3600"/>
              <a:t>日，日过午已昏。</a:t>
            </a:r>
          </a:p>
          <a:p>
            <a:r>
              <a:rPr lang="zh-CN" altLang="en-US" sz="3600"/>
              <a:t>余稍为修葺，使不上漏。</a:t>
            </a:r>
          </a:p>
          <a:p>
            <a:endParaRPr lang="zh-CN" altLang="en-US" sz="3600"/>
          </a:p>
          <a:p>
            <a:r>
              <a:rPr lang="zh-CN" altLang="en-US" sz="3600"/>
              <a:t>前辟四窗，垣墙周庭，以</a:t>
            </a:r>
            <a:r>
              <a:rPr lang="zh-CN" altLang="en-US" sz="3600">
                <a:solidFill>
                  <a:srgbClr val="FF0000"/>
                </a:solidFill>
              </a:rPr>
              <a:t>当</a:t>
            </a:r>
            <a:r>
              <a:rPr lang="zh-CN" altLang="en-US" sz="3600"/>
              <a:t>南日，日影反照，室始</a:t>
            </a:r>
            <a:r>
              <a:rPr lang="zh-CN" altLang="en-US" sz="3600">
                <a:solidFill>
                  <a:srgbClr val="FF0000"/>
                </a:solidFill>
              </a:rPr>
              <a:t>洞然</a:t>
            </a:r>
            <a:r>
              <a:rPr lang="zh-CN" altLang="en-US" sz="3600"/>
              <a:t>。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820" y="782955"/>
            <a:ext cx="1126172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ym typeface="+mn-ea"/>
              </a:rPr>
              <a:t>又杂植兰桂竹木于庭，旧时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栏楯</a:t>
            </a:r>
            <a:r>
              <a:rPr lang="zh-CN" altLang="en-US" sz="3600">
                <a:sym typeface="+mn-ea"/>
              </a:rPr>
              <a:t>，亦遂增胜。</a:t>
            </a:r>
          </a:p>
          <a:p>
            <a:endParaRPr lang="zh-CN" altLang="en-US" sz="3600"/>
          </a:p>
          <a:p>
            <a:r>
              <a:rPr lang="zh-CN" altLang="en-US" sz="3600">
                <a:sym typeface="+mn-ea"/>
              </a:rPr>
              <a:t>借书满架，偃仰啸歌，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冥然兀坐</a:t>
            </a:r>
            <a:r>
              <a:rPr lang="zh-CN" altLang="en-US" sz="3600">
                <a:sym typeface="+mn-ea"/>
              </a:rPr>
              <a:t>，万籁有声；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而庭阶寂寂，小鸟时来啄食，人至不去。</a:t>
            </a:r>
          </a:p>
          <a:p>
            <a:endParaRPr lang="zh-CN" altLang="en-US" sz="3600"/>
          </a:p>
          <a:p>
            <a:r>
              <a:rPr lang="zh-CN" altLang="en-US" sz="3600">
                <a:sym typeface="+mn-ea"/>
              </a:rPr>
              <a:t>三五之夜，明月半墙，桂影斑驳，风移影动，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珊珊</a:t>
            </a:r>
            <a:r>
              <a:rPr lang="zh-CN" altLang="en-US" sz="3600">
                <a:sym typeface="+mn-ea"/>
              </a:rPr>
              <a:t>可爱。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4320" y="142875"/>
            <a:ext cx="1128966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ea typeface="宋体" panose="02010600030101010101" pitchFamily="2" charset="-122"/>
              </a:rPr>
              <a:t>（1）下列对原文有关内容的概括和分析,不正确的一项是(</a:t>
            </a:r>
            <a:r>
              <a:rPr lang="en-US" altLang="zh-CN" sz="3200" b="0">
                <a:ea typeface="宋体" panose="02010600030101010101" pitchFamily="2" charset="-122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　) 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A.本段着意描写项脊轩环境,记项脊轩修葺前后的情况。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B.本段先记项脊轩的“前身”,旧时南阁子破旧的情景。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C.项脊轩一是很小,二是很旧,三是漏雨,四是昏暗。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D.项脊轩本为陋室,经作者一番修葺,成为幽雅的书斋。</a:t>
            </a:r>
          </a:p>
          <a:p>
            <a:endParaRPr lang="zh-CN" altLang="en-US" sz="3200"/>
          </a:p>
          <a:p>
            <a:r>
              <a:rPr lang="zh-CN" altLang="en-US" sz="3200"/>
              <a:t>（2）作者在修葺旧南阁子时主要做了哪些事情?</a:t>
            </a:r>
          </a:p>
        </p:txBody>
      </p:sp>
      <p:sp>
        <p:nvSpPr>
          <p:cNvPr id="2" name="矩形 1"/>
          <p:cNvSpPr/>
          <p:nvPr/>
        </p:nvSpPr>
        <p:spPr>
          <a:xfrm>
            <a:off x="10566718" y="142875"/>
            <a:ext cx="6559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4320" y="5828665"/>
            <a:ext cx="116757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①补漏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;②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开窗、砌墙,改善采光;③栽植花木,美化环境。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0245" y="120650"/>
            <a:ext cx="1080960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字词注音</a:t>
            </a:r>
          </a:p>
          <a:p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险衅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　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闵凶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　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祚薄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床蓐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洗马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逋慢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日笃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  </a:t>
            </a:r>
            <a:r>
              <a:rPr lang="en-US" alt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优渥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矜育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   </a:t>
            </a:r>
            <a:r>
              <a:rPr lang="en-US" alt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盘桓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</a:t>
            </a:r>
          </a:p>
          <a:p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茕茕孑立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期功强近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猥以微贱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</a:p>
          <a:p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终鲜兄弟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1245" y="842645"/>
            <a:ext cx="96812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然余居于此，多可喜，亦多可悲。</a:t>
            </a:r>
          </a:p>
          <a:p>
            <a:endParaRPr lang="zh-CN" altLang="en-US" sz="4000"/>
          </a:p>
          <a:p>
            <a:r>
              <a:rPr lang="zh-CN" altLang="en-US" sz="4000"/>
              <a:t>先是庭中通南北为一。</a:t>
            </a:r>
          </a:p>
          <a:p>
            <a:endParaRPr lang="zh-CN" altLang="en-US" sz="4000"/>
          </a:p>
          <a:p>
            <a:r>
              <a:rPr lang="zh-CN" altLang="en-US" sz="4000">
                <a:solidFill>
                  <a:srgbClr val="FF0000"/>
                </a:solidFill>
              </a:rPr>
              <a:t>迨</a:t>
            </a:r>
            <a:r>
              <a:rPr lang="zh-CN" altLang="en-US" sz="4000"/>
              <a:t>诸父</a:t>
            </a:r>
            <a:r>
              <a:rPr lang="zh-CN" altLang="en-US" sz="4000">
                <a:solidFill>
                  <a:srgbClr val="FF0000"/>
                </a:solidFill>
              </a:rPr>
              <a:t>异爨</a:t>
            </a:r>
            <a:r>
              <a:rPr lang="zh-CN" altLang="en-US" sz="4000"/>
              <a:t>，内外多置小门墙，</a:t>
            </a:r>
            <a:r>
              <a:rPr lang="zh-CN" altLang="en-US" sz="4000">
                <a:solidFill>
                  <a:srgbClr val="FF0000"/>
                </a:solidFill>
              </a:rPr>
              <a:t>往往而是</a:t>
            </a:r>
            <a:r>
              <a:rPr lang="zh-CN" altLang="en-US" sz="4000"/>
              <a:t>。</a:t>
            </a:r>
          </a:p>
          <a:p>
            <a:r>
              <a:rPr lang="zh-CN" altLang="en-US" sz="4000"/>
              <a:t>东犬西吠，客逾</a:t>
            </a:r>
            <a:r>
              <a:rPr lang="zh-CN" altLang="en-US" sz="4000">
                <a:solidFill>
                  <a:srgbClr val="FF0000"/>
                </a:solidFill>
              </a:rPr>
              <a:t>庖</a:t>
            </a:r>
            <a:r>
              <a:rPr lang="zh-CN" altLang="en-US" sz="4000"/>
              <a:t>而宴，</a:t>
            </a:r>
            <a:r>
              <a:rPr lang="zh-CN" altLang="en-US" sz="4000">
                <a:solidFill>
                  <a:srgbClr val="FF0000"/>
                </a:solidFill>
              </a:rPr>
              <a:t>鸡栖于厅</a:t>
            </a:r>
            <a:r>
              <a:rPr lang="zh-CN" altLang="en-US" sz="4000"/>
              <a:t>。</a:t>
            </a:r>
          </a:p>
          <a:p>
            <a:r>
              <a:rPr lang="zh-CN" altLang="en-US" sz="4000"/>
              <a:t>庭中始为篱，已为墙，凡再变矣。</a:t>
            </a: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550" y="306705"/>
            <a:ext cx="990917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ym typeface="+mn-ea"/>
              </a:rPr>
              <a:t>家有</a:t>
            </a:r>
            <a:r>
              <a:rPr lang="zh-CN" altLang="en-US" sz="4000" b="1" u="sng">
                <a:solidFill>
                  <a:srgbClr val="0070C0"/>
                </a:solidFill>
                <a:sym typeface="+mn-ea"/>
              </a:rPr>
              <a:t>老妪</a:t>
            </a:r>
            <a:r>
              <a:rPr lang="zh-CN" altLang="en-US" sz="4000">
                <a:sym typeface="+mn-ea"/>
              </a:rPr>
              <a:t>，尝居于此。</a:t>
            </a:r>
          </a:p>
          <a:p>
            <a:r>
              <a:rPr lang="zh-CN" altLang="en-US" sz="4000">
                <a:sym typeface="+mn-ea"/>
              </a:rPr>
              <a:t>妪，先大母婢也，乳二世，</a:t>
            </a:r>
            <a:r>
              <a:rPr lang="zh-CN" altLang="en-US" sz="4000" b="1" u="sng">
                <a:solidFill>
                  <a:srgbClr val="0070C0"/>
                </a:solidFill>
                <a:sym typeface="+mn-ea"/>
              </a:rPr>
              <a:t>先妣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抚之甚厚</a:t>
            </a:r>
            <a:r>
              <a:rPr lang="zh-CN" altLang="en-US" sz="4000">
                <a:sym typeface="+mn-ea"/>
              </a:rPr>
              <a:t>。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室西连于中闺，先妣尝一至。</a:t>
            </a:r>
          </a:p>
          <a:p>
            <a:endParaRPr lang="zh-CN" altLang="en-US" sz="4000"/>
          </a:p>
          <a:p>
            <a:r>
              <a:rPr lang="zh-CN" altLang="en-US" sz="4000">
                <a:sym typeface="+mn-ea"/>
              </a:rPr>
              <a:t>妪每谓余曰：”某所，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4000">
                <a:sym typeface="+mn-ea"/>
              </a:rPr>
              <a:t>母立于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兹</a:t>
            </a:r>
            <a:r>
              <a:rPr lang="zh-CN" altLang="en-US" sz="4000">
                <a:sym typeface="+mn-ea"/>
              </a:rPr>
              <a:t>。”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妪又曰：”汝姊在吾怀，呱呱而泣；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娘以指叩门扉曰：‘儿寒乎？欲食乎？’</a:t>
            </a:r>
          </a:p>
          <a:p>
            <a:r>
              <a:rPr lang="zh-CN" altLang="en-US" sz="4000">
                <a:sym typeface="+mn-ea"/>
              </a:rPr>
              <a:t>吾从板外相为应答。”</a:t>
            </a:r>
          </a:p>
          <a:p>
            <a:endParaRPr lang="zh-CN" altLang="en-US" sz="4000"/>
          </a:p>
          <a:p>
            <a:r>
              <a:rPr lang="zh-CN" altLang="en-US" sz="4000">
                <a:sym typeface="+mn-ea"/>
              </a:rPr>
              <a:t>语未毕，</a:t>
            </a:r>
            <a:r>
              <a:rPr lang="zh-CN" altLang="en-US" sz="4000" u="sng">
                <a:sym typeface="+mn-ea"/>
              </a:rPr>
              <a:t>余泣</a:t>
            </a:r>
            <a:r>
              <a:rPr lang="zh-CN" altLang="en-US" sz="4000">
                <a:sym typeface="+mn-ea"/>
              </a:rPr>
              <a:t>，妪亦泣。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7245" y="616585"/>
            <a:ext cx="1103693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ym typeface="+mn-ea"/>
              </a:rPr>
              <a:t>余自束发读书轩中，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一日，</a:t>
            </a:r>
            <a:r>
              <a:rPr lang="zh-CN" altLang="en-US" sz="3600" b="1" u="sng">
                <a:solidFill>
                  <a:srgbClr val="0070C0"/>
                </a:solidFill>
                <a:sym typeface="+mn-ea"/>
              </a:rPr>
              <a:t>大母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过</a:t>
            </a:r>
            <a:r>
              <a:rPr lang="zh-CN" altLang="en-US" sz="3600">
                <a:sym typeface="+mn-ea"/>
              </a:rPr>
              <a:t>余曰：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”吾儿，久不见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若</a:t>
            </a:r>
            <a:r>
              <a:rPr lang="zh-CN" altLang="en-US" sz="3600">
                <a:sym typeface="+mn-ea"/>
              </a:rPr>
              <a:t>影，何竟日默默在此，大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类</a:t>
            </a:r>
            <a:r>
              <a:rPr lang="zh-CN" altLang="en-US" sz="3600">
                <a:sym typeface="+mn-ea"/>
              </a:rPr>
              <a:t>女郎也？”</a:t>
            </a:r>
            <a:endParaRPr lang="zh-CN" altLang="en-US" sz="3600"/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比</a:t>
            </a:r>
            <a:r>
              <a:rPr lang="zh-CN" altLang="en-US" sz="3600">
                <a:sym typeface="+mn-ea"/>
              </a:rPr>
              <a:t>去，以手阖门，自语曰：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”吾家读书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久不效</a:t>
            </a:r>
            <a:r>
              <a:rPr lang="zh-CN" altLang="en-US" sz="3600">
                <a:sym typeface="+mn-ea"/>
              </a:rPr>
              <a:t>，儿之成，则可待乎！”</a:t>
            </a:r>
            <a:endParaRPr lang="zh-CN" altLang="en-US" sz="3600"/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顷之，持一象笏至，曰：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”此吾祖太常公宣德间执此以朝，他日汝当用之！”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3760" y="1457960"/>
            <a:ext cx="102177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瞻顾</a:t>
            </a:r>
            <a:r>
              <a:rPr lang="zh-CN" altLang="en-US" sz="4000">
                <a:sym typeface="+mn-ea"/>
              </a:rPr>
              <a:t>遗迹，如在昨日，令人</a:t>
            </a:r>
            <a:r>
              <a:rPr lang="zh-CN" altLang="en-US" sz="4000" u="sng">
                <a:sym typeface="+mn-ea"/>
              </a:rPr>
              <a:t>长号不自禁</a:t>
            </a:r>
            <a:r>
              <a:rPr lang="zh-CN" altLang="en-US" sz="4000">
                <a:sym typeface="+mn-ea"/>
              </a:rPr>
              <a:t>。</a:t>
            </a:r>
            <a:endParaRPr lang="zh-CN" altLang="en-US" sz="4000"/>
          </a:p>
          <a:p>
            <a:endParaRPr lang="zh-CN" altLang="en-US" sz="4000">
              <a:sym typeface="+mn-ea"/>
            </a:endParaRPr>
          </a:p>
          <a:p>
            <a:r>
              <a:rPr lang="zh-CN" altLang="en-US" sz="4000">
                <a:sym typeface="+mn-ea"/>
              </a:rPr>
              <a:t>轩东故尝为厨，人往，从轩前过。</a:t>
            </a:r>
            <a:endParaRPr lang="zh-CN" altLang="en-US" sz="4000"/>
          </a:p>
          <a:p>
            <a:r>
              <a:rPr lang="zh-CN" altLang="en-US" sz="4000">
                <a:sym typeface="+mn-ea"/>
              </a:rPr>
              <a:t>余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扃牖</a:t>
            </a:r>
            <a:r>
              <a:rPr lang="zh-CN" altLang="en-US" sz="4000">
                <a:sym typeface="+mn-ea"/>
              </a:rPr>
              <a:t>而居，久之，能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4000">
                <a:sym typeface="+mn-ea"/>
              </a:rPr>
              <a:t>足音辨人。</a:t>
            </a:r>
          </a:p>
          <a:p>
            <a:endParaRPr lang="zh-CN" altLang="en-US" sz="4000"/>
          </a:p>
          <a:p>
            <a:r>
              <a:rPr lang="zh-CN" altLang="en-US" sz="4000">
                <a:sym typeface="+mn-ea"/>
              </a:rPr>
              <a:t>轩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凡</a:t>
            </a:r>
            <a:r>
              <a:rPr lang="zh-CN" altLang="en-US" sz="4000">
                <a:sym typeface="+mn-ea"/>
              </a:rPr>
              <a:t>四遭火，得不焚，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殆</a:t>
            </a:r>
            <a:r>
              <a:rPr lang="zh-CN" altLang="en-US" sz="4000">
                <a:sym typeface="+mn-ea"/>
              </a:rPr>
              <a:t>有神护者。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7170" y="219710"/>
            <a:ext cx="1175575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ea typeface="宋体" panose="02010600030101010101" pitchFamily="2" charset="-122"/>
              </a:rPr>
              <a:t>（1）下列对原文有关内容的概括和分析,不正确的一项是(　　) 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A.本段从写环境转入写人事变迁,先写可喜的事情后写可悲的事情。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B.“儿寒乎?欲食乎?”刻画出闻儿啼而生怜爱的年轻母亲的形象。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C.对祖母的追忆,所记往事也很平常,却同样洋溢着淳厚的人情味。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D.本段回忆,不过是家庭生活中的小事,然而“一枝一叶总关情”。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（2）本段中祖母的自语和持象笏的勉励表明了什么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10547351" y="142875"/>
            <a:ext cx="69469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2410" y="5727700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表明了祖母对孙子的疼爱与厚望。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8975" y="351790"/>
            <a:ext cx="1088199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项脊生曰：</a:t>
            </a:r>
          </a:p>
          <a:p>
            <a:endParaRPr lang="zh-CN" altLang="en-US" sz="3600"/>
          </a:p>
          <a:p>
            <a:r>
              <a:rPr lang="zh-CN" altLang="en-US" sz="3600"/>
              <a:t>”蜀</a:t>
            </a:r>
            <a:r>
              <a:rPr lang="zh-CN" altLang="en-US" sz="3600" u="sng">
                <a:solidFill>
                  <a:srgbClr val="00B050"/>
                </a:solidFill>
              </a:rPr>
              <a:t>清</a:t>
            </a:r>
            <a:r>
              <a:rPr lang="zh-CN" altLang="en-US" sz="3600"/>
              <a:t>守丹穴，利</a:t>
            </a:r>
            <a:r>
              <a:rPr lang="zh-CN" altLang="en-US" sz="3600">
                <a:solidFill>
                  <a:srgbClr val="FF0000"/>
                </a:solidFill>
              </a:rPr>
              <a:t>甲</a:t>
            </a:r>
            <a:r>
              <a:rPr lang="zh-CN" altLang="en-US" sz="3600"/>
              <a:t>天下，其后秦皇帝筑女怀清台；</a:t>
            </a:r>
          </a:p>
          <a:p>
            <a:endParaRPr lang="zh-CN" altLang="en-US" sz="3600"/>
          </a:p>
          <a:p>
            <a:r>
              <a:rPr lang="zh-CN" altLang="en-US" sz="3600"/>
              <a:t>刘玄德与曹操争天下，</a:t>
            </a:r>
            <a:r>
              <a:rPr lang="zh-CN" altLang="en-US" sz="3600" u="sng">
                <a:solidFill>
                  <a:srgbClr val="00B050"/>
                </a:solidFill>
              </a:rPr>
              <a:t>诸葛孔明</a:t>
            </a:r>
            <a:r>
              <a:rPr lang="zh-CN" altLang="en-US" sz="3600"/>
              <a:t>起陇中。</a:t>
            </a:r>
          </a:p>
          <a:p>
            <a:endParaRPr lang="zh-CN" altLang="en-US" sz="3600"/>
          </a:p>
          <a:p>
            <a:r>
              <a:rPr lang="zh-CN" altLang="en-US" sz="3600"/>
              <a:t>方二人之</a:t>
            </a:r>
            <a:r>
              <a:rPr lang="zh-CN" altLang="en-US" sz="3600">
                <a:solidFill>
                  <a:srgbClr val="FF0000"/>
                </a:solidFill>
              </a:rPr>
              <a:t>昧昧</a:t>
            </a:r>
            <a:r>
              <a:rPr lang="zh-CN" altLang="en-US" sz="3600"/>
              <a:t>于一隅也，世何足以知之？</a:t>
            </a:r>
          </a:p>
          <a:p>
            <a:endParaRPr lang="zh-CN" altLang="en-US" sz="3600"/>
          </a:p>
          <a:p>
            <a:r>
              <a:rPr lang="zh-CN" altLang="en-US" sz="3600"/>
              <a:t>余区区处败屋中，方扬眉、瞬目，谓有奇景；</a:t>
            </a:r>
          </a:p>
          <a:p>
            <a:endParaRPr lang="zh-CN" altLang="en-US" sz="3600"/>
          </a:p>
          <a:p>
            <a:r>
              <a:rPr lang="zh-CN" altLang="en-US" sz="3600"/>
              <a:t>人知之者，其谓与坎井之蛙何异？”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6910" y="164465"/>
            <a:ext cx="1127379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下面这段文字是《项脊轩志》收入教材时被删去的段落。</a:t>
            </a:r>
          </a:p>
          <a:p>
            <a:r>
              <a:rPr lang="zh-CN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翻译这段话，说说这段文字表达了怎样的情志，在文中有什么作用。</a:t>
            </a:r>
          </a:p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项脊生曰：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蜀清守丹穴，利甲天下，其后秦皇帝筑女怀清台；</a:t>
            </a:r>
          </a:p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刘玄德与曹操争天下，诸葛孔明起陇中。方二人之昧昧于一隅也，</a:t>
            </a:r>
          </a:p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世何足以知之？余区区处败屋中，方扬眉瞬目，谓有奇景；</a:t>
            </a:r>
          </a:p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人知之者，其谓与埳井之蛙何异？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提示：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项脊生说：“秦时巴蜀地区名叫清的寡妇，守着家传的丹砂矿穴，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从中获利，富甲天下，后来秦始皇为表彰她而修筑了女怀清台。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刘备和曹操争夺天下，诸葛亮从隐居之所出来建功立业。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当这两人无声无息地住在偏僻的角落之时，世人哪里能知道他们？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我这无名之辈住在这破败小屋之中，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当我扬眉转眼，得意洋洋，以为这里自有奇观异景之际，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如果有人知道我有这般想法，</a:t>
            </a:r>
          </a:p>
          <a:p>
            <a:r>
              <a:rPr lang="zh-CN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恐怕要说我跟浅陋的坑井之蛙没什么不同吧？</a:t>
            </a:r>
            <a:r>
              <a:rPr lang="en-US" sz="28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640" y="127000"/>
            <a:ext cx="116420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文段是《项脊轩志》收入教材时被删去的段落。翻译这段话，</a:t>
            </a:r>
          </a:p>
          <a:p>
            <a:r>
              <a:rPr 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说说这段文字表达了怎样的情志，在文中有什么作用。</a:t>
            </a: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项脊生曰：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蜀清守丹穴，利甲天下，其后秦皇帝筑女怀清台；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刘玄德与曹操争天下，诸葛孔明起陇中。方二人之昧昧于一隅也，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世何足以知之？余区区处败屋中，方扬眉瞬目，谓有奇景；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人知之者，其谓与埳井之蛙何异？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929640" y="3498850"/>
            <a:ext cx="10627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这一段文字是作者十八九岁时所写，</a:t>
            </a:r>
          </a:p>
          <a:p>
            <a:pPr indent="3556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虽然以自嘲收尾，有自卑自伤之意；</a:t>
            </a:r>
          </a:p>
          <a:p>
            <a:pPr indent="3556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但以蜀清和诸葛亮自比，</a:t>
            </a:r>
          </a:p>
          <a:p>
            <a:pPr indent="3556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也暗含了建功扬名的抱负和能有知音知赏的渴望，</a:t>
            </a:r>
          </a:p>
          <a:p>
            <a:pPr indent="3556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体现出少年心志。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155" y="337185"/>
            <a:ext cx="1140396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ym typeface="+mn-ea"/>
              </a:rPr>
              <a:t>余既为此志，后五年，吾妻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来归</a:t>
            </a:r>
            <a:r>
              <a:rPr lang="zh-CN" altLang="en-US" sz="3600">
                <a:sym typeface="+mn-ea"/>
              </a:rPr>
              <a:t>，</a:t>
            </a:r>
          </a:p>
          <a:p>
            <a:r>
              <a:rPr lang="zh-CN" altLang="en-US" sz="3600">
                <a:sym typeface="+mn-ea"/>
              </a:rPr>
              <a:t>时至轩中，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从</a:t>
            </a:r>
            <a:r>
              <a:rPr lang="zh-CN" altLang="en-US" sz="3600">
                <a:sym typeface="+mn-ea"/>
              </a:rPr>
              <a:t>余问古事，或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凭几</a:t>
            </a:r>
            <a:r>
              <a:rPr lang="zh-CN" altLang="en-US" sz="3600">
                <a:sym typeface="+mn-ea"/>
              </a:rPr>
              <a:t>学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书</a:t>
            </a:r>
            <a:r>
              <a:rPr lang="zh-CN" altLang="en-US" sz="3600">
                <a:sym typeface="+mn-ea"/>
              </a:rPr>
              <a:t>。</a:t>
            </a:r>
          </a:p>
          <a:p>
            <a:r>
              <a:rPr lang="zh-CN" altLang="en-US" sz="3600">
                <a:sym typeface="+mn-ea"/>
              </a:rPr>
              <a:t>吾妻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归宁</a:t>
            </a:r>
            <a:r>
              <a:rPr lang="zh-CN" altLang="en-US" sz="3600">
                <a:sym typeface="+mn-ea"/>
              </a:rPr>
              <a:t>，述诸小妹语曰：</a:t>
            </a:r>
          </a:p>
          <a:p>
            <a:r>
              <a:rPr lang="zh-CN" altLang="en-US" sz="3600">
                <a:sym typeface="+mn-ea"/>
              </a:rPr>
              <a:t>”闻姊家有阁子，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且</a:t>
            </a:r>
            <a:r>
              <a:rPr lang="zh-CN" altLang="en-US" sz="3600">
                <a:sym typeface="+mn-ea"/>
              </a:rPr>
              <a:t>何谓阁子也？”</a:t>
            </a:r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其后六年，吾妻死，室坏不修。</a:t>
            </a:r>
          </a:p>
          <a:p>
            <a:r>
              <a:rPr lang="zh-CN" altLang="en-US" sz="3600">
                <a:sym typeface="+mn-ea"/>
              </a:rPr>
              <a:t>其后二年，余久卧病无聊，</a:t>
            </a:r>
          </a:p>
          <a:p>
            <a:r>
              <a:rPr lang="zh-CN" altLang="en-US" sz="3600">
                <a:sym typeface="+mn-ea"/>
              </a:rPr>
              <a:t>乃使人复葺南阁子，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其制稍异于前</a:t>
            </a:r>
            <a:r>
              <a:rPr lang="zh-CN" altLang="en-US" sz="3600">
                <a:sym typeface="+mn-ea"/>
              </a:rPr>
              <a:t>。</a:t>
            </a:r>
          </a:p>
          <a:p>
            <a:r>
              <a:rPr lang="zh-CN" altLang="en-US" sz="3600">
                <a:sym typeface="+mn-ea"/>
              </a:rPr>
              <a:t>然自后余多在外，不常居。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>
                <a:sym typeface="+mn-ea"/>
              </a:rPr>
              <a:t>庭有枇杷树，吾妻死之年所手植也，今已亭亭如盖矣。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2245" y="183515"/>
            <a:ext cx="1154366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ea typeface="宋体" panose="02010600030101010101" pitchFamily="2" charset="-122"/>
              </a:rPr>
              <a:t>（1）下列对原文有关内容的概括和分析,不正确的一项是(　　) 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A.“时至轩中,从余问古事,或凭几学书”寥寥数笔,</a:t>
            </a:r>
          </a:p>
          <a:p>
            <a:r>
              <a:rPr lang="zh-CN" sz="3200" b="0">
                <a:ea typeface="宋体" panose="02010600030101010101" pitchFamily="2" charset="-122"/>
              </a:rPr>
              <a:t>绘出了夫妻之间的一片深情。</a:t>
            </a:r>
          </a:p>
          <a:p>
            <a:r>
              <a:rPr lang="zh-CN" sz="3200" b="0">
                <a:ea typeface="宋体" panose="02010600030101010101" pitchFamily="2" charset="-122"/>
              </a:rPr>
              <a:t>B.“庭有枇杷树,吾妻死之年所手植也,今已亭亭如盖矣”</a:t>
            </a:r>
          </a:p>
          <a:p>
            <a:r>
              <a:rPr lang="zh-CN" sz="3200" b="0">
                <a:ea typeface="宋体" panose="02010600030101010101" pitchFamily="2" charset="-122"/>
              </a:rPr>
              <a:t>把种植时间与妻子逝世之年联系起来,以物喻人。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C.“亭亭如盖”前面加上“今已”,表明时光在推移,</a:t>
            </a:r>
          </a:p>
          <a:p>
            <a:r>
              <a:rPr lang="zh-CN" sz="3200" b="0">
                <a:ea typeface="宋体" panose="02010600030101010101" pitchFamily="2" charset="-122"/>
              </a:rPr>
              <a:t>静物也显示着动态。树长人亡,物是人非,光阴易逝,情意难忘。</a:t>
            </a:r>
          </a:p>
          <a:p>
            <a:r>
              <a:rPr lang="zh-CN" sz="3200" b="0">
                <a:ea typeface="宋体" panose="02010600030101010101" pitchFamily="2" charset="-122"/>
              </a:rPr>
              <a:t>D.只说树在生长,不说人在思念,它所产生的艺术效果则是:</a:t>
            </a:r>
          </a:p>
          <a:p>
            <a:r>
              <a:rPr lang="zh-CN" sz="3200" b="0">
                <a:ea typeface="宋体" panose="02010600030101010101" pitchFamily="2" charset="-122"/>
              </a:rPr>
              <a:t>不言情而情无限,言有尽而意无穷。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（2）“余既为此志”在文中有什么作用?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10573069" y="142875"/>
            <a:ext cx="6432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95140" y="5560695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揭示文章的构成,说明前面是本记,后面是补记。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500" y="140335"/>
            <a:ext cx="115557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字词释义</a:t>
            </a: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1．夙遭闵凶(“闵”，通“</a:t>
            </a:r>
            <a:r>
              <a:rPr lang="en-US" sz="3200" b="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”，指可忧患的事)</a:t>
            </a: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2．零丁孤苦(“零丁”，通“</a:t>
            </a:r>
            <a:r>
              <a:rPr lang="en-US" sz="3200" b="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”，孤独的样子)</a:t>
            </a: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3．祖母今年九十有六(“有”，通“</a:t>
            </a:r>
            <a:r>
              <a:rPr lang="en-US" sz="3200" b="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”，整数后面的零数</a:t>
            </a: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sz="32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4．常在床蓐(“蓐”，通“</a:t>
            </a:r>
            <a:r>
              <a:rPr lang="en-US" sz="3200" b="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”，垫子)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5925" y="922020"/>
            <a:ext cx="1198880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悯</a:t>
            </a:r>
          </a:p>
          <a:p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伶仃</a:t>
            </a:r>
          </a:p>
          <a:p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又</a:t>
            </a:r>
          </a:p>
          <a:p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350" y="9779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方正书宋_GBK" charset="0"/>
                <a:sym typeface="+mn-ea"/>
              </a:rPr>
              <a:t>课堂检测</a:t>
            </a:r>
            <a:endParaRPr lang="zh-CN" altLang="en-US" sz="3600"/>
          </a:p>
        </p:txBody>
      </p:sp>
      <p:sp>
        <p:nvSpPr>
          <p:cNvPr id="100" name="文本框 99"/>
          <p:cNvSpPr txBox="1"/>
          <p:nvPr/>
        </p:nvSpPr>
        <p:spPr>
          <a:xfrm>
            <a:off x="146685" y="742950"/>
            <a:ext cx="1189736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0">
                <a:latin typeface="宋体" panose="02010600030101010101" pitchFamily="2" charset="-122"/>
              </a:rPr>
              <a:t> 1.</a:t>
            </a:r>
            <a:r>
              <a:rPr lang="zh-CN" sz="3200" b="0">
                <a:ea typeface="宋体" panose="02010600030101010101" pitchFamily="2" charset="-122"/>
              </a:rPr>
              <a:t>下列各项有关古代文化常识的叙述，有误的一项是(　　)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A．象笏：象牙做的笏。笏，古时大臣是上朝时所执的手板，</a:t>
            </a:r>
          </a:p>
          <a:p>
            <a:r>
              <a:rPr lang="zh-CN" sz="3200" b="0">
                <a:ea typeface="宋体" panose="02010600030101010101" pitchFamily="2" charset="-122"/>
              </a:rPr>
              <a:t>有事可以记在上面备忘。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B．先妣：过世的母亲。古时称已去世的母亲为“妣”，称已去世的父亲为“考”。成语“如丧考妣”中“考妣”就是此意。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C．束发：指青少年。清朝以前汉族男孩成童时束发为髻，</a:t>
            </a:r>
          </a:p>
          <a:p>
            <a:r>
              <a:rPr lang="zh-CN" sz="3200" b="0">
                <a:ea typeface="宋体" panose="02010600030101010101" pitchFamily="2" charset="-122"/>
              </a:rPr>
              <a:t>因用为指代成童。束发常指男子20岁。</a:t>
            </a:r>
          </a:p>
          <a:p>
            <a:endParaRPr lang="zh-CN" sz="3200" b="0">
              <a:ea typeface="宋体" panose="02010600030101010101" pitchFamily="2" charset="-122"/>
            </a:endParaRPr>
          </a:p>
          <a:p>
            <a:r>
              <a:rPr lang="zh-CN" sz="3200" b="0">
                <a:ea typeface="宋体" panose="02010600030101010101" pitchFamily="2" charset="-122"/>
              </a:rPr>
              <a:t>D．归：旧时指女子出嫁。归宁：出嫁女子回娘家探望父母。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9973629" y="509905"/>
            <a:ext cx="6559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280" y="183515"/>
            <a:ext cx="1062736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>
                <a:latin typeface="宋体" panose="02010600030101010101" pitchFamily="2" charset="-122"/>
                <a:sym typeface="+mn-ea"/>
              </a:rPr>
              <a:t>2.</a:t>
            </a:r>
            <a:r>
              <a:rPr lang="zh-CN" sz="3200">
                <a:ea typeface="宋体" panose="02010600030101010101" pitchFamily="2" charset="-122"/>
                <a:sym typeface="+mn-ea"/>
              </a:rPr>
              <a:t>下面对第2段文字的分析，不正确的一项是(　　)</a:t>
            </a:r>
          </a:p>
          <a:p>
            <a:endParaRPr lang="zh-CN" sz="3200">
              <a:ea typeface="宋体" panose="02010600030101010101" pitchFamily="2" charset="-122"/>
              <a:sym typeface="+mn-ea"/>
            </a:endParaRP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A．第2段文字可以分为两层，第一层写庭院一变再变，</a:t>
            </a: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家境日趋没落的景象；第二层叙述母亲和祖母的轶事。</a:t>
            </a:r>
          </a:p>
          <a:p>
            <a:endParaRPr lang="zh-CN" sz="3200">
              <a:ea typeface="宋体" panose="02010600030101010101" pitchFamily="2" charset="-122"/>
              <a:sym typeface="+mn-ea"/>
            </a:endParaRP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B．第2段主要采用即事抒情的方式，以感情为线索，</a:t>
            </a: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串联生活琐事，使文章形散而神不散。</a:t>
            </a:r>
          </a:p>
          <a:p>
            <a:endParaRPr lang="zh-CN" sz="3200">
              <a:ea typeface="宋体" panose="02010600030101010101" pitchFamily="2" charset="-122"/>
              <a:sym typeface="+mn-ea"/>
            </a:endParaRP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C．作者善于撷取生活中的典型细节和场面刻画人物，</a:t>
            </a: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善于以清淡朴素之笔写身边琐事，亲切感人。</a:t>
            </a:r>
          </a:p>
          <a:p>
            <a:endParaRPr lang="zh-CN" sz="3200">
              <a:ea typeface="宋体" panose="02010600030101010101" pitchFamily="2" charset="-122"/>
              <a:sym typeface="+mn-ea"/>
            </a:endParaRP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D．第2段字里行间倾注的是“多可喜，亦多可悲”之情，</a:t>
            </a:r>
          </a:p>
          <a:p>
            <a:r>
              <a:rPr lang="zh-CN" sz="3200">
                <a:ea typeface="宋体" panose="02010600030101010101" pitchFamily="2" charset="-122"/>
                <a:sym typeface="+mn-ea"/>
              </a:rPr>
              <a:t>即作者对“项脊轩”的由衷热爱和怀念亲人的深厚感情。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8850314" y="0"/>
            <a:ext cx="72961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0245" y="1006475"/>
            <a:ext cx="11261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1.A         2.C         3.BC </a:t>
            </a:r>
          </a:p>
          <a:p>
            <a:r>
              <a:rPr lang="en-US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</a:p>
          <a:p>
            <a:r>
              <a:rPr lang="en-US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4.D         5.C         6.B</a:t>
            </a:r>
          </a:p>
          <a:p>
            <a:endParaRPr lang="zh-CN" sz="4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（1）明月半墙</a:t>
            </a:r>
            <a:r>
              <a:rPr lang="en-US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桂影斑驳　风移影动　珊珊可爱</a:t>
            </a:r>
          </a:p>
          <a:p>
            <a:endParaRPr lang="zh-CN" sz="4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sz="4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（2）庭有枇杷树，吾妻死之年所手植也，</a:t>
            </a:r>
          </a:p>
          <a:p>
            <a:r>
              <a:rPr lang="en-US" alt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今已亭亭如盖矣。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350" y="97790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方正书宋_GBK" charset="0"/>
                <a:sym typeface="+mn-ea"/>
              </a:rPr>
              <a:t>课下作业参考答案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第二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课时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0245" y="120650"/>
            <a:ext cx="1058354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4000" b="0">
                <a:ea typeface="宋体" panose="02010600030101010101" pitchFamily="2" charset="-122"/>
              </a:rPr>
              <a:t>寄　家　人</a:t>
            </a:r>
          </a:p>
          <a:p>
            <a:pPr algn="ctr"/>
            <a:r>
              <a:rPr lang="zh-CN" sz="4000" b="0">
                <a:ea typeface="宋体" panose="02010600030101010101" pitchFamily="2" charset="-122"/>
              </a:rPr>
              <a:t>[清]沈绍姬</a:t>
            </a:r>
          </a:p>
          <a:p>
            <a:pPr algn="ctr"/>
            <a:endParaRPr lang="zh-CN" sz="4000" b="0">
              <a:ea typeface="宋体" panose="02010600030101010101" pitchFamily="2" charset="-122"/>
            </a:endParaRPr>
          </a:p>
          <a:p>
            <a:pPr algn="ctr"/>
            <a:r>
              <a:rPr lang="zh-CN" sz="4000" b="0">
                <a:ea typeface="宋体" panose="02010600030101010101" pitchFamily="2" charset="-122"/>
              </a:rPr>
              <a:t>归来偕隐计犹虚,垂老他乡叹索居。</a:t>
            </a:r>
          </a:p>
          <a:p>
            <a:pPr algn="ctr"/>
            <a:endParaRPr lang="zh-CN" sz="4000" b="0">
              <a:ea typeface="宋体" panose="02010600030101010101" pitchFamily="2" charset="-122"/>
            </a:endParaRPr>
          </a:p>
          <a:p>
            <a:pPr algn="ctr"/>
            <a:r>
              <a:rPr lang="zh-CN" sz="4000" b="0">
                <a:ea typeface="宋体" panose="02010600030101010101" pitchFamily="2" charset="-122"/>
              </a:rPr>
              <a:t>别久乍疑前劫事,路歧才得去年书。</a:t>
            </a:r>
          </a:p>
          <a:p>
            <a:pPr algn="ctr"/>
            <a:endParaRPr lang="zh-CN" sz="4000" b="0">
              <a:ea typeface="宋体" panose="02010600030101010101" pitchFamily="2" charset="-122"/>
            </a:endParaRPr>
          </a:p>
          <a:p>
            <a:pPr algn="ctr"/>
            <a:r>
              <a:rPr lang="zh-CN" sz="4000" b="0">
                <a:ea typeface="宋体" panose="02010600030101010101" pitchFamily="2" charset="-122"/>
              </a:rPr>
              <a:t>梦如柳絮飞无定,愁似芭蕉卷未舒。</a:t>
            </a:r>
          </a:p>
          <a:p>
            <a:pPr algn="ctr"/>
            <a:endParaRPr lang="zh-CN" sz="4000" b="0">
              <a:ea typeface="宋体" panose="02010600030101010101" pitchFamily="2" charset="-122"/>
            </a:endParaRPr>
          </a:p>
          <a:p>
            <a:pPr algn="ctr"/>
            <a:r>
              <a:rPr lang="zh-CN" sz="4000" b="0">
                <a:ea typeface="宋体" panose="02010600030101010101" pitchFamily="2" charset="-122"/>
              </a:rPr>
              <a:t>记得小园亲手植,一栏红药近何如?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0013" y="2753028"/>
            <a:ext cx="527050" cy="2311732"/>
            <a:chOff x="5759920" y="3536331"/>
            <a:chExt cx="527374" cy="1389193"/>
          </a:xfrm>
        </p:grpSpPr>
        <p:sp>
          <p:nvSpPr>
            <p:cNvPr id="53" name="矩形 52"/>
            <p:cNvSpPr/>
            <p:nvPr/>
          </p:nvSpPr>
          <p:spPr>
            <a:xfrm>
              <a:off x="5759920" y="3536331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59920" y="4398152"/>
              <a:ext cx="527374" cy="527372"/>
            </a:xfrm>
            <a:prstGeom prst="rect">
              <a:avLst/>
            </a:prstGeom>
            <a:solidFill>
              <a:srgbClr val="7C7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2000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9460" y="3067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学习目标</a:t>
            </a:r>
            <a:endParaRPr lang="zh-CN" altLang="en-US" sz="5400" b="1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9460" y="2638425"/>
            <a:ext cx="113201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/>
              <a:t>审美鉴赏与创造：</a:t>
            </a:r>
          </a:p>
          <a:p>
            <a:r>
              <a:rPr lang="zh-CN" altLang="en-US" sz="3200"/>
              <a:t>探究细节描写的精妙,理解融情于景、事细情深的特点；</a:t>
            </a:r>
          </a:p>
          <a:p>
            <a:endParaRPr lang="zh-CN" altLang="en-US" sz="3200"/>
          </a:p>
          <a:p>
            <a:r>
              <a:rPr lang="zh-CN" altLang="en-US" sz="3200"/>
              <a:t>文化传承与理解：</a:t>
            </a:r>
          </a:p>
          <a:p>
            <a:r>
              <a:rPr lang="zh-CN" altLang="en-US" sz="3200"/>
              <a:t>增进对眷恋家园这一民族心理的理解。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7795" y="135255"/>
            <a:ext cx="1193228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0">
                <a:latin typeface="Calibri" panose="020F0502020204030204"/>
                <a:ea typeface="宋体" panose="02010600030101010101" pitchFamily="2" charset="-122"/>
              </a:rPr>
              <a:t>   </a:t>
            </a:r>
            <a:r>
              <a:rPr lang="zh-CN" sz="3600" b="0">
                <a:latin typeface="Calibri" panose="020F0502020204030204"/>
                <a:ea typeface="宋体" panose="02010600030101010101" pitchFamily="2" charset="-122"/>
              </a:rPr>
              <a:t>完成挖空训练：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en-US" altLang="zh-CN" sz="3600" b="0">
                <a:ea typeface="宋体" panose="02010600030101010101" pitchFamily="2" charset="-122"/>
              </a:rPr>
              <a:t> </a:t>
            </a:r>
            <a:r>
              <a:rPr lang="zh-CN" sz="3600" b="0">
                <a:ea typeface="宋体" panose="02010600030101010101" pitchFamily="2" charset="-122"/>
              </a:rPr>
              <a:t>借书满架，</a:t>
            </a:r>
            <a:r>
              <a:rPr lang="zh-CN" sz="3600" b="0" u="sng">
                <a:ea typeface="宋体" panose="02010600030101010101" pitchFamily="2" charset="-122"/>
              </a:rPr>
              <a:t>偃仰</a:t>
            </a:r>
            <a:r>
              <a:rPr lang="zh-CN" sz="3600" b="0">
                <a:ea typeface="宋体" panose="02010600030101010101" pitchFamily="2" charset="-122"/>
              </a:rPr>
              <a:t>（ </a:t>
            </a:r>
            <a:r>
              <a:rPr lang="en-US" altLang="zh-CN" sz="3600" b="0">
                <a:ea typeface="宋体" panose="02010600030101010101" pitchFamily="2" charset="-122"/>
              </a:rPr>
              <a:t>            </a:t>
            </a:r>
            <a:r>
              <a:rPr lang="zh-CN" sz="3600" b="0">
                <a:ea typeface="宋体" panose="02010600030101010101" pitchFamily="2" charset="-122"/>
              </a:rPr>
              <a:t> ）啸歌，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zh-CN" sz="3600" b="0" u="sng">
                <a:ea typeface="宋体" panose="02010600030101010101" pitchFamily="2" charset="-122"/>
              </a:rPr>
              <a:t>冥然兀坐</a:t>
            </a:r>
            <a:r>
              <a:rPr lang="zh-CN" sz="3600" b="0">
                <a:ea typeface="宋体" panose="02010600030101010101" pitchFamily="2" charset="-122"/>
              </a:rPr>
              <a:t>（    </a:t>
            </a:r>
            <a:r>
              <a:rPr lang="en-US" altLang="zh-CN" sz="3600" b="0">
                <a:ea typeface="宋体" panose="02010600030101010101" pitchFamily="2" charset="-122"/>
              </a:rPr>
              <a:t>          </a:t>
            </a:r>
            <a:r>
              <a:rPr lang="zh-CN" sz="3600" b="0">
                <a:ea typeface="宋体" panose="02010600030101010101" pitchFamily="2" charset="-122"/>
              </a:rPr>
              <a:t> </a:t>
            </a:r>
            <a:r>
              <a:rPr lang="en-US" altLang="zh-CN" sz="3600" b="0">
                <a:ea typeface="宋体" panose="02010600030101010101" pitchFamily="2" charset="-122"/>
              </a:rPr>
              <a:t>      </a:t>
            </a:r>
            <a:r>
              <a:rPr lang="zh-CN" sz="3600" b="0">
                <a:ea typeface="宋体" panose="02010600030101010101" pitchFamily="2" charset="-122"/>
              </a:rPr>
              <a:t>），万籁有声；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zh-CN" sz="3600" b="0" u="sng">
                <a:ea typeface="宋体" panose="02010600030101010101" pitchFamily="2" charset="-122"/>
              </a:rPr>
              <a:t>而</a:t>
            </a:r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sz="3600" b="0">
                <a:ea typeface="宋体" panose="02010600030101010101" pitchFamily="2" charset="-122"/>
              </a:rPr>
              <a:t>）庭阶寂寂，小鸟来啄食，人至不</a:t>
            </a:r>
            <a:r>
              <a:rPr lang="zh-CN" sz="3600" b="0" u="sng">
                <a:ea typeface="宋体" panose="02010600030101010101" pitchFamily="2" charset="-122"/>
              </a:rPr>
              <a:t>去</a:t>
            </a:r>
            <a:r>
              <a:rPr lang="zh-CN" sz="3600" b="0">
                <a:ea typeface="宋体" panose="02010600030101010101" pitchFamily="2" charset="-122"/>
              </a:rPr>
              <a:t>（   </a:t>
            </a:r>
            <a:r>
              <a:rPr lang="en-US" altLang="zh-CN" sz="3600" b="0">
                <a:ea typeface="宋体" panose="02010600030101010101" pitchFamily="2" charset="-122"/>
              </a:rPr>
              <a:t>  </a:t>
            </a:r>
            <a:r>
              <a:rPr lang="zh-CN" sz="3600" b="0">
                <a:ea typeface="宋体" panose="02010600030101010101" pitchFamily="2" charset="-122"/>
              </a:rPr>
              <a:t>）。</a:t>
            </a:r>
          </a:p>
          <a:p>
            <a:endParaRPr lang="zh-CN" sz="3600" b="0" u="sng">
              <a:ea typeface="宋体" panose="02010600030101010101" pitchFamily="2" charset="-122"/>
            </a:endParaRPr>
          </a:p>
          <a:p>
            <a:r>
              <a:rPr lang="zh-CN" sz="3600" b="0" u="sng">
                <a:ea typeface="宋体" panose="02010600030101010101" pitchFamily="2" charset="-122"/>
              </a:rPr>
              <a:t>三五</a:t>
            </a:r>
            <a:r>
              <a:rPr lang="zh-CN" sz="3600" b="0">
                <a:ea typeface="宋体" panose="02010600030101010101" pitchFamily="2" charset="-122"/>
              </a:rPr>
              <a:t>（    </a:t>
            </a:r>
            <a:r>
              <a:rPr lang="en-US" altLang="zh-CN" sz="3600" b="0">
                <a:ea typeface="宋体" panose="02010600030101010101" pitchFamily="2" charset="-122"/>
              </a:rPr>
              <a:t>      </a:t>
            </a:r>
            <a:r>
              <a:rPr lang="zh-CN" sz="3600" b="0">
                <a:ea typeface="宋体" panose="02010600030101010101" pitchFamily="2" charset="-122"/>
              </a:rPr>
              <a:t>  </a:t>
            </a:r>
            <a:r>
              <a:rPr lang="en-US" altLang="zh-CN" sz="3600" b="0">
                <a:ea typeface="宋体" panose="02010600030101010101" pitchFamily="2" charset="-122"/>
              </a:rPr>
              <a:t>  </a:t>
            </a:r>
            <a:r>
              <a:rPr lang="zh-CN" sz="3600" b="0">
                <a:ea typeface="宋体" panose="02010600030101010101" pitchFamily="2" charset="-122"/>
              </a:rPr>
              <a:t>  ）之夜，明月半墙，桂影</a:t>
            </a:r>
            <a:r>
              <a:rPr lang="zh-CN" sz="3600" b="0" u="sng">
                <a:ea typeface="宋体" panose="02010600030101010101" pitchFamily="2" charset="-122"/>
              </a:rPr>
              <a:t>斑驳</a:t>
            </a:r>
            <a:r>
              <a:rPr lang="zh-CN" sz="3600" b="0">
                <a:ea typeface="宋体" panose="02010600030101010101" pitchFamily="2" charset="-122"/>
              </a:rPr>
              <a:t>（   </a:t>
            </a:r>
            <a:r>
              <a:rPr lang="en-US" altLang="zh-CN" sz="3600" b="0">
                <a:ea typeface="宋体" panose="02010600030101010101" pitchFamily="2" charset="-122"/>
              </a:rPr>
              <a:t>   </a:t>
            </a:r>
            <a:r>
              <a:rPr lang="zh-CN" sz="3600" b="0">
                <a:ea typeface="宋体" panose="02010600030101010101" pitchFamily="2" charset="-122"/>
              </a:rPr>
              <a:t>    ），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zh-CN" sz="3600" b="0">
                <a:ea typeface="宋体" panose="02010600030101010101" pitchFamily="2" charset="-122"/>
              </a:rPr>
              <a:t>风移影动，</a:t>
            </a:r>
            <a:r>
              <a:rPr lang="zh-CN" sz="3600" b="0" u="sng">
                <a:ea typeface="宋体" panose="02010600030101010101" pitchFamily="2" charset="-122"/>
              </a:rPr>
              <a:t>珊珊</a:t>
            </a:r>
            <a:r>
              <a:rPr lang="zh-CN" sz="3600" b="0">
                <a:ea typeface="宋体" panose="02010600030101010101" pitchFamily="2" charset="-122"/>
              </a:rPr>
              <a:t>（ </a:t>
            </a:r>
            <a:r>
              <a:rPr lang="en-US" altLang="zh-CN" sz="3600" b="0">
                <a:ea typeface="宋体" panose="02010600030101010101" pitchFamily="2" charset="-122"/>
              </a:rPr>
              <a:t>             </a:t>
            </a:r>
            <a:r>
              <a:rPr lang="zh-CN" sz="3600" b="0">
                <a:ea typeface="宋体" panose="02010600030101010101" pitchFamily="2" charset="-122"/>
              </a:rPr>
              <a:t>       ）可爱。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3871595" y="126936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安居、休息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87930" y="235648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静静地独自端坐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205" y="349948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60865" y="349948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离开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33195" y="455803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农历每月十五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99320" y="455803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交杂错落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71595" y="561784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树影摇动的样子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0995" y="183515"/>
            <a:ext cx="117411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0">
                <a:solidFill>
                  <a:srgbClr val="0C0C0C"/>
                </a:solidFill>
                <a:cs typeface="方正书宋_GBK" charset="0"/>
              </a:rPr>
              <a:t>    </a:t>
            </a:r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1.文章前后两部分虽写于不同时期,时间跨度大,但形散神聚,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前后格调一致,情感贯通,源于作者善于用线索将生活琐事串联起来。本文有哪两条线索?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2.本文在写景和叙事中</a:t>
            </a:r>
          </a:p>
          <a:p>
            <a:r>
              <a:rPr lang="en-US" altLang="zh-CN" sz="3200"/>
              <a:t>   </a:t>
            </a:r>
            <a:r>
              <a:rPr lang="zh-CN" altLang="en-US" sz="3200"/>
              <a:t>是如何将“喜”和“悲”的感情抒发得委婉动人的?</a:t>
            </a: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写景中的抒情：　　　　　　　　　　　　　　　　　　　　　　　　　　　　　　　　　　　　　　　　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　　　　　　　　　　　　　　　　　　　　　　　　　　　　　　　　　</a:t>
            </a: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叙事中的抒情：</a:t>
            </a:r>
            <a:endParaRPr lang="zh-CN" altLang="en-US" sz="3200"/>
          </a:p>
          <a:p>
            <a:r>
              <a:rPr lang="zh-CN" altLang="en-US" sz="3200"/>
              <a:t>3.本文主要通过哪些手法来寄托自己对亡妻深深的怀念之情?</a:t>
            </a:r>
          </a:p>
          <a:p>
            <a:endParaRPr lang="zh-CN" altLang="en-US" sz="3200"/>
          </a:p>
          <a:p>
            <a:r>
              <a:rPr lang="zh-CN" altLang="en-US" sz="3200"/>
              <a:t>4.清代梅曾亮评点《项脊轩志》时说:“借一阁以寄三世之遗迹。”作者通过笔下的项脊轩来抒发了哪些感情?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7850" y="102870"/>
            <a:ext cx="11360785" cy="643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2.本文在写景和叙事中</a:t>
            </a:r>
          </a:p>
          <a:p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是如何将“喜”和“悲”的感情抒发得委婉动人的?</a:t>
            </a:r>
          </a:p>
          <a:p>
            <a:endParaRPr lang="zh-CN" sz="3200" b="0"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写景中的抒情：</a:t>
            </a:r>
            <a:endParaRPr lang="zh-CN" sz="3200" b="0" u="dotted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修葺前后庭院的格局、室内的光线、陈设→偃仰啸歌的情态→喜不自胜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庭阶寂寂,小鸟时来啄食,人至不去→得意喜悦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三五之夜,明月半墙,桂影斑驳,风移影动,珊珊可爱</a:t>
            </a:r>
            <a:endParaRPr lang="zh-CN" sz="3200" b="0"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200" b="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叙事中的抒情：</a:t>
            </a:r>
            <a:endParaRPr lang="zh-CN" sz="3200" b="0" u="dotted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伯叔分家,家庭衰败→寄寓感叹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老婆婆回忆,“我”怀念亡母→有泪无声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祖母关爱,历历在目→长号不自禁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闭门苦读,遭火未焚→悲中有喜，悲喜交加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回忆婚后生活</a:t>
            </a:r>
            <a:r>
              <a:rPr lang="en-US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温馨难忘</a:t>
            </a:r>
          </a:p>
          <a:p>
            <a:r>
              <a:rPr lang="zh-CN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手植枇杷树,亭亭如盖→缅怀眷恋</a:t>
            </a:r>
            <a:endParaRPr lang="zh-CN" altLang="en-US" sz="28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4005" y="429895"/>
            <a:ext cx="117970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方正书宋_GBK" charset="0"/>
              </a:rPr>
              <a:t>文化常识</a:t>
            </a:r>
          </a:p>
          <a:p>
            <a:endParaRPr lang="zh-CN" sz="3200" b="0">
              <a:solidFill>
                <a:srgbClr val="0C0C0C"/>
              </a:solidFill>
              <a:cs typeface="方正书宋_GBK" charset="0"/>
            </a:endParaRP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(1)期功:这里指关系比较近的亲属。期,穿一年孝服的亲族。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功,穿大功服(九个月)、小功服(五个月)的亲族。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(2)察举制:中国古代选拔官吏的一种制度,由地方长官在辖区内随时考察、选取人才并推荐给上级或中央,经过试用考核再任命官职。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(3)孝廉:汉代所设荐举人才的一种科目,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推举孝顺父母、品行方正的人。晋时仍保留此制。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(4)秀才:汉代所设选拔人才的一种科目,推举优秀人才。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晋时仍保留此制。与科举考试的“秀才”不同。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(5)郎中:尚书省的属官。</a:t>
            </a:r>
          </a:p>
          <a:p>
            <a:r>
              <a:rPr lang="zh-CN" sz="3200" b="0">
                <a:solidFill>
                  <a:srgbClr val="0C0C0C"/>
                </a:solidFill>
                <a:cs typeface="方正书宋_GBK" charset="0"/>
              </a:rPr>
              <a:t>(6)洗马:太子洗马,太子的侍从官。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1670" y="142875"/>
            <a:ext cx="11092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本文主要通过哪些手法来寄托自己对亡妻深深的怀念之情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32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730" y="911860"/>
            <a:ext cx="114033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①抓细节,忆往事: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抓住富有特征的日常生活中的琐事来写幸福和谐的夫妻生活。</a:t>
            </a:r>
          </a:p>
          <a:p>
            <a:endParaRPr lang="zh-CN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②写景: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亡妻留下的枇杷树,以景语结束全篇,引发读者不尽的凄婉惆怅。</a:t>
            </a:r>
          </a:p>
          <a:p>
            <a:endParaRPr lang="zh-CN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③衬托: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以当年夫妻在轩内唱和相随的欢乐来衬托今日丧偶的悲哀。</a:t>
            </a:r>
          </a:p>
          <a:p>
            <a:endParaRPr lang="zh-CN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④今昔对比:</a:t>
            </a:r>
          </a:p>
          <a:p>
            <a:r>
              <a:rPr lang="zh-CN" sz="32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“死之年”与“今”对比,寓物是人非。</a:t>
            </a:r>
            <a:endParaRPr lang="zh-CN" altLang="en-US" sz="32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7215" y="137795"/>
            <a:ext cx="114026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3200" b="0">
                <a:ea typeface="宋体" panose="02010600030101010101" pitchFamily="2" charset="-122"/>
              </a:rPr>
              <a:t>清代梅曾亮评点本文时说:“借一阁以寄三世之遗迹。”</a:t>
            </a:r>
          </a:p>
          <a:p>
            <a:r>
              <a:rPr lang="zh-CN" sz="3200" b="0">
                <a:ea typeface="宋体" panose="02010600030101010101" pitchFamily="2" charset="-122"/>
              </a:rPr>
              <a:t>作者通过笔下的项脊轩来抒发了哪些感情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225425" y="1214120"/>
            <a:ext cx="11739880" cy="52622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①项脊轩牵系着归家几代人,而且都是和作者最亲近的人,</a:t>
            </a: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抒发了对这些亲人的无限眷恋之情。</a:t>
            </a: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特别是对妻子“时至轩中”的叙述,抒发了对亡妻深深的思念之情。</a:t>
            </a:r>
          </a:p>
          <a:p>
            <a:endParaRPr lang="zh-CN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②项脊轩牵系着自己和家族的许多事,小轩的变迁,</a:t>
            </a: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反映了家族命运的变化,暗示着家道的衰败。</a:t>
            </a:r>
          </a:p>
          <a:p>
            <a:endParaRPr lang="zh-CN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③修葺小屋,反映自己学业上的勤奋,暗示并反衬自己的不得志;</a:t>
            </a: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小屋是自己喜悦、希望和梦想的见证。</a:t>
            </a:r>
          </a:p>
          <a:p>
            <a:endParaRPr lang="zh-CN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此文处处写小屋,实际上是处处在写自己的感情,</a:t>
            </a:r>
          </a:p>
          <a:p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小屋成了全文思想感情的一个凝结,成为作者抒发内心感受的一个触发点。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91970" y="1999615"/>
            <a:ext cx="80714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0">
                <a:ea typeface="宋体" panose="02010600030101010101" pitchFamily="2" charset="-122"/>
              </a:rPr>
              <a:t>请你以某个家人为写作对象,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zh-CN" sz="3600" b="0">
                <a:ea typeface="宋体" panose="02010600030101010101" pitchFamily="2" charset="-122"/>
              </a:rPr>
              <a:t>运用细节描写,</a:t>
            </a:r>
          </a:p>
          <a:p>
            <a:endParaRPr lang="zh-CN" sz="3600" b="0">
              <a:ea typeface="宋体" panose="02010600030101010101" pitchFamily="2" charset="-122"/>
            </a:endParaRPr>
          </a:p>
          <a:p>
            <a:r>
              <a:rPr lang="zh-CN" sz="3600" b="0">
                <a:ea typeface="宋体" panose="02010600030101010101" pitchFamily="2" charset="-122"/>
              </a:rPr>
              <a:t>写段生动形象的文字,200字左右。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514350" y="9779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方正书宋_GBK" charset="0"/>
                <a:sym typeface="+mn-ea"/>
              </a:rPr>
              <a:t>课堂检测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588"/>
            <a:ext cx="12190413" cy="685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835400" y="596900"/>
            <a:ext cx="4559300" cy="4089400"/>
            <a:chOff x="3810000" y="508000"/>
            <a:chExt cx="4559300" cy="4089400"/>
          </a:xfrm>
        </p:grpSpPr>
        <p:sp>
          <p:nvSpPr>
            <p:cNvPr id="14" name="矩形 13"/>
            <p:cNvSpPr/>
            <p:nvPr/>
          </p:nvSpPr>
          <p:spPr>
            <a:xfrm>
              <a:off x="5181600" y="1003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21300" y="876300"/>
              <a:ext cx="1955800" cy="3594100"/>
            </a:xfrm>
            <a:prstGeom prst="rect">
              <a:avLst/>
            </a:prstGeom>
            <a:noFill/>
            <a:ln>
              <a:solidFill>
                <a:srgbClr val="7C7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10000" y="508000"/>
              <a:ext cx="4559300" cy="3695700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_14"/>
            <p:cNvSpPr txBox="1">
              <a:spLocks noChangeArrowheads="1"/>
            </p:cNvSpPr>
            <p:nvPr/>
          </p:nvSpPr>
          <p:spPr bwMode="auto">
            <a:xfrm>
              <a:off x="5295900" y="924560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_14"/>
            <p:cNvSpPr txBox="1">
              <a:spLocks noChangeArrowheads="1"/>
            </p:cNvSpPr>
            <p:nvPr/>
          </p:nvSpPr>
          <p:spPr bwMode="auto">
            <a:xfrm>
              <a:off x="5295900" y="3048403"/>
              <a:ext cx="1883708" cy="1154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/>
              <a:r>
                <a:rPr lang="zh-CN" altLang="en-US" sz="6000" strike="noStrike" spc="600" noProof="1">
                  <a:solidFill>
                    <a:srgbClr val="7C7A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谢</a:t>
              </a:r>
              <a:endParaRPr lang="zh-CN" sz="6000" strike="noStrike" spc="600" noProof="1">
                <a:solidFill>
                  <a:srgbClr val="7C7A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4625340" y="1408421"/>
              <a:ext cx="670561" cy="543546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167096" y="3489135"/>
              <a:ext cx="657718" cy="533137"/>
            </a:xfrm>
            <a:prstGeom prst="line">
              <a:avLst/>
            </a:prstGeom>
            <a:ln>
              <a:solidFill>
                <a:srgbClr val="7C7A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450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788" y="2229508"/>
              <a:ext cx="589423" cy="114168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900" y="1730375"/>
            <a:ext cx="1474788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013" y="2601913"/>
            <a:ext cx="147637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1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760200" y="10236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GENSWF_OUTPUT_FILE_NAME" val="33"/>
  <p:tag name="ISPRING_ULTRA_SCORM_TRACKING_SLIDE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224998e-78db-401a-a163-f8170790db3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8f70003-21a5-4a9c-a3c0-1a4b8d540f1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06ff0b-d63e-4248-89ae-2c716a97289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deeb18-7daa-499a-bca3-9e0e89e5126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88a2256-d7eb-4c39-a1ab-21926d21382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8715</Words>
  <Application>Microsoft Office PowerPoint</Application>
  <PresentationFormat>自定义</PresentationFormat>
  <Paragraphs>916</Paragraphs>
  <Slides>93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93</vt:i4>
      </vt:variant>
    </vt:vector>
  </HeadingPairs>
  <TitlesOfParts>
    <vt:vector size="122" baseType="lpstr">
      <vt:lpstr>ITC Avant Garde Std Bk</vt:lpstr>
      <vt:lpstr>LiHei Pro</vt:lpstr>
      <vt:lpstr>Open Sans Extrabold</vt:lpstr>
      <vt:lpstr>Signika</vt:lpstr>
      <vt:lpstr>等线</vt:lpstr>
      <vt:lpstr>等线 Light</vt:lpstr>
      <vt:lpstr>方正书宋_GBK</vt:lpstr>
      <vt:lpstr>仿宋</vt:lpstr>
      <vt:lpstr>汉仪雅酷黑简</vt:lpstr>
      <vt:lpstr>黑体</vt:lpstr>
      <vt:lpstr>楷体</vt:lpstr>
      <vt:lpstr>迷你简汉真广标</vt:lpstr>
      <vt:lpstr>宋体</vt:lpstr>
      <vt:lpstr>微软雅黑</vt:lpstr>
      <vt:lpstr>Arial</vt:lpstr>
      <vt:lpstr>Calibri</vt:lpstr>
      <vt:lpstr>Impact</vt:lpstr>
      <vt:lpstr>Times New Roman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9_Office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2021-04-12T20:04:19Z</cp:lastPrinted>
  <dcterms:created xsi:type="dcterms:W3CDTF">2021-04-12T20:04:19Z</dcterms:created>
  <dcterms:modified xsi:type="dcterms:W3CDTF">2022-02-09T05:42:06Z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