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67" r:id="rId3"/>
    <p:sldId id="463" r:id="rId4"/>
    <p:sldId id="266" r:id="rId5"/>
    <p:sldId id="289" r:id="rId6"/>
    <p:sldId id="271" r:id="rId7"/>
    <p:sldId id="270" r:id="rId8"/>
    <p:sldId id="328" r:id="rId9"/>
    <p:sldId id="329" r:id="rId10"/>
    <p:sldId id="278" r:id="rId11"/>
    <p:sldId id="275" r:id="rId12"/>
    <p:sldId id="373" r:id="rId13"/>
    <p:sldId id="330" r:id="rId14"/>
    <p:sldId id="341" r:id="rId15"/>
    <p:sldId id="338" r:id="rId16"/>
    <p:sldId id="464" r:id="rId17"/>
    <p:sldId id="344" r:id="rId18"/>
    <p:sldId id="342" r:id="rId19"/>
    <p:sldId id="465" r:id="rId20"/>
    <p:sldId id="343" r:id="rId21"/>
    <p:sldId id="390" r:id="rId22"/>
    <p:sldId id="459" r:id="rId23"/>
    <p:sldId id="281" r:id="rId24"/>
    <p:sldId id="326" r:id="rId25"/>
    <p:sldId id="325" r:id="rId26"/>
    <p:sldId id="324" r:id="rId27"/>
    <p:sldId id="327" r:id="rId28"/>
    <p:sldId id="280" r:id="rId29"/>
    <p:sldId id="466" r:id="rId30"/>
    <p:sldId id="462" r:id="rId31"/>
    <p:sldId id="263" r:id="rId32"/>
    <p:sldId id="285" r:id="rId33"/>
    <p:sldId id="290" r:id="rId34"/>
    <p:sldId id="436" r:id="rId35"/>
    <p:sldId id="461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3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77EBE-D53B-41BF-B75D-6670270E26A8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8B8A8-15C6-4543-ABF4-39B45069485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后起之秀原创总结计划模板，盗取必究"/>
          <p:cNvSpPr/>
          <p:nvPr userDrawn="1"/>
        </p:nvSpPr>
        <p:spPr>
          <a:xfrm>
            <a:off x="113581" y="136525"/>
            <a:ext cx="11964838" cy="658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3.jpeg" /><Relationship Id="rId11" Type="http://schemas.openxmlformats.org/officeDocument/2006/relationships/image" Target="../media/image14.jpeg" /><Relationship Id="rId2" Type="http://schemas.openxmlformats.org/officeDocument/2006/relationships/hyperlink" Target="https://baike.so.com/doc/4524300-4734360.html" TargetMode="External" /><Relationship Id="rId3" Type="http://schemas.openxmlformats.org/officeDocument/2006/relationships/hyperlink" Target="https://baike.so.com/doc/5382891-5619270.html" TargetMode="External" /><Relationship Id="rId4" Type="http://schemas.openxmlformats.org/officeDocument/2006/relationships/hyperlink" Target="https://baike.so.com/doc/7900988-8175083.html" TargetMode="External" /><Relationship Id="rId5" Type="http://schemas.openxmlformats.org/officeDocument/2006/relationships/hyperlink" Target="https://baike.so.com/doc/5372694-5608640.html" TargetMode="External" /><Relationship Id="rId6" Type="http://schemas.openxmlformats.org/officeDocument/2006/relationships/hyperlink" Target="https://baike.so.com/doc/757695-801907.html" TargetMode="External" /><Relationship Id="rId7" Type="http://schemas.openxmlformats.org/officeDocument/2006/relationships/hyperlink" Target="https://baike.so.com/doc/2059165-2178608.html" TargetMode="External" /><Relationship Id="rId8" Type="http://schemas.openxmlformats.org/officeDocument/2006/relationships/hyperlink" Target="https://baike.so.com/doc/3221607-3394966.html" TargetMode="External" /><Relationship Id="rId9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://www.so.com/s?q=%E8%A5%BF%E5%A4%A9%E7%9A%84%E4%BA%91%E5%BD%A9&amp;ie=utf-8&amp;src=internal_wenda_recommend_textn" TargetMode="External" /><Relationship Id="rId3" Type="http://schemas.openxmlformats.org/officeDocument/2006/relationships/hyperlink" Target="http://www.so.com/s?q=%E6%B2%B3%E7%95%94&amp;ie=utf-8&amp;src=internal_wenda_recommend_textn" TargetMode="External" /><Relationship Id="rId4" Type="http://schemas.openxmlformats.org/officeDocument/2006/relationships/hyperlink" Target="http://www.so.com/s?q=%E9%9D%92%E8%8D%87&amp;ie=utf-8&amp;src=internal_wenda_recommend_textn" TargetMode="External" /><Relationship Id="rId5" Type="http://schemas.openxmlformats.org/officeDocument/2006/relationships/hyperlink" Target="http://www.so.com/s?q=%E5%BA%B7%E6%B2%B3&amp;ie=utf-8&amp;src=internal_wenda_recommend_textn" TargetMode="External" /><Relationship Id="rId6" Type="http://schemas.openxmlformats.org/officeDocument/2006/relationships/hyperlink" Target="http://www.so.com/s?q=%E6%B8%85%E6%B3%89&amp;ie=utf-8&amp;src=internal_wenda_recommend_textn" TargetMode="External" /><Relationship Id="rId7" Type="http://schemas.openxmlformats.org/officeDocument/2006/relationships/hyperlink" Target="http://www.so.com/s?q=%E9%9D%92%E8%8D%89%E6%9B%B4%E9%9D%92%E5%A4%84&amp;ie=utf-8&amp;src=internal_wenda_recommend_textn" TargetMode="External" /><Relationship Id="rId8" Type="http://schemas.openxmlformats.org/officeDocument/2006/relationships/hyperlink" Target="http://www.so.com/s?q=%E4%B8%8D%E5%B8%A6%E8%B5%B0%E4%B8%80%E7%89%87%E4%BA%91%E5%BD%A9&amp;ie=utf-8&amp;src=internal_wenda_recommend_textn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hyperlink" Target="https://baike.so.com/doc/5441516-5679843.html" TargetMode="Externa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hyperlink" Target="https://baike.so.com/doc/6240092-6453469.html" TargetMode="External" /><Relationship Id="rId5" Type="http://schemas.openxmlformats.org/officeDocument/2006/relationships/hyperlink" Target="https://baike.so.com/doc/1301741-1376425.html" TargetMode="External" /><Relationship Id="rId6" Type="http://schemas.openxmlformats.org/officeDocument/2006/relationships/hyperlink" Target="https://baike.so.com/doc/1028098-1087301.html" TargetMode="External" /><Relationship Id="rId7" Type="http://schemas.openxmlformats.org/officeDocument/2006/relationships/hyperlink" Target="https://baike.so.com/doc/3602681-3787894.html" TargetMode="External" /><Relationship Id="rId8" Type="http://schemas.openxmlformats.org/officeDocument/2006/relationships/hyperlink" Target="https://baike.so.com/doc/1816203-1920817.html" TargetMode="External" /><Relationship Id="rId9" Type="http://schemas.openxmlformats.org/officeDocument/2006/relationships/hyperlink" Target="https://baike.so.com/doc/5366280-5601988.html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后起之秀原创总结计划模板，盗取必究"/>
          <p:cNvSpPr/>
          <p:nvPr/>
        </p:nvSpPr>
        <p:spPr>
          <a:xfrm>
            <a:off x="0" y="1800225"/>
            <a:ext cx="6415088" cy="2822575"/>
          </a:xfrm>
          <a:prstGeom prst="rect">
            <a:avLst/>
          </a:prstGeom>
          <a:gradFill>
            <a:gsLst>
              <a:gs pos="0">
                <a:schemeClr val="bg1">
                  <a:alpha val="67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后起之秀模板，盗取必究"/>
          <p:cNvSpPr txBox="1"/>
          <p:nvPr/>
        </p:nvSpPr>
        <p:spPr>
          <a:xfrm>
            <a:off x="688975" y="2297113"/>
            <a:ext cx="4718050" cy="1246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7500" spc="-150">
                <a:solidFill>
                  <a:srgbClr val="2B3F37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阿里巴巴普惠体 L" panose="00020600040101010101" pitchFamily="18" charset="-122"/>
              </a:rPr>
              <a:t>再 别 康 桥</a:t>
            </a:r>
          </a:p>
        </p:txBody>
      </p:sp>
      <p:grpSp>
        <p:nvGrpSpPr>
          <p:cNvPr id="4101" name="组合 7"/>
          <p:cNvGrpSpPr/>
          <p:nvPr/>
        </p:nvGrpSpPr>
        <p:grpSpPr>
          <a:xfrm>
            <a:off x="5532438" y="2379663"/>
            <a:ext cx="444500" cy="966787"/>
            <a:chOff x="20222704" y="11058283"/>
            <a:chExt cx="887909" cy="1935443"/>
          </a:xfrm>
        </p:grpSpPr>
        <p:pic>
          <p:nvPicPr>
            <p:cNvPr id="4103" name="后起之秀模板，同行盗取必究" descr="Pictur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222704" y="11058283"/>
              <a:ext cx="887909" cy="1935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4" name="后起之秀模板，同行盗取必究"/>
            <p:cNvSpPr txBox="1">
              <a:spLocks noChangeArrowheads="1"/>
            </p:cNvSpPr>
            <p:nvPr/>
          </p:nvSpPr>
          <p:spPr bwMode="auto">
            <a:xfrm>
              <a:off x="20381581" y="11236661"/>
              <a:ext cx="555661" cy="1661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12056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徐志摩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9150" y="3562350"/>
            <a:ext cx="47196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高中语文人教版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2" name="后起之秀模板，同行盗取必究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040563" y="685800"/>
            <a:ext cx="1600200" cy="6035675"/>
          </a:xfrm>
        </p:spPr>
        <p:txBody>
          <a:bodyPr vert="eaVert" rtlCol="0">
            <a:normAutofit/>
          </a:bodyPr>
          <a:lstStyle/>
          <a:p>
            <a:pPr fontAlgn="auto"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徐志摩、林徽因和泰戈尔在一起</a:t>
            </a:r>
          </a:p>
        </p:txBody>
      </p:sp>
      <p:pic>
        <p:nvPicPr>
          <p:cNvPr id="1331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822325"/>
            <a:ext cx="6162675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1600200" y="990600"/>
            <a:ext cx="738188" cy="193833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spc="600">
                <a:solidFill>
                  <a:srgbClr val="C00000"/>
                </a:solidFill>
                <a:ea typeface="黑体" panose="02010609060101010101" pitchFamily="49" charset="-122"/>
              </a:rPr>
              <a:t>陆小曼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9300" y="3700463"/>
            <a:ext cx="10693400" cy="2795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陆小曼 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(1903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-1965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，名眉，别名小眉、小龙，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江苏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常州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人，近代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女画家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。陆小曼擅长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戏剧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，曾与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徐志摩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合作创作五幕话剧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卞昆冈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。她还谙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昆曲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，也能演皮黄，写得一手好文章，有深厚的古文功底和扎实的文字修饰能力。因与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徐志摩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的婚恋而成为著名近代人物。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1965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日于上海华东医院逝世，享年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3657600" y="746125"/>
            <a:ext cx="7539038" cy="2682875"/>
            <a:chOff x="759450" y="380990"/>
            <a:chExt cx="9672272" cy="3352802"/>
          </a:xfrm>
        </p:grpSpPr>
        <p:pic>
          <p:nvPicPr>
            <p:cNvPr id="14341" name="图片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9450" y="380990"/>
              <a:ext cx="3039316" cy="3352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2" name="图片 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74085" y="386420"/>
              <a:ext cx="2857637" cy="3341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图片 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66768" y="386419"/>
              <a:ext cx="3039316" cy="3341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749300" y="306388"/>
            <a:ext cx="106934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 桥 情 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9300" y="1641475"/>
            <a:ext cx="10693400" cy="1955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康桥，是英国著名的剑桥大学所在地。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1920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年徐志摩远涉重洋，从美国到英国剑桥大学学习。在这里，他度过了一年多真正优闲自在。富满诗意的新生活。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文本框 7"/>
          <p:cNvSpPr txBox="1">
            <a:spLocks noChangeArrowheads="1"/>
          </p:cNvSpPr>
          <p:nvPr/>
        </p:nvSpPr>
        <p:spPr bwMode="auto">
          <a:xfrm>
            <a:off x="749300" y="4156075"/>
            <a:ext cx="106934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他曾动情地说：‘’我的眼是康桥教我睁的，我的求知欲是康桥给我拨动的，我的自我意识是康桥给我胚胎的</a:t>
            </a: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‘’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15362"/>
          <p:cNvSpPr txBox="1">
            <a:spLocks noChangeArrowheads="1"/>
          </p:cNvSpPr>
          <p:nvPr/>
        </p:nvSpPr>
        <p:spPr bwMode="auto">
          <a:xfrm>
            <a:off x="2913063" y="3735388"/>
            <a:ext cx="60626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《我所知道的康桥》</a:t>
            </a:r>
            <a:endParaRPr lang="zh-CN" altLang="en-US" sz="240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15363"/>
          <p:cNvSpPr>
            <a:spLocks noChangeArrowheads="1"/>
          </p:cNvSpPr>
          <p:nvPr/>
        </p:nvSpPr>
        <p:spPr bwMode="auto">
          <a:xfrm>
            <a:off x="3135313" y="1906588"/>
            <a:ext cx="5616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《康桥，再会吧》</a:t>
            </a:r>
          </a:p>
        </p:txBody>
      </p:sp>
      <p:sp>
        <p:nvSpPr>
          <p:cNvPr id="16388" name="矩形 15364"/>
          <p:cNvSpPr>
            <a:spLocks noChangeArrowheads="1"/>
          </p:cNvSpPr>
          <p:nvPr/>
        </p:nvSpPr>
        <p:spPr bwMode="auto">
          <a:xfrm>
            <a:off x="952500" y="990600"/>
            <a:ext cx="9982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1922年，第一次离开剑桥，写下长诗</a:t>
            </a:r>
          </a:p>
        </p:txBody>
      </p:sp>
      <p:sp>
        <p:nvSpPr>
          <p:cNvPr id="16389" name="矩形 15365"/>
          <p:cNvSpPr>
            <a:spLocks noChangeArrowheads="1"/>
          </p:cNvSpPr>
          <p:nvPr/>
        </p:nvSpPr>
        <p:spPr bwMode="auto">
          <a:xfrm>
            <a:off x="952500" y="2817813"/>
            <a:ext cx="9982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1926年，第二次旅游英国，留下散文</a:t>
            </a:r>
          </a:p>
        </p:txBody>
      </p:sp>
      <p:sp>
        <p:nvSpPr>
          <p:cNvPr id="16390" name="矩形 15366"/>
          <p:cNvSpPr>
            <a:spLocks noChangeArrowheads="1"/>
          </p:cNvSpPr>
          <p:nvPr/>
        </p:nvSpPr>
        <p:spPr bwMode="auto">
          <a:xfrm>
            <a:off x="914400" y="4646613"/>
            <a:ext cx="10058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1928年，第三次去剑桥，告别剑桥， 留下佳作</a:t>
            </a:r>
          </a:p>
        </p:txBody>
      </p:sp>
      <p:sp>
        <p:nvSpPr>
          <p:cNvPr id="16391" name="矩形 15367"/>
          <p:cNvSpPr>
            <a:spLocks noChangeArrowheads="1"/>
          </p:cNvSpPr>
          <p:nvPr/>
        </p:nvSpPr>
        <p:spPr bwMode="auto">
          <a:xfrm>
            <a:off x="4068763" y="5562600"/>
            <a:ext cx="375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《再别康桥》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8" name="文本框 16387"/>
          <p:cNvSpPr txBox="1"/>
          <p:nvPr/>
        </p:nvSpPr>
        <p:spPr>
          <a:xfrm>
            <a:off x="990600" y="1160463"/>
            <a:ext cx="10515600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康桥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cambridge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，即剑桥，邻近 康河，以剑桥大学闻名于世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诗人曾在剑桥大学学习生活过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.1928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诗人第三次漫游欧洲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在一个明媚的夏日午后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诗人独自悄悄来到康河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徜徉于昔日的校园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在那一木一花中寻觅当年的欢声笑语和那洒落其间的青春年华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康河的水开启了诗人的性灵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唤醒了他的诗情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于是便吟成了这首传世之作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再别康桥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》.</a:t>
            </a:r>
          </a:p>
          <a:p>
            <a:pPr algn="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       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16388"/>
          <p:cNvSpPr txBox="1">
            <a:spLocks noChangeArrowheads="1"/>
          </p:cNvSpPr>
          <p:nvPr/>
        </p:nvSpPr>
        <p:spPr bwMode="auto">
          <a:xfrm>
            <a:off x="3657600" y="615950"/>
            <a:ext cx="4572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 近 康 桥</a:t>
            </a:r>
            <a:endParaRPr lang="zh-CN" altLang="zh-CN" sz="4400" b="1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后起之秀模板，同行盗取必究" descr="PH02044J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723900"/>
            <a:ext cx="4808538" cy="5410200"/>
          </a:xfrm>
        </p:spPr>
      </p:pic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1135063" y="1600200"/>
            <a:ext cx="4591050" cy="3970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康桥的灵性全在一条河上；康河，我敢说是全世界最秀丽的一条水。       </a:t>
            </a:r>
          </a:p>
          <a:p>
            <a:pPr algn="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—徐志摩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2"/>
          <p:cNvSpPr txBox="1">
            <a:spLocks noChangeArrowheads="1"/>
          </p:cNvSpPr>
          <p:nvPr/>
        </p:nvSpPr>
        <p:spPr bwMode="auto">
          <a:xfrm flipH="1">
            <a:off x="544513" y="796925"/>
            <a:ext cx="73977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再别康桥</a:t>
            </a:r>
            <a:r>
              <a:rPr lang="en-US" altLang="zh-CN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徐志摩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81200" y="685800"/>
            <a:ext cx="4572000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轻轻的我走了，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正如我轻轻的来；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我轻轻的招手，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西天的云彩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河畔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的金柳，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是夕阳中的新娘，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波光里的艳影，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在我的心头荡漾。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软泥上的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青荇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油油的在水底招摇；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康河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的柔波里，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我甘心做一条水草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/>
            </a:b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10200" y="685800"/>
            <a:ext cx="5721350" cy="600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那榆荫下的一潭，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清泉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，是天上虹；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揉碎在浮藻间，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沉淀着彩虹似的梦</a:t>
            </a:r>
            <a:r>
              <a:rPr lang="zh-CN" altLang="en-US" sz="2000">
                <a:solidFill>
                  <a:srgbClr val="333333"/>
                </a:solidFill>
                <a:latin typeface="PingFang SC"/>
              </a:rPr>
              <a:t>。</a:t>
            </a:r>
            <a:endParaRPr lang="en-US" altLang="zh-CN" sz="2000">
              <a:solidFill>
                <a:srgbClr val="333333"/>
              </a:solidFill>
              <a:latin typeface="PingFang SC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寻梦？撑一支长篙，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青草更青处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漫溯，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满载一船星辉，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在星辉斑斓里放歌。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但我不能放歌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悄悄是别离的笙箫；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夏虫也为我沉默，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沉默是今晚的康桥！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91600" y="2532063"/>
            <a:ext cx="26670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悄悄的我走了，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正如我悄悄的来；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我挥一挥衣袖，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不带走一片云彩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后起之秀模板，同行盗取必究"/>
          <p:cNvSpPr>
            <a:spLocks noGrp="1" noChangeArrowheads="1"/>
          </p:cNvSpPr>
          <p:nvPr>
            <p:ph idx="4294967295"/>
          </p:nvPr>
        </p:nvSpPr>
        <p:spPr>
          <a:xfrm>
            <a:off x="2362200" y="1066800"/>
            <a:ext cx="6248400" cy="5257800"/>
          </a:xfrm>
        </p:spPr>
        <p:txBody>
          <a:bodyPr rtlCol="0">
            <a:normAutofit/>
          </a:bodyPr>
          <a:lstStyle/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荇     （ </a:t>
            </a:r>
            <a:r>
              <a:rPr lang="en-US" altLang="zh-CN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藻     （       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     （       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斑斓  （       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笙箫  （       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长篙  （       ）</a:t>
            </a:r>
          </a:p>
          <a:p>
            <a:pPr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20483"/>
          <p:cNvSpPr>
            <a:spLocks noChangeArrowheads="1"/>
          </p:cNvSpPr>
          <p:nvPr/>
        </p:nvSpPr>
        <p:spPr bwMode="auto">
          <a:xfrm>
            <a:off x="6892925" y="9144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xìng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矩形 20484"/>
          <p:cNvSpPr>
            <a:spLocks noChangeArrowheads="1"/>
          </p:cNvSpPr>
          <p:nvPr/>
        </p:nvSpPr>
        <p:spPr bwMode="auto">
          <a:xfrm>
            <a:off x="6892925" y="1752600"/>
            <a:ext cx="1081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zǎo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矩形 20485"/>
          <p:cNvSpPr>
            <a:spLocks noChangeArrowheads="1"/>
          </p:cNvSpPr>
          <p:nvPr/>
        </p:nvSpPr>
        <p:spPr bwMode="auto">
          <a:xfrm>
            <a:off x="6892925" y="2590800"/>
            <a:ext cx="738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矩形 20486"/>
          <p:cNvSpPr>
            <a:spLocks noChangeArrowheads="1"/>
          </p:cNvSpPr>
          <p:nvPr/>
        </p:nvSpPr>
        <p:spPr bwMode="auto">
          <a:xfrm>
            <a:off x="6892925" y="3268663"/>
            <a:ext cx="19986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bān lán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矩形 20487"/>
          <p:cNvSpPr>
            <a:spLocks noChangeArrowheads="1"/>
          </p:cNvSpPr>
          <p:nvPr/>
        </p:nvSpPr>
        <p:spPr bwMode="auto">
          <a:xfrm>
            <a:off x="6892925" y="4106863"/>
            <a:ext cx="3165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shēng xiāo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8" name="矩形 20488"/>
          <p:cNvSpPr>
            <a:spLocks noChangeArrowheads="1"/>
          </p:cNvSpPr>
          <p:nvPr/>
        </p:nvSpPr>
        <p:spPr bwMode="auto">
          <a:xfrm>
            <a:off x="6892925" y="4916488"/>
            <a:ext cx="1158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gāo</a:t>
            </a:r>
            <a:endParaRPr lang="zh-CN" altLang="en-US" sz="4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2150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n-US" altLang="zh-CN"/>
              <a:t> </a:t>
            </a:r>
          </a:p>
        </p:txBody>
      </p:sp>
      <p:sp>
        <p:nvSpPr>
          <p:cNvPr id="21507" name="矩形 21507"/>
          <p:cNvSpPr>
            <a:spLocks noChangeArrowheads="1" noChangeShapeType="1" noTextEdit="1"/>
          </p:cNvSpPr>
          <p:nvPr/>
        </p:nvSpPr>
        <p:spPr bwMode="auto">
          <a:xfrm>
            <a:off x="1371600" y="1209675"/>
            <a:ext cx="1038225" cy="4438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600" kern="1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走诵</a:t>
            </a:r>
          </a:p>
          <a:p>
            <a:pPr algn="ctr"/>
            <a:r>
              <a:rPr lang="zh-CN" altLang="en-US" sz="1600" kern="1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进读</a:t>
            </a:r>
          </a:p>
          <a:p>
            <a:pPr algn="ctr"/>
            <a:r>
              <a:rPr lang="zh-CN" altLang="en-US" sz="1600" kern="1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康经</a:t>
            </a:r>
          </a:p>
          <a:p>
            <a:pPr algn="ctr"/>
            <a:r>
              <a:rPr lang="zh-CN" altLang="en-US" sz="1600" kern="1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桥典</a:t>
            </a:r>
          </a:p>
        </p:txBody>
      </p:sp>
      <p:sp>
        <p:nvSpPr>
          <p:cNvPr id="21508" name="文本框 21508"/>
          <p:cNvSpPr txBox="1">
            <a:spLocks noChangeArrowheads="1"/>
          </p:cNvSpPr>
          <p:nvPr/>
        </p:nvSpPr>
        <p:spPr bwMode="auto">
          <a:xfrm>
            <a:off x="4440238" y="6308725"/>
            <a:ext cx="54721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276600" y="1933575"/>
            <a:ext cx="8153400" cy="411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注意诗歌的节奏、重音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朗读时语调柔和、舒缓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欣赏诗歌优美的语言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感受诗人对康桥的深情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3.</a:t>
            </a:r>
            <a:r>
              <a:rPr lang="zh-CN" altLang="en-US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朗读时力求做到抑扬顿挫身临其境、声情并茂</a:t>
            </a:r>
            <a:r>
              <a:rPr lang="en-US" altLang="x-none" sz="28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x-none" sz="28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900" y="304800"/>
            <a:ext cx="10744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后起之秀原创总结计划模板，盗取必究"/>
          <p:cNvSpPr/>
          <p:nvPr/>
        </p:nvSpPr>
        <p:spPr>
          <a:xfrm>
            <a:off x="190500" y="207963"/>
            <a:ext cx="11811000" cy="6442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123" name="后起之秀模板，同行盗取必究"/>
          <p:cNvSpPr>
            <a:spLocks noGrp="1" noChangeArrowheads="1"/>
          </p:cNvSpPr>
          <p:nvPr>
            <p:ph idx="4294967295"/>
          </p:nvPr>
        </p:nvSpPr>
        <p:spPr>
          <a:xfrm>
            <a:off x="419100" y="1524000"/>
            <a:ext cx="11353800" cy="4876800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          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轻轻的我走了，正如我轻轻的来。”一首带有淡淡哀愁的离别诗牵动了多少钟情诗神缪斯的心。徐志摩，他就这样悄悄地来，又这样悄悄地走了。被胡适称为“情圣”和“诗圣”的诗人徐志摩到底是怎样的一个人呢？这节课让我们和徐志摩一起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再别康桥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，走进诗人追求爱、自由和美的诗意的内心。</a:t>
            </a:r>
            <a:b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" name="后起之秀模板，同行盗取必究"/>
          <p:cNvSpPr>
            <a:spLocks noGrp="1" noChangeArrowheads="1"/>
          </p:cNvSpPr>
          <p:nvPr>
            <p:ph type="title" idx="4294967295"/>
          </p:nvPr>
        </p:nvSpPr>
        <p:spPr>
          <a:xfrm>
            <a:off x="4076700" y="381000"/>
            <a:ext cx="4038600" cy="1295400"/>
          </a:xfrm>
        </p:spPr>
        <p:txBody>
          <a:bodyPr rtlCol="0"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spc="300">
                <a:solidFill>
                  <a:srgbClr val="2B3F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 入 新 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标题 24578"/>
          <p:cNvSpPr>
            <a:spLocks noGrp="1" noChangeArrowheads="1"/>
          </p:cNvSpPr>
          <p:nvPr>
            <p:ph type="title" idx="4294967295"/>
          </p:nvPr>
        </p:nvSpPr>
        <p:spPr>
          <a:xfrm>
            <a:off x="-36513" y="376238"/>
            <a:ext cx="5334001" cy="1314450"/>
          </a:xfrm>
        </p:spPr>
        <p:txBody>
          <a:bodyPr rtlCol="0">
            <a:noAutofit/>
          </a:bodyPr>
          <a:lstStyle/>
          <a:p>
            <a:pPr algn="ctr">
              <a:lnSpc>
                <a:spcPct val="2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一、思考问题</a:t>
            </a:r>
          </a:p>
        </p:txBody>
      </p:sp>
      <p:sp>
        <p:nvSpPr>
          <p:cNvPr id="24580" name="内容占位符 24579"/>
          <p:cNvSpPr>
            <a:spLocks noGrp="1" noChangeArrowheads="1"/>
          </p:cNvSpPr>
          <p:nvPr>
            <p:ph idx="4294967295"/>
          </p:nvPr>
        </p:nvSpPr>
        <p:spPr>
          <a:xfrm>
            <a:off x="1925638" y="561975"/>
            <a:ext cx="8866187" cy="4810125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25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25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这首诗的意象有哪些？</a:t>
            </a:r>
            <a:endParaRPr lang="en-US" altLang="zh-CN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25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25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、诗人告别时，做了哪些事？</a:t>
            </a:r>
          </a:p>
        </p:txBody>
      </p:sp>
      <p:sp>
        <p:nvSpPr>
          <p:cNvPr id="32775" name="文本框 24583"/>
          <p:cNvSpPr txBox="1">
            <a:spLocks noChangeArrowheads="1"/>
          </p:cNvSpPr>
          <p:nvPr/>
        </p:nvSpPr>
        <p:spPr bwMode="auto">
          <a:xfrm>
            <a:off x="1900238" y="5557838"/>
            <a:ext cx="5029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招手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25638" y="3479800"/>
            <a:ext cx="628890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云彩、金柳、青荇、水草、清潭、星辉</a:t>
            </a: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uiExpand="1" build="p"/>
      <p:bldP spid="3277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 txBox="1">
            <a:spLocks noGrp="1"/>
          </p:cNvSpPr>
          <p:nvPr>
            <p:ph type="title" idx="4294967295"/>
          </p:nvPr>
        </p:nvSpPr>
        <p:spPr>
          <a:xfrm>
            <a:off x="-152400" y="-77788"/>
            <a:ext cx="6477000" cy="1241426"/>
          </a:xfrm>
        </p:spPr>
        <p:txBody>
          <a:bodyPr rtlCol="0">
            <a:spAutoFit/>
          </a:bodyPr>
          <a:lstStyle/>
          <a:p>
            <a:pPr algn="ctr">
              <a:lnSpc>
                <a:spcPct val="2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二、思考问题，回答问题。</a:t>
            </a:r>
          </a:p>
        </p:txBody>
      </p:sp>
      <p:sp>
        <p:nvSpPr>
          <p:cNvPr id="33794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1143000" y="1447800"/>
            <a:ext cx="8229600" cy="6715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这首诗抒发了作者一种怎样的感情？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43000" y="2273300"/>
            <a:ext cx="1082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依依惜别之情。诗歌中作者再临康桥后离别的那种含着淡淡忧愁的离情别绪。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3000" y="3414713"/>
            <a:ext cx="48625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这首诗送别的对象是什么？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43000" y="4186238"/>
            <a:ext cx="48625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对象是康桥，是西天的云彩。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43000" y="4957763"/>
            <a:ext cx="78914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明明是“再别康桥”为何只说“作别西天的云彩”？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43000" y="5729288"/>
            <a:ext cx="7677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借代指康桥美好的一切，用康桥太直接，这样更诗意。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  <p:bldP spid="3" grpId="0"/>
      <p:bldP spid="4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533400" y="1168400"/>
            <a:ext cx="46482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轻轻的我走了， </a:t>
            </a:r>
          </a:p>
          <a:p>
            <a:pPr ea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正如我轻轻的来； </a:t>
            </a:r>
          </a:p>
          <a:p>
            <a:pPr ea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我轻轻的招手， </a:t>
            </a:r>
          </a:p>
          <a:p>
            <a:pPr ea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作别西天的云彩。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3810000" y="622300"/>
            <a:ext cx="7620000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短短的四行诗中就有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三个“轻轻的”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，诗人以“轻轻的”告别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突出了“宁静”的基调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，短短的四句诗映照出了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一个非常宁静的夕阳晚照的黄昏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。诗的开头有意连用了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三个“轻轻的”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，突出地表现了诗人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对康桥的爱和依依惜别的情感。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而那至深的情丝，竟在招手之间，幻成了“西天的云彩”。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云彩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”也就是本诗的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第一个意象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。一般来说，离别诗离别的是人，这首诗离别的却是“西天的云彩”，告别对象由人向自然景物转移，跳出了寒喧叮咛的俗套，给人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清新飘逸之感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。另外，诗人连康桥上空的一朵浮云都要告别，可见他对康桥的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不舍和眷恋。</a:t>
            </a:r>
          </a:p>
        </p:txBody>
      </p:sp>
      <p:sp>
        <p:nvSpPr>
          <p:cNvPr id="25604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6576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文本框 28675"/>
          <p:cNvSpPr txBox="1">
            <a:spLocks noChangeArrowheads="1"/>
          </p:cNvSpPr>
          <p:nvPr/>
        </p:nvSpPr>
        <p:spPr bwMode="auto">
          <a:xfrm>
            <a:off x="5102225" y="193675"/>
            <a:ext cx="5797550" cy="984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lnSpc>
                <a:spcPct val="2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简要分析这一节中有哪些意象？</a:t>
            </a:r>
          </a:p>
        </p:txBody>
      </p:sp>
      <p:sp>
        <p:nvSpPr>
          <p:cNvPr id="26627" name="文本框 28676"/>
          <p:cNvSpPr txBox="1">
            <a:spLocks noChangeArrowheads="1"/>
          </p:cNvSpPr>
          <p:nvPr/>
        </p:nvSpPr>
        <p:spPr bwMode="auto">
          <a:xfrm>
            <a:off x="6400800" y="685800"/>
            <a:ext cx="1841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zh-CN" altLang="en-US" sz="2400"/>
          </a:p>
        </p:txBody>
      </p:sp>
      <p:sp>
        <p:nvSpPr>
          <p:cNvPr id="26628" name="文本框 28678"/>
          <p:cNvSpPr txBox="1">
            <a:spLocks noChangeArrowheads="1"/>
          </p:cNvSpPr>
          <p:nvPr/>
        </p:nvSpPr>
        <p:spPr bwMode="auto">
          <a:xfrm>
            <a:off x="533400" y="1504950"/>
            <a:ext cx="3505200" cy="5048250"/>
          </a:xfrm>
          <a:prstGeom prst="rect">
            <a:avLst/>
          </a:prstGeom>
          <a:solidFill>
            <a:schemeClr val="bg1">
              <a:alpha val="2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那河畔的金柳 </a:t>
            </a:r>
          </a:p>
          <a:p>
            <a:pPr eaLnBrk="1" latin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是夕阳中的新娘 </a:t>
            </a:r>
          </a:p>
          <a:p>
            <a:pPr eaLnBrk="1" latin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波光里的艳影， </a:t>
            </a:r>
          </a:p>
          <a:p>
            <a:pPr eaLnBrk="1" latinLnBrk="1" hangingPunct="1"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在我的心头荡漾。 </a:t>
            </a:r>
          </a:p>
          <a:p>
            <a:pPr algn="ctr" eaLnBrk="1" fontAlgn="ctr" latinLnBrk="1" hangingPunct="1"/>
            <a:r>
              <a:rPr lang="zh-CN" altLang="en-US" sz="2400" b="1">
                <a:solidFill>
                  <a:srgbClr val="0000CC"/>
                </a:solidFill>
              </a:rPr>
              <a:t>   </a:t>
            </a:r>
          </a:p>
          <a:p>
            <a:pPr algn="ctr" eaLnBrk="1" hangingPunct="1"/>
            <a:r>
              <a:rPr lang="zh-CN" altLang="en-US"/>
              <a:t>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33800" y="1381125"/>
            <a:ext cx="777240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这一节的意象是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“金柳”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。“柳”在古代的离别诗中经常出现，因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“柳”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“留”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谐音，通常用来表达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惜别之情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。可见，以“柳”为意象，还具有深厚的文化意味。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33800" y="3209925"/>
            <a:ext cx="77724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诗人运用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暗喻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将“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河畔的金柳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”大胆地想象为“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夕阳中的新娘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”，使无生命的景语，化作有生命的活物，温润可人。“新娘”既娇羞默默，又光彩照人，诗人眼中的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，就像是他心中的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新娘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神秘、华美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撩拨着诗人的情感，吸引着诗人渐渐走进她，赞美她。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本节诗通过写岸边柳树倒映在康河里的情景，表达了诗人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无限的欢喜和如痴如狂的爱。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1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70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657600" y="193675"/>
            <a:ext cx="76200" cy="64404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304800" y="415925"/>
            <a:ext cx="11658600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266700"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青荇，是再普通不过的水草，为什么徐志摩却愿意做这样的一条水草？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57600" y="1160463"/>
            <a:ext cx="8229600" cy="553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“招摇”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一词用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拟人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的手法写出了水草随微波起伏的轻盈之态，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无拘无束，自由自在的情态就得以显现了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“油油”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光润的样子，水流的样子，和悦的样子。用它来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修饰“招摇”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不但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增强了水草的自在感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，而且还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使我们想起了水草得以“招摇”的河之水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：微风轻拂，水波轻涌，水质清澈，那像涂了凝脂的水草在水中随微波来回轻摆，自在安闲。这是怎样一幅美景啊！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在柔波里招摇的意象，是诗人对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自己在康桥幸福生活的隐喻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。并有向诗人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打招呼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欢迎诗人之意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甘心”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两字，表达了诗人对康河的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永久眷恋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，愿意永远流在康河，“生于斯，长于斯，死于斯”。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本来很一般的景物为什么会在诗人的眼里变得如此美好？因为这些景物上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寄予着作者对康桥的无限留恋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。柳草本无情，有情的是诗人。</a:t>
            </a:r>
          </a:p>
          <a:p>
            <a:pPr eaLnBrk="1" hangingPunct="1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文本占位符 2969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4175" y="1731963"/>
            <a:ext cx="4225925" cy="4887912"/>
          </a:xfrm>
        </p:spPr>
        <p:txBody>
          <a:bodyPr/>
          <a:lstStyle/>
          <a:p>
            <a:pPr fontAlgn="ctr" latinLnBrk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软泥上的青荇， </a:t>
            </a:r>
          </a:p>
          <a:p>
            <a:pPr fontAlgn="ctr" latinLnBrk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油油的在水底招摇； </a:t>
            </a:r>
          </a:p>
          <a:p>
            <a:pPr fontAlgn="ctr" latinLnBrk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在康河的柔波里， </a:t>
            </a:r>
          </a:p>
          <a:p>
            <a:pPr fontAlgn="ctr" latinLnBrk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我甘心做一条水草！</a:t>
            </a:r>
          </a:p>
          <a:p>
            <a:pPr fontAlgn="ctr" latinLnBrk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0000CC"/>
                </a:solidFill>
              </a:rPr>
              <a:t>   </a:t>
            </a:r>
          </a:p>
          <a:p>
            <a:pPr>
              <a:lnSpc>
                <a:spcPct val="200000"/>
              </a:lnSpc>
            </a:pPr>
            <a:endParaRPr lang="en-US" altLang="zh-CN" b="1">
              <a:solidFill>
                <a:srgbClr val="0000CC"/>
              </a:solidFill>
            </a:endParaRPr>
          </a:p>
        </p:txBody>
      </p:sp>
      <p:sp>
        <p:nvSpPr>
          <p:cNvPr id="27653" name="文本框 2"/>
          <p:cNvSpPr txBox="1">
            <a:spLocks noChangeArrowheads="1"/>
          </p:cNvSpPr>
          <p:nvPr/>
        </p:nvSpPr>
        <p:spPr bwMode="auto">
          <a:xfrm>
            <a:off x="1398588" y="381000"/>
            <a:ext cx="584200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657600" y="990600"/>
            <a:ext cx="0" cy="56435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4800" y="990600"/>
            <a:ext cx="11658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占位符 3072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192213"/>
            <a:ext cx="4876800" cy="5345112"/>
          </a:xfrm>
        </p:spPr>
        <p:txBody>
          <a:bodyPr/>
          <a:lstStyle/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那榆阴下的一潭， 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不是清泉，是天上的虹，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揉碎在浮藻间， 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沉淀着彩虹似的梦。 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None/>
            </a:pPr>
            <a:r>
              <a:rPr lang="en-US" altLang="zh-CN" sz="2400"/>
              <a:t>   </a:t>
            </a:r>
          </a:p>
          <a:p>
            <a:pPr>
              <a:lnSpc>
                <a:spcPct val="60000"/>
              </a:lnSpc>
              <a:buFont typeface="Wingdings" panose="05000000000000000000" pitchFamily="2" charset="2"/>
              <a:buNone/>
            </a:pPr>
            <a:r>
              <a:rPr lang="en-US" altLang="zh-CN"/>
              <a:t>   </a:t>
            </a:r>
            <a:r>
              <a:rPr lang="zh-CN" altLang="en-US"/>
              <a:t>　</a:t>
            </a: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67200" y="238125"/>
            <a:ext cx="74676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eaLnBrk="1" hangingPunct="1">
              <a:buFont typeface="Arial" panose="020b0604020202020204" pitchFamily="34" charset="0"/>
              <a:buNone/>
              <a:defRPr/>
            </a:pPr>
            <a:endParaRPr lang="en-US" altLang="zh-CN" sz="26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在这节中，作者运用了什么手法，并作简要分析。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2000" y="1192213"/>
            <a:ext cx="71628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暗喻。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将“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榆阴下的一潭”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比作了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“天上虹”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，被浮藻揉碎之后，竟变成了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“彩虹似的梦”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其中“榆阴下的一潭”是指“拜伦潭”，相传拜伦曾在康河游玩，夏天走在绿荫大道上，阳光从校叶的缝隙中倾泻而下，星星点点，丝丝缕缕，如同幻境；而当它照到水面上，因为反射和折射，就会五彩斑斓，恰似天上的彩虹。何况康桥是诗人曾经游学的地方，这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有着诗人逝去的年华，有着诗人曾经的梦想，还有着他那欲说还休的爱情。</a:t>
            </a:r>
          </a:p>
        </p:txBody>
      </p:sp>
      <p:sp>
        <p:nvSpPr>
          <p:cNvPr id="28677" name="文本框 2"/>
          <p:cNvSpPr txBox="1">
            <a:spLocks noChangeArrowheads="1"/>
          </p:cNvSpPr>
          <p:nvPr/>
        </p:nvSpPr>
        <p:spPr bwMode="auto">
          <a:xfrm>
            <a:off x="1701800" y="-158750"/>
            <a:ext cx="5842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4196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框 31745"/>
          <p:cNvSpPr txBox="1">
            <a:spLocks noChangeArrowheads="1"/>
          </p:cNvSpPr>
          <p:nvPr/>
        </p:nvSpPr>
        <p:spPr bwMode="auto">
          <a:xfrm>
            <a:off x="685800" y="1216025"/>
            <a:ext cx="4953000" cy="4625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28600" indent="-228600" eaLnBrk="1" fontAlgn="ctr" latin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寻梦？撑一支长篙， </a:t>
            </a:r>
          </a:p>
          <a:p>
            <a:pPr marL="228600" indent="-228600" eaLnBrk="1" fontAlgn="ctr" latin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向青草更青处漫溯， </a:t>
            </a:r>
          </a:p>
          <a:p>
            <a:pPr marL="228600" indent="-228600" eaLnBrk="1" fontAlgn="ctr" latin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满载一船星辉， </a:t>
            </a:r>
          </a:p>
          <a:p>
            <a:pPr marL="228600" indent="-228600" eaLnBrk="1" fontAlgn="ctr" latin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在星辉斑斓里放歌。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0000CC"/>
                </a:solidFill>
              </a:rPr>
              <a:t>   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29699" name="文本框 31746"/>
          <p:cNvSpPr txBox="1">
            <a:spLocks noChangeArrowheads="1"/>
          </p:cNvSpPr>
          <p:nvPr/>
        </p:nvSpPr>
        <p:spPr bwMode="auto">
          <a:xfrm>
            <a:off x="4198938" y="769938"/>
            <a:ext cx="7002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诗人为什么要“放歌”？但最终诗人“放歌”了吗？是什么使得诗人的情感发生如此大的变化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8938" y="4999038"/>
            <a:ext cx="7313612" cy="962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没有，是离别之情，让昔日车水马龙、夏虫鸣叫的康桥也沉默了。而“我”更不愿惊扰心爱的康桥，只能默默感伤，悄悄作别。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8938" y="1928813"/>
            <a:ext cx="6932612" cy="2808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诗人迷恋的感情达到了高潮。在流连忘返的观景过程中，诗人似乎已经忘了他即将要离别康桥。想象自己撑着一杆长篙泛舟到青草更青处去寻找那“彩虹”似的梦。到晚上归来时，水波与星光交相辉映，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眼前的美景和内心的欢喜幻化成梦一般的境界，达到了喜悦的极点，禁不住想要放歌。</a:t>
            </a:r>
            <a:endParaRPr lang="en-US" altLang="zh-CN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70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8862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占位符 3276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1295400"/>
            <a:ext cx="4033838" cy="4527550"/>
          </a:xfrm>
        </p:spPr>
        <p:txBody>
          <a:bodyPr/>
          <a:lstStyle/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但我不能放歌， 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悄悄是别离的笙箫； 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夏虫也为我沉默， </a:t>
            </a:r>
          </a:p>
          <a:p>
            <a:pPr fontAlgn="ctr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沉默是今晚的康桥！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b="1">
              <a:solidFill>
                <a:srgbClr val="0000CC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0723" name="文本框 32770"/>
          <p:cNvSpPr txBox="1">
            <a:spLocks noChangeArrowheads="1"/>
          </p:cNvSpPr>
          <p:nvPr/>
        </p:nvSpPr>
        <p:spPr bwMode="auto">
          <a:xfrm>
            <a:off x="3657600" y="293688"/>
            <a:ext cx="8267700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第六节，</a:t>
            </a:r>
            <a:r>
              <a:rPr lang="zh-CN" altLang="en-US" sz="2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乐极生悲，思路急转，诗人由幻想回到现实。</a:t>
            </a: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想到今晚就要和康桥离别，不禁别情缕缕，离愁重重，情绪顿时低落下来。于是不能“放歌“，只能“悄悄”吹起离别的伤感的笙萧，</a:t>
            </a:r>
            <a:r>
              <a:rPr lang="zh-CN" altLang="en-US" sz="2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在沉默中体味别离的惆怅</a:t>
            </a: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。连夏虫好像也体会到了离别之情，也为他保持沉默。“沉默是今晚的康桥”，往日欢愉的康桥也无语了，</a:t>
            </a:r>
            <a:r>
              <a:rPr lang="zh-CN" altLang="en-US" sz="2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一切都为诗人的离去归于寂然，将诗人的离愁推到了极点</a:t>
            </a: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。真是此时无声胜有声，无言胜过千万语呀！    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57600" y="4191000"/>
            <a:ext cx="66246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怎样理解“悄悄是别离的笙箫”？</a:t>
            </a:r>
            <a:endParaRPr lang="zh-CN" altLang="en-US" sz="2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57600" y="4922838"/>
            <a:ext cx="813117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悄悄无声，笙箫有声，这是一对矛盾，但在作者这里却达成了统一。诗人内心一定翻滚如大海，但是离别愁绪压倒了一切，所以笙箫的离别曲只能在心中回荡。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70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6576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后起之秀模板，同行盗取必究"/>
          <p:cNvSpPr>
            <a:spLocks noGrp="1" noChangeArrowheads="1"/>
          </p:cNvSpPr>
          <p:nvPr>
            <p:ph idx="4294967295"/>
          </p:nvPr>
        </p:nvSpPr>
        <p:spPr>
          <a:xfrm>
            <a:off x="3733800" y="627063"/>
            <a:ext cx="7885113" cy="506253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第七节，与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开头回环呼应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。诗人是那样不舍得离去。云彩本是不能带走的，诗人却用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夸张的手法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强调说“不带走一片云彩”，加上两个“悄悄”表露诗人不愿掠动心爱的康桥一片温柔情意，不忍心让康桥与我一同伤感。这一节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不是对第一节的简单重复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，而是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更加深情，更加眷恋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。至此，将诗人对康桥“浓得化不开”的感情于“沉默”、“悄悄”、“轻轻”中表现了出来，同时写出了“伤离别”的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沉重感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，增加了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飘逸之感。</a:t>
            </a:r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>
            <a:off x="838200" y="1466850"/>
            <a:ext cx="3011488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悄悄的我走了，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正如我悄悄的来；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我挥一挥衣袖，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不带走一片云彩。</a:t>
            </a:r>
          </a:p>
        </p:txBody>
      </p:sp>
      <p:sp>
        <p:nvSpPr>
          <p:cNvPr id="31748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70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7338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70338" y="685800"/>
            <a:ext cx="79279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、第一节中三个 轻轻的”和最后一节两个“悄悄的”有何用意？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70338" y="1860550"/>
            <a:ext cx="7764462" cy="445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实写诗人轻轻来到和悄悄离开康桥时的情景，使我们仿佛感受到诗人踮着足尖，像一股清风一样来了，又悄无声息地荡去，表面上显得酒脱飘逸，实际上蕴含着对康桥依依不舍的淡淡忧愁。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诗人用与情人缠锦惜别的心情和笔调与康桥道别，他唯恐惊破心中之梦，表露出诗人不愿惊动他心爱的康桥的一片情意，轻柔的叹息般的韵律与依依别离情绪完美地统一地在一起。</a:t>
            </a:r>
          </a:p>
        </p:txBody>
      </p:sp>
      <p:sp>
        <p:nvSpPr>
          <p:cNvPr id="32772" name="文本框 1"/>
          <p:cNvSpPr txBox="1">
            <a:spLocks noChangeArrowheads="1"/>
          </p:cNvSpPr>
          <p:nvPr/>
        </p:nvSpPr>
        <p:spPr bwMode="auto">
          <a:xfrm>
            <a:off x="838200" y="1466850"/>
            <a:ext cx="3011488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悄悄的我走了，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正如我悄悄的来；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我挥一挥衣袖， </a:t>
            </a:r>
          </a:p>
          <a:p>
            <a:pPr eaLnBrk="1" fontAlgn="ctr" latin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不带走一片云彩。</a:t>
            </a:r>
          </a:p>
        </p:txBody>
      </p:sp>
      <p:sp>
        <p:nvSpPr>
          <p:cNvPr id="32773" name="文本框 2"/>
          <p:cNvSpPr txBox="1">
            <a:spLocks noChangeArrowheads="1"/>
          </p:cNvSpPr>
          <p:nvPr/>
        </p:nvSpPr>
        <p:spPr bwMode="auto">
          <a:xfrm>
            <a:off x="1600200" y="-182563"/>
            <a:ext cx="584200" cy="270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48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48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>
                <a:latin typeface="04b_08" panose="00000400000000000000" pitchFamily="2" charset="0"/>
                <a:ea typeface="微软雅黑" panose="020b0503020204020204" pitchFamily="34" charset="-122"/>
              </a:rPr>
              <a:t>            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810000" y="223838"/>
            <a:ext cx="0" cy="64103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24400" y="566738"/>
            <a:ext cx="6938963" cy="5834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徐志摩，新月派代表诗人、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现代散文家。主要著作有诗集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志摩的诗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翡冷翠的一夜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猛虎集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。徐志摩是新诗的诗魂，人称“诗哲”、“诗圣”。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1897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年生于浙江海宁一个富足的家庭，是家中独子，原名徐章垿。因为小的时候，有一名叫志恢的和尚，替他摩过头并预言“此人将来必成大器”，改名徐志摩。</a:t>
            </a:r>
          </a:p>
        </p:txBody>
      </p:sp>
      <p:sp>
        <p:nvSpPr>
          <p:cNvPr id="7" name="椭圆 6"/>
          <p:cNvSpPr/>
          <p:nvPr/>
        </p:nvSpPr>
        <p:spPr>
          <a:xfrm>
            <a:off x="695453" y="952565"/>
            <a:ext cx="3700420" cy="4952870"/>
          </a:xfrm>
          <a:prstGeom prst="ellipse">
            <a:avLst/>
          </a:prstGeom>
          <a:blipFill dpi="0" rotWithShape="1">
            <a:blip r:embed="rId2"/>
            <a:stretch>
              <a:fillRect l="-35000" t="-7000" r="-36000" b="-2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34" name="后起之秀模板，同行盗取必究"/>
          <p:cNvSpPr>
            <a:spLocks noChangeArrowheads="1"/>
          </p:cNvSpPr>
          <p:nvPr/>
        </p:nvSpPr>
        <p:spPr bwMode="auto">
          <a:xfrm>
            <a:off x="152400" y="971550"/>
            <a:ext cx="11887200" cy="5562600"/>
          </a:xfrm>
          <a:custGeom>
            <a:gdLst>
              <a:gd name="T0" fmla="*/ 0 w 4083"/>
              <a:gd name="T1" fmla="*/ 5485695 h 3320"/>
              <a:gd name="T2" fmla="*/ 6340838 w 4083"/>
              <a:gd name="T3" fmla="*/ 13404 h 3320"/>
              <a:gd name="T4" fmla="*/ 11886887 w 4083"/>
              <a:gd name="T5" fmla="*/ 5562770 h 332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82" h="3320">
                <a:moveTo>
                  <a:pt x="0" y="3274"/>
                </a:moveTo>
                <a:cubicBezTo>
                  <a:pt x="749" y="1637"/>
                  <a:pt x="1498" y="0"/>
                  <a:pt x="2178" y="8"/>
                </a:cubicBezTo>
                <a:cubicBezTo>
                  <a:pt x="2858" y="16"/>
                  <a:pt x="3470" y="1668"/>
                  <a:pt x="4083" y="3320"/>
                </a:cubicBezTo>
              </a:path>
            </a:pathLst>
          </a:custGeom>
          <a:noFill/>
          <a:ln w="12700">
            <a:solidFill>
              <a:srgbClr val="C0000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7" name="后起之秀模板，同行盗取必究"/>
          <p:cNvSpPr txBox="1">
            <a:spLocks noChangeArrowheads="1"/>
          </p:cNvSpPr>
          <p:nvPr/>
        </p:nvSpPr>
        <p:spPr bwMode="auto">
          <a:xfrm>
            <a:off x="304800" y="5292725"/>
            <a:ext cx="22320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难舍难分</a:t>
            </a:r>
          </a:p>
        </p:txBody>
      </p:sp>
      <p:sp>
        <p:nvSpPr>
          <p:cNvPr id="26628" name="后起之秀模板，同行盗取必究"/>
          <p:cNvSpPr txBox="1">
            <a:spLocks noChangeArrowheads="1"/>
          </p:cNvSpPr>
          <p:nvPr/>
        </p:nvSpPr>
        <p:spPr bwMode="auto">
          <a:xfrm>
            <a:off x="838200" y="3581400"/>
            <a:ext cx="262255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欢喜和眷恋</a:t>
            </a:r>
          </a:p>
        </p:txBody>
      </p:sp>
      <p:sp>
        <p:nvSpPr>
          <p:cNvPr id="26629" name="后起之秀模板，同行盗取必究"/>
          <p:cNvSpPr txBox="1">
            <a:spLocks noChangeArrowheads="1"/>
          </p:cNvSpPr>
          <p:nvPr/>
        </p:nvSpPr>
        <p:spPr bwMode="auto">
          <a:xfrm>
            <a:off x="1627188" y="2057400"/>
            <a:ext cx="33115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更加欢喜和眷恋</a:t>
            </a:r>
          </a:p>
        </p:txBody>
      </p:sp>
      <p:sp>
        <p:nvSpPr>
          <p:cNvPr id="26630" name="后起之秀模板，同行盗取必究"/>
          <p:cNvSpPr txBox="1">
            <a:spLocks noChangeArrowheads="1"/>
          </p:cNvSpPr>
          <p:nvPr/>
        </p:nvSpPr>
        <p:spPr bwMode="auto">
          <a:xfrm>
            <a:off x="4418013" y="533400"/>
            <a:ext cx="381317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对康桥永久的眷恋</a:t>
            </a:r>
          </a:p>
        </p:txBody>
      </p:sp>
      <p:sp>
        <p:nvSpPr>
          <p:cNvPr id="26631" name="后起之秀模板，同行盗取必究"/>
          <p:cNvSpPr txBox="1">
            <a:spLocks noChangeArrowheads="1"/>
          </p:cNvSpPr>
          <p:nvPr/>
        </p:nvSpPr>
        <p:spPr bwMode="auto">
          <a:xfrm>
            <a:off x="7639050" y="1941513"/>
            <a:ext cx="295275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感情达到高潮</a:t>
            </a:r>
          </a:p>
        </p:txBody>
      </p:sp>
      <p:sp>
        <p:nvSpPr>
          <p:cNvPr id="26632" name="后起之秀模板，同行盗取必究"/>
          <p:cNvSpPr txBox="1">
            <a:spLocks noChangeArrowheads="1"/>
          </p:cNvSpPr>
          <p:nvPr/>
        </p:nvSpPr>
        <p:spPr bwMode="auto">
          <a:xfrm>
            <a:off x="8248650" y="3657600"/>
            <a:ext cx="363855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情绪低落  静思默想</a:t>
            </a:r>
          </a:p>
        </p:txBody>
      </p:sp>
      <p:sp>
        <p:nvSpPr>
          <p:cNvPr id="26633" name="后起之秀模板，同行盗取必究"/>
          <p:cNvSpPr txBox="1">
            <a:spLocks noChangeArrowheads="1"/>
          </p:cNvSpPr>
          <p:nvPr/>
        </p:nvSpPr>
        <p:spPr bwMode="auto">
          <a:xfrm>
            <a:off x="9558338" y="5292725"/>
            <a:ext cx="22320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悄悄作别</a:t>
            </a:r>
          </a:p>
        </p:txBody>
      </p:sp>
      <p:sp>
        <p:nvSpPr>
          <p:cNvPr id="26635" name="后起之秀模板，同行盗取必究"/>
          <p:cNvSpPr txBox="1">
            <a:spLocks noChangeArrowheads="1"/>
          </p:cNvSpPr>
          <p:nvPr/>
        </p:nvSpPr>
        <p:spPr bwMode="auto">
          <a:xfrm>
            <a:off x="228600" y="5791200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挥手作别云彩图</a:t>
            </a:r>
          </a:p>
        </p:txBody>
      </p:sp>
      <p:sp>
        <p:nvSpPr>
          <p:cNvPr id="26636" name="后起之秀模板，同行盗取必究"/>
          <p:cNvSpPr txBox="1">
            <a:spLocks noChangeArrowheads="1"/>
          </p:cNvSpPr>
          <p:nvPr/>
        </p:nvSpPr>
        <p:spPr bwMode="auto">
          <a:xfrm>
            <a:off x="838200" y="4078288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河畔金柳倒影图</a:t>
            </a:r>
          </a:p>
        </p:txBody>
      </p:sp>
      <p:sp>
        <p:nvSpPr>
          <p:cNvPr id="26637" name="后起之秀模板，同行盗取必究"/>
          <p:cNvSpPr txBox="1">
            <a:spLocks noChangeArrowheads="1"/>
          </p:cNvSpPr>
          <p:nvPr/>
        </p:nvSpPr>
        <p:spPr bwMode="auto">
          <a:xfrm>
            <a:off x="2008188" y="2630488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青草水底招摇图</a:t>
            </a:r>
          </a:p>
        </p:txBody>
      </p:sp>
      <p:sp>
        <p:nvSpPr>
          <p:cNvPr id="26638" name="后起之秀模板，同行盗取必究"/>
          <p:cNvSpPr txBox="1">
            <a:spLocks noChangeArrowheads="1"/>
          </p:cNvSpPr>
          <p:nvPr/>
        </p:nvSpPr>
        <p:spPr bwMode="auto">
          <a:xfrm>
            <a:off x="4951413" y="1031875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榆阴浮藻清潭图</a:t>
            </a:r>
          </a:p>
        </p:txBody>
      </p:sp>
      <p:sp>
        <p:nvSpPr>
          <p:cNvPr id="26639" name="后起之秀模板，同行盗取必究"/>
          <p:cNvSpPr txBox="1">
            <a:spLocks noChangeArrowheads="1"/>
          </p:cNvSpPr>
          <p:nvPr/>
        </p:nvSpPr>
        <p:spPr bwMode="auto">
          <a:xfrm>
            <a:off x="7639050" y="2514600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撑篙漫溯寻梦图</a:t>
            </a:r>
          </a:p>
        </p:txBody>
      </p:sp>
      <p:sp>
        <p:nvSpPr>
          <p:cNvPr id="26640" name="后起之秀模板，同行盗取必究"/>
          <p:cNvSpPr txBox="1">
            <a:spLocks noChangeArrowheads="1"/>
          </p:cNvSpPr>
          <p:nvPr/>
        </p:nvSpPr>
        <p:spPr bwMode="auto">
          <a:xfrm>
            <a:off x="8466138" y="4271963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黄昏夏虫沉默图</a:t>
            </a:r>
          </a:p>
        </p:txBody>
      </p:sp>
      <p:sp>
        <p:nvSpPr>
          <p:cNvPr id="26641" name="后起之秀模板，同行盗取必究"/>
          <p:cNvSpPr txBox="1">
            <a:spLocks noChangeArrowheads="1"/>
          </p:cNvSpPr>
          <p:nvPr/>
        </p:nvSpPr>
        <p:spPr bwMode="auto">
          <a:xfrm>
            <a:off x="9405938" y="5791200"/>
            <a:ext cx="2438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ea typeface="楷体_GB2312" pitchFamily="49" charset="-122"/>
              </a:rPr>
              <a:t>招手惜别云彩图</a:t>
            </a:r>
          </a:p>
        </p:txBody>
      </p:sp>
      <p:sp>
        <p:nvSpPr>
          <p:cNvPr id="42001" name="矩形 26641"/>
          <p:cNvSpPr>
            <a:spLocks noChangeArrowheads="1" noChangeShapeType="1" noTextEdit="1"/>
          </p:cNvSpPr>
          <p:nvPr/>
        </p:nvSpPr>
        <p:spPr bwMode="auto">
          <a:xfrm rot="5400000">
            <a:off x="4971676" y="3652504"/>
            <a:ext cx="2667000" cy="533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2B3F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 歌 情 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  <p:bldP spid="26631" grpId="0"/>
      <p:bldP spid="26632" grpId="0"/>
      <p:bldP spid="26633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后起之秀模板，同行盗取必究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381000"/>
            <a:ext cx="2438400" cy="609600"/>
          </a:xfrm>
        </p:spPr>
        <p:txBody>
          <a:bodyPr rtlCol="0">
            <a:norm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艺 术 特 点</a:t>
            </a:r>
          </a:p>
        </p:txBody>
      </p:sp>
      <p:sp>
        <p:nvSpPr>
          <p:cNvPr id="38915" name="后起之秀模板，同行盗取必究"/>
          <p:cNvSpPr>
            <a:spLocks noGrp="1" noChangeArrowheads="1"/>
          </p:cNvSpPr>
          <p:nvPr>
            <p:ph type="body" idx="4294967295"/>
          </p:nvPr>
        </p:nvSpPr>
        <p:spPr>
          <a:xfrm>
            <a:off x="666750" y="1081088"/>
            <a:ext cx="10858500" cy="5410200"/>
          </a:xfrm>
        </p:spPr>
        <p:txBody>
          <a:bodyPr rtlCol="0"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7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1</a:t>
            </a:r>
            <a:r>
              <a:rPr lang="zh-CN" altLang="en-US" sz="27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、形式：四行一节 错落排列 字数相近 回环呼应</a:t>
            </a:r>
            <a:r>
              <a:rPr lang="en-US" altLang="zh-CN" sz="27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7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建筑美</a:t>
            </a:r>
          </a:p>
          <a:p>
            <a:pPr fontAlgn="auto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      全诗共七节，四行一节，每节两句，单行和双行错开一格排列，无论从排列上，还是从字数上看，都整齐划一，给人以美感。</a:t>
            </a:r>
          </a:p>
          <a:p>
            <a:pPr fontAlgn="auto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      首句连用三个“轻轻的”，使我们仿佛感受到诗人踮着足尖，象一股清风一样来了，又悄无声息地荡去；而那至深的情丝，竟在招手之间，幻成了“西天的云彩。”最后一节以三个“悄悄的”与首阙回环对应。潇洒地来，又潇洒地走。挥一挥衣袖，抖落的是什么？已毋须赘言。既然在康桥涅槃过一次，又何必带走一片云彩呢？</a:t>
            </a: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首尾回环呼应、结构严谨，给人以整体之美。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矩形 5"/>
          <p:cNvSpPr>
            <a:spLocks noChangeArrowheads="1"/>
          </p:cNvSpPr>
          <p:nvPr/>
        </p:nvSpPr>
        <p:spPr bwMode="auto">
          <a:xfrm>
            <a:off x="1143000" y="227013"/>
            <a:ext cx="96012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、语言：节奏感 旋律美 弹跳性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音乐美  </a:t>
            </a:r>
          </a:p>
        </p:txBody>
      </p:sp>
      <p:sp>
        <p:nvSpPr>
          <p:cNvPr id="35843" name="文本框 3"/>
          <p:cNvSpPr txBox="1">
            <a:spLocks noChangeArrowheads="1"/>
          </p:cNvSpPr>
          <p:nvPr/>
        </p:nvSpPr>
        <p:spPr bwMode="auto">
          <a:xfrm>
            <a:off x="579438" y="530225"/>
            <a:ext cx="11033125" cy="602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、押韵。韵脚为：来，彩；娘，漾；摇，草；虹，梦；溯，歌；箫，桥；来，彩。</a:t>
            </a:r>
            <a:b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、音节和谐，节奏感强。</a:t>
            </a:r>
            <a:b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、回环复沓。首节与末节，语意相似，节奏相同，构成回环呼应的结构形式。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如诗歌的第一节，便三次用了“轻轻的”，这个形容词，显得节奏轻快、旋律柔和，带着细微的弹跳性；诗的第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在音乐上像是用小提琴拉满弓奏出的欢乐的曲子；韵式上严守二、四押韵，抑扬顿挫，朗朗上口。这优美的节奏契合着诗人感情的潮起潮落，有一种独特的审美快感。七节诗错落有致地排列，韵律在其中徐行缓步地铺展。正体现了徐志摩的诗美主张。 </a:t>
            </a:r>
            <a:endParaRPr lang="zh-CN" altLang="en-US" sz="2600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838200" y="503238"/>
            <a:ext cx="105156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1000"/>
              </a:lnSpc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3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、意境：金柳 新娘 招摇 彩虹似的梦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绘画美  </a:t>
            </a:r>
          </a:p>
        </p:txBody>
      </p:sp>
      <p:sp>
        <p:nvSpPr>
          <p:cNvPr id="36867" name="文本框 3"/>
          <p:cNvSpPr txBox="1">
            <a:spLocks noChangeArrowheads="1"/>
          </p:cNvSpPr>
          <p:nvPr/>
        </p:nvSpPr>
        <p:spPr bwMode="auto">
          <a:xfrm>
            <a:off x="609600" y="1219200"/>
            <a:ext cx="10972800" cy="49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latin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全诗中选用了“云彩，金柳，夕阳，波光，艳影，青荇，彩虹，青草”等词语，给读者视觉上以美的享受，同时也表达了作者对康桥的一片深情。</a:t>
            </a:r>
          </a:p>
          <a:p>
            <a:pPr algn="just" eaLnBrk="1" latin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七节诗，几乎每一节都包含一个可以画得出的画面，给人视觉上美的享受。这主要表现在以下两个方面：其一是，诗人使用了色彩较为绚丽的词语，创造了一系列鲜明生动的意境。如披着夕照的金柳，软泥上的青荇，树荫下的水潭等。其二是，诗人通过动作性很强的词语，如“招手”、“荡漾”、“招摇”、“揉碎”、“漫溯”、“挥一挥”等，使每一幅画都富有流动的画面美，给人以立体感。 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标题 37890"/>
          <p:cNvSpPr>
            <a:spLocks noGrp="1"/>
          </p:cNvSpPr>
          <p:nvPr>
            <p:ph type="title" idx="4294967295"/>
          </p:nvPr>
        </p:nvSpPr>
        <p:spPr>
          <a:xfrm>
            <a:off x="4419600" y="1082040"/>
            <a:ext cx="5486400" cy="929640"/>
          </a:xfrm>
        </p:spPr>
        <p:txBody>
          <a:bodyPr rtlCol="0">
            <a:noAutofit/>
          </a:bodyPr>
          <a:lstStyle/>
          <a:p>
            <a:pPr fontAlgn="auto">
              <a:spcAft>
                <a:spcPct val="0"/>
              </a:spcAft>
              <a:defRPr/>
            </a:pPr>
            <a:r>
              <a:rPr lang="zh-CN" altLang="en-US" sz="29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完美体现新月派诗的风格</a:t>
            </a:r>
            <a:br>
              <a:rPr lang="zh-CN" altLang="en-US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9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2" name="后起之秀模板，同行盗取必究"/>
          <p:cNvSpPr>
            <a:spLocks noGrp="1"/>
          </p:cNvSpPr>
          <p:nvPr>
            <p:ph idx="4294967295"/>
          </p:nvPr>
        </p:nvSpPr>
        <p:spPr>
          <a:xfrm>
            <a:off x="838200" y="636588"/>
            <a:ext cx="3933825" cy="5711825"/>
          </a:xfrm>
        </p:spPr>
        <p:txBody>
          <a:bodyPr rtlCol="0">
            <a:normAutofit fontScale="92500"/>
          </a:bodyPr>
          <a:lstStyle/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建筑美</a:t>
            </a:r>
            <a:r>
              <a:rPr lang="en-US" altLang="x-none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endParaRPr lang="en-US" altLang="x-non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音乐美</a:t>
            </a:r>
            <a:r>
              <a:rPr lang="en-US" altLang="x-none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endParaRPr lang="en-US" altLang="x-non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绘画美</a:t>
            </a:r>
            <a:r>
              <a:rPr lang="en-US" altLang="x-none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marL="514350" indent="-514350" fontAlgn="auto">
              <a:lnSpc>
                <a:spcPct val="250000"/>
              </a:lnSpc>
              <a:spcAft>
                <a:spcPct val="0"/>
              </a:spcAft>
              <a:buFont typeface="+mj-lt"/>
              <a:buAutoNum type="arabicPeriod"/>
              <a:defRPr/>
            </a:pPr>
            <a:endParaRPr lang="en-US" altLang="x-non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4419600" y="2760663"/>
            <a:ext cx="74676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四行一节，错落排列，字数相近，回环呼应。</a:t>
            </a:r>
          </a:p>
        </p:txBody>
      </p:sp>
      <p:sp>
        <p:nvSpPr>
          <p:cNvPr id="37894" name="后起之秀模板，同行盗取必究"/>
          <p:cNvSpPr/>
          <p:nvPr/>
        </p:nvSpPr>
        <p:spPr>
          <a:xfrm>
            <a:off x="4419600" y="4046538"/>
            <a:ext cx="7659688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节奏轻快</a:t>
            </a:r>
            <a:r>
              <a:rPr lang="en-US" altLang="zh-CN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韵律柔和，抑扬顿挫，朗朗上口。</a:t>
            </a:r>
          </a:p>
        </p:txBody>
      </p:sp>
      <p:sp>
        <p:nvSpPr>
          <p:cNvPr id="37895" name="后起之秀模板，同行盗取必究"/>
          <p:cNvSpPr/>
          <p:nvPr/>
        </p:nvSpPr>
        <p:spPr>
          <a:xfrm>
            <a:off x="4419600" y="5334000"/>
            <a:ext cx="7180263" cy="53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9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云彩、金柳、青荇、清泉、星辉、夏虫。</a:t>
            </a:r>
          </a:p>
        </p:txBody>
      </p:sp>
      <p:sp>
        <p:nvSpPr>
          <p:cNvPr id="3" name="后起之秀模板，同行盗取必究"/>
          <p:cNvSpPr txBox="1">
            <a:spLocks noChangeArrowheads="1"/>
          </p:cNvSpPr>
          <p:nvPr/>
        </p:nvSpPr>
        <p:spPr bwMode="auto">
          <a:xfrm>
            <a:off x="3381375" y="2181225"/>
            <a:ext cx="685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en-US" altLang="zh-CN" sz="4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zh-CN" sz="4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3352800" y="1143000"/>
            <a:ext cx="762000" cy="487680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over dir="u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后起之秀模板，同行盗取必究"/>
          <p:cNvSpPr>
            <a:spLocks noGrp="1" noChangeArrowheads="1"/>
          </p:cNvSpPr>
          <p:nvPr>
            <p:ph type="title" idx="4294967295"/>
          </p:nvPr>
        </p:nvSpPr>
        <p:spPr>
          <a:xfrm>
            <a:off x="4495800" y="601663"/>
            <a:ext cx="3200400" cy="1143000"/>
          </a:xfrm>
        </p:spPr>
        <p:txBody>
          <a:bodyPr rtlCol="0">
            <a:normAutofit/>
          </a:bodyPr>
          <a:lstStyle/>
          <a:p>
            <a:pPr algn="ctr">
              <a:lnSpc>
                <a:spcPct val="101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 文 总 结</a:t>
            </a:r>
          </a:p>
        </p:txBody>
      </p:sp>
      <p:sp>
        <p:nvSpPr>
          <p:cNvPr id="36868" name="矩形 5"/>
          <p:cNvSpPr>
            <a:spLocks noChangeArrowheads="1"/>
          </p:cNvSpPr>
          <p:nvPr/>
        </p:nvSpPr>
        <p:spPr bwMode="auto">
          <a:xfrm>
            <a:off x="838200" y="1752600"/>
            <a:ext cx="10515600" cy="427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《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再别康桥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诗，我们读到的是离情，但给我们启示的却是热爱自然，热爱生命，热爱生活。在当今商品经济社会里，世俗的砂轮把我们的情感世界打磨得渐渐粗疏、冷漠时，我们更需要这一类清新、真纯的文字来洗涤我们的灵魂，从而使我们学会感动，让生活充满激情。</a:t>
            </a:r>
          </a:p>
        </p:txBody>
      </p:sp>
      <p:pic>
        <p:nvPicPr>
          <p:cNvPr id="4813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29900" y="12598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后起之秀模板，同行盗取必究"/>
          <p:cNvSpPr>
            <a:spLocks noGrp="1" noChangeArrowheads="1"/>
          </p:cNvSpPr>
          <p:nvPr>
            <p:ph type="title" idx="4294967295"/>
          </p:nvPr>
        </p:nvSpPr>
        <p:spPr>
          <a:xfrm>
            <a:off x="4248150" y="381000"/>
            <a:ext cx="3695700" cy="60960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zh-CN" altLang="en-US" b="1" spc="300">
                <a:solidFill>
                  <a:srgbClr val="2B3F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 者 介 绍</a:t>
            </a:r>
          </a:p>
        </p:txBody>
      </p:sp>
      <p:sp>
        <p:nvSpPr>
          <p:cNvPr id="6148" name="矩形 4"/>
          <p:cNvSpPr>
            <a:spLocks noChangeArrowheads="1"/>
          </p:cNvSpPr>
          <p:nvPr/>
        </p:nvSpPr>
        <p:spPr bwMode="auto">
          <a:xfrm>
            <a:off x="533400" y="1219200"/>
            <a:ext cx="11125200" cy="4822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latin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徐志摩（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1897—1931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），浙江海宁人。现代诗人、散文家。</a:t>
            </a:r>
            <a:r>
              <a:rPr lang="en-US" altLang="zh-CN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1916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年入北京大学法科，并于同年与</a:t>
            </a:r>
            <a:r>
              <a:rPr lang="zh-CN" altLang="en-US" sz="2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张幼仪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成婚。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1918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年赴美学习银行学。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1920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年赴英国剑桥大学，攻读博士学位。其间爱恋</a:t>
            </a:r>
            <a:r>
              <a:rPr lang="zh-CN" altLang="en-US" sz="2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林徽音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并于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1922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年与张幼仪离异。同年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月辞别剑桥启程回国。历任北京大学、清华大学教授。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年与胡适等成立新月社。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1924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年，印度大诗人泰戈尔访华，徐志摩任翻译。同年认识有夫之妇</a:t>
            </a:r>
            <a:r>
              <a:rPr lang="zh-CN" altLang="en-US" sz="2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陆小曼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1926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月，与陆小曼结婚。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1930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年秋，应胡适之邀，到北京大学任教授。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1931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日，从南京乘飞机去北平，途中飞机失事，不幸遇难，死于泰山脚下，时年</a:t>
            </a:r>
            <a:r>
              <a:rPr lang="en-US" altLang="zh-CN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2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后起之秀模板，同行盗取必究"/>
          <p:cNvSpPr>
            <a:spLocks noGrp="1" noChangeArrowheads="1"/>
          </p:cNvSpPr>
          <p:nvPr>
            <p:ph idx="4294967295"/>
          </p:nvPr>
        </p:nvSpPr>
        <p:spPr>
          <a:xfrm>
            <a:off x="304800" y="609600"/>
            <a:ext cx="11582400" cy="5638800"/>
          </a:xfrm>
        </p:spPr>
        <p:txBody>
          <a:bodyPr rtlCol="0">
            <a:normAutofit/>
          </a:bodyPr>
          <a:lstStyle/>
          <a:p>
            <a:pPr algn="just" fontAlgn="b" latinLnBrk="1">
              <a:lnSpc>
                <a:spcPct val="21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茅盾说他既是中国的布尔乔亚(资产阶级）的“开山”诗人又是“末代诗人”。他的新诗可称千古绝唱。他的行为与品格也同样受到同人、朋友、学生的赞赏与爱戴。他对爱情的执著追求虽为文坛风流佳话，亦留有诸多遗憾。但他那天真无邪，崇尚自由、平等、博爱的人道主义情怀，追求人生真谛的精神是惊天地、泣鬼神的。胡适说徐志摩的人生观里只有三个大字：一个是爱，一个是自由，一个是美。  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5648325" y="2365375"/>
            <a:ext cx="5334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徐志摩</a:t>
            </a:r>
          </a:p>
        </p:txBody>
      </p:sp>
      <p:grpSp>
        <p:nvGrpSpPr>
          <p:cNvPr id="9219" name="后起之秀模板，同行盗取必究"/>
          <p:cNvGrpSpPr/>
          <p:nvPr/>
        </p:nvGrpSpPr>
        <p:grpSpPr>
          <a:xfrm>
            <a:off x="1981200" y="1069975"/>
            <a:ext cx="8229600" cy="4714875"/>
            <a:chOff x="457348" y="1069265"/>
            <a:chExt cx="8229384" cy="4715756"/>
          </a:xfrm>
        </p:grpSpPr>
        <p:pic>
          <p:nvPicPr>
            <p:cNvPr id="9220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7348" y="1069265"/>
              <a:ext cx="2780593" cy="4715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44133" y="1071123"/>
              <a:ext cx="3142599" cy="4713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8153400" y="1273175"/>
            <a:ext cx="862013" cy="4311650"/>
          </a:xfrm>
          <a:prstGeom prst="rect">
            <a:avLst/>
          </a:prstGeom>
          <a:noFill/>
          <a:ln>
            <a:noFill/>
          </a:ln>
        </p:spPr>
        <p:txBody>
          <a:bodyPr vert="eaVert" wrap="none">
            <a:spAutoFit/>
          </a:bodyPr>
          <a:lstStyle>
            <a:lvl1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12056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徐志摩与张幼仪</a:t>
            </a:r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1250" y="936625"/>
            <a:ext cx="498475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图片 10243" descr="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3" t="3078" r="7529" b="3079"/>
          <a:stretch>
            <a:fillRect/>
          </a:stretch>
        </p:blipFill>
        <p:spPr bwMode="auto">
          <a:xfrm>
            <a:off x="457200" y="685800"/>
            <a:ext cx="35814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0244" descr="00142246e9800bd1f602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4013" y="700088"/>
            <a:ext cx="4622800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标题 10245"/>
          <p:cNvSpPr>
            <a:spLocks noGrp="1" noChangeArrowheads="1"/>
          </p:cNvSpPr>
          <p:nvPr>
            <p:ph type="title" idx="4294967295"/>
          </p:nvPr>
        </p:nvSpPr>
        <p:spPr>
          <a:xfrm>
            <a:off x="8915400" y="1447800"/>
            <a:ext cx="2819400" cy="3657600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250000"/>
              </a:lnSpc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“我将在茫茫人海中寻访我唯一之灵魂伴侣。得之，我幸；不得，我命。”</a:t>
            </a:r>
            <a:b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―――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徐志摩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157538" y="3346450"/>
            <a:ext cx="8272462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林徽因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，中国第一位女性建 筑学家， 作 家。被胡适誉为“中国第一才女”。她的感情世 界里有三个男 人 ：一个是丈夫梁 思成，一个是诗人徐志摩，一个是学界泰斗、为她终身不娶的金岳霖。她的文学代表作为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你是人间四月天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，小说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九十九度中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梁思成，建筑学家，梁启超 的儿子。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创建了中国第一个建筑系，完成第一本由中国人自己编写的比较系统完整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中国建筑史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2291" name="组合 10"/>
          <p:cNvGrpSpPr/>
          <p:nvPr/>
        </p:nvGrpSpPr>
        <p:grpSpPr>
          <a:xfrm>
            <a:off x="914400" y="722313"/>
            <a:ext cx="2084388" cy="5445125"/>
            <a:chOff x="914536" y="722276"/>
            <a:chExt cx="2083865" cy="5445276"/>
          </a:xfrm>
        </p:grpSpPr>
        <p:pic>
          <p:nvPicPr>
            <p:cNvPr id="12293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14536" y="3506181"/>
              <a:ext cx="2083865" cy="2661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4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29" t="6151" r="16837" b="5151"/>
            <a:stretch>
              <a:fillRect/>
            </a:stretch>
          </p:blipFill>
          <p:spPr bwMode="auto">
            <a:xfrm>
              <a:off x="914536" y="722276"/>
              <a:ext cx="2083864" cy="2512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/>
          <p:nvPr/>
        </p:nvSpPr>
        <p:spPr>
          <a:xfrm>
            <a:off x="3157538" y="881063"/>
            <a:ext cx="8272462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林徽因</a:t>
            </a:r>
            <a:endParaRPr lang="en-US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中国著名女建筑师、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诗人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作家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人民英雄纪念碑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中华人民共和国国徽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深化方案的设计者之一、建筑师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梁思成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的第一任妻子。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你是人间四月天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最为大众熟知，广为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传诵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196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9">
      <vt:lpstr>Arial</vt:lpstr>
      <vt:lpstr>等线 Light</vt:lpstr>
      <vt:lpstr>等线</vt:lpstr>
      <vt:lpstr>方正粗黑宋简体</vt:lpstr>
      <vt:lpstr>阿里巴巴普惠体 L</vt:lpstr>
      <vt:lpstr>宋体</vt:lpstr>
      <vt:lpstr>TypeLand 康熙字典體 Trial</vt:lpstr>
      <vt:lpstr>微软雅黑</vt:lpstr>
      <vt:lpstr>Wingdings</vt:lpstr>
      <vt:lpstr>黑体</vt:lpstr>
      <vt:lpstr>PingFang SC</vt:lpstr>
      <vt:lpstr>04b_08</vt:lpstr>
      <vt:lpstr>楷体_GB2312</vt:lpstr>
      <vt:lpstr>Office 主题​​</vt:lpstr>
      <vt:lpstr>PowerPoint Presentation</vt:lpstr>
      <vt:lpstr>导 入 新 课</vt:lpstr>
      <vt:lpstr>PowerPoint Presentation</vt:lpstr>
      <vt:lpstr>作 者 介 绍</vt:lpstr>
      <vt:lpstr>PowerPoint Presentation</vt:lpstr>
      <vt:lpstr>PowerPoint Presentation</vt:lpstr>
      <vt:lpstr>PowerPoint Presentation</vt:lpstr>
      <vt:lpstr>“我将在茫茫人海中寻访我唯一之灵魂伴侣。得之，我幸；不得，我命。”―――徐志摩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一、思考问题</vt:lpstr>
      <vt:lpstr>二、思考问题，回答问题。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艺 术 特 点</vt:lpstr>
      <vt:lpstr>PowerPoint Presentation</vt:lpstr>
      <vt:lpstr>PowerPoint Presentation</vt:lpstr>
      <vt:lpstr>完美体现新月派诗的风格</vt:lpstr>
      <vt:lpstr>课 文 总 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2021-05-11T18:10:22.153</cp:lastPrinted>
  <dcterms:created xsi:type="dcterms:W3CDTF">2021-05-11T18:10:22Z</dcterms:created>
  <dcterms:modified xsi:type="dcterms:W3CDTF">2021-05-11T10:10:24Z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