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2"/>
    <p:sldId id="291" r:id="rId3"/>
    <p:sldId id="292" r:id="rId4"/>
    <p:sldId id="296" r:id="rId5"/>
    <p:sldId id="293" r:id="rId6"/>
    <p:sldId id="294" r:id="rId7"/>
    <p:sldId id="295" r:id="rId8"/>
    <p:sldId id="257" r:id="rId9"/>
    <p:sldId id="297" r:id="rId10"/>
    <p:sldId id="298" r:id="rId11"/>
    <p:sldId id="299" r:id="rId12"/>
    <p:sldId id="300" r:id="rId13"/>
    <p:sldId id="302" r:id="rId14"/>
    <p:sldId id="303" r:id="rId15"/>
    <p:sldId id="304" r:id="rId16"/>
    <p:sldId id="305" r:id="rId17"/>
    <p:sldId id="258" r:id="rId18"/>
    <p:sldId id="306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17" r:id="rId30"/>
    <p:sldId id="268" r:id="rId31"/>
    <p:sldId id="318" r:id="rId32"/>
    <p:sldId id="319" r:id="rId33"/>
    <p:sldId id="320" r:id="rId34"/>
  </p:sldIdLst>
  <p:sldSz cx="12192000" cy="6858000"/>
  <p:notesSz cx="7104063" cy="10234613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3232"/>
    <a:srgbClr val="B58676"/>
    <a:srgbClr val="CB1F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812F4F-8919-4CAD-B5DF-78D35E2C4D11}" type="datetimeFigureOut">
              <a:rPr lang="zh-CN" altLang="en-US" smtClean="0"/>
              <a:pPr/>
              <a:t>2020-10-9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D3EE43-1362-4BF1-98F6-D852ECAC40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046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3EE43-1362-4BF1-98F6-D852ECAC40F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 advClick="0" advTm="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5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6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313940" y="257810"/>
            <a:ext cx="9604375" cy="4558030"/>
            <a:chOff x="3644" y="406"/>
            <a:chExt cx="15125" cy="717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644" y="406"/>
              <a:ext cx="15125" cy="0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69" y="406"/>
              <a:ext cx="0" cy="717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2890" y="1746885"/>
            <a:ext cx="8916670" cy="4831715"/>
            <a:chOff x="414" y="2751"/>
            <a:chExt cx="14042" cy="7609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414" y="2751"/>
              <a:ext cx="2" cy="7601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4040" cy="9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2569845" y="1958975"/>
            <a:ext cx="70523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i="1" dirty="0">
                <a:solidFill>
                  <a:srgbClr val="323232"/>
                </a:solidFill>
                <a:cs typeface="+mn-ea"/>
                <a:sym typeface="+mn-lt"/>
              </a:rPr>
              <a:t>苏轼词两首</a:t>
            </a:r>
          </a:p>
        </p:txBody>
      </p:sp>
      <p:sp>
        <p:nvSpPr>
          <p:cNvPr id="23" name="矩形 22"/>
          <p:cNvSpPr/>
          <p:nvPr/>
        </p:nvSpPr>
        <p:spPr>
          <a:xfrm>
            <a:off x="3382645" y="3554095"/>
            <a:ext cx="542607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3600" b="1" i="1">
                <a:solidFill>
                  <a:schemeClr val="bg2">
                    <a:lumMod val="10000"/>
                    <a:alpha val="7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--</a:t>
            </a:r>
            <a:r>
              <a:rPr lang="zh-CN" altLang="en-US" sz="3600" b="1" i="1">
                <a:solidFill>
                  <a:schemeClr val="bg2">
                    <a:lumMod val="10000"/>
                    <a:alpha val="7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念奴娇 赤壁怀古</a:t>
            </a:r>
            <a:r>
              <a:rPr lang="en-US" altLang="zh-CN" sz="3600" b="1" i="1">
                <a:solidFill>
                  <a:schemeClr val="bg2">
                    <a:lumMod val="10000"/>
                    <a:alpha val="7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--</a:t>
            </a:r>
            <a:endParaRPr lang="en-US" altLang="zh-CN" sz="3600" b="1" i="1" dirty="0">
              <a:solidFill>
                <a:schemeClr val="bg2">
                  <a:lumMod val="10000"/>
                  <a:alpha val="7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04590" y="3424555"/>
            <a:ext cx="4857750" cy="0"/>
          </a:xfrm>
          <a:prstGeom prst="line">
            <a:avLst/>
          </a:prstGeom>
          <a:ln w="38100">
            <a:solidFill>
              <a:srgbClr val="3232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7810"/>
            <a:ext cx="3174365" cy="1701165"/>
          </a:xfrm>
          <a:prstGeom prst="rect">
            <a:avLst/>
          </a:prstGeom>
        </p:spPr>
      </p:pic>
      <p:pic>
        <p:nvPicPr>
          <p:cNvPr id="19" name="图片 18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96730" y="4061460"/>
            <a:ext cx="2674620" cy="279654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  <p:bldLst>
      <p:bldP spid="14" grpId="0"/>
      <p:bldP spid="1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216785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词上阙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1902460"/>
            <a:ext cx="10614660" cy="1168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3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.“逝者如斯，而未尝往已”暗含什么意思？作者表达什么样的情感？</a:t>
            </a:r>
          </a:p>
        </p:txBody>
      </p:sp>
      <p:sp>
        <p:nvSpPr>
          <p:cNvPr id="2" name="TextBox 76"/>
          <p:cNvSpPr txBox="1"/>
          <p:nvPr/>
        </p:nvSpPr>
        <p:spPr>
          <a:xfrm>
            <a:off x="788670" y="3764280"/>
            <a:ext cx="10614660" cy="127635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lnSpc>
                <a:spcPct val="110000"/>
              </a:lnSpc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历史的车轮流转千年，英雄豪杰已被历史的风尘湮没，表达作者对英雄的敬仰、向往。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1744980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小结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1902460"/>
            <a:ext cx="10614660" cy="364617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lnSpc>
                <a:spcPct val="110000"/>
              </a:lnSpc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词一开篇，江山、历史、人物逐一奔入眼底，引起怀古思绪。境界开阔，气势恢宏，豪放之气笼罩全词。由江水的流逝想到岁月的无情，引发历史的想象。写景和抒情结合自然，给人以强烈的感情冲击，并产生对历史和人生的思索。但苏轼挥起这如椽巨笔，只轻轻一句“故垒西边，人道是，三国周郎赤壁。”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216785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词上阙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1902460"/>
            <a:ext cx="10614660" cy="62992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4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.作者描写赤壁景色，为什么用“人道是”三字？</a:t>
            </a:r>
          </a:p>
        </p:txBody>
      </p:sp>
      <p:sp>
        <p:nvSpPr>
          <p:cNvPr id="2" name="TextBox 76"/>
          <p:cNvSpPr txBox="1"/>
          <p:nvPr/>
        </p:nvSpPr>
        <p:spPr>
          <a:xfrm>
            <a:off x="788670" y="3764280"/>
            <a:ext cx="10614660" cy="127635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lnSpc>
                <a:spcPct val="110000"/>
              </a:lnSpc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这里并非一定是赤壁之战的所在地，只是借此怀古抒发自己的感情。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216785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词上阙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1524635"/>
            <a:ext cx="10614660" cy="62992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5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.乱石穿空，惊涛拍案，卷起千堆雪</a:t>
            </a:r>
          </a:p>
        </p:txBody>
      </p:sp>
      <p:sp>
        <p:nvSpPr>
          <p:cNvPr id="2" name="TextBox 76"/>
          <p:cNvSpPr txBox="1"/>
          <p:nvPr/>
        </p:nvSpPr>
        <p:spPr>
          <a:xfrm>
            <a:off x="788670" y="2479040"/>
            <a:ext cx="10614660" cy="305371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lnSpc>
                <a:spcPct val="110000"/>
              </a:lnSpc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“乱”——写岩石山崖的奇形险怪</a:t>
            </a:r>
            <a:r>
              <a:rPr 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；</a:t>
            </a: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    </a:t>
            </a:r>
          </a:p>
          <a:p>
            <a:pPr indent="889000" algn="just" fontAlgn="auto">
              <a:lnSpc>
                <a:spcPct val="110000"/>
              </a:lnSpc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“穿”——写陡峭山崖直插云霄的高峻</a:t>
            </a:r>
            <a:r>
              <a:rPr 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；</a:t>
            </a:r>
            <a:endParaRPr sz="3500" dirty="0">
              <a:solidFill>
                <a:srgbClr val="32323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indent="889000" algn="just" fontAlgn="auto">
              <a:lnSpc>
                <a:spcPct val="110000"/>
              </a:lnSpc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“惊”——写出了江水的汹涌</a:t>
            </a:r>
            <a:r>
              <a:rPr 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；</a:t>
            </a: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    </a:t>
            </a:r>
          </a:p>
          <a:p>
            <a:pPr indent="889000" algn="just" fontAlgn="auto">
              <a:lnSpc>
                <a:spcPct val="110000"/>
              </a:lnSpc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“拍”——突出惊涛骇浪的力度</a:t>
            </a:r>
            <a:r>
              <a:rPr 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；</a:t>
            </a: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     </a:t>
            </a:r>
          </a:p>
          <a:p>
            <a:pPr indent="889000" algn="just" fontAlgn="auto">
              <a:lnSpc>
                <a:spcPct val="110000"/>
              </a:lnSpc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“卷”——波涛力量之浩大</a:t>
            </a:r>
            <a:r>
              <a:rPr 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。</a:t>
            </a: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    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216785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词上阙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1524635"/>
            <a:ext cx="10614660" cy="62992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6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.作者为什么极力描绘这些景象？</a:t>
            </a:r>
          </a:p>
        </p:txBody>
      </p:sp>
      <p:sp>
        <p:nvSpPr>
          <p:cNvPr id="2" name="TextBox 76"/>
          <p:cNvSpPr txBox="1"/>
          <p:nvPr/>
        </p:nvSpPr>
        <p:spPr>
          <a:xfrm>
            <a:off x="788670" y="2459990"/>
            <a:ext cx="10614660" cy="393065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128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写景的目的是为抒情，也是为写人，作者通过长江写赤壁，通过写景这种描写手法，最终为人物出场作出铺垫，</a:t>
            </a:r>
          </a:p>
          <a:p>
            <a:pPr indent="8128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这三句运用拟人、比喻、夸张、对偶等修辞手法，从声音、色彩、姿态、气势等方面描绘赤壁的奇景和长江的气势，也暗写下阕赤壁之战惊心动魄的场面和英雄人物的英姿，表现作者的豪迈奋发意气，渲染了环境气氛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216785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词上阙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1524635"/>
            <a:ext cx="10614660" cy="1168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7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.“江山如画，一时多少豪杰”这两句在全词中起了什么作用？  </a:t>
            </a:r>
          </a:p>
        </p:txBody>
      </p:sp>
      <p:sp>
        <p:nvSpPr>
          <p:cNvPr id="2" name="TextBox 76"/>
          <p:cNvSpPr txBox="1"/>
          <p:nvPr/>
        </p:nvSpPr>
        <p:spPr>
          <a:xfrm>
            <a:off x="788670" y="3404870"/>
            <a:ext cx="10614660" cy="137096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128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这两句承上启下。“江山如画” 表达了诗人热爱祖国河山的激情，又由写景过渡到写人，总结上阕，引起下阕。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216785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小拓展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1524635"/>
            <a:ext cx="10614660" cy="461581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lnSpc>
                <a:spcPct val="140000"/>
              </a:lnSpc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如此壮烈之山河，如此锦绣之江山，怎能不产生并吸引无数英雄？正如毛泽东《沁园春·雪》中说：江山如此多娇，引无数英雄竞折腰。而三国时期正是英雄辈出的时代，有横槊赋诗的曹操，骑马射虎的孙权，隆中定计的诸葛亮，足智多谋的周公瑾。真是“江山如画，一时多少豪杰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313940" y="257810"/>
            <a:ext cx="9604375" cy="4558030"/>
            <a:chOff x="3644" y="406"/>
            <a:chExt cx="15125" cy="717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644" y="406"/>
              <a:ext cx="15125" cy="0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69" y="406"/>
              <a:ext cx="0" cy="717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2890" y="1746885"/>
            <a:ext cx="8916670" cy="4831715"/>
            <a:chOff x="414" y="2751"/>
            <a:chExt cx="14042" cy="7609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414" y="2751"/>
              <a:ext cx="2" cy="7601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4040" cy="9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" name="直接连接符 1"/>
          <p:cNvCxnSpPr/>
          <p:nvPr/>
        </p:nvCxnSpPr>
        <p:spPr>
          <a:xfrm flipH="1">
            <a:off x="6090285" y="248285"/>
            <a:ext cx="6350" cy="1367790"/>
          </a:xfrm>
          <a:prstGeom prst="line">
            <a:avLst/>
          </a:prstGeom>
          <a:ln w="31750">
            <a:solidFill>
              <a:srgbClr val="3232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302250" y="1616075"/>
            <a:ext cx="1587500" cy="1587500"/>
            <a:chOff x="3386" y="3538"/>
            <a:chExt cx="3308" cy="3308"/>
          </a:xfrm>
        </p:grpSpPr>
        <p:sp>
          <p:nvSpPr>
            <p:cNvPr id="11" name="椭圆 10"/>
            <p:cNvSpPr/>
            <p:nvPr/>
          </p:nvSpPr>
          <p:spPr>
            <a:xfrm>
              <a:off x="3386" y="3538"/>
              <a:ext cx="3309" cy="3309"/>
            </a:xfrm>
            <a:prstGeom prst="ellipse">
              <a:avLst/>
            </a:prstGeom>
            <a:noFill/>
            <a:ln>
              <a:solidFill>
                <a:srgbClr val="3232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72" y="3625"/>
              <a:ext cx="3136" cy="3136"/>
            </a:xfrm>
            <a:prstGeom prst="ellipse">
              <a:avLst/>
            </a:prstGeom>
            <a:solidFill>
              <a:srgbClr val="323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412740" y="1898650"/>
            <a:ext cx="13677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cs typeface="+mn-ea"/>
                <a:sym typeface="+mn-lt"/>
              </a:rPr>
              <a:t>PART</a:t>
            </a:r>
          </a:p>
          <a:p>
            <a:pPr algn="ctr"/>
            <a:r>
              <a:rPr lang="en-US" altLang="zh-CN" sz="360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86505" y="3354705"/>
            <a:ext cx="46208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000">
                <a:solidFill>
                  <a:srgbClr val="323232"/>
                </a:solidFill>
                <a:cs typeface="+mn-ea"/>
                <a:sym typeface="+mn-lt"/>
              </a:rPr>
              <a:t>随堂小作业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967990" y="3633470"/>
            <a:ext cx="625094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4400">
                <a:solidFill>
                  <a:srgbClr val="323232"/>
                </a:solidFill>
                <a:cs typeface="+mn-ea"/>
                <a:sym typeface="+mn-lt"/>
              </a:rPr>
              <a:t>集体朗读并试背上阕</a:t>
            </a:r>
          </a:p>
        </p:txBody>
      </p:sp>
      <p:pic>
        <p:nvPicPr>
          <p:cNvPr id="19" name="图片 18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7811"/>
            <a:ext cx="3950734" cy="2117311"/>
          </a:xfrm>
          <a:prstGeom prst="rect">
            <a:avLst/>
          </a:prstGeom>
        </p:spPr>
      </p:pic>
      <p:pic>
        <p:nvPicPr>
          <p:cNvPr id="20" name="图片 19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96730" y="4061460"/>
            <a:ext cx="2674620" cy="279654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360680"/>
            <a:ext cx="2555875" cy="829945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词下阕</a:t>
            </a:r>
          </a:p>
        </p:txBody>
      </p:sp>
      <p:cxnSp>
        <p:nvCxnSpPr>
          <p:cNvPr id="22532" name="Straight Connector 5"/>
          <p:cNvCxnSpPr/>
          <p:nvPr/>
        </p:nvCxnSpPr>
        <p:spPr>
          <a:xfrm flipH="1">
            <a:off x="6100128" y="2248535"/>
            <a:ext cx="23812" cy="3768725"/>
          </a:xfrm>
          <a:prstGeom prst="line">
            <a:avLst/>
          </a:prstGeom>
          <a:ln w="6350" cap="flat" cmpd="sng">
            <a:solidFill>
              <a:srgbClr val="323232"/>
            </a:solidFill>
            <a:prstDash val="sysDash"/>
            <a:headEnd type="none" w="med" len="med"/>
            <a:tailEnd type="none" w="med" len="med"/>
          </a:ln>
        </p:spPr>
      </p:cxnSp>
      <p:grpSp>
        <p:nvGrpSpPr>
          <p:cNvPr id="3" name="组合 2"/>
          <p:cNvGrpSpPr/>
          <p:nvPr/>
        </p:nvGrpSpPr>
        <p:grpSpPr>
          <a:xfrm>
            <a:off x="3582670" y="4012565"/>
            <a:ext cx="2833370" cy="607060"/>
            <a:chOff x="5642" y="5507"/>
            <a:chExt cx="4462" cy="956"/>
          </a:xfrm>
        </p:grpSpPr>
        <p:sp>
          <p:nvSpPr>
            <p:cNvPr id="22533" name="Freeform 5"/>
            <p:cNvSpPr/>
            <p:nvPr/>
          </p:nvSpPr>
          <p:spPr>
            <a:xfrm>
              <a:off x="5642" y="5507"/>
              <a:ext cx="4462" cy="957"/>
            </a:xfrm>
            <a:custGeom>
              <a:avLst/>
              <a:gdLst/>
              <a:ahLst/>
              <a:cxnLst>
                <a:cxn ang="0">
                  <a:pos x="2540317" y="0"/>
                </a:cxn>
                <a:cxn ang="0">
                  <a:pos x="2246947" y="266432"/>
                </a:cxn>
                <a:cxn ang="0">
                  <a:pos x="2246947" y="266432"/>
                </a:cxn>
                <a:cxn ang="0">
                  <a:pos x="153352" y="273264"/>
                </a:cxn>
                <a:cxn ang="0">
                  <a:pos x="80010" y="218611"/>
                </a:cxn>
                <a:cxn ang="0">
                  <a:pos x="0" y="307422"/>
                </a:cxn>
                <a:cxn ang="0">
                  <a:pos x="80010" y="389401"/>
                </a:cxn>
                <a:cxn ang="0">
                  <a:pos x="153352" y="334748"/>
                </a:cxn>
                <a:cxn ang="0">
                  <a:pos x="2246947" y="341580"/>
                </a:cxn>
                <a:cxn ang="0">
                  <a:pos x="2246947" y="341580"/>
                </a:cxn>
                <a:cxn ang="0">
                  <a:pos x="2540317" y="608012"/>
                </a:cxn>
                <a:cxn ang="0">
                  <a:pos x="2833687" y="307422"/>
                </a:cxn>
                <a:cxn ang="0">
                  <a:pos x="2540317" y="0"/>
                </a:cxn>
              </a:cxnLst>
              <a:rect l="0" t="0" r="0" b="0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rgbClr val="323232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34" name="Freeform 115"/>
            <p:cNvSpPr/>
            <p:nvPr/>
          </p:nvSpPr>
          <p:spPr>
            <a:xfrm>
              <a:off x="9467" y="5732"/>
              <a:ext cx="387" cy="477"/>
            </a:xfrm>
            <a:custGeom>
              <a:avLst/>
              <a:gdLst/>
              <a:ahLst/>
              <a:cxnLst>
                <a:cxn ang="0">
                  <a:pos x="234374" y="75499"/>
                </a:cxn>
                <a:cxn ang="0">
                  <a:pos x="234374" y="75499"/>
                </a:cxn>
                <a:cxn ang="0">
                  <a:pos x="142101" y="5480"/>
                </a:cxn>
                <a:cxn ang="0">
                  <a:pos x="70743" y="91938"/>
                </a:cxn>
                <a:cxn ang="0">
                  <a:pos x="81816" y="129687"/>
                </a:cxn>
                <a:cxn ang="0">
                  <a:pos x="5536" y="247806"/>
                </a:cxn>
                <a:cxn ang="0">
                  <a:pos x="0" y="264245"/>
                </a:cxn>
                <a:cxn ang="0">
                  <a:pos x="5536" y="291035"/>
                </a:cxn>
                <a:cxn ang="0">
                  <a:pos x="16609" y="302603"/>
                </a:cxn>
                <a:cxn ang="0">
                  <a:pos x="38140" y="296515"/>
                </a:cxn>
                <a:cxn ang="0">
                  <a:pos x="54749" y="286164"/>
                </a:cxn>
                <a:cxn ang="0">
                  <a:pos x="87352" y="237455"/>
                </a:cxn>
                <a:cxn ang="0">
                  <a:pos x="87352" y="237455"/>
                </a:cxn>
                <a:cxn ang="0">
                  <a:pos x="108882" y="231975"/>
                </a:cxn>
                <a:cxn ang="0">
                  <a:pos x="142101" y="172916"/>
                </a:cxn>
                <a:cxn ang="0">
                  <a:pos x="180240" y="172916"/>
                </a:cxn>
                <a:cxn ang="0">
                  <a:pos x="234374" y="75499"/>
                </a:cxn>
                <a:cxn ang="0">
                  <a:pos x="196234" y="96809"/>
                </a:cxn>
                <a:cxn ang="0">
                  <a:pos x="196234" y="96809"/>
                </a:cxn>
                <a:cxn ang="0">
                  <a:pos x="157480" y="86458"/>
                </a:cxn>
                <a:cxn ang="0">
                  <a:pos x="135949" y="48709"/>
                </a:cxn>
                <a:cxn ang="0">
                  <a:pos x="190698" y="43229"/>
                </a:cxn>
                <a:cxn ang="0">
                  <a:pos x="196234" y="96809"/>
                </a:cxn>
              </a:cxnLst>
              <a:rect l="0" t="0" r="0" b="0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82670" y="2199640"/>
            <a:ext cx="2833370" cy="609600"/>
            <a:chOff x="5642" y="2652"/>
            <a:chExt cx="4462" cy="960"/>
          </a:xfrm>
        </p:grpSpPr>
        <p:sp>
          <p:nvSpPr>
            <p:cNvPr id="22535" name="Freeform 5"/>
            <p:cNvSpPr/>
            <p:nvPr/>
          </p:nvSpPr>
          <p:spPr>
            <a:xfrm>
              <a:off x="5642" y="2652"/>
              <a:ext cx="4462" cy="960"/>
            </a:xfrm>
            <a:custGeom>
              <a:avLst/>
              <a:gdLst/>
              <a:ahLst/>
              <a:cxnLst>
                <a:cxn ang="0">
                  <a:pos x="2540317" y="0"/>
                </a:cxn>
                <a:cxn ang="0">
                  <a:pos x="2246947" y="267128"/>
                </a:cxn>
                <a:cxn ang="0">
                  <a:pos x="2246947" y="267128"/>
                </a:cxn>
                <a:cxn ang="0">
                  <a:pos x="153352" y="273978"/>
                </a:cxn>
                <a:cxn ang="0">
                  <a:pos x="80010" y="219182"/>
                </a:cxn>
                <a:cxn ang="0">
                  <a:pos x="0" y="308225"/>
                </a:cxn>
                <a:cxn ang="0">
                  <a:pos x="80010" y="390418"/>
                </a:cxn>
                <a:cxn ang="0">
                  <a:pos x="153352" y="335622"/>
                </a:cxn>
                <a:cxn ang="0">
                  <a:pos x="2246947" y="342472"/>
                </a:cxn>
                <a:cxn ang="0">
                  <a:pos x="2246947" y="342472"/>
                </a:cxn>
                <a:cxn ang="0">
                  <a:pos x="2540317" y="609600"/>
                </a:cxn>
                <a:cxn ang="0">
                  <a:pos x="2833687" y="308225"/>
                </a:cxn>
                <a:cxn ang="0">
                  <a:pos x="2540317" y="0"/>
                </a:cxn>
              </a:cxnLst>
              <a:rect l="0" t="0" r="0" b="0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rgbClr val="323232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36" name="Freeform 97"/>
            <p:cNvSpPr/>
            <p:nvPr/>
          </p:nvSpPr>
          <p:spPr>
            <a:xfrm>
              <a:off x="9409" y="2899"/>
              <a:ext cx="435" cy="373"/>
            </a:xfrm>
            <a:custGeom>
              <a:avLst/>
              <a:gdLst/>
              <a:ahLst/>
              <a:cxnLst>
                <a:cxn ang="0">
                  <a:pos x="127830" y="128264"/>
                </a:cxn>
                <a:cxn ang="0">
                  <a:pos x="127830" y="128264"/>
                </a:cxn>
                <a:cxn ang="0">
                  <a:pos x="152285" y="128264"/>
                </a:cxn>
                <a:cxn ang="0">
                  <a:pos x="152285" y="152695"/>
                </a:cxn>
                <a:cxn ang="0">
                  <a:pos x="275669" y="152695"/>
                </a:cxn>
                <a:cxn ang="0">
                  <a:pos x="270667" y="73849"/>
                </a:cxn>
                <a:cxn ang="0">
                  <a:pos x="246213" y="44420"/>
                </a:cxn>
                <a:cxn ang="0">
                  <a:pos x="201750" y="44420"/>
                </a:cxn>
                <a:cxn ang="0">
                  <a:pos x="187299" y="14992"/>
                </a:cxn>
                <a:cxn ang="0">
                  <a:pos x="166735" y="0"/>
                </a:cxn>
                <a:cxn ang="0">
                  <a:pos x="107822" y="0"/>
                </a:cxn>
                <a:cxn ang="0">
                  <a:pos x="93372" y="14992"/>
                </a:cxn>
                <a:cxn ang="0">
                  <a:pos x="73919" y="44420"/>
                </a:cxn>
                <a:cxn ang="0">
                  <a:pos x="29457" y="44420"/>
                </a:cxn>
                <a:cxn ang="0">
                  <a:pos x="5002" y="73849"/>
                </a:cxn>
                <a:cxn ang="0">
                  <a:pos x="0" y="152695"/>
                </a:cxn>
                <a:cxn ang="0">
                  <a:pos x="127830" y="152695"/>
                </a:cxn>
                <a:cxn ang="0">
                  <a:pos x="127830" y="128264"/>
                </a:cxn>
                <a:cxn ang="0">
                  <a:pos x="103376" y="29428"/>
                </a:cxn>
                <a:cxn ang="0">
                  <a:pos x="103376" y="29428"/>
                </a:cxn>
                <a:cxn ang="0">
                  <a:pos x="117826" y="19989"/>
                </a:cxn>
                <a:cxn ang="0">
                  <a:pos x="157843" y="19989"/>
                </a:cxn>
                <a:cxn ang="0">
                  <a:pos x="171737" y="29428"/>
                </a:cxn>
                <a:cxn ang="0">
                  <a:pos x="177295" y="44420"/>
                </a:cxn>
                <a:cxn ang="0">
                  <a:pos x="98374" y="44420"/>
                </a:cxn>
                <a:cxn ang="0">
                  <a:pos x="103376" y="29428"/>
                </a:cxn>
                <a:cxn ang="0">
                  <a:pos x="152285" y="197115"/>
                </a:cxn>
                <a:cxn ang="0">
                  <a:pos x="152285" y="197115"/>
                </a:cxn>
                <a:cxn ang="0">
                  <a:pos x="127830" y="197115"/>
                </a:cxn>
                <a:cxn ang="0">
                  <a:pos x="127830" y="167687"/>
                </a:cxn>
                <a:cxn ang="0">
                  <a:pos x="5002" y="167687"/>
                </a:cxn>
                <a:cxn ang="0">
                  <a:pos x="9448" y="211552"/>
                </a:cxn>
                <a:cxn ang="0">
                  <a:pos x="34459" y="235983"/>
                </a:cxn>
                <a:cxn ang="0">
                  <a:pos x="241211" y="235983"/>
                </a:cxn>
                <a:cxn ang="0">
                  <a:pos x="265665" y="211552"/>
                </a:cxn>
                <a:cxn ang="0">
                  <a:pos x="270667" y="167687"/>
                </a:cxn>
                <a:cxn ang="0">
                  <a:pos x="152285" y="167687"/>
                </a:cxn>
                <a:cxn ang="0">
                  <a:pos x="152285" y="197115"/>
                </a:cxn>
              </a:cxnLst>
              <a:rect l="0" t="0" r="0" b="0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06440" y="4918710"/>
            <a:ext cx="2834640" cy="608330"/>
            <a:chOff x="9144" y="6934"/>
            <a:chExt cx="4464" cy="958"/>
          </a:xfrm>
        </p:grpSpPr>
        <p:sp>
          <p:nvSpPr>
            <p:cNvPr id="22537" name="Freeform 5"/>
            <p:cNvSpPr/>
            <p:nvPr/>
          </p:nvSpPr>
          <p:spPr>
            <a:xfrm rot="10800000">
              <a:off x="9144" y="6934"/>
              <a:ext cx="4465" cy="958"/>
            </a:xfrm>
            <a:custGeom>
              <a:avLst/>
              <a:gdLst/>
              <a:ahLst/>
              <a:cxnLst>
                <a:cxn ang="0">
                  <a:pos x="2541741" y="0"/>
                </a:cxn>
                <a:cxn ang="0">
                  <a:pos x="2248206" y="266433"/>
                </a:cxn>
                <a:cxn ang="0">
                  <a:pos x="2248206" y="266433"/>
                </a:cxn>
                <a:cxn ang="0">
                  <a:pos x="153438" y="273264"/>
                </a:cxn>
                <a:cxn ang="0">
                  <a:pos x="80055" y="218611"/>
                </a:cxn>
                <a:cxn ang="0">
                  <a:pos x="0" y="307422"/>
                </a:cxn>
                <a:cxn ang="0">
                  <a:pos x="80055" y="389402"/>
                </a:cxn>
                <a:cxn ang="0">
                  <a:pos x="153438" y="334749"/>
                </a:cxn>
                <a:cxn ang="0">
                  <a:pos x="2248206" y="341580"/>
                </a:cxn>
                <a:cxn ang="0">
                  <a:pos x="2248206" y="341580"/>
                </a:cxn>
                <a:cxn ang="0">
                  <a:pos x="2541741" y="608013"/>
                </a:cxn>
                <a:cxn ang="0">
                  <a:pos x="2835275" y="307422"/>
                </a:cxn>
                <a:cxn ang="0">
                  <a:pos x="2541741" y="0"/>
                </a:cxn>
              </a:cxnLst>
              <a:rect l="0" t="0" r="0" b="0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rgbClr val="323232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38" name="Freeform 102"/>
            <p:cNvSpPr/>
            <p:nvPr/>
          </p:nvSpPr>
          <p:spPr>
            <a:xfrm>
              <a:off x="9387" y="7199"/>
              <a:ext cx="480" cy="428"/>
            </a:xfrm>
            <a:custGeom>
              <a:avLst/>
              <a:gdLst/>
              <a:ahLst/>
              <a:cxnLst>
                <a:cxn ang="0">
                  <a:pos x="48964" y="92114"/>
                </a:cxn>
                <a:cxn ang="0">
                  <a:pos x="48964" y="92114"/>
                </a:cxn>
                <a:cxn ang="0">
                  <a:pos x="86911" y="103095"/>
                </a:cxn>
                <a:cxn ang="0">
                  <a:pos x="92419" y="103095"/>
                </a:cxn>
                <a:cxn ang="0">
                  <a:pos x="119349" y="81744"/>
                </a:cxn>
                <a:cxn ang="0">
                  <a:pos x="119349" y="76254"/>
                </a:cxn>
                <a:cxn ang="0">
                  <a:pos x="108945" y="65273"/>
                </a:cxn>
                <a:cxn ang="0">
                  <a:pos x="168313" y="6100"/>
                </a:cxn>
                <a:cxn ang="0">
                  <a:pos x="119349" y="0"/>
                </a:cxn>
                <a:cxn ang="0">
                  <a:pos x="65489" y="32942"/>
                </a:cxn>
                <a:cxn ang="0">
                  <a:pos x="44067" y="49412"/>
                </a:cxn>
                <a:cxn ang="0">
                  <a:pos x="32439" y="70763"/>
                </a:cxn>
                <a:cxn ang="0">
                  <a:pos x="11017" y="76254"/>
                </a:cxn>
                <a:cxn ang="0">
                  <a:pos x="0" y="87234"/>
                </a:cxn>
                <a:cxn ang="0">
                  <a:pos x="0" y="92114"/>
                </a:cxn>
                <a:cxn ang="0">
                  <a:pos x="22034" y="114075"/>
                </a:cxn>
                <a:cxn ang="0">
                  <a:pos x="32439" y="119566"/>
                </a:cxn>
                <a:cxn ang="0">
                  <a:pos x="44067" y="108585"/>
                </a:cxn>
                <a:cxn ang="0">
                  <a:pos x="48964" y="92114"/>
                </a:cxn>
                <a:cxn ang="0">
                  <a:pos x="135875" y="97605"/>
                </a:cxn>
                <a:cxn ang="0">
                  <a:pos x="135875" y="97605"/>
                </a:cxn>
                <a:cxn ang="0">
                  <a:pos x="130366" y="97605"/>
                </a:cxn>
                <a:cxn ang="0">
                  <a:pos x="108945" y="114075"/>
                </a:cxn>
                <a:cxn ang="0">
                  <a:pos x="103436" y="124446"/>
                </a:cxn>
                <a:cxn ang="0">
                  <a:pos x="233190" y="265363"/>
                </a:cxn>
                <a:cxn ang="0">
                  <a:pos x="244207" y="265363"/>
                </a:cxn>
                <a:cxn ang="0">
                  <a:pos x="260733" y="254382"/>
                </a:cxn>
                <a:cxn ang="0">
                  <a:pos x="260733" y="244012"/>
                </a:cxn>
                <a:cxn ang="0">
                  <a:pos x="135875" y="97605"/>
                </a:cxn>
                <a:cxn ang="0">
                  <a:pos x="304188" y="38432"/>
                </a:cxn>
                <a:cxn ang="0">
                  <a:pos x="304188" y="38432"/>
                </a:cxn>
                <a:cxn ang="0">
                  <a:pos x="293171" y="32942"/>
                </a:cxn>
                <a:cxn ang="0">
                  <a:pos x="282154" y="54293"/>
                </a:cxn>
                <a:cxn ang="0">
                  <a:pos x="249716" y="65273"/>
                </a:cxn>
                <a:cxn ang="0">
                  <a:pos x="244207" y="38432"/>
                </a:cxn>
                <a:cxn ang="0">
                  <a:pos x="255224" y="11591"/>
                </a:cxn>
                <a:cxn ang="0">
                  <a:pos x="249716" y="6100"/>
                </a:cxn>
                <a:cxn ang="0">
                  <a:pos x="206260" y="43922"/>
                </a:cxn>
                <a:cxn ang="0">
                  <a:pos x="195243" y="92114"/>
                </a:cxn>
                <a:cxn ang="0">
                  <a:pos x="173822" y="114075"/>
                </a:cxn>
                <a:cxn ang="0">
                  <a:pos x="195243" y="140917"/>
                </a:cxn>
                <a:cxn ang="0">
                  <a:pos x="222786" y="114075"/>
                </a:cxn>
                <a:cxn ang="0">
                  <a:pos x="249716" y="108585"/>
                </a:cxn>
                <a:cxn ang="0">
                  <a:pos x="298680" y="87234"/>
                </a:cxn>
                <a:cxn ang="0">
                  <a:pos x="304188" y="38432"/>
                </a:cxn>
                <a:cxn ang="0">
                  <a:pos x="44067" y="244012"/>
                </a:cxn>
                <a:cxn ang="0">
                  <a:pos x="44067" y="244012"/>
                </a:cxn>
                <a:cxn ang="0">
                  <a:pos x="44067" y="254382"/>
                </a:cxn>
                <a:cxn ang="0">
                  <a:pos x="54472" y="270853"/>
                </a:cxn>
                <a:cxn ang="0">
                  <a:pos x="65489" y="265363"/>
                </a:cxn>
                <a:cxn ang="0">
                  <a:pos x="141383" y="195209"/>
                </a:cxn>
                <a:cxn ang="0">
                  <a:pos x="119349" y="167758"/>
                </a:cxn>
                <a:cxn ang="0">
                  <a:pos x="44067" y="244012"/>
                </a:cxn>
              </a:cxnLst>
              <a:rect l="0" t="0" r="0" b="0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25490" y="3099435"/>
            <a:ext cx="2834640" cy="609600"/>
            <a:chOff x="9174" y="4079"/>
            <a:chExt cx="4464" cy="960"/>
          </a:xfrm>
        </p:grpSpPr>
        <p:sp>
          <p:nvSpPr>
            <p:cNvPr id="22539" name="Freeform 5"/>
            <p:cNvSpPr/>
            <p:nvPr/>
          </p:nvSpPr>
          <p:spPr>
            <a:xfrm rot="10800000">
              <a:off x="9174" y="4079"/>
              <a:ext cx="4465" cy="960"/>
            </a:xfrm>
            <a:custGeom>
              <a:avLst/>
              <a:gdLst/>
              <a:ahLst/>
              <a:cxnLst>
                <a:cxn ang="0">
                  <a:pos x="2541741" y="0"/>
                </a:cxn>
                <a:cxn ang="0">
                  <a:pos x="2248206" y="267128"/>
                </a:cxn>
                <a:cxn ang="0">
                  <a:pos x="2248206" y="267128"/>
                </a:cxn>
                <a:cxn ang="0">
                  <a:pos x="153438" y="273978"/>
                </a:cxn>
                <a:cxn ang="0">
                  <a:pos x="80055" y="219182"/>
                </a:cxn>
                <a:cxn ang="0">
                  <a:pos x="0" y="308225"/>
                </a:cxn>
                <a:cxn ang="0">
                  <a:pos x="80055" y="390418"/>
                </a:cxn>
                <a:cxn ang="0">
                  <a:pos x="153438" y="335622"/>
                </a:cxn>
                <a:cxn ang="0">
                  <a:pos x="2248206" y="342472"/>
                </a:cxn>
                <a:cxn ang="0">
                  <a:pos x="2248206" y="342472"/>
                </a:cxn>
                <a:cxn ang="0">
                  <a:pos x="2541741" y="609600"/>
                </a:cxn>
                <a:cxn ang="0">
                  <a:pos x="2835275" y="308225"/>
                </a:cxn>
                <a:cxn ang="0">
                  <a:pos x="2541741" y="0"/>
                </a:cxn>
              </a:cxnLst>
              <a:rect l="0" t="0" r="0" b="0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rgbClr val="323232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40" name="Freeform 101"/>
            <p:cNvSpPr/>
            <p:nvPr/>
          </p:nvSpPr>
          <p:spPr>
            <a:xfrm>
              <a:off x="9387" y="4359"/>
              <a:ext cx="540" cy="418"/>
            </a:xfrm>
            <a:custGeom>
              <a:avLst/>
              <a:gdLst/>
              <a:ahLst/>
              <a:cxnLst>
                <a:cxn ang="0">
                  <a:pos x="55195" y="172115"/>
                </a:cxn>
                <a:cxn ang="0">
                  <a:pos x="55195" y="172115"/>
                </a:cxn>
                <a:cxn ang="0">
                  <a:pos x="109700" y="227636"/>
                </a:cxn>
                <a:cxn ang="0">
                  <a:pos x="171105" y="264419"/>
                </a:cxn>
                <a:cxn ang="0">
                  <a:pos x="232510" y="233882"/>
                </a:cxn>
                <a:cxn ang="0">
                  <a:pos x="269076" y="179055"/>
                </a:cxn>
                <a:cxn ang="0">
                  <a:pos x="171105" y="227636"/>
                </a:cxn>
                <a:cxn ang="0">
                  <a:pos x="55195" y="172115"/>
                </a:cxn>
                <a:cxn ang="0">
                  <a:pos x="336001" y="86058"/>
                </a:cxn>
                <a:cxn ang="0">
                  <a:pos x="336001" y="86058"/>
                </a:cxn>
                <a:cxn ang="0">
                  <a:pos x="189043" y="6246"/>
                </a:cxn>
                <a:cxn ang="0">
                  <a:pos x="152477" y="6246"/>
                </a:cxn>
                <a:cxn ang="0">
                  <a:pos x="6209" y="86058"/>
                </a:cxn>
                <a:cxn ang="0">
                  <a:pos x="6209" y="111042"/>
                </a:cxn>
                <a:cxn ang="0">
                  <a:pos x="152477" y="190854"/>
                </a:cxn>
                <a:cxn ang="0">
                  <a:pos x="189043" y="190854"/>
                </a:cxn>
                <a:cxn ang="0">
                  <a:pos x="281495" y="135333"/>
                </a:cxn>
                <a:cxn ang="0">
                  <a:pos x="183524" y="111042"/>
                </a:cxn>
                <a:cxn ang="0">
                  <a:pos x="171105" y="116594"/>
                </a:cxn>
                <a:cxn ang="0">
                  <a:pos x="140058" y="92304"/>
                </a:cxn>
                <a:cxn ang="0">
                  <a:pos x="171105" y="74259"/>
                </a:cxn>
                <a:cxn ang="0">
                  <a:pos x="202152" y="86058"/>
                </a:cxn>
                <a:cxn ang="0">
                  <a:pos x="305643" y="122840"/>
                </a:cxn>
                <a:cxn ang="0">
                  <a:pos x="336001" y="111042"/>
                </a:cxn>
                <a:cxn ang="0">
                  <a:pos x="336001" y="86058"/>
                </a:cxn>
                <a:cxn ang="0">
                  <a:pos x="293224" y="240129"/>
                </a:cxn>
                <a:cxn ang="0">
                  <a:pos x="293224" y="240129"/>
                </a:cxn>
                <a:cxn ang="0">
                  <a:pos x="318062" y="233882"/>
                </a:cxn>
                <a:cxn ang="0">
                  <a:pos x="305643" y="122840"/>
                </a:cxn>
                <a:cxn ang="0">
                  <a:pos x="281495" y="135333"/>
                </a:cxn>
                <a:cxn ang="0">
                  <a:pos x="293224" y="240129"/>
                </a:cxn>
              </a:cxnLst>
              <a:rect l="0" t="0" r="0" b="0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8777605" y="2804795"/>
            <a:ext cx="30168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后五句：</a:t>
            </a:r>
          </a:p>
          <a:p>
            <a:r>
              <a:rPr lang="zh-CN" altLang="en-US" sz="36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所感——自己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777605" y="4457065"/>
            <a:ext cx="24714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功业无成 </a:t>
            </a:r>
          </a:p>
          <a:p>
            <a:r>
              <a:rPr lang="zh-CN" altLang="en-US" sz="32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早生华发 </a:t>
            </a:r>
          </a:p>
          <a:p>
            <a:r>
              <a:rPr lang="zh-CN" altLang="en-US" sz="32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人生如梦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94360" y="1967865"/>
            <a:ext cx="28536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前五句：</a:t>
            </a:r>
          </a:p>
          <a:p>
            <a:pPr algn="l"/>
            <a:r>
              <a:rPr lang="zh-CN" altLang="en-US" sz="32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所忆——周郎 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312545" y="3561715"/>
            <a:ext cx="24777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/>
            <a:r>
              <a:rPr lang="zh-CN" altLang="en-US" sz="32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雄姿英发 </a:t>
            </a:r>
          </a:p>
          <a:p>
            <a:pPr algn="just" fontAlgn="auto"/>
            <a:r>
              <a:rPr lang="zh-CN" altLang="en-US" sz="32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风流潇洒  </a:t>
            </a:r>
          </a:p>
          <a:p>
            <a:pPr algn="just" fontAlgn="auto"/>
            <a:r>
              <a:rPr lang="zh-CN" altLang="en-US" sz="32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才华横溢</a:t>
            </a:r>
          </a:p>
        </p:txBody>
      </p:sp>
      <p:pic>
        <p:nvPicPr>
          <p:cNvPr id="33" name="图片 32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4" name="图片 33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4360" y="1190625"/>
            <a:ext cx="1099312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下阕主要写词人的回忆和感慨，他回忆的是什么？感慨的是什么？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216785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词下阕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2252345"/>
            <a:ext cx="10614660" cy="235331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lnSpc>
                <a:spcPct val="140000"/>
              </a:lnSpc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下阕先着力塑造周瑜的英雄形象，描述火烧曹营的历史事件，最后借对周瑜的仰慕，抒发自己功业无成的感慨。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18845" y="1315720"/>
            <a:ext cx="10354945" cy="422719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lstStyle/>
          <a:p>
            <a:pPr indent="812800" algn="just" fontAlgn="auto">
              <a:lnSpc>
                <a:spcPct val="14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在中国的文学史上一直有“诗庄词媚”之说。</a:t>
            </a:r>
          </a:p>
          <a:p>
            <a:pPr indent="812800" algn="just" fontAlgn="auto">
              <a:lnSpc>
                <a:spcPct val="14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词，这种从它诞生起就被人们称为“诗余”的文学形式，虽然以吟咏风花雪月，缠绵悱恻见长，但这种不高的格调，却大大限制了它的发展，在这个时候，中国文坛的巨匠苏东坡走来了，他以其豪迈之气，为中国词坛注入了新鲜活力，并为词的发展“指出了向上一路”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216785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词下阙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1524635"/>
            <a:ext cx="10614660" cy="62992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1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.</a:t>
            </a: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“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小乔初嫁了</a:t>
            </a: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”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是否与该词主题无关？</a:t>
            </a:r>
          </a:p>
        </p:txBody>
      </p:sp>
      <p:sp>
        <p:nvSpPr>
          <p:cNvPr id="2" name="TextBox 76"/>
          <p:cNvSpPr txBox="1"/>
          <p:nvPr/>
        </p:nvSpPr>
        <p:spPr>
          <a:xfrm>
            <a:off x="788670" y="2479040"/>
            <a:ext cx="10614660" cy="393065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128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“初”刚刚开始，“出”既可现在时，也可过去时。有意用这国色天香的绝代美人嫁给他主要衬托周瑜的，这是侧面描写，衬托少年英俊 ，春风得意。</a:t>
            </a:r>
          </a:p>
          <a:p>
            <a:pPr indent="8128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以美人烘托英雄，更能衬托周瑜潇洒的风姿，英雄美人，相得益彰。小乔之姊大乔系孙策之妻，所以周瑜能取得孙权的绝对信任，这是他能够建功立业的一个重要条件。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216785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词下阙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1524635"/>
            <a:ext cx="10614660" cy="1168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2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.</a:t>
            </a: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“</a:t>
            </a: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羽扇纶巾，谈笑间，樯橹灰飞烟灭</a:t>
            </a:r>
            <a:r>
              <a:rPr 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”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是什么样的意境？</a:t>
            </a:r>
          </a:p>
        </p:txBody>
      </p:sp>
      <p:sp>
        <p:nvSpPr>
          <p:cNvPr id="2" name="TextBox 76"/>
          <p:cNvSpPr txBox="1"/>
          <p:nvPr/>
        </p:nvSpPr>
        <p:spPr>
          <a:xfrm>
            <a:off x="788670" y="3192780"/>
            <a:ext cx="10614660" cy="201104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128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周瑜手摇羽扇，头戴纶巾，装束极儒雅，神态极为悠闲，从容，好像一切已成竹在胸，稳操胜券了。如此指挥若定，风度何等令人生敬！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216785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词下阙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1524635"/>
            <a:ext cx="10614660" cy="62992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3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.</a:t>
            </a: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苏轼为什么如此艳羡周瑜？用意何在？</a:t>
            </a:r>
          </a:p>
        </p:txBody>
      </p:sp>
      <p:sp>
        <p:nvSpPr>
          <p:cNvPr id="2" name="TextBox 76"/>
          <p:cNvSpPr txBox="1"/>
          <p:nvPr/>
        </p:nvSpPr>
        <p:spPr>
          <a:xfrm>
            <a:off x="788670" y="3192780"/>
            <a:ext cx="10614660" cy="137096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128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苏轼在政治上频频受阻，壮志难酬，周瑜是他热切向往的，又是难以企及的梦。 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216785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词下阙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1311910"/>
            <a:ext cx="10614660" cy="1168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4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.</a:t>
            </a: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轼此时是什么样的形象呢？</a:t>
            </a:r>
            <a:r>
              <a:rPr 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--</a:t>
            </a: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故国神游，多情应笑我、早生华发</a:t>
            </a:r>
            <a:r>
              <a:rPr 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。</a:t>
            </a:r>
          </a:p>
        </p:txBody>
      </p:sp>
      <p:sp>
        <p:nvSpPr>
          <p:cNvPr id="2" name="TextBox 76"/>
          <p:cNvSpPr txBox="1"/>
          <p:nvPr/>
        </p:nvSpPr>
        <p:spPr>
          <a:xfrm>
            <a:off x="788670" y="2739390"/>
            <a:ext cx="10614660" cy="344995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7112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sz="28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①年龄：方才我们说过周瑜指挥赤壁大战时34岁。而苏轼被贬黄州是</a:t>
            </a:r>
            <a:r>
              <a:rPr lang="en-US" altLang="zh-CN" sz="28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47</a:t>
            </a:r>
            <a:r>
              <a:rPr lang="zh-CN" sz="28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岁，可谓知天命年，这是年龄对比。</a:t>
            </a:r>
          </a:p>
          <a:p>
            <a:pPr indent="7112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sz="28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②外貌：周瑜外貌是雄姿英发，而词人是早生华发，雄姿英发的周瑜与早生华发的苏轼形成第二组对比。 </a:t>
            </a:r>
          </a:p>
          <a:p>
            <a:pPr indent="7112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3773799597"/>
                </a:ext>
              </a:extLst>
            </a:pPr>
            <a:r>
              <a:rPr lang="zh-CN" sz="28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③婚姻生活：周瑜有倾国倾城的江南美女小乔相伴，苏轼被告贬黄州之前，便已失去了相濡以沫的爱妻王弗</a:t>
            </a:r>
            <a:r>
              <a:rPr lang="en-US" altLang="zh-CN" sz="28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.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216785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小拓展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1746885"/>
            <a:ext cx="10614660" cy="62992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苏轼赠予爱妻王弗的词</a:t>
            </a: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--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江城子</a:t>
            </a:r>
          </a:p>
        </p:txBody>
      </p:sp>
      <p:sp>
        <p:nvSpPr>
          <p:cNvPr id="2" name="TextBox 76"/>
          <p:cNvSpPr txBox="1"/>
          <p:nvPr/>
        </p:nvSpPr>
        <p:spPr>
          <a:xfrm>
            <a:off x="788670" y="3329305"/>
            <a:ext cx="10614660" cy="153162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9144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797548545"/>
                </a:ext>
              </a:extLst>
            </a:pPr>
            <a:r>
              <a:rPr sz="36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十年生死两茫茫，不思量，自难忘。千里孤坟，远处话凄凉。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216785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词下阙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1311910"/>
            <a:ext cx="10614660" cy="1168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5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.</a:t>
            </a: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以上</a:t>
            </a:r>
            <a:r>
              <a:rPr 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的</a:t>
            </a: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对比，都是为下文的对比作铺垫，下文重要对比应是什么对比？</a:t>
            </a:r>
          </a:p>
        </p:txBody>
      </p:sp>
      <p:sp>
        <p:nvSpPr>
          <p:cNvPr id="2" name="TextBox 76"/>
          <p:cNvSpPr txBox="1"/>
          <p:nvPr/>
        </p:nvSpPr>
        <p:spPr>
          <a:xfrm>
            <a:off x="788670" y="2739390"/>
            <a:ext cx="10614660" cy="329057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128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事业上的对比。周瑜34岁就是赤壁大战的指挥者，而苏轼被贬时是四十七岁，可谓报国无门，可谓满纸芳荒唐言，一把辛酸泪。在泪眼朦胧之中，我们似乎看到词人孤独的背景，事业上的对比是非常强烈的，强烈的对比导致一种失落，一种悲剧的美。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216785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词下阙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1311910"/>
            <a:ext cx="10614660" cy="62992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6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.</a:t>
            </a: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“</a:t>
            </a:r>
            <a:r>
              <a:rPr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故国神游</a:t>
            </a:r>
            <a:r>
              <a:rPr 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”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一句有何作用？</a:t>
            </a:r>
          </a:p>
        </p:txBody>
      </p:sp>
      <p:sp>
        <p:nvSpPr>
          <p:cNvPr id="2" name="TextBox 76"/>
          <p:cNvSpPr txBox="1"/>
          <p:nvPr/>
        </p:nvSpPr>
        <p:spPr>
          <a:xfrm>
            <a:off x="788670" y="2739390"/>
            <a:ext cx="10614660" cy="363474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12800" algn="just" fontAlgn="auto">
              <a:lnSpc>
                <a:spcPct val="12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“故国神游”承接上文，道出了对英雄时代、英雄人物的向往。但想到自己头发斑白，空有才华，一事无成，作者用自嘲的方式表现自己的伤感，最终发出“人生如梦”的感慨，以呼应首三句。</a:t>
            </a:r>
          </a:p>
          <a:p>
            <a:pPr indent="812800" algn="just" fontAlgn="auto">
              <a:lnSpc>
                <a:spcPct val="12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最后词人，千言万语化作一句话：“人生如梦，一尊还酹江月。”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216785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词下阙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1311910"/>
            <a:ext cx="10614660" cy="62992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7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.</a:t>
            </a:r>
            <a:r>
              <a:rPr 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如何理解</a:t>
            </a: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“人生如梦，一尊还酹江月”?</a:t>
            </a:r>
          </a:p>
        </p:txBody>
      </p:sp>
      <p:sp>
        <p:nvSpPr>
          <p:cNvPr id="2" name="TextBox 76"/>
          <p:cNvSpPr txBox="1"/>
          <p:nvPr/>
        </p:nvSpPr>
        <p:spPr>
          <a:xfrm>
            <a:off x="788670" y="2684145"/>
            <a:ext cx="10614660" cy="363474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12800" algn="just" fontAlgn="auto">
              <a:lnSpc>
                <a:spcPct val="12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（</a:t>
            </a:r>
            <a:r>
              <a:rPr lang="en-US" altLang="zh-CN"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1</a:t>
            </a:r>
            <a:r>
              <a:rPr lang="zh-CN" altLang="en-US"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）</a:t>
            </a:r>
            <a:r>
              <a:rPr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“人生如梦”，写人生是短暂的，虚幻的。</a:t>
            </a:r>
          </a:p>
          <a:p>
            <a:pPr indent="812800" algn="just" fontAlgn="auto">
              <a:lnSpc>
                <a:spcPct val="12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他想建功立业，但是已近知天命之年，人生易老壮志难酬</a:t>
            </a:r>
            <a:r>
              <a:rPr lang="zh-CN"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；</a:t>
            </a:r>
          </a:p>
          <a:p>
            <a:pPr indent="812800" algn="just" fontAlgn="auto">
              <a:lnSpc>
                <a:spcPct val="12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（</a:t>
            </a:r>
            <a:r>
              <a:rPr lang="en-US" altLang="zh-CN"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2</a:t>
            </a:r>
            <a:r>
              <a:rPr lang="zh-CN" altLang="en-US"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）向江月洒酒祭奠，引江月为知己，向江月寻求安慰。回归自然，融于自然，这就是苏轼的生存智慧，也是他的诗意人生。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594610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情感赏析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2" name="TextBox 76"/>
          <p:cNvSpPr txBox="1"/>
          <p:nvPr/>
        </p:nvSpPr>
        <p:spPr>
          <a:xfrm>
            <a:off x="788670" y="1311910"/>
            <a:ext cx="10614660" cy="496189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12800" algn="just" fontAlgn="auto">
              <a:lnSpc>
                <a:spcPct val="11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词中对壮丽河山的描绘，对英雄人物的尽情赞颂，表现了作者渴望建功立业的积极进取精神和奋发乐观的人生态度；</a:t>
            </a:r>
          </a:p>
          <a:p>
            <a:pPr indent="812800" algn="just" fontAlgn="auto">
              <a:lnSpc>
                <a:spcPct val="11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“人生如梦”的感慨，则反映了诗人内心的郁闷和忧愤。</a:t>
            </a:r>
          </a:p>
          <a:p>
            <a:pPr indent="812800" algn="just" fontAlgn="auto">
              <a:lnSpc>
                <a:spcPct val="11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从全诗主题看，苏轼的感伤是由于建功立业的激切热望不能实现而萌发的，是诗人壮志未酬的无奈情绪的流露。</a:t>
            </a:r>
          </a:p>
          <a:p>
            <a:pPr indent="812800" algn="just" fontAlgn="auto">
              <a:lnSpc>
                <a:spcPct val="11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sz="32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从词的意境和语言分析，这首词感情热烈，富于激情，意境壮阔，风格豪放，反映了苏轼的宽阔胸怀。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313940" y="257810"/>
            <a:ext cx="9604375" cy="4558030"/>
            <a:chOff x="3644" y="406"/>
            <a:chExt cx="15125" cy="717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644" y="406"/>
              <a:ext cx="15125" cy="0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69" y="406"/>
              <a:ext cx="0" cy="717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2890" y="1746885"/>
            <a:ext cx="8916670" cy="4831715"/>
            <a:chOff x="414" y="2751"/>
            <a:chExt cx="14042" cy="7609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414" y="2751"/>
              <a:ext cx="2" cy="7601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4040" cy="9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" name="直接连接符 1"/>
          <p:cNvCxnSpPr/>
          <p:nvPr/>
        </p:nvCxnSpPr>
        <p:spPr>
          <a:xfrm flipH="1">
            <a:off x="6090285" y="248285"/>
            <a:ext cx="6350" cy="1367790"/>
          </a:xfrm>
          <a:prstGeom prst="line">
            <a:avLst/>
          </a:prstGeom>
          <a:ln w="31750">
            <a:solidFill>
              <a:srgbClr val="3232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302250" y="1616075"/>
            <a:ext cx="1587500" cy="1587500"/>
            <a:chOff x="3386" y="3538"/>
            <a:chExt cx="3308" cy="3308"/>
          </a:xfrm>
        </p:grpSpPr>
        <p:sp>
          <p:nvSpPr>
            <p:cNvPr id="11" name="椭圆 10"/>
            <p:cNvSpPr/>
            <p:nvPr/>
          </p:nvSpPr>
          <p:spPr>
            <a:xfrm>
              <a:off x="3386" y="3538"/>
              <a:ext cx="3309" cy="3309"/>
            </a:xfrm>
            <a:prstGeom prst="ellipse">
              <a:avLst/>
            </a:prstGeom>
            <a:noFill/>
            <a:ln>
              <a:solidFill>
                <a:srgbClr val="3232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72" y="3625"/>
              <a:ext cx="3136" cy="3136"/>
            </a:xfrm>
            <a:prstGeom prst="ellipse">
              <a:avLst/>
            </a:prstGeom>
            <a:solidFill>
              <a:srgbClr val="323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412740" y="1898650"/>
            <a:ext cx="13677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cs typeface="+mn-ea"/>
                <a:sym typeface="+mn-lt"/>
              </a:rPr>
              <a:t>PART</a:t>
            </a:r>
          </a:p>
          <a:p>
            <a:pPr algn="ctr"/>
            <a:r>
              <a:rPr lang="en-US" altLang="zh-CN" sz="360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04825" y="3562985"/>
            <a:ext cx="11177270" cy="15316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9144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797548545"/>
                </a:ext>
              </a:extLst>
            </a:pPr>
            <a:r>
              <a:rPr lang="zh-CN" altLang="en-US" sz="3600">
                <a:solidFill>
                  <a:srgbClr val="323232"/>
                </a:solidFill>
                <a:cs typeface="+mn-ea"/>
                <a:sym typeface="+mn-lt"/>
              </a:rPr>
              <a:t>《念奴娇•赤壁怀古》是公认的豪放派代表作，其“豪放”表现在哪些方面？</a:t>
            </a:r>
          </a:p>
        </p:txBody>
      </p:sp>
      <p:pic>
        <p:nvPicPr>
          <p:cNvPr id="19" name="图片 18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7811"/>
            <a:ext cx="3950734" cy="2117311"/>
          </a:xfrm>
          <a:prstGeom prst="rect">
            <a:avLst/>
          </a:prstGeom>
        </p:spPr>
      </p:pic>
      <p:pic>
        <p:nvPicPr>
          <p:cNvPr id="20" name="图片 19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96730" y="4061460"/>
            <a:ext cx="2674620" cy="279654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313940" y="257810"/>
            <a:ext cx="9604375" cy="4558030"/>
            <a:chOff x="3644" y="406"/>
            <a:chExt cx="15125" cy="717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644" y="406"/>
              <a:ext cx="15125" cy="0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69" y="406"/>
              <a:ext cx="0" cy="717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2890" y="1746885"/>
            <a:ext cx="8916670" cy="4831715"/>
            <a:chOff x="414" y="2751"/>
            <a:chExt cx="14042" cy="7609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414" y="2751"/>
              <a:ext cx="2" cy="7601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4040" cy="9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图片 18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7811"/>
            <a:ext cx="3950734" cy="2117311"/>
          </a:xfrm>
          <a:prstGeom prst="rect">
            <a:avLst/>
          </a:prstGeom>
        </p:spPr>
      </p:pic>
      <p:pic>
        <p:nvPicPr>
          <p:cNvPr id="20" name="图片 19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96730" y="4061460"/>
            <a:ext cx="2674620" cy="279654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76580" y="1746885"/>
            <a:ext cx="11038840" cy="4661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 fontAlgn="auto">
              <a:lnSpc>
                <a:spcPct val="110000"/>
              </a:lnSpc>
            </a:pPr>
            <a:r>
              <a:rPr lang="zh-CN" altLang="en-US" sz="300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1、衍生于诗。词是隋唐兴起的是一种和乐可歌、句式长短不齐的诗体。又称乐府、长短句、诗余、曲、曲子词等。 </a:t>
            </a:r>
          </a:p>
          <a:p>
            <a:pPr algn="just" fontAlgn="auto">
              <a:lnSpc>
                <a:spcPct val="110000"/>
              </a:lnSpc>
            </a:pPr>
            <a:r>
              <a:rPr lang="zh-CN" altLang="en-US" sz="300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2、词于我国宋代形成颠峰；   </a:t>
            </a:r>
          </a:p>
          <a:p>
            <a:pPr algn="just" fontAlgn="auto">
              <a:lnSpc>
                <a:spcPct val="110000"/>
              </a:lnSpc>
            </a:pPr>
            <a:r>
              <a:rPr lang="zh-CN" altLang="en-US" sz="300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3、词有“词牌”，就是词调，不同的词牌有不同的句数和长；</a:t>
            </a:r>
          </a:p>
          <a:p>
            <a:pPr algn="just" fontAlgn="auto">
              <a:lnSpc>
                <a:spcPct val="110000"/>
              </a:lnSpc>
            </a:pPr>
            <a:r>
              <a:rPr lang="zh-CN" altLang="en-US" sz="300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4、词从章法上分前后两部分，称“前片”“后片”，或者“上阕”“下阕” 。一般上阕侧重写景，下阕侧重抒情；</a:t>
            </a:r>
          </a:p>
          <a:p>
            <a:pPr algn="just" fontAlgn="auto">
              <a:lnSpc>
                <a:spcPct val="110000"/>
              </a:lnSpc>
            </a:pPr>
            <a:r>
              <a:rPr lang="zh-CN" altLang="en-US" sz="300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5、根据词作的风格将其划分为两派：</a:t>
            </a:r>
          </a:p>
          <a:p>
            <a:pPr algn="just" fontAlgn="auto">
              <a:lnSpc>
                <a:spcPct val="110000"/>
              </a:lnSpc>
            </a:pPr>
            <a:r>
              <a:rPr lang="zh-CN" altLang="en-US" sz="300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豪放派——纵横捭阖，气魄宏大，豪放不羁；</a:t>
            </a:r>
          </a:p>
          <a:p>
            <a:pPr algn="just" fontAlgn="auto">
              <a:lnSpc>
                <a:spcPct val="110000"/>
              </a:lnSpc>
            </a:pPr>
            <a:r>
              <a:rPr lang="zh-CN" altLang="en-US" sz="300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婉约派——缠绵悱恻，婉丽多姿，音调谐婉。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301615" y="62865"/>
            <a:ext cx="1587980" cy="1587980"/>
            <a:chOff x="3386" y="3538"/>
            <a:chExt cx="3309" cy="3309"/>
          </a:xfrm>
        </p:grpSpPr>
        <p:sp>
          <p:nvSpPr>
            <p:cNvPr id="17" name="椭圆 16"/>
            <p:cNvSpPr/>
            <p:nvPr/>
          </p:nvSpPr>
          <p:spPr>
            <a:xfrm>
              <a:off x="3483" y="3614"/>
              <a:ext cx="3136" cy="3136"/>
            </a:xfrm>
            <a:prstGeom prst="ellipse">
              <a:avLst/>
            </a:prstGeom>
            <a:solidFill>
              <a:srgbClr val="323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386" y="3538"/>
              <a:ext cx="3309" cy="3309"/>
            </a:xfrm>
            <a:prstGeom prst="ellipse">
              <a:avLst/>
            </a:prstGeom>
            <a:noFill/>
            <a:ln>
              <a:solidFill>
                <a:srgbClr val="3232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412105" y="257810"/>
            <a:ext cx="13677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词的常识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6"/>
          <p:cNvGrpSpPr>
            <a:grpSpLocks noChangeAspect="1"/>
          </p:cNvGrpSpPr>
          <p:nvPr/>
        </p:nvGrpSpPr>
        <p:grpSpPr>
          <a:xfrm>
            <a:off x="10847125" y="404491"/>
            <a:ext cx="907427" cy="907596"/>
            <a:chOff x="6560456" y="2515733"/>
            <a:chExt cx="359999" cy="359998"/>
          </a:xfrm>
        </p:grpSpPr>
        <p:sp>
          <p:nvSpPr>
            <p:cNvPr id="18" name="Oval 17"/>
            <p:cNvSpPr/>
            <p:nvPr/>
          </p:nvSpPr>
          <p:spPr>
            <a:xfrm>
              <a:off x="6560456" y="2515733"/>
              <a:ext cx="359999" cy="359998"/>
            </a:xfrm>
            <a:prstGeom prst="ellipse">
              <a:avLst/>
            </a:prstGeom>
            <a:solidFill>
              <a:srgbClr val="323232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" name="Group 18"/>
            <p:cNvGrpSpPr>
              <a:grpSpLocks noChangeAspect="1"/>
            </p:cNvGrpSpPr>
            <p:nvPr/>
          </p:nvGrpSpPr>
          <p:grpSpPr>
            <a:xfrm>
              <a:off x="6653303" y="2610240"/>
              <a:ext cx="174299" cy="177740"/>
              <a:chOff x="7160655" y="2178006"/>
              <a:chExt cx="379359" cy="386846"/>
            </a:xfrm>
            <a:solidFill>
              <a:schemeClr val="bg1">
                <a:lumMod val="95000"/>
              </a:schemeClr>
            </a:solidFill>
          </p:grpSpPr>
          <p:sp>
            <p:nvSpPr>
              <p:cNvPr id="11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4" name="Freeform 37"/>
              <p:cNvSpPr/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22" name="Freeform 38"/>
              <p:cNvSpPr/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39" name="Elbow Connector 8"/>
          <p:cNvCxnSpPr/>
          <p:nvPr/>
        </p:nvCxnSpPr>
        <p:spPr>
          <a:xfrm rot="10800000" flipV="1">
            <a:off x="10313602" y="915453"/>
            <a:ext cx="554372" cy="450306"/>
          </a:xfrm>
          <a:prstGeom prst="bentConnector3">
            <a:avLst>
              <a:gd name="adj1" fmla="val 50000"/>
            </a:avLst>
          </a:prstGeom>
          <a:ln w="9525">
            <a:solidFill>
              <a:srgbClr val="323232"/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片 45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47" name="图片 46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62050" y="2073275"/>
            <a:ext cx="9100820" cy="2971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9144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797548545"/>
                </a:ext>
              </a:extLst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①描绘壮丽之景。不仅写出了长江的非凡气势，而且融合概括了千古英雄的非凡业绩，将江山形胜与怀古之情融为一体，引发读者的历史联想。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6"/>
          <p:cNvGrpSpPr>
            <a:grpSpLocks noChangeAspect="1"/>
          </p:cNvGrpSpPr>
          <p:nvPr/>
        </p:nvGrpSpPr>
        <p:grpSpPr>
          <a:xfrm>
            <a:off x="10847125" y="404491"/>
            <a:ext cx="907427" cy="907596"/>
            <a:chOff x="6560456" y="2515733"/>
            <a:chExt cx="359999" cy="359998"/>
          </a:xfrm>
        </p:grpSpPr>
        <p:sp>
          <p:nvSpPr>
            <p:cNvPr id="18" name="Oval 17"/>
            <p:cNvSpPr/>
            <p:nvPr/>
          </p:nvSpPr>
          <p:spPr>
            <a:xfrm>
              <a:off x="6560456" y="2515733"/>
              <a:ext cx="359999" cy="359998"/>
            </a:xfrm>
            <a:prstGeom prst="ellipse">
              <a:avLst/>
            </a:prstGeom>
            <a:solidFill>
              <a:srgbClr val="323232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" name="Group 18"/>
            <p:cNvGrpSpPr>
              <a:grpSpLocks noChangeAspect="1"/>
            </p:cNvGrpSpPr>
            <p:nvPr/>
          </p:nvGrpSpPr>
          <p:grpSpPr>
            <a:xfrm>
              <a:off x="6653303" y="2610240"/>
              <a:ext cx="174299" cy="177740"/>
              <a:chOff x="7160655" y="2178006"/>
              <a:chExt cx="379359" cy="386846"/>
            </a:xfrm>
            <a:solidFill>
              <a:schemeClr val="bg1">
                <a:lumMod val="95000"/>
              </a:schemeClr>
            </a:solidFill>
          </p:grpSpPr>
          <p:sp>
            <p:nvSpPr>
              <p:cNvPr id="11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4" name="Freeform 37"/>
              <p:cNvSpPr/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22" name="Freeform 38"/>
              <p:cNvSpPr/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39" name="Elbow Connector 8"/>
          <p:cNvCxnSpPr/>
          <p:nvPr/>
        </p:nvCxnSpPr>
        <p:spPr>
          <a:xfrm rot="10800000" flipV="1">
            <a:off x="10313602" y="915453"/>
            <a:ext cx="554372" cy="450306"/>
          </a:xfrm>
          <a:prstGeom prst="bentConnector3">
            <a:avLst>
              <a:gd name="adj1" fmla="val 50000"/>
            </a:avLst>
          </a:prstGeom>
          <a:ln w="9525">
            <a:solidFill>
              <a:srgbClr val="323232"/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片 45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47" name="图片 46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62050" y="1845945"/>
            <a:ext cx="9100820" cy="3691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9144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797548545"/>
                </a:ext>
              </a:extLst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②.刻画豪迈之人。上片将“周郎”与“赤壁”并称，肯定周瑜在赤壁之战中的关键作用，下片着力写他的才华和功勋，塑造一个指挥若定而从容闲雅的儒将形象，借称颂周瑜来抒发建功立业的壮志豪情。 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6"/>
          <p:cNvGrpSpPr>
            <a:grpSpLocks noChangeAspect="1"/>
          </p:cNvGrpSpPr>
          <p:nvPr/>
        </p:nvGrpSpPr>
        <p:grpSpPr>
          <a:xfrm>
            <a:off x="10847125" y="404491"/>
            <a:ext cx="907427" cy="907596"/>
            <a:chOff x="6560456" y="2515733"/>
            <a:chExt cx="359999" cy="359998"/>
          </a:xfrm>
        </p:grpSpPr>
        <p:sp>
          <p:nvSpPr>
            <p:cNvPr id="18" name="Oval 17"/>
            <p:cNvSpPr/>
            <p:nvPr/>
          </p:nvSpPr>
          <p:spPr>
            <a:xfrm>
              <a:off x="6560456" y="2515733"/>
              <a:ext cx="359999" cy="359998"/>
            </a:xfrm>
            <a:prstGeom prst="ellipse">
              <a:avLst/>
            </a:prstGeom>
            <a:solidFill>
              <a:srgbClr val="323232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" name="Group 18"/>
            <p:cNvGrpSpPr>
              <a:grpSpLocks noChangeAspect="1"/>
            </p:cNvGrpSpPr>
            <p:nvPr/>
          </p:nvGrpSpPr>
          <p:grpSpPr>
            <a:xfrm>
              <a:off x="6653303" y="2610240"/>
              <a:ext cx="174299" cy="177740"/>
              <a:chOff x="7160655" y="2178006"/>
              <a:chExt cx="379359" cy="386846"/>
            </a:xfrm>
            <a:solidFill>
              <a:schemeClr val="bg1">
                <a:lumMod val="95000"/>
              </a:schemeClr>
            </a:solidFill>
          </p:grpSpPr>
          <p:sp>
            <p:nvSpPr>
              <p:cNvPr id="11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14" name="Freeform 37"/>
              <p:cNvSpPr/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  <p:sp>
            <p:nvSpPr>
              <p:cNvPr id="22" name="Freeform 38"/>
              <p:cNvSpPr/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40" tIns="64271" rIns="128540" bIns="64271" numCol="1" anchor="t" anchorCtr="0" compatLnSpc="1"/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39" name="Elbow Connector 8"/>
          <p:cNvCxnSpPr/>
          <p:nvPr/>
        </p:nvCxnSpPr>
        <p:spPr>
          <a:xfrm rot="10800000" flipV="1">
            <a:off x="10313602" y="915453"/>
            <a:ext cx="554372" cy="450306"/>
          </a:xfrm>
          <a:prstGeom prst="bentConnector3">
            <a:avLst>
              <a:gd name="adj1" fmla="val 50000"/>
            </a:avLst>
          </a:prstGeom>
          <a:ln w="9525">
            <a:solidFill>
              <a:srgbClr val="323232"/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片 45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47" name="图片 46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35710" y="2813050"/>
            <a:ext cx="9100820" cy="1531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9144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797548545"/>
                </a:ext>
              </a:extLst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③.抒发壮志豪情。全词借称颂周瑜来抒发建功立业的壮志豪情。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313940" y="257810"/>
            <a:ext cx="9604375" cy="4558030"/>
            <a:chOff x="3644" y="406"/>
            <a:chExt cx="15125" cy="717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644" y="406"/>
              <a:ext cx="15125" cy="0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69" y="406"/>
              <a:ext cx="0" cy="717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2890" y="1746885"/>
            <a:ext cx="8916670" cy="4831715"/>
            <a:chOff x="414" y="2751"/>
            <a:chExt cx="14042" cy="7609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414" y="2751"/>
              <a:ext cx="2" cy="7601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4040" cy="9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" name="直接连接符 1"/>
          <p:cNvCxnSpPr/>
          <p:nvPr/>
        </p:nvCxnSpPr>
        <p:spPr>
          <a:xfrm flipH="1">
            <a:off x="6090285" y="248285"/>
            <a:ext cx="6350" cy="1367790"/>
          </a:xfrm>
          <a:prstGeom prst="line">
            <a:avLst/>
          </a:prstGeom>
          <a:ln w="31750">
            <a:solidFill>
              <a:srgbClr val="3232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302250" y="1616075"/>
            <a:ext cx="1587500" cy="1587500"/>
            <a:chOff x="3386" y="3538"/>
            <a:chExt cx="3308" cy="3308"/>
          </a:xfrm>
        </p:grpSpPr>
        <p:sp>
          <p:nvSpPr>
            <p:cNvPr id="11" name="椭圆 10"/>
            <p:cNvSpPr/>
            <p:nvPr/>
          </p:nvSpPr>
          <p:spPr>
            <a:xfrm>
              <a:off x="3386" y="3538"/>
              <a:ext cx="3309" cy="3309"/>
            </a:xfrm>
            <a:prstGeom prst="ellipse">
              <a:avLst/>
            </a:prstGeom>
            <a:noFill/>
            <a:ln>
              <a:solidFill>
                <a:srgbClr val="32323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72" y="3625"/>
              <a:ext cx="3136" cy="3136"/>
            </a:xfrm>
            <a:prstGeom prst="ellipse">
              <a:avLst/>
            </a:prstGeom>
            <a:solidFill>
              <a:srgbClr val="323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412740" y="1898650"/>
            <a:ext cx="13677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cs typeface="+mn-ea"/>
                <a:sym typeface="+mn-lt"/>
              </a:rPr>
              <a:t>PART</a:t>
            </a:r>
          </a:p>
          <a:p>
            <a:pPr algn="ctr"/>
            <a:r>
              <a:rPr lang="en-US" altLang="zh-CN" sz="360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pic>
        <p:nvPicPr>
          <p:cNvPr id="19" name="图片 18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7811"/>
            <a:ext cx="3950734" cy="2117311"/>
          </a:xfrm>
          <a:prstGeom prst="rect">
            <a:avLst/>
          </a:prstGeom>
        </p:spPr>
      </p:pic>
      <p:pic>
        <p:nvPicPr>
          <p:cNvPr id="20" name="图片 19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96730" y="4061460"/>
            <a:ext cx="2674620" cy="279654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504825" y="3562985"/>
            <a:ext cx="11177270" cy="22517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9144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797548545"/>
                </a:ext>
              </a:extLst>
            </a:pPr>
            <a:r>
              <a:rPr lang="zh-CN" altLang="en-US" sz="3600">
                <a:solidFill>
                  <a:srgbClr val="323232"/>
                </a:solidFill>
                <a:cs typeface="+mn-ea"/>
                <a:sym typeface="+mn-lt"/>
              </a:rPr>
              <a:t>1、背诵这首词。 </a:t>
            </a:r>
          </a:p>
          <a:p>
            <a:pPr indent="9144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797548545"/>
                </a:ext>
              </a:extLst>
            </a:pPr>
            <a:r>
              <a:rPr lang="zh-CN" altLang="en-US" sz="3600">
                <a:solidFill>
                  <a:srgbClr val="323232"/>
                </a:solidFill>
                <a:cs typeface="+mn-ea"/>
                <a:sym typeface="+mn-lt"/>
              </a:rPr>
              <a:t>2、利用本节课所学的诗词赏析法，课外多找些苏轼的词作进行阅读品味。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313940" y="257810"/>
            <a:ext cx="9604375" cy="4558030"/>
            <a:chOff x="3644" y="406"/>
            <a:chExt cx="15125" cy="717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644" y="406"/>
              <a:ext cx="15125" cy="0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69" y="406"/>
              <a:ext cx="0" cy="717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2890" y="1746885"/>
            <a:ext cx="8916670" cy="4831715"/>
            <a:chOff x="414" y="2751"/>
            <a:chExt cx="14042" cy="7609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414" y="2751"/>
              <a:ext cx="2" cy="7601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4040" cy="9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图片 18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57811"/>
            <a:ext cx="3950734" cy="2117311"/>
          </a:xfrm>
          <a:prstGeom prst="rect">
            <a:avLst/>
          </a:prstGeom>
        </p:spPr>
      </p:pic>
      <p:pic>
        <p:nvPicPr>
          <p:cNvPr id="20" name="图片 19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96730" y="4061460"/>
            <a:ext cx="2674620" cy="279654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76580" y="2143760"/>
            <a:ext cx="11038840" cy="32905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8128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altLang="en-US" sz="3200" i="1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念奴娇，词牌名，又名“百字令”“酹江月”“大江东去”“湘月”，得名于唐代天宝年间的一个名叫念奴的歌伎。</a:t>
            </a:r>
          </a:p>
          <a:p>
            <a:pPr indent="812800" algn="just" fontAlgn="auto">
              <a:lnSpc>
                <a:spcPct val="13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altLang="en-US" sz="3200" i="1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此调以苏轼《念奴娇·中秋》为正体，双调一百字，前片四十九字，后片五十一字，各十句四仄韵。另有双调一百字，前片九句四仄韵，后片十句四仄韵等十一种变体。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415145" y="400685"/>
            <a:ext cx="2369185" cy="768350"/>
          </a:xfrm>
          <a:prstGeom prst="rect">
            <a:avLst/>
          </a:prstGeom>
          <a:gradFill>
            <a:gsLst>
              <a:gs pos="44000">
                <a:srgbClr val="BFCACE"/>
              </a:gs>
              <a:gs pos="0">
                <a:srgbClr val="D4DCDE"/>
              </a:gs>
              <a:gs pos="100000">
                <a:srgbClr val="A9B8BD"/>
              </a:gs>
            </a:gsLst>
            <a:lin scaled="1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念奴娇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" name="图片 39" descr="梅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41" name="图片 40" descr="伞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grpSp>
        <p:nvGrpSpPr>
          <p:cNvPr id="39" name="2412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84676" y="480511"/>
            <a:ext cx="10934700" cy="5605145"/>
            <a:chOff x="586105" y="541922"/>
            <a:chExt cx="10934700" cy="5605145"/>
          </a:xfrm>
        </p:grpSpPr>
        <p:sp>
          <p:nvSpPr>
            <p:cNvPr id="42" name="îṩḷíḍé"/>
            <p:cNvSpPr/>
            <p:nvPr/>
          </p:nvSpPr>
          <p:spPr>
            <a:xfrm>
              <a:off x="7629525" y="1373772"/>
              <a:ext cx="3891280" cy="4773295"/>
            </a:xfrm>
            <a:prstGeom prst="rect">
              <a:avLst/>
            </a:prstGeom>
            <a:blipFill rotWithShape="1">
              <a:blip r:embed="rId6" cstate="print"/>
              <a:srcRect/>
              <a:stretch>
                <a:fillRect l="-25358" r="-25193"/>
              </a:stretch>
            </a:blipFill>
            <a:ln w="28575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45" name="ïšļîďê"/>
            <p:cNvSpPr txBox="1"/>
            <p:nvPr/>
          </p:nvSpPr>
          <p:spPr>
            <a:xfrm>
              <a:off x="586105" y="541922"/>
              <a:ext cx="6295390" cy="1170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t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just">
                <a:buSzPct val="25000"/>
              </a:pPr>
              <a:r>
                <a:rPr lang="zh-CN" sz="3600" b="1" dirty="0" smtClean="0">
                  <a:solidFill>
                    <a:srgbClr val="323232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lt"/>
                </a:rPr>
                <a:t>苏东坡</a:t>
              </a:r>
            </a:p>
            <a:p>
              <a:pPr algn="just">
                <a:buSzPct val="25000"/>
              </a:pPr>
              <a:r>
                <a:rPr lang="en-US" altLang="zh-CN" sz="3600" b="1" dirty="0" smtClean="0">
                  <a:solidFill>
                    <a:srgbClr val="323232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lt"/>
                </a:rPr>
                <a:t>--</a:t>
              </a:r>
              <a:r>
                <a:rPr lang="zh-CN" sz="3600" b="1" dirty="0" smtClean="0">
                  <a:solidFill>
                    <a:srgbClr val="323232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lt"/>
                </a:rPr>
                <a:t>将生活的苟且过成诗和远方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2120" y="1834515"/>
            <a:ext cx="6994525" cy="4556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 algn="just" fontAlgn="auto">
              <a:lnSpc>
                <a:spcPct val="11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苏轼，1037年1月8日-1101年8月24日，字子瞻、和仲，号铁冠道人、东坡居士，世称苏东坡、苏仙，汉族，眉州眉山，今四川省眉山市人，祖籍河北栾城，北宋著名文学家、书法家、画家，历史治水名人。</a:t>
            </a:r>
          </a:p>
          <a:p>
            <a:pPr indent="609600" algn="just" fontAlgn="auto">
              <a:lnSpc>
                <a:spcPct val="11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苏轼是北宋中期文坛领袖，在诗、词、散文、书、画等方面取得很高成就。与黄庭坚并称“苏黄”；与辛弃疾同是豪放派代表，并称“苏辛” ；与欧阳修并称“欧苏”，为“唐宋八大家”之一。</a:t>
            </a:r>
          </a:p>
          <a:p>
            <a:pPr indent="609600" algn="just" fontAlgn="auto">
              <a:lnSpc>
                <a:spcPct val="110000"/>
              </a:lnSpc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作品有《东坡七集》《东坡易传》《东坡乐府》《潇湘竹石图卷》《古木怪石图卷》等。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grpSp>
        <p:nvGrpSpPr>
          <p:cNvPr id="36" name="2493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70510" y="1720187"/>
            <a:ext cx="11051540" cy="5934837"/>
            <a:chOff x="270510" y="1720187"/>
            <a:chExt cx="11051540" cy="5934837"/>
          </a:xfrm>
        </p:grpSpPr>
        <p:sp>
          <p:nvSpPr>
            <p:cNvPr id="39" name="îšlíḍé"/>
            <p:cNvSpPr/>
            <p:nvPr/>
          </p:nvSpPr>
          <p:spPr>
            <a:xfrm>
              <a:off x="2161931" y="2095472"/>
              <a:ext cx="7962900" cy="5559552"/>
            </a:xfrm>
            <a:prstGeom prst="blockArc">
              <a:avLst>
                <a:gd name="adj1" fmla="val 11580573"/>
                <a:gd name="adj2" fmla="val 20563757"/>
                <a:gd name="adj3" fmla="val 904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3" name="ïşľïḍé"/>
            <p:cNvSpPr/>
            <p:nvPr/>
          </p:nvSpPr>
          <p:spPr>
            <a:xfrm>
              <a:off x="3865245" y="1720187"/>
              <a:ext cx="7456805" cy="3773170"/>
            </a:xfrm>
            <a:prstGeom prst="rect">
              <a:avLst/>
            </a:prstGeom>
          </p:spPr>
          <p:txBody>
            <a:bodyPr wrap="square" lIns="91440" tIns="45720" rIns="91440" bIns="45720"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indent="838200" algn="just" fontAlgn="auto">
                <a:lnSpc>
                  <a:spcPct val="110000"/>
                </a:lnSpc>
                <a:extLst>
                  <a:ext uri="{35155182-B16C-46BC-9424-99874614C6A1}">
                    <wpsdc:indentchars xmlns="" xmlns:wpsdc="http://www.wps.cn/officeDocument/2017/drawingmlCustomData" val="200" checksum="4189482837"/>
                  </a:ext>
                </a:extLst>
              </a:pPr>
              <a:r>
                <a:rPr lang="zh-CN" altLang="en-US" sz="3200" b="1" i="1" spc="100" dirty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</a:rPr>
                <a:t>几起几落，却依然保持着自身心境的淡定。苏轼的人生态度成为后代文人景仰：进退自如，宠辱不惊。切切实实将生活的苟且，过成了诗和远方。</a:t>
              </a:r>
            </a:p>
            <a:p>
              <a:pPr lvl="0" indent="838200" algn="just" fontAlgn="auto">
                <a:lnSpc>
                  <a:spcPct val="110000"/>
                </a:lnSpc>
                <a:extLst>
                  <a:ext uri="{35155182-B16C-46BC-9424-99874614C6A1}">
                    <wpsdc:indentchars xmlns="" xmlns:wpsdc="http://www.wps.cn/officeDocument/2017/drawingmlCustomData" val="200" checksum="4189482837"/>
                  </a:ext>
                </a:extLst>
              </a:pPr>
              <a:r>
                <a:rPr lang="zh-CN" altLang="en-US" sz="3200" b="1" i="1" spc="100" dirty="0">
                  <a:solidFill>
                    <a:schemeClr val="tx1"/>
                  </a:solidFill>
                  <a:uFillTx/>
                  <a:latin typeface="黑体" panose="02010609060101010101" charset="-122"/>
                  <a:ea typeface="黑体" panose="02010609060101010101" charset="-122"/>
                </a:rPr>
                <a:t>今天精选两首东坡词，带你走近一个百变的苏东坡。</a:t>
              </a:r>
            </a:p>
          </p:txBody>
        </p:sp>
        <p:sp>
          <p:nvSpPr>
            <p:cNvPr id="46" name="isḻiďê"/>
            <p:cNvSpPr/>
            <p:nvPr/>
          </p:nvSpPr>
          <p:spPr>
            <a:xfrm>
              <a:off x="270510" y="2009112"/>
              <a:ext cx="3194685" cy="3194685"/>
            </a:xfrm>
            <a:prstGeom prst="ellipse">
              <a:avLst/>
            </a:prstGeom>
            <a:blipFill rotWithShape="1">
              <a:blip r:embed="rId6" cstate="print"/>
              <a:srcRect/>
              <a:stretch>
                <a:fillRect l="-25131" r="-24869"/>
              </a:stretch>
            </a:blip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 descr="梅花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1" name="图片 30" descr="伞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grpSp>
        <p:nvGrpSpPr>
          <p:cNvPr id="29" name="25838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13095" y="497494"/>
            <a:ext cx="9366497" cy="1990381"/>
            <a:chOff x="0" y="1028701"/>
            <a:chExt cx="12192000" cy="2590800"/>
          </a:xfrm>
        </p:grpSpPr>
        <p:sp>
          <p:nvSpPr>
            <p:cNvPr id="32" name="íṩlïdê"/>
            <p:cNvSpPr/>
            <p:nvPr/>
          </p:nvSpPr>
          <p:spPr>
            <a:xfrm>
              <a:off x="0" y="1028701"/>
              <a:ext cx="7969250" cy="2590800"/>
            </a:xfrm>
            <a:prstGeom prst="rect">
              <a:avLst/>
            </a:prstGeom>
            <a:solidFill>
              <a:srgbClr val="323232"/>
            </a:solidFill>
            <a:ln>
              <a:noFill/>
            </a:ln>
            <a:effectLst>
              <a:outerShdw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íśḷíde"/>
            <p:cNvSpPr/>
            <p:nvPr/>
          </p:nvSpPr>
          <p:spPr>
            <a:xfrm>
              <a:off x="7969250" y="1028701"/>
              <a:ext cx="4222750" cy="2590800"/>
            </a:xfrm>
            <a:prstGeom prst="rect">
              <a:avLst/>
            </a:prstGeom>
            <a:blipFill rotWithShape="1">
              <a:blip r:embed="rId6" cstate="print"/>
              <a:srcRect/>
              <a:stretch>
                <a:fillRect t="-4358" b="-4302"/>
              </a:stretch>
            </a:blipFill>
            <a:ln w="3175">
              <a:noFill/>
              <a:prstDash val="sysDash"/>
              <a:miter lim="800000"/>
            </a:ln>
            <a:effectLst>
              <a:outerShdw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íṩľiḋe"/>
            <p:cNvSpPr txBox="1"/>
            <p:nvPr/>
          </p:nvSpPr>
          <p:spPr>
            <a:xfrm>
              <a:off x="245487" y="1600677"/>
              <a:ext cx="7502635" cy="14472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fontScale="9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buSzPct val="25000"/>
              </a:pPr>
              <a:r>
                <a:rPr lang="zh-CN" altLang="en-US" sz="6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念奴娇  赤壁怀古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45135" y="2750820"/>
            <a:ext cx="11302365" cy="3634740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t">
            <a:spAutoFit/>
          </a:bodyPr>
          <a:lstStyle/>
          <a:p>
            <a:pPr indent="812800" algn="just" fontAlgn="auto">
              <a:lnSpc>
                <a:spcPct val="12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大江东去，浪淘尽，千古风流人物。故垒西边，人道是，三国周郎赤壁。乱石穿空，惊涛拍岸，卷起千堆雪。江山如画，一时多少豪杰。</a:t>
            </a:r>
          </a:p>
          <a:p>
            <a:pPr indent="812800" algn="just" fontAlgn="auto">
              <a:lnSpc>
                <a:spcPct val="120000"/>
              </a:lnSpc>
              <a:extLst>
                <a:ext uri="{35155182-B16C-46BC-9424-99874614C6A1}">
                  <wpsdc:indentchars xmlns="" xmlns:wpsdc="http://www.wps.cn/officeDocument/2017/drawingmlCustomData" val="200" checksum="3877492575"/>
                </a:ext>
              </a:extLst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遥想公瑾当年，小乔初嫁了，雄姿英发。羽扇纶巾，谈笑间，樯橹灰飞烟灭。故国神游，多情应笑我，早生华发。人生如梦，一尊还酹江月。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939925" y="248285"/>
            <a:ext cx="9978390" cy="4886325"/>
            <a:chOff x="3055" y="391"/>
            <a:chExt cx="15714" cy="769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055" y="391"/>
              <a:ext cx="15714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69" y="406"/>
              <a:ext cx="0" cy="7680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2255" y="1425575"/>
            <a:ext cx="9478010" cy="5151120"/>
            <a:chOff x="413" y="2245"/>
            <a:chExt cx="14926" cy="8112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413" y="2245"/>
              <a:ext cx="3" cy="810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4923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2541905" y="1106170"/>
            <a:ext cx="7218680" cy="193675"/>
            <a:chOff x="3915" y="2944"/>
            <a:chExt cx="11368" cy="305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915" y="3097"/>
              <a:ext cx="11369" cy="0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椭圆 1"/>
            <p:cNvSpPr/>
            <p:nvPr/>
          </p:nvSpPr>
          <p:spPr>
            <a:xfrm>
              <a:off x="3915" y="2945"/>
              <a:ext cx="305" cy="305"/>
            </a:xfrm>
            <a:prstGeom prst="ellipse">
              <a:avLst/>
            </a:prstGeom>
            <a:solidFill>
              <a:srgbClr val="323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979" y="2944"/>
              <a:ext cx="305" cy="305"/>
            </a:xfrm>
            <a:prstGeom prst="ellipse">
              <a:avLst/>
            </a:prstGeom>
            <a:solidFill>
              <a:srgbClr val="323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544695" y="1646555"/>
            <a:ext cx="3102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4800" dirty="0" smtClean="0">
                <a:solidFill>
                  <a:srgbClr val="323232"/>
                </a:solidFill>
                <a:cs typeface="+mn-ea"/>
                <a:sym typeface="+mn-lt"/>
              </a:rPr>
              <a:t>朗读正音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092835" y="2919095"/>
            <a:ext cx="10116820" cy="1938020"/>
          </a:xfrm>
          <a:prstGeom prst="rect">
            <a:avLst/>
          </a:prstGeom>
          <a:solidFill>
            <a:srgbClr val="323232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①故垒（lěi）     ②纶巾（guān）     </a:t>
            </a:r>
          </a:p>
          <a:p>
            <a:pPr algn="just">
              <a:lnSpc>
                <a:spcPct val="150000"/>
              </a:lnSpc>
            </a:pPr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③早生华发（fà）  ④还酹（huán lèi）</a:t>
            </a:r>
          </a:p>
        </p:txBody>
      </p:sp>
      <p:pic>
        <p:nvPicPr>
          <p:cNvPr id="33" name="图片 32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4" name="图片 33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830070" y="248285"/>
            <a:ext cx="10088245" cy="5062855"/>
            <a:chOff x="2882" y="391"/>
            <a:chExt cx="15887" cy="79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2882" y="391"/>
              <a:ext cx="15887" cy="1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18758" y="406"/>
              <a:ext cx="11" cy="7958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64160" y="1190625"/>
            <a:ext cx="9998710" cy="5386070"/>
            <a:chOff x="416" y="1875"/>
            <a:chExt cx="15746" cy="8482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416" y="1875"/>
              <a:ext cx="10" cy="8477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16" y="10352"/>
              <a:ext cx="15746" cy="5"/>
            </a:xfrm>
            <a:prstGeom prst="line">
              <a:avLst/>
            </a:prstGeom>
            <a:ln w="31750">
              <a:solidFill>
                <a:srgbClr val="32323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1830070" y="422275"/>
            <a:ext cx="2216785" cy="76835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b="1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词上阙</a:t>
            </a:r>
          </a:p>
        </p:txBody>
      </p:sp>
      <p:sp>
        <p:nvSpPr>
          <p:cNvPr id="27" name="TextBox 76"/>
          <p:cNvSpPr txBox="1"/>
          <p:nvPr/>
        </p:nvSpPr>
        <p:spPr>
          <a:xfrm>
            <a:off x="788670" y="1430020"/>
            <a:ext cx="10614660" cy="1168400"/>
          </a:xfrm>
          <a:prstGeom prst="rect">
            <a:avLst/>
          </a:pr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lnSpc>
                <a:spcPct val="100000"/>
              </a:lnSpc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1.景是情感的触发点,那上阕都写了哪些景呢?</a:t>
            </a:r>
          </a:p>
          <a:p>
            <a:pPr indent="889000" algn="just" fontAlgn="auto">
              <a:lnSpc>
                <a:spcPct val="100000"/>
              </a:lnSpc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大江、故垒、赤壁、乱石、惊涛、千堆雪</a:t>
            </a:r>
          </a:p>
        </p:txBody>
      </p:sp>
      <p:pic>
        <p:nvPicPr>
          <p:cNvPr id="37" name="图片 36" descr="梅花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03618"/>
            <a:ext cx="2067338" cy="1107946"/>
          </a:xfrm>
          <a:prstGeom prst="rect">
            <a:avLst/>
          </a:prstGeom>
        </p:spPr>
      </p:pic>
      <p:pic>
        <p:nvPicPr>
          <p:cNvPr id="38" name="图片 37" descr="伞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36451" y="5204028"/>
            <a:ext cx="1581864" cy="1653972"/>
          </a:xfrm>
          <a:prstGeom prst="rect">
            <a:avLst/>
          </a:prstGeom>
        </p:spPr>
      </p:pic>
      <p:sp>
        <p:nvSpPr>
          <p:cNvPr id="19" name="TextBox 76"/>
          <p:cNvSpPr txBox="1"/>
          <p:nvPr/>
        </p:nvSpPr>
        <p:spPr>
          <a:xfrm>
            <a:off x="788670" y="3027045"/>
            <a:ext cx="10614660" cy="2784475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889000" algn="just" fontAlgn="auto"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2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.在描绘这些景物时创设了怎样的意境？</a:t>
            </a:r>
          </a:p>
          <a:p>
            <a:pPr indent="889000" algn="just" fontAlgn="auto"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大江东去，浪淘尽，千古风流人物：滚长江浩荡东流，掀起的滔天巨浪无休无止，淘尽无数英雄豪杰。</a:t>
            </a:r>
          </a:p>
          <a:p>
            <a:pPr indent="889000" algn="just" fontAlgn="auto">
              <a:extLst>
                <a:ext uri="{35155182-B16C-46BC-9424-99874614C6A1}">
                  <wpsdc:indentchars xmlns="" xmlns:wpsdc="http://www.wps.cn/officeDocument/2017/drawingmlCustomData" val="200" checksum="829616496"/>
                </a:ext>
              </a:extLst>
            </a:pP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 特点：“大江”空间之壮阔，“千古”时间之悠久，人物之众多</a:t>
            </a:r>
            <a:r>
              <a:rPr lang="en-US" altLang="zh-CN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--气势恢宏、意境壮阔</a:t>
            </a:r>
            <a:r>
              <a:rPr lang="zh-CN" altLang="en-US" sz="3500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。</a:t>
            </a:r>
          </a:p>
        </p:txBody>
      </p:sp>
    </p:spTree>
  </p:cSld>
  <p:clrMapOvr>
    <a:masterClrMapping/>
  </p:clrMapOvr>
  <p:transition spd="slow" advClick="0" advTm="0"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3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935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838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nosnaxj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Pages>271613124</Pages>
  <Words>1444</Words>
  <Characters>271613004</Characters>
  <Application>Microsoft Office PowerPoint</Application>
  <DocSecurity>271613076</DocSecurity>
  <PresentationFormat>自定义</PresentationFormat>
  <Lines>271613532</Lines>
  <Paragraphs>154</Paragraphs>
  <Slides>33</Slides>
  <Notes>33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hj</cp:lastModifiedBy>
  <cp:revision>7</cp:revision>
  <dcterms:modified xsi:type="dcterms:W3CDTF">2020-10-09T03:43:32Z</dcterms:modified>
  <cp:version>271613172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