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78" r:id="rId9"/>
    <p:sldId id="280" r:id="rId10"/>
    <p:sldId id="283" r:id="rId11"/>
    <p:sldId id="281" r:id="rId12"/>
    <p:sldId id="282" r:id="rId13"/>
    <p:sldId id="264" r:id="rId14"/>
    <p:sldId id="265" r:id="rId15"/>
    <p:sldId id="266" r:id="rId16"/>
    <p:sldId id="267" r:id="rId17"/>
    <p:sldId id="285" r:id="rId18"/>
    <p:sldId id="268" r:id="rId19"/>
    <p:sldId id="298" r:id="rId20"/>
    <p:sldId id="284" r:id="rId21"/>
    <p:sldId id="269" r:id="rId22"/>
    <p:sldId id="290" r:id="rId23"/>
    <p:sldId id="291" r:id="rId24"/>
    <p:sldId id="292" r:id="rId25"/>
    <p:sldId id="293" r:id="rId26"/>
    <p:sldId id="294" r:id="rId27"/>
    <p:sldId id="299" r:id="rId28"/>
    <p:sldId id="300" r:id="rId29"/>
    <p:sldId id="301" r:id="rId30"/>
    <p:sldId id="302" r:id="rId31"/>
    <p:sldId id="295" r:id="rId32"/>
    <p:sldId id="296" r:id="rId33"/>
    <p:sldId id="297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74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0308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9344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57791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3799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5135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7263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6389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804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3622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2250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189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3DDE7-A27E-4590-8907-B5985681B6C8}" type="datetimeFigureOut">
              <a:rPr lang="zh-CN" altLang="en-US" smtClean="0"/>
              <a:pPr/>
              <a:t>2017-04-07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7CFF0-5CFB-4CD1-983E-D3B6D8386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740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全国新课标卷高考作文评分标准 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5151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陈毅蘸墨汁吃粽子</a:t>
            </a:r>
            <a:endParaRPr lang="en-US" altLang="zh-CN" dirty="0" smtClean="0"/>
          </a:p>
          <a:p>
            <a:r>
              <a:rPr lang="zh-CN" altLang="en-US" dirty="0" smtClean="0"/>
              <a:t>无产阶级革命家陈毅元帅少年时代就非常爱学习。有一次，陈毅到一个亲戚家过端午节，进门后，看见桌子上有一本自己找了很久都没找到的书，于是，他忘了走几十里路的疲劳，立即躲到一个空房里专心致志地读起来。他一边看，一边用笔摘录重要章节，到了吃饭的时候，亲戚几次来请他，他都舍不得把书放下。亲戚见他这样用功就不忍再打扰他了，就把糖和粽子给他端去。陈毅的全部注意力都集中在书本和摘录上，粽子本来是蘸糖吃的，可他竟把粽子伸到书桌上的墨砚里蘸着墨汁往嘴里送，一连吃了两个粽子，竟然没有品出异味来。过了一会儿，亲戚又给他端来面条，见他满嘴是墨，便召来家人看，大家见了都忍不住大笑起来。陈毅起初还不知众人在笑什么，他用手抹了一下嘴巴，见手上沾了很多墨汁，才知道自己误吃了墨汁，他诙谐地对大家说：“吃了墨没关系，我正觉得我肚子里的墨水太少呢！”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6356" y="1444978"/>
            <a:ext cx="10597444" cy="4731985"/>
          </a:xfrm>
        </p:spPr>
        <p:txBody>
          <a:bodyPr>
            <a:normAutofit lnSpcReduction="10000"/>
          </a:bodyPr>
          <a:lstStyle/>
          <a:p>
            <a:r>
              <a:rPr lang="zh-CN" altLang="zh-CN" dirty="0" smtClean="0"/>
              <a:t>阿基米德专心治学</a:t>
            </a:r>
          </a:p>
          <a:p>
            <a:r>
              <a:rPr lang="zh-CN" altLang="zh-CN" dirty="0" smtClean="0"/>
              <a:t>古希腊著名学者阿基米德，他痴迷于物理学和数学研究。有一天，他到公共浴室洗澡，当他坐进澡盆发现池水溢出盆外的时候。他突然光着身子冲出浴室，边跑边嚷：“找到了！找到了！”他是从浴盆中受到启发发现了流体力学的基本原理，从而找到了银匠在金王冠里掺银的秘密，所以他兴奋不已。</a:t>
            </a:r>
          </a:p>
          <a:p>
            <a:r>
              <a:rPr lang="zh-CN" altLang="zh-CN" dirty="0" smtClean="0"/>
              <a:t>当罗马进犯伤痛拉古时，阿基米德曾运用杠杆和滑轮的装置，重创罗舰队的进攻，使伤痛拉古城陷落因此推迟两年。后来罗马军队终于趁守军疏忽，逾城进入叙拉古。当罗马士兵出现在阿基米粉德面前时，他正专心致志地坐在沙土前面画圈圈，研究几何题。他见到手持利剑的罗马士兵，对他们说：“请慢点动手，让我做完这道题。”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巴尔扎克的幻觉</a:t>
            </a:r>
          </a:p>
          <a:p>
            <a:r>
              <a:rPr lang="zh-CN" altLang="zh-CN" dirty="0" smtClean="0"/>
              <a:t>巴尔孔克是法国</a:t>
            </a:r>
            <a:r>
              <a:rPr lang="en-US" altLang="zh-CN" dirty="0" smtClean="0"/>
              <a:t>19</a:t>
            </a:r>
            <a:r>
              <a:rPr lang="zh-CN" altLang="zh-CN" dirty="0" smtClean="0"/>
              <a:t>世纪著名作家，他们一拿起笔写作，就像着了魔似的。常常对他们在书中塑造的人们达到产生幻觉的地步。有一次，一个朋友去拜访巴尔扎克。这位朋友敲门时，听见巴尔扎克正在与人激烈争吵：“你这恶棍，这一定要给你点厉害！”他的朋友急心推门进去一看，原来巴尔扎克正在与他作品中的人物在吵架。还有一次，巴尔扎克突然走到在他家作客的朋友面前，激动地痛斥说：“你，你，使这个不幸的少女自杀了！”那位朋友惊惶失措，莫名其妙地张大嘴巴望着他。原来巴尔扎克所说的少女，是他正在创作中的小说《欧也妮·葛朗台》中的人物欧也妮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偏离题意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脚踏实地</a:t>
            </a:r>
            <a:endParaRPr lang="en-US" altLang="zh-CN" dirty="0"/>
          </a:p>
          <a:p>
            <a:r>
              <a:rPr lang="zh-CN" altLang="en-US" dirty="0"/>
              <a:t>坚持不懈</a:t>
            </a:r>
            <a:endParaRPr lang="en-US" altLang="zh-CN" dirty="0"/>
          </a:p>
          <a:p>
            <a:r>
              <a:rPr lang="zh-CN" altLang="en-US" dirty="0"/>
              <a:t>计划是成功第一步</a:t>
            </a:r>
            <a:endParaRPr lang="en-US" altLang="zh-CN" dirty="0"/>
          </a:p>
          <a:p>
            <a:r>
              <a:rPr lang="zh-CN" altLang="en-US" dirty="0"/>
              <a:t>顺其自然</a:t>
            </a:r>
            <a:endParaRPr lang="en-US" altLang="zh-CN" dirty="0"/>
          </a:p>
          <a:p>
            <a:r>
              <a:rPr lang="zh-CN" altLang="en-US" dirty="0"/>
              <a:t>走自己的路，让别人说去吧</a:t>
            </a:r>
            <a:endParaRPr lang="en-US" altLang="zh-CN" dirty="0"/>
          </a:p>
          <a:p>
            <a:r>
              <a:rPr lang="zh-CN" altLang="en-US" dirty="0"/>
              <a:t>做最好的自己</a:t>
            </a:r>
            <a:endParaRPr lang="en-US" altLang="zh-CN" dirty="0"/>
          </a:p>
          <a:p>
            <a:r>
              <a:rPr lang="en-US" altLang="zh-CN" dirty="0"/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3290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题好一半文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8368" y="1230490"/>
            <a:ext cx="10695432" cy="4946474"/>
          </a:xfrm>
        </p:spPr>
        <p:txBody>
          <a:bodyPr/>
          <a:lstStyle/>
          <a:p>
            <a:r>
              <a:rPr lang="zh-CN" altLang="zh-CN" dirty="0"/>
              <a:t>忘我铸就成功</a:t>
            </a:r>
          </a:p>
          <a:p>
            <a:r>
              <a:rPr lang="zh-CN" altLang="zh-CN" dirty="0"/>
              <a:t>淡泊名与利，成就功与业</a:t>
            </a:r>
            <a:endParaRPr lang="en-US" altLang="zh-CN" dirty="0"/>
          </a:p>
          <a:p>
            <a:r>
              <a:rPr lang="zh-CN" altLang="zh-CN" dirty="0"/>
              <a:t>工匠之心，忘我之境</a:t>
            </a:r>
          </a:p>
          <a:p>
            <a:r>
              <a:rPr lang="zh-CN" altLang="zh-CN" dirty="0"/>
              <a:t>排除杂念，方能成功</a:t>
            </a:r>
          </a:p>
          <a:p>
            <a:r>
              <a:rPr lang="zh-CN" altLang="zh-CN" dirty="0"/>
              <a:t>淡泊名利，造就非凡</a:t>
            </a:r>
            <a:endParaRPr lang="en-US" altLang="zh-CN" dirty="0"/>
          </a:p>
          <a:p>
            <a:r>
              <a:rPr lang="zh-CN" altLang="zh-CN" dirty="0"/>
              <a:t>心无杂念，水到渠成</a:t>
            </a:r>
            <a:endParaRPr lang="en-US" altLang="zh-CN" dirty="0"/>
          </a:p>
          <a:p>
            <a:r>
              <a:rPr lang="zh-CN" altLang="zh-CN" dirty="0"/>
              <a:t>心静则事成</a:t>
            </a:r>
            <a:endParaRPr lang="en-US" altLang="zh-CN" dirty="0"/>
          </a:p>
          <a:p>
            <a:r>
              <a:rPr lang="zh-CN" altLang="zh-CN" dirty="0"/>
              <a:t>达忘我之境，成万难之事</a:t>
            </a:r>
            <a:endParaRPr lang="en-US" altLang="zh-CN" dirty="0"/>
          </a:p>
          <a:p>
            <a:r>
              <a:rPr lang="zh-CN" altLang="zh-CN" dirty="0"/>
              <a:t>忘我之境，成功之始</a:t>
            </a: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006084" y="1177678"/>
            <a:ext cx="40030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1</a:t>
            </a:r>
            <a:r>
              <a:rPr lang="zh-CN" altLang="en-US" sz="2800" dirty="0"/>
              <a:t>、形象醒目</a:t>
            </a:r>
            <a:endParaRPr lang="en-US" altLang="zh-CN" sz="2800" dirty="0"/>
          </a:p>
          <a:p>
            <a:r>
              <a:rPr lang="en-US" altLang="zh-CN" sz="2800" dirty="0"/>
              <a:t>2</a:t>
            </a:r>
            <a:r>
              <a:rPr lang="zh-CN" altLang="en-US" sz="2800" dirty="0"/>
              <a:t>、概括凝练</a:t>
            </a:r>
            <a:endParaRPr lang="en-US" altLang="zh-CN" sz="2800" dirty="0"/>
          </a:p>
          <a:p>
            <a:r>
              <a:rPr lang="en-US" altLang="zh-CN" sz="2800" dirty="0"/>
              <a:t>3</a:t>
            </a:r>
            <a:r>
              <a:rPr lang="zh-CN" altLang="en-US" sz="2800" dirty="0"/>
              <a:t>、精警诗意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13120" y="3048000"/>
            <a:ext cx="466344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拟题技法</a:t>
            </a:r>
            <a:endParaRPr lang="en-US" altLang="zh-CN" sz="2800" dirty="0"/>
          </a:p>
          <a:p>
            <a:r>
              <a:rPr lang="en-US" altLang="zh-CN" sz="2800" dirty="0"/>
              <a:t>1</a:t>
            </a:r>
            <a:r>
              <a:rPr lang="zh-CN" altLang="en-US" sz="2800" dirty="0"/>
              <a:t>、妙用修辞：比喻、拟人、对比、对偶、夸张、反语、反问、反复等</a:t>
            </a:r>
            <a:endParaRPr lang="en-US" altLang="zh-CN" sz="2800" dirty="0"/>
          </a:p>
          <a:p>
            <a:r>
              <a:rPr lang="en-US" altLang="zh-CN" sz="2800" dirty="0"/>
              <a:t>2</a:t>
            </a:r>
            <a:r>
              <a:rPr lang="zh-CN" altLang="en-US" sz="2800" dirty="0"/>
              <a:t>、化用、引用拟题法</a:t>
            </a:r>
            <a:endParaRPr lang="en-US" altLang="zh-CN" sz="2800" dirty="0"/>
          </a:p>
          <a:p>
            <a:endParaRPr lang="en-US" altLang="zh-CN" sz="2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2045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忌：用英文拟题</a:t>
            </a: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7677" y="2174240"/>
            <a:ext cx="11314829" cy="2387600"/>
          </a:xfrm>
        </p:spPr>
      </p:pic>
    </p:spTree>
    <p:extLst>
      <p:ext uri="{BB962C8B-B14F-4D97-AF65-F5344CB8AC3E}">
        <p14:creationId xmlns:p14="http://schemas.microsoft.com/office/powerpoint/2010/main" xmlns="" val="71848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                         凤头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64640"/>
            <a:ext cx="10515600" cy="4612323"/>
          </a:xfrm>
        </p:spPr>
        <p:txBody>
          <a:bodyPr/>
          <a:lstStyle/>
          <a:p>
            <a:r>
              <a:rPr lang="zh-CN" altLang="zh-CN" dirty="0"/>
              <a:t>开头法：花开两朵</a:t>
            </a:r>
            <a:r>
              <a:rPr lang="zh-CN" altLang="en-US" dirty="0"/>
              <a:t>法</a:t>
            </a:r>
            <a:endParaRPr lang="zh-CN" altLang="zh-CN" dirty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2220594"/>
            <a:ext cx="9067800" cy="381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922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花开两朵法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好处：简洁明了，工整好看</a:t>
            </a:r>
            <a:endParaRPr lang="en-US" altLang="zh-CN" dirty="0" smtClean="0"/>
          </a:p>
          <a:p>
            <a:r>
              <a:rPr lang="zh-CN" altLang="en-US" dirty="0" smtClean="0"/>
              <a:t>方法：</a:t>
            </a:r>
            <a:endParaRPr lang="en-US" altLang="zh-CN" dirty="0" smtClean="0"/>
          </a:p>
          <a:p>
            <a:r>
              <a:rPr lang="zh-CN" altLang="en-US" dirty="0" smtClean="0"/>
              <a:t>以</a:t>
            </a:r>
            <a:r>
              <a:rPr lang="zh-CN" altLang="zh-CN" dirty="0" smtClean="0"/>
              <a:t>材料</a:t>
            </a:r>
            <a:r>
              <a:rPr lang="zh-CN" altLang="en-US" dirty="0" smtClean="0"/>
              <a:t>事例为参照</a:t>
            </a:r>
            <a:r>
              <a:rPr lang="zh-CN" altLang="zh-CN" dirty="0" smtClean="0"/>
              <a:t>，</a:t>
            </a:r>
            <a:r>
              <a:rPr lang="zh-CN" altLang="en-US" dirty="0" smtClean="0"/>
              <a:t>类比或对比，充实内容，突显意旨。</a:t>
            </a:r>
            <a:endParaRPr lang="en-US" altLang="zh-CN" dirty="0" smtClean="0"/>
          </a:p>
          <a:p>
            <a:r>
              <a:rPr lang="zh-CN" altLang="en-US" dirty="0" smtClean="0"/>
              <a:t>格式：</a:t>
            </a:r>
            <a:endParaRPr lang="en-US" altLang="zh-CN" dirty="0" smtClean="0"/>
          </a:p>
          <a:p>
            <a:r>
              <a:rPr lang="en-US" altLang="zh-CN" dirty="0" smtClean="0"/>
              <a:t>……</a:t>
            </a:r>
            <a:r>
              <a:rPr lang="zh-CN" altLang="en-US" dirty="0" smtClean="0"/>
              <a:t>而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有的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有的</a:t>
            </a:r>
            <a:r>
              <a:rPr lang="en-US" altLang="zh-CN" dirty="0" smtClean="0"/>
              <a:t>……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5519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开头：</a:t>
            </a:r>
            <a:r>
              <a:rPr lang="zh-CN" altLang="en-US" dirty="0"/>
              <a:t>一字开头法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8720" y="2417444"/>
            <a:ext cx="9677972" cy="326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808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9177" y="1996490"/>
            <a:ext cx="10515600" cy="346774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328" y="1"/>
            <a:ext cx="9570720" cy="694943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9328" y="902208"/>
            <a:ext cx="10863072" cy="547420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ts val="2600"/>
              </a:lnSpc>
            </a:pPr>
            <a:r>
              <a:rPr lang="zh-CN" altLang="zh-CN" dirty="0"/>
              <a:t>（一）基础等级</a:t>
            </a:r>
          </a:p>
          <a:p>
            <a:pPr>
              <a:lnSpc>
                <a:spcPts val="2600"/>
              </a:lnSpc>
            </a:pPr>
            <a:r>
              <a:rPr lang="zh-CN" altLang="zh-CN" dirty="0"/>
              <a:t>基础等级分内容和表达两项，基础等级的评分，以题意、内容、语言、文体为重点，全面衡量。</a:t>
            </a:r>
          </a:p>
          <a:p>
            <a:pPr>
              <a:lnSpc>
                <a:spcPts val="2600"/>
              </a:lnSpc>
            </a:pPr>
            <a:r>
              <a:rPr lang="zh-CN" altLang="zh-CN" dirty="0"/>
              <a:t>内容项（</a:t>
            </a:r>
            <a:r>
              <a:rPr lang="en-US" altLang="zh-CN" dirty="0"/>
              <a:t>20</a:t>
            </a:r>
            <a:r>
              <a:rPr lang="zh-CN" altLang="zh-CN" dirty="0"/>
              <a:t>分）的重点是题意、内容。对于内容要综合考虑，对于材料的把握虽然符合题意，但文章不好、中心基本明确、内容单薄、感情基本真实的，可以在三等上打分。</a:t>
            </a:r>
          </a:p>
          <a:p>
            <a:pPr>
              <a:lnSpc>
                <a:spcPts val="2600"/>
              </a:lnSpc>
            </a:pPr>
            <a:r>
              <a:rPr lang="zh-CN" altLang="zh-CN" dirty="0"/>
              <a:t>考生的考卷中所述论据的真实性要特别注意，如果是编造，或者有明显错误，或者不能佐证文章观点的，要适当扣分。</a:t>
            </a:r>
          </a:p>
          <a:p>
            <a:pPr>
              <a:lnSpc>
                <a:spcPts val="2600"/>
              </a:lnSpc>
            </a:pPr>
            <a:r>
              <a:rPr lang="zh-CN" altLang="zh-CN" dirty="0"/>
              <a:t>表达项（</a:t>
            </a:r>
            <a:r>
              <a:rPr lang="en-US" altLang="zh-CN" dirty="0"/>
              <a:t>20</a:t>
            </a:r>
            <a:r>
              <a:rPr lang="zh-CN" altLang="zh-CN" dirty="0"/>
              <a:t>分）的重点是作文的结构、语言、文体、卷面等，但也要综合考量。</a:t>
            </a:r>
          </a:p>
          <a:p>
            <a:pPr>
              <a:lnSpc>
                <a:spcPts val="26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、根据表达项的细则，在“内容”评等的基础上，除了在相应的等级上评分外，还可以考虑在上一等或下一等打分。</a:t>
            </a:r>
          </a:p>
          <a:p>
            <a:pPr>
              <a:lnSpc>
                <a:spcPts val="2600"/>
              </a:lnSpc>
            </a:pPr>
            <a:r>
              <a:rPr lang="en-US" altLang="zh-CN" dirty="0"/>
              <a:t>2</a:t>
            </a:r>
            <a:r>
              <a:rPr lang="zh-CN" altLang="zh-CN" dirty="0"/>
              <a:t>、在“内容”等级判分的基础上，表达项原则上不跨等给分，如内容判三等，表达不能在一等给分，只能在三等或二等或四等给分。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174253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一字开头法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好处：简洁明了，工整好看</a:t>
            </a:r>
            <a:endParaRPr lang="en-US" altLang="zh-CN" dirty="0" smtClean="0"/>
          </a:p>
          <a:p>
            <a:r>
              <a:rPr lang="zh-CN" altLang="en-US" dirty="0" smtClean="0"/>
              <a:t>方法：</a:t>
            </a:r>
            <a:endParaRPr lang="en-US" altLang="zh-CN" dirty="0" smtClean="0"/>
          </a:p>
          <a:p>
            <a:r>
              <a:rPr lang="zh-CN" altLang="zh-CN" dirty="0" smtClean="0"/>
              <a:t>根据</a:t>
            </a:r>
            <a:r>
              <a:rPr lang="zh-CN" altLang="zh-CN" dirty="0"/>
              <a:t>叙事顺序，抓住材料要素，概括材料内容，揭示材料</a:t>
            </a:r>
            <a:r>
              <a:rPr lang="zh-CN" altLang="zh-CN" dirty="0" smtClean="0"/>
              <a:t>中心</a:t>
            </a:r>
            <a:endParaRPr lang="en-US" altLang="zh-CN" dirty="0" smtClean="0"/>
          </a:p>
          <a:p>
            <a:r>
              <a:rPr lang="zh-CN" altLang="en-US" dirty="0" smtClean="0"/>
              <a:t>格式：</a:t>
            </a:r>
            <a:endParaRPr lang="en-US" altLang="zh-CN" dirty="0" smtClean="0"/>
          </a:p>
          <a:p>
            <a:r>
              <a:rPr lang="zh-CN" altLang="en-US" dirty="0" smtClean="0"/>
              <a:t>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一（用不同</a:t>
            </a:r>
            <a:r>
              <a:rPr lang="zh-CN" altLang="en-US" smtClean="0"/>
              <a:t>的量词组织语言）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5519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3902" y="1690688"/>
            <a:ext cx="10609898" cy="4486275"/>
          </a:xfrm>
        </p:spPr>
        <p:txBody>
          <a:bodyPr/>
          <a:lstStyle/>
          <a:p>
            <a:r>
              <a:rPr lang="zh-CN" altLang="en-US" dirty="0"/>
              <a:t>开头：引用法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3902" y="2342514"/>
            <a:ext cx="10096818" cy="366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735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72875" y="461584"/>
            <a:ext cx="1238250" cy="934719"/>
          </a:xfrm>
        </p:spPr>
        <p:txBody>
          <a:bodyPr>
            <a:normAutofit fontScale="90000"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    </a:t>
            </a:r>
            <a:r>
              <a:rPr lang="en-US" altLang="zh-CN" b="1" dirty="0" smtClean="0">
                <a:solidFill>
                  <a:srgbClr val="FF0000"/>
                </a:solidFill>
              </a:rPr>
              <a:t>      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猪</a:t>
            </a:r>
            <a:r>
              <a:rPr lang="en-US" altLang="zh-CN" b="1" dirty="0" smtClean="0">
                <a:solidFill>
                  <a:srgbClr val="FF0000"/>
                </a:solidFill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zh-CN" altLang="en-US" b="1" dirty="0" smtClean="0">
                <a:solidFill>
                  <a:srgbClr val="FF0000"/>
                </a:solidFill>
              </a:rPr>
              <a:t>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23843"/>
            <a:ext cx="11576447" cy="63119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576447" y="2362200"/>
            <a:ext cx="615553" cy="2609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并列式论证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方式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113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450" y="232691"/>
            <a:ext cx="11541323" cy="64497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541323" y="609600"/>
            <a:ext cx="615553" cy="5695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论述后</a:t>
            </a:r>
            <a:r>
              <a:rPr lang="zh-CN" altLang="zh-CN" sz="2800" b="1" dirty="0">
                <a:solidFill>
                  <a:srgbClr val="FF0000"/>
                </a:solidFill>
              </a:rPr>
              <a:t>引用名言加强议论突出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中心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830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9145"/>
            <a:ext cx="11525250" cy="632635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391781" y="1085850"/>
            <a:ext cx="800219" cy="45529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4000" b="1" dirty="0">
                <a:solidFill>
                  <a:srgbClr val="FF0000"/>
                </a:solidFill>
              </a:rPr>
              <a:t>事例议论紧扣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中心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324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10962" y="243175"/>
            <a:ext cx="1362075" cy="806767"/>
          </a:xfrm>
        </p:spPr>
        <p:txBody>
          <a:bodyPr>
            <a:normAutofit fontScale="90000"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            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豹</a:t>
            </a:r>
            <a:r>
              <a:rPr lang="en-US" altLang="zh-CN" b="1" dirty="0" smtClean="0">
                <a:solidFill>
                  <a:srgbClr val="FF0000"/>
                </a:solidFill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zh-CN" altLang="en-US" b="1" dirty="0" smtClean="0">
                <a:solidFill>
                  <a:srgbClr val="FF0000"/>
                </a:solidFill>
              </a:rPr>
              <a:t>尾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918" y="266700"/>
            <a:ext cx="11494918" cy="62674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53336" y="2087705"/>
            <a:ext cx="738664" cy="3390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排比句，有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气势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64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918" y="266700"/>
            <a:ext cx="11494918" cy="62674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53336" y="658955"/>
            <a:ext cx="738664" cy="33909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高分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相作文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5451396" y="5086350"/>
            <a:ext cx="6371272" cy="4242911"/>
          </a:xfrm>
        </p:spPr>
        <p:txBody>
          <a:bodyPr>
            <a:normAutofit/>
          </a:bodyPr>
          <a:lstStyle/>
          <a:p>
            <a:pPr lvl="3"/>
            <a:r>
              <a:rPr lang="zh-CN" altLang="zh-CN" sz="3200" b="1" dirty="0">
                <a:solidFill>
                  <a:srgbClr val="FF0000"/>
                </a:solidFill>
              </a:rPr>
              <a:t>切题，格式规范，语言流畅整饬，书写工整</a:t>
            </a:r>
          </a:p>
          <a:p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578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211" y="1643050"/>
            <a:ext cx="11239579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淡泊为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轼     </a:t>
            </a:r>
            <a:r>
              <a:rPr lang="zh-CN" altLang="en-US" sz="4000" b="1" dirty="0">
                <a:solidFill>
                  <a:srgbClr val="FF0000"/>
                </a:solidFill>
              </a:rPr>
              <a:t>宁静为辙</a:t>
            </a:r>
          </a:p>
          <a:p>
            <a:r>
              <a:rPr lang="zh-CN" altLang="en-US" sz="3600" b="1" dirty="0" smtClean="0">
                <a:solidFill>
                  <a:srgbClr val="1801BF"/>
                </a:solidFill>
              </a:rPr>
              <a:t>      木匠</a:t>
            </a:r>
            <a:r>
              <a:rPr lang="zh-CN" altLang="en-US" sz="3600" b="1" dirty="0">
                <a:solidFill>
                  <a:srgbClr val="1801BF"/>
                </a:solidFill>
              </a:rPr>
              <a:t>大师为了给国君制作艺术品，静心斋戒，终达到忘我之境，做成了举世惊叹的作品。不光是艺术行业，巨人皆应淡泊名利，降噪内心，方能有所作为，正如古语所言，淡泊明志，宁静致远。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960" y="642918"/>
            <a:ext cx="1143008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淡泊</a:t>
            </a:r>
            <a:r>
              <a:rPr lang="zh-CN" altLang="en-US" sz="2800" b="1" dirty="0">
                <a:solidFill>
                  <a:srgbClr val="FF0000"/>
                </a:solidFill>
              </a:rPr>
              <a:t>，只唯使人于纷繁杂乱的人世间 找到属于自身的一方天地。</a:t>
            </a:r>
            <a:r>
              <a:rPr lang="zh-CN" altLang="en-US" sz="2800" b="1" dirty="0">
                <a:solidFill>
                  <a:srgbClr val="1801BF"/>
                </a:solidFill>
              </a:rPr>
              <a:t>古有苏轼者</a:t>
            </a:r>
            <a:r>
              <a:rPr lang="zh-CN" altLang="en-US" sz="2800" b="1" dirty="0">
                <a:solidFill>
                  <a:srgbClr val="7030A0"/>
                </a:solidFill>
              </a:rPr>
              <a:t>，因仕途连连失意而愤然离开官场，寄身于天地之间，作出许多流传千古的名篇诗文。</a:t>
            </a:r>
            <a:r>
              <a:rPr lang="zh-CN" altLang="en-US" sz="2800" b="1" dirty="0">
                <a:solidFill>
                  <a:srgbClr val="1801BF"/>
                </a:solidFill>
              </a:rPr>
              <a:t>今有大学生村官秦玥飞</a:t>
            </a:r>
            <a:r>
              <a:rPr lang="zh-CN" altLang="en-US" sz="2800" b="1" dirty="0">
                <a:solidFill>
                  <a:srgbClr val="7030A0"/>
                </a:solidFill>
              </a:rPr>
              <a:t>，虽毕业于名校耶鲁大学，却放弃了追求高位厚禄的道路，超然置身于乡间，为乡镇建设出谋划策。他的选择使他与繁华闲适的生活失之交臂，使他饱受世人猜疑，但对他而言，财富道路却更值得拼搏，最终他促进了乡镇经济飞速增长，在村官位置上散发出了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不一样的光彩。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细细</a:t>
            </a:r>
            <a:r>
              <a:rPr lang="zh-CN" altLang="en-US" sz="2800" b="1" dirty="0">
                <a:solidFill>
                  <a:srgbClr val="FF0000"/>
                </a:solidFill>
              </a:rPr>
              <a:t>品这二者，是对名片的淡视对他人看法的淡视，适应了这一条华美宋文的不尽之源，造就了这一朵大山黑土里生长的璀璨之花啊！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10" y="785794"/>
            <a:ext cx="1162058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   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宁静</a:t>
            </a:r>
            <a:r>
              <a:rPr lang="zh-CN" altLang="en-US" sz="2800" b="1" dirty="0">
                <a:solidFill>
                  <a:srgbClr val="FF0000"/>
                </a:solidFill>
              </a:rPr>
              <a:t>，唯能使人以风平浪静之势面对人生路上的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波澜起伏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。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音乐家</a:t>
            </a:r>
            <a:r>
              <a:rPr lang="zh-CN" altLang="en-US" sz="2800" b="1" dirty="0">
                <a:solidFill>
                  <a:srgbClr val="FF0000"/>
                </a:solidFill>
              </a:rPr>
              <a:t>贝多芬</a:t>
            </a:r>
            <a:r>
              <a:rPr lang="zh-CN" altLang="en-US" sz="2800" b="1" dirty="0">
                <a:solidFill>
                  <a:srgbClr val="7030A0"/>
                </a:solidFill>
              </a:rPr>
              <a:t>曾经受耳疾之苦，失职之痛，这对一位音乐家的打击可谓利毒，然而贝多芬最终于平静地接受了这一事实，继续投身于音乐事业，最终于人生末路创作了</a:t>
            </a:r>
            <a:r>
              <a:rPr lang="en-US" altLang="zh-CN" sz="2800" b="1" dirty="0">
                <a:solidFill>
                  <a:srgbClr val="7030A0"/>
                </a:solidFill>
              </a:rPr>
              <a:t>《</a:t>
            </a:r>
            <a:r>
              <a:rPr lang="zh-CN" altLang="en-US" sz="2800" b="1" dirty="0">
                <a:solidFill>
                  <a:srgbClr val="7030A0"/>
                </a:solidFill>
              </a:rPr>
              <a:t>英雄交响曲</a:t>
            </a:r>
            <a:r>
              <a:rPr lang="en-US" altLang="zh-CN" sz="2800" b="1" dirty="0">
                <a:solidFill>
                  <a:srgbClr val="7030A0"/>
                </a:solidFill>
              </a:rPr>
              <a:t>》</a:t>
            </a:r>
            <a:r>
              <a:rPr lang="zh-CN" altLang="en-US" sz="2800" b="1" dirty="0">
                <a:solidFill>
                  <a:srgbClr val="7030A0"/>
                </a:solidFill>
              </a:rPr>
              <a:t>这一不朽名曲。</a:t>
            </a:r>
            <a:r>
              <a:rPr lang="zh-CN" altLang="en-US" sz="2800" b="1" dirty="0">
                <a:solidFill>
                  <a:srgbClr val="FF0000"/>
                </a:solidFill>
              </a:rPr>
              <a:t>诺贝尔奖得主屠呦呦</a:t>
            </a:r>
            <a:r>
              <a:rPr lang="zh-CN" altLang="en-US" sz="2800" b="1" dirty="0">
                <a:solidFill>
                  <a:srgbClr val="7030A0"/>
                </a:solidFill>
              </a:rPr>
              <a:t>，一生致力于研究青蒿素，，却因知识产权的归属以及学位问题饱受一些同行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的猜忌</a:t>
            </a:r>
            <a:r>
              <a:rPr lang="zh-CN" altLang="en-US" sz="2800" b="1" dirty="0">
                <a:solidFill>
                  <a:srgbClr val="7030A0"/>
                </a:solidFill>
              </a:rPr>
              <a:t>甚至攻击，然而她不</a:t>
            </a:r>
            <a:r>
              <a:rPr lang="zh-CN" altLang="en-US" sz="2800" b="1" dirty="0" smtClean="0">
                <a:solidFill>
                  <a:srgbClr val="7030A0"/>
                </a:solidFill>
              </a:rPr>
              <a:t>因此气馁</a:t>
            </a:r>
            <a:r>
              <a:rPr lang="zh-CN" altLang="en-US" sz="2800" b="1" dirty="0">
                <a:solidFill>
                  <a:srgbClr val="7030A0"/>
                </a:solidFill>
              </a:rPr>
              <a:t>，不因此顾虑不前，就像过眼云烟一样般，以宁静的气度渺视这些攻击，最终获得诺贝尔奖。</a:t>
            </a:r>
            <a:r>
              <a:rPr lang="zh-CN" altLang="en-US" sz="2800" b="1" dirty="0">
                <a:solidFill>
                  <a:srgbClr val="FF0000"/>
                </a:solidFill>
              </a:rPr>
              <a:t>如果没有宁静的内心，哪来百年前那位饱受病痛折磨却不懈奋斗的音乐家。哪来当下这位以表蒿之香震憾医学界的科学家。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1520" y="1"/>
            <a:ext cx="10399776" cy="853439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1520" y="609600"/>
            <a:ext cx="11228832" cy="5998464"/>
          </a:xfrm>
        </p:spPr>
        <p:txBody>
          <a:bodyPr>
            <a:normAutofit fontScale="85000" lnSpcReduction="20000"/>
          </a:bodyPr>
          <a:lstStyle/>
          <a:p>
            <a:r>
              <a:rPr lang="zh-CN" altLang="zh-CN" dirty="0"/>
              <a:t>（二）发展等级（</a:t>
            </a:r>
            <a:r>
              <a:rPr lang="en-US" altLang="zh-CN" dirty="0"/>
              <a:t>20</a:t>
            </a:r>
            <a:r>
              <a:rPr lang="zh-CN" altLang="zh-CN" dirty="0"/>
              <a:t>分）</a:t>
            </a:r>
          </a:p>
          <a:p>
            <a:r>
              <a:rPr lang="zh-CN" altLang="zh-CN" dirty="0"/>
              <a:t>基础等级分要与发展等级分相匹配，发展等级分不能跨越基础等级的得分等级。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、发展等级分原则上随内容或表达的等次给分，如内容二等，表达三等，发展等级一般可在二等给分。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、发展等级一般不在内容或表达的下一等给分，如内容一等，表达二等，发展等级一般在一等或二等给分。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、发展等级在内容给分的基础上，一般不跨等给分，如内容三等，发展等级不能在一等给分。</a:t>
            </a:r>
          </a:p>
          <a:p>
            <a:r>
              <a:rPr lang="en-US" altLang="zh-CN" dirty="0"/>
              <a:t>4</a:t>
            </a:r>
            <a:r>
              <a:rPr lang="zh-CN" altLang="zh-CN" dirty="0"/>
              <a:t>、内容在四等的，“发展等级”可以给</a:t>
            </a:r>
            <a:r>
              <a:rPr lang="en-US" altLang="zh-CN" dirty="0"/>
              <a:t>1</a:t>
            </a:r>
            <a:r>
              <a:rPr lang="zh-CN" altLang="zh-CN" dirty="0"/>
              <a:t>到</a:t>
            </a:r>
            <a:r>
              <a:rPr lang="en-US" altLang="zh-CN" dirty="0"/>
              <a:t>2</a:t>
            </a:r>
            <a:r>
              <a:rPr lang="zh-CN" altLang="zh-CN" dirty="0"/>
              <a:t>分；确为抄袭的，“发展等级”不给分。</a:t>
            </a:r>
          </a:p>
          <a:p>
            <a:r>
              <a:rPr lang="zh-CN" altLang="zh-CN" dirty="0"/>
              <a:t>发展等级评分。不求全面，可根据“特征”</a:t>
            </a:r>
            <a:r>
              <a:rPr lang="en-US" altLang="zh-CN" dirty="0"/>
              <a:t>4</a:t>
            </a:r>
            <a:r>
              <a:rPr lang="zh-CN" altLang="zh-CN" dirty="0"/>
              <a:t>项</a:t>
            </a:r>
            <a:r>
              <a:rPr lang="en-US" altLang="zh-CN" dirty="0"/>
              <a:t>16</a:t>
            </a:r>
            <a:r>
              <a:rPr lang="zh-CN" altLang="zh-CN" dirty="0"/>
              <a:t>点中若干突出点按等评分。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、深刻：①透过现象看本质</a:t>
            </a:r>
            <a:r>
              <a:rPr lang="en-US" altLang="zh-CN" dirty="0"/>
              <a:t> </a:t>
            </a:r>
            <a:r>
              <a:rPr lang="zh-CN" altLang="zh-CN" dirty="0"/>
              <a:t>②揭示事物内在的因果关系</a:t>
            </a:r>
            <a:r>
              <a:rPr lang="en-US" altLang="zh-CN" dirty="0"/>
              <a:t> </a:t>
            </a:r>
            <a:r>
              <a:rPr lang="zh-CN" altLang="zh-CN" dirty="0"/>
              <a:t>③观点具有启发作用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、丰富：④材料丰富</a:t>
            </a:r>
            <a:r>
              <a:rPr lang="en-US" altLang="zh-CN" dirty="0"/>
              <a:t> </a:t>
            </a:r>
            <a:r>
              <a:rPr lang="zh-CN" altLang="zh-CN" dirty="0"/>
              <a:t>⑤论据充足</a:t>
            </a:r>
            <a:r>
              <a:rPr lang="en-US" altLang="zh-CN" dirty="0"/>
              <a:t> </a:t>
            </a:r>
            <a:r>
              <a:rPr lang="zh-CN" altLang="zh-CN" dirty="0"/>
              <a:t>⑥形象丰满</a:t>
            </a:r>
            <a:r>
              <a:rPr lang="en-US" altLang="zh-CN" dirty="0"/>
              <a:t> </a:t>
            </a:r>
            <a:r>
              <a:rPr lang="zh-CN" altLang="zh-CN" dirty="0"/>
              <a:t>⑦意境深远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、有文采：⑧用词贴切</a:t>
            </a:r>
            <a:r>
              <a:rPr lang="en-US" altLang="zh-CN" dirty="0"/>
              <a:t> </a:t>
            </a:r>
            <a:r>
              <a:rPr lang="zh-CN" altLang="zh-CN" dirty="0"/>
              <a:t>⑨句式灵活</a:t>
            </a:r>
            <a:r>
              <a:rPr lang="en-US" altLang="zh-CN" dirty="0"/>
              <a:t> </a:t>
            </a:r>
            <a:r>
              <a:rPr lang="zh-CN" altLang="zh-CN" dirty="0"/>
              <a:t>⑩善于运用修辞手法</a:t>
            </a:r>
            <a:r>
              <a:rPr lang="en-US" altLang="zh-CN" dirty="0"/>
              <a:t> </a:t>
            </a:r>
            <a:r>
              <a:rPr lang="zh-CN" altLang="zh-CN" dirty="0"/>
              <a:t>⑾文句有表现力</a:t>
            </a:r>
          </a:p>
          <a:p>
            <a:r>
              <a:rPr lang="en-US" altLang="zh-CN" dirty="0"/>
              <a:t>4</a:t>
            </a:r>
            <a:r>
              <a:rPr lang="zh-CN" altLang="zh-CN" dirty="0"/>
              <a:t>、有创意：⑿见解新颖</a:t>
            </a:r>
            <a:r>
              <a:rPr lang="en-US" altLang="zh-CN" dirty="0"/>
              <a:t> </a:t>
            </a:r>
            <a:r>
              <a:rPr lang="zh-CN" altLang="zh-CN" dirty="0"/>
              <a:t>⒀材料新鲜</a:t>
            </a:r>
            <a:r>
              <a:rPr lang="en-US" altLang="zh-CN" dirty="0"/>
              <a:t> </a:t>
            </a:r>
            <a:r>
              <a:rPr lang="zh-CN" altLang="zh-CN" dirty="0"/>
              <a:t>⒁构思精巧</a:t>
            </a:r>
            <a:r>
              <a:rPr lang="en-US" altLang="zh-CN" dirty="0"/>
              <a:t> </a:t>
            </a:r>
            <a:r>
              <a:rPr lang="zh-CN" altLang="zh-CN" dirty="0"/>
              <a:t>⒂推理想象有独到之处</a:t>
            </a:r>
            <a:r>
              <a:rPr lang="en-US" altLang="zh-CN" dirty="0"/>
              <a:t> </a:t>
            </a:r>
            <a:r>
              <a:rPr lang="zh-CN" altLang="zh-CN" dirty="0"/>
              <a:t>⒃有个性特征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16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6712" y="714356"/>
            <a:ext cx="1104907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</a:t>
            </a:r>
            <a:r>
              <a:rPr lang="zh-CN" altLang="en-US" sz="3200" b="1" dirty="0" smtClean="0"/>
              <a:t>人生</a:t>
            </a:r>
            <a:r>
              <a:rPr lang="zh-CN" altLang="en-US" sz="3200" b="1" dirty="0"/>
              <a:t>之中，受挫颇多，只有</a:t>
            </a:r>
            <a:r>
              <a:rPr lang="zh-CN" altLang="en-US" sz="3200" b="1" dirty="0" smtClean="0"/>
              <a:t>淡泊、宁静</a:t>
            </a:r>
            <a:r>
              <a:rPr lang="zh-CN" altLang="en-US" sz="3200" b="1" dirty="0"/>
              <a:t>，</a:t>
            </a:r>
            <a:r>
              <a:rPr lang="zh-CN" altLang="en-US" sz="3200" b="1" dirty="0" smtClean="0"/>
              <a:t>才能沉着最初</a:t>
            </a:r>
            <a:r>
              <a:rPr lang="zh-CN" altLang="en-US" sz="3200" b="1" dirty="0"/>
              <a:t>的道路走下去，落马官员周永康，本应服于人民，造福社会，却因不能淡泊的面对权力财富，不能静下自己浮夸的心，一步步走向堕落，成为人人唾弃的对象。这无疑为我们敲响了</a:t>
            </a:r>
            <a:r>
              <a:rPr lang="zh-CN" altLang="en-US" sz="3200" b="1" dirty="0" smtClean="0"/>
              <a:t>警钟</a:t>
            </a:r>
            <a:r>
              <a:rPr lang="en-US" altLang="zh-CN" sz="3200" b="1" dirty="0" smtClean="0"/>
              <a:t>——</a:t>
            </a:r>
            <a:r>
              <a:rPr lang="zh-CN" altLang="en-US" sz="3200" b="1" dirty="0" smtClean="0"/>
              <a:t>如</a:t>
            </a:r>
            <a:r>
              <a:rPr lang="zh-CN" altLang="en-US" sz="3200" b="1" dirty="0"/>
              <a:t>若</a:t>
            </a:r>
            <a:r>
              <a:rPr lang="zh-CN" altLang="en-US" sz="3200" b="1" dirty="0" smtClean="0"/>
              <a:t>不能</a:t>
            </a:r>
            <a:r>
              <a:rPr lang="zh-CN" altLang="en-US" sz="3200" b="1" dirty="0"/>
              <a:t>以淡泊宁静之心面对外界的</a:t>
            </a:r>
            <a:r>
              <a:rPr lang="zh-CN" altLang="en-US" sz="3200" b="1" dirty="0" smtClean="0"/>
              <a:t>纷扰、诱惑</a:t>
            </a:r>
            <a:r>
              <a:rPr lang="zh-CN" altLang="en-US" sz="3200" b="1" dirty="0"/>
              <a:t>，我们很可能在追寻梦想的道路上渐行渐偏。</a:t>
            </a:r>
          </a:p>
          <a:p>
            <a:r>
              <a:rPr lang="zh-CN" altLang="en-US" sz="3200" b="1" dirty="0" smtClean="0"/>
              <a:t>        以</a:t>
            </a:r>
            <a:r>
              <a:rPr lang="zh-CN" altLang="en-US" sz="3200" b="1" dirty="0"/>
              <a:t>淡泊为轼，以宁静为辙，让淡泊之轼校正我们的志向，让宁静之辙渐行渐远，我们也能像那位忘我的大师一样，取得备受他人肯定的成功。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5750"/>
            <a:ext cx="11202903" cy="60769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1097220" y="285750"/>
            <a:ext cx="923330" cy="5791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题目好，开头好，结尾好，详略好</a:t>
            </a:r>
            <a:r>
              <a:rPr lang="en-US" altLang="zh-CN" sz="2400" b="1" dirty="0">
                <a:solidFill>
                  <a:srgbClr val="FF0000"/>
                </a:solidFill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</a:rPr>
              <a:t>正例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个详，反例</a:t>
            </a:r>
            <a:r>
              <a:rPr lang="en-US" altLang="zh-CN" sz="2400" b="1" dirty="0">
                <a:solidFill>
                  <a:srgbClr val="FF0000"/>
                </a:solidFill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</a:rPr>
              <a:t>个略</a:t>
            </a:r>
          </a:p>
        </p:txBody>
      </p:sp>
    </p:spTree>
    <p:extLst>
      <p:ext uri="{BB962C8B-B14F-4D97-AF65-F5344CB8AC3E}">
        <p14:creationId xmlns:p14="http://schemas.microsoft.com/office/powerpoint/2010/main" xmlns="" val="406935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28600"/>
            <a:ext cx="11730335" cy="64586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730335" y="0"/>
            <a:ext cx="461665" cy="20347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存在的主要问题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730335" y="1847850"/>
            <a:ext cx="461665" cy="5010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/>
              <a:t>现实论据不够贴切，结尾排比没能扣住主题</a:t>
            </a:r>
          </a:p>
        </p:txBody>
      </p:sp>
    </p:spTree>
    <p:extLst>
      <p:ext uri="{BB962C8B-B14F-4D97-AF65-F5344CB8AC3E}">
        <p14:creationId xmlns:p14="http://schemas.microsoft.com/office/powerpoint/2010/main" xmlns="" val="87919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268670" y="266700"/>
            <a:ext cx="923330" cy="5524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例子没有展开，固守本心只是概念，没有适当拓展，使论述令人信服。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66700"/>
            <a:ext cx="11410950" cy="6334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1630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8368" y="1536192"/>
            <a:ext cx="10695432" cy="4640771"/>
          </a:xfrm>
        </p:spPr>
        <p:txBody>
          <a:bodyPr>
            <a:normAutofit fontScale="92500" lnSpcReduction="20000"/>
          </a:bodyPr>
          <a:lstStyle/>
          <a:p>
            <a:r>
              <a:rPr lang="zh-CN" altLang="zh-CN" dirty="0"/>
              <a:t>关于作文的其他项评定</a:t>
            </a:r>
          </a:p>
          <a:p>
            <a:r>
              <a:rPr lang="zh-CN" altLang="zh-CN" dirty="0"/>
              <a:t>（一）扣分项评定</a:t>
            </a:r>
          </a:p>
          <a:p>
            <a:r>
              <a:rPr lang="zh-CN" altLang="zh-CN" dirty="0"/>
              <a:t>出现错别字，</a:t>
            </a:r>
            <a:r>
              <a:rPr lang="en-US" altLang="zh-CN" dirty="0"/>
              <a:t>1</a:t>
            </a:r>
            <a:r>
              <a:rPr lang="zh-CN" altLang="zh-CN" dirty="0"/>
              <a:t>个错别字扣</a:t>
            </a:r>
            <a:r>
              <a:rPr lang="en-US" altLang="zh-CN" dirty="0"/>
              <a:t>1</a:t>
            </a:r>
            <a:r>
              <a:rPr lang="zh-CN" altLang="zh-CN" dirty="0"/>
              <a:t>分，重复不计，扣完</a:t>
            </a:r>
            <a:r>
              <a:rPr lang="en-US" altLang="zh-CN" dirty="0"/>
              <a:t>5</a:t>
            </a:r>
            <a:r>
              <a:rPr lang="zh-CN" altLang="zh-CN" dirty="0"/>
              <a:t>分为止；标点符号出现</a:t>
            </a:r>
            <a:r>
              <a:rPr lang="en-US" altLang="zh-CN" dirty="0"/>
              <a:t>3</a:t>
            </a:r>
            <a:r>
              <a:rPr lang="zh-CN" altLang="zh-CN" dirty="0"/>
              <a:t>处以上错误的酌情扣分；不足字数者，每少</a:t>
            </a:r>
            <a:r>
              <a:rPr lang="en-US" altLang="zh-CN" dirty="0"/>
              <a:t>50</a:t>
            </a:r>
            <a:r>
              <a:rPr lang="zh-CN" altLang="zh-CN" dirty="0"/>
              <a:t>字扣</a:t>
            </a:r>
            <a:r>
              <a:rPr lang="en-US" altLang="zh-CN" dirty="0"/>
              <a:t>1</a:t>
            </a:r>
            <a:r>
              <a:rPr lang="zh-CN" altLang="zh-CN" dirty="0"/>
              <a:t>分；无标题扣</a:t>
            </a:r>
            <a:r>
              <a:rPr lang="en-US" altLang="zh-CN" dirty="0"/>
              <a:t>2</a:t>
            </a:r>
            <a:r>
              <a:rPr lang="zh-CN" altLang="zh-CN" dirty="0"/>
              <a:t>分。</a:t>
            </a:r>
          </a:p>
          <a:p>
            <a:r>
              <a:rPr lang="zh-CN" altLang="zh-CN" dirty="0"/>
              <a:t>（二）残篇评定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400</a:t>
            </a:r>
            <a:r>
              <a:rPr lang="zh-CN" altLang="zh-CN" dirty="0"/>
              <a:t>字以上的文章，按评分标准评分，扣字数分。（少</a:t>
            </a:r>
            <a:r>
              <a:rPr lang="en-US" altLang="zh-CN" dirty="0"/>
              <a:t>50</a:t>
            </a:r>
            <a:r>
              <a:rPr lang="zh-CN" altLang="zh-CN" dirty="0"/>
              <a:t>个字扣</a:t>
            </a:r>
            <a:r>
              <a:rPr lang="en-US" altLang="zh-CN" dirty="0"/>
              <a:t>1</a:t>
            </a:r>
            <a:r>
              <a:rPr lang="zh-CN" altLang="zh-CN" dirty="0"/>
              <a:t>分）</a:t>
            </a:r>
          </a:p>
          <a:p>
            <a:r>
              <a:rPr lang="en-US" altLang="zh-CN" dirty="0"/>
              <a:t>2</a:t>
            </a:r>
            <a:r>
              <a:rPr lang="zh-CN" altLang="zh-CN" dirty="0"/>
              <a:t>、</a:t>
            </a:r>
            <a:r>
              <a:rPr lang="en-US" altLang="zh-CN" dirty="0"/>
              <a:t>400</a:t>
            </a:r>
            <a:r>
              <a:rPr lang="zh-CN" altLang="zh-CN" dirty="0"/>
              <a:t>字以下的文章，</a:t>
            </a:r>
            <a:r>
              <a:rPr lang="en-US" altLang="zh-CN" dirty="0"/>
              <a:t>20</a:t>
            </a:r>
            <a:r>
              <a:rPr lang="zh-CN" altLang="zh-CN" dirty="0"/>
              <a:t>分以下评分，不再扣字数分。</a:t>
            </a:r>
          </a:p>
          <a:p>
            <a:r>
              <a:rPr lang="en-US" altLang="zh-CN" dirty="0"/>
              <a:t>3</a:t>
            </a:r>
            <a:r>
              <a:rPr lang="zh-CN" altLang="zh-CN" dirty="0"/>
              <a:t>、</a:t>
            </a:r>
            <a:r>
              <a:rPr lang="en-US" altLang="zh-CN" dirty="0"/>
              <a:t>200</a:t>
            </a:r>
            <a:r>
              <a:rPr lang="zh-CN" altLang="zh-CN" dirty="0"/>
              <a:t>字以下的文章，</a:t>
            </a:r>
            <a:r>
              <a:rPr lang="en-US" altLang="zh-CN" dirty="0"/>
              <a:t>10</a:t>
            </a:r>
            <a:r>
              <a:rPr lang="zh-CN" altLang="zh-CN" dirty="0"/>
              <a:t>分以下评分，不再扣字数分。</a:t>
            </a:r>
          </a:p>
          <a:p>
            <a:r>
              <a:rPr lang="en-US" altLang="zh-CN" dirty="0"/>
              <a:t>4</a:t>
            </a:r>
            <a:r>
              <a:rPr lang="zh-CN" altLang="zh-CN" dirty="0"/>
              <a:t>、只写一两句话的，给</a:t>
            </a:r>
            <a:r>
              <a:rPr lang="en-US" altLang="zh-CN" dirty="0"/>
              <a:t>1</a:t>
            </a:r>
            <a:r>
              <a:rPr lang="zh-CN" altLang="zh-CN" dirty="0"/>
              <a:t>分或</a:t>
            </a:r>
            <a:r>
              <a:rPr lang="en-US" altLang="zh-CN" dirty="0"/>
              <a:t>2</a:t>
            </a:r>
            <a:r>
              <a:rPr lang="zh-CN" altLang="zh-CN" dirty="0"/>
              <a:t>分，不评</a:t>
            </a:r>
            <a:r>
              <a:rPr lang="en-US" altLang="zh-CN" dirty="0"/>
              <a:t>0</a:t>
            </a:r>
            <a:r>
              <a:rPr lang="zh-CN" altLang="zh-CN" dirty="0"/>
              <a:t>分。</a:t>
            </a:r>
          </a:p>
          <a:p>
            <a:r>
              <a:rPr lang="en-US" altLang="zh-CN" dirty="0"/>
              <a:t>5</a:t>
            </a:r>
            <a:r>
              <a:rPr lang="zh-CN" altLang="zh-CN" dirty="0"/>
              <a:t>、只写标题的，给</a:t>
            </a:r>
            <a:r>
              <a:rPr lang="en-US" altLang="zh-CN" dirty="0"/>
              <a:t>1</a:t>
            </a:r>
            <a:r>
              <a:rPr lang="zh-CN" altLang="zh-CN" dirty="0"/>
              <a:t>分或</a:t>
            </a:r>
            <a:r>
              <a:rPr lang="en-US" altLang="zh-CN" dirty="0"/>
              <a:t>2</a:t>
            </a:r>
            <a:r>
              <a:rPr lang="zh-CN" altLang="zh-CN" dirty="0"/>
              <a:t>分，不评</a:t>
            </a:r>
            <a:r>
              <a:rPr lang="en-US" altLang="zh-CN" dirty="0"/>
              <a:t>0</a:t>
            </a:r>
            <a:r>
              <a:rPr lang="zh-CN" altLang="zh-CN" dirty="0"/>
              <a:t>分。</a:t>
            </a:r>
          </a:p>
          <a:p>
            <a:r>
              <a:rPr lang="en-US" altLang="zh-CN" dirty="0"/>
              <a:t>6</a:t>
            </a:r>
            <a:r>
              <a:rPr lang="zh-CN" altLang="zh-CN" dirty="0"/>
              <a:t>、完全空白的，评</a:t>
            </a:r>
            <a:r>
              <a:rPr lang="en-US" altLang="zh-CN" dirty="0"/>
              <a:t>0</a:t>
            </a:r>
            <a:r>
              <a:rPr lang="zh-CN" altLang="zh-CN" dirty="0"/>
              <a:t>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6878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8411" y="1"/>
            <a:ext cx="10584493" cy="576196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27902675"/>
              </p:ext>
            </p:extLst>
          </p:nvPr>
        </p:nvGraphicFramePr>
        <p:xfrm>
          <a:off x="638828" y="789140"/>
          <a:ext cx="10714973" cy="5386192"/>
        </p:xfrm>
        <a:graphic>
          <a:graphicData uri="http://schemas.openxmlformats.org/drawingml/2006/table">
            <a:tbl>
              <a:tblPr/>
              <a:tblGrid>
                <a:gridCol w="929232">
                  <a:extLst>
                    <a:ext uri="{9D8B030D-6E8A-4147-A177-3AD203B41FA5}">
                      <a16:colId xmlns:a16="http://schemas.microsoft.com/office/drawing/2014/main" xmlns="" val="1439781334"/>
                    </a:ext>
                  </a:extLst>
                </a:gridCol>
                <a:gridCol w="1903963">
                  <a:extLst>
                    <a:ext uri="{9D8B030D-6E8A-4147-A177-3AD203B41FA5}">
                      <a16:colId xmlns:a16="http://schemas.microsoft.com/office/drawing/2014/main" xmlns="" val="1970020768"/>
                    </a:ext>
                  </a:extLst>
                </a:gridCol>
                <a:gridCol w="1903963">
                  <a:extLst>
                    <a:ext uri="{9D8B030D-6E8A-4147-A177-3AD203B41FA5}">
                      <a16:colId xmlns:a16="http://schemas.microsoft.com/office/drawing/2014/main" xmlns="" val="1364307248"/>
                    </a:ext>
                  </a:extLst>
                </a:gridCol>
                <a:gridCol w="1872617">
                  <a:extLst>
                    <a:ext uri="{9D8B030D-6E8A-4147-A177-3AD203B41FA5}">
                      <a16:colId xmlns:a16="http://schemas.microsoft.com/office/drawing/2014/main" xmlns="" val="2147164954"/>
                    </a:ext>
                  </a:extLst>
                </a:gridCol>
                <a:gridCol w="2052599">
                  <a:extLst>
                    <a:ext uri="{9D8B030D-6E8A-4147-A177-3AD203B41FA5}">
                      <a16:colId xmlns:a16="http://schemas.microsoft.com/office/drawing/2014/main" xmlns="" val="4001402102"/>
                    </a:ext>
                  </a:extLst>
                </a:gridCol>
                <a:gridCol w="2052599">
                  <a:extLst>
                    <a:ext uri="{9D8B030D-6E8A-4147-A177-3AD203B41FA5}">
                      <a16:colId xmlns:a16="http://schemas.microsoft.com/office/drawing/2014/main" xmlns="" val="3672723551"/>
                    </a:ext>
                  </a:extLst>
                </a:gridCol>
              </a:tblGrid>
              <a:tr h="384728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400" kern="100" baseline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一等（</a:t>
                      </a:r>
                      <a:r>
                        <a:rPr lang="en-US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20~16</a:t>
                      </a: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二等（</a:t>
                      </a:r>
                      <a:r>
                        <a:rPr lang="en-US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15~11</a:t>
                      </a: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三等（</a:t>
                      </a:r>
                      <a:r>
                        <a:rPr lang="en-US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10~6</a:t>
                      </a: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四等（</a:t>
                      </a:r>
                      <a:r>
                        <a:rPr lang="en-US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5~0</a:t>
                      </a: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8103765"/>
                  </a:ext>
                </a:extLst>
              </a:tr>
              <a:tr h="1923638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基础等级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内容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符合题意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中心突出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内容充实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思想健康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感情真挚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符合题意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主题明确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内容较充实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思想健康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感情真实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基本符合题意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中心基本明确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内容单薄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思想基本健康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感情基本真实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偏离题意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中心不明确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内容不当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思想不健康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感情虚假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78814309"/>
                  </a:ext>
                </a:extLst>
              </a:tr>
              <a:tr h="153891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表达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符合文体要求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结构严谨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语言流畅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字迹工整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符合文体要求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结构完整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语言通顺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字迹清楚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基本符合文体要求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结构基本完整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语言基本通顺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字迹基本清楚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不符合文体要求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结构混乱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语言不通顺语病多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字迹潦草难辨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4170468"/>
                  </a:ext>
                </a:extLst>
              </a:tr>
              <a:tr h="15389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发展等级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特征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分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深刻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丰富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有文采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有创意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较深刻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较丰富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较有文采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较有创意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略显深刻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略显丰富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略显文采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略显创意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个别语句有深意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个别例子较好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个别语句较精彩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400" kern="100" baseline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个别地方有深意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2767810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3890954" y="-631712"/>
            <a:ext cx="1763800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新课标卷作文等级评分标准（满分：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分）</a:t>
            </a:r>
            <a:endParaRPr kumimoji="0" lang="zh-CN" altLang="en-US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082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回顾考题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．阅读下面的材料，根据要求作文。</a:t>
            </a:r>
            <a:r>
              <a:rPr lang="en-US" altLang="zh-CN" dirty="0"/>
              <a:t>      </a:t>
            </a:r>
            <a:endParaRPr lang="zh-CN" altLang="zh-CN" dirty="0"/>
          </a:p>
          <a:p>
            <a:r>
              <a:rPr lang="zh-CN" altLang="zh-CN" dirty="0"/>
              <a:t>一位木匠大师要为国君制作一件艺术品。动工之前，他先静心斋戒。斋戒到第三天，他忘记了国君许诺的高爵丰禄。到了第五天他忘记了名声，已不在乎别人的评价。到了第七天，他达到忘我之境，忘记在给国君做事。这时他进山寻找木材，看到质地、形态合适的，顺势加工。做成后，人们纷纷称赞，都惊叹于他的手艺。</a:t>
            </a:r>
            <a:r>
              <a:rPr lang="en-US" altLang="zh-CN" dirty="0"/>
              <a:t>    </a:t>
            </a:r>
            <a:endParaRPr lang="zh-CN" altLang="zh-CN" dirty="0"/>
          </a:p>
          <a:p>
            <a:r>
              <a:rPr lang="zh-CN" altLang="zh-CN" dirty="0"/>
              <a:t>要求：结合材料的内容和寓意，选好角度，确定立意，明确文体，自拟标题：不要套作，不得抄袭。写一篇不少于</a:t>
            </a:r>
            <a:r>
              <a:rPr lang="en-US" altLang="zh-CN" dirty="0"/>
              <a:t>800</a:t>
            </a:r>
            <a:r>
              <a:rPr lang="zh-CN" altLang="zh-CN" dirty="0"/>
              <a:t>字的文章。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6784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审题立意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【作文参考立意】</a:t>
            </a:r>
          </a:p>
          <a:p>
            <a:pPr lvl="0"/>
            <a:r>
              <a:rPr lang="zh-CN" altLang="zh-CN" dirty="0"/>
              <a:t>做事要专心、专注于一念；</a:t>
            </a:r>
          </a:p>
          <a:p>
            <a:pPr lvl="0"/>
            <a:r>
              <a:rPr lang="zh-CN" altLang="zh-CN" dirty="0"/>
              <a:t>做事投入忘我，才可以做得更好；</a:t>
            </a:r>
          </a:p>
          <a:p>
            <a:pPr lvl="0"/>
            <a:r>
              <a:rPr lang="zh-CN" altLang="zh-CN" dirty="0"/>
              <a:t>拥有宁静淡泊之心；</a:t>
            </a:r>
          </a:p>
          <a:p>
            <a:pPr lvl="0"/>
            <a:r>
              <a:rPr lang="zh-CN" altLang="zh-CN" dirty="0"/>
              <a:t>保持本真的心灵；</a:t>
            </a:r>
          </a:p>
          <a:p>
            <a:pPr lvl="0"/>
            <a:r>
              <a:rPr lang="zh-CN" altLang="zh-CN" dirty="0"/>
              <a:t>怀虔诚、敬畏之心，做事方能成功；</a:t>
            </a:r>
          </a:p>
          <a:p>
            <a:r>
              <a:rPr lang="zh-CN" altLang="zh-CN" dirty="0"/>
              <a:t>抵制、拒绝诱惑，成就自我。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739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举例：</a:t>
            </a:r>
            <a:r>
              <a:rPr lang="zh-CN" altLang="zh-CN" dirty="0" smtClean="0"/>
              <a:t>做事要专心、专注于一念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）相关名人名言：</a:t>
            </a:r>
            <a:endParaRPr lang="en-US" altLang="zh-CN" dirty="0" smtClean="0"/>
          </a:p>
          <a:p>
            <a:r>
              <a:rPr lang="zh-CN" altLang="zh-CN" dirty="0" smtClean="0"/>
              <a:t>心不存，虽读万卷书，亦何所用。</a:t>
            </a:r>
            <a:r>
              <a:rPr lang="en-US" altLang="zh-CN" dirty="0" smtClean="0"/>
              <a:t>——</a:t>
            </a:r>
            <a:r>
              <a:rPr lang="zh-CN" altLang="zh-CN" dirty="0" smtClean="0"/>
              <a:t>宋·朱熹《朱子语类辑略》</a:t>
            </a:r>
            <a:endParaRPr lang="en-US" altLang="zh-CN" dirty="0" smtClean="0"/>
          </a:p>
          <a:p>
            <a:r>
              <a:rPr lang="zh-CN" altLang="zh-CN" dirty="0" smtClean="0"/>
              <a:t>一个人做事不专，这样弄一点，那样弄一点，既要翻译，又做小说，还要做批评，并且也要做诗，这怎么弄得好呢？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鲁迅</a:t>
            </a:r>
            <a:endParaRPr lang="en-US" altLang="zh-CN" dirty="0" smtClean="0"/>
          </a:p>
          <a:p>
            <a:r>
              <a:rPr lang="zh-CN" altLang="zh-CN" dirty="0" smtClean="0"/>
              <a:t>始终全神专一的人可免于一切的困窘。</a:t>
            </a:r>
            <a:r>
              <a:rPr lang="en-US" altLang="zh-CN" dirty="0" smtClean="0"/>
              <a:t>——[</a:t>
            </a:r>
            <a:r>
              <a:rPr lang="zh-CN" altLang="zh-CN" dirty="0" smtClean="0"/>
              <a:t>德</a:t>
            </a:r>
            <a:r>
              <a:rPr lang="en-US" altLang="zh-CN" dirty="0" smtClean="0"/>
              <a:t>]</a:t>
            </a:r>
            <a:r>
              <a:rPr lang="zh-CN" altLang="zh-CN" dirty="0" smtClean="0"/>
              <a:t>尼采</a:t>
            </a:r>
            <a:endParaRPr lang="en-US" altLang="zh-CN" dirty="0" smtClean="0"/>
          </a:p>
          <a:p>
            <a:r>
              <a:rPr lang="zh-CN" altLang="zh-CN" dirty="0" smtClean="0"/>
              <a:t>一个人应该总是考虑他正在做的事；在学习的时候不应该去想着游戏；在游戏的时候则不应该想着学业。</a:t>
            </a:r>
            <a:r>
              <a:rPr lang="en-US" altLang="zh-CN" dirty="0" smtClean="0"/>
              <a:t>——[</a:t>
            </a:r>
            <a:r>
              <a:rPr lang="zh-CN" altLang="zh-CN" dirty="0" smtClean="0"/>
              <a:t>英</a:t>
            </a:r>
            <a:r>
              <a:rPr lang="en-US" altLang="zh-CN" dirty="0" smtClean="0"/>
              <a:t>]</a:t>
            </a:r>
            <a:r>
              <a:rPr lang="zh-CN" altLang="zh-CN" dirty="0" smtClean="0"/>
              <a:t>切斯特菲尔德《给儿子的信》</a:t>
            </a:r>
          </a:p>
          <a:p>
            <a:endParaRPr lang="zh-CN" altLang="zh-CN" dirty="0" smtClean="0"/>
          </a:p>
          <a:p>
            <a:endParaRPr lang="zh-CN" altLang="zh-CN" dirty="0" smtClean="0"/>
          </a:p>
          <a:p>
            <a:endParaRPr lang="zh-CN" altLang="zh-CN" dirty="0" smtClean="0"/>
          </a:p>
          <a:p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）相关事实论据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dirty="0" smtClean="0"/>
              <a:t>弈秋，通国之善弈者也。使弈秋诲二人弈，其一人专心致志，惟弈秋之为听；一人虽听之，一心以为有鸿鹄将至，思援弓缴而射之。虽与之俱学，弗若之矣。为是其智弗若与？曰：非然也。</a:t>
            </a:r>
            <a:endParaRPr lang="en-US" altLang="zh-CN" sz="3600" dirty="0" smtClean="0"/>
          </a:p>
          <a:p>
            <a:pPr>
              <a:buNone/>
            </a:pPr>
            <a:r>
              <a:rPr lang="en-US" altLang="zh-CN" sz="3600" dirty="0" smtClean="0"/>
              <a:t>                                                            ——《</a:t>
            </a:r>
            <a:r>
              <a:rPr lang="zh-CN" altLang="en-US" sz="3600" dirty="0" smtClean="0"/>
              <a:t>孟子</a:t>
            </a:r>
            <a:r>
              <a:rPr lang="en-US" altLang="zh-CN" sz="3600" dirty="0" smtClean="0"/>
              <a:t>》</a:t>
            </a:r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2696</Words>
  <Application>Microsoft Office PowerPoint</Application>
  <PresentationFormat>自定义</PresentationFormat>
  <Paragraphs>186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主题​​</vt:lpstr>
      <vt:lpstr>全国新课标卷高考作文评分标准 </vt:lpstr>
      <vt:lpstr>幻灯片 2</vt:lpstr>
      <vt:lpstr>幻灯片 3</vt:lpstr>
      <vt:lpstr>幻灯片 4</vt:lpstr>
      <vt:lpstr>幻灯片 5</vt:lpstr>
      <vt:lpstr>回顾考题</vt:lpstr>
      <vt:lpstr>审题立意</vt:lpstr>
      <vt:lpstr>举例：做事要专心、专注于一念</vt:lpstr>
      <vt:lpstr>（2）相关事实论据</vt:lpstr>
      <vt:lpstr>幻灯片 10</vt:lpstr>
      <vt:lpstr>幻灯片 11</vt:lpstr>
      <vt:lpstr>幻灯片 12</vt:lpstr>
      <vt:lpstr>偏离题意</vt:lpstr>
      <vt:lpstr>题好一半文</vt:lpstr>
      <vt:lpstr>忌：用英文拟题</vt:lpstr>
      <vt:lpstr>                          凤头</vt:lpstr>
      <vt:lpstr>花开两朵法</vt:lpstr>
      <vt:lpstr>幻灯片 18</vt:lpstr>
      <vt:lpstr>幻灯片 19</vt:lpstr>
      <vt:lpstr>一字开头法</vt:lpstr>
      <vt:lpstr>幻灯片 21</vt:lpstr>
      <vt:lpstr>                       猪 肚</vt:lpstr>
      <vt:lpstr>幻灯片 23</vt:lpstr>
      <vt:lpstr>幻灯片 24</vt:lpstr>
      <vt:lpstr>                         豹 尾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全国新课标卷高考作文评分标准 </dc:title>
  <dc:creator>hulianwang</dc:creator>
  <cp:lastModifiedBy>lenovo</cp:lastModifiedBy>
  <cp:revision>47</cp:revision>
  <dcterms:created xsi:type="dcterms:W3CDTF">2017-03-30T13:51:11Z</dcterms:created>
  <dcterms:modified xsi:type="dcterms:W3CDTF">2017-04-07T09:39:30Z</dcterms:modified>
</cp:coreProperties>
</file>