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9" r:id="rId2"/>
    <p:sldId id="672" r:id="rId3"/>
    <p:sldId id="673" r:id="rId4"/>
    <p:sldId id="670" r:id="rId5"/>
    <p:sldId id="677" r:id="rId6"/>
    <p:sldId id="679" r:id="rId7"/>
    <p:sldId id="680" r:id="rId8"/>
    <p:sldId id="676" r:id="rId9"/>
    <p:sldId id="681" r:id="rId10"/>
    <p:sldId id="682" r:id="rId11"/>
    <p:sldId id="683" r:id="rId12"/>
    <p:sldId id="684" r:id="rId13"/>
    <p:sldId id="671" r:id="rId14"/>
    <p:sldId id="688" r:id="rId15"/>
    <p:sldId id="689" r:id="rId16"/>
    <p:sldId id="690" r:id="rId17"/>
    <p:sldId id="703" r:id="rId18"/>
    <p:sldId id="685" r:id="rId19"/>
    <p:sldId id="694" r:id="rId20"/>
    <p:sldId id="696" r:id="rId21"/>
    <p:sldId id="697" r:id="rId22"/>
    <p:sldId id="704" r:id="rId23"/>
    <p:sldId id="705" r:id="rId24"/>
    <p:sldId id="698" r:id="rId25"/>
    <p:sldId id="699" r:id="rId26"/>
    <p:sldId id="700" r:id="rId27"/>
    <p:sldId id="701" r:id="rId28"/>
    <p:sldId id="300" r:id="rId2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1109" y="-34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4646" y="3072393"/>
            <a:ext cx="5904656" cy="1061829"/>
          </a:xfrm>
          <a:prstGeom prst="rect">
            <a:avLst/>
          </a:prstGeom>
          <a:noFill/>
        </p:spPr>
        <p:txBody>
          <a:bodyPr wrap="square" rtlCol="0">
            <a:spAutoFit/>
          </a:bodyPr>
          <a:lstStyle/>
          <a:p>
            <a:pPr>
              <a:lnSpc>
                <a:spcPct val="150000"/>
              </a:lnSpc>
            </a:pP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五</a:t>
            </a: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文言文阅读</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1123677"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五</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题点保温，题感保鲜</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761413" y="0"/>
            <a:ext cx="3429000" cy="3048000"/>
          </a:xfrm>
          <a:prstGeom prst="rect">
            <a:avLst/>
          </a:prstGeom>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334566" y="476672"/>
            <a:ext cx="11393030" cy="5909310"/>
          </a:xfrm>
          <a:prstGeom prst="rect">
            <a:avLst/>
          </a:prstGeom>
        </p:spPr>
        <p:txBody>
          <a:bodyPr wrap="square">
            <a:spAutoFit/>
          </a:bodyPr>
          <a:lstStyle/>
          <a:p>
            <a:pPr algn="just">
              <a:lnSpc>
                <a:spcPct val="150000"/>
              </a:lnSpc>
            </a:pPr>
            <a:r>
              <a:rPr lang="zh-CN" altLang="zh-CN" sz="2800" kern="100" dirty="0">
                <a:latin typeface="Times New Roman"/>
                <a:ea typeface="华文细黑"/>
                <a:cs typeface="Times New Roman"/>
              </a:rPr>
              <a:t>严厉苛刻，人们也有怨言。大历十二年秋天，大雨损害庄稼十有八成</a:t>
            </a:r>
            <a:r>
              <a:rPr lang="zh-CN" altLang="zh-CN" sz="2800" kern="100" dirty="0" smtClean="0">
                <a:latin typeface="Times New Roman"/>
                <a:ea typeface="华文细黑"/>
                <a:cs typeface="Times New Roman"/>
              </a:rPr>
              <a:t>，京兆</a:t>
            </a:r>
            <a:r>
              <a:rPr lang="zh-CN" altLang="zh-CN" sz="2800" kern="100" dirty="0">
                <a:latin typeface="Times New Roman"/>
                <a:ea typeface="华文细黑"/>
                <a:cs typeface="Times New Roman"/>
              </a:rPr>
              <a:t>尹黎干上奏报告情况，韩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恐怕会蠲免赋税赈贷百姓</a:t>
            </a:r>
            <a:r>
              <a:rPr lang="zh-CN" altLang="zh-CN" sz="2800" kern="100" dirty="0">
                <a:latin typeface="Times New Roman"/>
                <a:ea typeface="华文细黑"/>
                <a:cs typeface="Times New Roman"/>
              </a:rPr>
              <a:t>，坚持说表奏不实</a:t>
            </a:r>
            <a:r>
              <a:rPr lang="zh-CN" altLang="zh-CN" sz="2800" kern="100" dirty="0" smtClean="0">
                <a:latin typeface="Times New Roman"/>
                <a:ea typeface="华文细黑"/>
                <a:cs typeface="Times New Roman"/>
              </a:rPr>
              <a:t>。代</a:t>
            </a:r>
            <a:r>
              <a:rPr lang="zh-CN" altLang="zh-CN" sz="2800" kern="100" dirty="0">
                <a:latin typeface="Times New Roman"/>
                <a:ea typeface="华文细黑"/>
                <a:cs typeface="Times New Roman"/>
              </a:rPr>
              <a:t>宗命御史前往巡察，实际损失三万余顷田地。起初，渭南令刘藻依附韩</a:t>
            </a:r>
            <a:r>
              <a:rPr lang="zh-CN" altLang="zh-CN" sz="2800" kern="100" dirty="0">
                <a:latin typeface="宋体"/>
                <a:ea typeface="华文细黑"/>
                <a:cs typeface="宋体"/>
              </a:rPr>
              <a:t>滉</a:t>
            </a:r>
            <a:r>
              <a:rPr lang="zh-CN" altLang="zh-CN" sz="2800" kern="100" dirty="0">
                <a:latin typeface="Times New Roman"/>
                <a:ea typeface="华文细黑"/>
                <a:cs typeface="Times New Roman"/>
              </a:rPr>
              <a:t>，说本县境内没受损失，御史赵计核查确如刘藻所说，皇帝又派遣御史朱敖审察核实，受害田地有三千顷。皇帝发怒说：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县令，是用来抚养百姓的，而庄稼损失却不过问，哪里有怜悯百姓疾苦的心意呢？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贬为南浦员外尉，赵计也贬为丰州司户员外参军。正当此时，水淹河中盐地，韩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奏报池中出产瑞盐</a:t>
            </a:r>
            <a:r>
              <a:rPr lang="zh-CN" altLang="zh-CN" sz="2800" kern="100" dirty="0">
                <a:latin typeface="Times New Roman"/>
                <a:ea typeface="华文细黑"/>
                <a:cs typeface="Times New Roman"/>
              </a:rPr>
              <a:t>。皇帝怀疑，派遣谏议大夫蒋镇查访实情。</a:t>
            </a:r>
            <a:endParaRPr lang="zh-CN" altLang="zh-CN" sz="105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3613"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3382174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334566" y="756568"/>
            <a:ext cx="11393030" cy="4616648"/>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当时乡吏有罪，韩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便格杀不赦</a:t>
            </a:r>
            <a:r>
              <a:rPr lang="zh-CN" altLang="zh-CN" sz="2800" kern="100" dirty="0">
                <a:latin typeface="Times New Roman"/>
                <a:ea typeface="华文细黑"/>
                <a:cs typeface="Times New Roman"/>
              </a:rPr>
              <a:t>，人们责怪他。韩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说</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袁晁原本是鞭背吏，依仗擒贼，聚集同伙而反叛，这些人都是乡县奸猾豪强，不如杀了他们，任用年轻人，能够惜身保家不做坏事。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因贼没有牛肉酒水就不会聚集举事，他便禁止杀牛，以杜绝他们的图谋。婺州属县有违反政令的人，诛杀连累邻里，获死罪处死的有数十上百人。又派遣官员分别巡察境内，犯罪涉有嫌疑必定诛杀，一判往往有数十人，部下都忧愁恐惧。</a:t>
            </a:r>
            <a:endParaRPr lang="zh-CN" altLang="zh-CN" sz="280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3613"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4218299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33983" y="911162"/>
            <a:ext cx="11637441" cy="4534062"/>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虽然是宰相的儿子</a:t>
            </a:r>
            <a:r>
              <a:rPr lang="zh-CN" altLang="zh-CN" sz="2800" kern="100" dirty="0">
                <a:latin typeface="Times New Roman"/>
                <a:ea typeface="华文细黑"/>
                <a:cs typeface="Times New Roman"/>
              </a:rPr>
              <a:t>，衣裘被褥，十年一换。居室简陋，仅能遮蔽风雨。门前应当列戟，他因为是父亲在世时的宅门不忍心毁坏，便不请求。正堂原先没有廊宇，弟弟韩洄略加增补，韩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一见立即拆去</a:t>
            </a:r>
            <a:r>
              <a:rPr lang="zh-CN" altLang="zh-CN" sz="2800" kern="100" dirty="0">
                <a:latin typeface="Times New Roman"/>
                <a:ea typeface="华文细黑"/>
                <a:cs typeface="Times New Roman"/>
              </a:rPr>
              <a:t>，说：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先父容身此处，我们奉守，时常担心失去。如果有损坏，修葺一下就行了，怎敢改建以败坏节俭的品德呢？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他身居重位以后，清廉疾恶，不给家人增置产业。从开始做官直到位至将相，前后乘马五匹，没有一匹不是老死在槽下。</a:t>
            </a:r>
            <a:endParaRPr lang="zh-CN" altLang="zh-CN" sz="1050" kern="100" dirty="0">
              <a:effectLst/>
              <a:latin typeface="宋体"/>
              <a:cs typeface="Courier New"/>
            </a:endParaRPr>
          </a:p>
        </p:txBody>
      </p:sp>
    </p:spTree>
    <p:extLst>
      <p:ext uri="{BB962C8B-B14F-4D97-AF65-F5344CB8AC3E}">
        <p14:creationId xmlns:p14="http://schemas.microsoft.com/office/powerpoint/2010/main" val="1093097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0253" y="118034"/>
            <a:ext cx="11637441" cy="267765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用</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给下面的文段断句。</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周室既衰诸侯恣行仲尼悼礼废乐崩追修经术以达王道匡乱世反之于正见其文辞为天下制仪法垂六艺之统纪于后世作孔子世家</a:t>
            </a:r>
            <a:r>
              <a:rPr lang="zh-CN" altLang="zh-CN" sz="2800" kern="100" dirty="0" smtClean="0">
                <a:latin typeface="Times New Roman"/>
                <a:ea typeface="华文细黑"/>
                <a:cs typeface="Times New Roman"/>
              </a:rPr>
              <a:t>第十七</a:t>
            </a:r>
            <a:endParaRPr lang="en-US" altLang="zh-CN" sz="2800" kern="100" dirty="0" smtClean="0">
              <a:latin typeface="Times New Roman"/>
              <a:ea typeface="华文细黑"/>
              <a:cs typeface="Times New Roman"/>
            </a:endParaRPr>
          </a:p>
          <a:p>
            <a:pPr indent="7112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节选自《史记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太史公自序》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280253" y="5147920"/>
            <a:ext cx="11536858" cy="130907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周室既衰</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诸侯恣行</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仲尼悼礼废乐崩</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追修经术</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以达王道</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匡乱世反之于正</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见其文辞</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为天下制仪法</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垂六艺之统纪于后世</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作孔子世家第十七</a:t>
            </a:r>
            <a:endParaRPr lang="zh-CN" altLang="zh-CN" sz="2800" kern="100" dirty="0">
              <a:solidFill>
                <a:srgbClr val="0000FF"/>
              </a:solidFill>
              <a:effectLst/>
              <a:latin typeface="宋体"/>
              <a:cs typeface="Courier New"/>
            </a:endParaRPr>
          </a:p>
        </p:txBody>
      </p:sp>
      <p:sp>
        <p:nvSpPr>
          <p:cNvPr id="5" name="矩形 4"/>
          <p:cNvSpPr/>
          <p:nvPr/>
        </p:nvSpPr>
        <p:spPr>
          <a:xfrm>
            <a:off x="280253" y="2635019"/>
            <a:ext cx="11637441" cy="259506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本题考查文言文断句。首先，通读文段，大致了解整个文段的内容，文段主要讲了《孔子世家》产生的背景。其次，借助相似结构，利用动词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等断开一些比较明确的地方。再次，利用词性断句，如：诸侯、仲尼。</a:t>
            </a:r>
            <a:endParaRPr lang="zh-CN" altLang="zh-CN" sz="1050" kern="100" dirty="0">
              <a:effectLst/>
              <a:latin typeface="宋体"/>
              <a:cs typeface="Courier New"/>
            </a:endParaRPr>
          </a:p>
        </p:txBody>
      </p:sp>
      <p:sp>
        <p:nvSpPr>
          <p:cNvPr id="7" name="矩形 6"/>
          <p:cNvSpPr/>
          <p:nvPr/>
        </p:nvSpPr>
        <p:spPr>
          <a:xfrm>
            <a:off x="-452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3613" y="6665188"/>
            <a:ext cx="1126800" cy="194400"/>
          </a:xfrm>
          <a:prstGeom prst="round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C00000"/>
                </a:solidFill>
                <a:effectLst/>
                <a:uLnTx/>
                <a:uFillTx/>
                <a:latin typeface="黑体" pitchFamily="49" charset="-122"/>
                <a:ea typeface="黑体" pitchFamily="49" charset="-122"/>
                <a:cs typeface="+mn-cs"/>
              </a:rPr>
              <a:t>解析答案</a:t>
            </a:r>
            <a:endParaRPr kumimoji="0" lang="zh-CN" altLang="en-US" sz="1400" b="0" i="0" u="none" strike="noStrike" kern="0" cap="none" spc="0" normalizeH="0" baseline="0" noProof="0" dirty="0">
              <a:ln>
                <a:noFill/>
              </a:ln>
              <a:solidFill>
                <a:srgbClr val="C00000"/>
              </a:solidFill>
              <a:effectLst/>
              <a:uLnTx/>
              <a:uFillTx/>
              <a:latin typeface="黑体" pitchFamily="49" charset="-122"/>
              <a:ea typeface="黑体" pitchFamily="49" charset="-122"/>
              <a:cs typeface="+mn-cs"/>
            </a:endParaRPr>
          </a:p>
        </p:txBody>
      </p:sp>
      <p:sp>
        <p:nvSpPr>
          <p:cNvPr id="8" name="圆角矩形 7">
            <a:hlinkClick r:id="rId2" action="ppaction://hlinksldjump"/>
          </p:cNvPr>
          <p:cNvSpPr/>
          <p:nvPr/>
        </p:nvSpPr>
        <p:spPr>
          <a:xfrm>
            <a:off x="9623598"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2342747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83" y="1192229"/>
            <a:ext cx="11637441" cy="1948739"/>
          </a:xfrm>
          <a:prstGeom prst="rect">
            <a:avLst/>
          </a:prstGeom>
        </p:spPr>
        <p:txBody>
          <a:bodyPr wrap="square">
            <a:spAutoFit/>
          </a:bodyPr>
          <a:lstStyle/>
          <a:p>
            <a:pPr indent="712800" algn="just">
              <a:lnSpc>
                <a:spcPct val="150000"/>
              </a:lnSpc>
              <a:spcAft>
                <a:spcPts val="0"/>
              </a:spcAft>
            </a:pPr>
            <a:r>
              <a:rPr lang="zh-CN" altLang="zh-CN" sz="2800" kern="100" dirty="0">
                <a:latin typeface="Times New Roman"/>
                <a:ea typeface="华文细黑"/>
                <a:cs typeface="Times New Roman"/>
              </a:rPr>
              <a:t>周王室已经衰落，诸侯任意而行。孔子伤感礼乐崩废，因而追研经术，以重建王道，匡正乱世，使之返于正道，观其著述，为天下制定礼仪法度。为后世留下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纲纪。作《孔子世家》第十七。</a:t>
            </a:r>
            <a:endParaRPr lang="zh-CN" altLang="zh-CN" sz="1050" kern="100" dirty="0">
              <a:effectLst/>
              <a:latin typeface="宋体"/>
              <a:cs typeface="Courier New"/>
            </a:endParaRPr>
          </a:p>
        </p:txBody>
      </p:sp>
      <p:sp>
        <p:nvSpPr>
          <p:cNvPr id="3" name="圆角矩形 2"/>
          <p:cNvSpPr/>
          <p:nvPr/>
        </p:nvSpPr>
        <p:spPr>
          <a:xfrm>
            <a:off x="14664" y="404664"/>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5610820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756568"/>
            <a:ext cx="11405839"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阅读下面的文言文，完成文后题目。</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罢弈文</a:t>
            </a:r>
            <a:endParaRPr lang="zh-CN" altLang="zh-CN" sz="1050" b="1" kern="100" dirty="0">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清</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俞长城</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二客弈于庭，息机子从旁观焉。</a:t>
            </a:r>
            <a:r>
              <a:rPr lang="zh-CN" altLang="zh-CN" sz="2800" u="heavy" kern="100" dirty="0">
                <a:latin typeface="Times New Roman"/>
                <a:ea typeface="华文细黑"/>
                <a:cs typeface="Times New Roman"/>
              </a:rPr>
              <a:t>其始也局既布，二客悠然，喜怒不形。</a:t>
            </a:r>
            <a:r>
              <a:rPr lang="zh-CN" altLang="zh-CN" sz="2800" kern="100" dirty="0">
                <a:latin typeface="Times New Roman"/>
                <a:ea typeface="华文细黑"/>
                <a:cs typeface="Times New Roman"/>
              </a:rPr>
              <a:t>未几，争数子，皆瞪目凝视，惟恐失，若强敌在前，誓不返顾也。已而，胜负分，胜者喜，败者怒。如是者再三，局乃竟。于是计其子而较多寡焉。喜者恬然，怒者释然</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8645120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83" y="552863"/>
            <a:ext cx="11637441" cy="3970318"/>
          </a:xfrm>
          <a:prstGeom prst="rect">
            <a:avLst/>
          </a:prstGeom>
        </p:spPr>
        <p:txBody>
          <a:bodyPr wrap="square">
            <a:spAutoFit/>
          </a:bodyPr>
          <a:lstStyle/>
          <a:p>
            <a:pPr lvl="0" indent="711200" algn="just">
              <a:lnSpc>
                <a:spcPct val="150000"/>
              </a:lnSpc>
            </a:pPr>
            <a:r>
              <a:rPr lang="zh-CN" altLang="zh-CN" sz="2800" u="wavyHeavy" kern="100" dirty="0">
                <a:solidFill>
                  <a:prstClr val="black"/>
                </a:solidFill>
                <a:uFill>
                  <a:solidFill>
                    <a:srgbClr val="C00000"/>
                  </a:solidFill>
                </a:uFill>
                <a:latin typeface="Times New Roman"/>
                <a:ea typeface="华文细黑"/>
                <a:cs typeface="Times New Roman"/>
              </a:rPr>
              <a:t>明日闲暇客复来局布若畴昔息机子乃谓客曰畴昔之局其始也有不患其败而冀其胜者欤？</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至于今，岂非胜负已过而喜怒俱忘者也？</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当其争也，有不嫉之如仇雠者欤？</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然。</a:t>
            </a:r>
            <a:r>
              <a:rPr lang="en-US" altLang="zh-CN" sz="2800" kern="100" dirty="0">
                <a:solidFill>
                  <a:prstClr val="black"/>
                </a:solidFill>
                <a:latin typeface="宋体"/>
                <a:ea typeface="华文细黑"/>
                <a:cs typeface="Times New Roman"/>
              </a:rPr>
              <a:t>”“</a:t>
            </a:r>
            <a:r>
              <a:rPr lang="zh-CN" altLang="zh-CN" sz="2800" u="heavy" kern="100" dirty="0">
                <a:solidFill>
                  <a:prstClr val="black"/>
                </a:solidFill>
                <a:latin typeface="Times New Roman"/>
                <a:ea typeface="华文细黑"/>
                <a:cs typeface="Times New Roman"/>
              </a:rPr>
              <a:t>当其不争也，有不相让而不自矜者耶？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夫弈，小数也。其胜何益？其败何损？何为始而患？何为终而忘？何为始而争？何为终而让？子能识其所以然乎？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不知也。</a:t>
            </a:r>
            <a:r>
              <a:rPr lang="en-US" altLang="zh-CN" sz="2800" kern="100" dirty="0">
                <a:solidFill>
                  <a:prstClr val="black"/>
                </a:solidFill>
                <a:latin typeface="宋体"/>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5277783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0413" y="552863"/>
            <a:ext cx="11637441" cy="4534062"/>
          </a:xfrm>
          <a:prstGeom prst="rect">
            <a:avLst/>
          </a:prstGeom>
        </p:spPr>
        <p:txBody>
          <a:bodyPr wrap="square">
            <a:spAutoFit/>
          </a:bodyPr>
          <a:lstStyle/>
          <a:p>
            <a:pPr indent="711200" algn="just">
              <a:lnSpc>
                <a:spcPct val="15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呜呼！吾告予以故：夫天地，弈局也；万物，弈子也。在事前则患，在事后则忘；在事中则争，在事外则让。人以事后之见处事前，则患心泯；人以事外之见处事中，则争心熄。庶人弈于财，士大夫弈于富贵，帝王弈于天下，皆弈也。今子不以数子视天下，而以天下视数子，扰扰者将安所底</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乎？语云：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工画者寿，工棋者夭。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画者生机，棋者杀机。废其局，敛其子，全生远杀之术也。</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二客闻之，</a:t>
            </a:r>
            <a:r>
              <a:rPr lang="zh-CN" altLang="zh-CN" sz="2800" kern="100" dirty="0">
                <a:latin typeface="宋体"/>
                <a:ea typeface="华文细黑"/>
                <a:cs typeface="宋体"/>
              </a:rPr>
              <a:t>貛</a:t>
            </a:r>
            <a:r>
              <a:rPr lang="zh-CN" altLang="zh-CN" sz="2800" kern="100" dirty="0">
                <a:latin typeface="楷体_GB2312"/>
                <a:ea typeface="华文细黑"/>
                <a:cs typeface="楷体_GB2312"/>
              </a:rPr>
              <a:t>然</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深省，视局若虚，视子若弃，于是遂罢弈。</a:t>
            </a:r>
            <a:endParaRPr lang="zh-CN" altLang="zh-CN" sz="1050" kern="100" dirty="0">
              <a:effectLst/>
              <a:latin typeface="宋体"/>
              <a:cs typeface="Courier New"/>
            </a:endParaRPr>
          </a:p>
        </p:txBody>
      </p:sp>
      <p:sp>
        <p:nvSpPr>
          <p:cNvPr id="7" name="矩形 6"/>
          <p:cNvSpPr/>
          <p:nvPr/>
        </p:nvSpPr>
        <p:spPr>
          <a:xfrm>
            <a:off x="290413" y="5158578"/>
            <a:ext cx="7645042" cy="738664"/>
          </a:xfrm>
          <a:prstGeom prst="rect">
            <a:avLst/>
          </a:prstGeom>
        </p:spPr>
        <p:txBody>
          <a:bodyPr wrap="none">
            <a:spAutoFit/>
          </a:bodyPr>
          <a:lstStyle/>
          <a:p>
            <a:pPr algn="just">
              <a:lnSpc>
                <a:spcPct val="150000"/>
              </a:lnSpc>
              <a:spcAft>
                <a:spcPts val="0"/>
              </a:spcAft>
            </a:pPr>
            <a:r>
              <a:rPr lang="zh-CN" altLang="zh-CN" sz="2800" b="1" kern="100" dirty="0">
                <a:latin typeface="Times New Roman"/>
                <a:ea typeface="华文细黑"/>
                <a:cs typeface="Times New Roman"/>
              </a:rPr>
              <a:t>注</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底</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zhǐ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：至，到达。</a:t>
            </a:r>
            <a:r>
              <a:rPr lang="en-US" altLang="zh-CN" sz="2800" kern="100" dirty="0">
                <a:latin typeface="宋体"/>
                <a:ea typeface="华文细黑"/>
                <a:cs typeface="Times New Roman"/>
              </a:rPr>
              <a:t>②</a:t>
            </a:r>
            <a:r>
              <a:rPr lang="zh-CN" altLang="zh-CN" sz="2800" kern="100" dirty="0">
                <a:latin typeface="宋体"/>
                <a:ea typeface="华文细黑"/>
                <a:cs typeface="宋体"/>
              </a:rPr>
              <a:t>貛</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jué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然：猛然。</a:t>
            </a:r>
            <a:endParaRPr lang="zh-CN" altLang="zh-CN" sz="2800" kern="100" dirty="0">
              <a:effectLst/>
              <a:latin typeface="宋体"/>
              <a:cs typeface="Courier New"/>
            </a:endParaRPr>
          </a:p>
        </p:txBody>
      </p:sp>
    </p:spTree>
    <p:extLst>
      <p:ext uri="{BB962C8B-B14F-4D97-AF65-F5344CB8AC3E}">
        <p14:creationId xmlns:p14="http://schemas.microsoft.com/office/powerpoint/2010/main" val="8235802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8582" y="620620"/>
            <a:ext cx="9433048"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对下列句子中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词语</a:t>
            </a:r>
            <a:r>
              <a:rPr lang="zh-CN" altLang="zh-CN" sz="2800" kern="100" dirty="0">
                <a:latin typeface="Times New Roman"/>
                <a:ea typeface="华文细黑"/>
                <a:cs typeface="Times New Roman"/>
              </a:rPr>
              <a:t>的解释，不正确的一项是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如是者再三，局乃</a:t>
            </a:r>
            <a:r>
              <a:rPr lang="zh-CN" altLang="zh-CN" sz="2800" kern="100" dirty="0">
                <a:solidFill>
                  <a:srgbClr val="C00000"/>
                </a:solidFill>
                <a:latin typeface="Times New Roman"/>
                <a:ea typeface="华文细黑"/>
                <a:cs typeface="Times New Roman"/>
              </a:rPr>
              <a:t>竟</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竟：终了</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有不</a:t>
            </a:r>
            <a:r>
              <a:rPr lang="zh-CN" altLang="zh-CN" sz="2800" kern="100" dirty="0">
                <a:solidFill>
                  <a:srgbClr val="C00000"/>
                </a:solidFill>
                <a:latin typeface="Times New Roman"/>
                <a:ea typeface="华文细黑"/>
                <a:cs typeface="Times New Roman"/>
              </a:rPr>
              <a:t>嫉</a:t>
            </a:r>
            <a:r>
              <a:rPr lang="zh-CN" altLang="zh-CN" sz="2800" kern="100" dirty="0">
                <a:latin typeface="Times New Roman"/>
                <a:ea typeface="华文细黑"/>
                <a:cs typeface="Times New Roman"/>
              </a:rPr>
              <a:t>之如仇雠者欤</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嫉</a:t>
            </a:r>
            <a:r>
              <a:rPr lang="zh-CN" altLang="zh-CN" sz="2800" kern="100" dirty="0">
                <a:latin typeface="Times New Roman"/>
                <a:ea typeface="华文细黑"/>
                <a:cs typeface="Times New Roman"/>
              </a:rPr>
              <a:t>：嫉妒</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夫弈，小</a:t>
            </a:r>
            <a:r>
              <a:rPr lang="zh-CN" altLang="zh-CN" sz="2800" kern="100" dirty="0">
                <a:solidFill>
                  <a:srgbClr val="C00000"/>
                </a:solidFill>
                <a:latin typeface="Times New Roman"/>
                <a:ea typeface="华文细黑"/>
                <a:cs typeface="Times New Roman"/>
              </a:rPr>
              <a:t>数</a:t>
            </a:r>
            <a:r>
              <a:rPr lang="zh-CN" altLang="zh-CN" sz="2800" kern="100" dirty="0">
                <a:latin typeface="Times New Roman"/>
                <a:ea typeface="华文细黑"/>
                <a:cs typeface="Times New Roman"/>
              </a:rPr>
              <a:t>也</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数</a:t>
            </a:r>
            <a:r>
              <a:rPr lang="zh-CN" altLang="zh-CN" sz="2800" kern="100" dirty="0">
                <a:latin typeface="Times New Roman"/>
                <a:ea typeface="华文细黑"/>
                <a:cs typeface="Times New Roman"/>
              </a:rPr>
              <a:t>：技艺</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工画者寿，工棋者</a:t>
            </a:r>
            <a:r>
              <a:rPr lang="zh-CN" altLang="zh-CN" sz="2800" kern="100" dirty="0">
                <a:solidFill>
                  <a:srgbClr val="C00000"/>
                </a:solidFill>
                <a:latin typeface="Times New Roman"/>
                <a:ea typeface="华文细黑"/>
                <a:cs typeface="Times New Roman"/>
              </a:rPr>
              <a:t>夭</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夭</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短命</a:t>
            </a:r>
            <a:endParaRPr lang="zh-CN" altLang="zh-CN" sz="2800" kern="100" dirty="0">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318882" y="194731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12639" y="806232"/>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78582" y="3831835"/>
            <a:ext cx="3057247" cy="656077"/>
          </a:xfrm>
          <a:prstGeom prst="rect">
            <a:avLst/>
          </a:prstGeom>
        </p:spPr>
        <p:txBody>
          <a:bodyPr wrap="non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嫉：憎恨。</a:t>
            </a:r>
            <a:endParaRPr lang="zh-CN" altLang="zh-CN" sz="2800" kern="100" dirty="0">
              <a:effectLst/>
              <a:latin typeface="宋体"/>
              <a:cs typeface="Courier New"/>
            </a:endParaRPr>
          </a:p>
        </p:txBody>
      </p:sp>
    </p:spTree>
    <p:extLst>
      <p:ext uri="{BB962C8B-B14F-4D97-AF65-F5344CB8AC3E}">
        <p14:creationId xmlns:p14="http://schemas.microsoft.com/office/powerpoint/2010/main" val="14919529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4429" y="188640"/>
            <a:ext cx="11637441" cy="738664"/>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下列各组句子中，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词</a:t>
            </a:r>
            <a:r>
              <a:rPr lang="zh-CN" altLang="zh-CN" sz="2800" kern="100" dirty="0">
                <a:latin typeface="Times New Roman"/>
                <a:ea typeface="华文细黑"/>
                <a:cs typeface="Times New Roman"/>
              </a:rPr>
              <a:t>的意义和用法相同的一组是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99902" y="394504"/>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406574" y="1364048"/>
            <a:ext cx="534121" cy="523220"/>
          </a:xfrm>
          <a:prstGeom prst="rect">
            <a:avLst/>
          </a:prstGeom>
        </p:spPr>
        <p:txBody>
          <a:bodyPr wrap="none">
            <a:spAutoFit/>
          </a:bodyPr>
          <a:lstStyle/>
          <a:p>
            <a:r>
              <a:rPr lang="en-US" altLang="zh-CN" sz="2800" kern="100" dirty="0">
                <a:latin typeface="Times New Roman"/>
              </a:rPr>
              <a:t>A.</a:t>
            </a:r>
            <a:endParaRPr lang="zh-CN" altLang="en-US" sz="2800" dirty="0"/>
          </a:p>
        </p:txBody>
      </p:sp>
      <p:sp>
        <p:nvSpPr>
          <p:cNvPr id="12" name="矩形 11"/>
          <p:cNvSpPr/>
          <p:nvPr/>
        </p:nvSpPr>
        <p:spPr>
          <a:xfrm>
            <a:off x="1089268" y="908720"/>
            <a:ext cx="3416320" cy="1384995"/>
          </a:xfrm>
          <a:prstGeom prst="rect">
            <a:avLst/>
          </a:prstGeom>
        </p:spPr>
        <p:txBody>
          <a:bodyPr wrap="none">
            <a:spAutoFit/>
          </a:bodyPr>
          <a:lstStyle/>
          <a:p>
            <a:pPr>
              <a:lnSpc>
                <a:spcPct val="150000"/>
              </a:lnSpc>
            </a:pPr>
            <a:r>
              <a:rPr lang="zh-CN" altLang="zh-CN" sz="2800" kern="100" dirty="0">
                <a:latin typeface="Times New Roman"/>
                <a:ea typeface="华文细黑"/>
                <a:cs typeface="Times New Roman"/>
              </a:rPr>
              <a:t>如是者再三，局</a:t>
            </a:r>
            <a:r>
              <a:rPr lang="zh-CN" altLang="zh-CN" sz="2800" kern="100" dirty="0">
                <a:solidFill>
                  <a:srgbClr val="C00000"/>
                </a:solidFill>
                <a:latin typeface="Times New Roman"/>
                <a:ea typeface="华文细黑"/>
                <a:cs typeface="Times New Roman"/>
              </a:rPr>
              <a:t>乃</a:t>
            </a:r>
            <a:r>
              <a:rPr lang="zh-CN" altLang="zh-CN" sz="2800" kern="100" dirty="0" smtClean="0">
                <a:latin typeface="Times New Roman"/>
                <a:ea typeface="华文细黑"/>
                <a:cs typeface="Times New Roman"/>
              </a:rPr>
              <a:t>竟</a:t>
            </a:r>
            <a:endParaRPr lang="en-US" altLang="zh-CN" sz="2800" kern="100" dirty="0">
              <a:latin typeface="Times New Roman"/>
              <a:ea typeface="华文细黑"/>
              <a:cs typeface="Times New Roman"/>
            </a:endParaRPr>
          </a:p>
          <a:p>
            <a:pPr>
              <a:lnSpc>
                <a:spcPct val="150000"/>
              </a:lnSpc>
            </a:pPr>
            <a:r>
              <a:rPr lang="zh-CN" altLang="zh-CN" sz="2800" kern="100" dirty="0" smtClean="0">
                <a:latin typeface="Times New Roman"/>
                <a:ea typeface="华文细黑"/>
                <a:cs typeface="Times New Roman"/>
              </a:rPr>
              <a:t>屈原</a:t>
            </a:r>
            <a:r>
              <a:rPr lang="zh-CN" altLang="zh-CN" sz="2800" kern="100" dirty="0">
                <a:latin typeface="Times New Roman"/>
                <a:ea typeface="华文细黑"/>
                <a:cs typeface="Times New Roman"/>
              </a:rPr>
              <a:t>放逐，</a:t>
            </a:r>
            <a:r>
              <a:rPr lang="zh-CN" altLang="zh-CN" sz="2800" kern="100" dirty="0">
                <a:solidFill>
                  <a:srgbClr val="C00000"/>
                </a:solidFill>
                <a:latin typeface="Times New Roman"/>
                <a:ea typeface="华文细黑"/>
                <a:cs typeface="Times New Roman"/>
              </a:rPr>
              <a:t>乃</a:t>
            </a:r>
            <a:r>
              <a:rPr lang="zh-CN" altLang="zh-CN" sz="2800" kern="100" dirty="0">
                <a:latin typeface="Times New Roman"/>
                <a:ea typeface="华文细黑"/>
                <a:cs typeface="Times New Roman"/>
              </a:rPr>
              <a:t>赋离骚</a:t>
            </a:r>
            <a:endParaRPr lang="zh-CN" altLang="en-US" sz="2800" kern="100" dirty="0">
              <a:latin typeface="Times New Roman"/>
              <a:ea typeface="华文细黑"/>
              <a:cs typeface="Times New Roman"/>
            </a:endParaRPr>
          </a:p>
        </p:txBody>
      </p:sp>
      <p:sp>
        <p:nvSpPr>
          <p:cNvPr id="13" name="矩形 12"/>
          <p:cNvSpPr/>
          <p:nvPr/>
        </p:nvSpPr>
        <p:spPr>
          <a:xfrm>
            <a:off x="406574" y="4139922"/>
            <a:ext cx="513282" cy="523220"/>
          </a:xfrm>
          <a:prstGeom prst="rect">
            <a:avLst/>
          </a:prstGeom>
        </p:spPr>
        <p:txBody>
          <a:bodyPr wrap="none">
            <a:spAutoFit/>
          </a:bodyPr>
          <a:lstStyle/>
          <a:p>
            <a:r>
              <a:rPr lang="en-US" altLang="zh-CN" sz="2800" kern="100" dirty="0">
                <a:latin typeface="Times New Roman"/>
              </a:rPr>
              <a:t>C.</a:t>
            </a:r>
            <a:endParaRPr lang="zh-CN" altLang="en-US" sz="2800" dirty="0"/>
          </a:p>
        </p:txBody>
      </p:sp>
      <p:sp>
        <p:nvSpPr>
          <p:cNvPr id="14" name="矩形 13"/>
          <p:cNvSpPr/>
          <p:nvPr/>
        </p:nvSpPr>
        <p:spPr>
          <a:xfrm>
            <a:off x="434429" y="5579581"/>
            <a:ext cx="534121" cy="523220"/>
          </a:xfrm>
          <a:prstGeom prst="rect">
            <a:avLst/>
          </a:prstGeom>
        </p:spPr>
        <p:txBody>
          <a:bodyPr wrap="none">
            <a:spAutoFit/>
          </a:bodyPr>
          <a:lstStyle/>
          <a:p>
            <a:r>
              <a:rPr lang="en-US" altLang="zh-CN" sz="2800" kern="100" dirty="0">
                <a:latin typeface="Times New Roman"/>
              </a:rPr>
              <a:t>D.</a:t>
            </a:r>
            <a:endParaRPr lang="zh-CN" altLang="en-US" sz="2800" dirty="0"/>
          </a:p>
        </p:txBody>
      </p:sp>
      <p:sp>
        <p:nvSpPr>
          <p:cNvPr id="15" name="左大括号 14"/>
          <p:cNvSpPr/>
          <p:nvPr/>
        </p:nvSpPr>
        <p:spPr>
          <a:xfrm>
            <a:off x="871140" y="1093412"/>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6" name="左大括号 15"/>
          <p:cNvSpPr/>
          <p:nvPr/>
        </p:nvSpPr>
        <p:spPr>
          <a:xfrm>
            <a:off x="885666" y="3923397"/>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7" name="左大括号 16"/>
          <p:cNvSpPr/>
          <p:nvPr/>
        </p:nvSpPr>
        <p:spPr>
          <a:xfrm>
            <a:off x="846622" y="2528952"/>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8" name="左大括号 17"/>
          <p:cNvSpPr/>
          <p:nvPr/>
        </p:nvSpPr>
        <p:spPr>
          <a:xfrm>
            <a:off x="918913" y="5416421"/>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0" name="矩形 19"/>
          <p:cNvSpPr/>
          <p:nvPr/>
        </p:nvSpPr>
        <p:spPr>
          <a:xfrm>
            <a:off x="342981" y="2776984"/>
            <a:ext cx="513282" cy="523220"/>
          </a:xfrm>
          <a:prstGeom prst="rect">
            <a:avLst/>
          </a:prstGeom>
        </p:spPr>
        <p:txBody>
          <a:bodyPr wrap="none">
            <a:spAutoFit/>
          </a:bodyPr>
          <a:lstStyle/>
          <a:p>
            <a:r>
              <a:rPr lang="en-US" altLang="zh-CN" sz="2800" kern="100" dirty="0">
                <a:latin typeface="Times New Roman"/>
              </a:rPr>
              <a:t>B.</a:t>
            </a:r>
            <a:endParaRPr lang="zh-CN" altLang="en-US" sz="2800" dirty="0"/>
          </a:p>
        </p:txBody>
      </p:sp>
      <p:sp>
        <p:nvSpPr>
          <p:cNvPr id="22" name="矩形 21"/>
          <p:cNvSpPr/>
          <p:nvPr/>
        </p:nvSpPr>
        <p:spPr>
          <a:xfrm>
            <a:off x="1089268" y="2308240"/>
            <a:ext cx="5211683" cy="1384995"/>
          </a:xfrm>
          <a:prstGeom prst="rect">
            <a:avLst/>
          </a:prstGeom>
        </p:spPr>
        <p:txBody>
          <a:bodyPr wrap="none">
            <a:spAutoFit/>
          </a:bodyPr>
          <a:lstStyle/>
          <a:p>
            <a:pPr>
              <a:lnSpc>
                <a:spcPct val="150000"/>
              </a:lnSpc>
            </a:pPr>
            <a:r>
              <a:rPr lang="zh-CN" altLang="zh-CN" sz="2800" kern="100" dirty="0">
                <a:latin typeface="Times New Roman"/>
                <a:ea typeface="华文细黑"/>
                <a:cs typeface="Times New Roman"/>
              </a:rPr>
              <a:t>当</a:t>
            </a:r>
            <a:r>
              <a:rPr lang="zh-CN" altLang="zh-CN" sz="2800" kern="100" dirty="0">
                <a:solidFill>
                  <a:srgbClr val="C00000"/>
                </a:solidFill>
                <a:latin typeface="Times New Roman"/>
                <a:ea typeface="华文细黑"/>
                <a:cs typeface="Times New Roman"/>
              </a:rPr>
              <a:t>其</a:t>
            </a:r>
            <a:r>
              <a:rPr lang="zh-CN" altLang="zh-CN" sz="2800" kern="100" dirty="0">
                <a:latin typeface="Times New Roman"/>
                <a:ea typeface="华文细黑"/>
                <a:cs typeface="Times New Roman"/>
              </a:rPr>
              <a:t>争也，有不嫉之如仇雠者</a:t>
            </a:r>
            <a:r>
              <a:rPr lang="zh-CN" altLang="zh-CN" sz="2800" kern="100" dirty="0" smtClean="0">
                <a:latin typeface="Times New Roman"/>
                <a:ea typeface="华文细黑"/>
                <a:cs typeface="Times New Roman"/>
              </a:rPr>
              <a:t>欤</a:t>
            </a:r>
            <a:endParaRPr lang="en-US" altLang="zh-CN" sz="2800" kern="100" dirty="0">
              <a:latin typeface="Times New Roman"/>
              <a:ea typeface="华文细黑"/>
              <a:cs typeface="Times New Roman"/>
            </a:endParaRPr>
          </a:p>
          <a:p>
            <a:pPr>
              <a:lnSpc>
                <a:spcPct val="150000"/>
              </a:lnSpc>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智者尽</a:t>
            </a:r>
            <a:r>
              <a:rPr lang="zh-CN" altLang="zh-CN" sz="2800" kern="100" dirty="0">
                <a:solidFill>
                  <a:srgbClr val="C00000"/>
                </a:solidFill>
                <a:latin typeface="Times New Roman"/>
                <a:ea typeface="华文细黑"/>
                <a:cs typeface="Times New Roman"/>
              </a:rPr>
              <a:t>其</a:t>
            </a:r>
            <a:r>
              <a:rPr lang="zh-CN" altLang="zh-CN" sz="2800" kern="100" dirty="0">
                <a:latin typeface="Times New Roman"/>
                <a:ea typeface="华文细黑"/>
                <a:cs typeface="Times New Roman"/>
              </a:rPr>
              <a:t>谋</a:t>
            </a:r>
            <a:endParaRPr lang="zh-CN" altLang="en-US" sz="2800" kern="100" dirty="0">
              <a:latin typeface="Times New Roman"/>
              <a:ea typeface="华文细黑"/>
              <a:cs typeface="Times New Roman"/>
            </a:endParaRPr>
          </a:p>
        </p:txBody>
      </p:sp>
      <p:sp>
        <p:nvSpPr>
          <p:cNvPr id="24" name="矩形 23"/>
          <p:cNvSpPr/>
          <p:nvPr/>
        </p:nvSpPr>
        <p:spPr>
          <a:xfrm>
            <a:off x="1089268" y="3737352"/>
            <a:ext cx="3416320" cy="1384995"/>
          </a:xfrm>
          <a:prstGeom prst="rect">
            <a:avLst/>
          </a:prstGeom>
        </p:spPr>
        <p:txBody>
          <a:bodyPr wrap="none">
            <a:spAutoFit/>
          </a:bodyPr>
          <a:lstStyle/>
          <a:p>
            <a:pPr>
              <a:lnSpc>
                <a:spcPct val="150000"/>
              </a:lnSpc>
            </a:pPr>
            <a:r>
              <a:rPr lang="zh-CN" altLang="zh-CN" sz="2800" kern="100" dirty="0">
                <a:latin typeface="Times New Roman"/>
                <a:ea typeface="华文细黑"/>
                <a:cs typeface="Times New Roman"/>
              </a:rPr>
              <a:t>人</a:t>
            </a:r>
            <a:r>
              <a:rPr lang="zh-CN" altLang="zh-CN" sz="2800" kern="100" dirty="0">
                <a:solidFill>
                  <a:srgbClr val="C00000"/>
                </a:solidFill>
                <a:latin typeface="Times New Roman"/>
                <a:ea typeface="华文细黑"/>
                <a:cs typeface="Times New Roman"/>
              </a:rPr>
              <a:t>以</a:t>
            </a:r>
            <a:r>
              <a:rPr lang="zh-CN" altLang="zh-CN" sz="2800" kern="100" dirty="0">
                <a:latin typeface="Times New Roman"/>
                <a:ea typeface="华文细黑"/>
                <a:cs typeface="Times New Roman"/>
              </a:rPr>
              <a:t>事后之见处事</a:t>
            </a:r>
            <a:r>
              <a:rPr lang="zh-CN" altLang="zh-CN" sz="2800" kern="100" dirty="0" smtClean="0">
                <a:latin typeface="Times New Roman"/>
                <a:ea typeface="华文细黑"/>
                <a:cs typeface="Times New Roman"/>
              </a:rPr>
              <a:t>前</a:t>
            </a:r>
            <a:endParaRPr lang="en-US" altLang="zh-CN" sz="2800" kern="100" dirty="0">
              <a:latin typeface="Times New Roman"/>
              <a:ea typeface="华文细黑"/>
              <a:cs typeface="Times New Roman"/>
            </a:endParaRPr>
          </a:p>
          <a:p>
            <a:pPr>
              <a:lnSpc>
                <a:spcPct val="150000"/>
              </a:lnSpc>
            </a:pPr>
            <a:r>
              <a:rPr lang="zh-CN" altLang="zh-CN" sz="2800" kern="100" dirty="0">
                <a:solidFill>
                  <a:srgbClr val="C00000"/>
                </a:solidFill>
                <a:latin typeface="Times New Roman"/>
                <a:ea typeface="华文细黑"/>
                <a:cs typeface="Times New Roman"/>
              </a:rPr>
              <a:t>以</a:t>
            </a:r>
            <a:r>
              <a:rPr lang="zh-CN" altLang="zh-CN" sz="2800" kern="100" dirty="0">
                <a:latin typeface="Times New Roman"/>
                <a:ea typeface="华文细黑"/>
                <a:cs typeface="Times New Roman"/>
              </a:rPr>
              <a:t>勇气闻于诸侯</a:t>
            </a:r>
            <a:endParaRPr lang="zh-CN" altLang="en-US" sz="2800" kern="100" dirty="0">
              <a:latin typeface="Times New Roman"/>
              <a:ea typeface="华文细黑"/>
              <a:cs typeface="Times New Roman"/>
            </a:endParaRPr>
          </a:p>
        </p:txBody>
      </p:sp>
      <p:sp>
        <p:nvSpPr>
          <p:cNvPr id="26" name="矩形 25"/>
          <p:cNvSpPr/>
          <p:nvPr/>
        </p:nvSpPr>
        <p:spPr>
          <a:xfrm>
            <a:off x="1089268" y="5208880"/>
            <a:ext cx="4493538" cy="1384995"/>
          </a:xfrm>
          <a:prstGeom prst="rect">
            <a:avLst/>
          </a:prstGeom>
        </p:spPr>
        <p:txBody>
          <a:bodyPr wrap="none">
            <a:spAutoFit/>
          </a:bodyPr>
          <a:lstStyle/>
          <a:p>
            <a:pPr>
              <a:lnSpc>
                <a:spcPct val="150000"/>
              </a:lnSpc>
            </a:pPr>
            <a:r>
              <a:rPr lang="zh-CN" altLang="zh-CN" sz="2800" kern="100" dirty="0">
                <a:latin typeface="Times New Roman"/>
                <a:ea typeface="华文细黑"/>
                <a:cs typeface="Times New Roman"/>
              </a:rPr>
              <a:t>子能识其</a:t>
            </a:r>
            <a:r>
              <a:rPr lang="zh-CN" altLang="zh-CN" sz="2800" kern="100" dirty="0">
                <a:solidFill>
                  <a:srgbClr val="C00000"/>
                </a:solidFill>
                <a:latin typeface="Times New Roman"/>
                <a:ea typeface="华文细黑"/>
                <a:cs typeface="Times New Roman"/>
              </a:rPr>
              <a:t>所以</a:t>
            </a:r>
            <a:r>
              <a:rPr lang="zh-CN" altLang="zh-CN" sz="2800" kern="100" dirty="0">
                <a:latin typeface="Times New Roman"/>
                <a:ea typeface="华文细黑"/>
                <a:cs typeface="Times New Roman"/>
              </a:rPr>
              <a:t>然</a:t>
            </a:r>
            <a:r>
              <a:rPr lang="zh-CN" altLang="zh-CN" sz="2800" kern="100" dirty="0" smtClean="0">
                <a:latin typeface="Times New Roman"/>
                <a:ea typeface="华文细黑"/>
                <a:cs typeface="Times New Roman"/>
              </a:rPr>
              <a:t>乎</a:t>
            </a:r>
            <a:endParaRPr lang="en-US" altLang="zh-CN" sz="2800" kern="100" dirty="0">
              <a:latin typeface="Times New Roman"/>
              <a:ea typeface="华文细黑"/>
              <a:cs typeface="Times New Roman"/>
            </a:endParaRPr>
          </a:p>
          <a:p>
            <a:pPr>
              <a:lnSpc>
                <a:spcPct val="150000"/>
              </a:lnSpc>
            </a:pPr>
            <a:r>
              <a:rPr lang="zh-CN" altLang="zh-CN" sz="2800" kern="100" dirty="0" smtClean="0">
                <a:latin typeface="Times New Roman"/>
                <a:ea typeface="华文细黑"/>
                <a:cs typeface="Times New Roman"/>
              </a:rPr>
              <a:t>师</a:t>
            </a:r>
            <a:r>
              <a:rPr lang="zh-CN" altLang="zh-CN" sz="2800" kern="100" dirty="0">
                <a:latin typeface="Times New Roman"/>
                <a:ea typeface="华文细黑"/>
                <a:cs typeface="Times New Roman"/>
              </a:rPr>
              <a:t>者，</a:t>
            </a:r>
            <a:r>
              <a:rPr lang="zh-CN" altLang="zh-CN" sz="2800" kern="100" dirty="0">
                <a:solidFill>
                  <a:srgbClr val="C00000"/>
                </a:solidFill>
                <a:latin typeface="Times New Roman"/>
                <a:ea typeface="华文细黑"/>
                <a:cs typeface="Times New Roman"/>
              </a:rPr>
              <a:t>所以</a:t>
            </a:r>
            <a:r>
              <a:rPr lang="zh-CN" altLang="zh-CN" sz="2800" kern="100" dirty="0">
                <a:latin typeface="Times New Roman"/>
                <a:ea typeface="华文细黑"/>
                <a:cs typeface="Times New Roman"/>
              </a:rPr>
              <a:t>传道受业解惑也</a:t>
            </a:r>
            <a:endParaRPr lang="zh-CN" altLang="en-US" sz="2800" kern="100" dirty="0">
              <a:latin typeface="Times New Roman"/>
              <a:ea typeface="华文细黑"/>
              <a:cs typeface="Times New Roman"/>
            </a:endParaRPr>
          </a:p>
        </p:txBody>
      </p:sp>
      <p:sp>
        <p:nvSpPr>
          <p:cNvPr id="5" name="TextBox 4"/>
          <p:cNvSpPr txBox="1"/>
          <p:nvPr/>
        </p:nvSpPr>
        <p:spPr>
          <a:xfrm>
            <a:off x="298562" y="4070077"/>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30208258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13663" y="114944"/>
            <a:ext cx="11765879" cy="6694140"/>
          </a:xfrm>
          <a:prstGeom prst="rect">
            <a:avLst/>
          </a:prstGeom>
        </p:spPr>
        <p:txBody>
          <a:bodyPr wrap="square">
            <a:spAutoFit/>
          </a:bodyPr>
          <a:lstStyle/>
          <a:p>
            <a:pPr algn="just">
              <a:lnSpc>
                <a:spcPct val="150000"/>
              </a:lnSpc>
              <a:spcAft>
                <a:spcPts val="0"/>
              </a:spcAft>
            </a:pPr>
            <a:r>
              <a:rPr lang="zh-CN" altLang="zh-CN" sz="2600" kern="100" dirty="0">
                <a:latin typeface="Times New Roman"/>
                <a:ea typeface="华文细黑"/>
                <a:cs typeface="Times New Roman"/>
              </a:rPr>
              <a:t>阅读下面的文言文，完成文后题目。</a:t>
            </a:r>
            <a:endParaRPr lang="zh-CN" altLang="zh-CN" sz="2600" kern="100" dirty="0">
              <a:latin typeface="宋体"/>
              <a:cs typeface="Courier New"/>
            </a:endParaRPr>
          </a:p>
          <a:p>
            <a:pPr indent="711200" algn="just">
              <a:lnSpc>
                <a:spcPct val="150000"/>
              </a:lnSpc>
              <a:spcAft>
                <a:spcPts val="0"/>
              </a:spcAft>
            </a:pP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韩</a:t>
            </a:r>
            <a:r>
              <a:rPr lang="en-US" altLang="zh-CN" sz="2600" kern="100" dirty="0">
                <a:latin typeface="Times New Roman"/>
                <a:ea typeface="华文细黑"/>
                <a:cs typeface="Courier New"/>
              </a:rPr>
              <a:t>)</a:t>
            </a:r>
            <a:r>
              <a:rPr lang="zh-CN" altLang="zh-CN" sz="2600" kern="100" dirty="0">
                <a:latin typeface="宋体"/>
                <a:ea typeface="华文细黑"/>
                <a:cs typeface="宋体"/>
              </a:rPr>
              <a:t>滉</a:t>
            </a:r>
            <a:r>
              <a:rPr lang="zh-CN" altLang="zh-CN" sz="2600" kern="100" dirty="0">
                <a:latin typeface="Times New Roman"/>
                <a:ea typeface="华文细黑"/>
                <a:cs typeface="Times New Roman"/>
              </a:rPr>
              <a:t>，字太冲，性强直，明吏事，莅南曹五年，薄最详致。再迁给事中，知兵部选。时盗杀富平令韦当，贼隶北军，鱼朝恩私其凶，奏</a:t>
            </a:r>
            <a:r>
              <a:rPr lang="zh-CN" altLang="zh-CN" sz="2600" kern="100" dirty="0">
                <a:solidFill>
                  <a:srgbClr val="C00000"/>
                </a:solidFill>
                <a:latin typeface="Times New Roman"/>
                <a:ea typeface="华文细黑"/>
                <a:cs typeface="Times New Roman"/>
              </a:rPr>
              <a:t>原</a:t>
            </a:r>
            <a:r>
              <a:rPr lang="zh-CN" altLang="zh-CN" sz="2600" kern="100" dirty="0">
                <a:latin typeface="Times New Roman"/>
                <a:ea typeface="华文细黑"/>
                <a:cs typeface="Times New Roman"/>
              </a:rPr>
              <a:t>死，</a:t>
            </a:r>
            <a:r>
              <a:rPr lang="zh-CN" altLang="zh-CN" sz="2600" kern="100" dirty="0">
                <a:latin typeface="宋体"/>
                <a:ea typeface="华文细黑"/>
                <a:cs typeface="宋体"/>
              </a:rPr>
              <a:t>滉</a:t>
            </a:r>
            <a:r>
              <a:rPr lang="zh-CN" altLang="zh-CN" sz="2600" kern="100" dirty="0">
                <a:latin typeface="楷体_GB2312"/>
                <a:ea typeface="华文细黑"/>
                <a:cs typeface="楷体_GB2312"/>
              </a:rPr>
              <a:t>执处</a:t>
            </a:r>
            <a:r>
              <a:rPr lang="zh-CN" altLang="zh-CN" sz="2600" kern="100" dirty="0">
                <a:latin typeface="Times New Roman"/>
                <a:ea typeface="华文细黑"/>
                <a:cs typeface="Times New Roman"/>
              </a:rPr>
              <a:t>，卒伏辜。</a:t>
            </a:r>
          </a:p>
          <a:p>
            <a:pPr indent="711200" algn="just">
              <a:lnSpc>
                <a:spcPct val="150000"/>
              </a:lnSpc>
              <a:spcAft>
                <a:spcPts val="0"/>
              </a:spcAft>
            </a:pPr>
            <a:r>
              <a:rPr lang="zh-CN" altLang="zh-CN" sz="2600" kern="100" dirty="0" smtClean="0">
                <a:latin typeface="Times New Roman"/>
                <a:ea typeface="华文细黑"/>
                <a:cs typeface="Times New Roman"/>
              </a:rPr>
              <a:t>自</a:t>
            </a:r>
            <a:r>
              <a:rPr lang="zh-CN" altLang="zh-CN" sz="2600" kern="100" dirty="0">
                <a:latin typeface="Times New Roman"/>
                <a:ea typeface="华文细黑"/>
                <a:cs typeface="Times New Roman"/>
              </a:rPr>
              <a:t>至德军兴，所在赋税无</a:t>
            </a:r>
            <a:r>
              <a:rPr lang="zh-CN" altLang="zh-CN" sz="2600" kern="100" dirty="0">
                <a:solidFill>
                  <a:srgbClr val="C00000"/>
                </a:solidFill>
                <a:latin typeface="Times New Roman"/>
                <a:ea typeface="华文细黑"/>
                <a:cs typeface="Times New Roman"/>
              </a:rPr>
              <a:t>艺</a:t>
            </a:r>
            <a:r>
              <a:rPr lang="zh-CN" altLang="zh-CN" sz="2600" kern="100" dirty="0">
                <a:latin typeface="Times New Roman"/>
                <a:ea typeface="华文细黑"/>
                <a:cs typeface="Times New Roman"/>
              </a:rPr>
              <a:t>，帑司给输</a:t>
            </a:r>
            <a:r>
              <a:rPr lang="zh-CN" altLang="zh-CN" sz="2600" kern="100" dirty="0">
                <a:latin typeface="宋体"/>
                <a:ea typeface="华文细黑"/>
                <a:cs typeface="宋体"/>
              </a:rPr>
              <a:t>亁</a:t>
            </a:r>
            <a:r>
              <a:rPr lang="zh-CN" altLang="zh-CN" sz="2600" kern="100" dirty="0">
                <a:latin typeface="楷体_GB2312"/>
                <a:ea typeface="华文细黑"/>
                <a:cs typeface="楷体_GB2312"/>
              </a:rPr>
              <a:t>隐</a:t>
            </a:r>
            <a:r>
              <a:rPr lang="zh-CN" altLang="zh-CN" sz="2600" kern="100" dirty="0">
                <a:latin typeface="Times New Roman"/>
                <a:ea typeface="华文细黑"/>
                <a:cs typeface="Times New Roman"/>
              </a:rPr>
              <a:t>。</a:t>
            </a:r>
            <a:r>
              <a:rPr lang="zh-CN" altLang="zh-CN" sz="2600" kern="100" dirty="0">
                <a:latin typeface="宋体"/>
                <a:ea typeface="华文细黑"/>
                <a:cs typeface="宋体"/>
              </a:rPr>
              <a:t>滉</a:t>
            </a:r>
            <a:r>
              <a:rPr lang="zh-CN" altLang="zh-CN" sz="2600" kern="100" dirty="0">
                <a:latin typeface="楷体_GB2312"/>
                <a:ea typeface="华文细黑"/>
                <a:cs typeface="楷体_GB2312"/>
              </a:rPr>
              <a:t>检制吏下及四方输将</a:t>
            </a:r>
            <a:r>
              <a:rPr lang="zh-CN" altLang="zh-CN" sz="2600" kern="100" dirty="0">
                <a:latin typeface="Times New Roman"/>
                <a:ea typeface="华文细黑"/>
                <a:cs typeface="Times New Roman"/>
              </a:rPr>
              <a:t>。犯者痛</a:t>
            </a:r>
            <a:r>
              <a:rPr lang="zh-CN" altLang="zh-CN" sz="2600" kern="100" dirty="0">
                <a:latin typeface="宋体"/>
                <a:ea typeface="华文细黑"/>
                <a:cs typeface="宋体"/>
              </a:rPr>
              <a:t>拫</a:t>
            </a:r>
            <a:r>
              <a:rPr lang="zh-CN" altLang="zh-CN" sz="2600" kern="100" dirty="0">
                <a:solidFill>
                  <a:srgbClr val="C00000"/>
                </a:solidFill>
                <a:latin typeface="Times New Roman"/>
                <a:ea typeface="华文细黑"/>
                <a:cs typeface="Times New Roman"/>
              </a:rPr>
              <a:t>以</a:t>
            </a:r>
            <a:r>
              <a:rPr lang="zh-CN" altLang="zh-CN" sz="2600" kern="100" dirty="0">
                <a:latin typeface="Times New Roman"/>
                <a:ea typeface="华文细黑"/>
                <a:cs typeface="Times New Roman"/>
              </a:rPr>
              <a:t>法。会岁数稔，兵革少息，故储积谷帛稍丰实。然覆治案牍，深文钩剥，人亦咨怨。大历十二年秋，大雨害稼什八，京兆尹黎干言状，</a:t>
            </a:r>
            <a:r>
              <a:rPr lang="zh-CN" altLang="zh-CN" sz="2600" kern="100" dirty="0">
                <a:latin typeface="宋体"/>
                <a:ea typeface="华文细黑"/>
                <a:cs typeface="宋体"/>
              </a:rPr>
              <a:t>滉</a:t>
            </a:r>
            <a:r>
              <a:rPr lang="zh-CN" altLang="zh-CN" sz="2600" kern="100" dirty="0">
                <a:latin typeface="楷体_GB2312"/>
                <a:ea typeface="华文细黑"/>
                <a:cs typeface="楷体_GB2312"/>
              </a:rPr>
              <a:t>恐有所蠲贷</a:t>
            </a:r>
            <a:r>
              <a:rPr lang="zh-CN" altLang="zh-CN" sz="2600" kern="100" dirty="0">
                <a:latin typeface="Times New Roman"/>
                <a:ea typeface="华文细黑"/>
                <a:cs typeface="Times New Roman"/>
              </a:rPr>
              <a:t>，固表不实。代宗命御史行视，实损田三万余顷。始，渭南令刘藻附</a:t>
            </a:r>
            <a:r>
              <a:rPr lang="zh-CN" altLang="zh-CN" sz="2600" kern="100" dirty="0">
                <a:latin typeface="宋体"/>
                <a:ea typeface="华文细黑"/>
                <a:cs typeface="宋体"/>
              </a:rPr>
              <a:t>滉</a:t>
            </a:r>
            <a:r>
              <a:rPr lang="zh-CN" altLang="zh-CN" sz="2600" kern="100" dirty="0">
                <a:latin typeface="Times New Roman"/>
                <a:ea typeface="华文细黑"/>
                <a:cs typeface="Times New Roman"/>
              </a:rPr>
              <a:t>，言部田无害，御史赵计按验如藻言，帝又遣御史朱敖覆实，害田三千顷。帝怒曰：</a:t>
            </a:r>
            <a:r>
              <a:rPr lang="en-US" altLang="zh-CN" sz="2600" kern="100" dirty="0">
                <a:latin typeface="宋体"/>
                <a:ea typeface="华文细黑"/>
                <a:cs typeface="Times New Roman"/>
              </a:rPr>
              <a:t>“</a:t>
            </a:r>
            <a:r>
              <a:rPr lang="zh-CN" altLang="zh-CN" sz="2600" u="sng" kern="100" dirty="0">
                <a:latin typeface="Times New Roman"/>
                <a:ea typeface="华文细黑"/>
                <a:cs typeface="Times New Roman"/>
              </a:rPr>
              <a:t>县令，所以养民，</a:t>
            </a:r>
            <a:r>
              <a:rPr lang="zh-CN" altLang="zh-CN" sz="2600" u="sng" kern="100" dirty="0">
                <a:solidFill>
                  <a:srgbClr val="C00000"/>
                </a:solidFill>
                <a:uFill>
                  <a:solidFill>
                    <a:schemeClr val="tx1"/>
                  </a:solidFill>
                </a:uFill>
                <a:latin typeface="Times New Roman"/>
                <a:ea typeface="华文细黑"/>
                <a:cs typeface="Times New Roman"/>
              </a:rPr>
              <a:t>而</a:t>
            </a:r>
            <a:r>
              <a:rPr lang="zh-CN" altLang="zh-CN" sz="2600" u="sng" kern="100" dirty="0">
                <a:latin typeface="Times New Roman"/>
                <a:ea typeface="华文细黑"/>
                <a:cs typeface="Times New Roman"/>
              </a:rPr>
              <a:t>田损不问，岂恤隐意邪？</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贬南浦员外尉，计亦斥为丰州司户员外参军。方是时，潦败河中盐池，</a:t>
            </a:r>
            <a:r>
              <a:rPr lang="zh-CN" altLang="zh-CN" sz="2600" kern="100" dirty="0">
                <a:latin typeface="宋体"/>
                <a:ea typeface="华文细黑"/>
                <a:cs typeface="宋体"/>
              </a:rPr>
              <a:t>滉</a:t>
            </a:r>
            <a:r>
              <a:rPr lang="zh-CN" altLang="zh-CN" sz="2600" kern="100" dirty="0">
                <a:latin typeface="楷体_GB2312"/>
                <a:ea typeface="华文细黑"/>
                <a:cs typeface="楷体_GB2312"/>
              </a:rPr>
              <a:t>奏池产瑞盐</a:t>
            </a:r>
            <a:r>
              <a:rPr lang="zh-CN" altLang="zh-CN" sz="2600" kern="100" dirty="0">
                <a:latin typeface="Times New Roman"/>
                <a:ea typeface="华文细黑"/>
                <a:cs typeface="Times New Roman"/>
              </a:rPr>
              <a:t>。帝疑，遣谏议大夫蒋镇</a:t>
            </a:r>
            <a:r>
              <a:rPr lang="zh-CN" altLang="zh-CN" sz="2600" kern="100" dirty="0">
                <a:solidFill>
                  <a:srgbClr val="C00000"/>
                </a:solidFill>
                <a:latin typeface="Times New Roman"/>
                <a:ea typeface="华文细黑"/>
                <a:cs typeface="Times New Roman"/>
              </a:rPr>
              <a:t>廉</a:t>
            </a:r>
            <a:r>
              <a:rPr lang="zh-CN" altLang="zh-CN" sz="2600" kern="100" dirty="0">
                <a:latin typeface="Times New Roman"/>
                <a:ea typeface="华文细黑"/>
                <a:cs typeface="Times New Roman"/>
              </a:rPr>
              <a:t>状。</a:t>
            </a:r>
            <a:endParaRPr lang="zh-CN" altLang="zh-CN" sz="2600" kern="100" dirty="0">
              <a:latin typeface="宋体"/>
              <a:cs typeface="Courier New"/>
            </a:endParaRPr>
          </a:p>
        </p:txBody>
      </p:sp>
    </p:spTree>
    <p:extLst>
      <p:ext uri="{BB962C8B-B14F-4D97-AF65-F5344CB8AC3E}">
        <p14:creationId xmlns:p14="http://schemas.microsoft.com/office/powerpoint/2010/main" val="40650571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550590" y="620688"/>
            <a:ext cx="9261177"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项介词，均译为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拿</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项才，副词；于是，连词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项代词，你们；代词，他们的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项前一个表示原因，后一个表示凭借手段。</a:t>
            </a:r>
            <a:endParaRPr lang="zh-CN" altLang="zh-CN" sz="2800" kern="100" dirty="0">
              <a:effectLst/>
              <a:latin typeface="宋体"/>
              <a:cs typeface="Courier New"/>
            </a:endParaRPr>
          </a:p>
        </p:txBody>
      </p:sp>
    </p:spTree>
    <p:extLst>
      <p:ext uri="{BB962C8B-B14F-4D97-AF65-F5344CB8AC3E}">
        <p14:creationId xmlns:p14="http://schemas.microsoft.com/office/powerpoint/2010/main" val="727011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255994"/>
            <a:ext cx="11295186"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下列对原文有关内容的分析和概括，不正确的一项是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息机子旁观二人下棋，看到他们彼此仇视，互相瞪眼动怒，感到很</a:t>
            </a:r>
            <a:r>
              <a:rPr lang="zh-CN" altLang="zh-CN" sz="2800" kern="100" dirty="0" smtClean="0">
                <a:latin typeface="Times New Roman"/>
                <a:ea typeface="华文细黑"/>
                <a:cs typeface="Times New Roman"/>
              </a:rPr>
              <a:t>不</a:t>
            </a:r>
            <a:r>
              <a:rPr lang="en-US" altLang="zh-CN" sz="2800" kern="100" dirty="0" smtClean="0">
                <a:latin typeface="Times New Roman"/>
                <a:ea typeface="华文细黑"/>
                <a:cs typeface="Times New Roman"/>
              </a:rPr>
              <a:t>     </a:t>
            </a: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理解</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息机子循循善诱，耐心询问二人下棋时的心态，引导二人倾吐内心</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想法</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息机子拿二人下棋时的争夺与平民、士大夫、帝王类比，告诫二人</a:t>
            </a:r>
            <a:r>
              <a:rPr lang="zh-CN" altLang="zh-CN" sz="2800" kern="100" dirty="0" smtClean="0">
                <a:latin typeface="Times New Roman"/>
                <a:ea typeface="华文细黑"/>
                <a:cs typeface="Times New Roman"/>
              </a:rPr>
              <a:t>要</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远离</a:t>
            </a:r>
            <a:r>
              <a:rPr lang="zh-CN" altLang="zh-CN" sz="2800" kern="100" dirty="0">
                <a:latin typeface="Times New Roman"/>
                <a:ea typeface="华文细黑"/>
                <a:cs typeface="Times New Roman"/>
              </a:rPr>
              <a:t>杀机保全生命。</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作者假托息机子的名义，多方劝导，促使二人调整心态，止息机巧</a:t>
            </a:r>
            <a:r>
              <a:rPr lang="zh-CN" altLang="zh-CN" sz="2800" kern="100" dirty="0" smtClean="0">
                <a:latin typeface="Times New Roman"/>
                <a:ea typeface="华文细黑"/>
                <a:cs typeface="Times New Roman"/>
              </a:rPr>
              <a:t>之</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心</a:t>
            </a:r>
            <a:r>
              <a:rPr lang="zh-CN" altLang="zh-CN" sz="2800" kern="100" dirty="0">
                <a:latin typeface="Times New Roman"/>
                <a:ea typeface="华文细黑"/>
                <a:cs typeface="Times New Roman"/>
              </a:rPr>
              <a:t>，从此与棋绝缘</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p:txBody>
      </p:sp>
      <p:sp>
        <p:nvSpPr>
          <p:cNvPr id="10" name="矩形 9"/>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34566" y="5981915"/>
            <a:ext cx="6288901" cy="656077"/>
          </a:xfrm>
          <a:prstGeom prst="rect">
            <a:avLst/>
          </a:prstGeom>
        </p:spPr>
        <p:txBody>
          <a:bodyPr wrap="non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感到很不理解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，无中生有。</a:t>
            </a:r>
            <a:endParaRPr lang="zh-CN" altLang="zh-CN" sz="2800" kern="100" dirty="0">
              <a:effectLst/>
              <a:latin typeface="宋体"/>
              <a:cs typeface="Courier New"/>
            </a:endParaRPr>
          </a:p>
        </p:txBody>
      </p:sp>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67293" y="456352"/>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00710" y="97056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圆角矩形 14"/>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927479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p:bldP spid="4" grpId="1"/>
      <p:bldP spid="11" grpId="0"/>
      <p:bldP spid="1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328133"/>
            <a:ext cx="11295186" cy="194873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用</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给文中画波浪线的部分断句。</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明日闲暇客复来局布若畴昔息机子乃谓客曰畴昔之局其始也有不患其败而冀其胜者欤？</a:t>
            </a:r>
            <a:endParaRPr lang="zh-CN" altLang="zh-CN" sz="1050" kern="100" dirty="0">
              <a:effectLst/>
              <a:latin typeface="宋体"/>
              <a:cs typeface="Courier New"/>
            </a:endParaRPr>
          </a:p>
        </p:txBody>
      </p:sp>
      <p:sp>
        <p:nvSpPr>
          <p:cNvPr id="10" name="矩形 9"/>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
        <p:nvSpPr>
          <p:cNvPr id="4" name="矩形 3"/>
          <p:cNvSpPr/>
          <p:nvPr/>
        </p:nvSpPr>
        <p:spPr>
          <a:xfrm>
            <a:off x="382369" y="2276872"/>
            <a:ext cx="10872085" cy="130907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明日闲暇</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客复来</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局布若畴昔</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息机子乃谓客曰</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畴昔之局</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其始也</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有不患其败而冀其胜者欤？</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1920092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644" y="825093"/>
            <a:ext cx="11295186"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把文中画线的句子译成现代汉语。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其始也局既布，二客悠然，喜怒不形。</a:t>
            </a:r>
            <a:endParaRPr lang="zh-CN" altLang="zh-CN" sz="1050" kern="100" dirty="0">
              <a:latin typeface="宋体"/>
              <a:cs typeface="Courier New"/>
            </a:endParaRPr>
          </a:p>
          <a:p>
            <a:pPr>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当其不争也，有不相让而不自矜者耶？</a:t>
            </a:r>
            <a:endParaRPr lang="zh-CN" altLang="zh-CN" sz="1050" kern="100" dirty="0">
              <a:latin typeface="宋体"/>
              <a:cs typeface="Courier New"/>
            </a:endParaRPr>
          </a:p>
          <a:p>
            <a:pPr>
              <a:lnSpc>
                <a:spcPct val="150000"/>
              </a:lnSpc>
              <a:spcAft>
                <a:spcPts val="0"/>
              </a:spcAft>
            </a:pPr>
            <a:r>
              <a:rPr lang="zh-CN" altLang="zh-CN" sz="2800" kern="100" dirty="0">
                <a:latin typeface="Times New Roman"/>
                <a:ea typeface="华文细黑"/>
                <a:cs typeface="Times New Roman"/>
              </a:rPr>
              <a:t>译文</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a:t>
            </a:r>
            <a:endParaRPr lang="zh-CN" altLang="zh-CN" sz="1050" kern="100" dirty="0">
              <a:effectLst/>
              <a:latin typeface="宋体"/>
              <a:cs typeface="Courier New"/>
            </a:endParaRPr>
          </a:p>
        </p:txBody>
      </p:sp>
      <p:sp>
        <p:nvSpPr>
          <p:cNvPr id="10" name="矩形 9"/>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0127654"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13" name="圆角矩形 12"/>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
        <p:nvSpPr>
          <p:cNvPr id="5" name="矩形 4"/>
          <p:cNvSpPr/>
          <p:nvPr/>
        </p:nvSpPr>
        <p:spPr>
          <a:xfrm>
            <a:off x="1453441" y="1980416"/>
            <a:ext cx="10114373" cy="738664"/>
          </a:xfrm>
          <a:prstGeom prst="rect">
            <a:avLst/>
          </a:prstGeom>
        </p:spPr>
        <p:txBody>
          <a:bodyPr wrap="square">
            <a:spAutoFit/>
          </a:bodyPr>
          <a:lstStyle/>
          <a:p>
            <a:pPr lvl="0" algn="just">
              <a:lnSpc>
                <a:spcPct val="150000"/>
              </a:lnSpc>
            </a:pPr>
            <a:r>
              <a:rPr lang="zh-CN" altLang="zh-CN" sz="2800" kern="100" dirty="0">
                <a:solidFill>
                  <a:srgbClr val="0000FF"/>
                </a:solidFill>
                <a:latin typeface="Times New Roman"/>
                <a:ea typeface="华文细黑"/>
                <a:cs typeface="Times New Roman"/>
              </a:rPr>
              <a:t>开始时，棋盘已经摆开，两位客人十分悠闲，喜怒没有外露。</a:t>
            </a:r>
            <a:endParaRPr lang="zh-CN" altLang="zh-CN" sz="1050" kern="100" dirty="0">
              <a:solidFill>
                <a:srgbClr val="0000FF"/>
              </a:solidFill>
              <a:latin typeface="宋体"/>
              <a:cs typeface="Courier New"/>
            </a:endParaRPr>
          </a:p>
        </p:txBody>
      </p:sp>
      <p:sp>
        <p:nvSpPr>
          <p:cNvPr id="7" name="矩形 6"/>
          <p:cNvSpPr/>
          <p:nvPr/>
        </p:nvSpPr>
        <p:spPr>
          <a:xfrm>
            <a:off x="1472519" y="3316352"/>
            <a:ext cx="7430999" cy="738664"/>
          </a:xfrm>
          <a:prstGeom prst="rect">
            <a:avLst/>
          </a:prstGeom>
        </p:spPr>
        <p:txBody>
          <a:bodyPr wrap="square">
            <a:spAutoFit/>
          </a:bodyPr>
          <a:lstStyle/>
          <a:p>
            <a:pPr lvl="0" algn="just">
              <a:lnSpc>
                <a:spcPct val="150000"/>
              </a:lnSpc>
            </a:pPr>
            <a:r>
              <a:rPr lang="zh-CN" altLang="zh-CN" sz="2800" kern="100">
                <a:solidFill>
                  <a:srgbClr val="0000FF"/>
                </a:solidFill>
                <a:latin typeface="Times New Roman"/>
                <a:ea typeface="华文细黑"/>
                <a:cs typeface="Times New Roman"/>
              </a:rPr>
              <a:t>当你们不争夺时，是否互相谦让而不自夸呢？</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23966655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5" grpId="0"/>
      <p:bldP spid="5" grpId="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33983" y="1197453"/>
            <a:ext cx="11637441" cy="388773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二位客人在庭院下棋，息机子从旁边观看。开始时，棋盘已经摆开，两位客人十分悠闲，喜怒没有外露。不多时，两人争夺几个棋子，都瞪着眼睛一动不动地看着，惟恐失误，如同强敌当前，誓死不肯回头的样子。一会儿，胜负分出，胜者欢喜，败者发怒。像这样的情况有二三次，一局棋才下完。于是计算各自的棋子来比较多少。高兴的显得很悠闲，发怒的怒气也消释</a:t>
            </a:r>
            <a:r>
              <a:rPr lang="zh-CN" altLang="zh-CN" sz="2800" kern="100">
                <a:latin typeface="Times New Roman"/>
                <a:ea typeface="华文细黑"/>
                <a:cs typeface="Times New Roman"/>
              </a:rPr>
              <a:t>了</a:t>
            </a:r>
            <a:r>
              <a:rPr lang="zh-CN" altLang="zh-CN" sz="2800" kern="100" smtClean="0">
                <a:latin typeface="Times New Roman"/>
                <a:ea typeface="华文细黑"/>
                <a:cs typeface="Times New Roman"/>
              </a:rPr>
              <a:t>。</a:t>
            </a:r>
            <a:endParaRPr lang="zh-CN" altLang="zh-CN" sz="1050" kern="100" dirty="0">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3613"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5" name="圆角矩形 4"/>
          <p:cNvSpPr/>
          <p:nvPr/>
        </p:nvSpPr>
        <p:spPr>
          <a:xfrm>
            <a:off x="14664" y="404664"/>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477883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33983" y="692696"/>
            <a:ext cx="11637441" cy="582672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第二天闲暇的时候，客人们又来了，摆棋布子如同昨日。息机子就对客人说：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昨天那盘棋，你们开始时是否担心自己败，希望自己胜呢？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到今天，莫非胜负已过，而欢喜和气愤都忘掉了吗？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息机子问：</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当你们争吵时，是否恨对方如仇人呢？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息机子问：</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当你们不争夺时，是否互相谦让而不自夸呢？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息机子说：</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下棋是小技艺。胜了有何益处？败了有何损失？为什么开始时担忧？为什么下完棋就全忘了？为什么开始时争夺？为什么下完棋就谦让？你们能知道为什么会这样呢？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不知道。</a:t>
            </a:r>
            <a:r>
              <a:rPr lang="en-US" altLang="zh-CN" sz="2800" kern="100" dirty="0">
                <a:latin typeface="宋体"/>
                <a:ea typeface="华文细黑"/>
                <a:cs typeface="Times New Roman"/>
              </a:rPr>
              <a:t>”</a:t>
            </a:r>
            <a:endParaRPr lang="zh-CN" altLang="zh-CN" sz="1050" kern="100" dirty="0">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3613"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2027850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146397" y="410589"/>
            <a:ext cx="11637441" cy="5826723"/>
          </a:xfrm>
          <a:prstGeom prst="rect">
            <a:avLst/>
          </a:prstGeom>
        </p:spPr>
        <p:txBody>
          <a:bodyPr wrap="square">
            <a:spAutoFit/>
          </a:bodyPr>
          <a:lstStyle/>
          <a:p>
            <a:pPr indent="711200" algn="just">
              <a:lnSpc>
                <a:spcPct val="15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唉！我告诉你们原因吧：那天地就像一张棋盘，万物就是棋子。凡在事情发生以前就担忧，事情过后就忘记；在事情进行当中就发生争夺，在事情发生之外就谦让。人们如果拿事后的见解放到事前，那么忧愁的心情就泯灭；人们如果拿事外的见解放到事中，那么争夺的心思就止息。平民之间争夺的是财产，读书做官的人之间争夺的是富贵，帝王之间争夺的是天下，这些都像在下棋呀。如今你们不拿几个轻微的棋子去看待天下，却拿天下之重看待几个棋子，纷纷扰扰地争夺到哪时才是终了呢？俗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精于绘画的长寿，精于下棋的寿短。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绘画的人存有生机，下棋的人存有杀机。废掉那盘棋，收起那棋子，是保全生命远离杀机的方法啊。</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3613"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1403418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33983" y="969526"/>
            <a:ext cx="11637441" cy="1307346"/>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rPr>
              <a:t>两位客人听到这番话，猛然深深醒悟，看待棋盘如同虚无，看待棋子如同弃物，从此就停止了下棋。</a:t>
            </a:r>
            <a:endParaRPr lang="zh-CN" altLang="zh-CN" sz="1050" kern="100" dirty="0">
              <a:latin typeface="Times New Roman"/>
            </a:endParaRPr>
          </a:p>
        </p:txBody>
      </p:sp>
    </p:spTree>
    <p:extLst>
      <p:ext uri="{BB962C8B-B14F-4D97-AF65-F5344CB8AC3E}">
        <p14:creationId xmlns:p14="http://schemas.microsoft.com/office/powerpoint/2010/main" val="4140419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761413" y="0"/>
            <a:ext cx="3429000" cy="3048000"/>
          </a:xfrm>
          <a:prstGeom prst="rect">
            <a:avLst/>
          </a:prstGeom>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58" y="267544"/>
            <a:ext cx="11637441"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时里胥有罪，辄杀无贷，人怪之。</a:t>
            </a:r>
            <a:r>
              <a:rPr lang="zh-CN" altLang="zh-CN" sz="2800" kern="100" dirty="0">
                <a:latin typeface="宋体"/>
                <a:ea typeface="华文细黑"/>
                <a:cs typeface="宋体"/>
              </a:rPr>
              <a:t>滉</a:t>
            </a:r>
            <a:r>
              <a:rPr lang="zh-CN" altLang="zh-CN" sz="2800" kern="100" dirty="0">
                <a:latin typeface="楷体_GB2312"/>
                <a:ea typeface="华文细黑"/>
                <a:cs typeface="楷体_GB2312"/>
              </a:rPr>
              <a:t>曰</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袁晁本一鞭背吏，禽贼有负，聚其类以反，此辈皆乡县豪黠，不如杀之，</a:t>
            </a:r>
            <a:r>
              <a:rPr lang="zh-CN" altLang="zh-CN" sz="2800" kern="100" dirty="0">
                <a:solidFill>
                  <a:srgbClr val="C00000"/>
                </a:solidFill>
                <a:latin typeface="Times New Roman"/>
                <a:ea typeface="华文细黑"/>
                <a:cs typeface="Times New Roman"/>
              </a:rPr>
              <a:t>用</a:t>
            </a:r>
            <a:r>
              <a:rPr lang="zh-CN" altLang="zh-CN" sz="2800" kern="100" dirty="0">
                <a:latin typeface="Times New Roman"/>
                <a:ea typeface="华文细黑"/>
                <a:cs typeface="Times New Roman"/>
              </a:rPr>
              <a:t>年少者，惜身保家不为恶。</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又以贼非牛酒不啸结，乃禁屠牛，以绝其谋。</a:t>
            </a:r>
            <a:r>
              <a:rPr lang="zh-CN" altLang="zh-CN" sz="2800" kern="100" dirty="0">
                <a:latin typeface="Times New Roman"/>
                <a:ea typeface="华文细黑"/>
                <a:cs typeface="Times New Roman"/>
              </a:rPr>
              <a:t>婺州属县有犯令者，诛及邻伍，坐死数十百人。又遣官分察境内，罪涉疑似必诛，一判辄数十人，下皆愁怖。</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宋体"/>
                <a:ea typeface="华文细黑"/>
                <a:cs typeface="宋体"/>
              </a:rPr>
              <a:t>滉</a:t>
            </a:r>
            <a:r>
              <a:rPr lang="zh-CN" altLang="zh-CN" sz="2800" kern="100" dirty="0">
                <a:latin typeface="楷体_GB2312"/>
                <a:ea typeface="华文细黑"/>
                <a:cs typeface="楷体_GB2312"/>
              </a:rPr>
              <a:t>虽宰相子</a:t>
            </a:r>
            <a:r>
              <a:rPr lang="zh-CN" altLang="zh-CN" sz="2800" kern="100" dirty="0">
                <a:latin typeface="Times New Roman"/>
                <a:ea typeface="华文细黑"/>
                <a:cs typeface="Times New Roman"/>
              </a:rPr>
              <a:t>，衣裘茵衽，十年一易。居处陋薄，取庇风雨。门当列戟，以父时第门不忍坏，乃不请。堂先无挟庑，弟洄稍增补之，</a:t>
            </a:r>
            <a:r>
              <a:rPr lang="zh-CN" altLang="zh-CN" sz="2800" kern="100" dirty="0">
                <a:latin typeface="宋体"/>
                <a:ea typeface="华文细黑"/>
                <a:cs typeface="宋体"/>
              </a:rPr>
              <a:t>滉</a:t>
            </a:r>
            <a:r>
              <a:rPr lang="zh-CN" altLang="zh-CN" sz="2800" kern="100" dirty="0">
                <a:latin typeface="楷体_GB2312"/>
                <a:ea typeface="华文细黑"/>
                <a:cs typeface="楷体_GB2312"/>
              </a:rPr>
              <a:t>见即彻去</a:t>
            </a:r>
            <a:r>
              <a:rPr lang="zh-CN" altLang="zh-CN" sz="2800" kern="100" dirty="0">
                <a:latin typeface="Times New Roman"/>
                <a:ea typeface="华文细黑"/>
                <a:cs typeface="Times New Roman"/>
              </a:rPr>
              <a:t>，曰：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先君容焉，吾等奉之，常恐失坠。若摧圮，缮</a:t>
            </a:r>
            <a:r>
              <a:rPr lang="zh-CN" altLang="zh-CN" sz="2800" kern="100" dirty="0">
                <a:solidFill>
                  <a:srgbClr val="C00000"/>
                </a:solidFill>
                <a:latin typeface="Times New Roman"/>
                <a:ea typeface="华文细黑"/>
                <a:cs typeface="Times New Roman"/>
              </a:rPr>
              <a:t>之</a:t>
            </a:r>
            <a:r>
              <a:rPr lang="zh-CN" altLang="zh-CN" sz="2800" kern="100" dirty="0">
                <a:latin typeface="Times New Roman"/>
                <a:ea typeface="华文细黑"/>
                <a:cs typeface="Times New Roman"/>
              </a:rPr>
              <a:t>则已，安敢改作以伤俭德？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居重位，清洁疾恶，不</a:t>
            </a:r>
            <a:r>
              <a:rPr lang="zh-CN" altLang="zh-CN" sz="2800" kern="100" dirty="0">
                <a:solidFill>
                  <a:srgbClr val="C00000"/>
                </a:solidFill>
                <a:latin typeface="Times New Roman"/>
                <a:ea typeface="华文细黑"/>
                <a:cs typeface="Times New Roman"/>
              </a:rPr>
              <a:t>为</a:t>
            </a:r>
            <a:r>
              <a:rPr lang="zh-CN" altLang="zh-CN" sz="2800" kern="100" dirty="0">
                <a:latin typeface="Times New Roman"/>
                <a:ea typeface="华文细黑"/>
                <a:cs typeface="Times New Roman"/>
              </a:rPr>
              <a:t>家人资产。自始仕至将相，乘五马，无不终枥下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选自《新唐书》，有删节</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60735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5" y="832058"/>
            <a:ext cx="10009112"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对下列句子中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词语</a:t>
            </a:r>
            <a:r>
              <a:rPr lang="zh-CN" altLang="zh-CN" sz="2800" kern="100" dirty="0">
                <a:latin typeface="Times New Roman"/>
                <a:ea typeface="华文细黑"/>
                <a:cs typeface="Times New Roman"/>
              </a:rPr>
              <a:t>的解释，不正确的一项是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奏</a:t>
            </a:r>
            <a:r>
              <a:rPr lang="zh-CN" altLang="zh-CN" sz="2800" kern="100" dirty="0">
                <a:solidFill>
                  <a:srgbClr val="C00000"/>
                </a:solidFill>
                <a:latin typeface="Times New Roman"/>
                <a:ea typeface="华文细黑"/>
                <a:cs typeface="Times New Roman"/>
              </a:rPr>
              <a:t>原</a:t>
            </a:r>
            <a:r>
              <a:rPr lang="zh-CN" altLang="zh-CN" sz="2800" kern="100" dirty="0">
                <a:latin typeface="Times New Roman"/>
                <a:ea typeface="华文细黑"/>
                <a:cs typeface="Times New Roman"/>
              </a:rPr>
              <a:t>死，滉执处　　　　　　　</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原</a:t>
            </a:r>
            <a:r>
              <a:rPr lang="zh-CN" altLang="zh-CN" sz="2800" kern="100" dirty="0">
                <a:latin typeface="Times New Roman"/>
                <a:ea typeface="华文细黑"/>
                <a:cs typeface="Times New Roman"/>
              </a:rPr>
              <a:t>：宽容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所在赋税无</a:t>
            </a:r>
            <a:r>
              <a:rPr lang="zh-CN" altLang="zh-CN" sz="2800" kern="100" dirty="0">
                <a:solidFill>
                  <a:srgbClr val="C00000"/>
                </a:solidFill>
                <a:latin typeface="Times New Roman"/>
                <a:ea typeface="华文细黑"/>
                <a:cs typeface="Times New Roman"/>
              </a:rPr>
              <a:t>艺</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艺</a:t>
            </a:r>
            <a:r>
              <a:rPr lang="zh-CN" altLang="zh-CN" sz="2800" kern="100" dirty="0">
                <a:latin typeface="Times New Roman"/>
                <a:ea typeface="华文细黑"/>
                <a:cs typeface="Times New Roman"/>
              </a:rPr>
              <a:t>：限度</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遣谏议大夫蒋镇</a:t>
            </a:r>
            <a:r>
              <a:rPr lang="zh-CN" altLang="zh-CN" sz="2800" kern="100" dirty="0">
                <a:solidFill>
                  <a:srgbClr val="C00000"/>
                </a:solidFill>
                <a:latin typeface="Times New Roman"/>
                <a:ea typeface="华文细黑"/>
                <a:cs typeface="Times New Roman"/>
              </a:rPr>
              <a:t>廉</a:t>
            </a:r>
            <a:r>
              <a:rPr lang="zh-CN" altLang="zh-CN" sz="2800" kern="100" dirty="0">
                <a:latin typeface="Times New Roman"/>
                <a:ea typeface="华文细黑"/>
                <a:cs typeface="Times New Roman"/>
              </a:rPr>
              <a:t>状</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廉</a:t>
            </a:r>
            <a:r>
              <a:rPr lang="zh-CN" altLang="zh-CN" sz="2800" kern="100" dirty="0">
                <a:latin typeface="Times New Roman"/>
                <a:ea typeface="华文细黑"/>
                <a:cs typeface="Times New Roman"/>
              </a:rPr>
              <a:t>：访查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solidFill>
                  <a:srgbClr val="C00000"/>
                </a:solidFill>
                <a:latin typeface="Times New Roman"/>
                <a:ea typeface="华文细黑"/>
                <a:cs typeface="Times New Roman"/>
              </a:rPr>
              <a:t>用</a:t>
            </a:r>
            <a:r>
              <a:rPr lang="zh-CN" altLang="zh-CN" sz="2800" kern="100" dirty="0">
                <a:latin typeface="Times New Roman"/>
                <a:ea typeface="华文细黑"/>
                <a:cs typeface="Times New Roman"/>
              </a:rPr>
              <a:t>年少者，惜身保家不为恶</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用</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因为</a:t>
            </a:r>
            <a:endParaRPr lang="zh-CN" altLang="zh-CN" sz="1050" kern="100" dirty="0">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262558" y="349084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60951" y="1033686"/>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06575" y="4035544"/>
            <a:ext cx="4134465" cy="656077"/>
          </a:xfrm>
          <a:prstGeom prst="rect">
            <a:avLst/>
          </a:prstGeom>
        </p:spPr>
        <p:txBody>
          <a:bodyPr wrap="non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用：动词，任用。</a:t>
            </a:r>
            <a:endParaRPr lang="zh-CN" altLang="zh-CN" sz="2800" kern="100" dirty="0">
              <a:effectLst/>
              <a:latin typeface="宋体"/>
              <a:cs typeface="Courier New"/>
            </a:endParaRPr>
          </a:p>
        </p:txBody>
      </p:sp>
    </p:spTree>
    <p:extLst>
      <p:ext uri="{BB962C8B-B14F-4D97-AF65-F5344CB8AC3E}">
        <p14:creationId xmlns:p14="http://schemas.microsoft.com/office/powerpoint/2010/main" val="25311899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443880"/>
            <a:ext cx="11637441" cy="738664"/>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下列各组句子中，</a:t>
            </a:r>
            <a:r>
              <a:rPr lang="zh-CN" altLang="zh-CN" sz="2800" kern="100" dirty="0" smtClean="0">
                <a:latin typeface="Times New Roman"/>
                <a:ea typeface="华文细黑"/>
                <a:cs typeface="Times New Roman"/>
              </a:rPr>
              <a:t>加</a:t>
            </a:r>
            <a:r>
              <a:rPr lang="zh-CN" altLang="en-US" sz="2800" kern="100" dirty="0">
                <a:latin typeface="Times New Roman"/>
                <a:ea typeface="华文细黑"/>
                <a:cs typeface="Times New Roman"/>
              </a:rPr>
              <a:t>颜色</a:t>
            </a:r>
            <a:r>
              <a:rPr lang="zh-CN" altLang="zh-CN" sz="2800" kern="100" dirty="0" smtClean="0">
                <a:latin typeface="Times New Roman"/>
                <a:ea typeface="华文细黑"/>
                <a:cs typeface="Times New Roman"/>
              </a:rPr>
              <a:t>词</a:t>
            </a:r>
            <a:r>
              <a:rPr lang="zh-CN" altLang="zh-CN" sz="2800" kern="100" dirty="0">
                <a:latin typeface="Times New Roman"/>
                <a:ea typeface="华文细黑"/>
                <a:cs typeface="Times New Roman"/>
              </a:rPr>
              <a:t>的意义和用法完全相同的一组是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79903" y="61179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478582" y="3888328"/>
            <a:ext cx="10801200"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项介词，用；连词，来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项连词，表转折，但是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项代词，它；动词，到、往</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项介词，替、给；介词，表被动</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11" name="矩形 10"/>
          <p:cNvSpPr/>
          <p:nvPr/>
        </p:nvSpPr>
        <p:spPr>
          <a:xfrm>
            <a:off x="1050280" y="1124744"/>
            <a:ext cx="2339102" cy="1384995"/>
          </a:xfrm>
          <a:prstGeom prst="rect">
            <a:avLst/>
          </a:prstGeom>
        </p:spPr>
        <p:txBody>
          <a:bodyPr wrap="none">
            <a:spAutoFit/>
          </a:bodyPr>
          <a:lstStyle/>
          <a:p>
            <a:pPr>
              <a:lnSpc>
                <a:spcPct val="150000"/>
              </a:lnSpc>
            </a:pPr>
            <a:r>
              <a:rPr lang="zh-CN" altLang="zh-CN" sz="2800" kern="100" dirty="0">
                <a:latin typeface="Times New Roman"/>
                <a:ea typeface="华文细黑"/>
                <a:cs typeface="Times New Roman"/>
              </a:rPr>
              <a:t>犯者痛拫</a:t>
            </a:r>
            <a:r>
              <a:rPr lang="zh-CN" altLang="zh-CN" sz="2800" kern="100" dirty="0">
                <a:solidFill>
                  <a:srgbClr val="C00000"/>
                </a:solidFill>
                <a:latin typeface="Times New Roman"/>
                <a:ea typeface="华文细黑"/>
                <a:cs typeface="Times New Roman"/>
              </a:rPr>
              <a:t>以</a:t>
            </a:r>
            <a:r>
              <a:rPr lang="zh-CN" altLang="zh-CN" sz="2800" kern="100" dirty="0" smtClean="0">
                <a:latin typeface="Times New Roman"/>
                <a:ea typeface="华文细黑"/>
                <a:cs typeface="Times New Roman"/>
              </a:rPr>
              <a:t>法</a:t>
            </a:r>
            <a:endParaRPr lang="en-US" altLang="zh-CN" sz="2800" kern="100" dirty="0">
              <a:latin typeface="Times New Roman"/>
              <a:ea typeface="华文细黑"/>
              <a:cs typeface="Times New Roman"/>
            </a:endParaRPr>
          </a:p>
          <a:p>
            <a:pPr>
              <a:lnSpc>
                <a:spcPct val="150000"/>
              </a:lnSpc>
            </a:pPr>
            <a:r>
              <a:rPr lang="zh-CN" altLang="zh-CN" sz="2800" kern="100" dirty="0" smtClean="0">
                <a:latin typeface="Times New Roman"/>
                <a:ea typeface="华文细黑"/>
                <a:cs typeface="Times New Roman"/>
              </a:rPr>
              <a:t>作</a:t>
            </a:r>
            <a:r>
              <a:rPr lang="zh-CN" altLang="zh-CN" sz="2800" kern="100" dirty="0">
                <a:latin typeface="Times New Roman"/>
                <a:ea typeface="华文细黑"/>
                <a:cs typeface="Times New Roman"/>
              </a:rPr>
              <a:t>师说</a:t>
            </a:r>
            <a:r>
              <a:rPr lang="zh-CN" altLang="zh-CN" sz="2800" kern="100" dirty="0">
                <a:solidFill>
                  <a:srgbClr val="C00000"/>
                </a:solidFill>
                <a:latin typeface="Times New Roman"/>
                <a:ea typeface="华文细黑"/>
                <a:cs typeface="Times New Roman"/>
              </a:rPr>
              <a:t>以</a:t>
            </a:r>
            <a:r>
              <a:rPr lang="zh-CN" altLang="zh-CN" sz="2800" kern="100" dirty="0">
                <a:latin typeface="Times New Roman"/>
                <a:ea typeface="华文细黑"/>
                <a:cs typeface="Times New Roman"/>
              </a:rPr>
              <a:t>贻之</a:t>
            </a:r>
            <a:endParaRPr lang="zh-CN" altLang="en-US" sz="2800" kern="100" dirty="0">
              <a:latin typeface="Times New Roman"/>
              <a:ea typeface="华文细黑"/>
              <a:cs typeface="Times New Roman"/>
            </a:endParaRPr>
          </a:p>
        </p:txBody>
      </p:sp>
      <p:sp>
        <p:nvSpPr>
          <p:cNvPr id="13" name="矩形 12"/>
          <p:cNvSpPr/>
          <p:nvPr/>
        </p:nvSpPr>
        <p:spPr>
          <a:xfrm>
            <a:off x="406574" y="1602527"/>
            <a:ext cx="534121" cy="523220"/>
          </a:xfrm>
          <a:prstGeom prst="rect">
            <a:avLst/>
          </a:prstGeom>
        </p:spPr>
        <p:txBody>
          <a:bodyPr wrap="none">
            <a:spAutoFit/>
          </a:bodyPr>
          <a:lstStyle/>
          <a:p>
            <a:r>
              <a:rPr lang="en-US" altLang="zh-CN" sz="2800" kern="100" dirty="0">
                <a:latin typeface="Times New Roman"/>
              </a:rPr>
              <a:t>A.</a:t>
            </a:r>
            <a:endParaRPr lang="zh-CN" altLang="en-US" sz="2800" dirty="0"/>
          </a:p>
        </p:txBody>
      </p:sp>
      <p:sp>
        <p:nvSpPr>
          <p:cNvPr id="15" name="矩形 14"/>
          <p:cNvSpPr/>
          <p:nvPr/>
        </p:nvSpPr>
        <p:spPr>
          <a:xfrm>
            <a:off x="6426204" y="1113542"/>
            <a:ext cx="3775393" cy="138499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而</a:t>
            </a:r>
            <a:r>
              <a:rPr lang="zh-CN" altLang="zh-CN" sz="2800" kern="100" dirty="0">
                <a:latin typeface="Times New Roman"/>
                <a:ea typeface="华文细黑"/>
                <a:cs typeface="Times New Roman"/>
              </a:rPr>
              <a:t>田损</a:t>
            </a:r>
            <a:r>
              <a:rPr lang="zh-CN" altLang="zh-CN" sz="2800" kern="100" dirty="0" smtClean="0">
                <a:latin typeface="Times New Roman"/>
                <a:ea typeface="华文细黑"/>
                <a:cs typeface="Times New Roman"/>
              </a:rPr>
              <a:t>不问</a:t>
            </a:r>
            <a:endParaRPr lang="en-US" altLang="zh-CN" sz="2800" kern="100" dirty="0">
              <a:latin typeface="Times New Roman"/>
              <a:ea typeface="华文细黑"/>
              <a:cs typeface="Times New Roman"/>
            </a:endParaRPr>
          </a:p>
          <a:p>
            <a:pPr>
              <a:lnSpc>
                <a:spcPct val="150000"/>
              </a:lnSpc>
            </a:pPr>
            <a:r>
              <a:rPr lang="zh-CN" altLang="zh-CN" sz="2800" kern="100" dirty="0" smtClean="0">
                <a:latin typeface="Times New Roman"/>
                <a:ea typeface="华文细黑"/>
                <a:cs typeface="Times New Roman"/>
              </a:rPr>
              <a:t>声</a:t>
            </a:r>
            <a:r>
              <a:rPr lang="zh-CN" altLang="zh-CN" sz="2800" kern="100" dirty="0">
                <a:latin typeface="Times New Roman"/>
                <a:ea typeface="华文细黑"/>
                <a:cs typeface="Times New Roman"/>
              </a:rPr>
              <a:t>非加疾也，</a:t>
            </a:r>
            <a:r>
              <a:rPr lang="zh-CN" altLang="zh-CN" sz="2800" kern="100" dirty="0">
                <a:solidFill>
                  <a:srgbClr val="C00000"/>
                </a:solidFill>
                <a:latin typeface="Times New Roman"/>
                <a:ea typeface="华文细黑"/>
                <a:cs typeface="Times New Roman"/>
              </a:rPr>
              <a:t>而</a:t>
            </a:r>
            <a:r>
              <a:rPr lang="zh-CN" altLang="zh-CN" sz="2800" kern="100" dirty="0">
                <a:latin typeface="Times New Roman"/>
                <a:ea typeface="华文细黑"/>
                <a:cs typeface="Times New Roman"/>
              </a:rPr>
              <a:t>闻者彰</a:t>
            </a:r>
            <a:endParaRPr lang="zh-CN" altLang="en-US" sz="2800" kern="100" dirty="0">
              <a:latin typeface="Times New Roman"/>
              <a:ea typeface="华文细黑"/>
              <a:cs typeface="Times New Roman"/>
            </a:endParaRPr>
          </a:p>
        </p:txBody>
      </p:sp>
      <p:sp>
        <p:nvSpPr>
          <p:cNvPr id="17" name="矩形 16"/>
          <p:cNvSpPr/>
          <p:nvPr/>
        </p:nvSpPr>
        <p:spPr>
          <a:xfrm>
            <a:off x="5754738" y="1556792"/>
            <a:ext cx="513282" cy="523220"/>
          </a:xfrm>
          <a:prstGeom prst="rect">
            <a:avLst/>
          </a:prstGeom>
        </p:spPr>
        <p:txBody>
          <a:bodyPr wrap="none">
            <a:spAutoFit/>
          </a:bodyPr>
          <a:lstStyle/>
          <a:p>
            <a:r>
              <a:rPr lang="en-US" altLang="zh-CN" sz="2800" kern="100" dirty="0">
                <a:latin typeface="Times New Roman"/>
              </a:rPr>
              <a:t>B.</a:t>
            </a:r>
            <a:endParaRPr lang="zh-CN" altLang="en-US" sz="2800" dirty="0"/>
          </a:p>
        </p:txBody>
      </p:sp>
      <p:sp>
        <p:nvSpPr>
          <p:cNvPr id="19" name="矩形 18"/>
          <p:cNvSpPr/>
          <p:nvPr/>
        </p:nvSpPr>
        <p:spPr>
          <a:xfrm>
            <a:off x="1050280" y="2512174"/>
            <a:ext cx="3057247" cy="1384995"/>
          </a:xfrm>
          <a:prstGeom prst="rect">
            <a:avLst/>
          </a:prstGeom>
        </p:spPr>
        <p:txBody>
          <a:bodyPr wrap="none">
            <a:spAutoFit/>
          </a:bodyPr>
          <a:lstStyle/>
          <a:p>
            <a:pPr>
              <a:lnSpc>
                <a:spcPct val="150000"/>
              </a:lnSpc>
            </a:pPr>
            <a:r>
              <a:rPr lang="zh-CN" altLang="zh-CN" sz="2800" kern="100" dirty="0">
                <a:latin typeface="Times New Roman"/>
                <a:ea typeface="华文细黑"/>
                <a:cs typeface="Times New Roman"/>
              </a:rPr>
              <a:t>若摧圮，缮</a:t>
            </a:r>
            <a:r>
              <a:rPr lang="zh-CN" altLang="zh-CN" sz="2800" kern="100" dirty="0">
                <a:solidFill>
                  <a:srgbClr val="C00000"/>
                </a:solidFill>
                <a:latin typeface="Times New Roman"/>
                <a:ea typeface="华文细黑"/>
                <a:cs typeface="Times New Roman"/>
              </a:rPr>
              <a:t>之</a:t>
            </a:r>
            <a:r>
              <a:rPr lang="zh-CN" altLang="zh-CN" sz="2800" kern="100" dirty="0">
                <a:latin typeface="Times New Roman"/>
                <a:ea typeface="华文细黑"/>
                <a:cs typeface="Times New Roman"/>
              </a:rPr>
              <a:t>则</a:t>
            </a:r>
            <a:r>
              <a:rPr lang="zh-CN" altLang="zh-CN" sz="2800" kern="100" dirty="0" smtClean="0">
                <a:latin typeface="Times New Roman"/>
                <a:ea typeface="华文细黑"/>
                <a:cs typeface="Times New Roman"/>
              </a:rPr>
              <a:t>已</a:t>
            </a:r>
            <a:endParaRPr lang="en-US" altLang="zh-CN" sz="2800" kern="100" dirty="0">
              <a:latin typeface="Times New Roman"/>
              <a:ea typeface="华文细黑"/>
              <a:cs typeface="Times New Roman"/>
            </a:endParaRPr>
          </a:p>
          <a:p>
            <a:pPr>
              <a:lnSpc>
                <a:spcPct val="150000"/>
              </a:lnSpc>
            </a:pPr>
            <a:r>
              <a:rPr lang="zh-CN" altLang="zh-CN" sz="2800" kern="100" dirty="0" smtClean="0">
                <a:latin typeface="Times New Roman"/>
                <a:ea typeface="华文细黑"/>
                <a:cs typeface="Times New Roman"/>
              </a:rPr>
              <a:t>纵</a:t>
            </a:r>
            <a:r>
              <a:rPr lang="zh-CN" altLang="zh-CN" sz="2800" kern="100" dirty="0">
                <a:latin typeface="Times New Roman"/>
                <a:ea typeface="华文细黑"/>
                <a:cs typeface="Times New Roman"/>
              </a:rPr>
              <a:t>一苇</a:t>
            </a:r>
            <a:r>
              <a:rPr lang="zh-CN" altLang="zh-CN" sz="2800" kern="100" dirty="0">
                <a:solidFill>
                  <a:srgbClr val="C00000"/>
                </a:solidFill>
                <a:latin typeface="Times New Roman"/>
                <a:ea typeface="华文细黑"/>
                <a:cs typeface="Times New Roman"/>
              </a:rPr>
              <a:t>之</a:t>
            </a:r>
            <a:r>
              <a:rPr lang="zh-CN" altLang="zh-CN" sz="2800" kern="100" dirty="0">
                <a:latin typeface="Times New Roman"/>
                <a:ea typeface="华文细黑"/>
                <a:cs typeface="Times New Roman"/>
              </a:rPr>
              <a:t>所如</a:t>
            </a:r>
            <a:endParaRPr lang="zh-CN" altLang="en-US" sz="2800" kern="100" dirty="0">
              <a:latin typeface="Times New Roman"/>
              <a:ea typeface="华文细黑"/>
              <a:cs typeface="Times New Roman"/>
            </a:endParaRPr>
          </a:p>
        </p:txBody>
      </p:sp>
      <p:sp>
        <p:nvSpPr>
          <p:cNvPr id="21" name="矩形 20"/>
          <p:cNvSpPr/>
          <p:nvPr/>
        </p:nvSpPr>
        <p:spPr>
          <a:xfrm>
            <a:off x="406574" y="2914397"/>
            <a:ext cx="513282" cy="523220"/>
          </a:xfrm>
          <a:prstGeom prst="rect">
            <a:avLst/>
          </a:prstGeom>
        </p:spPr>
        <p:txBody>
          <a:bodyPr wrap="none">
            <a:spAutoFit/>
          </a:bodyPr>
          <a:lstStyle/>
          <a:p>
            <a:r>
              <a:rPr lang="en-US" altLang="zh-CN" sz="2800" kern="100" dirty="0">
                <a:latin typeface="Times New Roman"/>
              </a:rPr>
              <a:t>C.</a:t>
            </a:r>
            <a:endParaRPr lang="zh-CN" altLang="en-US" sz="2800" dirty="0"/>
          </a:p>
        </p:txBody>
      </p:sp>
      <p:sp>
        <p:nvSpPr>
          <p:cNvPr id="23" name="矩形 22"/>
          <p:cNvSpPr/>
          <p:nvPr/>
        </p:nvSpPr>
        <p:spPr>
          <a:xfrm>
            <a:off x="6426204" y="2522334"/>
            <a:ext cx="4493538" cy="1384995"/>
          </a:xfrm>
          <a:prstGeom prst="rect">
            <a:avLst/>
          </a:prstGeom>
        </p:spPr>
        <p:txBody>
          <a:bodyPr wrap="none">
            <a:spAutoFit/>
          </a:bodyPr>
          <a:lstStyle/>
          <a:p>
            <a:pPr>
              <a:lnSpc>
                <a:spcPct val="150000"/>
              </a:lnSpc>
            </a:pPr>
            <a:r>
              <a:rPr lang="zh-CN" altLang="zh-CN" sz="2800" kern="100" dirty="0">
                <a:latin typeface="Times New Roman"/>
                <a:ea typeface="华文细黑"/>
                <a:cs typeface="Times New Roman"/>
              </a:rPr>
              <a:t>不</a:t>
            </a:r>
            <a:r>
              <a:rPr lang="zh-CN" altLang="zh-CN" sz="2800" kern="100" dirty="0">
                <a:solidFill>
                  <a:srgbClr val="C00000"/>
                </a:solidFill>
                <a:latin typeface="Times New Roman"/>
                <a:ea typeface="华文细黑"/>
                <a:cs typeface="Times New Roman"/>
              </a:rPr>
              <a:t>为</a:t>
            </a:r>
            <a:r>
              <a:rPr lang="zh-CN" altLang="zh-CN" sz="2800" kern="100" dirty="0">
                <a:latin typeface="Times New Roman"/>
                <a:ea typeface="华文细黑"/>
                <a:cs typeface="Times New Roman"/>
              </a:rPr>
              <a:t>家人</a:t>
            </a:r>
            <a:r>
              <a:rPr lang="zh-CN" altLang="zh-CN" sz="2800" kern="100" dirty="0" smtClean="0">
                <a:latin typeface="Times New Roman"/>
                <a:ea typeface="华文细黑"/>
                <a:cs typeface="Times New Roman"/>
              </a:rPr>
              <a:t>资产</a:t>
            </a:r>
            <a:endParaRPr lang="en-US" altLang="zh-CN" sz="2800" kern="100" dirty="0">
              <a:latin typeface="Times New Roman"/>
              <a:ea typeface="华文细黑"/>
              <a:cs typeface="Times New Roman"/>
            </a:endParaRPr>
          </a:p>
          <a:p>
            <a:pPr>
              <a:lnSpc>
                <a:spcPct val="150000"/>
              </a:lnSpc>
            </a:pPr>
            <a:r>
              <a:rPr lang="zh-CN" altLang="zh-CN" sz="2800" kern="100" dirty="0">
                <a:solidFill>
                  <a:srgbClr val="C00000"/>
                </a:solidFill>
                <a:latin typeface="Times New Roman"/>
                <a:ea typeface="华文细黑"/>
                <a:cs typeface="Times New Roman"/>
              </a:rPr>
              <a:t>为</a:t>
            </a:r>
            <a:r>
              <a:rPr lang="zh-CN" altLang="zh-CN" sz="2800" kern="100" dirty="0">
                <a:latin typeface="Times New Roman"/>
                <a:ea typeface="华文细黑"/>
                <a:cs typeface="Times New Roman"/>
              </a:rPr>
              <a:t>国者无使为积威之所劫哉</a:t>
            </a:r>
            <a:endParaRPr lang="zh-CN" altLang="en-US" sz="2800" kern="100" dirty="0">
              <a:latin typeface="Times New Roman"/>
              <a:ea typeface="华文细黑"/>
              <a:cs typeface="Times New Roman"/>
            </a:endParaRPr>
          </a:p>
        </p:txBody>
      </p:sp>
      <p:sp>
        <p:nvSpPr>
          <p:cNvPr id="25" name="矩形 24"/>
          <p:cNvSpPr/>
          <p:nvPr/>
        </p:nvSpPr>
        <p:spPr>
          <a:xfrm>
            <a:off x="5754738" y="2904237"/>
            <a:ext cx="534121" cy="523220"/>
          </a:xfrm>
          <a:prstGeom prst="rect">
            <a:avLst/>
          </a:prstGeom>
        </p:spPr>
        <p:txBody>
          <a:bodyPr wrap="none">
            <a:spAutoFit/>
          </a:bodyPr>
          <a:lstStyle/>
          <a:p>
            <a:r>
              <a:rPr lang="en-US" altLang="zh-CN" sz="2800" kern="100" dirty="0">
                <a:latin typeface="Times New Roman"/>
              </a:rPr>
              <a:t>D.</a:t>
            </a:r>
            <a:endParaRPr lang="zh-CN" altLang="en-US" sz="2800" dirty="0"/>
          </a:p>
        </p:txBody>
      </p:sp>
      <p:sp>
        <p:nvSpPr>
          <p:cNvPr id="26" name="左大括号 25"/>
          <p:cNvSpPr/>
          <p:nvPr/>
        </p:nvSpPr>
        <p:spPr>
          <a:xfrm>
            <a:off x="871140" y="1331891"/>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7" name="左大括号 26"/>
          <p:cNvSpPr/>
          <p:nvPr/>
        </p:nvSpPr>
        <p:spPr>
          <a:xfrm>
            <a:off x="885666" y="2697872"/>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8" name="左大括号 27"/>
          <p:cNvSpPr/>
          <p:nvPr/>
        </p:nvSpPr>
        <p:spPr>
          <a:xfrm>
            <a:off x="6258379" y="1308760"/>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9" name="左大括号 28"/>
          <p:cNvSpPr/>
          <p:nvPr/>
        </p:nvSpPr>
        <p:spPr>
          <a:xfrm>
            <a:off x="6239222" y="2741077"/>
            <a:ext cx="177057" cy="110892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5" name="TextBox 4"/>
          <p:cNvSpPr txBox="1"/>
          <p:nvPr/>
        </p:nvSpPr>
        <p:spPr>
          <a:xfrm>
            <a:off x="5596674" y="147172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13757288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blinds(horizontal)">
                                      <p:cBhvr>
                                        <p:cTn id="23" dur="500"/>
                                        <p:tgtEl>
                                          <p:spTgt spid="1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blinds(horizontal)">
                                      <p:cBhvr>
                                        <p:cTn id="28" dur="500"/>
                                        <p:tgtEl>
                                          <p:spTgt spid="1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0">
                                            <p:txEl>
                                              <p:pRg st="3" end="3"/>
                                            </p:txEl>
                                          </p:spTgt>
                                        </p:tgtEl>
                                        <p:attrNameLst>
                                          <p:attrName>style.visibility</p:attrName>
                                        </p:attrNameLst>
                                      </p:cBhvr>
                                      <p:to>
                                        <p:strVal val="visible"/>
                                      </p:to>
                                    </p:set>
                                    <p:animEffect transition="in" filter="blinds(horizontal)">
                                      <p:cBhvr>
                                        <p:cTn id="33" dur="500"/>
                                        <p:tgtEl>
                                          <p:spTgt spid="10">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0">
                                            <p:txEl>
                                              <p:pRg st="0" end="0"/>
                                            </p:txEl>
                                          </p:spTgt>
                                        </p:tgtEl>
                                      </p:cBhvr>
                                    </p:animEffect>
                                    <p:set>
                                      <p:cBhvr>
                                        <p:cTn id="38" dur="1" fill="hold">
                                          <p:stCondLst>
                                            <p:cond delay="499"/>
                                          </p:stCondLst>
                                        </p:cTn>
                                        <p:tgtEl>
                                          <p:spTgt spid="10">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0">
                                            <p:txEl>
                                              <p:pRg st="1" end="1"/>
                                            </p:txEl>
                                          </p:spTgt>
                                        </p:tgtEl>
                                      </p:cBhvr>
                                    </p:animEffect>
                                    <p:set>
                                      <p:cBhvr>
                                        <p:cTn id="41" dur="1" fill="hold">
                                          <p:stCondLst>
                                            <p:cond delay="499"/>
                                          </p:stCondLst>
                                        </p:cTn>
                                        <p:tgtEl>
                                          <p:spTgt spid="10">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0">
                                            <p:txEl>
                                              <p:pRg st="2" end="2"/>
                                            </p:txEl>
                                          </p:spTgt>
                                        </p:tgtEl>
                                      </p:cBhvr>
                                    </p:animEffect>
                                    <p:set>
                                      <p:cBhvr>
                                        <p:cTn id="44" dur="1" fill="hold">
                                          <p:stCondLst>
                                            <p:cond delay="499"/>
                                          </p:stCondLst>
                                        </p:cTn>
                                        <p:tgtEl>
                                          <p:spTgt spid="10">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10">
                                            <p:txEl>
                                              <p:pRg st="3" end="3"/>
                                            </p:txEl>
                                          </p:spTgt>
                                        </p:tgtEl>
                                      </p:cBhvr>
                                    </p:animEffect>
                                    <p:set>
                                      <p:cBhvr>
                                        <p:cTn id="47" dur="1" fill="hold">
                                          <p:stCondLst>
                                            <p:cond delay="499"/>
                                          </p:stCondLst>
                                        </p:cTn>
                                        <p:tgtEl>
                                          <p:spTgt spid="1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10" grpId="0" build="allAtOnce"/>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83" y="400010"/>
            <a:ext cx="11637441"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下列对原文有关内容的概括和分析，不正确的一项是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有盗贼杀害了富平令韦当，鱼朝恩为杀人者求情，但是韩滉坚持论处</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盗贼</a:t>
            </a:r>
            <a:r>
              <a:rPr lang="zh-CN" altLang="zh-CN" sz="2800" kern="100" dirty="0">
                <a:latin typeface="Times New Roman"/>
                <a:ea typeface="华文细黑"/>
                <a:cs typeface="Times New Roman"/>
              </a:rPr>
              <a:t>最终伏罪，说明韩滉耿直的一面。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黎干向上报告水灾后农田受损情况，韩滉担心自己因失责被贬而坚持</a:t>
            </a:r>
            <a:r>
              <a:rPr lang="zh-CN" altLang="zh-CN" sz="2800" kern="100" dirty="0" smtClean="0">
                <a:latin typeface="Times New Roman"/>
                <a:ea typeface="华文细黑"/>
                <a:cs typeface="Times New Roman"/>
              </a:rPr>
              <a:t>说</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表</a:t>
            </a:r>
            <a:r>
              <a:rPr lang="zh-CN" altLang="zh-CN" sz="2800" kern="100" dirty="0">
                <a:latin typeface="Times New Roman"/>
                <a:ea typeface="华文细黑"/>
                <a:cs typeface="Times New Roman"/>
              </a:rPr>
              <a:t>奏不实，可见他并不关心百姓的生活。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韩滉执法有时过于严苛，境内只要有疑似犯罪的必定诛杀，一判往往</a:t>
            </a:r>
            <a:r>
              <a:rPr lang="zh-CN" altLang="zh-CN" sz="2800" kern="100" dirty="0" smtClean="0">
                <a:latin typeface="Times New Roman"/>
                <a:ea typeface="华文细黑"/>
                <a:cs typeface="Times New Roman"/>
              </a:rPr>
              <a:t>有</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数十</a:t>
            </a:r>
            <a:r>
              <a:rPr lang="zh-CN" altLang="zh-CN" sz="2800" kern="100" dirty="0">
                <a:latin typeface="Times New Roman"/>
                <a:ea typeface="华文细黑"/>
                <a:cs typeface="Times New Roman"/>
              </a:rPr>
              <a:t>人被杀，因此他部下都心怀忧愁恐惧。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韩滉生性节俭，衣裘被褥，十年一换。所住居室正堂原先没有廊宇，</a:t>
            </a:r>
            <a:r>
              <a:rPr lang="zh-CN" altLang="zh-CN" sz="2800" kern="100" dirty="0" smtClean="0">
                <a:latin typeface="Times New Roman"/>
                <a:ea typeface="华文细黑"/>
                <a:cs typeface="Times New Roman"/>
              </a:rPr>
              <a:t>弟</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弟</a:t>
            </a:r>
            <a:r>
              <a:rPr lang="zh-CN" altLang="zh-CN" sz="2800" kern="100" dirty="0">
                <a:latin typeface="Times New Roman"/>
                <a:ea typeface="华文细黑"/>
                <a:cs typeface="Times New Roman"/>
              </a:rPr>
              <a:t>韩洄略加增补，韩滉一见立即拆去。</a:t>
            </a:r>
            <a:endParaRPr lang="zh-CN" altLang="zh-CN" sz="105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56694" y="240056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18376" y="601638"/>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0970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62558" y="830448"/>
            <a:ext cx="11637441" cy="656077"/>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担心自己因失责被贬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他并不关心百姓的生活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45686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558" y="753085"/>
            <a:ext cx="11637441"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把文中画线的句子译成现代汉语。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县令，所以养民，而田损不问，岂恤隐意邪？</a:t>
            </a:r>
            <a:endParaRPr lang="zh-CN" altLang="zh-CN" sz="1050" kern="100" dirty="0">
              <a:latin typeface="宋体"/>
              <a:cs typeface="Courier New"/>
            </a:endParaRPr>
          </a:p>
          <a:p>
            <a:pPr>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________________________________________________________</a:t>
            </a:r>
          </a:p>
          <a:p>
            <a:pPr>
              <a:lnSpc>
                <a:spcPct val="150000"/>
              </a:lnSpc>
              <a:spcAft>
                <a:spcPts val="0"/>
              </a:spcAft>
            </a:pPr>
            <a:r>
              <a:rPr lang="en-US" altLang="zh-CN" sz="2800" kern="100" dirty="0">
                <a:latin typeface="Times New Roman"/>
                <a:ea typeface="华文细黑"/>
                <a:cs typeface="Courier New"/>
              </a:rPr>
              <a:t>______________________________________________________________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又以贼非牛酒不啸结，乃禁屠牛，以绝其谋。</a:t>
            </a:r>
            <a:endParaRPr lang="zh-CN" altLang="zh-CN" sz="1050" kern="100" dirty="0">
              <a:latin typeface="宋体"/>
              <a:cs typeface="Courier New"/>
            </a:endParaRPr>
          </a:p>
          <a:p>
            <a:pPr>
              <a:lnSpc>
                <a:spcPct val="150000"/>
              </a:lnSpc>
              <a:spcAft>
                <a:spcPts val="0"/>
              </a:spcAft>
            </a:pPr>
            <a:r>
              <a:rPr lang="zh-CN" altLang="zh-CN" sz="2800" kern="100" dirty="0">
                <a:latin typeface="Times New Roman"/>
                <a:ea typeface="华文细黑"/>
                <a:cs typeface="Times New Roman"/>
              </a:rPr>
              <a:t>译文</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a:t>
            </a:r>
          </a:p>
          <a:p>
            <a:pPr>
              <a:lnSpc>
                <a:spcPct val="150000"/>
              </a:lnSpc>
              <a:spcAft>
                <a:spcPts val="0"/>
              </a:spcAft>
            </a:pPr>
            <a:r>
              <a:rPr lang="en-US" altLang="zh-CN" sz="2800" kern="100" dirty="0" smtClean="0">
                <a:latin typeface="Times New Roman"/>
                <a:ea typeface="华文细黑"/>
                <a:cs typeface="Courier New"/>
              </a:rPr>
              <a:t>_____________________________________________________________</a:t>
            </a:r>
            <a:endParaRPr lang="en-US" altLang="zh-CN" sz="2800" kern="100" dirty="0">
              <a:effectLst/>
              <a:latin typeface="Times New Roman"/>
              <a:ea typeface="华文细黑"/>
              <a:cs typeface="Courier New"/>
            </a:endParaRPr>
          </a:p>
        </p:txBody>
      </p:sp>
      <p:sp>
        <p:nvSpPr>
          <p:cNvPr id="4" name="矩形 3"/>
          <p:cNvSpPr/>
          <p:nvPr/>
        </p:nvSpPr>
        <p:spPr>
          <a:xfrm>
            <a:off x="273607" y="3881368"/>
            <a:ext cx="11377264" cy="1384995"/>
          </a:xfrm>
          <a:prstGeom prst="rect">
            <a:avLst/>
          </a:prstGeom>
        </p:spPr>
        <p:txBody>
          <a:bodyPr wrap="square">
            <a:spAutoFit/>
          </a:bodyPr>
          <a:lstStyle/>
          <a:p>
            <a:pPr algn="just">
              <a:lnSpc>
                <a:spcPct val="150000"/>
              </a:lnSpc>
              <a:tabLst>
                <a:tab pos="2070735" algn="l"/>
              </a:tabLs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又</a:t>
            </a:r>
            <a:r>
              <a:rPr lang="zh-CN" altLang="zh-CN" sz="2800" kern="100" dirty="0">
                <a:solidFill>
                  <a:srgbClr val="0000FF"/>
                </a:solidFill>
                <a:latin typeface="Times New Roman"/>
                <a:ea typeface="华文细黑"/>
                <a:cs typeface="Times New Roman"/>
              </a:rPr>
              <a:t>因贼没有牛肉酒水就不会聚集举事，他便禁止杀牛，以</a:t>
            </a:r>
            <a:r>
              <a:rPr lang="zh-CN" altLang="zh-CN" sz="2800" kern="100" dirty="0" smtClean="0">
                <a:solidFill>
                  <a:srgbClr val="0000FF"/>
                </a:solidFill>
                <a:latin typeface="Times New Roman"/>
                <a:ea typeface="华文细黑"/>
                <a:cs typeface="Times New Roman"/>
              </a:rPr>
              <a:t>杜绝</a:t>
            </a:r>
            <a:endParaRPr lang="en-US" altLang="zh-CN" sz="2800" kern="100" dirty="0" smtClean="0">
              <a:solidFill>
                <a:srgbClr val="0000FF"/>
              </a:solidFill>
              <a:latin typeface="Times New Roman"/>
              <a:ea typeface="华文细黑"/>
              <a:cs typeface="Times New Roman"/>
            </a:endParaRPr>
          </a:p>
          <a:p>
            <a:pPr algn="just">
              <a:lnSpc>
                <a:spcPct val="150000"/>
              </a:lnSpc>
              <a:tabLst>
                <a:tab pos="2070735" algn="l"/>
              </a:tabLst>
            </a:pPr>
            <a:r>
              <a:rPr lang="zh-CN" altLang="zh-CN" sz="2800" kern="100" dirty="0" smtClean="0">
                <a:solidFill>
                  <a:srgbClr val="0000FF"/>
                </a:solidFill>
                <a:latin typeface="Times New Roman"/>
                <a:ea typeface="华文细黑"/>
                <a:cs typeface="Times New Roman"/>
              </a:rPr>
              <a:t>他们</a:t>
            </a:r>
            <a:r>
              <a:rPr lang="zh-CN" altLang="zh-CN" sz="2800" kern="100" dirty="0">
                <a:solidFill>
                  <a:srgbClr val="0000FF"/>
                </a:solidFill>
                <a:latin typeface="Times New Roman"/>
                <a:ea typeface="华文细黑"/>
                <a:cs typeface="Times New Roman"/>
              </a:rPr>
              <a:t>的图谋。</a:t>
            </a:r>
          </a:p>
        </p:txBody>
      </p:sp>
      <p:sp>
        <p:nvSpPr>
          <p:cNvPr id="5" name="矩形 4"/>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
        <p:nvSpPr>
          <p:cNvPr id="7" name="圆角矩形 6">
            <a:hlinkClick r:id="rId2" action="ppaction://hlinksldjump"/>
          </p:cNvPr>
          <p:cNvSpPr/>
          <p:nvPr/>
        </p:nvSpPr>
        <p:spPr>
          <a:xfrm>
            <a:off x="10127654"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9" name="矩形 8"/>
          <p:cNvSpPr/>
          <p:nvPr/>
        </p:nvSpPr>
        <p:spPr>
          <a:xfrm>
            <a:off x="241350" y="1971997"/>
            <a:ext cx="11305256" cy="1384995"/>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县令</a:t>
            </a:r>
            <a:r>
              <a:rPr lang="zh-CN" altLang="zh-CN" sz="2800" kern="100" dirty="0">
                <a:solidFill>
                  <a:srgbClr val="0000FF"/>
                </a:solidFill>
                <a:latin typeface="Times New Roman"/>
                <a:ea typeface="华文细黑"/>
                <a:cs typeface="Times New Roman"/>
              </a:rPr>
              <a:t>，是用来抚养百姓的，而庄稼损失却不过问，哪里有怜悯百姓疾苦的心意呢？</a:t>
            </a:r>
          </a:p>
        </p:txBody>
      </p:sp>
    </p:spTree>
    <p:extLst>
      <p:ext uri="{BB962C8B-B14F-4D97-AF65-F5344CB8AC3E}">
        <p14:creationId xmlns:p14="http://schemas.microsoft.com/office/powerpoint/2010/main" val="19546066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190550" y="1260624"/>
            <a:ext cx="11665295" cy="4616648"/>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韩</a:t>
            </a:r>
            <a:r>
              <a:rPr lang="zh-CN" altLang="zh-CN" sz="2800" kern="100" dirty="0">
                <a:latin typeface="宋体"/>
                <a:ea typeface="华文细黑"/>
                <a:cs typeface="宋体"/>
              </a:rPr>
              <a:t>滉</a:t>
            </a:r>
            <a:r>
              <a:rPr lang="zh-CN" altLang="zh-CN" sz="2800" kern="100" dirty="0">
                <a:latin typeface="Times New Roman"/>
                <a:ea typeface="华文细黑"/>
                <a:cs typeface="Times New Roman"/>
              </a:rPr>
              <a:t>，字太冲，他性格耿直，精通吏治，在南曹任职五年，簿籍文书详尽细致。两次升任给事中，主持兵部选举事务。此时盗贼杀害富平令韦当，盗贼隶属北军，鱼朝恩偏爱他的凶猛，上奏请求原宥死罪，韩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坚持论处</a:t>
            </a:r>
            <a:r>
              <a:rPr lang="zh-CN" altLang="zh-CN" sz="2800" kern="100" dirty="0">
                <a:latin typeface="Times New Roman"/>
                <a:ea typeface="华文细黑"/>
                <a:cs typeface="Times New Roman"/>
              </a:rPr>
              <a:t>，贼最终伏罪</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dist">
              <a:lnSpc>
                <a:spcPct val="150000"/>
              </a:lnSpc>
              <a:spcAft>
                <a:spcPts val="0"/>
              </a:spcAft>
            </a:pPr>
            <a:r>
              <a:rPr lang="zh-CN" altLang="zh-CN" sz="2800" kern="100" dirty="0">
                <a:latin typeface="Times New Roman"/>
                <a:ea typeface="华文细黑"/>
                <a:cs typeface="Times New Roman"/>
              </a:rPr>
              <a:t>自从至德年间开始用兵，各处赋税没有限度，国库供给转运常常隐瞒侵吞。韩</a:t>
            </a:r>
            <a:r>
              <a:rPr lang="zh-CN" altLang="zh-CN" sz="2800" kern="100" dirty="0">
                <a:latin typeface="宋体"/>
                <a:ea typeface="华文细黑"/>
                <a:cs typeface="宋体"/>
              </a:rPr>
              <a:t>滉</a:t>
            </a:r>
            <a:r>
              <a:rPr lang="zh-CN" altLang="zh-CN" sz="2800" kern="100" dirty="0">
                <a:latin typeface="楷体_GB2312"/>
                <a:ea typeface="华文细黑"/>
                <a:cs typeface="楷体_GB2312"/>
              </a:rPr>
              <a:t>检查制约下属官员以及四方输将</a:t>
            </a:r>
            <a:r>
              <a:rPr lang="zh-CN" altLang="zh-CN" sz="2800" kern="100" dirty="0">
                <a:latin typeface="Times New Roman"/>
                <a:ea typeface="华文细黑"/>
                <a:cs typeface="Times New Roman"/>
              </a:rPr>
              <a:t>。对犯罪者以法严加惩办。正</a:t>
            </a:r>
            <a:r>
              <a:rPr lang="zh-CN" altLang="zh-CN" sz="2800" kern="100" spc="70" dirty="0">
                <a:latin typeface="Times New Roman"/>
                <a:ea typeface="华文细黑"/>
                <a:cs typeface="Times New Roman"/>
              </a:rPr>
              <a:t>值连年丰收，战争略有平息，因此积储钱粮逐渐充实。然而他审理文书</a:t>
            </a:r>
            <a:r>
              <a:rPr lang="zh-CN" altLang="zh-CN" sz="2800" kern="100" spc="70" dirty="0" smtClean="0">
                <a:latin typeface="Times New Roman"/>
                <a:ea typeface="华文细黑"/>
                <a:cs typeface="Times New Roman"/>
              </a:rPr>
              <a:t>，</a:t>
            </a:r>
            <a:endParaRPr lang="en-US" altLang="zh-CN" sz="2800" kern="100" spc="70" dirty="0">
              <a:effectLst/>
              <a:latin typeface="Times New Roman"/>
              <a:ea typeface="华文细黑"/>
              <a:cs typeface="Times New Roman"/>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3613" y="6659835"/>
            <a:ext cx="11268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5" name="圆角矩形 4"/>
          <p:cNvSpPr/>
          <p:nvPr/>
        </p:nvSpPr>
        <p:spPr>
          <a:xfrm>
            <a:off x="14664" y="404664"/>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6665281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1879</TotalTime>
  <Words>2786</Words>
  <Application>Microsoft Office PowerPoint</Application>
  <PresentationFormat>自定义</PresentationFormat>
  <Paragraphs>146</Paragraphs>
  <Slides>28</Slides>
  <Notes>0</Notes>
  <HiddenSlides>10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481</cp:revision>
  <dcterms:created xsi:type="dcterms:W3CDTF">2016-03-28T08:27:22Z</dcterms:created>
  <dcterms:modified xsi:type="dcterms:W3CDTF">2016-11-22T06:47:43Z</dcterms:modified>
</cp:coreProperties>
</file>