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417" r:id="rId2"/>
    <p:sldId id="343" r:id="rId3"/>
    <p:sldId id="344" r:id="rId4"/>
    <p:sldId id="364" r:id="rId5"/>
    <p:sldId id="365" r:id="rId6"/>
    <p:sldId id="366" r:id="rId7"/>
    <p:sldId id="367" r:id="rId8"/>
    <p:sldId id="371" r:id="rId9"/>
    <p:sldId id="372" r:id="rId10"/>
    <p:sldId id="373" r:id="rId11"/>
    <p:sldId id="387" r:id="rId12"/>
    <p:sldId id="389" r:id="rId13"/>
    <p:sldId id="392" r:id="rId14"/>
    <p:sldId id="393" r:id="rId15"/>
    <p:sldId id="394" r:id="rId16"/>
    <p:sldId id="396" r:id="rId17"/>
    <p:sldId id="307" r:id="rId18"/>
    <p:sldId id="397" r:id="rId19"/>
    <p:sldId id="399" r:id="rId20"/>
    <p:sldId id="400" r:id="rId21"/>
    <p:sldId id="401" r:id="rId22"/>
    <p:sldId id="403" r:id="rId23"/>
    <p:sldId id="405" r:id="rId24"/>
    <p:sldId id="407" r:id="rId25"/>
    <p:sldId id="408" r:id="rId26"/>
    <p:sldId id="409" r:id="rId27"/>
    <p:sldId id="410" r:id="rId28"/>
    <p:sldId id="411" r:id="rId29"/>
    <p:sldId id="412" r:id="rId30"/>
    <p:sldId id="413" r:id="rId31"/>
    <p:sldId id="414" r:id="rId32"/>
    <p:sldId id="331" r:id="rId33"/>
  </p:sldIdLst>
  <p:sldSz cx="12192000" cy="6858000"/>
  <p:notesSz cx="7104063" cy="10234613"/>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83"/>
        <p:guide pos="383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484055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32" name="组合 31"/>
          <p:cNvGrpSpPr/>
          <p:nvPr/>
        </p:nvGrpSpPr>
        <p:grpSpPr>
          <a:xfrm>
            <a:off x="0" y="2823386"/>
            <a:ext cx="12192000" cy="1086278"/>
            <a:chOff x="-946959" y="3029865"/>
            <a:chExt cx="13138959" cy="1170650"/>
          </a:xfrm>
        </p:grpSpPr>
        <p:grpSp>
          <p:nvGrpSpPr>
            <p:cNvPr id="33" name="组合 32"/>
            <p:cNvGrpSpPr/>
            <p:nvPr/>
          </p:nvGrpSpPr>
          <p:grpSpPr>
            <a:xfrm>
              <a:off x="3467100" y="3035902"/>
              <a:ext cx="8724900" cy="1158577"/>
              <a:chOff x="-5498257" y="321731"/>
              <a:chExt cx="23188510" cy="3079194"/>
            </a:xfrm>
          </p:grpSpPr>
          <p:pic>
            <p:nvPicPr>
              <p:cNvPr id="36" name="图片 35"/>
              <p:cNvPicPr>
                <a:picLocks noChangeAspect="1"/>
              </p:cNvPicPr>
              <p:nvPr/>
            </p:nvPicPr>
            <p:blipFill>
              <a:blip r:embed="rId2">
                <a:duotone>
                  <a:schemeClr val="bg2">
                    <a:shade val="45000"/>
                    <a:satMod val="135000"/>
                  </a:schemeClr>
                  <a:prstClr val="white"/>
                </a:duotone>
              </a:blip>
              <a:srcRect r="-3"/>
              <a:stretch>
                <a:fillRect/>
              </a:stretch>
            </p:blipFill>
            <p:spPr>
              <a:xfrm>
                <a:off x="6141719" y="321731"/>
                <a:ext cx="5728547" cy="3079194"/>
              </a:xfrm>
              <a:prstGeom prst="rect">
                <a:avLst/>
              </a:prstGeom>
            </p:spPr>
          </p:pic>
          <p:pic>
            <p:nvPicPr>
              <p:cNvPr id="37" name="图片 36"/>
              <p:cNvPicPr>
                <a:picLocks noChangeAspect="1"/>
              </p:cNvPicPr>
              <p:nvPr/>
            </p:nvPicPr>
            <p:blipFill>
              <a:blip r:embed="rId3">
                <a:duotone>
                  <a:schemeClr val="bg2">
                    <a:shade val="45000"/>
                    <a:satMod val="135000"/>
                  </a:schemeClr>
                  <a:prstClr val="white"/>
                </a:duotone>
              </a:blip>
              <a:srcRect r="-3"/>
              <a:stretch>
                <a:fillRect/>
              </a:stretch>
            </p:blipFill>
            <p:spPr>
              <a:xfrm>
                <a:off x="321731" y="321731"/>
                <a:ext cx="5728548" cy="3079194"/>
              </a:xfrm>
              <a:prstGeom prst="rect">
                <a:avLst/>
              </a:prstGeom>
            </p:spPr>
          </p:pic>
          <p:pic>
            <p:nvPicPr>
              <p:cNvPr id="38" name="图片 37"/>
              <p:cNvPicPr>
                <a:picLocks noChangeAspect="1"/>
              </p:cNvPicPr>
              <p:nvPr/>
            </p:nvPicPr>
            <p:blipFill>
              <a:blip r:embed="rId4">
                <a:duotone>
                  <a:schemeClr val="bg2">
                    <a:shade val="45000"/>
                    <a:satMod val="135000"/>
                  </a:schemeClr>
                  <a:prstClr val="white"/>
                </a:duotone>
              </a:blip>
              <a:srcRect r="-3"/>
              <a:stretch>
                <a:fillRect/>
              </a:stretch>
            </p:blipFill>
            <p:spPr>
              <a:xfrm>
                <a:off x="-5498257" y="337773"/>
                <a:ext cx="5728548" cy="3047107"/>
              </a:xfrm>
              <a:prstGeom prst="rect">
                <a:avLst/>
              </a:prstGeom>
            </p:spPr>
          </p:pic>
          <p:pic>
            <p:nvPicPr>
              <p:cNvPr id="39" name="图片 38"/>
              <p:cNvPicPr>
                <a:picLocks noChangeAspect="1"/>
              </p:cNvPicPr>
              <p:nvPr/>
            </p:nvPicPr>
            <p:blipFill>
              <a:blip r:embed="rId5">
                <a:duotone>
                  <a:schemeClr val="bg2">
                    <a:shade val="45000"/>
                    <a:satMod val="135000"/>
                  </a:schemeClr>
                  <a:prstClr val="white"/>
                </a:duotone>
              </a:blip>
              <a:srcRect r="-3"/>
              <a:stretch>
                <a:fillRect/>
              </a:stretch>
            </p:blipFill>
            <p:spPr>
              <a:xfrm>
                <a:off x="11961706" y="337774"/>
                <a:ext cx="5728547" cy="3047107"/>
              </a:xfrm>
              <a:prstGeom prst="rect">
                <a:avLst/>
              </a:prstGeom>
            </p:spPr>
          </p:pic>
        </p:grpSp>
        <p:pic>
          <p:nvPicPr>
            <p:cNvPr id="34" name="图片 33"/>
            <p:cNvPicPr>
              <a:picLocks noChangeAspect="1"/>
            </p:cNvPicPr>
            <p:nvPr/>
          </p:nvPicPr>
          <p:blipFill>
            <a:blip r:embed="rId2">
              <a:duotone>
                <a:schemeClr val="bg2">
                  <a:shade val="45000"/>
                  <a:satMod val="135000"/>
                </a:schemeClr>
                <a:prstClr val="white"/>
              </a:duotone>
            </a:blip>
            <a:srcRect r="-3"/>
            <a:stretch>
              <a:fillRect/>
            </a:stretch>
          </p:blipFill>
          <p:spPr>
            <a:xfrm flipH="1">
              <a:off x="1277273" y="3029865"/>
              <a:ext cx="2155421" cy="1158577"/>
            </a:xfrm>
            <a:prstGeom prst="rect">
              <a:avLst/>
            </a:prstGeom>
          </p:spPr>
        </p:pic>
        <p:pic>
          <p:nvPicPr>
            <p:cNvPr id="35" name="图片 34"/>
            <p:cNvPicPr>
              <a:picLocks noChangeAspect="1"/>
            </p:cNvPicPr>
            <p:nvPr/>
          </p:nvPicPr>
          <p:blipFill>
            <a:blip r:embed="rId3">
              <a:duotone>
                <a:schemeClr val="bg2">
                  <a:shade val="45000"/>
                  <a:satMod val="135000"/>
                </a:schemeClr>
                <a:prstClr val="white"/>
              </a:duotone>
            </a:blip>
            <a:srcRect r="-3"/>
            <a:stretch>
              <a:fillRect/>
            </a:stretch>
          </p:blipFill>
          <p:spPr>
            <a:xfrm>
              <a:off x="-946959" y="3041938"/>
              <a:ext cx="2155421" cy="1158577"/>
            </a:xfrm>
            <a:prstGeom prst="rect">
              <a:avLst/>
            </a:prstGeom>
          </p:spPr>
        </p:pic>
      </p:grpSp>
      <p:sp>
        <p:nvSpPr>
          <p:cNvPr id="2" name="Title 1"/>
          <p:cNvSpPr>
            <a:spLocks noGrp="1"/>
          </p:cNvSpPr>
          <p:nvPr>
            <p:ph type="ctrTitle" hasCustomPrompt="1"/>
          </p:nvPr>
        </p:nvSpPr>
        <p:spPr>
          <a:xfrm>
            <a:off x="777976" y="3976373"/>
            <a:ext cx="10575824" cy="1256061"/>
          </a:xfrm>
        </p:spPr>
        <p:txBody>
          <a:bodyPr anchor="b">
            <a:normAutofit/>
          </a:bodyPr>
          <a:lstStyle>
            <a:lvl1pPr algn="r">
              <a:defRPr sz="5400"/>
            </a:lvl1pPr>
          </a:lstStyle>
          <a:p>
            <a:r>
              <a:rPr lang="zh-CN" altLang="en-US"/>
              <a:t>单击此处编辑标题</a:t>
            </a:r>
            <a:endParaRPr lang="en-US"/>
          </a:p>
        </p:txBody>
      </p:sp>
      <p:sp>
        <p:nvSpPr>
          <p:cNvPr id="3" name="Subtitle 2"/>
          <p:cNvSpPr>
            <a:spLocks noGrp="1"/>
          </p:cNvSpPr>
          <p:nvPr>
            <p:ph type="subTitle" idx="1" hasCustomPrompt="1"/>
          </p:nvPr>
        </p:nvSpPr>
        <p:spPr>
          <a:xfrm>
            <a:off x="777976" y="5302433"/>
            <a:ext cx="10575824" cy="715595"/>
          </a:xfrm>
        </p:spPr>
        <p:txBody>
          <a:bodyPr>
            <a:normAutofit/>
          </a:bodyPr>
          <a:lstStyle>
            <a:lvl1pPr marL="0" indent="0" algn="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单击以编辑副标题</a:t>
            </a:r>
            <a:endParaRPr lang="en-US"/>
          </a:p>
        </p:txBody>
      </p:sp>
      <p:sp>
        <p:nvSpPr>
          <p:cNvPr id="4" name="Date Placeholder 3"/>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87C0E1D-24C4-406F-9615-DBDA8D2D1F93}"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87C0E1D-24C4-406F-9615-DBDA8D2D1F93}" type="slidenum">
              <a:rPr lang="zh-CN" altLang="en-US" smtClean="0"/>
              <a:t>‹#›</a:t>
            </a:fld>
            <a:endParaRPr lang="zh-CN" altLang="en-US"/>
          </a:p>
        </p:txBody>
      </p:sp>
      <p:cxnSp>
        <p:nvCxnSpPr>
          <p:cNvPr id="7" name="直接连接符 20"/>
          <p:cNvCxnSpPr>
            <a:cxnSpLocks noChangeShapeType="1"/>
          </p:cNvCxnSpPr>
          <p:nvPr/>
        </p:nvCxnSpPr>
        <p:spPr bwMode="auto">
          <a:xfrm>
            <a:off x="973394" y="1424284"/>
            <a:ext cx="3179506" cy="1"/>
          </a:xfrm>
          <a:prstGeom prst="line">
            <a:avLst/>
          </a:prstGeom>
          <a:noFill/>
          <a:ln w="28575">
            <a:solidFill>
              <a:srgbClr val="404040"/>
            </a:solidFill>
            <a:round/>
          </a:ln>
          <a:extLst>
            <a:ext uri="{909E8E84-426E-40DD-AFC4-6F175D3DCCD1}">
              <a14:hiddenFill xmlns:a14="http://schemas.microsoft.com/office/drawing/2010/main">
                <a:noFill/>
              </a14:hiddenFill>
            </a:ext>
          </a:extLst>
        </p:spPr>
      </p:cxn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编辑文本</a:t>
            </a:r>
          </a:p>
        </p:txBody>
      </p:sp>
      <p:sp>
        <p:nvSpPr>
          <p:cNvPr id="4" name="Date Placeholder 3"/>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87C0E1D-24C4-406F-9615-DBDA8D2D1F93}"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87C0E1D-24C4-406F-9615-DBDA8D2D1F93}" type="slidenum">
              <a:rPr lang="zh-CN" altLang="en-US" smtClean="0"/>
              <a:t>‹#›</a:t>
            </a:fld>
            <a:endParaRPr lang="zh-CN" altLang="en-US"/>
          </a:p>
        </p:txBody>
      </p:sp>
      <p:cxnSp>
        <p:nvCxnSpPr>
          <p:cNvPr id="8" name="直接连接符 20"/>
          <p:cNvCxnSpPr>
            <a:cxnSpLocks noChangeShapeType="1"/>
          </p:cNvCxnSpPr>
          <p:nvPr/>
        </p:nvCxnSpPr>
        <p:spPr bwMode="auto">
          <a:xfrm>
            <a:off x="973394" y="1424284"/>
            <a:ext cx="3179506" cy="1"/>
          </a:xfrm>
          <a:prstGeom prst="line">
            <a:avLst/>
          </a:prstGeom>
          <a:noFill/>
          <a:ln w="28575">
            <a:solidFill>
              <a:srgbClr val="404040"/>
            </a:solidFill>
            <a:round/>
          </a:ln>
          <a:extLst>
            <a:ext uri="{909E8E84-426E-40DD-AFC4-6F175D3DCCD1}">
              <a14:hiddenFill xmlns:a14="http://schemas.microsoft.com/office/drawing/2010/main">
                <a:noFill/>
              </a14:hiddenFill>
            </a:ext>
          </a:extLst>
        </p:spPr>
      </p:cxn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编辑文本</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编辑文本</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87C0E1D-24C4-406F-9615-DBDA8D2D1F93}"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87C0E1D-24C4-406F-9615-DBDA8D2D1F93}"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DD7636-5BE1-44BC-BB5F-15739D9E18E1}" type="datetimeFigureOut">
              <a:rPr lang="zh-CN" altLang="en-US" smtClean="0"/>
              <a:t>2020-12-16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87C0E1D-24C4-406F-9615-DBDA8D2D1F93}"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t" anchorCtr="0"/>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457201"/>
            <a:ext cx="6172200" cy="540385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hasCustomPrompt="1"/>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编辑文本</a:t>
            </a:r>
          </a:p>
        </p:txBody>
      </p:sp>
      <p:sp>
        <p:nvSpPr>
          <p:cNvPr id="5" name="Date Placeholder 4"/>
          <p:cNvSpPr>
            <a:spLocks noGrp="1"/>
          </p:cNvSpPr>
          <p:nvPr>
            <p:ph type="dt" sz="half" idx="10"/>
          </p:nvPr>
        </p:nvSpPr>
        <p:spPr/>
        <p:txBody>
          <a:bodyPr/>
          <a:lstStyle/>
          <a:p>
            <a:fld id="{9EFD9D74-47D9-4702-A33C-335B63B48DBF}" type="datetimeFigureOut">
              <a:rPr lang="zh-CN" altLang="en-US" smtClean="0"/>
              <a:t>2020-12-16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098156" y="365125"/>
            <a:ext cx="1255643" cy="5811838"/>
          </a:xfrm>
        </p:spPr>
        <p:txBody>
          <a:bodyPr vert="eaVert"/>
          <a:lstStyle/>
          <a:p>
            <a:r>
              <a:rPr lang="zh-CN" altLang="en-US"/>
              <a:t>单击此处编辑标题</a:t>
            </a:r>
          </a:p>
        </p:txBody>
      </p:sp>
      <p:sp>
        <p:nvSpPr>
          <p:cNvPr id="3" name="竖排文字占位符 2"/>
          <p:cNvSpPr>
            <a:spLocks noGrp="1"/>
          </p:cNvSpPr>
          <p:nvPr>
            <p:ph type="body" orient="vert" idx="1"/>
          </p:nvPr>
        </p:nvSpPr>
        <p:spPr>
          <a:xfrm>
            <a:off x="838199" y="365125"/>
            <a:ext cx="9090991"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DD7636-5BE1-44BC-BB5F-15739D9E18E1}" type="datetimeFigureOut">
              <a:rPr lang="zh-CN" altLang="en-US" smtClean="0"/>
              <a:t>2020-12-16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7C0E1D-24C4-406F-9615-DBDA8D2D1F93}" type="slidenum">
              <a:rPr lang="zh-CN" altLang="en-US" smtClean="0"/>
              <a:t>‹#›</a:t>
            </a:fld>
            <a:endParaRPr lang="zh-CN" altLang="en-US"/>
          </a:p>
        </p:txBody>
      </p:sp>
      <p:sp>
        <p:nvSpPr>
          <p:cNvPr id="7" name="KSO_TEMPLATE" hidden="1"/>
          <p:cNvSpPr/>
          <p:nvPr>
            <p:custDataLst>
              <p:tags r:id="rId1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file:///K:\&#20278;&#23448;\&#20278;&#23448;\&#24471;&#20607;&#29238;&#21629;.mp4"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hyperlink" Target="mda-hercvh2usqp66ea8.mp4" TargetMode="Externa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hyperlink" Target="file:///K:\&#20278;&#23448;\&#20278;&#23448;\&#24471;&#20607;&#29238;&#21629;.mp4" TargetMode="Externa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itchFamily="2" charset="-122"/>
                <a:ea typeface="华文行楷" pitchFamily="2" charset="-122"/>
              </a:rPr>
              <a:t>课件制作：湖南省芙蓉教学名师杨华当工作室</a:t>
            </a:r>
          </a:p>
        </p:txBody>
      </p:sp>
      <p:sp>
        <p:nvSpPr>
          <p:cNvPr id="10" name="矩形 9"/>
          <p:cNvSpPr/>
          <p:nvPr/>
        </p:nvSpPr>
        <p:spPr>
          <a:xfrm>
            <a:off x="54666" y="552892"/>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统编新版选择性必修中册课件</a:t>
            </a:r>
            <a:endParaRPr lang="zh-CN" altLang="en-US" sz="6600" b="1">
              <a:solidFill>
                <a:srgbClr val="FF0000"/>
              </a:solidFill>
              <a:latin typeface="微软雅黑" panose="020B0503020204020204" charset="-122"/>
              <a:ea typeface="微软雅黑"/>
            </a:endParaRP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2" name="文本框 1"/>
          <p:cNvSpPr txBox="1"/>
          <p:nvPr/>
        </p:nvSpPr>
        <p:spPr>
          <a:xfrm>
            <a:off x="1687830" y="11430"/>
            <a:ext cx="10051415" cy="1828051"/>
          </a:xfrm>
          <a:prstGeom prst="star7">
            <a:avLst/>
          </a:prstGeom>
          <a:solidFill>
            <a:srgbClr val="00B0F0"/>
          </a:solidFill>
          <a:ln w="9525">
            <a:solidFill>
              <a:srgbClr val="00B0F0"/>
            </a:solidFill>
          </a:ln>
        </p:spPr>
        <p:txBody>
          <a:bodyPr wrap="square">
            <a:spAutoFit/>
          </a:bodyPr>
          <a:lstStyle/>
          <a:p>
            <a:pPr indent="0"/>
            <a:r>
              <a:rPr lang="zh-CN" sz="4400" b="1">
                <a:latin typeface="微软雅黑" panose="020B0503020204020204" charset="-122"/>
                <a:ea typeface="微软雅黑" panose="020B0503020204020204" charset="-122"/>
              </a:rPr>
              <a:t>初步朗读，理解文意</a:t>
            </a:r>
            <a:endParaRPr lang="zh-CN" sz="4400" b="1">
              <a:latin typeface="微软雅黑" panose="020B0503020204020204" charset="-122"/>
              <a:ea typeface="微软雅黑"/>
            </a:endParaRPr>
          </a:p>
        </p:txBody>
      </p:sp>
      <p:sp>
        <p:nvSpPr>
          <p:cNvPr id="3" name="内容占位符 2"/>
          <p:cNvSpPr>
            <a:spLocks noGrp="1"/>
          </p:cNvSpPr>
          <p:nvPr/>
        </p:nvSpPr>
        <p:spPr>
          <a:xfrm>
            <a:off x="248285" y="1680845"/>
            <a:ext cx="11685905" cy="5050790"/>
          </a:xfrm>
          <a:prstGeom prst="rect">
            <a:avLst/>
          </a:prstGeom>
          <a:ln w="12700">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altLang="zh-CN" sz="2800">
                <a:sym typeface="+mn-ea"/>
              </a:rPr>
              <a:t> </a:t>
            </a:r>
            <a:r>
              <a:rPr lang="en-US" altLang="zh-CN">
                <a:sym typeface="+mn-ea"/>
              </a:rPr>
              <a:t>      </a:t>
            </a:r>
            <a:r>
              <a:rPr lang="zh-CN" altLang="en-US">
                <a:sym typeface="+mn-ea"/>
              </a:rPr>
              <a:t>呜呼！盛衰之理，虽曰天命，岂非</a:t>
            </a:r>
            <a:r>
              <a:rPr lang="zh-CN" altLang="en-US" u="sng">
                <a:solidFill>
                  <a:srgbClr val="FF0000"/>
                </a:solidFill>
                <a:sym typeface="+mn-ea"/>
              </a:rPr>
              <a:t>人事</a:t>
            </a:r>
            <a:r>
              <a:rPr lang="zh-CN" altLang="en-US">
                <a:sym typeface="+mn-ea"/>
              </a:rPr>
              <a:t>哉！</a:t>
            </a:r>
            <a:r>
              <a:rPr lang="zh-CN" altLang="en-US">
                <a:solidFill>
                  <a:srgbClr val="FF0000"/>
                </a:solidFill>
                <a:sym typeface="+mn-ea"/>
              </a:rPr>
              <a:t>原</a:t>
            </a:r>
            <a:r>
              <a:rPr lang="zh-CN" altLang="en-US">
                <a:sym typeface="+mn-ea"/>
              </a:rPr>
              <a:t>庄宗之</a:t>
            </a:r>
            <a:r>
              <a:rPr lang="zh-CN" altLang="en-US">
                <a:solidFill>
                  <a:srgbClr val="FF0000"/>
                </a:solidFill>
                <a:sym typeface="+mn-ea"/>
              </a:rPr>
              <a:t>所以</a:t>
            </a:r>
            <a:r>
              <a:rPr lang="zh-CN" altLang="en-US">
                <a:sym typeface="+mn-ea"/>
              </a:rPr>
              <a:t>得天下，与其所以失之者，可以知之矣。 </a:t>
            </a:r>
          </a:p>
          <a:p>
            <a:pPr marL="0" indent="0" algn="l">
              <a:buNone/>
            </a:pPr>
            <a:r>
              <a:rPr lang="zh-CN" altLang="en-US">
                <a:sym typeface="+mn-ea"/>
              </a:rPr>
              <a:t>　　世言晋王之将终也，以三矢赐庄宗而告之曰：“梁，吾仇也；燕王，吾所立，契丹与吾约为兄弟，而皆背晋以归梁。此三者，吾遗</a:t>
            </a:r>
            <a:r>
              <a:rPr lang="zh-CN" altLang="en-US">
                <a:solidFill>
                  <a:srgbClr val="FF0000"/>
                </a:solidFill>
                <a:sym typeface="+mn-ea"/>
              </a:rPr>
              <a:t>恨</a:t>
            </a:r>
            <a:r>
              <a:rPr lang="zh-CN" altLang="en-US">
                <a:sym typeface="+mn-ea"/>
              </a:rPr>
              <a:t>也。</a:t>
            </a:r>
            <a:r>
              <a:rPr lang="zh-CN" altLang="en-US">
                <a:solidFill>
                  <a:srgbClr val="FF0000"/>
                </a:solidFill>
                <a:sym typeface="+mn-ea"/>
              </a:rPr>
              <a:t>与</a:t>
            </a:r>
            <a:r>
              <a:rPr lang="zh-CN" altLang="en-US">
                <a:sym typeface="+mn-ea"/>
              </a:rPr>
              <a:t>尔三矢，尔</a:t>
            </a:r>
            <a:r>
              <a:rPr lang="zh-CN" altLang="en-US">
                <a:solidFill>
                  <a:srgbClr val="FF0000"/>
                </a:solidFill>
                <a:sym typeface="+mn-ea"/>
              </a:rPr>
              <a:t>其</a:t>
            </a:r>
            <a:r>
              <a:rPr lang="zh-CN" altLang="en-US">
                <a:sym typeface="+mn-ea"/>
              </a:rPr>
              <a:t>无忘</a:t>
            </a:r>
            <a:r>
              <a:rPr lang="zh-CN" altLang="en-US">
                <a:solidFill>
                  <a:srgbClr val="FF0000"/>
                </a:solidFill>
                <a:sym typeface="+mn-ea"/>
              </a:rPr>
              <a:t>乃</a:t>
            </a:r>
            <a:r>
              <a:rPr lang="zh-CN" altLang="en-US">
                <a:sym typeface="+mn-ea"/>
              </a:rPr>
              <a:t>父之志！”庄宗受而藏之于庙。其后用兵，则遣</a:t>
            </a:r>
            <a:r>
              <a:rPr lang="zh-CN" altLang="en-US">
                <a:solidFill>
                  <a:srgbClr val="FF0000"/>
                </a:solidFill>
                <a:sym typeface="+mn-ea"/>
              </a:rPr>
              <a:t>从事</a:t>
            </a:r>
            <a:r>
              <a:rPr lang="zh-CN" altLang="en-US">
                <a:sym typeface="+mn-ea"/>
              </a:rPr>
              <a:t>以一</a:t>
            </a:r>
            <a:r>
              <a:rPr lang="zh-CN" altLang="en-US">
                <a:solidFill>
                  <a:srgbClr val="FF0000"/>
                </a:solidFill>
                <a:sym typeface="+mn-ea"/>
              </a:rPr>
              <a:t>少牢</a:t>
            </a:r>
            <a:r>
              <a:rPr lang="zh-CN" altLang="en-US">
                <a:sym typeface="+mn-ea"/>
              </a:rPr>
              <a:t>告庙，请其矢，盛以锦囊，负而前驱，</a:t>
            </a:r>
            <a:r>
              <a:rPr lang="zh-CN" altLang="en-US">
                <a:solidFill>
                  <a:srgbClr val="FF0000"/>
                </a:solidFill>
                <a:sym typeface="+mn-ea"/>
              </a:rPr>
              <a:t>及凯旋</a:t>
            </a:r>
            <a:r>
              <a:rPr lang="zh-CN" altLang="en-US">
                <a:sym typeface="+mn-ea"/>
              </a:rPr>
              <a:t>而</a:t>
            </a:r>
            <a:r>
              <a:rPr lang="zh-CN" altLang="en-US">
                <a:solidFill>
                  <a:srgbClr val="FF0000"/>
                </a:solidFill>
                <a:sym typeface="+mn-ea"/>
              </a:rPr>
              <a:t>纳</a:t>
            </a:r>
            <a:r>
              <a:rPr lang="zh-CN" altLang="en-US">
                <a:sym typeface="+mn-ea"/>
              </a:rPr>
              <a:t>之。 </a:t>
            </a:r>
          </a:p>
          <a:p>
            <a:pPr marL="0" indent="0" algn="l">
              <a:buNone/>
            </a:pPr>
            <a:r>
              <a:rPr lang="zh-CN" altLang="en-US">
                <a:sym typeface="+mn-ea"/>
              </a:rPr>
              <a:t>　　方其</a:t>
            </a:r>
            <a:r>
              <a:rPr lang="zh-CN" altLang="en-US">
                <a:solidFill>
                  <a:srgbClr val="FF0000"/>
                </a:solidFill>
                <a:sym typeface="+mn-ea"/>
              </a:rPr>
              <a:t>系</a:t>
            </a:r>
            <a:r>
              <a:rPr lang="zh-CN" altLang="en-US">
                <a:sym typeface="+mn-ea"/>
              </a:rPr>
              <a:t>燕父子</a:t>
            </a:r>
            <a:r>
              <a:rPr lang="zh-CN" altLang="en-US">
                <a:solidFill>
                  <a:srgbClr val="FF0000"/>
                </a:solidFill>
                <a:sym typeface="+mn-ea"/>
              </a:rPr>
              <a:t>以组</a:t>
            </a:r>
            <a:r>
              <a:rPr lang="zh-CN" altLang="en-US">
                <a:sym typeface="+mn-ea"/>
              </a:rPr>
              <a:t>，</a:t>
            </a:r>
            <a:r>
              <a:rPr lang="zh-CN" altLang="en-US">
                <a:solidFill>
                  <a:srgbClr val="FF0000"/>
                </a:solidFill>
                <a:sym typeface="+mn-ea"/>
              </a:rPr>
              <a:t>函</a:t>
            </a:r>
            <a:r>
              <a:rPr lang="zh-CN" altLang="en-US">
                <a:sym typeface="+mn-ea"/>
              </a:rPr>
              <a:t>梁君臣之首，入于太庙，还矢先王，而告以成功，其意气之盛，可谓壮哉！及</a:t>
            </a:r>
            <a:r>
              <a:rPr lang="zh-CN" altLang="en-US">
                <a:solidFill>
                  <a:srgbClr val="FF0000"/>
                </a:solidFill>
                <a:sym typeface="+mn-ea"/>
              </a:rPr>
              <a:t>仇雠</a:t>
            </a:r>
            <a:r>
              <a:rPr lang="zh-CN" altLang="en-US">
                <a:sym typeface="+mn-ea"/>
              </a:rPr>
              <a:t>已灭，天下已定，一夫夜呼，乱者四应，仓皇东出，未及见贼而士卒离散，君臣相顾，不知所归，至于誓天断发，泣下沾襟，何其衰也！岂得之难而失之易欤？</a:t>
            </a:r>
            <a:r>
              <a:rPr lang="zh-CN" altLang="en-US">
                <a:solidFill>
                  <a:srgbClr val="FF0000"/>
                </a:solidFill>
                <a:sym typeface="+mn-ea"/>
              </a:rPr>
              <a:t>抑本</a:t>
            </a:r>
            <a:r>
              <a:rPr lang="zh-CN" altLang="en-US">
                <a:sym typeface="+mn-ea"/>
              </a:rPr>
              <a:t>其成败之迹，而皆自于人欤？《书》曰：“满招损，谦得益。” 忧劳可以</a:t>
            </a:r>
            <a:r>
              <a:rPr lang="zh-CN" altLang="en-US">
                <a:solidFill>
                  <a:srgbClr val="FF0000"/>
                </a:solidFill>
                <a:sym typeface="+mn-ea"/>
              </a:rPr>
              <a:t>兴</a:t>
            </a:r>
            <a:r>
              <a:rPr lang="zh-CN" altLang="en-US">
                <a:sym typeface="+mn-ea"/>
              </a:rPr>
              <a:t>国，逸豫可以</a:t>
            </a:r>
            <a:r>
              <a:rPr lang="zh-CN" altLang="en-US">
                <a:solidFill>
                  <a:srgbClr val="FF0000"/>
                </a:solidFill>
                <a:sym typeface="+mn-ea"/>
              </a:rPr>
              <a:t>亡</a:t>
            </a:r>
            <a:r>
              <a:rPr lang="zh-CN" altLang="en-US">
                <a:sym typeface="+mn-ea"/>
              </a:rPr>
              <a:t>身，自然之理也。 </a:t>
            </a:r>
          </a:p>
          <a:p>
            <a:pPr marL="0" indent="0" algn="l">
              <a:buNone/>
            </a:pPr>
            <a:r>
              <a:rPr lang="zh-CN" altLang="en-US">
                <a:sym typeface="+mn-ea"/>
              </a:rPr>
              <a:t>　　故方其盛也，举天下豪杰，莫能与之争；及其衰也，数十伶人困之，而身死国灭，</a:t>
            </a:r>
            <a:r>
              <a:rPr lang="zh-CN" altLang="en-US">
                <a:solidFill>
                  <a:srgbClr val="FF0000"/>
                </a:solidFill>
                <a:sym typeface="+mn-ea"/>
              </a:rPr>
              <a:t>为</a:t>
            </a:r>
            <a:r>
              <a:rPr lang="zh-CN" altLang="en-US">
                <a:sym typeface="+mn-ea"/>
              </a:rPr>
              <a:t>天下笑。夫祸患常积</a:t>
            </a:r>
            <a:r>
              <a:rPr lang="zh-CN" altLang="en-US">
                <a:solidFill>
                  <a:srgbClr val="FF0000"/>
                </a:solidFill>
                <a:sym typeface="+mn-ea"/>
              </a:rPr>
              <a:t>于忽微</a:t>
            </a:r>
            <a:r>
              <a:rPr lang="zh-CN" altLang="en-US">
                <a:sym typeface="+mn-ea"/>
              </a:rPr>
              <a:t>，而智勇多困</a:t>
            </a:r>
            <a:r>
              <a:rPr lang="zh-CN" altLang="en-US">
                <a:solidFill>
                  <a:srgbClr val="FF0000"/>
                </a:solidFill>
                <a:sym typeface="+mn-ea"/>
              </a:rPr>
              <a:t>于</a:t>
            </a:r>
            <a:r>
              <a:rPr lang="zh-CN" altLang="en-US">
                <a:sym typeface="+mn-ea"/>
              </a:rPr>
              <a:t>所溺，岂独伶人也哉？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00" name="文本框 99"/>
          <p:cNvSpPr txBox="1"/>
          <p:nvPr/>
        </p:nvSpPr>
        <p:spPr>
          <a:xfrm>
            <a:off x="1681480" y="163830"/>
            <a:ext cx="4224020" cy="1198880"/>
          </a:xfrm>
          <a:prstGeom prst="rect">
            <a:avLst/>
          </a:prstGeom>
          <a:noFill/>
          <a:ln w="9525">
            <a:noFill/>
          </a:ln>
        </p:spPr>
        <p:txBody>
          <a:bodyPr wrap="square">
            <a:spAutoFit/>
          </a:bodyPr>
          <a:lstStyle/>
          <a:p>
            <a:pPr indent="0"/>
            <a:r>
              <a:rPr lang="zh-CN" sz="3600" b="1">
                <a:latin typeface="微软雅黑" panose="020B0503020204020204" charset="-122"/>
                <a:ea typeface="微软雅黑" panose="020B0503020204020204" charset="-122"/>
              </a:rPr>
              <a:t>找出文章的论点和论据和结论。</a:t>
            </a:r>
            <a:endParaRPr lang="zh-CN" altLang="en-US" sz="3600" b="1">
              <a:latin typeface="微软雅黑" panose="020B0503020204020204" charset="-122"/>
              <a:ea typeface="微软雅黑"/>
            </a:endParaRPr>
          </a:p>
        </p:txBody>
      </p:sp>
      <p:sp>
        <p:nvSpPr>
          <p:cNvPr id="4" name="文本框 3"/>
          <p:cNvSpPr txBox="1"/>
          <p:nvPr/>
        </p:nvSpPr>
        <p:spPr>
          <a:xfrm>
            <a:off x="318770" y="1911350"/>
            <a:ext cx="5080000" cy="1076325"/>
          </a:xfrm>
          <a:prstGeom prst="rect">
            <a:avLst/>
          </a:prstGeom>
          <a:noFill/>
          <a:ln w="9525">
            <a:noFill/>
          </a:ln>
        </p:spPr>
        <p:txBody>
          <a:bodyPr>
            <a:spAutoFit/>
          </a:bodyPr>
          <a:lstStyle/>
          <a:p>
            <a:pPr indent="304800"/>
            <a:r>
              <a:rPr lang="zh-CN" sz="3200" b="1">
                <a:solidFill>
                  <a:srgbClr val="FF0000"/>
                </a:solidFill>
                <a:latin typeface="+mj-ea"/>
                <a:ea typeface="+mj-ea"/>
              </a:rPr>
              <a:t>论点：</a:t>
            </a:r>
            <a:r>
              <a:rPr lang="zh-CN" sz="3200" b="1">
                <a:latin typeface="+mj-ea"/>
                <a:ea typeface="+mj-ea"/>
              </a:rPr>
              <a:t>盛衰之理，虽曰天命，岂非人事哉！</a:t>
            </a:r>
            <a:endParaRPr lang="zh-CN" altLang="en-US" sz="3200" b="1">
              <a:latin typeface="+mj-ea"/>
              <a:ea typeface="+mj-ea"/>
            </a:endParaRPr>
          </a:p>
        </p:txBody>
      </p:sp>
      <p:sp>
        <p:nvSpPr>
          <p:cNvPr id="5" name="文本框 4"/>
          <p:cNvSpPr txBox="1"/>
          <p:nvPr/>
        </p:nvSpPr>
        <p:spPr>
          <a:xfrm>
            <a:off x="318770" y="3814445"/>
            <a:ext cx="5080000" cy="1076325"/>
          </a:xfrm>
          <a:prstGeom prst="rect">
            <a:avLst/>
          </a:prstGeom>
          <a:noFill/>
          <a:ln w="9525">
            <a:noFill/>
          </a:ln>
        </p:spPr>
        <p:txBody>
          <a:bodyPr>
            <a:spAutoFit/>
          </a:bodyPr>
          <a:lstStyle/>
          <a:p>
            <a:pPr indent="304800" algn="l"/>
            <a:r>
              <a:rPr lang="zh-CN" sz="3200" b="1">
                <a:solidFill>
                  <a:srgbClr val="FF0000"/>
                </a:solidFill>
                <a:latin typeface="+mj-ea"/>
                <a:ea typeface="+mj-ea"/>
              </a:rPr>
              <a:t>依据：</a:t>
            </a:r>
            <a:r>
              <a:rPr lang="zh-CN" sz="3200" b="1">
                <a:latin typeface="+mj-ea"/>
                <a:ea typeface="+mj-ea"/>
              </a:rPr>
              <a:t>庄宗得天下与失天下。</a:t>
            </a:r>
            <a:endParaRPr lang="zh-CN" altLang="en-US" sz="3200" b="1">
              <a:latin typeface="+mj-ea"/>
              <a:ea typeface="+mj-ea"/>
            </a:endParaRPr>
          </a:p>
        </p:txBody>
      </p:sp>
      <p:sp>
        <p:nvSpPr>
          <p:cNvPr id="6" name="文本框 5"/>
          <p:cNvSpPr txBox="1"/>
          <p:nvPr/>
        </p:nvSpPr>
        <p:spPr>
          <a:xfrm>
            <a:off x="396240" y="5492115"/>
            <a:ext cx="5080000" cy="1076325"/>
          </a:xfrm>
          <a:prstGeom prst="rect">
            <a:avLst/>
          </a:prstGeom>
          <a:noFill/>
          <a:ln w="9525">
            <a:noFill/>
          </a:ln>
        </p:spPr>
        <p:txBody>
          <a:bodyPr>
            <a:spAutoFit/>
          </a:bodyPr>
          <a:lstStyle/>
          <a:p>
            <a:pPr indent="0"/>
            <a:r>
              <a:rPr lang="zh-CN" sz="3200" b="1">
                <a:solidFill>
                  <a:srgbClr val="FF0000"/>
                </a:solidFill>
                <a:latin typeface="+mn-ea"/>
              </a:rPr>
              <a:t>结论：</a:t>
            </a:r>
            <a:r>
              <a:rPr lang="zh-CN" sz="3200" b="1">
                <a:latin typeface="+mn-ea"/>
              </a:rPr>
              <a:t>忧劳可以兴国，逸豫可以亡身。</a:t>
            </a:r>
            <a:endParaRPr lang="zh-CN" altLang="en-US" sz="3200" b="1">
              <a:latin typeface="+mn-ea"/>
            </a:endParaRPr>
          </a:p>
        </p:txBody>
      </p:sp>
      <p:pic>
        <p:nvPicPr>
          <p:cNvPr id="252934" name="图片 252933" descr="088"/>
          <p:cNvPicPr>
            <a:picLocks noChangeAspect="1"/>
          </p:cNvPicPr>
          <p:nvPr/>
        </p:nvPicPr>
        <p:blipFill>
          <a:blip r:embed="rId4"/>
          <a:stretch>
            <a:fillRect/>
          </a:stretch>
        </p:blipFill>
        <p:spPr>
          <a:xfrm>
            <a:off x="5982335" y="163830"/>
            <a:ext cx="6061075" cy="6567805"/>
          </a:xfrm>
          <a:prstGeom prst="rect">
            <a:avLst/>
          </a:prstGeom>
          <a:noFill/>
          <a:ln w="12700" cap="flat" cmpd="sng">
            <a:solidFill>
              <a:schemeClr val="folHlink"/>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80">
                                          <p:stCondLst>
                                            <p:cond delay="0"/>
                                          </p:stCondLst>
                                        </p:cTn>
                                        <p:tgtEl>
                                          <p:spTgt spid="5"/>
                                        </p:tgtEl>
                                      </p:cBhvr>
                                    </p:animEffect>
                                    <p:anim calcmode="lin" valueType="num">
                                      <p:cBhvr>
                                        <p:cTn id="3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gtEl>
                                      </p:cBhvr>
                                      <p:to x="100000" y="60000"/>
                                    </p:animScale>
                                    <p:animScale>
                                      <p:cBhvr>
                                        <p:cTn id="37" dur="166" decel="50000">
                                          <p:stCondLst>
                                            <p:cond delay="676"/>
                                          </p:stCondLst>
                                        </p:cTn>
                                        <p:tgtEl>
                                          <p:spTgt spid="5"/>
                                        </p:tgtEl>
                                      </p:cBhvr>
                                      <p:to x="100000" y="100000"/>
                                    </p:animScale>
                                    <p:animScale>
                                      <p:cBhvr>
                                        <p:cTn id="38" dur="26">
                                          <p:stCondLst>
                                            <p:cond delay="1312"/>
                                          </p:stCondLst>
                                        </p:cTn>
                                        <p:tgtEl>
                                          <p:spTgt spid="5"/>
                                        </p:tgtEl>
                                      </p:cBhvr>
                                      <p:to x="100000" y="80000"/>
                                    </p:animScale>
                                    <p:animScale>
                                      <p:cBhvr>
                                        <p:cTn id="39" dur="166" decel="50000">
                                          <p:stCondLst>
                                            <p:cond delay="1338"/>
                                          </p:stCondLst>
                                        </p:cTn>
                                        <p:tgtEl>
                                          <p:spTgt spid="5"/>
                                        </p:tgtEl>
                                      </p:cBhvr>
                                      <p:to x="100000" y="100000"/>
                                    </p:animScale>
                                    <p:animScale>
                                      <p:cBhvr>
                                        <p:cTn id="40" dur="26">
                                          <p:stCondLst>
                                            <p:cond delay="1642"/>
                                          </p:stCondLst>
                                        </p:cTn>
                                        <p:tgtEl>
                                          <p:spTgt spid="5"/>
                                        </p:tgtEl>
                                      </p:cBhvr>
                                      <p:to x="100000" y="90000"/>
                                    </p:animScale>
                                    <p:animScale>
                                      <p:cBhvr>
                                        <p:cTn id="41" dur="166" decel="50000">
                                          <p:stCondLst>
                                            <p:cond delay="1668"/>
                                          </p:stCondLst>
                                        </p:cTn>
                                        <p:tgtEl>
                                          <p:spTgt spid="5"/>
                                        </p:tgtEl>
                                      </p:cBhvr>
                                      <p:to x="100000" y="100000"/>
                                    </p:animScale>
                                    <p:animScale>
                                      <p:cBhvr>
                                        <p:cTn id="42" dur="26">
                                          <p:stCondLst>
                                            <p:cond delay="1808"/>
                                          </p:stCondLst>
                                        </p:cTn>
                                        <p:tgtEl>
                                          <p:spTgt spid="5"/>
                                        </p:tgtEl>
                                      </p:cBhvr>
                                      <p:to x="100000" y="95000"/>
                                    </p:animScale>
                                    <p:animScale>
                                      <p:cBhvr>
                                        <p:cTn id="43" dur="166" decel="50000">
                                          <p:stCondLst>
                                            <p:cond delay="1834"/>
                                          </p:stCondLst>
                                        </p:cTn>
                                        <p:tgtEl>
                                          <p:spTgt spid="5"/>
                                        </p:tgtEl>
                                      </p:cBhvr>
                                      <p:to x="100000" y="100000"/>
                                    </p:animScale>
                                  </p:childTnLst>
                                </p:cTn>
                              </p:par>
                            </p:childTnLst>
                          </p:cTn>
                        </p:par>
                      </p:childTnLst>
                    </p:cTn>
                  </p:par>
                  <p:par>
                    <p:cTn id="44" fill="hold" nodeType="clickPar">
                      <p:stCondLst>
                        <p:cond delay="indefinite"/>
                      </p:stCondLst>
                      <p:childTnLst>
                        <p:par>
                          <p:cTn id="45" fill="hold" nodeType="afterGroup">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down)">
                                      <p:cBhvr>
                                        <p:cTn id="48" dur="580">
                                          <p:stCondLst>
                                            <p:cond delay="0"/>
                                          </p:stCondLst>
                                        </p:cTn>
                                        <p:tgtEl>
                                          <p:spTgt spid="6"/>
                                        </p:tgtEl>
                                      </p:cBhvr>
                                    </p:animEffect>
                                    <p:anim calcmode="lin" valueType="num">
                                      <p:cBhvr>
                                        <p:cTn id="4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4" dur="26">
                                          <p:stCondLst>
                                            <p:cond delay="650"/>
                                          </p:stCondLst>
                                        </p:cTn>
                                        <p:tgtEl>
                                          <p:spTgt spid="6"/>
                                        </p:tgtEl>
                                      </p:cBhvr>
                                      <p:to x="100000" y="60000"/>
                                    </p:animScale>
                                    <p:animScale>
                                      <p:cBhvr>
                                        <p:cTn id="55" dur="166" decel="50000">
                                          <p:stCondLst>
                                            <p:cond delay="676"/>
                                          </p:stCondLst>
                                        </p:cTn>
                                        <p:tgtEl>
                                          <p:spTgt spid="6"/>
                                        </p:tgtEl>
                                      </p:cBhvr>
                                      <p:to x="100000" y="100000"/>
                                    </p:animScale>
                                    <p:animScale>
                                      <p:cBhvr>
                                        <p:cTn id="56" dur="26">
                                          <p:stCondLst>
                                            <p:cond delay="1312"/>
                                          </p:stCondLst>
                                        </p:cTn>
                                        <p:tgtEl>
                                          <p:spTgt spid="6"/>
                                        </p:tgtEl>
                                      </p:cBhvr>
                                      <p:to x="100000" y="80000"/>
                                    </p:animScale>
                                    <p:animScale>
                                      <p:cBhvr>
                                        <p:cTn id="57" dur="166" decel="50000">
                                          <p:stCondLst>
                                            <p:cond delay="1338"/>
                                          </p:stCondLst>
                                        </p:cTn>
                                        <p:tgtEl>
                                          <p:spTgt spid="6"/>
                                        </p:tgtEl>
                                      </p:cBhvr>
                                      <p:to x="100000" y="100000"/>
                                    </p:animScale>
                                    <p:animScale>
                                      <p:cBhvr>
                                        <p:cTn id="58" dur="26">
                                          <p:stCondLst>
                                            <p:cond delay="1642"/>
                                          </p:stCondLst>
                                        </p:cTn>
                                        <p:tgtEl>
                                          <p:spTgt spid="6"/>
                                        </p:tgtEl>
                                      </p:cBhvr>
                                      <p:to x="100000" y="90000"/>
                                    </p:animScale>
                                    <p:animScale>
                                      <p:cBhvr>
                                        <p:cTn id="59" dur="166" decel="50000">
                                          <p:stCondLst>
                                            <p:cond delay="1668"/>
                                          </p:stCondLst>
                                        </p:cTn>
                                        <p:tgtEl>
                                          <p:spTgt spid="6"/>
                                        </p:tgtEl>
                                      </p:cBhvr>
                                      <p:to x="100000" y="100000"/>
                                    </p:animScale>
                                    <p:animScale>
                                      <p:cBhvr>
                                        <p:cTn id="60" dur="26">
                                          <p:stCondLst>
                                            <p:cond delay="1808"/>
                                          </p:stCondLst>
                                        </p:cTn>
                                        <p:tgtEl>
                                          <p:spTgt spid="6"/>
                                        </p:tgtEl>
                                      </p:cBhvr>
                                      <p:to x="100000" y="95000"/>
                                    </p:animScale>
                                    <p:animScale>
                                      <p:cBhvr>
                                        <p:cTn id="61"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2" name="文本框 1"/>
          <p:cNvSpPr txBox="1"/>
          <p:nvPr/>
        </p:nvSpPr>
        <p:spPr>
          <a:xfrm>
            <a:off x="1687830" y="11430"/>
            <a:ext cx="10051415" cy="1837232"/>
          </a:xfrm>
          <a:prstGeom prst="star7">
            <a:avLst/>
          </a:prstGeom>
          <a:solidFill>
            <a:schemeClr val="accent6">
              <a:lumMod val="75000"/>
            </a:schemeClr>
          </a:solidFill>
          <a:ln w="9525">
            <a:solidFill>
              <a:srgbClr val="00B0F0"/>
            </a:solidFill>
          </a:ln>
        </p:spPr>
        <p:txBody>
          <a:bodyPr wrap="square">
            <a:spAutoFit/>
          </a:bodyPr>
          <a:lstStyle/>
          <a:p>
            <a:pPr indent="0"/>
            <a:r>
              <a:rPr lang="zh-CN" sz="4400" b="1">
                <a:latin typeface="微软雅黑" panose="020B0503020204020204" charset="-122"/>
                <a:ea typeface="微软雅黑" panose="020B0503020204020204" charset="-122"/>
              </a:rPr>
              <a:t>提要钩玄，研读文本</a:t>
            </a:r>
          </a:p>
        </p:txBody>
      </p:sp>
      <p:sp>
        <p:nvSpPr>
          <p:cNvPr id="100" name="文本框 99"/>
          <p:cNvSpPr txBox="1"/>
          <p:nvPr/>
        </p:nvSpPr>
        <p:spPr>
          <a:xfrm>
            <a:off x="26035" y="1848485"/>
            <a:ext cx="8082915" cy="843364"/>
          </a:xfrm>
          <a:prstGeom prst="flowChartAlternateProcess">
            <a:avLst/>
          </a:prstGeom>
          <a:solidFill>
            <a:schemeClr val="accent1"/>
          </a:solidFill>
          <a:ln w="9525">
            <a:noFill/>
          </a:ln>
        </p:spPr>
        <p:txBody>
          <a:bodyPr wrap="square">
            <a:spAutoFit/>
          </a:bodyPr>
          <a:lstStyle/>
          <a:p>
            <a:pPr indent="0"/>
            <a:r>
              <a:rPr lang="zh-CN" sz="4400" b="1">
                <a:latin typeface="微软雅黑" panose="020B0503020204020204" charset="-122"/>
                <a:ea typeface="微软雅黑" panose="020B0503020204020204" charset="-122"/>
              </a:rPr>
              <a:t>“原庄宗之所以得天下”</a:t>
            </a:r>
          </a:p>
        </p:txBody>
      </p:sp>
      <p:sp>
        <p:nvSpPr>
          <p:cNvPr id="10243" name="文本占位符 10242"/>
          <p:cNvSpPr>
            <a:spLocks noGrp="1"/>
          </p:cNvSpPr>
          <p:nvPr/>
        </p:nvSpPr>
        <p:spPr>
          <a:xfrm>
            <a:off x="249555" y="2809875"/>
            <a:ext cx="4792345" cy="4020820"/>
          </a:xfrm>
          <a:prstGeom prst="rect">
            <a:avLst/>
          </a:prstGeom>
        </p:spPr>
        <p:txBody>
          <a:bodyPr vert="horz" lIns="91440" tIns="45720" rIns="91440" bIns="45720" rtlCol="0">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None/>
            </a:pPr>
            <a:r>
              <a:rPr lang="zh-CN" altLang="en-US" sz="2800" b="1" strike="noStrike" noProof="1"/>
              <a:t>           世言晋王之将终也，以三矢赐庄宗而告之曰：“梁，吾仇也；燕王，吾所立；契丹与吾约为兄弟，而皆背晋以归梁。此三者，吾遗恨也。与尔三矢，尔其无忘乃父之志！”庄宗受而藏之于庙。其后用兵，则遣从事以一少牢告庙，请其矢，盛以锦囊，负而前驱，及凯旋而纳之。</a:t>
            </a:r>
          </a:p>
        </p:txBody>
      </p:sp>
      <p:sp>
        <p:nvSpPr>
          <p:cNvPr id="10244" name="矩形 10243"/>
          <p:cNvSpPr/>
          <p:nvPr/>
        </p:nvSpPr>
        <p:spPr>
          <a:xfrm>
            <a:off x="5192395" y="2809875"/>
            <a:ext cx="2415540" cy="3538220"/>
          </a:xfrm>
          <a:prstGeom prst="rect">
            <a:avLst/>
          </a:prstGeom>
          <a:noFill/>
          <a:ln w="9525">
            <a:noFill/>
          </a:ln>
        </p:spPr>
        <p:txBody>
          <a:bodyPr wrap="square" anchor="t">
            <a:spAutoFit/>
          </a:bodyPr>
          <a:lstStyle/>
          <a:p>
            <a:r>
              <a:rPr lang="en-US" altLang="zh-CN" sz="2800" b="1">
                <a:latin typeface="Garamond" pitchFamily="18" charset="0"/>
                <a:ea typeface="宋体" panose="02010600030101010101" pitchFamily="2" charset="-122"/>
              </a:rPr>
              <a:t>    </a:t>
            </a:r>
            <a:r>
              <a:rPr lang="zh-CN" altLang="en-US" sz="2800" b="1">
                <a:latin typeface="+mj-ea"/>
                <a:ea typeface="+mj-ea"/>
              </a:rPr>
              <a:t>方其系燕父子以组，函梁君臣之首，入于太庙，还矢先王，而告以成功，其意气之盛，可谓壮哉！</a:t>
            </a:r>
          </a:p>
        </p:txBody>
      </p:sp>
      <p:sp>
        <p:nvSpPr>
          <p:cNvPr id="10247" name="十六角星 10246">
            <a:hlinkClick r:id="rId5" action="ppaction://hlinkfile"/>
          </p:cNvPr>
          <p:cNvSpPr/>
          <p:nvPr/>
        </p:nvSpPr>
        <p:spPr>
          <a:xfrm>
            <a:off x="8296275" y="3626485"/>
            <a:ext cx="1905000" cy="1905000"/>
          </a:xfrm>
          <a:prstGeom prst="star16">
            <a:avLst>
              <a:gd name="adj" fmla="val 37500"/>
            </a:avLst>
          </a:prstGeom>
          <a:solidFill>
            <a:srgbClr val="FFFF00"/>
          </a:solidFill>
          <a:ln w="9525" cap="flat" cmpd="sng">
            <a:solidFill>
              <a:schemeClr val="tx1"/>
            </a:solidFill>
            <a:prstDash val="solid"/>
            <a:miter/>
            <a:headEnd type="none" w="med" len="med"/>
            <a:tailEnd type="none" w="med" len="med"/>
          </a:ln>
        </p:spPr>
        <p:txBody>
          <a:bodyPr wrap="none" anchor="ctr"/>
          <a:lstStyle/>
          <a:p>
            <a:pPr algn="ctr"/>
            <a:r>
              <a:rPr lang="zh-CN" altLang="en-US" sz="10600" b="1">
                <a:solidFill>
                  <a:srgbClr val="FF3300"/>
                </a:solidFill>
                <a:latin typeface="微软雅黑" panose="020B0503020204020204" charset="-122"/>
                <a:ea typeface="微软雅黑" panose="020B0503020204020204" charset="-122"/>
              </a:rPr>
              <a:t>盛</a:t>
            </a:r>
            <a:endParaRPr lang="zh-CN" altLang="en-US" sz="10600" b="1">
              <a:solidFill>
                <a:srgbClr val="FF3300"/>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3">
                                            <p:txEl>
                                              <p:pRg st="0" end="0"/>
                                            </p:txEl>
                                          </p:spTgt>
                                        </p:tgtEl>
                                        <p:attrNameLst>
                                          <p:attrName>style.visibility</p:attrName>
                                        </p:attrNameLst>
                                      </p:cBhvr>
                                      <p:to>
                                        <p:strVal val="visible"/>
                                      </p:to>
                                    </p:set>
                                    <p:anim calcmode="lin" valueType="num">
                                      <p:cBhvr additive="base">
                                        <p:cTn id="1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244"/>
                                        </p:tgtEl>
                                        <p:attrNameLst>
                                          <p:attrName>style.visibility</p:attrName>
                                        </p:attrNameLst>
                                      </p:cBhvr>
                                      <p:to>
                                        <p:strVal val="visible"/>
                                      </p:to>
                                    </p:set>
                                    <p:animEffect transition="in" filter="box(in)">
                                      <p:cBhvr>
                                        <p:cTn id="23" dur="500"/>
                                        <p:tgtEl>
                                          <p:spTgt spid="1024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247"/>
                                        </p:tgtEl>
                                        <p:attrNameLst>
                                          <p:attrName>style.visibility</p:attrName>
                                        </p:attrNameLst>
                                      </p:cBhvr>
                                      <p:to>
                                        <p:strVal val="visible"/>
                                      </p:to>
                                    </p:set>
                                    <p:anim calcmode="lin" valueType="num">
                                      <p:cBhvr additive="base">
                                        <p:cTn id="28" dur="500" fill="hold"/>
                                        <p:tgtEl>
                                          <p:spTgt spid="10247"/>
                                        </p:tgtEl>
                                        <p:attrNameLst>
                                          <p:attrName>ppt_x</p:attrName>
                                        </p:attrNameLst>
                                      </p:cBhvr>
                                      <p:tavLst>
                                        <p:tav tm="0">
                                          <p:val>
                                            <p:strVal val="1+#ppt_w/2"/>
                                          </p:val>
                                        </p:tav>
                                        <p:tav tm="100000">
                                          <p:val>
                                            <p:strVal val="ppt_x"/>
                                          </p:val>
                                        </p:tav>
                                      </p:tavLst>
                                    </p:anim>
                                    <p:anim calcmode="lin" valueType="num">
                                      <p:cBhvr additive="base">
                                        <p:cTn id="29"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0" grpId="0" animBg="1"/>
      <p:bldP spid="10243" grpId="0" build="p"/>
      <p:bldP spid="10244" grpId="0"/>
      <p:bldP spid="102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0" name="文本框 99"/>
          <p:cNvSpPr txBox="1"/>
          <p:nvPr/>
        </p:nvSpPr>
        <p:spPr>
          <a:xfrm>
            <a:off x="1894205" y="468630"/>
            <a:ext cx="7540625" cy="851480"/>
          </a:xfrm>
          <a:prstGeom prst="flowChartAlternateProcess">
            <a:avLst/>
          </a:prstGeom>
          <a:solidFill>
            <a:schemeClr val="accent1"/>
          </a:solidFill>
          <a:ln w="9525">
            <a:noFill/>
          </a:ln>
        </p:spPr>
        <p:txBody>
          <a:bodyPr wrap="square">
            <a:spAutoFit/>
          </a:bodyPr>
          <a:lstStyle/>
          <a:p>
            <a:pPr indent="0"/>
            <a:r>
              <a:rPr lang="zh-CN" sz="4400" b="1">
                <a:latin typeface="微软雅黑" panose="020B0503020204020204" charset="-122"/>
                <a:ea typeface="微软雅黑" panose="020B0503020204020204" charset="-122"/>
              </a:rPr>
              <a:t>“原庄宗之所以得天下”</a:t>
            </a:r>
          </a:p>
        </p:txBody>
      </p:sp>
      <p:sp>
        <p:nvSpPr>
          <p:cNvPr id="10243" name="文本占位符 10242"/>
          <p:cNvSpPr>
            <a:spLocks noGrp="1"/>
          </p:cNvSpPr>
          <p:nvPr/>
        </p:nvSpPr>
        <p:spPr>
          <a:xfrm>
            <a:off x="231775" y="2272030"/>
            <a:ext cx="7461885" cy="5943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None/>
            </a:pPr>
            <a:r>
              <a:rPr lang="zh-CN" altLang="en-US" sz="2800" b="1" strike="noStrike" noProof="1"/>
              <a:t>在得天下的过程中，具体写了哪几件事？</a:t>
            </a:r>
          </a:p>
        </p:txBody>
      </p:sp>
      <p:sp>
        <p:nvSpPr>
          <p:cNvPr id="3" name="文本框 2"/>
          <p:cNvSpPr txBox="1"/>
          <p:nvPr/>
        </p:nvSpPr>
        <p:spPr>
          <a:xfrm>
            <a:off x="231775" y="3505835"/>
            <a:ext cx="7541260" cy="2768346"/>
          </a:xfrm>
          <a:prstGeom prst="hexagon">
            <a:avLst/>
          </a:prstGeom>
          <a:solidFill>
            <a:schemeClr val="accent4">
              <a:lumMod val="60000"/>
              <a:lumOff val="40000"/>
            </a:schemeClr>
          </a:solidFill>
          <a:ln w="9525">
            <a:noFill/>
          </a:ln>
        </p:spPr>
        <p:txBody>
          <a:bodyPr wrap="square">
            <a:spAutoFit/>
          </a:bodyPr>
          <a:lstStyle/>
          <a:p>
            <a:pPr indent="304800" fontAlgn="auto">
              <a:lnSpc>
                <a:spcPct val="150000"/>
              </a:lnSpc>
            </a:pPr>
            <a:r>
              <a:rPr lang="zh-CN" sz="3200" b="0">
                <a:latin typeface="+mj-ea"/>
                <a:ea typeface="+mj-ea"/>
                <a:cs typeface="+mj-ea"/>
              </a:rPr>
              <a:t>908年，23岁，受命继志 912年，27岁，系燕父子以组 923年，38岁，函梁君臣之首
</a:t>
            </a:r>
            <a:endParaRPr lang="zh-CN" altLang="en-US" sz="3200" b="0">
              <a:latin typeface="+mj-ea"/>
              <a:ea typeface="+mj-ea"/>
              <a:cs typeface="+mj-ea"/>
            </a:endParaRPr>
          </a:p>
        </p:txBody>
      </p:sp>
      <p:pic>
        <p:nvPicPr>
          <p:cNvPr id="2" name="图片 1"/>
          <p:cNvPicPr>
            <a:picLocks noChangeAspect="1"/>
          </p:cNvPicPr>
          <p:nvPr/>
        </p:nvPicPr>
        <p:blipFill>
          <a:blip r:embed="rId5"/>
          <a:stretch>
            <a:fillRect/>
          </a:stretch>
        </p:blipFill>
        <p:spPr>
          <a:xfrm>
            <a:off x="7733030" y="1386840"/>
            <a:ext cx="4315460" cy="2677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243" name="文本占位符 10242"/>
          <p:cNvSpPr>
            <a:spLocks noGrp="1"/>
          </p:cNvSpPr>
          <p:nvPr/>
        </p:nvSpPr>
        <p:spPr>
          <a:xfrm>
            <a:off x="1805940" y="201930"/>
            <a:ext cx="10128250" cy="143954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buNone/>
            </a:pPr>
            <a:r>
              <a:rPr lang="en-US" altLang="zh-CN" sz="3200" b="1" strike="noStrike" noProof="1"/>
              <a:t>  </a:t>
            </a:r>
            <a:r>
              <a:rPr lang="zh-CN" altLang="en-US" sz="3200" b="1" strike="noStrike" noProof="1"/>
              <a:t>写受箭时，作者用了一系列动词：受、藏、请、盛、负、纳，从这些动词可以看出庄宗对父亲遗命的态度是：</a:t>
            </a:r>
          </a:p>
        </p:txBody>
      </p:sp>
      <p:sp>
        <p:nvSpPr>
          <p:cNvPr id="4" name="文本框 3"/>
          <p:cNvSpPr txBox="1"/>
          <p:nvPr/>
        </p:nvSpPr>
        <p:spPr>
          <a:xfrm>
            <a:off x="2964180" y="1212850"/>
            <a:ext cx="3044190" cy="754487"/>
          </a:xfrm>
          <a:prstGeom prst="ellipse">
            <a:avLst/>
          </a:prstGeom>
          <a:solidFill>
            <a:srgbClr val="00B0F0"/>
          </a:solidFill>
          <a:ln w="9525">
            <a:noFill/>
          </a:ln>
        </p:spPr>
        <p:txBody>
          <a:bodyPr wrap="square">
            <a:spAutoFit/>
          </a:bodyPr>
          <a:lstStyle/>
          <a:p>
            <a:pPr indent="0"/>
            <a:r>
              <a:rPr lang="zh-CN" sz="3200" b="1">
                <a:solidFill>
                  <a:srgbClr val="FF0000"/>
                </a:solidFill>
                <a:latin typeface="微软雅黑" panose="020B0503020204020204" charset="-122"/>
                <a:ea typeface="微软雅黑" panose="020B0503020204020204" charset="-122"/>
              </a:rPr>
              <a:t>恭恭敬敬</a:t>
            </a:r>
            <a:endParaRPr lang="zh-CN" altLang="en-US" sz="3200" b="1">
              <a:solidFill>
                <a:srgbClr val="FF0000"/>
              </a:solidFill>
              <a:latin typeface="微软雅黑" panose="020B0503020204020204" charset="-122"/>
              <a:ea typeface="微软雅黑"/>
            </a:endParaRPr>
          </a:p>
        </p:txBody>
      </p:sp>
      <p:sp>
        <p:nvSpPr>
          <p:cNvPr id="5" name="文本框 4"/>
          <p:cNvSpPr txBox="1"/>
          <p:nvPr/>
        </p:nvSpPr>
        <p:spPr>
          <a:xfrm>
            <a:off x="663575" y="2587625"/>
            <a:ext cx="9828530" cy="2061210"/>
          </a:xfrm>
          <a:prstGeom prst="rect">
            <a:avLst/>
          </a:prstGeom>
          <a:noFill/>
          <a:ln w="9525">
            <a:noFill/>
          </a:ln>
        </p:spPr>
        <p:txBody>
          <a:bodyPr wrap="square">
            <a:spAutoFit/>
          </a:bodyPr>
          <a:lstStyle/>
          <a:p>
            <a:pPr indent="0"/>
            <a:r>
              <a:rPr lang="zh-CN" sz="3200" b="1">
                <a:latin typeface="+mj-ea"/>
                <a:ea typeface="+mj-ea"/>
                <a:cs typeface="+mj-ea"/>
              </a:rPr>
              <a:t>23岁袭晋王之位，先后攻燕国，破幽州，灭梁国，何等的雄姿英发。其意气之盛，又是何等的壮阔！以至于举天下之豪杰，都莫能与之争！思考：后唐庄宗为什么能够获得成功，建立后唐？用原文的话来回答。</a:t>
            </a:r>
            <a:endParaRPr lang="zh-CN" altLang="en-US" sz="3200" b="1">
              <a:latin typeface="+mj-ea"/>
              <a:ea typeface="+mj-ea"/>
              <a:cs typeface="+mj-ea"/>
            </a:endParaRPr>
          </a:p>
        </p:txBody>
      </p:sp>
      <p:sp>
        <p:nvSpPr>
          <p:cNvPr id="6" name="文本框 5"/>
          <p:cNvSpPr txBox="1"/>
          <p:nvPr/>
        </p:nvSpPr>
        <p:spPr>
          <a:xfrm>
            <a:off x="841375" y="5171440"/>
            <a:ext cx="8716645" cy="1383665"/>
          </a:xfrm>
          <a:prstGeom prst="rect">
            <a:avLst/>
          </a:prstGeom>
          <a:noFill/>
          <a:ln w="9525">
            <a:noFill/>
          </a:ln>
        </p:spPr>
        <p:txBody>
          <a:bodyPr wrap="square">
            <a:spAutoFit/>
          </a:bodyPr>
          <a:lstStyle/>
          <a:p>
            <a:pPr indent="0"/>
            <a:r>
              <a:rPr lang="zh-CN" sz="2800" b="1">
                <a:solidFill>
                  <a:schemeClr val="accent1"/>
                </a:solidFill>
                <a:latin typeface="+mj-ea"/>
                <a:ea typeface="+mj-ea"/>
                <a:cs typeface="+mj-ea"/>
              </a:rPr>
              <a:t>后唐庄宗之所以成功，是因为有着三支箭的鞭策，他怀着一股报仇的信念，时刻恭敬地面对父亲的遗愿。用原文的话来说就是</a:t>
            </a:r>
            <a:r>
              <a:rPr lang="zh-CN" sz="2800" b="1">
                <a:solidFill>
                  <a:srgbClr val="FF0000"/>
                </a:solidFill>
                <a:latin typeface="+mj-ea"/>
                <a:ea typeface="+mj-ea"/>
                <a:cs typeface="+mj-ea"/>
              </a:rPr>
              <a:t>“忧劳可以兴国”</a:t>
            </a:r>
            <a:r>
              <a:rPr lang="zh-CN" sz="2800" b="1">
                <a:solidFill>
                  <a:schemeClr val="accent1"/>
                </a:solidFill>
                <a:latin typeface="+mj-ea"/>
                <a:ea typeface="+mj-ea"/>
                <a:cs typeface="+mj-ea"/>
              </a:rPr>
              <a:t>。</a:t>
            </a:r>
            <a:endParaRPr lang="zh-CN" altLang="en-US" sz="2800" b="1">
              <a:solidFill>
                <a:schemeClr val="accent1"/>
              </a:solidFill>
              <a:latin typeface="+mj-ea"/>
              <a:ea typeface="+mj-ea"/>
              <a:cs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amond(in)">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4" grpId="0" animBg="1"/>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pic>
        <p:nvPicPr>
          <p:cNvPr id="3" name="图片 2">
            <a:hlinkClick r:id="rId5" action="ppaction://hlinkfile"/>
          </p:cNvPr>
          <p:cNvPicPr>
            <a:picLocks noChangeAspect="1"/>
          </p:cNvPicPr>
          <p:nvPr/>
        </p:nvPicPr>
        <p:blipFill>
          <a:blip r:embed="rId6"/>
          <a:srcRect b="5455"/>
          <a:stretch>
            <a:fillRect/>
          </a:stretch>
        </p:blipFill>
        <p:spPr>
          <a:xfrm>
            <a:off x="144780" y="294005"/>
            <a:ext cx="9485630" cy="6269990"/>
          </a:xfrm>
          <a:prstGeom prst="rect">
            <a:avLst/>
          </a:prstGeom>
        </p:spPr>
      </p:pic>
      <p:sp>
        <p:nvSpPr>
          <p:cNvPr id="100" name="文本框 99">
            <a:hlinkClick r:id="rId5" action="ppaction://hlinkfile"/>
          </p:cNvPr>
          <p:cNvSpPr txBox="1"/>
          <p:nvPr/>
        </p:nvSpPr>
        <p:spPr>
          <a:xfrm>
            <a:off x="10284460" y="718185"/>
            <a:ext cx="1009650" cy="3513602"/>
          </a:xfrm>
          <a:prstGeom prst="flowChartAlternateProcess">
            <a:avLst/>
          </a:prstGeom>
          <a:solidFill>
            <a:srgbClr val="00B0F0"/>
          </a:solidFill>
          <a:ln w="9525">
            <a:noFill/>
          </a:ln>
        </p:spPr>
        <p:txBody>
          <a:bodyPr wrap="square">
            <a:spAutoFit/>
          </a:bodyPr>
          <a:lstStyle/>
          <a:p>
            <a:pPr indent="0"/>
            <a:r>
              <a:rPr lang="zh-CN" sz="5400" b="1">
                <a:latin typeface="微软雅黑" panose="020B0503020204020204" charset="-122"/>
                <a:ea typeface="微软雅黑" panose="020B0503020204020204" charset="-122"/>
              </a:rPr>
              <a:t>得</a:t>
            </a:r>
            <a:endParaRPr lang="zh-CN" sz="5400" b="1">
              <a:latin typeface="微软雅黑" panose="020B0503020204020204" charset="-122"/>
              <a:ea typeface="微软雅黑"/>
            </a:endParaRPr>
          </a:p>
          <a:p>
            <a:pPr indent="0"/>
            <a:r>
              <a:rPr lang="zh-CN" sz="5400" b="1">
                <a:latin typeface="微软雅黑" panose="020B0503020204020204" charset="-122"/>
                <a:ea typeface="微软雅黑" panose="020B0503020204020204" charset="-122"/>
              </a:rPr>
              <a:t>偿</a:t>
            </a:r>
          </a:p>
          <a:p>
            <a:pPr indent="0"/>
            <a:r>
              <a:rPr lang="zh-CN" sz="5400" b="1">
                <a:latin typeface="微软雅黑" panose="020B0503020204020204" charset="-122"/>
                <a:ea typeface="微软雅黑" panose="020B0503020204020204" charset="-122"/>
              </a:rPr>
              <a:t>父</a:t>
            </a:r>
          </a:p>
          <a:p>
            <a:pPr indent="0"/>
            <a:r>
              <a:rPr lang="zh-CN" sz="5400" b="1">
                <a:latin typeface="微软雅黑" panose="020B0503020204020204" charset="-122"/>
                <a:ea typeface="微软雅黑" panose="020B0503020204020204" charset="-122"/>
              </a:rPr>
              <a:t>命</a:t>
            </a:r>
            <a:endParaRPr lang="zh-CN" altLang="en-US" sz="54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0" name="文本框 99"/>
          <p:cNvSpPr txBox="1"/>
          <p:nvPr/>
        </p:nvSpPr>
        <p:spPr>
          <a:xfrm>
            <a:off x="1894840" y="346710"/>
            <a:ext cx="5102860" cy="851480"/>
          </a:xfrm>
          <a:prstGeom prst="flowChartAlternateProcess">
            <a:avLst/>
          </a:prstGeom>
          <a:solidFill>
            <a:schemeClr val="accent1"/>
          </a:solidFill>
          <a:ln w="9525">
            <a:noFill/>
          </a:ln>
        </p:spPr>
        <p:txBody>
          <a:bodyPr wrap="square">
            <a:spAutoFit/>
          </a:bodyPr>
          <a:lstStyle/>
          <a:p>
            <a:pPr indent="0"/>
            <a:r>
              <a:rPr lang="zh-CN" sz="4400" b="1">
                <a:latin typeface="微软雅黑" panose="020B0503020204020204" charset="-122"/>
                <a:ea typeface="微软雅黑" panose="020B0503020204020204" charset="-122"/>
              </a:rPr>
              <a:t>“与其所以失天下”</a:t>
            </a:r>
          </a:p>
        </p:txBody>
      </p:sp>
      <p:sp>
        <p:nvSpPr>
          <p:cNvPr id="10243" name="文本占位符 10242"/>
          <p:cNvSpPr>
            <a:spLocks noGrp="1"/>
          </p:cNvSpPr>
          <p:nvPr/>
        </p:nvSpPr>
        <p:spPr>
          <a:xfrm>
            <a:off x="370205" y="1848485"/>
            <a:ext cx="4792345" cy="402082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50000"/>
              </a:lnSpc>
              <a:buNone/>
            </a:pPr>
            <a:r>
              <a:rPr lang="zh-CN" altLang="en-US" sz="2800" b="1" strike="noStrike" noProof="1"/>
              <a:t>        及仇雠已灭，天下已定，一夫夜呼，乱者四应，仓皇东出，未及见贼而士卒离散，君臣相顾，不知所归，至于誓天断发，泣下沾襟，何其衰也！</a:t>
            </a:r>
          </a:p>
        </p:txBody>
      </p:sp>
      <p:sp>
        <p:nvSpPr>
          <p:cNvPr id="10247" name="十六角星 10246">
            <a:hlinkClick r:id="rId5" action="ppaction://hlinkfile"/>
          </p:cNvPr>
          <p:cNvSpPr/>
          <p:nvPr/>
        </p:nvSpPr>
        <p:spPr>
          <a:xfrm>
            <a:off x="7116445" y="4528820"/>
            <a:ext cx="1905000" cy="1905000"/>
          </a:xfrm>
          <a:prstGeom prst="star16">
            <a:avLst>
              <a:gd name="adj" fmla="val 37500"/>
            </a:avLst>
          </a:prstGeom>
          <a:solidFill>
            <a:srgbClr val="FFFF00"/>
          </a:solidFill>
          <a:ln w="9525" cap="flat" cmpd="sng">
            <a:solidFill>
              <a:schemeClr val="tx1"/>
            </a:solidFill>
            <a:prstDash val="solid"/>
            <a:miter/>
            <a:headEnd type="none" w="med" len="med"/>
            <a:tailEnd type="none" w="med" len="med"/>
          </a:ln>
        </p:spPr>
        <p:txBody>
          <a:bodyPr wrap="none" anchor="ctr"/>
          <a:lstStyle/>
          <a:p>
            <a:pPr algn="ctr"/>
            <a:r>
              <a:rPr lang="zh-CN" altLang="en-US" sz="10600" b="1">
                <a:solidFill>
                  <a:srgbClr val="FF3300"/>
                </a:solidFill>
                <a:latin typeface="微软雅黑" panose="020B0503020204020204" charset="-122"/>
                <a:ea typeface="微软雅黑" panose="020B0503020204020204" charset="-122"/>
              </a:rPr>
              <a:t>衰</a:t>
            </a:r>
          </a:p>
        </p:txBody>
      </p:sp>
      <p:pic>
        <p:nvPicPr>
          <p:cNvPr id="3" name="图片 2"/>
          <p:cNvPicPr>
            <a:picLocks noChangeAspect="1"/>
          </p:cNvPicPr>
          <p:nvPr/>
        </p:nvPicPr>
        <p:blipFill>
          <a:blip r:embed="rId6"/>
          <a:stretch>
            <a:fillRect/>
          </a:stretch>
        </p:blipFill>
        <p:spPr>
          <a:xfrm>
            <a:off x="5748020" y="1848485"/>
            <a:ext cx="5803265" cy="238315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 calcmode="lin" valueType="num">
                                      <p:cBhvr additive="base">
                                        <p:cTn id="12"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0247"/>
                                        </p:tgtEl>
                                        <p:attrNameLst>
                                          <p:attrName>style.visibility</p:attrName>
                                        </p:attrNameLst>
                                      </p:cBhvr>
                                      <p:to>
                                        <p:strVal val="visible"/>
                                      </p:to>
                                    </p:set>
                                    <p:anim calcmode="lin" valueType="num">
                                      <p:cBhvr additive="base">
                                        <p:cTn id="18" dur="500" fill="hold"/>
                                        <p:tgtEl>
                                          <p:spTgt spid="10247"/>
                                        </p:tgtEl>
                                        <p:attrNameLst>
                                          <p:attrName>ppt_x</p:attrName>
                                        </p:attrNameLst>
                                      </p:cBhvr>
                                      <p:tavLst>
                                        <p:tav tm="0">
                                          <p:val>
                                            <p:strVal val="1+#ppt_w/2"/>
                                          </p:val>
                                        </p:tav>
                                        <p:tav tm="100000">
                                          <p:val>
                                            <p:strVal val="ppt_x"/>
                                          </p:val>
                                        </p:tav>
                                      </p:tavLst>
                                    </p:anim>
                                    <p:anim calcmode="lin" valueType="num">
                                      <p:cBhvr additive="base">
                                        <p:cTn id="19"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243" grpId="0" build="p"/>
      <p:bldP spid="102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1530" y="3129915"/>
            <a:ext cx="1954530" cy="1353185"/>
          </a:xfrm>
          <a:prstGeom prst="rect">
            <a:avLst/>
          </a:prstGeom>
          <a:noFill/>
        </p:spPr>
        <p:txBody>
          <a:bodyPr wrap="square" rtlCol="0" anchor="t">
            <a:spAutoFit/>
          </a:bodyPr>
          <a:lstStyle/>
          <a:p>
            <a:pPr lvl="0" algn="l">
              <a:buClrTx/>
            </a:pPr>
            <a:r>
              <a:rPr lang="zh-CN" altLang="en-US" sz="3200" b="1">
                <a:solidFill>
                  <a:srgbClr val="000000"/>
                </a:solidFill>
                <a:latin typeface="微软雅黑" panose="020B0503020204020204" charset="-122"/>
                <a:ea typeface="微软雅黑" panose="020B0503020204020204" charset="-122"/>
                <a:sym typeface="+mn-ea"/>
              </a:rPr>
              <a:t>盛衰之理</a:t>
            </a:r>
            <a:endParaRPr lang="zh-CN" altLang="en-US" sz="3200" b="1">
              <a:solidFill>
                <a:srgbClr val="000000"/>
              </a:solidFill>
              <a:latin typeface="微软雅黑" panose="020B0503020204020204" charset="-122"/>
              <a:ea typeface="微软雅黑"/>
              <a:sym typeface="+mn-ea"/>
            </a:endParaRPr>
          </a:p>
          <a:p>
            <a:pPr lvl="0" algn="l">
              <a:buClrTx/>
            </a:pPr>
            <a:r>
              <a:rPr lang="zh-CN" altLang="en-US" sz="3200" b="1">
                <a:solidFill>
                  <a:srgbClr val="000000"/>
                </a:solidFill>
                <a:latin typeface="微软雅黑" panose="020B0503020204020204" charset="-122"/>
                <a:ea typeface="微软雅黑" panose="020B0503020204020204" charset="-122"/>
                <a:sym typeface="+mn-ea"/>
              </a:rPr>
              <a:t>岂非人事</a:t>
            </a:r>
            <a:endParaRPr lang="zh-CN" altLang="en-US" sz="3200" b="1">
              <a:solidFill>
                <a:srgbClr val="000000"/>
              </a:solidFill>
              <a:latin typeface="楷体_GB2312" pitchFamily="49" charset="-122"/>
              <a:ea typeface="楷体_GB2312" pitchFamily="49" charset="-122"/>
              <a:sym typeface="+mn-ea"/>
            </a:endParaRPr>
          </a:p>
          <a:p>
            <a:pPr lvl="0">
              <a:buClrTx/>
            </a:pPr>
            <a:endParaRPr lang="zh-CN" altLang="en-US"/>
          </a:p>
        </p:txBody>
      </p:sp>
      <p:sp>
        <p:nvSpPr>
          <p:cNvPr id="326684" name="矩形 326683"/>
          <p:cNvSpPr/>
          <p:nvPr/>
        </p:nvSpPr>
        <p:spPr>
          <a:xfrm>
            <a:off x="3240156" y="2099945"/>
            <a:ext cx="444438" cy="1143000"/>
          </a:xfrm>
          <a:prstGeom prst="rect">
            <a:avLst/>
          </a:prstGeom>
          <a:noFill/>
          <a:ln w="9525">
            <a:noFill/>
          </a:ln>
        </p:spPr>
        <p:txBody>
          <a:bodyPr lIns="0" tIns="0" rIns="0" bIns="0">
            <a:spAutoFit/>
          </a:bodyPr>
          <a:lstStyle/>
          <a:p>
            <a:pPr lvl="0">
              <a:buClrTx/>
            </a:pPr>
            <a:r>
              <a:rPr lang="zh-CN" altLang="en-US" sz="2500" b="1">
                <a:solidFill>
                  <a:srgbClr val="FF0000"/>
                </a:solidFill>
                <a:latin typeface="华文行楷" pitchFamily="2" charset="-122"/>
                <a:ea typeface="华文行楷" pitchFamily="2" charset="-122"/>
              </a:rPr>
              <a:t>得天下</a:t>
            </a:r>
            <a:endParaRPr lang="zh-CN" altLang="en-US" sz="4000" b="1">
              <a:solidFill>
                <a:srgbClr val="FF0000"/>
              </a:solidFill>
              <a:latin typeface="Times New Roman" pitchFamily="18" charset="0"/>
              <a:ea typeface="宋体" panose="02010600030101010101" pitchFamily="2" charset="-122"/>
            </a:endParaRPr>
          </a:p>
        </p:txBody>
      </p:sp>
      <p:sp>
        <p:nvSpPr>
          <p:cNvPr id="326661" name="任意多边形 326660"/>
          <p:cNvSpPr/>
          <p:nvPr/>
        </p:nvSpPr>
        <p:spPr>
          <a:xfrm>
            <a:off x="3785870" y="1814195"/>
            <a:ext cx="281940" cy="1570990"/>
          </a:xfrm>
          <a:custGeom>
            <a:avLst/>
            <a:gdLst/>
            <a:ahLst/>
            <a:cxnLst/>
            <a:rect l="0" t="0" r="0" b="0"/>
            <a:pathLst>
              <a:path w="740" h="6054">
                <a:moveTo>
                  <a:pt x="740" y="0"/>
                </a:moveTo>
                <a:lnTo>
                  <a:pt x="412" y="444"/>
                </a:lnTo>
                <a:lnTo>
                  <a:pt x="412" y="2406"/>
                </a:lnTo>
                <a:lnTo>
                  <a:pt x="0" y="2807"/>
                </a:lnTo>
                <a:lnTo>
                  <a:pt x="375" y="3327"/>
                </a:lnTo>
                <a:lnTo>
                  <a:pt x="375" y="5729"/>
                </a:lnTo>
                <a:lnTo>
                  <a:pt x="702" y="6054"/>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5" name="文本框 4"/>
          <p:cNvSpPr txBox="1"/>
          <p:nvPr/>
        </p:nvSpPr>
        <p:spPr>
          <a:xfrm>
            <a:off x="4201160" y="1814830"/>
            <a:ext cx="4476115" cy="457200"/>
          </a:xfrm>
          <a:prstGeom prst="rect">
            <a:avLst/>
          </a:prstGeom>
          <a:noFill/>
        </p:spPr>
        <p:txBody>
          <a:bodyPr wrap="square" rtlCol="0" anchor="t">
            <a:spAutoFit/>
          </a:bodyPr>
          <a:lstStyle/>
          <a:p>
            <a:r>
              <a:rPr lang="en-US" altLang="zh-CN" sz="2400" b="1">
                <a:solidFill>
                  <a:srgbClr val="000000"/>
                </a:solidFill>
                <a:latin typeface="黑体" panose="02010609060101010101" pitchFamily="49" charset="-122"/>
                <a:ea typeface="黑体" panose="02010609060101010101" pitchFamily="49" charset="-122"/>
                <a:sym typeface="+mn-ea"/>
              </a:rPr>
              <a:t>908</a:t>
            </a:r>
            <a:r>
              <a:rPr lang="zh-CN" altLang="en-US" sz="2400" b="1">
                <a:solidFill>
                  <a:srgbClr val="000000"/>
                </a:solidFill>
                <a:latin typeface="黑体" panose="02010609060101010101" pitchFamily="49" charset="-122"/>
                <a:ea typeface="黑体" panose="02010609060101010101" pitchFamily="49" charset="-122"/>
                <a:sym typeface="+mn-ea"/>
              </a:rPr>
              <a:t>年　　</a:t>
            </a:r>
            <a:r>
              <a:rPr lang="en-US" altLang="zh-CN" sz="2400" b="1">
                <a:solidFill>
                  <a:srgbClr val="000000"/>
                </a:solidFill>
                <a:latin typeface="黑体" panose="02010609060101010101" pitchFamily="49" charset="-122"/>
                <a:ea typeface="黑体" panose="02010609060101010101" pitchFamily="49" charset="-122"/>
                <a:sym typeface="+mn-ea"/>
              </a:rPr>
              <a:t>23</a:t>
            </a:r>
            <a:r>
              <a:rPr lang="zh-CN" altLang="en-US" sz="2400" b="1">
                <a:solidFill>
                  <a:srgbClr val="000000"/>
                </a:solidFill>
                <a:latin typeface="黑体" panose="02010609060101010101" pitchFamily="49" charset="-122"/>
                <a:ea typeface="黑体" panose="02010609060101010101" pitchFamily="49" charset="-122"/>
                <a:sym typeface="+mn-ea"/>
              </a:rPr>
              <a:t>岁    受命继志</a:t>
            </a:r>
          </a:p>
        </p:txBody>
      </p:sp>
      <p:sp>
        <p:nvSpPr>
          <p:cNvPr id="6" name="文本框 5"/>
          <p:cNvSpPr txBox="1"/>
          <p:nvPr/>
        </p:nvSpPr>
        <p:spPr>
          <a:xfrm>
            <a:off x="4201160" y="2371725"/>
            <a:ext cx="4953635" cy="457200"/>
          </a:xfrm>
          <a:prstGeom prst="rect">
            <a:avLst/>
          </a:prstGeom>
          <a:noFill/>
        </p:spPr>
        <p:txBody>
          <a:bodyPr wrap="square" rtlCol="0" anchor="t">
            <a:spAutoFit/>
          </a:bodyPr>
          <a:lstStyle/>
          <a:p>
            <a:pPr lvl="0">
              <a:buClrTx/>
            </a:pPr>
            <a:r>
              <a:rPr lang="en-US" altLang="zh-CN" sz="2400" b="1">
                <a:solidFill>
                  <a:srgbClr val="000000"/>
                </a:solidFill>
                <a:latin typeface="黑体" panose="02010609060101010101" pitchFamily="49" charset="-122"/>
                <a:ea typeface="黑体" panose="02010609060101010101" pitchFamily="49" charset="-122"/>
                <a:sym typeface="+mn-ea"/>
              </a:rPr>
              <a:t>912</a:t>
            </a:r>
            <a:r>
              <a:rPr lang="zh-CN" altLang="en-US" sz="2400" b="1">
                <a:solidFill>
                  <a:srgbClr val="000000"/>
                </a:solidFill>
                <a:latin typeface="黑体" panose="02010609060101010101" pitchFamily="49" charset="-122"/>
                <a:ea typeface="黑体" panose="02010609060101010101" pitchFamily="49" charset="-122"/>
                <a:sym typeface="+mn-ea"/>
              </a:rPr>
              <a:t>年　　</a:t>
            </a:r>
            <a:r>
              <a:rPr lang="en-US" altLang="zh-CN" sz="2400" b="1">
                <a:solidFill>
                  <a:srgbClr val="000000"/>
                </a:solidFill>
                <a:latin typeface="黑体" panose="02010609060101010101" pitchFamily="49" charset="-122"/>
                <a:ea typeface="黑体" panose="02010609060101010101" pitchFamily="49" charset="-122"/>
                <a:sym typeface="+mn-ea"/>
              </a:rPr>
              <a:t>27</a:t>
            </a:r>
            <a:r>
              <a:rPr lang="zh-CN" altLang="en-US" sz="2400" b="1">
                <a:solidFill>
                  <a:srgbClr val="000000"/>
                </a:solidFill>
                <a:latin typeface="黑体" panose="02010609060101010101" pitchFamily="49" charset="-122"/>
                <a:ea typeface="黑体" panose="02010609060101010101" pitchFamily="49" charset="-122"/>
                <a:sym typeface="+mn-ea"/>
              </a:rPr>
              <a:t>岁    系燕父子以组</a:t>
            </a:r>
          </a:p>
        </p:txBody>
      </p:sp>
      <p:sp>
        <p:nvSpPr>
          <p:cNvPr id="7" name="文本框 6"/>
          <p:cNvSpPr txBox="1"/>
          <p:nvPr/>
        </p:nvSpPr>
        <p:spPr>
          <a:xfrm>
            <a:off x="4267835" y="2927985"/>
            <a:ext cx="5099685" cy="457200"/>
          </a:xfrm>
          <a:prstGeom prst="rect">
            <a:avLst/>
          </a:prstGeom>
          <a:noFill/>
        </p:spPr>
        <p:txBody>
          <a:bodyPr wrap="square" rtlCol="0" anchor="t">
            <a:spAutoFit/>
          </a:bodyPr>
          <a:lstStyle/>
          <a:p>
            <a:pPr lvl="0">
              <a:buClrTx/>
            </a:pPr>
            <a:r>
              <a:rPr lang="en-US" altLang="zh-CN" sz="2400" b="1">
                <a:solidFill>
                  <a:srgbClr val="000000"/>
                </a:solidFill>
                <a:latin typeface="黑体" panose="02010609060101010101" pitchFamily="49" charset="-122"/>
                <a:ea typeface="黑体" panose="02010609060101010101" pitchFamily="49" charset="-122"/>
                <a:sym typeface="+mn-ea"/>
              </a:rPr>
              <a:t>923</a:t>
            </a:r>
            <a:r>
              <a:rPr lang="zh-CN" altLang="en-US" sz="2400" b="1">
                <a:solidFill>
                  <a:srgbClr val="000000"/>
                </a:solidFill>
                <a:latin typeface="黑体" panose="02010609060101010101" pitchFamily="49" charset="-122"/>
                <a:ea typeface="黑体" panose="02010609060101010101" pitchFamily="49" charset="-122"/>
                <a:sym typeface="+mn-ea"/>
              </a:rPr>
              <a:t>年　　</a:t>
            </a:r>
            <a:r>
              <a:rPr lang="en-US" altLang="zh-CN" sz="2400" b="1">
                <a:solidFill>
                  <a:srgbClr val="000000"/>
                </a:solidFill>
                <a:latin typeface="黑体" panose="02010609060101010101" pitchFamily="49" charset="-122"/>
                <a:ea typeface="黑体" panose="02010609060101010101" pitchFamily="49" charset="-122"/>
                <a:sym typeface="+mn-ea"/>
              </a:rPr>
              <a:t>38</a:t>
            </a:r>
            <a:r>
              <a:rPr lang="zh-CN" altLang="en-US" sz="2400" b="1">
                <a:solidFill>
                  <a:srgbClr val="000000"/>
                </a:solidFill>
                <a:latin typeface="黑体" panose="02010609060101010101" pitchFamily="49" charset="-122"/>
                <a:ea typeface="黑体" panose="02010609060101010101" pitchFamily="49" charset="-122"/>
                <a:sym typeface="+mn-ea"/>
              </a:rPr>
              <a:t>岁    函梁君臣之首</a:t>
            </a:r>
          </a:p>
        </p:txBody>
      </p:sp>
      <p:sp>
        <p:nvSpPr>
          <p:cNvPr id="8" name="矩形 7"/>
          <p:cNvSpPr/>
          <p:nvPr/>
        </p:nvSpPr>
        <p:spPr>
          <a:xfrm>
            <a:off x="3240156" y="4751705"/>
            <a:ext cx="444438" cy="1143000"/>
          </a:xfrm>
          <a:prstGeom prst="rect">
            <a:avLst/>
          </a:prstGeom>
          <a:noFill/>
          <a:ln w="9525">
            <a:noFill/>
          </a:ln>
        </p:spPr>
        <p:txBody>
          <a:bodyPr lIns="0" tIns="0" rIns="0" bIns="0">
            <a:spAutoFit/>
          </a:bodyPr>
          <a:lstStyle/>
          <a:p>
            <a:pPr lvl="0">
              <a:buClrTx/>
            </a:pPr>
            <a:r>
              <a:rPr lang="zh-CN" altLang="en-US" sz="2500" b="1">
                <a:solidFill>
                  <a:srgbClr val="FF0000"/>
                </a:solidFill>
                <a:latin typeface="华文行楷" pitchFamily="2" charset="-122"/>
                <a:ea typeface="华文行楷" pitchFamily="2" charset="-122"/>
              </a:rPr>
              <a:t>失天下</a:t>
            </a:r>
            <a:endParaRPr lang="zh-CN" altLang="en-US" sz="4000" b="1">
              <a:solidFill>
                <a:srgbClr val="FF0000"/>
              </a:solidFill>
              <a:latin typeface="Times New Roman" panose="02020603050405020304" pitchFamily="18" charset="0"/>
              <a:ea typeface="宋体" panose="02010600030101010101" pitchFamily="2" charset="-122"/>
            </a:endParaRPr>
          </a:p>
        </p:txBody>
      </p:sp>
      <p:sp>
        <p:nvSpPr>
          <p:cNvPr id="9" name="任意多边形 8"/>
          <p:cNvSpPr/>
          <p:nvPr/>
        </p:nvSpPr>
        <p:spPr>
          <a:xfrm>
            <a:off x="3785870" y="4751070"/>
            <a:ext cx="282575" cy="1249045"/>
          </a:xfrm>
          <a:custGeom>
            <a:avLst/>
            <a:gdLst/>
            <a:ahLst/>
            <a:cxnLst/>
            <a:rect l="0" t="0" r="0" b="0"/>
            <a:pathLst>
              <a:path w="740" h="6054">
                <a:moveTo>
                  <a:pt x="740" y="0"/>
                </a:moveTo>
                <a:lnTo>
                  <a:pt x="412" y="444"/>
                </a:lnTo>
                <a:lnTo>
                  <a:pt x="412" y="2406"/>
                </a:lnTo>
                <a:lnTo>
                  <a:pt x="0" y="2807"/>
                </a:lnTo>
                <a:lnTo>
                  <a:pt x="375" y="3327"/>
                </a:lnTo>
                <a:lnTo>
                  <a:pt x="375" y="5729"/>
                </a:lnTo>
                <a:lnTo>
                  <a:pt x="702" y="6054"/>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0" name="文本框 9"/>
          <p:cNvSpPr txBox="1"/>
          <p:nvPr/>
        </p:nvSpPr>
        <p:spPr>
          <a:xfrm>
            <a:off x="4267835" y="4811395"/>
            <a:ext cx="5099685" cy="1188720"/>
          </a:xfrm>
          <a:prstGeom prst="rect">
            <a:avLst/>
          </a:prstGeom>
          <a:noFill/>
        </p:spPr>
        <p:txBody>
          <a:bodyPr wrap="square" rtlCol="0" anchor="t">
            <a:spAutoFit/>
          </a:bodyPr>
          <a:lstStyle/>
          <a:p>
            <a:pPr lvl="0">
              <a:buClrTx/>
            </a:pPr>
            <a:r>
              <a:rPr lang="en-US" altLang="zh-CN" sz="2400" b="1">
                <a:solidFill>
                  <a:srgbClr val="000000"/>
                </a:solidFill>
                <a:latin typeface="黑体" panose="02010609060101010101" pitchFamily="49" charset="-122"/>
                <a:ea typeface="黑体" panose="02010609060101010101" pitchFamily="49" charset="-122"/>
                <a:sym typeface="+mn-ea"/>
              </a:rPr>
              <a:t>926</a:t>
            </a:r>
            <a:r>
              <a:rPr lang="zh-CN" altLang="en-US" sz="2400" b="1">
                <a:solidFill>
                  <a:srgbClr val="000000"/>
                </a:solidFill>
                <a:latin typeface="黑体" panose="02010609060101010101" pitchFamily="49" charset="-122"/>
                <a:ea typeface="黑体" panose="02010609060101010101" pitchFamily="49" charset="-122"/>
                <a:sym typeface="+mn-ea"/>
              </a:rPr>
              <a:t>年　　</a:t>
            </a:r>
            <a:r>
              <a:rPr lang="en-US" altLang="zh-CN" sz="2400" b="1">
                <a:solidFill>
                  <a:srgbClr val="000000"/>
                </a:solidFill>
                <a:latin typeface="黑体" panose="02010609060101010101" pitchFamily="49" charset="-122"/>
                <a:ea typeface="黑体" panose="02010609060101010101" pitchFamily="49" charset="-122"/>
                <a:sym typeface="+mn-ea"/>
              </a:rPr>
              <a:t>41</a:t>
            </a:r>
            <a:r>
              <a:rPr lang="zh-CN" altLang="en-US" sz="2400" b="1">
                <a:solidFill>
                  <a:srgbClr val="000000"/>
                </a:solidFill>
                <a:latin typeface="黑体" panose="02010609060101010101" pitchFamily="49" charset="-122"/>
                <a:ea typeface="黑体" panose="02010609060101010101" pitchFamily="49" charset="-122"/>
                <a:sym typeface="+mn-ea"/>
              </a:rPr>
              <a:t>岁    身死国灭</a:t>
            </a:r>
          </a:p>
          <a:p>
            <a:pPr lvl="0">
              <a:buClrTx/>
            </a:pPr>
            <a:endParaRPr lang="zh-CN" altLang="en-US" sz="2400" b="1">
              <a:solidFill>
                <a:srgbClr val="000000"/>
              </a:solidFill>
              <a:latin typeface="黑体" panose="02010609060101010101" pitchFamily="49" charset="-122"/>
              <a:ea typeface="黑体" panose="02010609060101010101" pitchFamily="49" charset="-122"/>
              <a:sym typeface="+mn-ea"/>
            </a:endParaRPr>
          </a:p>
          <a:p>
            <a:pPr lvl="0">
              <a:buClrTx/>
            </a:pPr>
            <a:r>
              <a:rPr lang="zh-CN" altLang="en-US" sz="2400" b="1">
                <a:solidFill>
                  <a:srgbClr val="000000"/>
                </a:solidFill>
                <a:latin typeface="黑体" panose="02010609060101010101" pitchFamily="49" charset="-122"/>
                <a:ea typeface="黑体" panose="02010609060101010101" pitchFamily="49" charset="-122"/>
                <a:sym typeface="+mn-ea"/>
              </a:rPr>
              <a:t>一夫夜呼，乱者四应，仓皇东出</a:t>
            </a:r>
          </a:p>
        </p:txBody>
      </p:sp>
      <p:sp>
        <p:nvSpPr>
          <p:cNvPr id="326710" name="矩形 326709"/>
          <p:cNvSpPr/>
          <p:nvPr/>
        </p:nvSpPr>
        <p:spPr>
          <a:xfrm>
            <a:off x="5524500" y="3535045"/>
            <a:ext cx="1143000" cy="304800"/>
          </a:xfrm>
          <a:prstGeom prst="rect">
            <a:avLst/>
          </a:prstGeom>
          <a:noFill/>
          <a:ln w="9525" cap="flat" cmpd="sng">
            <a:solidFill>
              <a:schemeClr val="tx1"/>
            </a:solidFill>
            <a:prstDash val="solid"/>
            <a:miter/>
            <a:headEnd type="none" w="med" len="med"/>
            <a:tailEnd type="none" w="med" len="med"/>
          </a:ln>
        </p:spPr>
        <p:txBody>
          <a:bodyPr wrap="none" anchor="ctr"/>
          <a:lstStyle/>
          <a:p>
            <a:pPr lvl="0" algn="ctr">
              <a:buClrTx/>
            </a:pPr>
            <a:r>
              <a:rPr lang="en-US" altLang="zh-CN" sz="2400" b="1">
                <a:latin typeface="微软雅黑" panose="020B0503020204020204" charset="-122"/>
                <a:ea typeface="微软雅黑" panose="020B0503020204020204" charset="-122"/>
                <a:cs typeface="微软雅黑" panose="020B0503020204020204" charset="-122"/>
              </a:rPr>
              <a:t>15</a:t>
            </a:r>
            <a:r>
              <a:rPr lang="zh-CN" altLang="en-US" sz="2400" b="1">
                <a:latin typeface="微软雅黑" panose="020B0503020204020204" charset="-122"/>
                <a:ea typeface="微软雅黑" panose="020B0503020204020204" charset="-122"/>
                <a:cs typeface="微软雅黑" panose="020B0503020204020204" charset="-122"/>
              </a:rPr>
              <a:t>年</a:t>
            </a:r>
            <a:endParaRPr lang="zh-CN" altLang="en-US" sz="2400" b="1">
              <a:latin typeface="微软雅黑" panose="020B0503020204020204" charset="-122"/>
              <a:ea typeface="微软雅黑"/>
              <a:cs typeface="微软雅黑" panose="020B0503020204020204" charset="-122"/>
            </a:endParaRPr>
          </a:p>
        </p:txBody>
      </p:sp>
      <p:sp>
        <p:nvSpPr>
          <p:cNvPr id="326711" name="矩形 326710"/>
          <p:cNvSpPr/>
          <p:nvPr/>
        </p:nvSpPr>
        <p:spPr>
          <a:xfrm>
            <a:off x="5524500" y="4312920"/>
            <a:ext cx="1143000" cy="304800"/>
          </a:xfrm>
          <a:prstGeom prst="rect">
            <a:avLst/>
          </a:prstGeom>
          <a:noFill/>
          <a:ln w="9525" cap="flat" cmpd="sng">
            <a:solidFill>
              <a:schemeClr val="tx1"/>
            </a:solidFill>
            <a:prstDash val="solid"/>
            <a:miter/>
            <a:headEnd type="none" w="med" len="med"/>
            <a:tailEnd type="none" w="med" len="med"/>
          </a:ln>
        </p:spPr>
        <p:txBody>
          <a:bodyPr wrap="none" anchor="ctr"/>
          <a:lstStyle/>
          <a:p>
            <a:pPr lvl="0" algn="ctr">
              <a:buClrTx/>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年</a:t>
            </a:r>
          </a:p>
        </p:txBody>
      </p:sp>
      <p:sp>
        <p:nvSpPr>
          <p:cNvPr id="326712" name="直接连接符 326711"/>
          <p:cNvSpPr/>
          <p:nvPr/>
        </p:nvSpPr>
        <p:spPr>
          <a:xfrm rot="21360000" flipH="1">
            <a:off x="6096635" y="3840480"/>
            <a:ext cx="36195" cy="47244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1" name="右大括号 10"/>
          <p:cNvSpPr/>
          <p:nvPr/>
        </p:nvSpPr>
        <p:spPr>
          <a:xfrm>
            <a:off x="9045575" y="1717040"/>
            <a:ext cx="321945" cy="4104640"/>
          </a:xfrm>
          <a:prstGeom prst="rightBrace">
            <a:avLst>
              <a:gd name="adj1" fmla="val 8333"/>
              <a:gd name="adj2" fmla="val 50007"/>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2766060" y="2099945"/>
            <a:ext cx="342265" cy="323215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6685" name="矩形 326684"/>
          <p:cNvSpPr/>
          <p:nvPr/>
        </p:nvSpPr>
        <p:spPr>
          <a:xfrm>
            <a:off x="9620885" y="1612265"/>
            <a:ext cx="1308735" cy="4739640"/>
          </a:xfrm>
          <a:prstGeom prst="rect">
            <a:avLst/>
          </a:prstGeom>
          <a:noFill/>
          <a:ln w="9525">
            <a:noFill/>
          </a:ln>
        </p:spPr>
        <p:txBody>
          <a:bodyPr wrap="square" lIns="0" tIns="0" rIns="0" bIns="0">
            <a:spAutoFit/>
          </a:bodyPr>
          <a:lstStyle/>
          <a:p>
            <a:pPr lvl="0">
              <a:buClrTx/>
            </a:pPr>
            <a:r>
              <a:rPr lang="zh-CN" altLang="en-US" sz="4400" b="1">
                <a:solidFill>
                  <a:srgbClr val="FF0000"/>
                </a:solidFill>
                <a:latin typeface="微软雅黑" panose="020B0503020204020204" charset="-122"/>
                <a:ea typeface="微软雅黑" panose="020B0503020204020204" charset="-122"/>
              </a:rPr>
              <a:t>忧劳可以兴国</a:t>
            </a:r>
            <a:endParaRPr lang="zh-CN" altLang="en-US" sz="4400" b="1">
              <a:solidFill>
                <a:srgbClr val="FF0000"/>
              </a:solidFill>
              <a:latin typeface="微软雅黑" panose="020B0503020204020204" charset="-122"/>
              <a:ea typeface="微软雅黑"/>
            </a:endParaRPr>
          </a:p>
          <a:p>
            <a:pPr lvl="0">
              <a:buClrTx/>
            </a:pPr>
            <a:endParaRPr lang="zh-CN" altLang="en-US" sz="4400" b="1">
              <a:solidFill>
                <a:srgbClr val="FF0000"/>
              </a:solidFill>
              <a:latin typeface="微软雅黑" panose="020B0503020204020204" charset="-122"/>
              <a:ea typeface="微软雅黑" panose="020B0503020204020204" charset="-122"/>
            </a:endParaRPr>
          </a:p>
          <a:p>
            <a:pPr lvl="0">
              <a:buClrTx/>
            </a:pPr>
            <a:r>
              <a:rPr lang="zh-CN" altLang="en-US" sz="4400" b="1">
                <a:solidFill>
                  <a:srgbClr val="FF0000"/>
                </a:solidFill>
                <a:latin typeface="微软雅黑" panose="020B0503020204020204" charset="-122"/>
                <a:ea typeface="微软雅黑" panose="020B0503020204020204" charset="-122"/>
                <a:sym typeface="+mn-ea"/>
              </a:rPr>
              <a:t>逸豫可以亡身</a:t>
            </a:r>
            <a:endParaRPr lang="zh-CN" altLang="en-US" sz="4400" b="1">
              <a:solidFill>
                <a:srgbClr val="FF0000"/>
              </a:solidFill>
              <a:latin typeface="微软雅黑" panose="020B0503020204020204" charset="-122"/>
              <a:ea typeface="微软雅黑"/>
              <a:sym typeface="+mn-ea"/>
            </a:endParaRP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1273" name="文本框 11272"/>
          <p:cNvSpPr txBox="1"/>
          <p:nvPr/>
        </p:nvSpPr>
        <p:spPr>
          <a:xfrm>
            <a:off x="774700" y="657860"/>
            <a:ext cx="4749800" cy="1044931"/>
          </a:xfrm>
          <a:prstGeom prst="flowChartMagneticTape">
            <a:avLst/>
          </a:prstGeom>
          <a:solidFill>
            <a:srgbClr val="00B0F0"/>
          </a:solidFill>
          <a:ln w="9525">
            <a:noFill/>
          </a:ln>
        </p:spPr>
        <p:txBody>
          <a:bodyPr wrap="square" anchor="t">
            <a:spAutoFit/>
          </a:bodyPr>
          <a:lstStyle/>
          <a:p>
            <a:pPr>
              <a:spcBef>
                <a:spcPct val="50000"/>
              </a:spcBef>
            </a:pPr>
            <a:r>
              <a:rPr lang="zh-CN" altLang="en-US" sz="4000" b="1">
                <a:latin typeface="微软雅黑" panose="020B0503020204020204" charset="-122"/>
                <a:ea typeface="微软雅黑" panose="020B0503020204020204" charset="-122"/>
              </a:rPr>
              <a:t>时间的秘密</a:t>
            </a:r>
            <a:endParaRPr lang="zh-CN" altLang="en-US" sz="40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additive="base">
                                        <p:cTn id="7" dur="500" fill="hold"/>
                                        <p:tgtEl>
                                          <p:spTgt spid="11273"/>
                                        </p:tgtEl>
                                        <p:attrNameLst>
                                          <p:attrName>ppt_x</p:attrName>
                                        </p:attrNameLst>
                                      </p:cBhvr>
                                      <p:tavLst>
                                        <p:tav tm="0">
                                          <p:val>
                                            <p:strVal val="ppt_x"/>
                                          </p:val>
                                        </p:tav>
                                        <p:tav tm="100000">
                                          <p:val>
                                            <p:strVal val="ppt_x"/>
                                          </p:val>
                                        </p:tav>
                                      </p:tavLst>
                                    </p:anim>
                                    <p:anim calcmode="lin" valueType="num">
                                      <p:cBhvr additive="base">
                                        <p:cTn id="8" dur="500" fill="hold"/>
                                        <p:tgtEl>
                                          <p:spTgt spid="1127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in)">
                                      <p:cBhvr>
                                        <p:cTn id="18" dur="2000"/>
                                        <p:tgtEl>
                                          <p:spTgt spid="1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26684"/>
                                        </p:tgtEl>
                                        <p:attrNameLst>
                                          <p:attrName>style.visibility</p:attrName>
                                        </p:attrNameLst>
                                      </p:cBhvr>
                                      <p:to>
                                        <p:strVal val="visible"/>
                                      </p:to>
                                    </p:set>
                                    <p:animEffect transition="in" filter="blinds(horizontal)">
                                      <p:cBhvr>
                                        <p:cTn id="23" dur="500"/>
                                        <p:tgtEl>
                                          <p:spTgt spid="32668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26661"/>
                                        </p:tgtEl>
                                        <p:attrNameLst>
                                          <p:attrName>style.visibility</p:attrName>
                                        </p:attrNameLst>
                                      </p:cBhvr>
                                      <p:to>
                                        <p:strVal val="visible"/>
                                      </p:to>
                                    </p:set>
                                    <p:animEffect transition="in" filter="blinds(horizontal)">
                                      <p:cBhvr>
                                        <p:cTn id="28" dur="500"/>
                                        <p:tgtEl>
                                          <p:spTgt spid="32666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linds(horizontal)">
                                      <p:cBhvr>
                                        <p:cTn id="38" dur="500"/>
                                        <p:tgtEl>
                                          <p:spTgt spid="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500"/>
                                        <p:tgtEl>
                                          <p:spTgt spid="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blinds(horizontal)">
                                      <p:cBhvr>
                                        <p:cTn id="48" dur="500"/>
                                        <p:tgtEl>
                                          <p:spTgt spid="8"/>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linds(horizontal)">
                                      <p:cBhvr>
                                        <p:cTn id="53" dur="500"/>
                                        <p:tgtEl>
                                          <p:spTgt spid="9"/>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linds(horizontal)">
                                      <p:cBhvr>
                                        <p:cTn id="58" dur="500"/>
                                        <p:tgtEl>
                                          <p:spTgt spid="10"/>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26710"/>
                                        </p:tgtEl>
                                        <p:attrNameLst>
                                          <p:attrName>style.visibility</p:attrName>
                                        </p:attrNameLst>
                                      </p:cBhvr>
                                      <p:to>
                                        <p:strVal val="visible"/>
                                      </p:to>
                                    </p:set>
                                    <p:animEffect transition="in" filter="blinds(horizontal)">
                                      <p:cBhvr>
                                        <p:cTn id="63" dur="500"/>
                                        <p:tgtEl>
                                          <p:spTgt spid="326710"/>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326712"/>
                                        </p:tgtEl>
                                        <p:attrNameLst>
                                          <p:attrName>style.visibility</p:attrName>
                                        </p:attrNameLst>
                                      </p:cBhvr>
                                      <p:to>
                                        <p:strVal val="visible"/>
                                      </p:to>
                                    </p:set>
                                    <p:animEffect transition="in" filter="blinds(horizontal)">
                                      <p:cBhvr>
                                        <p:cTn id="68" dur="500"/>
                                        <p:tgtEl>
                                          <p:spTgt spid="326712"/>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26711"/>
                                        </p:tgtEl>
                                        <p:attrNameLst>
                                          <p:attrName>style.visibility</p:attrName>
                                        </p:attrNameLst>
                                      </p:cBhvr>
                                      <p:to>
                                        <p:strVal val="visible"/>
                                      </p:to>
                                    </p:set>
                                    <p:animEffect transition="in" filter="blinds(horizontal)">
                                      <p:cBhvr>
                                        <p:cTn id="73" dur="500"/>
                                        <p:tgtEl>
                                          <p:spTgt spid="326711"/>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blinds(horizontal)">
                                      <p:cBhvr>
                                        <p:cTn id="78" dur="500"/>
                                        <p:tgtEl>
                                          <p:spTgt spid="11"/>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326685"/>
                                        </p:tgtEl>
                                        <p:attrNameLst>
                                          <p:attrName>style.visibility</p:attrName>
                                        </p:attrNameLst>
                                      </p:cBhvr>
                                      <p:to>
                                        <p:strVal val="visible"/>
                                      </p:to>
                                    </p:set>
                                    <p:animEffect transition="in" filter="blinds(horizontal)">
                                      <p:cBhvr>
                                        <p:cTn id="83" dur="500"/>
                                        <p:tgtEl>
                                          <p:spTgt spid="326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6684" grpId="0"/>
      <p:bldP spid="326661" grpId="0" animBg="1"/>
      <p:bldP spid="5" grpId="0"/>
      <p:bldP spid="6" grpId="0"/>
      <p:bldP spid="7" grpId="0"/>
      <p:bldP spid="8" grpId="0"/>
      <p:bldP spid="9" grpId="0" animBg="1"/>
      <p:bldP spid="10" grpId="0"/>
      <p:bldP spid="326710" grpId="0" animBg="1"/>
      <p:bldP spid="326711" grpId="0" animBg="1"/>
      <p:bldP spid="11" grpId="0" animBg="1"/>
      <p:bldP spid="12" grpId="0" animBg="1"/>
      <p:bldP spid="326685" grpId="0"/>
      <p:bldP spid="112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0" name="文本框 99"/>
          <p:cNvSpPr txBox="1"/>
          <p:nvPr/>
        </p:nvSpPr>
        <p:spPr>
          <a:xfrm>
            <a:off x="10495915" y="391160"/>
            <a:ext cx="1009650" cy="3513602"/>
          </a:xfrm>
          <a:prstGeom prst="flowChartAlternateProcess">
            <a:avLst/>
          </a:prstGeom>
          <a:solidFill>
            <a:srgbClr val="00B0F0"/>
          </a:solidFill>
          <a:ln w="9525">
            <a:noFill/>
          </a:ln>
        </p:spPr>
        <p:txBody>
          <a:bodyPr wrap="square">
            <a:spAutoFit/>
          </a:bodyPr>
          <a:lstStyle/>
          <a:p>
            <a:pPr indent="0"/>
            <a:r>
              <a:rPr lang="zh-CN" sz="5400" b="1">
                <a:latin typeface="微软雅黑" panose="020B0503020204020204" charset="-122"/>
                <a:ea typeface="微软雅黑" panose="020B0503020204020204" charset="-122"/>
              </a:rPr>
              <a:t>身死灭国</a:t>
            </a:r>
          </a:p>
        </p:txBody>
      </p:sp>
      <p:pic>
        <p:nvPicPr>
          <p:cNvPr id="4" name="图片 3"/>
          <p:cNvPicPr>
            <a:picLocks noChangeAspect="1"/>
          </p:cNvPicPr>
          <p:nvPr/>
        </p:nvPicPr>
        <p:blipFill>
          <a:blip r:embed="rId5"/>
          <a:stretch>
            <a:fillRect/>
          </a:stretch>
        </p:blipFill>
        <p:spPr>
          <a:xfrm>
            <a:off x="167005" y="391160"/>
            <a:ext cx="9532620" cy="63620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0" name="文本框 99"/>
          <p:cNvSpPr txBox="1"/>
          <p:nvPr/>
        </p:nvSpPr>
        <p:spPr>
          <a:xfrm>
            <a:off x="1839595" y="424180"/>
            <a:ext cx="5102860" cy="924018"/>
          </a:xfrm>
          <a:prstGeom prst="flowChartAlternateProcess">
            <a:avLst/>
          </a:prstGeom>
          <a:solidFill>
            <a:schemeClr val="accent1"/>
          </a:solidFill>
          <a:ln w="9525">
            <a:noFill/>
          </a:ln>
        </p:spPr>
        <p:txBody>
          <a:bodyPr wrap="square">
            <a:spAutoFit/>
          </a:bodyPr>
          <a:lstStyle/>
          <a:p>
            <a:pPr indent="0"/>
            <a:r>
              <a:rPr lang="zh-CN" sz="4400" b="1">
                <a:latin typeface="微软雅黑" panose="020B0503020204020204" charset="-122"/>
                <a:ea typeface="微软雅黑" panose="020B0503020204020204" charset="-122"/>
              </a:rPr>
              <a:t>“抑本其成败之迹”</a:t>
            </a:r>
          </a:p>
        </p:txBody>
      </p:sp>
      <p:sp>
        <p:nvSpPr>
          <p:cNvPr id="13316" name="矩形 13315"/>
          <p:cNvSpPr/>
          <p:nvPr/>
        </p:nvSpPr>
        <p:spPr>
          <a:xfrm>
            <a:off x="2517140" y="1765935"/>
            <a:ext cx="6151245" cy="645160"/>
          </a:xfrm>
          <a:prstGeom prst="rect">
            <a:avLst/>
          </a:prstGeom>
          <a:noFill/>
          <a:ln w="9525">
            <a:noFill/>
          </a:ln>
        </p:spPr>
        <p:txBody>
          <a:bodyPr wrap="none" anchor="t">
            <a:spAutoFit/>
          </a:bodyPr>
          <a:lstStyle/>
          <a:p>
            <a:r>
              <a:rPr lang="zh-CN" altLang="en-US" sz="3600" b="1">
                <a:latin typeface="+mn-ea"/>
              </a:rPr>
              <a:t>忧劳可以兴国，逸豫可以亡身</a:t>
            </a:r>
          </a:p>
        </p:txBody>
      </p:sp>
      <p:sp>
        <p:nvSpPr>
          <p:cNvPr id="13317" name="矩形 13316"/>
          <p:cNvSpPr/>
          <p:nvPr/>
        </p:nvSpPr>
        <p:spPr>
          <a:xfrm>
            <a:off x="1839595" y="2909570"/>
            <a:ext cx="2514600" cy="1322070"/>
          </a:xfrm>
          <a:prstGeom prst="rect">
            <a:avLst/>
          </a:prstGeom>
          <a:noFill/>
          <a:ln w="9525">
            <a:noFill/>
          </a:ln>
        </p:spPr>
        <p:txBody>
          <a:bodyPr anchor="t">
            <a:spAutoFit/>
          </a:bodyPr>
          <a:lstStyle/>
          <a:p>
            <a:r>
              <a:rPr lang="zh-CN" altLang="en-US" sz="4000" b="1">
                <a:latin typeface="Garamond" pitchFamily="18" charset="0"/>
                <a:ea typeface="黑体" panose="02010609060101010101" pitchFamily="49" charset="-122"/>
              </a:rPr>
              <a:t>满招损，谦得益</a:t>
            </a:r>
          </a:p>
        </p:txBody>
      </p:sp>
      <p:sp>
        <p:nvSpPr>
          <p:cNvPr id="13318" name="矩形 13317"/>
          <p:cNvSpPr/>
          <p:nvPr/>
        </p:nvSpPr>
        <p:spPr>
          <a:xfrm>
            <a:off x="6741160" y="2829560"/>
            <a:ext cx="4038600" cy="1198880"/>
          </a:xfrm>
          <a:prstGeom prst="rect">
            <a:avLst/>
          </a:prstGeom>
          <a:noFill/>
          <a:ln w="9525">
            <a:noFill/>
          </a:ln>
        </p:spPr>
        <p:txBody>
          <a:bodyPr anchor="t">
            <a:spAutoFit/>
          </a:bodyPr>
          <a:lstStyle/>
          <a:p>
            <a:r>
              <a:rPr lang="zh-CN" altLang="en-US" sz="3600" b="1">
                <a:latin typeface="Garamond" pitchFamily="18" charset="0"/>
                <a:ea typeface="黑体" panose="02010609060101010101" pitchFamily="49" charset="-122"/>
              </a:rPr>
              <a:t>祸患常积于忽微，而智勇多困于所溺</a:t>
            </a:r>
          </a:p>
        </p:txBody>
      </p:sp>
      <p:sp>
        <p:nvSpPr>
          <p:cNvPr id="4" name="直接连接符 13319"/>
          <p:cNvSpPr/>
          <p:nvPr/>
        </p:nvSpPr>
        <p:spPr>
          <a:xfrm flipV="1">
            <a:off x="4354195" y="2580640"/>
            <a:ext cx="838200" cy="1447800"/>
          </a:xfrm>
          <a:prstGeom prst="line">
            <a:avLst/>
          </a:prstGeom>
          <a:ln w="76200" cap="flat" cmpd="sng">
            <a:solidFill>
              <a:srgbClr val="FF0000"/>
            </a:solidFill>
            <a:prstDash val="solid"/>
            <a:round/>
            <a:headEnd type="none" w="med" len="med"/>
            <a:tailEnd type="triangle" w="med" len="med"/>
          </a:ln>
        </p:spPr>
        <p:txBody>
          <a:bodyPr/>
          <a:lstStyle/>
          <a:p>
            <a:endParaRPr/>
          </a:p>
        </p:txBody>
      </p:sp>
      <p:sp>
        <p:nvSpPr>
          <p:cNvPr id="13320" name="直接连接符 13320"/>
          <p:cNvSpPr/>
          <p:nvPr/>
        </p:nvSpPr>
        <p:spPr>
          <a:xfrm>
            <a:off x="5334000" y="2656840"/>
            <a:ext cx="914400" cy="1295400"/>
          </a:xfrm>
          <a:prstGeom prst="line">
            <a:avLst/>
          </a:prstGeom>
          <a:ln w="76200" cap="flat" cmpd="sng">
            <a:solidFill>
              <a:srgbClr val="FF0000"/>
            </a:solidFill>
            <a:prstDash val="solid"/>
            <a:round/>
            <a:headEnd type="none" w="med" len="med"/>
            <a:tailEnd type="triangle" w="med" len="med"/>
          </a:ln>
        </p:spPr>
        <p:txBody>
          <a:bodyPr/>
          <a:lstStyle/>
          <a:p>
            <a:endParaRPr/>
          </a:p>
        </p:txBody>
      </p:sp>
      <p:sp>
        <p:nvSpPr>
          <p:cNvPr id="13321" name="直接连接符 13321"/>
          <p:cNvSpPr/>
          <p:nvPr/>
        </p:nvSpPr>
        <p:spPr>
          <a:xfrm flipH="1" flipV="1">
            <a:off x="4495800" y="4028440"/>
            <a:ext cx="1752600" cy="0"/>
          </a:xfrm>
          <a:prstGeom prst="line">
            <a:avLst/>
          </a:prstGeom>
          <a:ln w="76200" cap="flat" cmpd="sng">
            <a:solidFill>
              <a:srgbClr val="FF0000"/>
            </a:solidFill>
            <a:prstDash val="solid"/>
            <a:round/>
            <a:headEnd type="none" w="med" len="med"/>
            <a:tailEnd type="triangle" w="med" len="med"/>
          </a:ln>
        </p:spPr>
        <p:txBody>
          <a:bodyPr/>
          <a:lstStyle/>
          <a:p>
            <a:endParaRPr/>
          </a:p>
        </p:txBody>
      </p:sp>
      <p:sp>
        <p:nvSpPr>
          <p:cNvPr id="13319" name="矩形 13318"/>
          <p:cNvSpPr/>
          <p:nvPr/>
        </p:nvSpPr>
        <p:spPr>
          <a:xfrm>
            <a:off x="1920240" y="4989830"/>
            <a:ext cx="8351520" cy="706755"/>
          </a:xfrm>
          <a:prstGeom prst="rect">
            <a:avLst/>
          </a:prstGeom>
          <a:noFill/>
          <a:ln w="9525">
            <a:noFill/>
          </a:ln>
        </p:spPr>
        <p:txBody>
          <a:bodyPr wrap="none" anchor="t">
            <a:spAutoFit/>
          </a:bodyPr>
          <a:lstStyle/>
          <a:p>
            <a:r>
              <a:rPr lang="zh-CN" altLang="en-US" sz="4000" b="1">
                <a:solidFill>
                  <a:srgbClr val="FF0000"/>
                </a:solidFill>
                <a:latin typeface="Garamond" pitchFamily="18" charset="0"/>
                <a:ea typeface="黑体" panose="02010609060101010101" pitchFamily="49" charset="-122"/>
              </a:rPr>
              <a:t>盛衰之理，虽曰天命，岂非人事哉！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500" fill="hold"/>
                                        <p:tgtEl>
                                          <p:spTgt spid="13316"/>
                                        </p:tgtEl>
                                        <p:attrNameLst>
                                          <p:attrName>ppt_x</p:attrName>
                                        </p:attrNameLst>
                                      </p:cBhvr>
                                      <p:tavLst>
                                        <p:tav tm="0">
                                          <p:val>
                                            <p:strVal val="#ppt_x"/>
                                          </p:val>
                                        </p:tav>
                                        <p:tav tm="100000">
                                          <p:val>
                                            <p:strVal val="#ppt_x"/>
                                          </p:val>
                                        </p:tav>
                                      </p:tavLst>
                                    </p:anim>
                                    <p:anim calcmode="lin" valueType="num">
                                      <p:cBhvr additive="base">
                                        <p:cTn id="13" dur="500" fill="hold"/>
                                        <p:tgtEl>
                                          <p:spTgt spid="13316"/>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3317"/>
                                        </p:tgtEl>
                                        <p:attrNameLst>
                                          <p:attrName>style.visibility</p:attrName>
                                        </p:attrNameLst>
                                      </p:cBhvr>
                                      <p:to>
                                        <p:strVal val="visible"/>
                                      </p:to>
                                    </p:set>
                                    <p:anim calcmode="lin" valueType="num">
                                      <p:cBhvr additive="base">
                                        <p:cTn id="18" dur="500" fill="hold"/>
                                        <p:tgtEl>
                                          <p:spTgt spid="13317"/>
                                        </p:tgtEl>
                                        <p:attrNameLst>
                                          <p:attrName>ppt_x</p:attrName>
                                        </p:attrNameLst>
                                      </p:cBhvr>
                                      <p:tavLst>
                                        <p:tav tm="0">
                                          <p:val>
                                            <p:strVal val="0-#ppt_w/2"/>
                                          </p:val>
                                        </p:tav>
                                        <p:tav tm="100000">
                                          <p:val>
                                            <p:strVal val="ppt_x"/>
                                          </p:val>
                                        </p:tav>
                                      </p:tavLst>
                                    </p:anim>
                                    <p:anim calcmode="lin" valueType="num">
                                      <p:cBhvr additive="base">
                                        <p:cTn id="19"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3318"/>
                                        </p:tgtEl>
                                        <p:attrNameLst>
                                          <p:attrName>style.visibility</p:attrName>
                                        </p:attrNameLst>
                                      </p:cBhvr>
                                      <p:to>
                                        <p:strVal val="visible"/>
                                      </p:to>
                                    </p:set>
                                    <p:anim calcmode="lin" valueType="num">
                                      <p:cBhvr additive="base">
                                        <p:cTn id="24" dur="500" fill="hold"/>
                                        <p:tgtEl>
                                          <p:spTgt spid="13318"/>
                                        </p:tgtEl>
                                        <p:attrNameLst>
                                          <p:attrName>ppt_x</p:attrName>
                                        </p:attrNameLst>
                                      </p:cBhvr>
                                      <p:tavLst>
                                        <p:tav tm="0">
                                          <p:val>
                                            <p:strVal val="1+#ppt_w/2"/>
                                          </p:val>
                                        </p:tav>
                                        <p:tav tm="100000">
                                          <p:val>
                                            <p:strVal val="ppt_x"/>
                                          </p:val>
                                        </p:tav>
                                      </p:tavLst>
                                    </p:anim>
                                    <p:anim calcmode="lin" valueType="num">
                                      <p:cBhvr additive="base">
                                        <p:cTn id="25"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nodeType="clickEffect">
                                  <p:stCondLst>
                                    <p:cond delay="0"/>
                                  </p:stCondLst>
                                  <p:childTnLst>
                                    <p:set>
                                      <p:cBhvr>
                                        <p:cTn id="34" dur="1" fill="hold">
                                          <p:stCondLst>
                                            <p:cond delay="0"/>
                                          </p:stCondLst>
                                        </p:cTn>
                                        <p:tgtEl>
                                          <p:spTgt spid="13320"/>
                                        </p:tgtEl>
                                        <p:attrNameLst>
                                          <p:attrName>style.visibility</p:attrName>
                                        </p:attrNameLst>
                                      </p:cBhvr>
                                      <p:to>
                                        <p:strVal val="visible"/>
                                      </p:to>
                                    </p:set>
                                    <p:animEffect transition="in" filter="circle(in)">
                                      <p:cBhvr>
                                        <p:cTn id="35" dur="2000"/>
                                        <p:tgtEl>
                                          <p:spTgt spid="1332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nodeType="clickEffect">
                                  <p:stCondLst>
                                    <p:cond delay="0"/>
                                  </p:stCondLst>
                                  <p:childTnLst>
                                    <p:set>
                                      <p:cBhvr>
                                        <p:cTn id="39" dur="1" fill="hold">
                                          <p:stCondLst>
                                            <p:cond delay="0"/>
                                          </p:stCondLst>
                                        </p:cTn>
                                        <p:tgtEl>
                                          <p:spTgt spid="13321"/>
                                        </p:tgtEl>
                                        <p:attrNameLst>
                                          <p:attrName>style.visibility</p:attrName>
                                        </p:attrNameLst>
                                      </p:cBhvr>
                                      <p:to>
                                        <p:strVal val="visible"/>
                                      </p:to>
                                    </p:set>
                                    <p:animEffect transition="in" filter="circle(in)">
                                      <p:cBhvr>
                                        <p:cTn id="40" dur="2000"/>
                                        <p:tgtEl>
                                          <p:spTgt spid="13321"/>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319"/>
                                        </p:tgtEl>
                                        <p:attrNameLst>
                                          <p:attrName>style.visibility</p:attrName>
                                        </p:attrNameLst>
                                      </p:cBhvr>
                                      <p:to>
                                        <p:strVal val="visible"/>
                                      </p:to>
                                    </p:set>
                                    <p:anim calcmode="lin" valueType="num">
                                      <p:cBhvr additive="base">
                                        <p:cTn id="45" dur="500" fill="hold"/>
                                        <p:tgtEl>
                                          <p:spTgt spid="13319"/>
                                        </p:tgtEl>
                                        <p:attrNameLst>
                                          <p:attrName>ppt_x</p:attrName>
                                        </p:attrNameLst>
                                      </p:cBhvr>
                                      <p:tavLst>
                                        <p:tav tm="0">
                                          <p:val>
                                            <p:strVal val="ppt_x"/>
                                          </p:val>
                                        </p:tav>
                                        <p:tav tm="100000">
                                          <p:val>
                                            <p:strVal val="ppt_x"/>
                                          </p:val>
                                        </p:tav>
                                      </p:tavLst>
                                    </p:anim>
                                    <p:anim calcmode="lin" valueType="num">
                                      <p:cBhvr additive="base">
                                        <p:cTn id="46"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3316" grpId="0"/>
      <p:bldP spid="13317" grpId="0"/>
      <p:bldP spid="13318" grpId="0"/>
      <p:bldP spid="133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p:cNvPicPr>
            <a:picLocks noChangeAspect="1"/>
          </p:cNvPicPr>
          <p:nvPr/>
        </p:nvPicPr>
        <p:blipFill>
          <a:blip r:embed="rId3"/>
          <a:srcRect l="856" t="1132" r="5309"/>
          <a:stretch>
            <a:fillRect/>
          </a:stretch>
        </p:blipFill>
        <p:spPr>
          <a:xfrm>
            <a:off x="-11430" y="1905"/>
            <a:ext cx="12214225" cy="6877050"/>
          </a:xfrm>
          <a:prstGeom prst="rect">
            <a:avLst/>
          </a:prstGeom>
        </p:spPr>
      </p:pic>
      <p:sp>
        <p:nvSpPr>
          <p:cNvPr id="3076" name="Text Box 7"/>
          <p:cNvSpPr txBox="1"/>
          <p:nvPr/>
        </p:nvSpPr>
        <p:spPr>
          <a:xfrm>
            <a:off x="123190" y="764540"/>
            <a:ext cx="9883140" cy="1568450"/>
          </a:xfrm>
          <a:prstGeom prst="rect">
            <a:avLst/>
          </a:prstGeom>
          <a:noFill/>
          <a:ln w="9525">
            <a:noFill/>
          </a:ln>
        </p:spPr>
        <p:txBody>
          <a:bodyPr wrap="square" anchor="t">
            <a:spAutoFit/>
          </a:bodyPr>
          <a:lstStyle/>
          <a:p>
            <a:pPr algn="ctr"/>
            <a:r>
              <a:rPr lang="zh-CN" altLang="en-US" sz="9600" b="1">
                <a:solidFill>
                  <a:srgbClr val="FF0000"/>
                </a:solidFill>
                <a:latin typeface="微软雅黑" panose="020B0503020204020204" charset="-122"/>
                <a:ea typeface="微软雅黑" panose="020B0503020204020204" charset="-122"/>
              </a:rPr>
              <a:t>五代史伶官传序</a:t>
            </a:r>
            <a:endParaRPr lang="zh-CN" altLang="en-US" sz="9600" b="1">
              <a:solidFill>
                <a:srgbClr val="FF0000"/>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076"/>
                                        </p:tgtEl>
                                        <p:attrNameLst>
                                          <p:attrName>style.visibility</p:attrName>
                                        </p:attrNameLst>
                                      </p:cBhvr>
                                      <p:to>
                                        <p:strVal val="visible"/>
                                      </p:to>
                                    </p:set>
                                    <p:set>
                                      <p:cBhvr>
                                        <p:cTn id="7" dur="455" fill="hold">
                                          <p:stCondLst>
                                            <p:cond delay="0"/>
                                          </p:stCondLst>
                                        </p:cTn>
                                        <p:tgtEl>
                                          <p:spTgt spid="3076"/>
                                        </p:tgtEl>
                                        <p:attrNameLst>
                                          <p:attrName>style.rotation</p:attrName>
                                        </p:attrNameLst>
                                      </p:cBhvr>
                                      <p:to>
                                        <p:strVal val="-45.0"/>
                                      </p:to>
                                    </p:set>
                                    <p:anim calcmode="lin" valueType="num">
                                      <p:cBhvr>
                                        <p:cTn id="8" dur="455" fill="hold">
                                          <p:stCondLst>
                                            <p:cond delay="455"/>
                                          </p:stCondLst>
                                        </p:cTn>
                                        <p:tgtEl>
                                          <p:spTgt spid="307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07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07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07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2" name="文本框 1"/>
          <p:cNvSpPr txBox="1"/>
          <p:nvPr/>
        </p:nvSpPr>
        <p:spPr>
          <a:xfrm>
            <a:off x="1687830" y="11430"/>
            <a:ext cx="10051415" cy="1837593"/>
          </a:xfrm>
          <a:prstGeom prst="star7">
            <a:avLst/>
          </a:prstGeom>
          <a:solidFill>
            <a:schemeClr val="accent6">
              <a:lumMod val="60000"/>
              <a:lumOff val="40000"/>
            </a:schemeClr>
          </a:solidFill>
          <a:ln w="9525">
            <a:solidFill>
              <a:srgbClr val="00B0F0"/>
            </a:solidFill>
          </a:ln>
        </p:spPr>
        <p:txBody>
          <a:bodyPr wrap="square">
            <a:spAutoFit/>
          </a:bodyPr>
          <a:lstStyle/>
          <a:p>
            <a:pPr indent="0"/>
            <a:r>
              <a:rPr lang="zh-CN" sz="4400" b="1">
                <a:latin typeface="微软雅黑" panose="020B0503020204020204" charset="-122"/>
                <a:ea typeface="微软雅黑" panose="020B0503020204020204" charset="-122"/>
              </a:rPr>
              <a:t>归纳文本，总结提升</a:t>
            </a:r>
          </a:p>
        </p:txBody>
      </p:sp>
      <p:sp>
        <p:nvSpPr>
          <p:cNvPr id="10243" name="文本占位符 10242"/>
          <p:cNvSpPr>
            <a:spLocks noGrp="1"/>
          </p:cNvSpPr>
          <p:nvPr/>
        </p:nvSpPr>
        <p:spPr>
          <a:xfrm>
            <a:off x="446405" y="1836420"/>
            <a:ext cx="10699115" cy="97345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None/>
            </a:pPr>
            <a:r>
              <a:rPr lang="en-US" altLang="zh-CN" sz="3200" b="1" strike="noStrike" noProof="1"/>
              <a:t>  </a:t>
            </a:r>
            <a:r>
              <a:rPr lang="zh-CN" altLang="en-US" sz="3200" b="1" strike="noStrike" noProof="1"/>
              <a:t>本文是欧阳修为《伶官传》作的序，可为什么主人公不是伶官而是庄宗呢?</a:t>
            </a:r>
          </a:p>
        </p:txBody>
      </p:sp>
      <p:sp>
        <p:nvSpPr>
          <p:cNvPr id="10244" name="矩形 10243"/>
          <p:cNvSpPr/>
          <p:nvPr/>
        </p:nvSpPr>
        <p:spPr>
          <a:xfrm>
            <a:off x="687705" y="3121025"/>
            <a:ext cx="9043670" cy="3046095"/>
          </a:xfrm>
          <a:prstGeom prst="rect">
            <a:avLst/>
          </a:prstGeom>
          <a:noFill/>
          <a:ln w="9525">
            <a:noFill/>
          </a:ln>
        </p:spPr>
        <p:txBody>
          <a:bodyPr wrap="square" anchor="t">
            <a:spAutoFit/>
          </a:bodyPr>
          <a:lstStyle/>
          <a:p>
            <a:pPr fontAlgn="auto">
              <a:lnSpc>
                <a:spcPct val="150000"/>
              </a:lnSpc>
            </a:pPr>
            <a:r>
              <a:rPr lang="en-US" altLang="zh-CN" sz="2800" b="1">
                <a:latin typeface="Garamond" pitchFamily="18" charset="0"/>
                <a:ea typeface="宋体" panose="02010600030101010101" pitchFamily="2" charset="-122"/>
              </a:rPr>
              <a:t>   </a:t>
            </a:r>
            <a:r>
              <a:rPr sz="3200" b="1">
                <a:latin typeface="微软雅黑" panose="020B0503020204020204" charset="-122"/>
                <a:ea typeface="微软雅黑" panose="020B0503020204020204" charset="-122"/>
              </a:rPr>
              <a:t>首先，伶官的事迹在传内已作了详细叙述，不必重复。其次，庄宗的衰败正是由伶官所引起，作者借古讽今，就伶官乱政误国之事评述国家兴亡盛衰之理，希望北宋统治者励精图治。</a:t>
            </a:r>
            <a:endParaRPr sz="32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 calcmode="lin" valueType="num">
                                      <p:cBhvr additive="base">
                                        <p:cTn id="12"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ox(in)">
                                      <p:cBhvr>
                                        <p:cTn id="18"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243" grpId="0" build="p"/>
      <p:bldP spid="10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0243" name="文本占位符 10242"/>
          <p:cNvSpPr>
            <a:spLocks noGrp="1"/>
          </p:cNvSpPr>
          <p:nvPr/>
        </p:nvSpPr>
        <p:spPr>
          <a:xfrm>
            <a:off x="390525" y="1580515"/>
            <a:ext cx="10699115" cy="97345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None/>
            </a:pPr>
            <a:r>
              <a:rPr lang="en-US" altLang="zh-CN" sz="3200" b="1" strike="noStrike" noProof="1"/>
              <a:t>  </a:t>
            </a:r>
            <a:r>
              <a:rPr lang="zh-CN" altLang="en-US" sz="3200" b="1" strike="noStrike" noProof="1"/>
              <a:t>文章总结了后唐庄宗李存勖得天下而后失天下的历史教训，阐明了国家盛衰取决于人事的道理。讽谏北宋王朝力戒骄奢、防微杜渐、励精图治。这是心忧国事的政治家机智巧妙而又委婉的劝谏艺术。</a:t>
            </a:r>
          </a:p>
        </p:txBody>
      </p:sp>
      <p:sp>
        <p:nvSpPr>
          <p:cNvPr id="10244" name="流程图: 可选过程 10243"/>
          <p:cNvSpPr/>
          <p:nvPr/>
        </p:nvSpPr>
        <p:spPr>
          <a:xfrm>
            <a:off x="390525" y="3498850"/>
            <a:ext cx="11176635" cy="1229451"/>
          </a:xfrm>
          <a:prstGeom prst="flowChartAlternateProcess">
            <a:avLst/>
          </a:prstGeom>
          <a:solidFill>
            <a:schemeClr val="accent4">
              <a:lumMod val="40000"/>
              <a:lumOff val="60000"/>
            </a:schemeClr>
          </a:solidFill>
          <a:ln w="9525">
            <a:noFill/>
          </a:ln>
        </p:spPr>
        <p:txBody>
          <a:bodyPr wrap="square" anchor="t">
            <a:spAutoFit/>
          </a:bodyPr>
          <a:lstStyle/>
          <a:p>
            <a:pPr fontAlgn="auto">
              <a:lnSpc>
                <a:spcPct val="100000"/>
              </a:lnSpc>
            </a:pPr>
            <a:r>
              <a:rPr sz="3200" b="1">
                <a:latin typeface="微软雅黑" panose="020B0503020204020204" charset="-122"/>
                <a:ea typeface="微软雅黑" panose="020B0503020204020204" charset="-122"/>
              </a:rPr>
              <a:t>全文的脉络非常清楚，作者首先提出观点，然后进一步用事例论述，最后得出了结论。</a:t>
            </a:r>
          </a:p>
        </p:txBody>
      </p:sp>
      <p:sp>
        <p:nvSpPr>
          <p:cNvPr id="100" name="文本框 99"/>
          <p:cNvSpPr txBox="1"/>
          <p:nvPr/>
        </p:nvSpPr>
        <p:spPr>
          <a:xfrm>
            <a:off x="1943735" y="543560"/>
            <a:ext cx="4946015" cy="768349"/>
          </a:xfrm>
          <a:prstGeom prst="flowChartMagneticDrum">
            <a:avLst/>
          </a:prstGeom>
          <a:solidFill>
            <a:schemeClr val="accent4">
              <a:lumMod val="40000"/>
              <a:lumOff val="60000"/>
            </a:schemeClr>
          </a:solidFill>
          <a:ln w="9525">
            <a:noFill/>
          </a:ln>
        </p:spPr>
        <p:txBody>
          <a:bodyPr wrap="square">
            <a:spAutoFit/>
          </a:bodyPr>
          <a:lstStyle/>
          <a:p>
            <a:pPr indent="0"/>
            <a:r>
              <a:rPr lang="zh-CN" sz="4400" b="1">
                <a:latin typeface="微软雅黑" panose="020B0503020204020204" charset="-122"/>
                <a:ea typeface="微软雅黑" panose="020B0503020204020204" charset="-122"/>
              </a:rPr>
              <a:t>文章主旨</a:t>
            </a:r>
            <a:endParaRPr lang="zh-CN" altLang="en-US" sz="4400" b="1">
              <a:latin typeface="微软雅黑" panose="020B0503020204020204" charset="-122"/>
              <a:ea typeface="微软雅黑" panose="020B0503020204020204" charset="-122"/>
            </a:endParaRPr>
          </a:p>
        </p:txBody>
      </p:sp>
      <p:sp>
        <p:nvSpPr>
          <p:cNvPr id="3" name="文本框 2"/>
          <p:cNvSpPr txBox="1"/>
          <p:nvPr/>
        </p:nvSpPr>
        <p:spPr>
          <a:xfrm>
            <a:off x="157480" y="4882515"/>
            <a:ext cx="7527290" cy="521970"/>
          </a:xfrm>
          <a:prstGeom prst="rect">
            <a:avLst/>
          </a:prstGeom>
          <a:noFill/>
          <a:ln w="9525">
            <a:noFill/>
          </a:ln>
        </p:spPr>
        <p:txBody>
          <a:bodyPr wrap="square">
            <a:spAutoFit/>
          </a:bodyPr>
          <a:lstStyle/>
          <a:p>
            <a:pPr indent="304800"/>
            <a:r>
              <a:rPr lang="zh-CN" sz="2800" b="1">
                <a:solidFill>
                  <a:srgbClr val="FF0000"/>
                </a:solidFill>
                <a:latin typeface="+mn-ea"/>
              </a:rPr>
              <a:t>观点</a:t>
            </a:r>
            <a:r>
              <a:rPr lang="zh-CN" sz="2800" b="1">
                <a:latin typeface="+mn-ea"/>
              </a:rPr>
              <a:t>：盛衰之理，虽曰天命，岂非人事哉！</a:t>
            </a:r>
            <a:r>
              <a:rPr lang="en-US" sz="1200" b="0">
                <a:latin typeface="微软雅黑" panose="020B0503020204020204" charset="-122"/>
                <a:ea typeface="宋体" panose="02010600030101010101" pitchFamily="2" charset="-122"/>
              </a:rPr>
              <a:t> </a:t>
            </a:r>
            <a:endParaRPr lang="zh-CN" altLang="en-US"/>
          </a:p>
        </p:txBody>
      </p:sp>
      <p:sp>
        <p:nvSpPr>
          <p:cNvPr id="4" name="文本框 3"/>
          <p:cNvSpPr txBox="1"/>
          <p:nvPr/>
        </p:nvSpPr>
        <p:spPr>
          <a:xfrm>
            <a:off x="157480" y="5537835"/>
            <a:ext cx="9540875" cy="521970"/>
          </a:xfrm>
          <a:prstGeom prst="rect">
            <a:avLst/>
          </a:prstGeom>
          <a:noFill/>
          <a:ln w="9525">
            <a:noFill/>
          </a:ln>
        </p:spPr>
        <p:txBody>
          <a:bodyPr wrap="square">
            <a:spAutoFit/>
          </a:bodyPr>
          <a:lstStyle/>
          <a:p>
            <a:pPr indent="304800"/>
            <a:r>
              <a:rPr lang="zh-CN" sz="2800" b="1">
                <a:solidFill>
                  <a:srgbClr val="FF0000"/>
                </a:solidFill>
                <a:latin typeface="+mj-ea"/>
                <a:ea typeface="+mj-ea"/>
                <a:cs typeface="+mj-ea"/>
              </a:rPr>
              <a:t>论述</a:t>
            </a:r>
            <a:r>
              <a:rPr lang="zh-CN" sz="2800" b="1">
                <a:latin typeface="+mj-ea"/>
                <a:ea typeface="+mj-ea"/>
                <a:cs typeface="+mj-ea"/>
              </a:rPr>
              <a:t>：得（盛）—三矢—恭敬；失（衰）—伶官—宠幸。</a:t>
            </a:r>
            <a:endParaRPr lang="zh-CN" altLang="en-US" sz="2800" b="1">
              <a:latin typeface="+mj-ea"/>
              <a:ea typeface="+mj-ea"/>
              <a:cs typeface="+mj-ea"/>
            </a:endParaRPr>
          </a:p>
        </p:txBody>
      </p:sp>
      <p:sp>
        <p:nvSpPr>
          <p:cNvPr id="5" name="文本框 4"/>
          <p:cNvSpPr txBox="1"/>
          <p:nvPr/>
        </p:nvSpPr>
        <p:spPr>
          <a:xfrm>
            <a:off x="157480" y="6209665"/>
            <a:ext cx="7444105" cy="521970"/>
          </a:xfrm>
          <a:prstGeom prst="rect">
            <a:avLst/>
          </a:prstGeom>
          <a:noFill/>
          <a:ln w="9525">
            <a:noFill/>
          </a:ln>
        </p:spPr>
        <p:txBody>
          <a:bodyPr wrap="square">
            <a:spAutoFit/>
          </a:bodyPr>
          <a:lstStyle/>
          <a:p>
            <a:pPr indent="304800"/>
            <a:r>
              <a:rPr lang="zh-CN" sz="2800" b="1">
                <a:solidFill>
                  <a:srgbClr val="FF0000"/>
                </a:solidFill>
                <a:latin typeface="+mn-ea"/>
              </a:rPr>
              <a:t>结论</a:t>
            </a:r>
            <a:r>
              <a:rPr lang="zh-CN" sz="2800" b="1">
                <a:latin typeface="+mn-ea"/>
              </a:rPr>
              <a:t>：忧劳可以兴国，逸豫可以亡身。</a:t>
            </a:r>
            <a:endParaRPr lang="zh-CN" altLang="en-US" sz="2800" b="1">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 calcmode="lin" valueType="num">
                                      <p:cBhvr additive="base">
                                        <p:cTn id="12"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ox(in)">
                                      <p:cBhvr>
                                        <p:cTn id="18" dur="500"/>
                                        <p:tgtEl>
                                          <p:spTgt spid="1024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par>
                    <p:cTn id="37" fill="hold" nodeType="clickPar">
                      <p:stCondLst>
                        <p:cond delay="indefinite"/>
                      </p:stCondLst>
                      <p:childTnLst>
                        <p:par>
                          <p:cTn id="38" fill="hold" nodeType="afterGroup">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80">
                                          <p:stCondLst>
                                            <p:cond delay="0"/>
                                          </p:stCondLst>
                                        </p:cTn>
                                        <p:tgtEl>
                                          <p:spTgt spid="4"/>
                                        </p:tgtEl>
                                      </p:cBhvr>
                                    </p:animEffect>
                                    <p:anim calcmode="lin" valueType="num">
                                      <p:cBhvr>
                                        <p:cTn id="4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gtEl>
                                      </p:cBhvr>
                                      <p:to x="100000" y="60000"/>
                                    </p:animScale>
                                    <p:animScale>
                                      <p:cBhvr>
                                        <p:cTn id="48" dur="166" decel="50000">
                                          <p:stCondLst>
                                            <p:cond delay="676"/>
                                          </p:stCondLst>
                                        </p:cTn>
                                        <p:tgtEl>
                                          <p:spTgt spid="4"/>
                                        </p:tgtEl>
                                      </p:cBhvr>
                                      <p:to x="100000" y="100000"/>
                                    </p:animScale>
                                    <p:animScale>
                                      <p:cBhvr>
                                        <p:cTn id="49" dur="26">
                                          <p:stCondLst>
                                            <p:cond delay="1312"/>
                                          </p:stCondLst>
                                        </p:cTn>
                                        <p:tgtEl>
                                          <p:spTgt spid="4"/>
                                        </p:tgtEl>
                                      </p:cBhvr>
                                      <p:to x="100000" y="80000"/>
                                    </p:animScale>
                                    <p:animScale>
                                      <p:cBhvr>
                                        <p:cTn id="50" dur="166" decel="50000">
                                          <p:stCondLst>
                                            <p:cond delay="1338"/>
                                          </p:stCondLst>
                                        </p:cTn>
                                        <p:tgtEl>
                                          <p:spTgt spid="4"/>
                                        </p:tgtEl>
                                      </p:cBhvr>
                                      <p:to x="100000" y="100000"/>
                                    </p:animScale>
                                    <p:animScale>
                                      <p:cBhvr>
                                        <p:cTn id="51" dur="26">
                                          <p:stCondLst>
                                            <p:cond delay="1642"/>
                                          </p:stCondLst>
                                        </p:cTn>
                                        <p:tgtEl>
                                          <p:spTgt spid="4"/>
                                        </p:tgtEl>
                                      </p:cBhvr>
                                      <p:to x="100000" y="90000"/>
                                    </p:animScale>
                                    <p:animScale>
                                      <p:cBhvr>
                                        <p:cTn id="52" dur="166" decel="50000">
                                          <p:stCondLst>
                                            <p:cond delay="1668"/>
                                          </p:stCondLst>
                                        </p:cTn>
                                        <p:tgtEl>
                                          <p:spTgt spid="4"/>
                                        </p:tgtEl>
                                      </p:cBhvr>
                                      <p:to x="100000" y="100000"/>
                                    </p:animScale>
                                    <p:animScale>
                                      <p:cBhvr>
                                        <p:cTn id="53" dur="26">
                                          <p:stCondLst>
                                            <p:cond delay="1808"/>
                                          </p:stCondLst>
                                        </p:cTn>
                                        <p:tgtEl>
                                          <p:spTgt spid="4"/>
                                        </p:tgtEl>
                                      </p:cBhvr>
                                      <p:to x="100000" y="95000"/>
                                    </p:animScale>
                                    <p:animScale>
                                      <p:cBhvr>
                                        <p:cTn id="54" dur="166" decel="50000">
                                          <p:stCondLst>
                                            <p:cond delay="1834"/>
                                          </p:stCondLst>
                                        </p:cTn>
                                        <p:tgtEl>
                                          <p:spTgt spid="4"/>
                                        </p:tgtEl>
                                      </p:cBhvr>
                                      <p:to x="100000" y="100000"/>
                                    </p:animScale>
                                  </p:childTnLst>
                                </p:cTn>
                              </p:par>
                            </p:childTnLst>
                          </p:cTn>
                        </p:par>
                      </p:childTnLst>
                    </p:cTn>
                  </p:par>
                  <p:par>
                    <p:cTn id="55" fill="hold" nodeType="clickPar">
                      <p:stCondLst>
                        <p:cond delay="indefinite"/>
                      </p:stCondLst>
                      <p:childTnLst>
                        <p:par>
                          <p:cTn id="56" fill="hold" nodeType="afterGroup">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80">
                                          <p:stCondLst>
                                            <p:cond delay="0"/>
                                          </p:stCondLst>
                                        </p:cTn>
                                        <p:tgtEl>
                                          <p:spTgt spid="5"/>
                                        </p:tgtEl>
                                      </p:cBhvr>
                                    </p:animEffect>
                                    <p:anim calcmode="lin" valueType="num">
                                      <p:cBhvr>
                                        <p:cTn id="6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5" dur="26">
                                          <p:stCondLst>
                                            <p:cond delay="650"/>
                                          </p:stCondLst>
                                        </p:cTn>
                                        <p:tgtEl>
                                          <p:spTgt spid="5"/>
                                        </p:tgtEl>
                                      </p:cBhvr>
                                      <p:to x="100000" y="60000"/>
                                    </p:animScale>
                                    <p:animScale>
                                      <p:cBhvr>
                                        <p:cTn id="66" dur="166" decel="50000">
                                          <p:stCondLst>
                                            <p:cond delay="676"/>
                                          </p:stCondLst>
                                        </p:cTn>
                                        <p:tgtEl>
                                          <p:spTgt spid="5"/>
                                        </p:tgtEl>
                                      </p:cBhvr>
                                      <p:to x="100000" y="100000"/>
                                    </p:animScale>
                                    <p:animScale>
                                      <p:cBhvr>
                                        <p:cTn id="67" dur="26">
                                          <p:stCondLst>
                                            <p:cond delay="1312"/>
                                          </p:stCondLst>
                                        </p:cTn>
                                        <p:tgtEl>
                                          <p:spTgt spid="5"/>
                                        </p:tgtEl>
                                      </p:cBhvr>
                                      <p:to x="100000" y="80000"/>
                                    </p:animScale>
                                    <p:animScale>
                                      <p:cBhvr>
                                        <p:cTn id="68" dur="166" decel="50000">
                                          <p:stCondLst>
                                            <p:cond delay="1338"/>
                                          </p:stCondLst>
                                        </p:cTn>
                                        <p:tgtEl>
                                          <p:spTgt spid="5"/>
                                        </p:tgtEl>
                                      </p:cBhvr>
                                      <p:to x="100000" y="100000"/>
                                    </p:animScale>
                                    <p:animScale>
                                      <p:cBhvr>
                                        <p:cTn id="69" dur="26">
                                          <p:stCondLst>
                                            <p:cond delay="1642"/>
                                          </p:stCondLst>
                                        </p:cTn>
                                        <p:tgtEl>
                                          <p:spTgt spid="5"/>
                                        </p:tgtEl>
                                      </p:cBhvr>
                                      <p:to x="100000" y="90000"/>
                                    </p:animScale>
                                    <p:animScale>
                                      <p:cBhvr>
                                        <p:cTn id="70" dur="166" decel="50000">
                                          <p:stCondLst>
                                            <p:cond delay="1668"/>
                                          </p:stCondLst>
                                        </p:cTn>
                                        <p:tgtEl>
                                          <p:spTgt spid="5"/>
                                        </p:tgtEl>
                                      </p:cBhvr>
                                      <p:to x="100000" y="100000"/>
                                    </p:animScale>
                                    <p:animScale>
                                      <p:cBhvr>
                                        <p:cTn id="71" dur="26">
                                          <p:stCondLst>
                                            <p:cond delay="1808"/>
                                          </p:stCondLst>
                                        </p:cTn>
                                        <p:tgtEl>
                                          <p:spTgt spid="5"/>
                                        </p:tgtEl>
                                      </p:cBhvr>
                                      <p:to x="100000" y="95000"/>
                                    </p:animScale>
                                    <p:animScale>
                                      <p:cBhvr>
                                        <p:cTn id="72"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10244" grpId="0" animBg="1"/>
      <p:bldP spid="100" grpId="0" animBg="1"/>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61378" y="512763"/>
            <a:ext cx="3600450" cy="1073011"/>
          </a:xfrm>
          <a:prstGeom prst="flowChartTerminator">
            <a:avLst/>
          </a:prstGeom>
          <a:solidFill>
            <a:schemeClr val="accent6">
              <a:lumMod val="40000"/>
              <a:lumOff val="60000"/>
            </a:schemeClr>
          </a:solidFill>
          <a:ln w="9525">
            <a:solidFill>
              <a:schemeClr val="accent6">
                <a:lumMod val="40000"/>
                <a:lumOff val="60000"/>
              </a:schemeClr>
            </a:solidFill>
          </a:ln>
        </p:spPr>
        <p:txBody>
          <a:bodyPr>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阅读检测</a:t>
            </a:r>
          </a:p>
        </p:txBody>
      </p:sp>
      <p:sp>
        <p:nvSpPr>
          <p:cNvPr id="13315" name="矩形 13314"/>
          <p:cNvSpPr/>
          <p:nvPr/>
        </p:nvSpPr>
        <p:spPr>
          <a:xfrm>
            <a:off x="627698" y="1877378"/>
            <a:ext cx="8064500" cy="3784600"/>
          </a:xfrm>
          <a:prstGeom prst="rect">
            <a:avLst/>
          </a:prstGeom>
          <a:noFill/>
          <a:ln w="9525">
            <a:noFill/>
          </a:ln>
        </p:spPr>
        <p:txBody>
          <a:bodyPr anchor="ctr">
            <a:spAutoFit/>
          </a:bodyPr>
          <a:lstStyle/>
          <a:p>
            <a:pPr eaLnBrk="0" fontAlgn="auto" hangingPunct="0">
              <a:lnSpc>
                <a:spcPct val="150000"/>
              </a:lnSpc>
            </a:pPr>
            <a:r>
              <a:rPr lang="zh-CN" altLang="en-US" sz="3200" b="1">
                <a:latin typeface="楷体_GB2312" panose="02010609030101010101" pitchFamily="49" charset="-122"/>
              </a:rPr>
              <a:t>1、盛衰之理，虽曰天命，岂非</a:t>
            </a:r>
            <a:r>
              <a:rPr lang="zh-CN" altLang="en-US" sz="3200" b="1">
                <a:solidFill>
                  <a:srgbClr val="FF0000"/>
                </a:solidFill>
                <a:latin typeface="楷体_GB2312" panose="02010609030101010101" pitchFamily="49" charset="-122"/>
              </a:rPr>
              <a:t>人事</a:t>
            </a:r>
            <a:r>
              <a:rPr lang="zh-CN" altLang="en-US" sz="3200" b="1">
                <a:latin typeface="楷体_GB2312" panose="02010609030101010101" pitchFamily="49" charset="-122"/>
              </a:rPr>
              <a:t>哉</a:t>
            </a:r>
          </a:p>
          <a:p>
            <a:pPr eaLnBrk="0" fontAlgn="auto" hangingPunct="0">
              <a:lnSpc>
                <a:spcPct val="150000"/>
              </a:lnSpc>
            </a:pPr>
            <a:r>
              <a:rPr lang="zh-CN" altLang="en-US" sz="3200" b="1">
                <a:latin typeface="楷体_GB2312" panose="02010609030101010101" pitchFamily="49" charset="-122"/>
              </a:rPr>
              <a:t>2、</a:t>
            </a:r>
            <a:r>
              <a:rPr lang="zh-CN" altLang="en-US" sz="3200" b="1">
                <a:solidFill>
                  <a:srgbClr val="FF0000"/>
                </a:solidFill>
                <a:latin typeface="楷体_GB2312" panose="02010609030101010101" pitchFamily="49" charset="-122"/>
              </a:rPr>
              <a:t>原</a:t>
            </a:r>
            <a:r>
              <a:rPr lang="zh-CN" altLang="en-US" sz="3200" b="1">
                <a:latin typeface="楷体_GB2312" panose="02010609030101010101" pitchFamily="49" charset="-122"/>
              </a:rPr>
              <a:t>庄宗之所以得天下</a:t>
            </a:r>
          </a:p>
          <a:p>
            <a:pPr eaLnBrk="0" fontAlgn="auto" hangingPunct="0">
              <a:lnSpc>
                <a:spcPct val="150000"/>
              </a:lnSpc>
            </a:pPr>
            <a:r>
              <a:rPr lang="zh-CN" altLang="en-US" sz="3200" b="1">
                <a:latin typeface="楷体_GB2312" panose="02010609030101010101" pitchFamily="49" charset="-122"/>
              </a:rPr>
              <a:t>3、其后用兵，则遣</a:t>
            </a:r>
            <a:r>
              <a:rPr lang="zh-CN" altLang="en-US" sz="3200" b="1">
                <a:solidFill>
                  <a:srgbClr val="FF0000"/>
                </a:solidFill>
                <a:latin typeface="楷体_GB2312" panose="02010609030101010101" pitchFamily="49" charset="-122"/>
              </a:rPr>
              <a:t>从事</a:t>
            </a:r>
            <a:r>
              <a:rPr lang="zh-CN" altLang="en-US" sz="3200" b="1">
                <a:latin typeface="楷体_GB2312" panose="02010609030101010101" pitchFamily="49" charset="-122"/>
              </a:rPr>
              <a:t>以一少牢告庙</a:t>
            </a:r>
          </a:p>
          <a:p>
            <a:pPr eaLnBrk="0" fontAlgn="auto" hangingPunct="0">
              <a:lnSpc>
                <a:spcPct val="150000"/>
              </a:lnSpc>
            </a:pPr>
            <a:r>
              <a:rPr lang="zh-CN" altLang="en-US" sz="3200" b="1">
                <a:latin typeface="Arial" panose="020B0604020202020204" pitchFamily="34" charset="0"/>
              </a:rPr>
              <a:t>4、</a:t>
            </a:r>
            <a:r>
              <a:rPr lang="zh-CN" altLang="en-US" sz="3200" b="1">
                <a:solidFill>
                  <a:srgbClr val="FF0000"/>
                </a:solidFill>
                <a:latin typeface="Arial" panose="020B0604020202020204" pitchFamily="34" charset="0"/>
              </a:rPr>
              <a:t>抑</a:t>
            </a:r>
            <a:r>
              <a:rPr lang="zh-CN" altLang="en-US" sz="3200" b="1">
                <a:latin typeface="Arial" panose="020B0604020202020204" pitchFamily="34" charset="0"/>
              </a:rPr>
              <a:t>本其成败之迹</a:t>
            </a:r>
          </a:p>
          <a:p>
            <a:pPr eaLnBrk="0" fontAlgn="auto" hangingPunct="0">
              <a:lnSpc>
                <a:spcPct val="150000"/>
              </a:lnSpc>
            </a:pPr>
            <a:r>
              <a:rPr lang="zh-CN" altLang="en-US" sz="3200" b="1">
                <a:latin typeface="楷体_GB2312" panose="02010609030101010101" pitchFamily="49" charset="-122"/>
              </a:rPr>
              <a:t>5、此三者，吾遗</a:t>
            </a:r>
            <a:r>
              <a:rPr lang="zh-CN" altLang="en-US" sz="3200" b="1">
                <a:solidFill>
                  <a:srgbClr val="CC0000"/>
                </a:solidFill>
                <a:latin typeface="楷体_GB2312" panose="02010609030101010101" pitchFamily="49" charset="-122"/>
              </a:rPr>
              <a:t>恨</a:t>
            </a:r>
            <a:r>
              <a:rPr lang="zh-CN" altLang="en-US" sz="3200" b="1">
                <a:latin typeface="楷体_GB2312" panose="02010609030101010101" pitchFamily="49" charset="-122"/>
              </a:rPr>
              <a:t>也</a:t>
            </a:r>
          </a:p>
        </p:txBody>
      </p:sp>
      <p:sp>
        <p:nvSpPr>
          <p:cNvPr id="13316" name="文本框 13315"/>
          <p:cNvSpPr txBox="1"/>
          <p:nvPr/>
        </p:nvSpPr>
        <p:spPr>
          <a:xfrm>
            <a:off x="8013700" y="2147570"/>
            <a:ext cx="2414588" cy="553085"/>
          </a:xfrm>
          <a:prstGeom prst="rect">
            <a:avLst/>
          </a:prstGeom>
          <a:noFill/>
          <a:ln w="9525">
            <a:noFill/>
          </a:ln>
        </p:spPr>
        <p:txBody>
          <a:bodyPr wrap="square">
            <a:spAutoFit/>
          </a:bodyPr>
          <a:lstStyle/>
          <a:p>
            <a:pPr>
              <a:spcBef>
                <a:spcPct val="50000"/>
              </a:spcBef>
            </a:pPr>
            <a:r>
              <a:rPr lang="zh-CN" altLang="en-US" sz="3000" b="1">
                <a:solidFill>
                  <a:srgbClr val="000000"/>
                </a:solidFill>
                <a:latin typeface="仿宋" panose="02010609060101010101" charset="-122"/>
                <a:ea typeface="仿宋" panose="02010609060101010101" charset="-122"/>
              </a:rPr>
              <a:t>人为</a:t>
            </a:r>
            <a:r>
              <a:rPr lang="zh-CN" altLang="en-US" sz="3000" b="1">
                <a:solidFill>
                  <a:srgbClr val="000000"/>
                </a:solidFill>
                <a:latin typeface="楷体_GB2312" panose="02010609030101010101" pitchFamily="49" charset="-122"/>
                <a:ea typeface="楷体_GB2312" panose="02010609030101010101" pitchFamily="49" charset="-122"/>
              </a:rPr>
              <a:t> </a:t>
            </a:r>
          </a:p>
        </p:txBody>
      </p:sp>
      <p:sp>
        <p:nvSpPr>
          <p:cNvPr id="13317" name="文本框 13316"/>
          <p:cNvSpPr txBox="1"/>
          <p:nvPr/>
        </p:nvSpPr>
        <p:spPr>
          <a:xfrm>
            <a:off x="5579745" y="2912745"/>
            <a:ext cx="2642235" cy="553085"/>
          </a:xfrm>
          <a:prstGeom prst="rect">
            <a:avLst/>
          </a:prstGeom>
          <a:noFill/>
          <a:ln w="9525">
            <a:noFill/>
          </a:ln>
        </p:spPr>
        <p:txBody>
          <a:bodyPr wrap="square">
            <a:spAutoFit/>
          </a:bodyPr>
          <a:lstStyle/>
          <a:p>
            <a:pPr>
              <a:spcBef>
                <a:spcPct val="50000"/>
              </a:spcBef>
            </a:pPr>
            <a:r>
              <a:rPr lang="zh-CN" altLang="en-US" sz="3000" b="1">
                <a:solidFill>
                  <a:srgbClr val="000000"/>
                </a:solidFill>
                <a:latin typeface="仿宋" panose="02010609060101010101" charset="-122"/>
                <a:ea typeface="仿宋" panose="02010609060101010101" charset="-122"/>
              </a:rPr>
              <a:t>推究，探究</a:t>
            </a:r>
            <a:r>
              <a:rPr lang="zh-CN" altLang="en-US" sz="3000" b="1">
                <a:solidFill>
                  <a:srgbClr val="000000"/>
                </a:solidFill>
                <a:latin typeface="楷体_GB2312" panose="02010609030101010101" pitchFamily="49" charset="-122"/>
                <a:ea typeface="楷体_GB2312" panose="02010609030101010101" pitchFamily="49" charset="-122"/>
              </a:rPr>
              <a:t> </a:t>
            </a:r>
          </a:p>
        </p:txBody>
      </p:sp>
      <p:sp>
        <p:nvSpPr>
          <p:cNvPr id="13318" name="文本框 13317"/>
          <p:cNvSpPr txBox="1"/>
          <p:nvPr/>
        </p:nvSpPr>
        <p:spPr>
          <a:xfrm>
            <a:off x="8130540" y="3678555"/>
            <a:ext cx="2470785" cy="553085"/>
          </a:xfrm>
          <a:prstGeom prst="rect">
            <a:avLst/>
          </a:prstGeom>
          <a:noFill/>
          <a:ln w="9525">
            <a:noFill/>
          </a:ln>
        </p:spPr>
        <p:txBody>
          <a:bodyPr wrap="square">
            <a:spAutoFit/>
          </a:bodyPr>
          <a:lstStyle/>
          <a:p>
            <a:pPr>
              <a:spcBef>
                <a:spcPct val="50000"/>
              </a:spcBef>
            </a:pPr>
            <a:r>
              <a:rPr lang="zh-CN" altLang="en-US" sz="3000" b="1">
                <a:solidFill>
                  <a:srgbClr val="000000"/>
                </a:solidFill>
                <a:latin typeface="仿宋" panose="02010609060101010101" charset="-122"/>
                <a:ea typeface="仿宋" panose="02010609060101010101" charset="-122"/>
              </a:rPr>
              <a:t>一般的官员</a:t>
            </a:r>
            <a:r>
              <a:rPr lang="zh-CN" altLang="en-US" sz="3000" b="1">
                <a:solidFill>
                  <a:srgbClr val="FFFF00"/>
                </a:solidFill>
                <a:latin typeface="楷体_GB2312" panose="02010609030101010101" pitchFamily="49" charset="-122"/>
                <a:ea typeface="楷体_GB2312" panose="02010609030101010101" pitchFamily="49" charset="-122"/>
              </a:rPr>
              <a:t> </a:t>
            </a:r>
            <a:endParaRPr lang="zh-CN" altLang="en-US" sz="3000" b="1">
              <a:solidFill>
                <a:srgbClr val="99CCFF"/>
              </a:solidFill>
              <a:latin typeface="楷体_GB2312" pitchFamily="49" charset="-122"/>
              <a:ea typeface="楷体_GB2312" pitchFamily="49" charset="-122"/>
            </a:endParaRPr>
          </a:p>
        </p:txBody>
      </p:sp>
      <p:sp>
        <p:nvSpPr>
          <p:cNvPr id="13319" name="文本框 13318"/>
          <p:cNvSpPr txBox="1"/>
          <p:nvPr/>
        </p:nvSpPr>
        <p:spPr>
          <a:xfrm>
            <a:off x="5689600" y="4345305"/>
            <a:ext cx="5716588" cy="553085"/>
          </a:xfrm>
          <a:prstGeom prst="rect">
            <a:avLst/>
          </a:prstGeom>
          <a:noFill/>
          <a:ln w="9525">
            <a:noFill/>
          </a:ln>
        </p:spPr>
        <p:txBody>
          <a:bodyPr>
            <a:spAutoFit/>
          </a:bodyPr>
          <a:lstStyle/>
          <a:p>
            <a:pPr>
              <a:spcBef>
                <a:spcPct val="50000"/>
              </a:spcBef>
            </a:pPr>
            <a:r>
              <a:rPr lang="zh-CN" altLang="en-US" sz="3000" b="1">
                <a:solidFill>
                  <a:srgbClr val="000000"/>
                </a:solidFill>
                <a:latin typeface="仿宋" panose="02010609060101010101" charset="-122"/>
                <a:ea typeface="仿宋" panose="02010609060101010101" charset="-122"/>
              </a:rPr>
              <a:t>抑或，或者，还是</a:t>
            </a:r>
            <a:r>
              <a:rPr lang="zh-CN" altLang="en-US" sz="3000" b="1">
                <a:solidFill>
                  <a:srgbClr val="000000"/>
                </a:solidFill>
                <a:latin typeface="楷体_GB2312" panose="02010609030101010101" pitchFamily="49" charset="-122"/>
                <a:ea typeface="楷体_GB2312" panose="02010609030101010101" pitchFamily="49" charset="-122"/>
              </a:rPr>
              <a:t> </a:t>
            </a:r>
          </a:p>
        </p:txBody>
      </p:sp>
      <p:sp>
        <p:nvSpPr>
          <p:cNvPr id="13321" name="文本框 13320"/>
          <p:cNvSpPr txBox="1"/>
          <p:nvPr/>
        </p:nvSpPr>
        <p:spPr>
          <a:xfrm>
            <a:off x="4675823" y="858520"/>
            <a:ext cx="3105150" cy="583565"/>
          </a:xfrm>
          <a:prstGeom prst="rect">
            <a:avLst/>
          </a:prstGeom>
          <a:noFill/>
          <a:ln w="9525">
            <a:noFill/>
          </a:ln>
        </p:spPr>
        <p:txBody>
          <a:bodyPr>
            <a:spAutoFit/>
          </a:bodyPr>
          <a:lstStyle/>
          <a:p>
            <a:pPr>
              <a:spcBef>
                <a:spcPct val="50000"/>
              </a:spcBef>
            </a:pPr>
            <a:r>
              <a:rPr lang="en-US" altLang="zh-CN" sz="3200" b="1">
                <a:solidFill>
                  <a:srgbClr val="CC3399"/>
                </a:solidFill>
                <a:latin typeface="微软雅黑" panose="020B0503020204020204" charset="-122"/>
                <a:ea typeface="微软雅黑" panose="020B0503020204020204" charset="-122"/>
                <a:cs typeface="微软雅黑" panose="020B0503020204020204" charset="-122"/>
              </a:rPr>
              <a:t>——</a:t>
            </a:r>
            <a:r>
              <a:rPr lang="zh-CN" altLang="en-US" sz="3200" b="1">
                <a:solidFill>
                  <a:srgbClr val="CC3399"/>
                </a:solidFill>
                <a:latin typeface="微软雅黑" panose="020B0503020204020204" charset="-122"/>
                <a:ea typeface="微软雅黑" panose="020B0503020204020204" charset="-122"/>
                <a:cs typeface="微软雅黑" panose="020B0503020204020204" charset="-122"/>
              </a:rPr>
              <a:t>古今异义</a:t>
            </a:r>
            <a:endParaRPr lang="zh-CN" altLang="en-US" sz="3200" b="1">
              <a:solidFill>
                <a:srgbClr val="CC3399"/>
              </a:solidFill>
              <a:latin typeface="微软雅黑" panose="020B0503020204020204" charset="-122"/>
              <a:ea typeface="微软雅黑"/>
              <a:cs typeface="微软雅黑" panose="020B0503020204020204" charset="-122"/>
            </a:endParaRPr>
          </a:p>
        </p:txBody>
      </p:sp>
      <p:sp>
        <p:nvSpPr>
          <p:cNvPr id="13322" name="文本框 13321"/>
          <p:cNvSpPr txBox="1"/>
          <p:nvPr/>
        </p:nvSpPr>
        <p:spPr>
          <a:xfrm>
            <a:off x="6926580" y="5078730"/>
            <a:ext cx="999490" cy="583565"/>
          </a:xfrm>
          <a:prstGeom prst="rect">
            <a:avLst/>
          </a:prstGeom>
          <a:noFill/>
          <a:ln w="9525">
            <a:noFill/>
          </a:ln>
        </p:spPr>
        <p:txBody>
          <a:bodyPr wrap="none">
            <a:spAutoFit/>
          </a:bodyPr>
          <a:lstStyle/>
          <a:p>
            <a:r>
              <a:rPr lang="zh-CN" altLang="en-US" sz="3200" b="1">
                <a:solidFill>
                  <a:srgbClr val="000000"/>
                </a:solidFill>
                <a:latin typeface="仿宋" panose="02010609060101010101" charset="-122"/>
                <a:ea typeface="仿宋" panose="02010609060101010101" charset="-122"/>
              </a:rPr>
              <a:t>遗憾</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321"/>
                                        </p:tgtEl>
                                        <p:attrNameLst>
                                          <p:attrName>style.visibility</p:attrName>
                                        </p:attrNameLst>
                                      </p:cBhvr>
                                      <p:to>
                                        <p:strVal val="visible"/>
                                      </p:to>
                                    </p:set>
                                    <p:animEffect transition="in" filter="circle(in)">
                                      <p:cBhvr>
                                        <p:cTn id="12" dur="2000"/>
                                        <p:tgtEl>
                                          <p:spTgt spid="133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315">
                                            <p:txEl>
                                              <p:pRg st="0" end="0"/>
                                            </p:txEl>
                                          </p:spTgt>
                                        </p:tgtEl>
                                        <p:attrNameLst>
                                          <p:attrName>style.visibility</p:attrName>
                                        </p:attrNameLst>
                                      </p:cBhvr>
                                      <p:to>
                                        <p:strVal val="visible"/>
                                      </p:to>
                                    </p:set>
                                    <p:animEffect transition="in" filter="wipe(left)">
                                      <p:cBhvr>
                                        <p:cTn id="17" dur="500"/>
                                        <p:tgtEl>
                                          <p:spTgt spid="13315">
                                            <p:txEl>
                                              <p:pRg st="0" end="0"/>
                                            </p:txEl>
                                          </p:spTgt>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13315">
                                            <p:txEl>
                                              <p:pRg st="1" end="1"/>
                                            </p:txEl>
                                          </p:spTgt>
                                        </p:tgtEl>
                                        <p:attrNameLst>
                                          <p:attrName>style.visibility</p:attrName>
                                        </p:attrNameLst>
                                      </p:cBhvr>
                                      <p:to>
                                        <p:strVal val="visible"/>
                                      </p:to>
                                    </p:set>
                                    <p:animEffect transition="in" filter="wipe(left)">
                                      <p:cBhvr>
                                        <p:cTn id="21" dur="500"/>
                                        <p:tgtEl>
                                          <p:spTgt spid="13315">
                                            <p:txEl>
                                              <p:pRg st="1" end="1"/>
                                            </p:txEl>
                                          </p:spTgt>
                                        </p:tgtEl>
                                      </p:cBhvr>
                                    </p:animEffect>
                                  </p:childTnLst>
                                </p:cTn>
                              </p:par>
                            </p:childTnLst>
                          </p:cTn>
                        </p:par>
                        <p:par>
                          <p:cTn id="22" fill="hold" nodeType="afterGroup">
                            <p:stCondLst>
                              <p:cond delay="1000"/>
                            </p:stCondLst>
                            <p:childTnLst>
                              <p:par>
                                <p:cTn id="23" presetID="22" presetClass="entr" presetSubtype="8" fill="hold" nodeType="afterEffect">
                                  <p:stCondLst>
                                    <p:cond delay="0"/>
                                  </p:stCondLst>
                                  <p:childTnLst>
                                    <p:set>
                                      <p:cBhvr>
                                        <p:cTn id="24" dur="1" fill="hold">
                                          <p:stCondLst>
                                            <p:cond delay="0"/>
                                          </p:stCondLst>
                                        </p:cTn>
                                        <p:tgtEl>
                                          <p:spTgt spid="13315">
                                            <p:txEl>
                                              <p:pRg st="2" end="2"/>
                                            </p:txEl>
                                          </p:spTgt>
                                        </p:tgtEl>
                                        <p:attrNameLst>
                                          <p:attrName>style.visibility</p:attrName>
                                        </p:attrNameLst>
                                      </p:cBhvr>
                                      <p:to>
                                        <p:strVal val="visible"/>
                                      </p:to>
                                    </p:set>
                                    <p:animEffect transition="in" filter="wipe(left)">
                                      <p:cBhvr>
                                        <p:cTn id="25" dur="500"/>
                                        <p:tgtEl>
                                          <p:spTgt spid="13315">
                                            <p:txEl>
                                              <p:pRg st="2" end="2"/>
                                            </p:txEl>
                                          </p:spTgt>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13315">
                                            <p:txEl>
                                              <p:pRg st="3" end="3"/>
                                            </p:txEl>
                                          </p:spTgt>
                                        </p:tgtEl>
                                        <p:attrNameLst>
                                          <p:attrName>style.visibility</p:attrName>
                                        </p:attrNameLst>
                                      </p:cBhvr>
                                      <p:to>
                                        <p:strVal val="visible"/>
                                      </p:to>
                                    </p:set>
                                    <p:animEffect transition="in" filter="wipe(left)">
                                      <p:cBhvr>
                                        <p:cTn id="29" dur="500"/>
                                        <p:tgtEl>
                                          <p:spTgt spid="13315">
                                            <p:txEl>
                                              <p:pRg st="3" end="3"/>
                                            </p:txEl>
                                          </p:spTgt>
                                        </p:tgtEl>
                                      </p:cBhvr>
                                    </p:animEffect>
                                  </p:childTnLst>
                                </p:cTn>
                              </p:par>
                            </p:childTnLst>
                          </p:cTn>
                        </p:par>
                        <p:par>
                          <p:cTn id="30" fill="hold" nodeType="afterGroup">
                            <p:stCondLst>
                              <p:cond delay="2000"/>
                            </p:stCondLst>
                            <p:childTnLst>
                              <p:par>
                                <p:cTn id="31" presetID="22" presetClass="entr" presetSubtype="8" fill="hold" nodeType="afterEffect">
                                  <p:stCondLst>
                                    <p:cond delay="0"/>
                                  </p:stCondLst>
                                  <p:childTnLst>
                                    <p:set>
                                      <p:cBhvr>
                                        <p:cTn id="32" dur="1" fill="hold">
                                          <p:stCondLst>
                                            <p:cond delay="0"/>
                                          </p:stCondLst>
                                        </p:cTn>
                                        <p:tgtEl>
                                          <p:spTgt spid="13315">
                                            <p:txEl>
                                              <p:pRg st="4" end="4"/>
                                            </p:txEl>
                                          </p:spTgt>
                                        </p:tgtEl>
                                        <p:attrNameLst>
                                          <p:attrName>style.visibility</p:attrName>
                                        </p:attrNameLst>
                                      </p:cBhvr>
                                      <p:to>
                                        <p:strVal val="visible"/>
                                      </p:to>
                                    </p:set>
                                    <p:animEffect transition="in" filter="wipe(left)">
                                      <p:cBhvr>
                                        <p:cTn id="33" dur="500"/>
                                        <p:tgtEl>
                                          <p:spTgt spid="13315">
                                            <p:txEl>
                                              <p:pRg st="4" end="4"/>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3316"/>
                                        </p:tgtEl>
                                        <p:attrNameLst>
                                          <p:attrName>style.visibility</p:attrName>
                                        </p:attrNameLst>
                                      </p:cBhvr>
                                      <p:to>
                                        <p:strVal val="visible"/>
                                      </p:to>
                                    </p:set>
                                    <p:anim calcmode="lin" valueType="num">
                                      <p:cBhvr additive="base">
                                        <p:cTn id="38" dur="500" fill="hold"/>
                                        <p:tgtEl>
                                          <p:spTgt spid="13316"/>
                                        </p:tgtEl>
                                        <p:attrNameLst>
                                          <p:attrName>ppt_x</p:attrName>
                                        </p:attrNameLst>
                                      </p:cBhvr>
                                      <p:tavLst>
                                        <p:tav tm="0">
                                          <p:val>
                                            <p:strVal val="1+#ppt_w/2"/>
                                          </p:val>
                                        </p:tav>
                                        <p:tav tm="100000">
                                          <p:val>
                                            <p:strVal val="#ppt_x"/>
                                          </p:val>
                                        </p:tav>
                                      </p:tavLst>
                                    </p:anim>
                                    <p:anim calcmode="lin" valueType="num">
                                      <p:cBhvr additive="base">
                                        <p:cTn id="39"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3317"/>
                                        </p:tgtEl>
                                        <p:attrNameLst>
                                          <p:attrName>style.visibility</p:attrName>
                                        </p:attrNameLst>
                                      </p:cBhvr>
                                      <p:to>
                                        <p:strVal val="visible"/>
                                      </p:to>
                                    </p:set>
                                    <p:anim calcmode="lin" valueType="num">
                                      <p:cBhvr additive="base">
                                        <p:cTn id="44" dur="500" fill="hold"/>
                                        <p:tgtEl>
                                          <p:spTgt spid="13317"/>
                                        </p:tgtEl>
                                        <p:attrNameLst>
                                          <p:attrName>ppt_x</p:attrName>
                                        </p:attrNameLst>
                                      </p:cBhvr>
                                      <p:tavLst>
                                        <p:tav tm="0">
                                          <p:val>
                                            <p:strVal val="1+#ppt_w/2"/>
                                          </p:val>
                                        </p:tav>
                                        <p:tav tm="100000">
                                          <p:val>
                                            <p:strVal val="#ppt_x"/>
                                          </p:val>
                                        </p:tav>
                                      </p:tavLst>
                                    </p:anim>
                                    <p:anim calcmode="lin" valueType="num">
                                      <p:cBhvr additive="base">
                                        <p:cTn id="45"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13318"/>
                                        </p:tgtEl>
                                        <p:attrNameLst>
                                          <p:attrName>style.visibility</p:attrName>
                                        </p:attrNameLst>
                                      </p:cBhvr>
                                      <p:to>
                                        <p:strVal val="visible"/>
                                      </p:to>
                                    </p:set>
                                    <p:anim calcmode="lin" valueType="num">
                                      <p:cBhvr additive="base">
                                        <p:cTn id="50" dur="500" fill="hold"/>
                                        <p:tgtEl>
                                          <p:spTgt spid="13318"/>
                                        </p:tgtEl>
                                        <p:attrNameLst>
                                          <p:attrName>ppt_x</p:attrName>
                                        </p:attrNameLst>
                                      </p:cBhvr>
                                      <p:tavLst>
                                        <p:tav tm="0">
                                          <p:val>
                                            <p:strVal val="1+#ppt_w/2"/>
                                          </p:val>
                                        </p:tav>
                                        <p:tav tm="100000">
                                          <p:val>
                                            <p:strVal val="#ppt_x"/>
                                          </p:val>
                                        </p:tav>
                                      </p:tavLst>
                                    </p:anim>
                                    <p:anim calcmode="lin" valueType="num">
                                      <p:cBhvr additive="base">
                                        <p:cTn id="51"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3319"/>
                                        </p:tgtEl>
                                        <p:attrNameLst>
                                          <p:attrName>style.visibility</p:attrName>
                                        </p:attrNameLst>
                                      </p:cBhvr>
                                      <p:to>
                                        <p:strVal val="visible"/>
                                      </p:to>
                                    </p:set>
                                    <p:anim calcmode="lin" valueType="num">
                                      <p:cBhvr additive="base">
                                        <p:cTn id="56" dur="500" fill="hold"/>
                                        <p:tgtEl>
                                          <p:spTgt spid="13319"/>
                                        </p:tgtEl>
                                        <p:attrNameLst>
                                          <p:attrName>ppt_x</p:attrName>
                                        </p:attrNameLst>
                                      </p:cBhvr>
                                      <p:tavLst>
                                        <p:tav tm="0">
                                          <p:val>
                                            <p:strVal val="1+#ppt_w/2"/>
                                          </p:val>
                                        </p:tav>
                                        <p:tav tm="100000">
                                          <p:val>
                                            <p:strVal val="#ppt_x"/>
                                          </p:val>
                                        </p:tav>
                                      </p:tavLst>
                                    </p:anim>
                                    <p:anim calcmode="lin" valueType="num">
                                      <p:cBhvr additive="base">
                                        <p:cTn id="57"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322"/>
                                        </p:tgtEl>
                                        <p:attrNameLst>
                                          <p:attrName>style.visibility</p:attrName>
                                        </p:attrNameLst>
                                      </p:cBhvr>
                                      <p:to>
                                        <p:strVal val="visible"/>
                                      </p:to>
                                    </p:set>
                                    <p:animEffect transition="in" filter="blinds(horizontal)">
                                      <p:cBhvr>
                                        <p:cTn id="62" dur="500"/>
                                        <p:tgtEl>
                                          <p:spTgt spid="13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6" grpId="0"/>
      <p:bldP spid="13317" grpId="0"/>
      <p:bldP spid="13318" grpId="0"/>
      <p:bldP spid="13319" grpId="0"/>
      <p:bldP spid="13321" grpId="0"/>
      <p:bldP spid="133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61378" y="512763"/>
            <a:ext cx="3600450" cy="1073011"/>
          </a:xfrm>
          <a:prstGeom prst="flowChartTerminator">
            <a:avLst/>
          </a:prstGeom>
          <a:solidFill>
            <a:schemeClr val="accent6">
              <a:lumMod val="40000"/>
              <a:lumOff val="60000"/>
            </a:schemeClr>
          </a:solidFill>
          <a:ln w="9525">
            <a:solidFill>
              <a:schemeClr val="accent6">
                <a:lumMod val="40000"/>
                <a:lumOff val="60000"/>
              </a:schemeClr>
            </a:solidFill>
          </a:ln>
        </p:spPr>
        <p:txBody>
          <a:bodyPr>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阅读检测</a:t>
            </a:r>
          </a:p>
        </p:txBody>
      </p:sp>
      <p:sp>
        <p:nvSpPr>
          <p:cNvPr id="13321" name="文本框 13320"/>
          <p:cNvSpPr txBox="1"/>
          <p:nvPr/>
        </p:nvSpPr>
        <p:spPr>
          <a:xfrm>
            <a:off x="4675823" y="858520"/>
            <a:ext cx="3105150" cy="583565"/>
          </a:xfrm>
          <a:prstGeom prst="rect">
            <a:avLst/>
          </a:prstGeom>
          <a:noFill/>
          <a:ln w="9525">
            <a:noFill/>
          </a:ln>
        </p:spPr>
        <p:txBody>
          <a:bodyPr>
            <a:spAutoFit/>
          </a:bodyPr>
          <a:lstStyle/>
          <a:p>
            <a:pPr>
              <a:spcBef>
                <a:spcPct val="50000"/>
              </a:spcBef>
            </a:pPr>
            <a:r>
              <a:rPr lang="en-US" altLang="zh-CN" sz="3200" b="1">
                <a:solidFill>
                  <a:srgbClr val="CC3399"/>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CC3399"/>
                </a:solidFill>
                <a:latin typeface="微软雅黑" panose="020B0503020204020204" charset="-122"/>
                <a:ea typeface="微软雅黑" panose="020B0503020204020204" charset="-122"/>
                <a:cs typeface="微软雅黑" panose="020B0503020204020204" charset="-122"/>
                <a:sym typeface="+mn-ea"/>
              </a:rPr>
              <a:t>词类活用</a:t>
            </a:r>
            <a:endParaRPr lang="zh-CN" altLang="en-US" sz="3200" b="1">
              <a:solidFill>
                <a:srgbClr val="CC3399"/>
              </a:solidFill>
              <a:latin typeface="微软雅黑" panose="020B0503020204020204" charset="-122"/>
              <a:ea typeface="微软雅黑" panose="020B0503020204020204" charset="-122"/>
              <a:cs typeface="微软雅黑" panose="020B0503020204020204" charset="-122"/>
            </a:endParaRP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4339" name="矩形 14338"/>
          <p:cNvSpPr/>
          <p:nvPr/>
        </p:nvSpPr>
        <p:spPr>
          <a:xfrm>
            <a:off x="594678" y="1469073"/>
            <a:ext cx="3867150" cy="5262245"/>
          </a:xfrm>
          <a:prstGeom prst="rect">
            <a:avLst/>
          </a:prstGeom>
          <a:noFill/>
          <a:ln w="9525">
            <a:noFill/>
          </a:ln>
        </p:spPr>
        <p:txBody>
          <a:bodyPr>
            <a:spAutoFit/>
          </a:bodyPr>
          <a:lstStyle/>
          <a:p>
            <a:pPr fontAlgn="auto">
              <a:lnSpc>
                <a:spcPct val="150000"/>
              </a:lnSpc>
              <a:buClrTx/>
            </a:pPr>
            <a:r>
              <a:rPr lang="zh-CN" altLang="en-US" sz="3200" b="1">
                <a:solidFill>
                  <a:srgbClr val="FF0000"/>
                </a:solidFill>
                <a:latin typeface="Times New Roman" panose="02020603050405020304" pitchFamily="18" charset="0"/>
              </a:rPr>
              <a:t>函</a:t>
            </a:r>
            <a:r>
              <a:rPr lang="zh-CN" altLang="en-US" sz="3200" b="1">
                <a:solidFill>
                  <a:schemeClr val="tx2"/>
                </a:solidFill>
                <a:latin typeface="Times New Roman" panose="02020603050405020304" pitchFamily="18" charset="0"/>
              </a:rPr>
              <a:t>梁君臣之首</a:t>
            </a:r>
          </a:p>
          <a:p>
            <a:pPr fontAlgn="auto">
              <a:lnSpc>
                <a:spcPct val="150000"/>
              </a:lnSpc>
              <a:buClrTx/>
            </a:pPr>
            <a:r>
              <a:rPr lang="zh-CN" altLang="en-US" sz="3200" b="1">
                <a:solidFill>
                  <a:schemeClr val="tx2"/>
                </a:solidFill>
                <a:latin typeface="Times New Roman" panose="02020603050405020304" pitchFamily="18" charset="0"/>
              </a:rPr>
              <a:t>一夫</a:t>
            </a:r>
            <a:r>
              <a:rPr lang="zh-CN" altLang="en-US" sz="3200" b="1">
                <a:solidFill>
                  <a:srgbClr val="FF0000"/>
                </a:solidFill>
                <a:latin typeface="Times New Roman" panose="02020603050405020304" pitchFamily="18" charset="0"/>
              </a:rPr>
              <a:t>夜</a:t>
            </a:r>
            <a:r>
              <a:rPr lang="zh-CN" altLang="en-US" sz="3200" b="1">
                <a:solidFill>
                  <a:schemeClr val="tx2"/>
                </a:solidFill>
                <a:latin typeface="Times New Roman" panose="02020603050405020304" pitchFamily="18" charset="0"/>
              </a:rPr>
              <a:t>呼</a:t>
            </a:r>
          </a:p>
          <a:p>
            <a:pPr fontAlgn="auto">
              <a:lnSpc>
                <a:spcPct val="150000"/>
              </a:lnSpc>
              <a:buClrTx/>
            </a:pPr>
            <a:r>
              <a:rPr lang="zh-CN" altLang="en-US" sz="3200" b="1">
                <a:solidFill>
                  <a:schemeClr val="tx2"/>
                </a:solidFill>
                <a:latin typeface="Times New Roman" panose="02020603050405020304" pitchFamily="18" charset="0"/>
              </a:rPr>
              <a:t>仓皇</a:t>
            </a:r>
            <a:r>
              <a:rPr lang="zh-CN" altLang="en-US" sz="3200" b="1">
                <a:solidFill>
                  <a:srgbClr val="FF0000"/>
                </a:solidFill>
                <a:latin typeface="Times New Roman" panose="02020603050405020304" pitchFamily="18" charset="0"/>
              </a:rPr>
              <a:t>东</a:t>
            </a:r>
            <a:r>
              <a:rPr lang="zh-CN" altLang="en-US" sz="3200" b="1">
                <a:solidFill>
                  <a:schemeClr val="tx2"/>
                </a:solidFill>
                <a:latin typeface="Times New Roman" panose="02020603050405020304" pitchFamily="18" charset="0"/>
              </a:rPr>
              <a:t>出</a:t>
            </a:r>
          </a:p>
          <a:p>
            <a:pPr fontAlgn="auto">
              <a:lnSpc>
                <a:spcPct val="150000"/>
              </a:lnSpc>
              <a:buClrTx/>
            </a:pPr>
            <a:r>
              <a:rPr lang="zh-CN" altLang="en-US" sz="3200" b="1">
                <a:solidFill>
                  <a:schemeClr val="tx2"/>
                </a:solidFill>
                <a:latin typeface="Times New Roman" panose="02020603050405020304" pitchFamily="18" charset="0"/>
              </a:rPr>
              <a:t>忧劳可以</a:t>
            </a:r>
            <a:r>
              <a:rPr lang="zh-CN" altLang="en-US" sz="3200" b="1">
                <a:solidFill>
                  <a:srgbClr val="FF0000"/>
                </a:solidFill>
                <a:latin typeface="Times New Roman" panose="02020603050405020304" pitchFamily="18" charset="0"/>
              </a:rPr>
              <a:t>兴</a:t>
            </a:r>
            <a:r>
              <a:rPr lang="zh-CN" altLang="en-US" sz="3200" b="1">
                <a:solidFill>
                  <a:schemeClr val="tx2"/>
                </a:solidFill>
                <a:latin typeface="Times New Roman" panose="02020603050405020304" pitchFamily="18" charset="0"/>
              </a:rPr>
              <a:t>国</a:t>
            </a:r>
          </a:p>
          <a:p>
            <a:pPr fontAlgn="auto">
              <a:lnSpc>
                <a:spcPct val="150000"/>
              </a:lnSpc>
              <a:buClrTx/>
            </a:pPr>
            <a:r>
              <a:rPr lang="zh-CN" altLang="en-US" sz="3200" b="1">
                <a:solidFill>
                  <a:schemeClr val="tx2"/>
                </a:solidFill>
                <a:latin typeface="Times New Roman" panose="02020603050405020304" pitchFamily="18" charset="0"/>
              </a:rPr>
              <a:t>逸豫可以</a:t>
            </a:r>
            <a:r>
              <a:rPr lang="zh-CN" altLang="en-US" sz="3200" b="1">
                <a:solidFill>
                  <a:srgbClr val="FF0000"/>
                </a:solidFill>
                <a:latin typeface="Times New Roman" panose="02020603050405020304" pitchFamily="18" charset="0"/>
              </a:rPr>
              <a:t>亡</a:t>
            </a:r>
            <a:r>
              <a:rPr lang="zh-CN" altLang="en-US" sz="3200" b="1">
                <a:solidFill>
                  <a:schemeClr val="tx2"/>
                </a:solidFill>
                <a:latin typeface="Times New Roman" panose="02020603050405020304" pitchFamily="18" charset="0"/>
              </a:rPr>
              <a:t>身</a:t>
            </a:r>
          </a:p>
          <a:p>
            <a:pPr fontAlgn="auto">
              <a:lnSpc>
                <a:spcPct val="150000"/>
              </a:lnSpc>
              <a:buClrTx/>
            </a:pPr>
            <a:r>
              <a:rPr lang="zh-CN" altLang="en-US" sz="3200" b="1">
                <a:solidFill>
                  <a:schemeClr val="tx2"/>
                </a:solidFill>
                <a:latin typeface="Times New Roman" panose="02020603050405020304" pitchFamily="18" charset="0"/>
              </a:rPr>
              <a:t>祸患常积于</a:t>
            </a:r>
            <a:r>
              <a:rPr lang="zh-CN" altLang="en-US" sz="3200" b="1">
                <a:solidFill>
                  <a:srgbClr val="FF0000"/>
                </a:solidFill>
                <a:latin typeface="Times New Roman" panose="02020603050405020304" pitchFamily="18" charset="0"/>
              </a:rPr>
              <a:t>忽微</a:t>
            </a:r>
          </a:p>
          <a:p>
            <a:pPr fontAlgn="auto">
              <a:lnSpc>
                <a:spcPct val="150000"/>
              </a:lnSpc>
              <a:buClrTx/>
            </a:pPr>
            <a:r>
              <a:rPr lang="zh-CN" altLang="en-US" sz="3200" b="1">
                <a:solidFill>
                  <a:srgbClr val="FF0000"/>
                </a:solidFill>
                <a:latin typeface="Times New Roman" panose="02020603050405020304" pitchFamily="18" charset="0"/>
              </a:rPr>
              <a:t>智勇</a:t>
            </a:r>
            <a:r>
              <a:rPr lang="zh-CN" altLang="en-US" sz="3200" b="1">
                <a:solidFill>
                  <a:schemeClr val="tx2"/>
                </a:solidFill>
                <a:latin typeface="Times New Roman" panose="02020603050405020304" pitchFamily="18" charset="0"/>
              </a:rPr>
              <a:t>多困于所溺</a:t>
            </a:r>
          </a:p>
        </p:txBody>
      </p:sp>
      <p:sp>
        <p:nvSpPr>
          <p:cNvPr id="14340" name="矩形 14339"/>
          <p:cNvSpPr/>
          <p:nvPr/>
        </p:nvSpPr>
        <p:spPr>
          <a:xfrm>
            <a:off x="5181600" y="1585913"/>
            <a:ext cx="4725988"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名</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动，用盒子装</a:t>
            </a:r>
          </a:p>
        </p:txBody>
      </p:sp>
      <p:sp>
        <p:nvSpPr>
          <p:cNvPr id="14341" name="矩形 14340"/>
          <p:cNvSpPr/>
          <p:nvPr/>
        </p:nvSpPr>
        <p:spPr>
          <a:xfrm>
            <a:off x="5181283" y="2271713"/>
            <a:ext cx="4205287"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名</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状，在夜里</a:t>
            </a:r>
          </a:p>
        </p:txBody>
      </p:sp>
      <p:sp>
        <p:nvSpPr>
          <p:cNvPr id="14344" name="矩形 14343"/>
          <p:cNvSpPr/>
          <p:nvPr/>
        </p:nvSpPr>
        <p:spPr>
          <a:xfrm>
            <a:off x="5181600" y="2855595"/>
            <a:ext cx="4205288"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名</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状，向东面</a:t>
            </a:r>
          </a:p>
        </p:txBody>
      </p:sp>
      <p:sp>
        <p:nvSpPr>
          <p:cNvPr id="14342" name="矩形 14341"/>
          <p:cNvSpPr/>
          <p:nvPr/>
        </p:nvSpPr>
        <p:spPr>
          <a:xfrm>
            <a:off x="5181600" y="3581400"/>
            <a:ext cx="4456113"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使动用法，使</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兴盛</a:t>
            </a:r>
          </a:p>
        </p:txBody>
      </p:sp>
      <p:sp>
        <p:nvSpPr>
          <p:cNvPr id="14345" name="矩形 14344"/>
          <p:cNvSpPr/>
          <p:nvPr/>
        </p:nvSpPr>
        <p:spPr>
          <a:xfrm>
            <a:off x="5218430" y="4446905"/>
            <a:ext cx="4456113"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使动用法，使</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灭亡</a:t>
            </a:r>
          </a:p>
        </p:txBody>
      </p:sp>
      <p:sp>
        <p:nvSpPr>
          <p:cNvPr id="14343" name="文本框 14342"/>
          <p:cNvSpPr txBox="1"/>
          <p:nvPr/>
        </p:nvSpPr>
        <p:spPr>
          <a:xfrm>
            <a:off x="5181600" y="5189855"/>
            <a:ext cx="4530725"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形</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名，细微的地方</a:t>
            </a:r>
          </a:p>
        </p:txBody>
      </p:sp>
      <p:sp>
        <p:nvSpPr>
          <p:cNvPr id="14346" name="文本框 14345"/>
          <p:cNvSpPr txBox="1"/>
          <p:nvPr/>
        </p:nvSpPr>
        <p:spPr>
          <a:xfrm>
            <a:off x="5251450" y="6006465"/>
            <a:ext cx="4530725" cy="583565"/>
          </a:xfrm>
          <a:prstGeom prst="rect">
            <a:avLst/>
          </a:prstGeom>
          <a:noFill/>
          <a:ln w="9525">
            <a:noFill/>
          </a:ln>
        </p:spPr>
        <p:txBody>
          <a:bodyPr>
            <a:spAutoFit/>
          </a:bodyPr>
          <a:lstStyle/>
          <a:p>
            <a:pPr>
              <a:buClrTx/>
            </a:pPr>
            <a:r>
              <a:rPr lang="zh-CN" altLang="en-US" sz="3200" b="1">
                <a:solidFill>
                  <a:srgbClr val="000000"/>
                </a:solidFill>
                <a:latin typeface="仿宋" panose="02010609060101010101" charset="-122"/>
                <a:ea typeface="仿宋" panose="02010609060101010101" charset="-122"/>
                <a:cs typeface="仿宋" panose="02010609060101010101" charset="-122"/>
              </a:rPr>
              <a:t>形</a:t>
            </a:r>
            <a:r>
              <a:rPr lang="en-US" altLang="zh-CN" sz="3200" b="1">
                <a:solidFill>
                  <a:srgbClr val="000000"/>
                </a:solidFill>
                <a:latin typeface="仿宋" panose="02010609060101010101" charset="-122"/>
                <a:ea typeface="仿宋" panose="02010609060101010101" charset="-122"/>
                <a:cs typeface="仿宋" panose="02010609060101010101" charset="-122"/>
              </a:rPr>
              <a:t>→</a:t>
            </a:r>
            <a:r>
              <a:rPr lang="zh-CN" altLang="en-US" sz="3200" b="1">
                <a:solidFill>
                  <a:srgbClr val="000000"/>
                </a:solidFill>
                <a:latin typeface="仿宋" panose="02010609060101010101" charset="-122"/>
                <a:ea typeface="仿宋" panose="02010609060101010101" charset="-122"/>
                <a:cs typeface="仿宋" panose="02010609060101010101" charset="-122"/>
              </a:rPr>
              <a:t>名，有智有勇的人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wedge">
                                      <p:cBhvr>
                                        <p:cTn id="7" dur="2000"/>
                                        <p:tgtEl>
                                          <p:spTgt spid="133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339">
                                            <p:txEl>
                                              <p:charRg st="2" end="9"/>
                                            </p:txEl>
                                          </p:spTgt>
                                        </p:tgtEl>
                                        <p:attrNameLst>
                                          <p:attrName>style.visibility</p:attrName>
                                        </p:attrNameLst>
                                      </p:cBhvr>
                                      <p:to>
                                        <p:strVal val="visible"/>
                                      </p:to>
                                    </p:set>
                                    <p:animEffect transition="in" filter="wipe(left)">
                                      <p:cBhvr>
                                        <p:cTn id="12" dur="500"/>
                                        <p:tgtEl>
                                          <p:spTgt spid="14339">
                                            <p:txEl>
                                              <p:charRg st="2" end="9"/>
                                            </p:txEl>
                                          </p:spTgt>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4339">
                                            <p:txEl>
                                              <p:charRg st="9" end="14"/>
                                            </p:txEl>
                                          </p:spTgt>
                                        </p:tgtEl>
                                        <p:attrNameLst>
                                          <p:attrName>style.visibility</p:attrName>
                                        </p:attrNameLst>
                                      </p:cBhvr>
                                      <p:to>
                                        <p:strVal val="visible"/>
                                      </p:to>
                                    </p:set>
                                    <p:animEffect transition="in" filter="wipe(left)">
                                      <p:cBhvr>
                                        <p:cTn id="16" dur="500"/>
                                        <p:tgtEl>
                                          <p:spTgt spid="14339">
                                            <p:txEl>
                                              <p:charRg st="9" end="14"/>
                                            </p:txEl>
                                          </p:spTgt>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14339">
                                            <p:txEl>
                                              <p:charRg st="14" end="19"/>
                                            </p:txEl>
                                          </p:spTgt>
                                        </p:tgtEl>
                                        <p:attrNameLst>
                                          <p:attrName>style.visibility</p:attrName>
                                        </p:attrNameLst>
                                      </p:cBhvr>
                                      <p:to>
                                        <p:strVal val="visible"/>
                                      </p:to>
                                    </p:set>
                                    <p:animEffect transition="in" filter="wipe(left)">
                                      <p:cBhvr>
                                        <p:cTn id="20" dur="500"/>
                                        <p:tgtEl>
                                          <p:spTgt spid="14339">
                                            <p:txEl>
                                              <p:charRg st="14" end="19"/>
                                            </p:txEl>
                                          </p:spTgt>
                                        </p:tgtEl>
                                      </p:cBhvr>
                                    </p:animEffect>
                                  </p:childTnLst>
                                </p:cTn>
                              </p:par>
                            </p:childTnLst>
                          </p:cTn>
                        </p:par>
                        <p:par>
                          <p:cTn id="21" fill="hold" nodeType="afterGroup">
                            <p:stCondLst>
                              <p:cond delay="1500"/>
                            </p:stCondLst>
                            <p:childTnLst>
                              <p:par>
                                <p:cTn id="22" presetID="22" presetClass="entr" presetSubtype="8" fill="hold" nodeType="afterEffect">
                                  <p:stCondLst>
                                    <p:cond delay="0"/>
                                  </p:stCondLst>
                                  <p:childTnLst>
                                    <p:set>
                                      <p:cBhvr>
                                        <p:cTn id="23" dur="1" fill="hold">
                                          <p:stCondLst>
                                            <p:cond delay="0"/>
                                          </p:stCondLst>
                                        </p:cTn>
                                        <p:tgtEl>
                                          <p:spTgt spid="14339">
                                            <p:txEl>
                                              <p:charRg st="19" end="26"/>
                                            </p:txEl>
                                          </p:spTgt>
                                        </p:tgtEl>
                                        <p:attrNameLst>
                                          <p:attrName>style.visibility</p:attrName>
                                        </p:attrNameLst>
                                      </p:cBhvr>
                                      <p:to>
                                        <p:strVal val="visible"/>
                                      </p:to>
                                    </p:set>
                                    <p:animEffect transition="in" filter="wipe(left)">
                                      <p:cBhvr>
                                        <p:cTn id="24" dur="500"/>
                                        <p:tgtEl>
                                          <p:spTgt spid="14339">
                                            <p:txEl>
                                              <p:charRg st="19" end="26"/>
                                            </p:txEl>
                                          </p:spTgt>
                                        </p:tgtEl>
                                      </p:cBhvr>
                                    </p:animEffect>
                                  </p:childTnLst>
                                </p:cTn>
                              </p:par>
                            </p:childTnLst>
                          </p:cTn>
                        </p:par>
                        <p:par>
                          <p:cTn id="25" fill="hold" nodeType="afterGroup">
                            <p:stCondLst>
                              <p:cond delay="2000"/>
                            </p:stCondLst>
                            <p:childTnLst>
                              <p:par>
                                <p:cTn id="26" presetID="22" presetClass="entr" presetSubtype="8" fill="hold" nodeType="afterEffect">
                                  <p:stCondLst>
                                    <p:cond delay="0"/>
                                  </p:stCondLst>
                                  <p:childTnLst>
                                    <p:set>
                                      <p:cBhvr>
                                        <p:cTn id="27" dur="1" fill="hold">
                                          <p:stCondLst>
                                            <p:cond delay="0"/>
                                          </p:stCondLst>
                                        </p:cTn>
                                        <p:tgtEl>
                                          <p:spTgt spid="14339">
                                            <p:txEl>
                                              <p:charRg st="26" end="33"/>
                                            </p:txEl>
                                          </p:spTgt>
                                        </p:tgtEl>
                                        <p:attrNameLst>
                                          <p:attrName>style.visibility</p:attrName>
                                        </p:attrNameLst>
                                      </p:cBhvr>
                                      <p:to>
                                        <p:strVal val="visible"/>
                                      </p:to>
                                    </p:set>
                                    <p:animEffect transition="in" filter="wipe(left)">
                                      <p:cBhvr>
                                        <p:cTn id="28" dur="500"/>
                                        <p:tgtEl>
                                          <p:spTgt spid="14339">
                                            <p:txEl>
                                              <p:charRg st="26" end="33"/>
                                            </p:txEl>
                                          </p:spTgt>
                                        </p:tgtEl>
                                      </p:cBhvr>
                                    </p:animEffect>
                                  </p:childTnLst>
                                </p:cTn>
                              </p:par>
                            </p:childTnLst>
                          </p:cTn>
                        </p:par>
                        <p:par>
                          <p:cTn id="29" fill="hold" nodeType="afterGroup">
                            <p:stCondLst>
                              <p:cond delay="2500"/>
                            </p:stCondLst>
                            <p:childTnLst>
                              <p:par>
                                <p:cTn id="30" presetID="22" presetClass="entr" presetSubtype="8" fill="hold" nodeType="afterEffect">
                                  <p:stCondLst>
                                    <p:cond delay="0"/>
                                  </p:stCondLst>
                                  <p:childTnLst>
                                    <p:set>
                                      <p:cBhvr>
                                        <p:cTn id="31" dur="1" fill="hold">
                                          <p:stCondLst>
                                            <p:cond delay="0"/>
                                          </p:stCondLst>
                                        </p:cTn>
                                        <p:tgtEl>
                                          <p:spTgt spid="14339">
                                            <p:txEl>
                                              <p:charRg st="33" end="41"/>
                                            </p:txEl>
                                          </p:spTgt>
                                        </p:tgtEl>
                                        <p:attrNameLst>
                                          <p:attrName>style.visibility</p:attrName>
                                        </p:attrNameLst>
                                      </p:cBhvr>
                                      <p:to>
                                        <p:strVal val="visible"/>
                                      </p:to>
                                    </p:set>
                                    <p:animEffect transition="in" filter="wipe(left)">
                                      <p:cBhvr>
                                        <p:cTn id="32" dur="500"/>
                                        <p:tgtEl>
                                          <p:spTgt spid="14339">
                                            <p:txEl>
                                              <p:charRg st="33" end="41"/>
                                            </p:txEl>
                                          </p:spTgt>
                                        </p:tgtEl>
                                      </p:cBhvr>
                                    </p:animEffect>
                                  </p:childTnLst>
                                </p:cTn>
                              </p:par>
                            </p:childTnLst>
                          </p:cTn>
                        </p:par>
                        <p:par>
                          <p:cTn id="33" fill="hold" nodeType="afterGroup">
                            <p:stCondLst>
                              <p:cond delay="3000"/>
                            </p:stCondLst>
                            <p:childTnLst>
                              <p:par>
                                <p:cTn id="34" presetID="22" presetClass="entr" presetSubtype="8" fill="hold" nodeType="afterEffect">
                                  <p:stCondLst>
                                    <p:cond delay="0"/>
                                  </p:stCondLst>
                                  <p:childTnLst>
                                    <p:set>
                                      <p:cBhvr>
                                        <p:cTn id="35" dur="1" fill="hold">
                                          <p:stCondLst>
                                            <p:cond delay="0"/>
                                          </p:stCondLst>
                                        </p:cTn>
                                        <p:tgtEl>
                                          <p:spTgt spid="14339">
                                            <p:txEl>
                                              <p:charRg st="41" end="47"/>
                                            </p:txEl>
                                          </p:spTgt>
                                        </p:tgtEl>
                                        <p:attrNameLst>
                                          <p:attrName>style.visibility</p:attrName>
                                        </p:attrNameLst>
                                      </p:cBhvr>
                                      <p:to>
                                        <p:strVal val="visible"/>
                                      </p:to>
                                    </p:set>
                                    <p:animEffect transition="in" filter="wipe(left)">
                                      <p:cBhvr>
                                        <p:cTn id="36" dur="500"/>
                                        <p:tgtEl>
                                          <p:spTgt spid="14339">
                                            <p:txEl>
                                              <p:charRg st="41" end="47"/>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4340"/>
                                        </p:tgtEl>
                                        <p:attrNameLst>
                                          <p:attrName>style.visibility</p:attrName>
                                        </p:attrNameLst>
                                      </p:cBhvr>
                                      <p:to>
                                        <p:strVal val="visible"/>
                                      </p:to>
                                    </p:set>
                                    <p:anim calcmode="lin" valueType="num">
                                      <p:cBhvr additive="base">
                                        <p:cTn id="41" dur="500" fill="hold"/>
                                        <p:tgtEl>
                                          <p:spTgt spid="14340"/>
                                        </p:tgtEl>
                                        <p:attrNameLst>
                                          <p:attrName>ppt_x</p:attrName>
                                        </p:attrNameLst>
                                      </p:cBhvr>
                                      <p:tavLst>
                                        <p:tav tm="0">
                                          <p:val>
                                            <p:strVal val="1+#ppt_w/2"/>
                                          </p:val>
                                        </p:tav>
                                        <p:tav tm="100000">
                                          <p:val>
                                            <p:strVal val="#ppt_x"/>
                                          </p:val>
                                        </p:tav>
                                      </p:tavLst>
                                    </p:anim>
                                    <p:anim calcmode="lin" valueType="num">
                                      <p:cBhvr additive="base">
                                        <p:cTn id="42"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4341"/>
                                        </p:tgtEl>
                                        <p:attrNameLst>
                                          <p:attrName>style.visibility</p:attrName>
                                        </p:attrNameLst>
                                      </p:cBhvr>
                                      <p:to>
                                        <p:strVal val="visible"/>
                                      </p:to>
                                    </p:set>
                                    <p:anim calcmode="lin" valueType="num">
                                      <p:cBhvr additive="base">
                                        <p:cTn id="47" dur="500" fill="hold"/>
                                        <p:tgtEl>
                                          <p:spTgt spid="14341"/>
                                        </p:tgtEl>
                                        <p:attrNameLst>
                                          <p:attrName>ppt_x</p:attrName>
                                        </p:attrNameLst>
                                      </p:cBhvr>
                                      <p:tavLst>
                                        <p:tav tm="0">
                                          <p:val>
                                            <p:strVal val="1+#ppt_w/2"/>
                                          </p:val>
                                        </p:tav>
                                        <p:tav tm="100000">
                                          <p:val>
                                            <p:strVal val="#ppt_x"/>
                                          </p:val>
                                        </p:tav>
                                      </p:tavLst>
                                    </p:anim>
                                    <p:anim calcmode="lin" valueType="num">
                                      <p:cBhvr additive="base">
                                        <p:cTn id="48"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4344"/>
                                        </p:tgtEl>
                                        <p:attrNameLst>
                                          <p:attrName>style.visibility</p:attrName>
                                        </p:attrNameLst>
                                      </p:cBhvr>
                                      <p:to>
                                        <p:strVal val="visible"/>
                                      </p:to>
                                    </p:set>
                                    <p:anim calcmode="lin" valueType="num">
                                      <p:cBhvr additive="base">
                                        <p:cTn id="53" dur="500" fill="hold"/>
                                        <p:tgtEl>
                                          <p:spTgt spid="14344"/>
                                        </p:tgtEl>
                                        <p:attrNameLst>
                                          <p:attrName>ppt_x</p:attrName>
                                        </p:attrNameLst>
                                      </p:cBhvr>
                                      <p:tavLst>
                                        <p:tav tm="0">
                                          <p:val>
                                            <p:strVal val="1+#ppt_w/2"/>
                                          </p:val>
                                        </p:tav>
                                        <p:tav tm="100000">
                                          <p:val>
                                            <p:strVal val="#ppt_x"/>
                                          </p:val>
                                        </p:tav>
                                      </p:tavLst>
                                    </p:anim>
                                    <p:anim calcmode="lin" valueType="num">
                                      <p:cBhvr additive="base">
                                        <p:cTn id="54"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4342"/>
                                        </p:tgtEl>
                                        <p:attrNameLst>
                                          <p:attrName>style.visibility</p:attrName>
                                        </p:attrNameLst>
                                      </p:cBhvr>
                                      <p:to>
                                        <p:strVal val="visible"/>
                                      </p:to>
                                    </p:set>
                                    <p:anim calcmode="lin" valueType="num">
                                      <p:cBhvr additive="base">
                                        <p:cTn id="59" dur="500" fill="hold"/>
                                        <p:tgtEl>
                                          <p:spTgt spid="14342"/>
                                        </p:tgtEl>
                                        <p:attrNameLst>
                                          <p:attrName>ppt_x</p:attrName>
                                        </p:attrNameLst>
                                      </p:cBhvr>
                                      <p:tavLst>
                                        <p:tav tm="0">
                                          <p:val>
                                            <p:strVal val="1+#ppt_w/2"/>
                                          </p:val>
                                        </p:tav>
                                        <p:tav tm="100000">
                                          <p:val>
                                            <p:strVal val="#ppt_x"/>
                                          </p:val>
                                        </p:tav>
                                      </p:tavLst>
                                    </p:anim>
                                    <p:anim calcmode="lin" valueType="num">
                                      <p:cBhvr additive="base">
                                        <p:cTn id="60"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4345"/>
                                        </p:tgtEl>
                                        <p:attrNameLst>
                                          <p:attrName>style.visibility</p:attrName>
                                        </p:attrNameLst>
                                      </p:cBhvr>
                                      <p:to>
                                        <p:strVal val="visible"/>
                                      </p:to>
                                    </p:set>
                                    <p:anim calcmode="lin" valueType="num">
                                      <p:cBhvr additive="base">
                                        <p:cTn id="65" dur="500" fill="hold"/>
                                        <p:tgtEl>
                                          <p:spTgt spid="14345"/>
                                        </p:tgtEl>
                                        <p:attrNameLst>
                                          <p:attrName>ppt_x</p:attrName>
                                        </p:attrNameLst>
                                      </p:cBhvr>
                                      <p:tavLst>
                                        <p:tav tm="0">
                                          <p:val>
                                            <p:strVal val="1+#ppt_w/2"/>
                                          </p:val>
                                        </p:tav>
                                        <p:tav tm="100000">
                                          <p:val>
                                            <p:strVal val="#ppt_x"/>
                                          </p:val>
                                        </p:tav>
                                      </p:tavLst>
                                    </p:anim>
                                    <p:anim calcmode="lin" valueType="num">
                                      <p:cBhvr additive="base">
                                        <p:cTn id="66" dur="500" fill="hold"/>
                                        <p:tgtEl>
                                          <p:spTgt spid="14345"/>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4343"/>
                                        </p:tgtEl>
                                        <p:attrNameLst>
                                          <p:attrName>style.visibility</p:attrName>
                                        </p:attrNameLst>
                                      </p:cBhvr>
                                      <p:to>
                                        <p:strVal val="visible"/>
                                      </p:to>
                                    </p:set>
                                    <p:anim calcmode="lin" valueType="num">
                                      <p:cBhvr additive="base">
                                        <p:cTn id="71" dur="500" fill="hold"/>
                                        <p:tgtEl>
                                          <p:spTgt spid="14343"/>
                                        </p:tgtEl>
                                        <p:attrNameLst>
                                          <p:attrName>ppt_x</p:attrName>
                                        </p:attrNameLst>
                                      </p:cBhvr>
                                      <p:tavLst>
                                        <p:tav tm="0">
                                          <p:val>
                                            <p:strVal val="1+#ppt_w/2"/>
                                          </p:val>
                                        </p:tav>
                                        <p:tav tm="100000">
                                          <p:val>
                                            <p:strVal val="#ppt_x"/>
                                          </p:val>
                                        </p:tav>
                                      </p:tavLst>
                                    </p:anim>
                                    <p:anim calcmode="lin" valueType="num">
                                      <p:cBhvr additive="base">
                                        <p:cTn id="72"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2" fill="hold" grpId="0" nodeType="clickEffect">
                                  <p:stCondLst>
                                    <p:cond delay="0"/>
                                  </p:stCondLst>
                                  <p:childTnLst>
                                    <p:set>
                                      <p:cBhvr>
                                        <p:cTn id="76" dur="1" fill="hold">
                                          <p:stCondLst>
                                            <p:cond delay="0"/>
                                          </p:stCondLst>
                                        </p:cTn>
                                        <p:tgtEl>
                                          <p:spTgt spid="14346"/>
                                        </p:tgtEl>
                                        <p:attrNameLst>
                                          <p:attrName>style.visibility</p:attrName>
                                        </p:attrNameLst>
                                      </p:cBhvr>
                                      <p:to>
                                        <p:strVal val="visible"/>
                                      </p:to>
                                    </p:set>
                                    <p:anim calcmode="lin" valueType="num">
                                      <p:cBhvr additive="base">
                                        <p:cTn id="77" dur="500" fill="hold"/>
                                        <p:tgtEl>
                                          <p:spTgt spid="14346"/>
                                        </p:tgtEl>
                                        <p:attrNameLst>
                                          <p:attrName>ppt_x</p:attrName>
                                        </p:attrNameLst>
                                      </p:cBhvr>
                                      <p:tavLst>
                                        <p:tav tm="0">
                                          <p:val>
                                            <p:strVal val="1+#ppt_w/2"/>
                                          </p:val>
                                        </p:tav>
                                        <p:tav tm="100000">
                                          <p:val>
                                            <p:strVal val="#ppt_x"/>
                                          </p:val>
                                        </p:tav>
                                      </p:tavLst>
                                    </p:anim>
                                    <p:anim calcmode="lin" valueType="num">
                                      <p:cBhvr additive="base">
                                        <p:cTn id="78"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P spid="14340" grpId="0"/>
      <p:bldP spid="14341" grpId="0"/>
      <p:bldP spid="14344" grpId="0"/>
      <p:bldP spid="14342" grpId="0"/>
      <p:bldP spid="14345" grpId="0"/>
      <p:bldP spid="14343" grpId="0"/>
      <p:bldP spid="143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61378" y="512763"/>
            <a:ext cx="3600450" cy="1073011"/>
          </a:xfrm>
          <a:prstGeom prst="flowChartTerminator">
            <a:avLst/>
          </a:prstGeom>
          <a:solidFill>
            <a:schemeClr val="accent6">
              <a:lumMod val="40000"/>
              <a:lumOff val="60000"/>
            </a:schemeClr>
          </a:solidFill>
          <a:ln w="9525">
            <a:solidFill>
              <a:schemeClr val="accent6">
                <a:lumMod val="40000"/>
                <a:lumOff val="60000"/>
              </a:schemeClr>
            </a:solidFill>
          </a:ln>
        </p:spPr>
        <p:txBody>
          <a:bodyPr>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阅读检测</a:t>
            </a:r>
          </a:p>
        </p:txBody>
      </p:sp>
      <p:sp>
        <p:nvSpPr>
          <p:cNvPr id="13315" name="矩形 13314"/>
          <p:cNvSpPr/>
          <p:nvPr/>
        </p:nvSpPr>
        <p:spPr>
          <a:xfrm>
            <a:off x="627698" y="1754188"/>
            <a:ext cx="8064500" cy="4030980"/>
          </a:xfrm>
          <a:prstGeom prst="rect">
            <a:avLst/>
          </a:prstGeom>
          <a:noFill/>
          <a:ln w="9525">
            <a:noFill/>
          </a:ln>
        </p:spPr>
        <p:txBody>
          <a:bodyPr anchor="ctr">
            <a:spAutoFit/>
          </a:bodyPr>
          <a:lstStyle/>
          <a:p>
            <a:pPr fontAlgn="auto">
              <a:lnSpc>
                <a:spcPct val="200000"/>
              </a:lnSpc>
            </a:pPr>
            <a:r>
              <a:rPr lang="zh-CN" altLang="en-US" sz="3200" b="1">
                <a:latin typeface="宋体" panose="02010600030101010101" pitchFamily="2" charset="-122"/>
                <a:sym typeface="+mn-ea"/>
              </a:rPr>
              <a:t>1、此三者，吾遗恨也。    </a:t>
            </a:r>
            <a:endParaRPr lang="zh-CN" altLang="en-US" sz="3200" b="1">
              <a:latin typeface="宋体" pitchFamily="2" charset="-122"/>
            </a:endParaRPr>
          </a:p>
          <a:p>
            <a:pPr fontAlgn="auto">
              <a:lnSpc>
                <a:spcPct val="200000"/>
              </a:lnSpc>
            </a:pPr>
            <a:r>
              <a:rPr lang="zh-CN" altLang="en-US" sz="3200" b="1">
                <a:latin typeface="宋体" panose="02010600030101010101" pitchFamily="2" charset="-122"/>
                <a:sym typeface="+mn-ea"/>
              </a:rPr>
              <a:t>2、系燕王父子以组。</a:t>
            </a:r>
            <a:endParaRPr lang="zh-CN" altLang="en-US" sz="3200" b="1">
              <a:latin typeface="宋体" panose="02010600030101010101" pitchFamily="2" charset="-122"/>
            </a:endParaRPr>
          </a:p>
          <a:p>
            <a:pPr fontAlgn="auto">
              <a:lnSpc>
                <a:spcPct val="200000"/>
              </a:lnSpc>
            </a:pPr>
            <a:r>
              <a:rPr lang="zh-CN" altLang="en-US" sz="3200" b="1">
                <a:latin typeface="宋体" panose="02010600030101010101" pitchFamily="2" charset="-122"/>
                <a:sym typeface="+mn-ea"/>
              </a:rPr>
              <a:t>3、身死国灭，为天下笑。    </a:t>
            </a:r>
            <a:endParaRPr lang="zh-CN" altLang="en-US" sz="3200" b="1">
              <a:latin typeface="宋体" panose="02010600030101010101" pitchFamily="2" charset="-122"/>
            </a:endParaRPr>
          </a:p>
          <a:p>
            <a:pPr fontAlgn="auto">
              <a:lnSpc>
                <a:spcPct val="200000"/>
              </a:lnSpc>
            </a:pPr>
            <a:r>
              <a:rPr lang="zh-CN" altLang="en-US" sz="3200" b="1">
                <a:latin typeface="宋体" panose="02010600030101010101" pitchFamily="2" charset="-122"/>
                <a:sym typeface="+mn-ea"/>
              </a:rPr>
              <a:t>4、智勇多困于所溺。</a:t>
            </a:r>
            <a:endParaRPr lang="zh-CN" altLang="en-US" sz="3200" b="1">
              <a:latin typeface="楷体_GB2312" panose="02010609030101010101" pitchFamily="49" charset="-122"/>
            </a:endParaRPr>
          </a:p>
        </p:txBody>
      </p:sp>
      <p:sp>
        <p:nvSpPr>
          <p:cNvPr id="13321" name="文本框 13320"/>
          <p:cNvSpPr txBox="1"/>
          <p:nvPr/>
        </p:nvSpPr>
        <p:spPr>
          <a:xfrm>
            <a:off x="4675823" y="858520"/>
            <a:ext cx="3105150" cy="583565"/>
          </a:xfrm>
          <a:prstGeom prst="rect">
            <a:avLst/>
          </a:prstGeom>
          <a:noFill/>
          <a:ln w="9525">
            <a:noFill/>
          </a:ln>
        </p:spPr>
        <p:txBody>
          <a:bodyPr>
            <a:spAutoFit/>
          </a:bodyPr>
          <a:lstStyle/>
          <a:p>
            <a:pPr>
              <a:spcBef>
                <a:spcPct val="50000"/>
              </a:spcBef>
            </a:pPr>
            <a:r>
              <a:rPr lang="en-US" altLang="zh-CN" sz="3200" b="1">
                <a:solidFill>
                  <a:srgbClr val="CC3399"/>
                </a:solidFill>
                <a:latin typeface="微软雅黑" panose="020B0503020204020204" charset="-122"/>
                <a:ea typeface="微软雅黑" panose="020B0503020204020204" charset="-122"/>
                <a:cs typeface="微软雅黑" panose="020B0503020204020204" charset="-122"/>
              </a:rPr>
              <a:t>——</a:t>
            </a:r>
            <a:r>
              <a:rPr lang="zh-CN" altLang="en-US" sz="3200" b="1">
                <a:solidFill>
                  <a:srgbClr val="CC3399"/>
                </a:solidFill>
                <a:latin typeface="微软雅黑" panose="020B0503020204020204" charset="-122"/>
                <a:ea typeface="微软雅黑" panose="020B0503020204020204" charset="-122"/>
                <a:cs typeface="微软雅黑" panose="020B0503020204020204" charset="-122"/>
              </a:rPr>
              <a:t>文言句式</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5368" name="矩形 15367"/>
          <p:cNvSpPr/>
          <p:nvPr/>
        </p:nvSpPr>
        <p:spPr>
          <a:xfrm>
            <a:off x="5778183" y="2271713"/>
            <a:ext cx="1665287" cy="583565"/>
          </a:xfrm>
          <a:prstGeom prst="rect">
            <a:avLst/>
          </a:prstGeom>
          <a:noFill/>
          <a:ln w="9525">
            <a:noFill/>
          </a:ln>
        </p:spPr>
        <p:txBody>
          <a:bodyPr>
            <a:spAutoFit/>
          </a:bodyPr>
          <a:lstStyle/>
          <a:p>
            <a:r>
              <a:rPr lang="zh-CN" altLang="en-US" sz="3200" b="1">
                <a:solidFill>
                  <a:srgbClr val="000000"/>
                </a:solidFill>
                <a:latin typeface="仿宋" panose="02010609060101010101" charset="-122"/>
                <a:ea typeface="仿宋" panose="02010609060101010101" charset="-122"/>
              </a:rPr>
              <a:t>判断句</a:t>
            </a:r>
          </a:p>
        </p:txBody>
      </p:sp>
      <p:sp>
        <p:nvSpPr>
          <p:cNvPr id="15364" name="矩形 15363"/>
          <p:cNvSpPr/>
          <p:nvPr/>
        </p:nvSpPr>
        <p:spPr>
          <a:xfrm>
            <a:off x="5778500" y="3137535"/>
            <a:ext cx="3897313" cy="583565"/>
          </a:xfrm>
          <a:prstGeom prst="rect">
            <a:avLst/>
          </a:prstGeom>
          <a:noFill/>
          <a:ln w="9525">
            <a:noFill/>
          </a:ln>
        </p:spPr>
        <p:txBody>
          <a:bodyPr>
            <a:spAutoFit/>
          </a:bodyPr>
          <a:lstStyle/>
          <a:p>
            <a:r>
              <a:rPr lang="zh-CN" altLang="en-US" sz="3200" b="1">
                <a:solidFill>
                  <a:srgbClr val="000000"/>
                </a:solidFill>
                <a:latin typeface="仿宋" panose="02010609060101010101" charset="-122"/>
                <a:ea typeface="仿宋" panose="02010609060101010101" charset="-122"/>
              </a:rPr>
              <a:t>介词短语后置句</a:t>
            </a:r>
          </a:p>
        </p:txBody>
      </p:sp>
      <p:sp>
        <p:nvSpPr>
          <p:cNvPr id="15367" name="矩形 15366"/>
          <p:cNvSpPr/>
          <p:nvPr/>
        </p:nvSpPr>
        <p:spPr>
          <a:xfrm>
            <a:off x="5778500" y="4152900"/>
            <a:ext cx="2205038" cy="583565"/>
          </a:xfrm>
          <a:prstGeom prst="rect">
            <a:avLst/>
          </a:prstGeom>
          <a:noFill/>
          <a:ln w="9525">
            <a:noFill/>
          </a:ln>
        </p:spPr>
        <p:txBody>
          <a:bodyPr>
            <a:spAutoFit/>
          </a:bodyPr>
          <a:lstStyle/>
          <a:p>
            <a:r>
              <a:rPr lang="zh-CN" altLang="en-US" sz="3200" b="1">
                <a:solidFill>
                  <a:srgbClr val="000000"/>
                </a:solidFill>
                <a:latin typeface="仿宋" panose="02010609060101010101" charset="-122"/>
                <a:ea typeface="仿宋" panose="02010609060101010101" charset="-122"/>
              </a:rPr>
              <a:t>被动句</a:t>
            </a:r>
          </a:p>
        </p:txBody>
      </p:sp>
      <p:sp>
        <p:nvSpPr>
          <p:cNvPr id="15365" name="矩形 15364"/>
          <p:cNvSpPr/>
          <p:nvPr/>
        </p:nvSpPr>
        <p:spPr>
          <a:xfrm>
            <a:off x="5778500" y="5100320"/>
            <a:ext cx="3898900" cy="583565"/>
          </a:xfrm>
          <a:prstGeom prst="rect">
            <a:avLst/>
          </a:prstGeom>
          <a:noFill/>
          <a:ln w="9525">
            <a:noFill/>
          </a:ln>
        </p:spPr>
        <p:txBody>
          <a:bodyPr>
            <a:spAutoFit/>
          </a:bodyPr>
          <a:lstStyle/>
          <a:p>
            <a:r>
              <a:rPr lang="zh-CN" altLang="en-US" sz="3200" b="1">
                <a:solidFill>
                  <a:srgbClr val="000000"/>
                </a:solidFill>
                <a:latin typeface="仿宋" panose="02010609060101010101" charset="-122"/>
                <a:ea typeface="仿宋" panose="02010609060101010101" charset="-122"/>
              </a:rPr>
              <a:t>介词短语后置句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wedge">
                                      <p:cBhvr>
                                        <p:cTn id="7" dur="2000"/>
                                        <p:tgtEl>
                                          <p:spTgt spid="133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315">
                                            <p:txEl>
                                              <p:charRg st="0" end="18"/>
                                            </p:txEl>
                                          </p:spTgt>
                                        </p:tgtEl>
                                        <p:attrNameLst>
                                          <p:attrName>style.visibility</p:attrName>
                                        </p:attrNameLst>
                                      </p:cBhvr>
                                      <p:to>
                                        <p:strVal val="visible"/>
                                      </p:to>
                                    </p:set>
                                    <p:animEffect transition="in" filter="wipe(left)">
                                      <p:cBhvr>
                                        <p:cTn id="12" dur="500"/>
                                        <p:tgtEl>
                                          <p:spTgt spid="13315">
                                            <p:txEl>
                                              <p:charRg st="0" end="18"/>
                                            </p:txEl>
                                          </p:spTgt>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3315">
                                            <p:txEl>
                                              <p:charRg st="1" end="1"/>
                                            </p:txEl>
                                          </p:spTgt>
                                        </p:tgtEl>
                                        <p:attrNameLst>
                                          <p:attrName>style.visibility</p:attrName>
                                        </p:attrNameLst>
                                      </p:cBhvr>
                                      <p:to>
                                        <p:strVal val="visible"/>
                                      </p:to>
                                    </p:set>
                                    <p:animEffect transition="in" filter="wipe(left)">
                                      <p:cBhvr>
                                        <p:cTn id="16" dur="500"/>
                                        <p:tgtEl>
                                          <p:spTgt spid="13315">
                                            <p:txEl>
                                              <p:charRg st="1" end="1"/>
                                            </p:txEl>
                                          </p:spTgt>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315">
                                            <p:txEl>
                                              <p:charRg st="2" end="2"/>
                                            </p:txEl>
                                          </p:spTgt>
                                        </p:tgtEl>
                                        <p:attrNameLst>
                                          <p:attrName>style.visibility</p:attrName>
                                        </p:attrNameLst>
                                      </p:cBhvr>
                                      <p:to>
                                        <p:strVal val="visible"/>
                                      </p:to>
                                    </p:set>
                                    <p:animEffect transition="in" filter="wipe(left)">
                                      <p:cBhvr>
                                        <p:cTn id="20" dur="500"/>
                                        <p:tgtEl>
                                          <p:spTgt spid="13315">
                                            <p:txEl>
                                              <p:charRg st="2" end="2"/>
                                            </p:txEl>
                                          </p:spTgt>
                                        </p:tgtEl>
                                      </p:cBhvr>
                                    </p:animEffect>
                                  </p:childTnLst>
                                </p:cTn>
                              </p:par>
                            </p:childTnLst>
                          </p:cTn>
                        </p:par>
                        <p:par>
                          <p:cTn id="21" fill="hold" nodeType="afterGroup">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315">
                                            <p:txEl>
                                              <p:charRg st="3" end="3"/>
                                            </p:txEl>
                                          </p:spTgt>
                                        </p:tgtEl>
                                        <p:attrNameLst>
                                          <p:attrName>style.visibility</p:attrName>
                                        </p:attrNameLst>
                                      </p:cBhvr>
                                      <p:to>
                                        <p:strVal val="visible"/>
                                      </p:to>
                                    </p:set>
                                    <p:animEffect transition="in" filter="wipe(left)">
                                      <p:cBhvr>
                                        <p:cTn id="24" dur="500"/>
                                        <p:tgtEl>
                                          <p:spTgt spid="13315">
                                            <p:txEl>
                                              <p:charRg st="3" end="3"/>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5368"/>
                                        </p:tgtEl>
                                        <p:attrNameLst>
                                          <p:attrName>style.visibility</p:attrName>
                                        </p:attrNameLst>
                                      </p:cBhvr>
                                      <p:to>
                                        <p:strVal val="visible"/>
                                      </p:to>
                                    </p:set>
                                    <p:anim calcmode="lin" valueType="num">
                                      <p:cBhvr additive="base">
                                        <p:cTn id="29" dur="500" fill="hold"/>
                                        <p:tgtEl>
                                          <p:spTgt spid="15368"/>
                                        </p:tgtEl>
                                        <p:attrNameLst>
                                          <p:attrName>ppt_x</p:attrName>
                                        </p:attrNameLst>
                                      </p:cBhvr>
                                      <p:tavLst>
                                        <p:tav tm="0">
                                          <p:val>
                                            <p:strVal val="1+#ppt_w/2"/>
                                          </p:val>
                                        </p:tav>
                                        <p:tav tm="100000">
                                          <p:val>
                                            <p:strVal val="#ppt_x"/>
                                          </p:val>
                                        </p:tav>
                                      </p:tavLst>
                                    </p:anim>
                                    <p:anim calcmode="lin" valueType="num">
                                      <p:cBhvr additive="base">
                                        <p:cTn id="30"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5364"/>
                                        </p:tgtEl>
                                        <p:attrNameLst>
                                          <p:attrName>style.visibility</p:attrName>
                                        </p:attrNameLst>
                                      </p:cBhvr>
                                      <p:to>
                                        <p:strVal val="visible"/>
                                      </p:to>
                                    </p:set>
                                    <p:anim calcmode="lin" valueType="num">
                                      <p:cBhvr additive="base">
                                        <p:cTn id="35" dur="500" fill="hold"/>
                                        <p:tgtEl>
                                          <p:spTgt spid="15364"/>
                                        </p:tgtEl>
                                        <p:attrNameLst>
                                          <p:attrName>ppt_x</p:attrName>
                                        </p:attrNameLst>
                                      </p:cBhvr>
                                      <p:tavLst>
                                        <p:tav tm="0">
                                          <p:val>
                                            <p:strVal val="1+#ppt_w/2"/>
                                          </p:val>
                                        </p:tav>
                                        <p:tav tm="100000">
                                          <p:val>
                                            <p:strVal val="#ppt_x"/>
                                          </p:val>
                                        </p:tav>
                                      </p:tavLst>
                                    </p:anim>
                                    <p:anim calcmode="lin" valueType="num">
                                      <p:cBhvr additive="base">
                                        <p:cTn id="36"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5367"/>
                                        </p:tgtEl>
                                        <p:attrNameLst>
                                          <p:attrName>style.visibility</p:attrName>
                                        </p:attrNameLst>
                                      </p:cBhvr>
                                      <p:to>
                                        <p:strVal val="visible"/>
                                      </p:to>
                                    </p:set>
                                    <p:anim calcmode="lin" valueType="num">
                                      <p:cBhvr additive="base">
                                        <p:cTn id="41" dur="500" fill="hold"/>
                                        <p:tgtEl>
                                          <p:spTgt spid="15367"/>
                                        </p:tgtEl>
                                        <p:attrNameLst>
                                          <p:attrName>ppt_x</p:attrName>
                                        </p:attrNameLst>
                                      </p:cBhvr>
                                      <p:tavLst>
                                        <p:tav tm="0">
                                          <p:val>
                                            <p:strVal val="1+#ppt_w/2"/>
                                          </p:val>
                                        </p:tav>
                                        <p:tav tm="100000">
                                          <p:val>
                                            <p:strVal val="#ppt_x"/>
                                          </p:val>
                                        </p:tav>
                                      </p:tavLst>
                                    </p:anim>
                                    <p:anim calcmode="lin" valueType="num">
                                      <p:cBhvr additive="base">
                                        <p:cTn id="42" dur="500" fill="hold"/>
                                        <p:tgtEl>
                                          <p:spTgt spid="15367"/>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5365"/>
                                        </p:tgtEl>
                                        <p:attrNameLst>
                                          <p:attrName>style.visibility</p:attrName>
                                        </p:attrNameLst>
                                      </p:cBhvr>
                                      <p:to>
                                        <p:strVal val="visible"/>
                                      </p:to>
                                    </p:set>
                                    <p:anim calcmode="lin" valueType="num">
                                      <p:cBhvr additive="base">
                                        <p:cTn id="47" dur="500" fill="hold"/>
                                        <p:tgtEl>
                                          <p:spTgt spid="15365"/>
                                        </p:tgtEl>
                                        <p:attrNameLst>
                                          <p:attrName>ppt_x</p:attrName>
                                        </p:attrNameLst>
                                      </p:cBhvr>
                                      <p:tavLst>
                                        <p:tav tm="0">
                                          <p:val>
                                            <p:strVal val="1+#ppt_w/2"/>
                                          </p:val>
                                        </p:tav>
                                        <p:tav tm="100000">
                                          <p:val>
                                            <p:strVal val="#ppt_x"/>
                                          </p:val>
                                        </p:tav>
                                      </p:tavLst>
                                    </p:anim>
                                    <p:anim calcmode="lin" valueType="num">
                                      <p:cBhvr additive="base">
                                        <p:cTn id="48"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P spid="15368" grpId="0"/>
      <p:bldP spid="15364" grpId="0"/>
      <p:bldP spid="15367" grpId="0"/>
      <p:bldP spid="153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2" name="文本框 1"/>
          <p:cNvSpPr txBox="1"/>
          <p:nvPr/>
        </p:nvSpPr>
        <p:spPr>
          <a:xfrm>
            <a:off x="1687830" y="11430"/>
            <a:ext cx="10051415" cy="1837607"/>
          </a:xfrm>
          <a:prstGeom prst="star7">
            <a:avLst/>
          </a:prstGeom>
          <a:solidFill>
            <a:schemeClr val="accent4"/>
          </a:solidFill>
          <a:ln w="9525">
            <a:solidFill>
              <a:srgbClr val="00B0F0"/>
            </a:solidFill>
          </a:ln>
        </p:spPr>
        <p:txBody>
          <a:bodyPr wrap="square">
            <a:spAutoFit/>
          </a:bodyPr>
          <a:lstStyle/>
          <a:p>
            <a:pPr indent="0"/>
            <a:r>
              <a:rPr lang="zh-CN" sz="4400" b="1">
                <a:latin typeface="微软雅黑" panose="020B0503020204020204" charset="-122"/>
                <a:ea typeface="微软雅黑" panose="020B0503020204020204" charset="-122"/>
              </a:rPr>
              <a:t>不拘文本，延伸拓展</a:t>
            </a:r>
          </a:p>
        </p:txBody>
      </p:sp>
      <p:sp>
        <p:nvSpPr>
          <p:cNvPr id="184322" name="矩形 184321"/>
          <p:cNvSpPr/>
          <p:nvPr/>
        </p:nvSpPr>
        <p:spPr>
          <a:xfrm>
            <a:off x="1140460" y="2060575"/>
            <a:ext cx="9297670" cy="4076700"/>
          </a:xfrm>
          <a:prstGeom prst="rect">
            <a:avLst/>
          </a:prstGeom>
          <a:noFill/>
          <a:ln w="9525">
            <a:noFill/>
          </a:ln>
        </p:spPr>
        <p:txBody>
          <a:bodyPr wrap="square">
            <a:spAutoFit/>
          </a:bodyPr>
          <a:lstStyle/>
          <a:p>
            <a:pPr lvl="0">
              <a:lnSpc>
                <a:spcPct val="120000"/>
              </a:lnSpc>
            </a:pPr>
            <a:r>
              <a:rPr lang="zh-CN" altLang="en-US" sz="3600" b="1">
                <a:solidFill>
                  <a:srgbClr val="006600"/>
                </a:solidFill>
                <a:latin typeface="楷体_GB2312" panose="02010609030101010101" pitchFamily="49" charset="-122"/>
                <a:ea typeface="楷体_GB2312" panose="02010609030101010101" pitchFamily="49" charset="-122"/>
              </a:rPr>
              <a:t>    </a:t>
            </a:r>
            <a:r>
              <a:rPr lang="zh-CN" altLang="en-US" sz="3600" b="1">
                <a:solidFill>
                  <a:schemeClr val="tx1"/>
                </a:solidFill>
                <a:latin typeface="+mj-ea"/>
                <a:ea typeface="+mj-ea"/>
                <a:cs typeface="+mj-ea"/>
              </a:rPr>
              <a:t>文章中作者通过庄宗得失天下的史实说明了国家盛衰兴亡之理在于人事，忧劳可以兴国，逸豫可以亡身；末尾又意味深长地点出“岂独伶人也哉”。</a:t>
            </a:r>
          </a:p>
          <a:p>
            <a:pPr lvl="0">
              <a:lnSpc>
                <a:spcPct val="120000"/>
              </a:lnSpc>
            </a:pPr>
            <a:r>
              <a:rPr lang="zh-CN" altLang="en-US" sz="3600" b="1">
                <a:solidFill>
                  <a:srgbClr val="FF0000"/>
                </a:solidFill>
                <a:latin typeface="+mj-ea"/>
                <a:ea typeface="+mj-ea"/>
                <a:cs typeface="+mj-ea"/>
              </a:rPr>
              <a:t>    </a:t>
            </a:r>
            <a:r>
              <a:rPr lang="zh-CN" altLang="en-US" sz="3600" b="1">
                <a:solidFill>
                  <a:srgbClr val="000066"/>
                </a:solidFill>
                <a:latin typeface="+mj-ea"/>
                <a:ea typeface="+mj-ea"/>
                <a:cs typeface="+mj-ea"/>
              </a:rPr>
              <a:t>请同学们在古今历史上寻找一些事例来加以补充说明。</a:t>
            </a:r>
            <a:r>
              <a:rPr lang="zh-CN" altLang="en-US" sz="3600">
                <a:solidFill>
                  <a:srgbClr val="000066"/>
                </a:solidFill>
                <a:latin typeface="楷体_GB2312" panose="02010609030101010101" pitchFamily="49" charset="-122"/>
                <a:ea typeface="楷体_GB2312" panose="0201060903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4322"/>
                                        </p:tgtEl>
                                        <p:attrNameLst>
                                          <p:attrName>style.visibility</p:attrName>
                                        </p:attrNameLst>
                                      </p:cBhvr>
                                      <p:to>
                                        <p:strVal val="visible"/>
                                      </p:to>
                                    </p:set>
                                    <p:animEffect transition="in" filter="circle(in)">
                                      <p:cBhvr>
                                        <p:cTn id="12" dur="2000"/>
                                        <p:tgtEl>
                                          <p:spTgt spid="184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43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5368" name="流程图: 可选过程 15367"/>
          <p:cNvSpPr/>
          <p:nvPr/>
        </p:nvSpPr>
        <p:spPr>
          <a:xfrm>
            <a:off x="426720" y="1509395"/>
            <a:ext cx="10697210" cy="1181405"/>
          </a:xfrm>
          <a:prstGeom prst="flowChartAlternateProcess">
            <a:avLst/>
          </a:prstGeom>
          <a:solidFill>
            <a:schemeClr val="accent4">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商纣王“好酒淫乐，嬖（壁音）于妇人妲已”，荒淫残暴，最终落得个葬身火海的下场。</a:t>
            </a:r>
          </a:p>
        </p:txBody>
      </p:sp>
      <p:sp>
        <p:nvSpPr>
          <p:cNvPr id="15364" name="流程图: 可选过程 15363"/>
          <p:cNvSpPr/>
          <p:nvPr/>
        </p:nvSpPr>
        <p:spPr>
          <a:xfrm>
            <a:off x="451485" y="2858770"/>
            <a:ext cx="10672445" cy="1181405"/>
          </a:xfrm>
          <a:prstGeom prst="flowChartAlternateProcess">
            <a:avLst/>
          </a:prstGeom>
          <a:solidFill>
            <a:schemeClr val="accent6">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楚怀王贪婪成性,闭目塞听，弃屈子的诤言于不顾，最后落得个客死他乡的结果。</a:t>
            </a:r>
          </a:p>
        </p:txBody>
      </p:sp>
      <p:sp>
        <p:nvSpPr>
          <p:cNvPr id="15367" name="流程图: 可选过程 15366"/>
          <p:cNvSpPr/>
          <p:nvPr/>
        </p:nvSpPr>
        <p:spPr>
          <a:xfrm>
            <a:off x="528320" y="4090670"/>
            <a:ext cx="9914255" cy="1181405"/>
          </a:xfrm>
          <a:prstGeom prst="flowChartAlternateProcess">
            <a:avLst/>
          </a:prstGeom>
          <a:solidFill>
            <a:schemeClr val="bg1">
              <a:lumMod val="85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南唐后主沉迷于诗画歌舞中，不理朝政，最后落得个亡国奴的悲惨命运。</a:t>
            </a:r>
          </a:p>
        </p:txBody>
      </p:sp>
      <p:sp>
        <p:nvSpPr>
          <p:cNvPr id="15365" name="流程图: 可选过程 15364"/>
          <p:cNvSpPr/>
          <p:nvPr/>
        </p:nvSpPr>
        <p:spPr>
          <a:xfrm>
            <a:off x="451485" y="5445125"/>
            <a:ext cx="8915400" cy="1181405"/>
          </a:xfrm>
          <a:prstGeom prst="flowChartAlternateProcess">
            <a:avLst/>
          </a:prstGeom>
          <a:solidFill>
            <a:schemeClr val="tx2">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夫差纵情于声色犬马，酒池肉林中,不思国事，最后只能是自刎而死的下场。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edge">
                                      <p:cBhvr>
                                        <p:cTn id="7" dur="2000"/>
                                        <p:tgtEl>
                                          <p:spTgt spid="133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5368"/>
                                        </p:tgtEl>
                                        <p:attrNameLst>
                                          <p:attrName>style.visibility</p:attrName>
                                        </p:attrNameLst>
                                      </p:cBhvr>
                                      <p:to>
                                        <p:strVal val="visible"/>
                                      </p:to>
                                    </p:set>
                                    <p:anim calcmode="lin" valueType="num">
                                      <p:cBhvr additive="base">
                                        <p:cTn id="12" dur="500" fill="hold"/>
                                        <p:tgtEl>
                                          <p:spTgt spid="15368"/>
                                        </p:tgtEl>
                                        <p:attrNameLst>
                                          <p:attrName>ppt_x</p:attrName>
                                        </p:attrNameLst>
                                      </p:cBhvr>
                                      <p:tavLst>
                                        <p:tav tm="0">
                                          <p:val>
                                            <p:strVal val="1+#ppt_w/2"/>
                                          </p:val>
                                        </p:tav>
                                        <p:tav tm="100000">
                                          <p:val>
                                            <p:strVal val="#ppt_x"/>
                                          </p:val>
                                        </p:tav>
                                      </p:tavLst>
                                    </p:anim>
                                    <p:anim calcmode="lin" valueType="num">
                                      <p:cBhvr additive="base">
                                        <p:cTn id="13"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5364"/>
                                        </p:tgtEl>
                                        <p:attrNameLst>
                                          <p:attrName>style.visibility</p:attrName>
                                        </p:attrNameLst>
                                      </p:cBhvr>
                                      <p:to>
                                        <p:strVal val="visible"/>
                                      </p:to>
                                    </p:set>
                                    <p:anim calcmode="lin" valueType="num">
                                      <p:cBhvr additive="base">
                                        <p:cTn id="18" dur="500" fill="hold"/>
                                        <p:tgtEl>
                                          <p:spTgt spid="15364"/>
                                        </p:tgtEl>
                                        <p:attrNameLst>
                                          <p:attrName>ppt_x</p:attrName>
                                        </p:attrNameLst>
                                      </p:cBhvr>
                                      <p:tavLst>
                                        <p:tav tm="0">
                                          <p:val>
                                            <p:strVal val="1+#ppt_w/2"/>
                                          </p:val>
                                        </p:tav>
                                        <p:tav tm="100000">
                                          <p:val>
                                            <p:strVal val="#ppt_x"/>
                                          </p:val>
                                        </p:tav>
                                      </p:tavLst>
                                    </p:anim>
                                    <p:anim calcmode="lin" valueType="num">
                                      <p:cBhvr additive="base">
                                        <p:cTn id="19"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5367"/>
                                        </p:tgtEl>
                                        <p:attrNameLst>
                                          <p:attrName>style.visibility</p:attrName>
                                        </p:attrNameLst>
                                      </p:cBhvr>
                                      <p:to>
                                        <p:strVal val="visible"/>
                                      </p:to>
                                    </p:set>
                                    <p:anim calcmode="lin" valueType="num">
                                      <p:cBhvr additive="base">
                                        <p:cTn id="24" dur="500" fill="hold"/>
                                        <p:tgtEl>
                                          <p:spTgt spid="15367"/>
                                        </p:tgtEl>
                                        <p:attrNameLst>
                                          <p:attrName>ppt_x</p:attrName>
                                        </p:attrNameLst>
                                      </p:cBhvr>
                                      <p:tavLst>
                                        <p:tav tm="0">
                                          <p:val>
                                            <p:strVal val="1+#ppt_w/2"/>
                                          </p:val>
                                        </p:tav>
                                        <p:tav tm="100000">
                                          <p:val>
                                            <p:strVal val="#ppt_x"/>
                                          </p:val>
                                        </p:tav>
                                      </p:tavLst>
                                    </p:anim>
                                    <p:anim calcmode="lin" valueType="num">
                                      <p:cBhvr additive="base">
                                        <p:cTn id="25" dur="500" fill="hold"/>
                                        <p:tgtEl>
                                          <p:spTgt spid="1536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5365"/>
                                        </p:tgtEl>
                                        <p:attrNameLst>
                                          <p:attrName>style.visibility</p:attrName>
                                        </p:attrNameLst>
                                      </p:cBhvr>
                                      <p:to>
                                        <p:strVal val="visible"/>
                                      </p:to>
                                    </p:set>
                                    <p:anim calcmode="lin" valueType="num">
                                      <p:cBhvr additive="base">
                                        <p:cTn id="30" dur="500" fill="hold"/>
                                        <p:tgtEl>
                                          <p:spTgt spid="15365"/>
                                        </p:tgtEl>
                                        <p:attrNameLst>
                                          <p:attrName>ppt_x</p:attrName>
                                        </p:attrNameLst>
                                      </p:cBhvr>
                                      <p:tavLst>
                                        <p:tav tm="0">
                                          <p:val>
                                            <p:strVal val="1+#ppt_w/2"/>
                                          </p:val>
                                        </p:tav>
                                        <p:tav tm="100000">
                                          <p:val>
                                            <p:strVal val="#ppt_x"/>
                                          </p:val>
                                        </p:tav>
                                      </p:tavLst>
                                    </p:anim>
                                    <p:anim calcmode="lin" valueType="num">
                                      <p:cBhvr additive="base">
                                        <p:cTn id="31"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5368" grpId="0" animBg="1"/>
      <p:bldP spid="15364" grpId="0" animBg="1"/>
      <p:bldP spid="15367" grpId="0" animBg="1"/>
      <p:bldP spid="1536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5368" name="流程图: 可选过程 15367"/>
          <p:cNvSpPr/>
          <p:nvPr/>
        </p:nvSpPr>
        <p:spPr>
          <a:xfrm>
            <a:off x="426720" y="1898650"/>
            <a:ext cx="10697210" cy="1144559"/>
          </a:xfrm>
          <a:prstGeom prst="flowChartAlternateProcess">
            <a:avLst/>
          </a:prstGeom>
          <a:solidFill>
            <a:schemeClr val="accent4">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唐玄宗重色思倾国，三千宠爱于一身，从此君王不早朝，最后天宝危机，酿成安史之乱。</a:t>
            </a:r>
          </a:p>
        </p:txBody>
      </p:sp>
      <p:sp>
        <p:nvSpPr>
          <p:cNvPr id="15364" name="矩形 15363"/>
          <p:cNvSpPr/>
          <p:nvPr/>
        </p:nvSpPr>
        <p:spPr>
          <a:xfrm>
            <a:off x="426720" y="3870960"/>
            <a:ext cx="7925435" cy="2061210"/>
          </a:xfrm>
          <a:prstGeom prst="rect">
            <a:avLst/>
          </a:prstGeom>
          <a:solidFill>
            <a:schemeClr val="accent6">
              <a:lumMod val="20000"/>
              <a:lumOff val="80000"/>
            </a:schemeClr>
          </a:solidFill>
          <a:ln w="12700">
            <a:solidFill>
              <a:schemeClr val="tx1"/>
            </a:solidFill>
          </a:ln>
        </p:spPr>
        <p:txBody>
          <a:bodyPr wrap="square">
            <a:spAutoFit/>
          </a:bodyPr>
          <a:lstStyle/>
          <a:p>
            <a:r>
              <a:rPr lang="zh-CN" altLang="en-US" sz="3200" b="1">
                <a:solidFill>
                  <a:srgbClr val="FF0000"/>
                </a:solidFill>
                <a:latin typeface="微软雅黑" panose="020B0503020204020204" charset="-122"/>
                <a:ea typeface="微软雅黑" panose="020B0503020204020204" charset="-122"/>
              </a:rPr>
              <a:t>一个个王朝如四季般不断轮回，一幕幕悲剧如连续剧般不断不演，让人唏嘘！历史就像一位老者，时时警醒着我们！所以，不能让历史的悲剧重演！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68"/>
                                        </p:tgtEl>
                                        <p:attrNameLst>
                                          <p:attrName>style.visibility</p:attrName>
                                        </p:attrNameLst>
                                      </p:cBhvr>
                                      <p:to>
                                        <p:strVal val="visible"/>
                                      </p:to>
                                    </p:set>
                                    <p:anim calcmode="lin" valueType="num">
                                      <p:cBhvr additive="base">
                                        <p:cTn id="7" dur="500" fill="hold"/>
                                        <p:tgtEl>
                                          <p:spTgt spid="15368"/>
                                        </p:tgtEl>
                                        <p:attrNameLst>
                                          <p:attrName>ppt_x</p:attrName>
                                        </p:attrNameLst>
                                      </p:cBhvr>
                                      <p:tavLst>
                                        <p:tav tm="0">
                                          <p:val>
                                            <p:strVal val="1+#ppt_w/2"/>
                                          </p:val>
                                        </p:tav>
                                        <p:tav tm="100000">
                                          <p:val>
                                            <p:strVal val="#ppt_x"/>
                                          </p:val>
                                        </p:tav>
                                      </p:tavLst>
                                    </p:anim>
                                    <p:anim calcmode="lin" valueType="num">
                                      <p:cBhvr additive="base">
                                        <p:cTn id="8"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1+#ppt_w/2"/>
                                          </p:val>
                                        </p:tav>
                                        <p:tav tm="100000">
                                          <p:val>
                                            <p:strVal val="#ppt_x"/>
                                          </p:val>
                                        </p:tav>
                                      </p:tavLst>
                                    </p:anim>
                                    <p:anim calcmode="lin" valueType="num">
                                      <p:cBhvr additive="base">
                                        <p:cTn id="14"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p:bldP spid="1536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5368" name="流程图: 可选过程 15367"/>
          <p:cNvSpPr/>
          <p:nvPr/>
        </p:nvSpPr>
        <p:spPr>
          <a:xfrm>
            <a:off x="426720" y="1509395"/>
            <a:ext cx="10697210" cy="1144207"/>
          </a:xfrm>
          <a:prstGeom prst="flowChartAlternateProcess">
            <a:avLst/>
          </a:prstGeom>
          <a:solidFill>
            <a:schemeClr val="accent4">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而唐太宗吸取前人教训，虚心纳谏，励精图治，迎来“贞观之治”，名垂青史。</a:t>
            </a:r>
          </a:p>
        </p:txBody>
      </p:sp>
      <p:sp>
        <p:nvSpPr>
          <p:cNvPr id="15367" name="流程图: 可选过程 15366"/>
          <p:cNvSpPr/>
          <p:nvPr/>
        </p:nvSpPr>
        <p:spPr>
          <a:xfrm>
            <a:off x="495935" y="3010535"/>
            <a:ext cx="10537190" cy="1192313"/>
          </a:xfrm>
          <a:prstGeom prst="flowChartAlternateProcess">
            <a:avLst/>
          </a:prstGeom>
          <a:solidFill>
            <a:schemeClr val="bg1">
              <a:lumMod val="85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齐威王广泛采纳各方面的批评意见，兴利除弊，换来了诸侯“皆朝于齐”的盛世局面。</a:t>
            </a:r>
          </a:p>
        </p:txBody>
      </p:sp>
      <p:sp>
        <p:nvSpPr>
          <p:cNvPr id="15365" name="流程图: 可选过程 15364"/>
          <p:cNvSpPr/>
          <p:nvPr/>
        </p:nvSpPr>
        <p:spPr>
          <a:xfrm>
            <a:off x="426720" y="4577080"/>
            <a:ext cx="8915400" cy="1144559"/>
          </a:xfrm>
          <a:prstGeom prst="flowChartAlternateProcess">
            <a:avLst/>
          </a:prstGeom>
          <a:solidFill>
            <a:schemeClr val="tx2">
              <a:lumMod val="20000"/>
              <a:lumOff val="80000"/>
            </a:schemeClr>
          </a:solidFill>
          <a:ln w="9525">
            <a:noFill/>
          </a:ln>
        </p:spPr>
        <p:txBody>
          <a:bodyPr wrap="square">
            <a:spAutoFit/>
          </a:bodyPr>
          <a:lstStyle/>
          <a:p>
            <a:r>
              <a:rPr lang="zh-CN" altLang="en-US" sz="3200" b="1">
                <a:solidFill>
                  <a:srgbClr val="000000"/>
                </a:solidFill>
                <a:latin typeface="仿宋" panose="02010609060101010101" charset="-122"/>
                <a:ea typeface="仿宋" panose="02010609060101010101" charset="-122"/>
              </a:rPr>
              <a:t>越王勾践卧薪尝胆，激励自己的斗志，以图复国，终于天不负苦心人，三千越甲竟吞吴，报仇雪恨。</a:t>
            </a:r>
          </a:p>
        </p:txBody>
      </p:sp>
      <p:sp>
        <p:nvSpPr>
          <p:cNvPr id="100" name="文本框 99"/>
          <p:cNvSpPr txBox="1"/>
          <p:nvPr/>
        </p:nvSpPr>
        <p:spPr>
          <a:xfrm>
            <a:off x="495935" y="6083935"/>
            <a:ext cx="7270750" cy="521970"/>
          </a:xfrm>
          <a:prstGeom prst="rect">
            <a:avLst/>
          </a:prstGeom>
          <a:noFill/>
          <a:ln w="28575">
            <a:solidFill>
              <a:schemeClr val="tx1"/>
            </a:solidFill>
          </a:ln>
        </p:spPr>
        <p:txBody>
          <a:bodyPr wrap="square">
            <a:spAutoFit/>
          </a:bodyPr>
          <a:lstStyle/>
          <a:p>
            <a:pPr indent="304800"/>
            <a:r>
              <a:rPr lang="zh-CN" sz="2800" b="1">
                <a:solidFill>
                  <a:srgbClr val="FF0000"/>
                </a:solidFill>
                <a:latin typeface="微软雅黑" panose="020B0503020204020204" charset="-122"/>
                <a:ea typeface="微软雅黑" panose="020B0503020204020204" charset="-122"/>
              </a:rPr>
              <a:t>所以，兴衰成败，不在天命，而在人事。</a:t>
            </a:r>
            <a:endParaRPr lang="zh-CN" altLang="en-US" sz="2800" b="1">
              <a:solidFill>
                <a:srgbClr val="FF0000"/>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68"/>
                                        </p:tgtEl>
                                        <p:attrNameLst>
                                          <p:attrName>style.visibility</p:attrName>
                                        </p:attrNameLst>
                                      </p:cBhvr>
                                      <p:to>
                                        <p:strVal val="visible"/>
                                      </p:to>
                                    </p:set>
                                    <p:anim calcmode="lin" valueType="num">
                                      <p:cBhvr additive="base">
                                        <p:cTn id="7" dur="500" fill="hold"/>
                                        <p:tgtEl>
                                          <p:spTgt spid="15368"/>
                                        </p:tgtEl>
                                        <p:attrNameLst>
                                          <p:attrName>ppt_x</p:attrName>
                                        </p:attrNameLst>
                                      </p:cBhvr>
                                      <p:tavLst>
                                        <p:tav tm="0">
                                          <p:val>
                                            <p:strVal val="1+#ppt_w/2"/>
                                          </p:val>
                                        </p:tav>
                                        <p:tav tm="100000">
                                          <p:val>
                                            <p:strVal val="#ppt_x"/>
                                          </p:val>
                                        </p:tav>
                                      </p:tavLst>
                                    </p:anim>
                                    <p:anim calcmode="lin" valueType="num">
                                      <p:cBhvr additive="base">
                                        <p:cTn id="8"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367"/>
                                        </p:tgtEl>
                                        <p:attrNameLst>
                                          <p:attrName>style.visibility</p:attrName>
                                        </p:attrNameLst>
                                      </p:cBhvr>
                                      <p:to>
                                        <p:strVal val="visible"/>
                                      </p:to>
                                    </p:set>
                                    <p:anim calcmode="lin" valueType="num">
                                      <p:cBhvr additive="base">
                                        <p:cTn id="13" dur="500" fill="hold"/>
                                        <p:tgtEl>
                                          <p:spTgt spid="15367"/>
                                        </p:tgtEl>
                                        <p:attrNameLst>
                                          <p:attrName>ppt_x</p:attrName>
                                        </p:attrNameLst>
                                      </p:cBhvr>
                                      <p:tavLst>
                                        <p:tav tm="0">
                                          <p:val>
                                            <p:strVal val="1+#ppt_w/2"/>
                                          </p:val>
                                        </p:tav>
                                        <p:tav tm="100000">
                                          <p:val>
                                            <p:strVal val="#ppt_x"/>
                                          </p:val>
                                        </p:tav>
                                      </p:tavLst>
                                    </p:anim>
                                    <p:anim calcmode="lin" valueType="num">
                                      <p:cBhvr additive="base">
                                        <p:cTn id="14" dur="500" fill="hold"/>
                                        <p:tgtEl>
                                          <p:spTgt spid="153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365"/>
                                        </p:tgtEl>
                                        <p:attrNameLst>
                                          <p:attrName>style.visibility</p:attrName>
                                        </p:attrNameLst>
                                      </p:cBhvr>
                                      <p:to>
                                        <p:strVal val="visible"/>
                                      </p:to>
                                    </p:set>
                                    <p:anim calcmode="lin" valueType="num">
                                      <p:cBhvr additive="base">
                                        <p:cTn id="19" dur="500" fill="hold"/>
                                        <p:tgtEl>
                                          <p:spTgt spid="15365"/>
                                        </p:tgtEl>
                                        <p:attrNameLst>
                                          <p:attrName>ppt_x</p:attrName>
                                        </p:attrNameLst>
                                      </p:cBhvr>
                                      <p:tavLst>
                                        <p:tav tm="0">
                                          <p:val>
                                            <p:strVal val="1+#ppt_w/2"/>
                                          </p:val>
                                        </p:tav>
                                        <p:tav tm="100000">
                                          <p:val>
                                            <p:strVal val="#ppt_x"/>
                                          </p:val>
                                        </p:tav>
                                      </p:tavLst>
                                    </p:anim>
                                    <p:anim calcmode="lin" valueType="num">
                                      <p:cBhvr additive="base">
                                        <p:cTn id="20"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down)">
                                      <p:cBhvr>
                                        <p:cTn id="25" dur="580">
                                          <p:stCondLst>
                                            <p:cond delay="0"/>
                                          </p:stCondLst>
                                        </p:cTn>
                                        <p:tgtEl>
                                          <p:spTgt spid="100"/>
                                        </p:tgtEl>
                                      </p:cBhvr>
                                    </p:animEffect>
                                    <p:anim calcmode="lin" valueType="num">
                                      <p:cBhvr>
                                        <p:cTn id="26"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0"/>
                                        </p:tgtEl>
                                      </p:cBhvr>
                                      <p:to x="100000" y="60000"/>
                                    </p:animScale>
                                    <p:animScale>
                                      <p:cBhvr>
                                        <p:cTn id="32" dur="166" decel="50000">
                                          <p:stCondLst>
                                            <p:cond delay="676"/>
                                          </p:stCondLst>
                                        </p:cTn>
                                        <p:tgtEl>
                                          <p:spTgt spid="100"/>
                                        </p:tgtEl>
                                      </p:cBhvr>
                                      <p:to x="100000" y="100000"/>
                                    </p:animScale>
                                    <p:animScale>
                                      <p:cBhvr>
                                        <p:cTn id="33" dur="26">
                                          <p:stCondLst>
                                            <p:cond delay="1312"/>
                                          </p:stCondLst>
                                        </p:cTn>
                                        <p:tgtEl>
                                          <p:spTgt spid="100"/>
                                        </p:tgtEl>
                                      </p:cBhvr>
                                      <p:to x="100000" y="80000"/>
                                    </p:animScale>
                                    <p:animScale>
                                      <p:cBhvr>
                                        <p:cTn id="34" dur="166" decel="50000">
                                          <p:stCondLst>
                                            <p:cond delay="1338"/>
                                          </p:stCondLst>
                                        </p:cTn>
                                        <p:tgtEl>
                                          <p:spTgt spid="100"/>
                                        </p:tgtEl>
                                      </p:cBhvr>
                                      <p:to x="100000" y="100000"/>
                                    </p:animScale>
                                    <p:animScale>
                                      <p:cBhvr>
                                        <p:cTn id="35" dur="26">
                                          <p:stCondLst>
                                            <p:cond delay="1642"/>
                                          </p:stCondLst>
                                        </p:cTn>
                                        <p:tgtEl>
                                          <p:spTgt spid="100"/>
                                        </p:tgtEl>
                                      </p:cBhvr>
                                      <p:to x="100000" y="90000"/>
                                    </p:animScale>
                                    <p:animScale>
                                      <p:cBhvr>
                                        <p:cTn id="36" dur="166" decel="50000">
                                          <p:stCondLst>
                                            <p:cond delay="1668"/>
                                          </p:stCondLst>
                                        </p:cTn>
                                        <p:tgtEl>
                                          <p:spTgt spid="100"/>
                                        </p:tgtEl>
                                      </p:cBhvr>
                                      <p:to x="100000" y="100000"/>
                                    </p:animScale>
                                    <p:animScale>
                                      <p:cBhvr>
                                        <p:cTn id="37" dur="26">
                                          <p:stCondLst>
                                            <p:cond delay="1808"/>
                                          </p:stCondLst>
                                        </p:cTn>
                                        <p:tgtEl>
                                          <p:spTgt spid="100"/>
                                        </p:tgtEl>
                                      </p:cBhvr>
                                      <p:to x="100000" y="95000"/>
                                    </p:animScale>
                                    <p:animScale>
                                      <p:cBhvr>
                                        <p:cTn id="38"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p:bldP spid="15367" grpId="0" animBg="1"/>
      <p:bldP spid="15365" grpId="0" animBg="1"/>
      <p:bldP spid="10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00" name="文本框 99"/>
          <p:cNvSpPr txBox="1"/>
          <p:nvPr/>
        </p:nvSpPr>
        <p:spPr>
          <a:xfrm>
            <a:off x="384810" y="1745615"/>
            <a:ext cx="11108055" cy="1814830"/>
          </a:xfrm>
          <a:prstGeom prst="rect">
            <a:avLst/>
          </a:prstGeom>
          <a:noFill/>
          <a:ln w="28575">
            <a:solidFill>
              <a:schemeClr val="tx1"/>
            </a:solidFill>
          </a:ln>
        </p:spPr>
        <p:txBody>
          <a:bodyPr wrap="square">
            <a:spAutoFit/>
          </a:bodyPr>
          <a:lstStyle/>
          <a:p>
            <a:r>
              <a:rPr lang="zh-CN" altLang="en-US" sz="2800" b="1">
                <a:solidFill>
                  <a:srgbClr val="006600"/>
                </a:solidFill>
                <a:latin typeface="微软雅黑" panose="020B0503020204020204" charset="-122"/>
                <a:ea typeface="微软雅黑" panose="020B0503020204020204" charset="-122"/>
                <a:cs typeface="微软雅黑" panose="020B0503020204020204" charset="-122"/>
                <a:sym typeface="+mn-ea"/>
              </a:rPr>
              <a:t>国家盛衰兴亡，尚且与人事有关，忧劳可以兴国，逸豫可以亡身。那么集体、个人的命运更该与人事紧密相连。忧劳可以使集体不断壮大，使个人事业蒸蒸日上；逸豫则同样可以亡身。</a:t>
            </a:r>
            <a:endParaRPr lang="zh-CN" altLang="en-US" sz="2800" b="1">
              <a:solidFill>
                <a:srgbClr val="006600"/>
              </a:solidFill>
              <a:latin typeface="微软雅黑" panose="020B0503020204020204" charset="-122"/>
              <a:ea typeface="微软雅黑"/>
              <a:cs typeface="微软雅黑" panose="020B0503020204020204" charset="-122"/>
            </a:endParaRPr>
          </a:p>
          <a:p>
            <a:r>
              <a:rPr lang="zh-CN" altLang="en-US" sz="2800" b="1">
                <a:solidFill>
                  <a:srgbClr val="0066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CC0000"/>
                </a:solidFill>
                <a:latin typeface="微软雅黑" panose="020B0503020204020204" charset="-122"/>
                <a:ea typeface="微软雅黑" panose="020B0503020204020204" charset="-122"/>
                <a:cs typeface="微软雅黑" panose="020B0503020204020204" charset="-122"/>
                <a:sym typeface="+mn-ea"/>
              </a:rPr>
              <a:t>请同学们在现实生活中举例说明</a:t>
            </a:r>
            <a:r>
              <a:rPr lang="zh-CN" altLang="en-US" sz="2800" b="1">
                <a:solidFill>
                  <a:srgbClr val="006600"/>
                </a:solidFill>
                <a:latin typeface="微软雅黑" panose="020B0503020204020204" charset="-122"/>
                <a:ea typeface="微软雅黑" panose="020B0503020204020204" charset="-122"/>
                <a:cs typeface="微软雅黑" panose="020B0503020204020204" charset="-122"/>
                <a:sym typeface="+mn-ea"/>
              </a:rPr>
              <a:t>。</a:t>
            </a:r>
            <a:endParaRPr lang="zh-CN" altLang="en-US" sz="2800" b="1">
              <a:solidFill>
                <a:srgbClr val="FF0000"/>
              </a:solidFill>
              <a:latin typeface="微软雅黑" panose="020B0503020204020204" charset="-122"/>
              <a:ea typeface="微软雅黑"/>
              <a:cs typeface="微软雅黑" panose="020B0503020204020204" charset="-122"/>
            </a:endParaRPr>
          </a:p>
        </p:txBody>
      </p:sp>
      <p:sp>
        <p:nvSpPr>
          <p:cNvPr id="2" name="文本框 1"/>
          <p:cNvSpPr txBox="1"/>
          <p:nvPr/>
        </p:nvSpPr>
        <p:spPr>
          <a:xfrm>
            <a:off x="318135" y="3956050"/>
            <a:ext cx="8617585" cy="521970"/>
          </a:xfrm>
          <a:prstGeom prst="rect">
            <a:avLst/>
          </a:prstGeom>
          <a:noFill/>
          <a:ln w="9525">
            <a:noFill/>
          </a:ln>
        </p:spPr>
        <p:txBody>
          <a:bodyPr wrap="square">
            <a:spAutoFit/>
          </a:bodyPr>
          <a:lstStyle/>
          <a:p>
            <a:pPr indent="0"/>
            <a:r>
              <a:rPr lang="zh-CN" sz="2800" b="1">
                <a:latin typeface="+mn-ea"/>
              </a:rPr>
              <a:t>首先，要注重生活中的细节，防微杜渐，谨言慎行。</a:t>
            </a:r>
            <a:endParaRPr lang="zh-CN" altLang="en-US" sz="2800" b="1">
              <a:latin typeface="+mn-ea"/>
            </a:endParaRPr>
          </a:p>
        </p:txBody>
      </p:sp>
      <p:sp>
        <p:nvSpPr>
          <p:cNvPr id="3" name="文本框 2"/>
          <p:cNvSpPr txBox="1"/>
          <p:nvPr/>
        </p:nvSpPr>
        <p:spPr>
          <a:xfrm>
            <a:off x="318135" y="4781550"/>
            <a:ext cx="9274175" cy="521970"/>
          </a:xfrm>
          <a:prstGeom prst="rect">
            <a:avLst/>
          </a:prstGeom>
          <a:noFill/>
          <a:ln w="9525">
            <a:noFill/>
          </a:ln>
        </p:spPr>
        <p:txBody>
          <a:bodyPr wrap="square">
            <a:spAutoFit/>
          </a:bodyPr>
          <a:lstStyle/>
          <a:p>
            <a:pPr indent="0"/>
            <a:r>
              <a:rPr lang="zh-CN" sz="2800" b="1">
                <a:latin typeface="+mj-ea"/>
                <a:ea typeface="+mj-ea"/>
              </a:rPr>
              <a:t>其次，要亲贤臣，远小人，保持清醒的头脑和勤劳的精神。</a:t>
            </a:r>
            <a:endParaRPr lang="zh-CN" altLang="en-US" sz="2800" b="1">
              <a:latin typeface="+mj-ea"/>
              <a:ea typeface="+mj-ea"/>
            </a:endParaRPr>
          </a:p>
        </p:txBody>
      </p:sp>
      <p:sp>
        <p:nvSpPr>
          <p:cNvPr id="4" name="文本框 3"/>
          <p:cNvSpPr txBox="1"/>
          <p:nvPr/>
        </p:nvSpPr>
        <p:spPr>
          <a:xfrm>
            <a:off x="26035" y="5705475"/>
            <a:ext cx="8194675" cy="521970"/>
          </a:xfrm>
          <a:prstGeom prst="rect">
            <a:avLst/>
          </a:prstGeom>
          <a:noFill/>
          <a:ln w="9525">
            <a:noFill/>
          </a:ln>
        </p:spPr>
        <p:txBody>
          <a:bodyPr wrap="square">
            <a:spAutoFit/>
          </a:bodyPr>
          <a:lstStyle/>
          <a:p>
            <a:pPr indent="304800"/>
            <a:r>
              <a:rPr lang="zh-CN" sz="2800" b="1">
                <a:latin typeface="+mj-ea"/>
                <a:ea typeface="+mj-ea"/>
              </a:rPr>
              <a:t>最后，要有忧患意识，保持谦逊的生活态度。</a:t>
            </a:r>
            <a:endParaRPr lang="zh-CN" altLang="en-US" sz="2800" b="1">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80">
                                          <p:stCondLst>
                                            <p:cond delay="0"/>
                                          </p:stCondLst>
                                        </p:cTn>
                                        <p:tgtEl>
                                          <p:spTgt spid="3"/>
                                        </p:tgtEl>
                                      </p:cBhvr>
                                    </p:animEffect>
                                    <p:anim calcmode="lin" valueType="num">
                                      <p:cBhvr>
                                        <p:cTn id="3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gtEl>
                                      </p:cBhvr>
                                      <p:to x="100000" y="60000"/>
                                    </p:animScale>
                                    <p:animScale>
                                      <p:cBhvr>
                                        <p:cTn id="37" dur="166" decel="50000">
                                          <p:stCondLst>
                                            <p:cond delay="676"/>
                                          </p:stCondLst>
                                        </p:cTn>
                                        <p:tgtEl>
                                          <p:spTgt spid="3"/>
                                        </p:tgtEl>
                                      </p:cBhvr>
                                      <p:to x="100000" y="100000"/>
                                    </p:animScale>
                                    <p:animScale>
                                      <p:cBhvr>
                                        <p:cTn id="38" dur="26">
                                          <p:stCondLst>
                                            <p:cond delay="1312"/>
                                          </p:stCondLst>
                                        </p:cTn>
                                        <p:tgtEl>
                                          <p:spTgt spid="3"/>
                                        </p:tgtEl>
                                      </p:cBhvr>
                                      <p:to x="100000" y="80000"/>
                                    </p:animScale>
                                    <p:animScale>
                                      <p:cBhvr>
                                        <p:cTn id="39" dur="166" decel="50000">
                                          <p:stCondLst>
                                            <p:cond delay="1338"/>
                                          </p:stCondLst>
                                        </p:cTn>
                                        <p:tgtEl>
                                          <p:spTgt spid="3"/>
                                        </p:tgtEl>
                                      </p:cBhvr>
                                      <p:to x="100000" y="100000"/>
                                    </p:animScale>
                                    <p:animScale>
                                      <p:cBhvr>
                                        <p:cTn id="40" dur="26">
                                          <p:stCondLst>
                                            <p:cond delay="1642"/>
                                          </p:stCondLst>
                                        </p:cTn>
                                        <p:tgtEl>
                                          <p:spTgt spid="3"/>
                                        </p:tgtEl>
                                      </p:cBhvr>
                                      <p:to x="100000" y="90000"/>
                                    </p:animScale>
                                    <p:animScale>
                                      <p:cBhvr>
                                        <p:cTn id="41" dur="166" decel="50000">
                                          <p:stCondLst>
                                            <p:cond delay="1668"/>
                                          </p:stCondLst>
                                        </p:cTn>
                                        <p:tgtEl>
                                          <p:spTgt spid="3"/>
                                        </p:tgtEl>
                                      </p:cBhvr>
                                      <p:to x="100000" y="100000"/>
                                    </p:animScale>
                                    <p:animScale>
                                      <p:cBhvr>
                                        <p:cTn id="42" dur="26">
                                          <p:stCondLst>
                                            <p:cond delay="1808"/>
                                          </p:stCondLst>
                                        </p:cTn>
                                        <p:tgtEl>
                                          <p:spTgt spid="3"/>
                                        </p:tgtEl>
                                      </p:cBhvr>
                                      <p:to x="100000" y="95000"/>
                                    </p:animScale>
                                    <p:animScale>
                                      <p:cBhvr>
                                        <p:cTn id="43" dur="166" decel="50000">
                                          <p:stCondLst>
                                            <p:cond delay="1834"/>
                                          </p:stCondLst>
                                        </p:cTn>
                                        <p:tgtEl>
                                          <p:spTgt spid="3"/>
                                        </p:tgtEl>
                                      </p:cBhvr>
                                      <p:to x="100000" y="100000"/>
                                    </p:animScale>
                                  </p:childTnLst>
                                </p:cTn>
                              </p:par>
                            </p:childTnLst>
                          </p:cTn>
                        </p:par>
                      </p:childTnLst>
                    </p:cTn>
                  </p:par>
                  <p:par>
                    <p:cTn id="44" fill="hold" nodeType="clickPar">
                      <p:stCondLst>
                        <p:cond delay="indefinite"/>
                      </p:stCondLst>
                      <p:childTnLst>
                        <p:par>
                          <p:cTn id="45" fill="hold" nodeType="afterGroup">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80">
                                          <p:stCondLst>
                                            <p:cond delay="0"/>
                                          </p:stCondLst>
                                        </p:cTn>
                                        <p:tgtEl>
                                          <p:spTgt spid="4"/>
                                        </p:tgtEl>
                                      </p:cBhvr>
                                    </p:animEffect>
                                    <p:anim calcmode="lin" valueType="num">
                                      <p:cBhvr>
                                        <p:cTn id="4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4" dur="26">
                                          <p:stCondLst>
                                            <p:cond delay="650"/>
                                          </p:stCondLst>
                                        </p:cTn>
                                        <p:tgtEl>
                                          <p:spTgt spid="4"/>
                                        </p:tgtEl>
                                      </p:cBhvr>
                                      <p:to x="100000" y="60000"/>
                                    </p:animScale>
                                    <p:animScale>
                                      <p:cBhvr>
                                        <p:cTn id="55" dur="166" decel="50000">
                                          <p:stCondLst>
                                            <p:cond delay="676"/>
                                          </p:stCondLst>
                                        </p:cTn>
                                        <p:tgtEl>
                                          <p:spTgt spid="4"/>
                                        </p:tgtEl>
                                      </p:cBhvr>
                                      <p:to x="100000" y="100000"/>
                                    </p:animScale>
                                    <p:animScale>
                                      <p:cBhvr>
                                        <p:cTn id="56" dur="26">
                                          <p:stCondLst>
                                            <p:cond delay="1312"/>
                                          </p:stCondLst>
                                        </p:cTn>
                                        <p:tgtEl>
                                          <p:spTgt spid="4"/>
                                        </p:tgtEl>
                                      </p:cBhvr>
                                      <p:to x="100000" y="80000"/>
                                    </p:animScale>
                                    <p:animScale>
                                      <p:cBhvr>
                                        <p:cTn id="57" dur="166" decel="50000">
                                          <p:stCondLst>
                                            <p:cond delay="1338"/>
                                          </p:stCondLst>
                                        </p:cTn>
                                        <p:tgtEl>
                                          <p:spTgt spid="4"/>
                                        </p:tgtEl>
                                      </p:cBhvr>
                                      <p:to x="100000" y="100000"/>
                                    </p:animScale>
                                    <p:animScale>
                                      <p:cBhvr>
                                        <p:cTn id="58" dur="26">
                                          <p:stCondLst>
                                            <p:cond delay="1642"/>
                                          </p:stCondLst>
                                        </p:cTn>
                                        <p:tgtEl>
                                          <p:spTgt spid="4"/>
                                        </p:tgtEl>
                                      </p:cBhvr>
                                      <p:to x="100000" y="90000"/>
                                    </p:animScale>
                                    <p:animScale>
                                      <p:cBhvr>
                                        <p:cTn id="59" dur="166" decel="50000">
                                          <p:stCondLst>
                                            <p:cond delay="1668"/>
                                          </p:stCondLst>
                                        </p:cTn>
                                        <p:tgtEl>
                                          <p:spTgt spid="4"/>
                                        </p:tgtEl>
                                      </p:cBhvr>
                                      <p:to x="100000" y="100000"/>
                                    </p:animScale>
                                    <p:animScale>
                                      <p:cBhvr>
                                        <p:cTn id="60" dur="26">
                                          <p:stCondLst>
                                            <p:cond delay="1808"/>
                                          </p:stCondLst>
                                        </p:cTn>
                                        <p:tgtEl>
                                          <p:spTgt spid="4"/>
                                        </p:tgtEl>
                                      </p:cBhvr>
                                      <p:to x="100000" y="95000"/>
                                    </p:animScale>
                                    <p:animScale>
                                      <p:cBhvr>
                                        <p:cTn id="61"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4100" name="Text Box 8"/>
          <p:cNvSpPr txBox="1"/>
          <p:nvPr/>
        </p:nvSpPr>
        <p:spPr>
          <a:xfrm>
            <a:off x="304165" y="1535430"/>
            <a:ext cx="11754485" cy="1245235"/>
          </a:xfrm>
          <a:prstGeom prst="rect">
            <a:avLst/>
          </a:prstGeom>
          <a:noFill/>
          <a:ln w="9525">
            <a:noFill/>
          </a:ln>
        </p:spPr>
        <p:txBody>
          <a:bodyPr wrap="square" anchor="t">
            <a:spAutoFit/>
          </a:bodyPr>
          <a:lstStyle/>
          <a:p>
            <a:pPr>
              <a:lnSpc>
                <a:spcPts val="4500"/>
              </a:lnSpc>
            </a:pPr>
            <a:r>
              <a:rPr lang="zh-CN" altLang="en-US" sz="3600" b="1">
                <a:solidFill>
                  <a:srgbClr val="FF0000"/>
                </a:solidFill>
                <a:latin typeface="楷体" panose="02010609060101010101" pitchFamily="49" charset="-122"/>
                <a:ea typeface="楷体" panose="02010609060101010101" pitchFamily="49" charset="-122"/>
              </a:rPr>
              <a:t>   </a:t>
            </a:r>
            <a:r>
              <a:rPr lang="zh-CN" altLang="en-US" sz="3600" b="1">
                <a:solidFill>
                  <a:srgbClr val="FF0000"/>
                </a:solidFill>
                <a:latin typeface="+mn-ea"/>
                <a:cs typeface="+mn-ea"/>
              </a:rPr>
              <a:t> </a:t>
            </a:r>
            <a:r>
              <a:rPr lang="zh-CN" altLang="en-US" sz="3600" b="1">
                <a:solidFill>
                  <a:srgbClr val="0070C0"/>
                </a:solidFill>
                <a:latin typeface="+mn-ea"/>
                <a:cs typeface="+mn-ea"/>
              </a:rPr>
              <a:t>雨果：“历史是什么？是过去传到将来的回声，是将来对过去的反映。” </a:t>
            </a:r>
            <a:r>
              <a:rPr lang="zh-CN" altLang="en-US" sz="3600" b="1">
                <a:solidFill>
                  <a:srgbClr val="FF0000"/>
                </a:solidFill>
                <a:latin typeface="仿宋" panose="02010609060101010101" charset="-122"/>
                <a:ea typeface="仿宋" panose="02010609060101010101" charset="-122"/>
                <a:cs typeface="+mn-ea"/>
              </a:rPr>
              <a:t>（</a:t>
            </a:r>
            <a:r>
              <a:rPr lang="en-US" altLang="zh-CN" sz="3600" b="1">
                <a:solidFill>
                  <a:srgbClr val="FF0000"/>
                </a:solidFill>
                <a:latin typeface="仿宋" panose="02010609060101010101" charset="-122"/>
                <a:ea typeface="仿宋" panose="02010609060101010101" charset="-122"/>
                <a:cs typeface="+mn-ea"/>
              </a:rPr>
              <a:t>《</a:t>
            </a:r>
            <a:r>
              <a:rPr lang="zh-CN" altLang="en-US" sz="3600" b="1">
                <a:solidFill>
                  <a:srgbClr val="FF0000"/>
                </a:solidFill>
                <a:latin typeface="仿宋" panose="02010609060101010101" charset="-122"/>
                <a:ea typeface="仿宋" panose="02010609060101010101" charset="-122"/>
                <a:cs typeface="+mn-ea"/>
              </a:rPr>
              <a:t>笑面人</a:t>
            </a:r>
            <a:r>
              <a:rPr lang="en-US" altLang="zh-CN" sz="3600" b="1">
                <a:solidFill>
                  <a:srgbClr val="FF0000"/>
                </a:solidFill>
                <a:latin typeface="仿宋" panose="02010609060101010101" charset="-122"/>
                <a:ea typeface="仿宋" panose="02010609060101010101" charset="-122"/>
                <a:cs typeface="+mn-ea"/>
              </a:rPr>
              <a:t>》</a:t>
            </a:r>
            <a:r>
              <a:rPr lang="zh-CN" altLang="en-US" sz="3600" b="1">
                <a:solidFill>
                  <a:srgbClr val="FF0000"/>
                </a:solidFill>
                <a:latin typeface="仿宋" panose="02010609060101010101" charset="-122"/>
                <a:ea typeface="仿宋" panose="02010609060101010101" charset="-122"/>
                <a:cs typeface="+mn-ea"/>
              </a:rPr>
              <a:t>）</a:t>
            </a:r>
          </a:p>
        </p:txBody>
      </p:sp>
      <p:sp>
        <p:nvSpPr>
          <p:cNvPr id="4101" name="Text Box 8"/>
          <p:cNvSpPr txBox="1"/>
          <p:nvPr/>
        </p:nvSpPr>
        <p:spPr>
          <a:xfrm>
            <a:off x="374015" y="2986405"/>
            <a:ext cx="11443970" cy="1245235"/>
          </a:xfrm>
          <a:prstGeom prst="rect">
            <a:avLst/>
          </a:prstGeom>
          <a:noFill/>
          <a:ln w="9525">
            <a:noFill/>
          </a:ln>
        </p:spPr>
        <p:txBody>
          <a:bodyPr wrap="square" anchor="t">
            <a:spAutoFit/>
          </a:bodyPr>
          <a:lstStyle/>
          <a:p>
            <a:pPr>
              <a:lnSpc>
                <a:spcPts val="4500"/>
              </a:lnSpc>
            </a:pPr>
            <a:r>
              <a:rPr lang="zh-CN" altLang="en-US" sz="3600" b="1">
                <a:solidFill>
                  <a:srgbClr val="0070C0"/>
                </a:solidFill>
                <a:latin typeface="楷体" panose="02010609060101010101" pitchFamily="49" charset="-122"/>
                <a:ea typeface="楷体" panose="02010609060101010101" pitchFamily="49" charset="-122"/>
              </a:rPr>
              <a:t>    </a:t>
            </a:r>
            <a:r>
              <a:rPr lang="zh-CN" altLang="en-US" sz="3600" b="1">
                <a:solidFill>
                  <a:srgbClr val="7030A0"/>
                </a:solidFill>
                <a:latin typeface="+mn-ea"/>
                <a:cs typeface="+mn-ea"/>
              </a:rPr>
              <a:t>余秋雨：“历史有自己的生命，它就像一个人，既随和又自尊。” </a:t>
            </a:r>
            <a:r>
              <a:rPr lang="zh-CN" altLang="en-US" sz="3600" b="1">
                <a:solidFill>
                  <a:srgbClr val="FF0000"/>
                </a:solidFill>
                <a:latin typeface="仿宋" panose="02010609060101010101" charset="-122"/>
                <a:ea typeface="仿宋" panose="02010609060101010101" charset="-122"/>
                <a:cs typeface="+mn-ea"/>
              </a:rPr>
              <a:t>（</a:t>
            </a:r>
            <a:r>
              <a:rPr lang="en-US" altLang="zh-CN" sz="3600" b="1">
                <a:solidFill>
                  <a:srgbClr val="FF0000"/>
                </a:solidFill>
                <a:latin typeface="仿宋" panose="02010609060101010101" charset="-122"/>
                <a:ea typeface="仿宋" panose="02010609060101010101" charset="-122"/>
                <a:cs typeface="+mn-ea"/>
              </a:rPr>
              <a:t>《</a:t>
            </a:r>
            <a:r>
              <a:rPr lang="zh-CN" altLang="en-US" sz="3600" b="1">
                <a:solidFill>
                  <a:srgbClr val="FF0000"/>
                </a:solidFill>
                <a:latin typeface="仿宋" panose="02010609060101010101" charset="-122"/>
                <a:ea typeface="仿宋" panose="02010609060101010101" charset="-122"/>
                <a:cs typeface="+mn-ea"/>
              </a:rPr>
              <a:t>艺术创造工程</a:t>
            </a:r>
            <a:r>
              <a:rPr lang="en-US" altLang="zh-CN" sz="3600" b="1">
                <a:solidFill>
                  <a:srgbClr val="FF0000"/>
                </a:solidFill>
                <a:latin typeface="仿宋" panose="02010609060101010101" charset="-122"/>
                <a:ea typeface="仿宋" panose="02010609060101010101" charset="-122"/>
                <a:cs typeface="+mn-ea"/>
              </a:rPr>
              <a:t>》</a:t>
            </a:r>
            <a:r>
              <a:rPr lang="zh-CN" altLang="en-US" sz="3600" b="1">
                <a:solidFill>
                  <a:srgbClr val="FF0000"/>
                </a:solidFill>
                <a:latin typeface="仿宋" panose="02010609060101010101" charset="-122"/>
                <a:ea typeface="仿宋" panose="02010609060101010101" charset="-122"/>
                <a:cs typeface="+mn-ea"/>
              </a:rPr>
              <a:t>）</a:t>
            </a:r>
          </a:p>
        </p:txBody>
      </p:sp>
      <p:sp>
        <p:nvSpPr>
          <p:cNvPr id="100" name="文本框 99"/>
          <p:cNvSpPr txBox="1"/>
          <p:nvPr/>
        </p:nvSpPr>
        <p:spPr>
          <a:xfrm>
            <a:off x="304165" y="4309745"/>
            <a:ext cx="9373870" cy="2553335"/>
          </a:xfrm>
          <a:prstGeom prst="rect">
            <a:avLst/>
          </a:prstGeom>
          <a:noFill/>
          <a:ln w="9525">
            <a:noFill/>
          </a:ln>
        </p:spPr>
        <p:txBody>
          <a:bodyPr wrap="square">
            <a:spAutoFit/>
          </a:bodyPr>
          <a:lstStyle/>
          <a:p>
            <a:pPr indent="0"/>
            <a:r>
              <a:rPr lang="en-US" altLang="zh-CN" sz="3200" b="0">
                <a:latin typeface="+mj-ea"/>
                <a:ea typeface="+mj-ea"/>
              </a:rPr>
              <a:t>     </a:t>
            </a:r>
            <a:r>
              <a:rPr lang="zh-CN" sz="3200" b="0">
                <a:solidFill>
                  <a:schemeClr val="accent2">
                    <a:lumMod val="75000"/>
                  </a:schemeClr>
                </a:solidFill>
                <a:latin typeface="+mj-ea"/>
                <a:ea typeface="+mj-ea"/>
              </a:rPr>
              <a:t>历史给了我们无限的思考，指引着我们在人类历史长河中前行。一千年前的欧阳修也用他的方式编纂了前人的历史《新五代史》，并在千古名文《伶官传序》中向我们发出振聋发聩的警示！他想对我们说什么呢？</a:t>
            </a:r>
            <a:endParaRPr lang="zh-CN" altLang="en-US" sz="3200" b="0">
              <a:solidFill>
                <a:schemeClr val="accent2">
                  <a:lumMod val="75000"/>
                </a:schemeClr>
              </a:solidFill>
              <a:latin typeface="+mj-ea"/>
              <a:ea typeface="+mj-ea"/>
            </a:endParaRPr>
          </a:p>
        </p:txBody>
      </p:sp>
      <p:sp>
        <p:nvSpPr>
          <p:cNvPr id="2" name="文本框 1"/>
          <p:cNvSpPr txBox="1"/>
          <p:nvPr/>
        </p:nvSpPr>
        <p:spPr>
          <a:xfrm>
            <a:off x="1687830" y="11430"/>
            <a:ext cx="10051415" cy="1594001"/>
          </a:xfrm>
          <a:prstGeom prst="star7">
            <a:avLst/>
          </a:prstGeom>
          <a:solidFill>
            <a:schemeClr val="accent2"/>
          </a:solidFill>
          <a:ln w="9525">
            <a:noFill/>
          </a:ln>
        </p:spPr>
        <p:txBody>
          <a:bodyPr wrap="square">
            <a:spAutoFit/>
          </a:bodyPr>
          <a:lstStyle/>
          <a:p>
            <a:pPr indent="0"/>
            <a:r>
              <a:rPr lang="zh-CN" sz="4400" b="1">
                <a:latin typeface="微软雅黑" panose="020B0503020204020204" charset="-122"/>
                <a:ea typeface="微软雅黑" panose="020B0503020204020204" charset="-122"/>
              </a:rPr>
              <a:t>知人明史，引发思考</a:t>
            </a:r>
            <a:endParaRPr lang="zh-CN" altLang="en-US" sz="44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circle(in)">
                                      <p:cBhvr>
                                        <p:cTn id="12" dur="2000"/>
                                        <p:tgtEl>
                                          <p:spTgt spid="4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101"/>
                                        </p:tgtEl>
                                        <p:attrNameLst>
                                          <p:attrName>style.visibility</p:attrName>
                                        </p:attrNameLst>
                                      </p:cBhvr>
                                      <p:to>
                                        <p:strVal val="visible"/>
                                      </p:to>
                                    </p:set>
                                    <p:animEffect transition="in" filter="circle(in)">
                                      <p:cBhvr>
                                        <p:cTn id="17" dur="2000"/>
                                        <p:tgtEl>
                                          <p:spTgt spid="41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circle(in)">
                                      <p:cBhvr>
                                        <p:cTn id="2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p:bldP spid="100"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00" name="文本框 99"/>
          <p:cNvSpPr txBox="1"/>
          <p:nvPr/>
        </p:nvSpPr>
        <p:spPr>
          <a:xfrm>
            <a:off x="384810" y="1810385"/>
            <a:ext cx="11108055" cy="2009308"/>
          </a:xfrm>
          <a:prstGeom prst="flowChartAlternateProcess">
            <a:avLst/>
          </a:prstGeom>
          <a:noFill/>
          <a:ln w="28575">
            <a:solidFill>
              <a:schemeClr val="tx1"/>
            </a:solidFill>
          </a:ln>
        </p:spPr>
        <p:txBody>
          <a:bodyPr wrap="square">
            <a:spAutoFit/>
          </a:bodyPr>
          <a:lstStyle/>
          <a:p>
            <a:r>
              <a:rPr lang="zh-CN" altLang="en-US" sz="2800" b="1">
                <a:solidFill>
                  <a:srgbClr val="000066"/>
                </a:solidFill>
                <a:latin typeface="+mj-ea"/>
                <a:ea typeface="+mj-ea"/>
                <a:sym typeface="+mn-ea"/>
              </a:rPr>
              <a:t>有些政府干部，先前艰苦奋斗，深入群众，有口皆碑，政绩显著。一旦身居高位，掌握实权，因为有个人嗜好，贪图逸豫，被别有用心者充分利用，拉拢腐蚀，开始拿一点，后来多拿点，拿去了国家的财产，拿丢了自己的前途，拿掉了家庭的幸福。</a:t>
            </a:r>
            <a:endParaRPr lang="zh-CN" altLang="en-US" sz="2800" b="1">
              <a:solidFill>
                <a:srgbClr val="FF0000"/>
              </a:solidFill>
              <a:latin typeface="+mj-ea"/>
              <a:ea typeface="+mj-ea"/>
              <a:cs typeface="微软雅黑" panose="020B0503020204020204" charset="-122"/>
            </a:endParaRPr>
          </a:p>
        </p:txBody>
      </p:sp>
      <p:sp>
        <p:nvSpPr>
          <p:cNvPr id="5" name="文本框 4"/>
          <p:cNvSpPr txBox="1"/>
          <p:nvPr/>
        </p:nvSpPr>
        <p:spPr>
          <a:xfrm>
            <a:off x="384810" y="4119880"/>
            <a:ext cx="8516620" cy="2483742"/>
          </a:xfrm>
          <a:prstGeom prst="flowChartAlternateProcess">
            <a:avLst/>
          </a:prstGeom>
          <a:noFill/>
          <a:ln w="28575">
            <a:solidFill>
              <a:schemeClr val="tx1"/>
            </a:solidFill>
          </a:ln>
        </p:spPr>
        <p:txBody>
          <a:bodyPr wrap="square">
            <a:spAutoFit/>
          </a:bodyPr>
          <a:lstStyle/>
          <a:p>
            <a:pPr lvl="0" indent="361950"/>
            <a:r>
              <a:rPr lang="zh-CN" altLang="en-US" sz="2800" b="1">
                <a:solidFill>
                  <a:srgbClr val="1F6AFF"/>
                </a:solidFill>
                <a:latin typeface="+mn-ea"/>
                <a:cs typeface="+mn-ea"/>
                <a:sym typeface="+mn-ea"/>
              </a:rPr>
              <a:t>许多民营企业家（如山西煤老板）白手起家，以汗水浇铸辉煌，以诚信树立品牌。一旦功成名就，腰缠万贯，便张开巨嘴大吃，吃果子狸，吃活蝎，吃河豚，吃黄金宴</a:t>
            </a:r>
            <a:r>
              <a:rPr lang="en-US" altLang="zh-CN" sz="2800" b="1">
                <a:solidFill>
                  <a:srgbClr val="1F6AFF"/>
                </a:solidFill>
                <a:latin typeface="+mn-ea"/>
                <a:cs typeface="+mn-ea"/>
                <a:sym typeface="+mn-ea"/>
              </a:rPr>
              <a:t>……</a:t>
            </a:r>
            <a:r>
              <a:rPr lang="zh-CN" altLang="en-US" sz="2800" b="1">
                <a:solidFill>
                  <a:srgbClr val="1F6AFF"/>
                </a:solidFill>
                <a:latin typeface="+mn-ea"/>
                <a:cs typeface="+mn-ea"/>
                <a:sym typeface="+mn-ea"/>
              </a:rPr>
              <a:t>吃倒了品牌，吃去了信誉，吃掉了未来。</a:t>
            </a:r>
            <a:endParaRPr lang="zh-CN" altLang="en-US" sz="2800" b="1">
              <a:solidFill>
                <a:srgbClr val="FF0000"/>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839470" y="679450"/>
            <a:ext cx="4679315" cy="829944"/>
          </a:xfrm>
          <a:prstGeom prst="flowChartOnlineStorage">
            <a:avLst/>
          </a:prstGeom>
          <a:solidFill>
            <a:schemeClr val="accent6">
              <a:lumMod val="40000"/>
              <a:lumOff val="60000"/>
            </a:schemeClr>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延伸拓展</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00" name="文本框 99"/>
          <p:cNvSpPr txBox="1"/>
          <p:nvPr/>
        </p:nvSpPr>
        <p:spPr>
          <a:xfrm>
            <a:off x="384810" y="1810385"/>
            <a:ext cx="11108055" cy="1539067"/>
          </a:xfrm>
          <a:prstGeom prst="flowChartAlternateProcess">
            <a:avLst/>
          </a:prstGeom>
          <a:noFill/>
          <a:ln w="28575">
            <a:solidFill>
              <a:schemeClr val="tx1"/>
            </a:solidFill>
          </a:ln>
        </p:spPr>
        <p:txBody>
          <a:bodyPr wrap="square">
            <a:spAutoFit/>
          </a:bodyPr>
          <a:lstStyle/>
          <a:p>
            <a:r>
              <a:rPr lang="zh-CN" altLang="en-US" sz="2800" b="1">
                <a:solidFill>
                  <a:srgbClr val="000066"/>
                </a:solidFill>
                <a:latin typeface="+mj-ea"/>
                <a:ea typeface="+mj-ea"/>
                <a:sym typeface="+mn-ea"/>
              </a:rPr>
              <a:t>有些基层领导一步一个脚印，艰苦卓绝，带领群众走上致富道路，建设小康村，亿元村。但是成就事业之后，独断专横，飞扬跋扈，挥金如土，纸醉金迷，俨然一个土皇帝。最终身陷囹圄，悔不当初。</a:t>
            </a:r>
            <a:endParaRPr lang="zh-CN" altLang="en-US" sz="2800" b="1">
              <a:solidFill>
                <a:srgbClr val="FF0000"/>
              </a:solidFill>
              <a:latin typeface="+mj-ea"/>
              <a:ea typeface="+mj-ea"/>
              <a:cs typeface="微软雅黑" panose="020B0503020204020204" charset="-122"/>
            </a:endParaRPr>
          </a:p>
        </p:txBody>
      </p:sp>
      <p:sp>
        <p:nvSpPr>
          <p:cNvPr id="5" name="文本框 4"/>
          <p:cNvSpPr txBox="1"/>
          <p:nvPr/>
        </p:nvSpPr>
        <p:spPr>
          <a:xfrm>
            <a:off x="384810" y="4119880"/>
            <a:ext cx="8516620" cy="2017060"/>
          </a:xfrm>
          <a:prstGeom prst="flowChartAlternateProcess">
            <a:avLst/>
          </a:prstGeom>
          <a:noFill/>
          <a:ln w="28575">
            <a:solidFill>
              <a:schemeClr val="tx1"/>
            </a:solidFill>
          </a:ln>
        </p:spPr>
        <p:txBody>
          <a:bodyPr wrap="square">
            <a:spAutoFit/>
          </a:bodyPr>
          <a:lstStyle/>
          <a:p>
            <a:pPr lvl="0" indent="361950"/>
            <a:r>
              <a:rPr lang="zh-CN" altLang="en-US" sz="2800" b="1">
                <a:solidFill>
                  <a:srgbClr val="7030A0"/>
                </a:solidFill>
                <a:latin typeface="+mj-ea"/>
                <a:ea typeface="+mj-ea"/>
                <a:cs typeface="+mj-ea"/>
                <a:sym typeface="+mn-ea"/>
              </a:rPr>
              <a:t>有的知识分子，年轻时志存高远，埋头苦干，成就辉煌事业，成为知名教授。得志之时便猖狂，或迷恋女色，沉溺享乐，身败名裂；或贪图金钱，抛弃事业，专事“招研”培训，斯文扫地。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9913" y="1362075"/>
            <a:ext cx="9139555" cy="914400"/>
          </a:xfrm>
          <a:prstGeom prst="rect">
            <a:avLst/>
          </a:prstGeom>
          <a:noFill/>
          <a:ln>
            <a:noFill/>
          </a:ln>
        </p:spPr>
        <p:txBody>
          <a:bodyPr wrap="none" rtlCol="0" anchor="t">
            <a:spAutoFit/>
          </a:bodyPr>
          <a:lstStyle/>
          <a:p>
            <a:pPr algn="ctr"/>
            <a:r>
              <a:rPr lang="zh-CN" altLang="zh-CN" sz="5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忧劳可以兴国，逸豫可以亡身</a:t>
            </a:r>
          </a:p>
        </p:txBody>
      </p:sp>
      <p:sp>
        <p:nvSpPr>
          <p:cNvPr id="4" name="矩形 3"/>
          <p:cNvSpPr/>
          <p:nvPr/>
        </p:nvSpPr>
        <p:spPr>
          <a:xfrm>
            <a:off x="569913" y="2850515"/>
            <a:ext cx="5005705" cy="914400"/>
          </a:xfrm>
          <a:prstGeom prst="rect">
            <a:avLst/>
          </a:prstGeom>
          <a:noFill/>
          <a:ln>
            <a:noFill/>
          </a:ln>
        </p:spPr>
        <p:txBody>
          <a:bodyPr wrap="none" rtlCol="0" anchor="t">
            <a:spAutoFit/>
          </a:bodyPr>
          <a:lstStyle/>
          <a:p>
            <a:pPr algn="ctr"/>
            <a:r>
              <a:rPr lang="zh-CN" altLang="en-US" sz="5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满招损，谦得益</a:t>
            </a:r>
          </a:p>
        </p:txBody>
      </p:sp>
      <p:sp>
        <p:nvSpPr>
          <p:cNvPr id="5" name="矩形 4"/>
          <p:cNvSpPr/>
          <p:nvPr/>
        </p:nvSpPr>
        <p:spPr>
          <a:xfrm>
            <a:off x="570230" y="4396740"/>
            <a:ext cx="11206480" cy="914400"/>
          </a:xfrm>
          <a:prstGeom prst="rect">
            <a:avLst/>
          </a:prstGeom>
          <a:noFill/>
          <a:ln>
            <a:noFill/>
          </a:ln>
        </p:spPr>
        <p:txBody>
          <a:bodyPr wrap="none" rtlCol="0" anchor="t">
            <a:spAutoFit/>
          </a:bodyPr>
          <a:lstStyle/>
          <a:p>
            <a:pPr algn="ctr"/>
            <a:r>
              <a:rPr lang="zh-CN" altLang="en-US" sz="5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祸患常积于忽微，而智勇多困于所溺</a:t>
            </a:r>
          </a:p>
        </p:txBody>
      </p:sp>
      <p:pic>
        <p:nvPicPr>
          <p:cNvPr id="4098" name="Picture 5" descr="57"/>
          <p:cNvPicPr>
            <a:picLocks noChangeAspect="1"/>
          </p:cNvPicPr>
          <p:nvPr/>
        </p:nvPicPr>
        <p:blipFill>
          <a:blip r:embed="rId2"/>
          <a:srcRect r="58195" b="34641"/>
          <a:stretch>
            <a:fillRect/>
          </a:stretch>
        </p:blipFill>
        <p:spPr>
          <a:xfrm>
            <a:off x="25718" y="88900"/>
            <a:ext cx="2303462" cy="2182813"/>
          </a:xfrm>
          <a:prstGeom prst="rect">
            <a:avLst/>
          </a:prstGeom>
          <a:noFill/>
          <a:ln w="9525">
            <a:noFill/>
          </a:ln>
        </p:spPr>
      </p:pic>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sp>
        <p:nvSpPr>
          <p:cNvPr id="13314" name="文本框 13313"/>
          <p:cNvSpPr txBox="1"/>
          <p:nvPr/>
        </p:nvSpPr>
        <p:spPr>
          <a:xfrm>
            <a:off x="3178810" y="198755"/>
            <a:ext cx="4679315" cy="1037430"/>
          </a:xfrm>
          <a:prstGeom prst="doubleWave">
            <a:avLst/>
          </a:prstGeom>
          <a:solidFill>
            <a:schemeClr val="accent4"/>
          </a:solidFill>
          <a:ln w="9525">
            <a:solidFill>
              <a:schemeClr val="accent6">
                <a:lumMod val="40000"/>
                <a:lumOff val="60000"/>
              </a:schemeClr>
            </a:solidFill>
          </a:ln>
        </p:spPr>
        <p:txBody>
          <a:bodyPr wrap="square">
            <a:spAutoFit/>
          </a:bodyPr>
          <a:lstStyle/>
          <a:p>
            <a:pPr algn="ctr">
              <a:spcBef>
                <a:spcPct val="50000"/>
              </a:spcBef>
              <a:buClrTx/>
            </a:pPr>
            <a:r>
              <a:rPr lang="zh-CN" altLang="en-US" sz="4800" b="1">
                <a:solidFill>
                  <a:srgbClr val="CC00FF"/>
                </a:solidFill>
                <a:latin typeface="Times New Roman" panose="02020603050405020304" pitchFamily="18" charset="0"/>
                <a:ea typeface="隶书" panose="02010509060101010101" pitchFamily="49" charset="-122"/>
              </a:rPr>
              <a:t>永远牢记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2000"/>
                                        <p:tgtEl>
                                          <p:spTgt spid="133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33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88900"/>
            <a:ext cx="3378835" cy="1383020"/>
          </a:xfrm>
          <a:prstGeom prst="star10">
            <a:avLst/>
          </a:prstGeom>
          <a:solidFill>
            <a:schemeClr val="accent2"/>
          </a:solidFill>
          <a:ln w="9525">
            <a:noFill/>
          </a:ln>
        </p:spPr>
        <p:txBody>
          <a:bodyPr wrap="square">
            <a:spAutoFit/>
          </a:bodyPr>
          <a:lstStyle/>
          <a:p>
            <a:pPr lvl="0"/>
            <a:r>
              <a:rPr lang="zh-CN" altLang="en-US" sz="5400" b="1">
                <a:solidFill>
                  <a:schemeClr val="bg1"/>
                </a:solidFill>
                <a:latin typeface="微软雅黑" panose="020B0503020204020204" charset="-122"/>
                <a:ea typeface="微软雅黑" panose="020B0503020204020204" charset="-122"/>
              </a:rPr>
              <a:t>欧阳修</a:t>
            </a:r>
            <a:endParaRPr lang="zh-CN" altLang="en-US" sz="5400" b="1">
              <a:solidFill>
                <a:schemeClr val="bg1"/>
              </a:solidFill>
              <a:latin typeface="微软雅黑" panose="020B0503020204020204" charset="-122"/>
              <a:ea typeface="微软雅黑"/>
            </a:endParaRPr>
          </a:p>
        </p:txBody>
      </p:sp>
      <p:sp>
        <p:nvSpPr>
          <p:cNvPr id="5" name="文本框 4"/>
          <p:cNvSpPr txBox="1"/>
          <p:nvPr/>
        </p:nvSpPr>
        <p:spPr>
          <a:xfrm>
            <a:off x="444500" y="1565275"/>
            <a:ext cx="11619230" cy="5046345"/>
          </a:xfrm>
          <a:prstGeom prst="rect">
            <a:avLst/>
          </a:prstGeom>
          <a:noFill/>
          <a:ln w="28575" cap="flat" cmpd="sng">
            <a:solidFill>
              <a:schemeClr val="accent1"/>
            </a:solidFill>
            <a:prstDash val="solid"/>
            <a:miter/>
            <a:headEnd type="none" w="med" len="med"/>
            <a:tailEnd type="none" w="med" len="med"/>
          </a:ln>
        </p:spPr>
        <p:txBody>
          <a:bodyPr wrap="square">
            <a:spAutoFit/>
          </a:bodyPr>
          <a:lstStyle/>
          <a:p>
            <a:pPr lvl="0" fontAlgn="auto">
              <a:lnSpc>
                <a:spcPts val="5520"/>
              </a:lnSpc>
            </a:pPr>
            <a:r>
              <a:rPr lang="en-US" altLang="zh-CN" sz="3600" b="1">
                <a:solidFill>
                  <a:schemeClr val="tx2"/>
                </a:solidFill>
                <a:latin typeface="Arial" panose="020B0604020202020204" pitchFamily="34" charset="0"/>
                <a:ea typeface="黑体" panose="02010609060101010101" pitchFamily="49" charset="-122"/>
              </a:rPr>
              <a:t>      </a:t>
            </a:r>
            <a:r>
              <a:rPr lang="zh-CN" altLang="en-US" sz="3600" b="1">
                <a:solidFill>
                  <a:schemeClr val="tx2"/>
                </a:solidFill>
                <a:latin typeface="Arial" panose="020B0604020202020204" pitchFamily="34" charset="0"/>
                <a:ea typeface="黑体" panose="02010609060101010101" pitchFamily="49" charset="-122"/>
              </a:rPr>
              <a:t>字</a:t>
            </a:r>
            <a:r>
              <a:rPr lang="zh-CN" altLang="en-US" sz="3600" b="1" u="sng">
                <a:solidFill>
                  <a:srgbClr val="FF0000"/>
                </a:solidFill>
                <a:latin typeface="Arial" panose="020B0604020202020204" pitchFamily="34" charset="0"/>
                <a:ea typeface="黑体" panose="02010609060101010101" pitchFamily="49" charset="-122"/>
              </a:rPr>
              <a:t>永叔</a:t>
            </a:r>
            <a:r>
              <a:rPr lang="zh-CN" altLang="en-US" sz="3600" b="1">
                <a:solidFill>
                  <a:schemeClr val="tx2"/>
                </a:solidFill>
                <a:latin typeface="Arial" panose="020B0604020202020204" pitchFamily="34" charset="0"/>
                <a:ea typeface="黑体" panose="02010609060101010101" pitchFamily="49" charset="-122"/>
              </a:rPr>
              <a:t>，号</a:t>
            </a:r>
            <a:r>
              <a:rPr lang="zh-CN" altLang="en-US" sz="3600" b="1" u="sng">
                <a:solidFill>
                  <a:srgbClr val="FF0000"/>
                </a:solidFill>
                <a:latin typeface="Arial" panose="020B0604020202020204" pitchFamily="34" charset="0"/>
                <a:ea typeface="黑体" panose="02010609060101010101" pitchFamily="49" charset="-122"/>
              </a:rPr>
              <a:t>醉翁、六一居士</a:t>
            </a:r>
            <a:r>
              <a:rPr lang="zh-CN" altLang="en-US" sz="3600" b="1">
                <a:solidFill>
                  <a:schemeClr val="tx2"/>
                </a:solidFill>
                <a:latin typeface="Arial" panose="020B0604020202020204" pitchFamily="34" charset="0"/>
                <a:ea typeface="黑体" panose="02010609060101010101" pitchFamily="49" charset="-122"/>
              </a:rPr>
              <a:t>，谥号</a:t>
            </a:r>
            <a:r>
              <a:rPr lang="zh-CN" altLang="en-US" sz="3600" b="1">
                <a:solidFill>
                  <a:srgbClr val="FF0000"/>
                </a:solidFill>
                <a:latin typeface="Arial" panose="020B0604020202020204" pitchFamily="34" charset="0"/>
                <a:ea typeface="黑体" panose="02010609060101010101" pitchFamily="49" charset="-122"/>
              </a:rPr>
              <a:t>文忠</a:t>
            </a:r>
            <a:r>
              <a:rPr lang="zh-CN" altLang="en-US" sz="3600" b="1">
                <a:solidFill>
                  <a:schemeClr val="tx2"/>
                </a:solidFill>
                <a:latin typeface="Arial" panose="020B0604020202020204" pitchFamily="34" charset="0"/>
                <a:ea typeface="黑体" panose="02010609060101010101" pitchFamily="49" charset="-122"/>
              </a:rPr>
              <a:t>。著名文学家、史学家，北宋中叶的文坛领袖，</a:t>
            </a:r>
            <a:r>
              <a:rPr lang="zh-CN" altLang="en-US" sz="3600" b="1">
                <a:solidFill>
                  <a:srgbClr val="CC00FF"/>
                </a:solidFill>
                <a:latin typeface="Arial" panose="020B0604020202020204" pitchFamily="34" charset="0"/>
                <a:ea typeface="黑体" panose="02010609060101010101" pitchFamily="49" charset="-122"/>
              </a:rPr>
              <a:t>诗文革新运动</a:t>
            </a:r>
            <a:r>
              <a:rPr lang="zh-CN" altLang="en-US" sz="3600" b="1">
                <a:solidFill>
                  <a:schemeClr val="tx2"/>
                </a:solidFill>
                <a:latin typeface="Arial" panose="020B0604020202020204" pitchFamily="34" charset="0"/>
                <a:ea typeface="黑体" panose="02010609060101010101" pitchFamily="49" charset="-122"/>
              </a:rPr>
              <a:t>的倡导者。“唐宋八大家”中宋代的五位</a:t>
            </a:r>
            <a:r>
              <a:rPr lang="zh-CN" altLang="en-US" sz="3600" b="1" u="sng">
                <a:solidFill>
                  <a:srgbClr val="008000"/>
                </a:solidFill>
                <a:latin typeface="Arial" panose="020B0604020202020204" pitchFamily="34" charset="0"/>
                <a:ea typeface="黑体" panose="02010609060101010101" pitchFamily="49" charset="-122"/>
              </a:rPr>
              <a:t>苏洵、苏轼、苏辙、王安石、曾巩</a:t>
            </a:r>
            <a:r>
              <a:rPr lang="zh-CN" altLang="en-US" sz="3600" b="1">
                <a:solidFill>
                  <a:schemeClr val="tx2"/>
                </a:solidFill>
                <a:latin typeface="Arial" panose="020B0604020202020204" pitchFamily="34" charset="0"/>
                <a:ea typeface="黑体" panose="02010609060101010101" pitchFamily="49" charset="-122"/>
              </a:rPr>
              <a:t>都是他的学生。他在诗、文、书法、文论等各方面都很有成就。他在诗、文、书法、</a:t>
            </a:r>
          </a:p>
          <a:p>
            <a:pPr lvl="0" fontAlgn="auto">
              <a:lnSpc>
                <a:spcPts val="5520"/>
              </a:lnSpc>
            </a:pPr>
            <a:r>
              <a:rPr lang="zh-CN" altLang="en-US" sz="3600" b="1">
                <a:solidFill>
                  <a:schemeClr val="tx2"/>
                </a:solidFill>
                <a:latin typeface="Arial" panose="020B0604020202020204" pitchFamily="34" charset="0"/>
                <a:ea typeface="黑体" panose="02010609060101010101" pitchFamily="49" charset="-122"/>
              </a:rPr>
              <a:t>文论等各方面都很有成就。著有《欧阳文</a:t>
            </a:r>
          </a:p>
          <a:p>
            <a:pPr lvl="0" fontAlgn="auto">
              <a:lnSpc>
                <a:spcPts val="5520"/>
              </a:lnSpc>
            </a:pPr>
            <a:r>
              <a:rPr lang="zh-CN" altLang="en-US" sz="3600" b="1">
                <a:solidFill>
                  <a:schemeClr val="tx2"/>
                </a:solidFill>
                <a:latin typeface="Arial" panose="020B0604020202020204" pitchFamily="34" charset="0"/>
                <a:ea typeface="黑体" panose="02010609060101010101" pitchFamily="49" charset="-122"/>
              </a:rPr>
              <a:t>忠公集》，史书《新唐书》《新五代史》。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389"/>
                                        </p:tgtEl>
                                        <p:attrNameLst>
                                          <p:attrName>style.visibility</p:attrName>
                                        </p:attrNameLst>
                                      </p:cBhvr>
                                      <p:to>
                                        <p:strVal val="visible"/>
                                      </p:to>
                                    </p:set>
                                    <p:animEffect transition="in" filter="blinds(horizontal)">
                                      <p:cBhvr>
                                        <p:cTn id="7" dur="500"/>
                                        <p:tgtEl>
                                          <p:spTgt spid="1443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9" grpId="0" animBg="1"/>
      <p:bldP spid="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88900"/>
            <a:ext cx="3378835" cy="1383020"/>
          </a:xfrm>
          <a:prstGeom prst="star10">
            <a:avLst/>
          </a:prstGeom>
          <a:solidFill>
            <a:schemeClr val="accent2"/>
          </a:solidFill>
          <a:ln w="9525">
            <a:noFill/>
          </a:ln>
        </p:spPr>
        <p:txBody>
          <a:bodyPr wrap="square">
            <a:spAutoFit/>
          </a:bodyPr>
          <a:lstStyle/>
          <a:p>
            <a:pPr lvl="0"/>
            <a:r>
              <a:rPr lang="zh-CN" altLang="en-US" sz="5400" b="1">
                <a:solidFill>
                  <a:schemeClr val="bg1"/>
                </a:solidFill>
                <a:latin typeface="微软雅黑" panose="020B0503020204020204" charset="-122"/>
                <a:ea typeface="微软雅黑" panose="020B0503020204020204" charset="-122"/>
              </a:rPr>
              <a:t>欧阳修</a:t>
            </a:r>
          </a:p>
        </p:txBody>
      </p:sp>
      <p:sp>
        <p:nvSpPr>
          <p:cNvPr id="5" name="文本框 4"/>
          <p:cNvSpPr txBox="1"/>
          <p:nvPr/>
        </p:nvSpPr>
        <p:spPr>
          <a:xfrm>
            <a:off x="444500" y="1473200"/>
            <a:ext cx="11463655" cy="798830"/>
          </a:xfrm>
          <a:prstGeom prst="rect">
            <a:avLst/>
          </a:prstGeom>
          <a:noFill/>
          <a:ln w="28575" cap="flat" cmpd="sng">
            <a:solidFill>
              <a:schemeClr val="accent1"/>
            </a:solidFill>
            <a:prstDash val="solid"/>
            <a:miter/>
            <a:headEnd type="none" w="med" len="med"/>
            <a:tailEnd type="none" w="med" len="med"/>
          </a:ln>
        </p:spPr>
        <p:txBody>
          <a:bodyPr wrap="square">
            <a:spAutoFit/>
          </a:bodyPr>
          <a:lstStyle/>
          <a:p>
            <a:pPr lvl="0" algn="l" fontAlgn="auto">
              <a:lnSpc>
                <a:spcPts val="5520"/>
              </a:lnSpc>
            </a:pPr>
            <a:r>
              <a:rPr lang="zh-CN" altLang="en-US" sz="3200" b="1">
                <a:latin typeface="Arial" panose="020B0604020202020204" pitchFamily="34" charset="0"/>
                <a:ea typeface="黑体" panose="02010609060101010101" pitchFamily="49" charset="-122"/>
              </a:rPr>
              <a:t>醉翁之意不在酒，而在山水之间也。</a:t>
            </a:r>
            <a:r>
              <a:rPr lang="zh-CN" altLang="en-US" sz="2800" b="1">
                <a:solidFill>
                  <a:srgbClr val="FF0000"/>
                </a:solidFill>
                <a:latin typeface="Arial" panose="020B0604020202020204" pitchFamily="34" charset="0"/>
                <a:ea typeface="黑体" panose="02010609060101010101" pitchFamily="49" charset="-122"/>
              </a:rPr>
              <a:t>（《醉翁亭记》）</a:t>
            </a:r>
          </a:p>
        </p:txBody>
      </p:sp>
      <p:sp>
        <p:nvSpPr>
          <p:cNvPr id="3" name="文本框 2"/>
          <p:cNvSpPr txBox="1"/>
          <p:nvPr/>
        </p:nvSpPr>
        <p:spPr>
          <a:xfrm>
            <a:off x="444500" y="2442845"/>
            <a:ext cx="11463655" cy="1506855"/>
          </a:xfrm>
          <a:prstGeom prst="rect">
            <a:avLst/>
          </a:prstGeom>
          <a:noFill/>
          <a:ln w="28575" cap="flat" cmpd="sng">
            <a:solidFill>
              <a:schemeClr val="accent1"/>
            </a:solidFill>
            <a:prstDash val="solid"/>
            <a:miter/>
            <a:headEnd type="none" w="med" len="med"/>
            <a:tailEnd type="none" w="med" len="med"/>
          </a:ln>
        </p:spPr>
        <p:txBody>
          <a:bodyPr wrap="square">
            <a:spAutoFit/>
          </a:bodyPr>
          <a:lstStyle/>
          <a:p>
            <a:pPr lvl="0" fontAlgn="auto">
              <a:lnSpc>
                <a:spcPts val="5520"/>
              </a:lnSpc>
            </a:pPr>
            <a:r>
              <a:rPr lang="zh-CN" altLang="en-US" sz="3200" b="1">
                <a:latin typeface="Arial" panose="020B0604020202020204" pitchFamily="34" charset="0"/>
                <a:ea typeface="黑体" panose="02010609060101010101" pitchFamily="49" charset="-122"/>
              </a:rPr>
              <a:t>去年元夜时，花市灯如昼。月上柳梢头，人约黄昏后。今年元夜时，月与灯依旧。不见去年人，泪满春衫袖。</a:t>
            </a:r>
            <a:r>
              <a:rPr lang="zh-CN" altLang="en-US" sz="2800" b="1">
                <a:solidFill>
                  <a:srgbClr val="FF0000"/>
                </a:solidFill>
                <a:latin typeface="Arial" panose="020B0604020202020204" pitchFamily="34" charset="0"/>
                <a:ea typeface="黑体" panose="02010609060101010101" pitchFamily="49" charset="-122"/>
              </a:rPr>
              <a:t>（《生查子》）</a:t>
            </a:r>
          </a:p>
        </p:txBody>
      </p:sp>
      <p:sp>
        <p:nvSpPr>
          <p:cNvPr id="4" name="文本框 3"/>
          <p:cNvSpPr txBox="1"/>
          <p:nvPr/>
        </p:nvSpPr>
        <p:spPr>
          <a:xfrm>
            <a:off x="444500" y="4112260"/>
            <a:ext cx="9205595" cy="2738120"/>
          </a:xfrm>
          <a:prstGeom prst="rect">
            <a:avLst/>
          </a:prstGeom>
          <a:noFill/>
          <a:ln w="28575" cap="flat" cmpd="sng">
            <a:solidFill>
              <a:schemeClr val="accent1"/>
            </a:solidFill>
            <a:prstDash val="solid"/>
            <a:miter/>
            <a:headEnd type="none" w="med" len="med"/>
            <a:tailEnd type="none" w="med" len="med"/>
          </a:ln>
        </p:spPr>
        <p:txBody>
          <a:bodyPr wrap="square">
            <a:spAutoFit/>
          </a:bodyPr>
          <a:lstStyle/>
          <a:p>
            <a:pPr lvl="0" fontAlgn="auto">
              <a:lnSpc>
                <a:spcPts val="5160"/>
              </a:lnSpc>
            </a:pPr>
            <a:r>
              <a:rPr sz="3200" b="1">
                <a:latin typeface="Arial" panose="020B0604020202020204" pitchFamily="34" charset="0"/>
                <a:ea typeface="黑体" panose="02010609060101010101" pitchFamily="49" charset="-122"/>
              </a:rPr>
              <a:t>庭院深深深几许，杨柳堆烟，帘幕无重数。玉勒雕</a:t>
            </a:r>
          </a:p>
          <a:p>
            <a:pPr lvl="0" fontAlgn="auto">
              <a:lnSpc>
                <a:spcPts val="5160"/>
              </a:lnSpc>
            </a:pPr>
            <a:r>
              <a:rPr sz="3200" b="1">
                <a:latin typeface="Arial" panose="020B0604020202020204" pitchFamily="34" charset="0"/>
                <a:ea typeface="黑体" panose="02010609060101010101" pitchFamily="49" charset="-122"/>
              </a:rPr>
              <a:t>鞍游冶处，楼高不见章台路。雨横风狂三月暮，门</a:t>
            </a:r>
          </a:p>
          <a:p>
            <a:pPr lvl="0" fontAlgn="auto">
              <a:lnSpc>
                <a:spcPts val="5160"/>
              </a:lnSpc>
            </a:pPr>
            <a:r>
              <a:rPr sz="3200" b="1">
                <a:latin typeface="Arial" panose="020B0604020202020204" pitchFamily="34" charset="0"/>
                <a:ea typeface="黑体" panose="02010609060101010101" pitchFamily="49" charset="-122"/>
              </a:rPr>
              <a:t>掩黄昏，无计留春住。泪眼问花花不语，乱红飞过</a:t>
            </a:r>
          </a:p>
          <a:p>
            <a:pPr lvl="0" fontAlgn="auto">
              <a:lnSpc>
                <a:spcPts val="5160"/>
              </a:lnSpc>
            </a:pPr>
            <a:r>
              <a:rPr sz="3200" b="1">
                <a:latin typeface="Arial" panose="020B0604020202020204" pitchFamily="34" charset="0"/>
                <a:ea typeface="黑体" panose="02010609060101010101" pitchFamily="49" charset="-122"/>
              </a:rPr>
              <a:t>秋千去。</a:t>
            </a:r>
            <a:r>
              <a:rPr lang="zh-CN" sz="2800" b="1">
                <a:solidFill>
                  <a:srgbClr val="FF0000"/>
                </a:solidFill>
                <a:latin typeface="Arial" panose="020B0604020202020204" pitchFamily="34" charset="0"/>
                <a:ea typeface="黑体" panose="02010609060101010101" pitchFamily="49" charset="-122"/>
              </a:rPr>
              <a:t>（</a:t>
            </a:r>
            <a:r>
              <a:rPr sz="2800" b="1">
                <a:solidFill>
                  <a:srgbClr val="FF0000"/>
                </a:solidFill>
                <a:latin typeface="Arial" panose="020B0604020202020204" pitchFamily="34" charset="0"/>
                <a:ea typeface="黑体" panose="02010609060101010101" pitchFamily="49" charset="-122"/>
              </a:rPr>
              <a:t>《蝶恋花》</a:t>
            </a:r>
            <a:r>
              <a:rPr lang="zh-CN" sz="2800" b="1">
                <a:solidFill>
                  <a:srgbClr val="FF0000"/>
                </a:solidFill>
                <a:latin typeface="Arial" panose="020B0604020202020204" pitchFamily="34" charset="0"/>
                <a:ea typeface="黑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3"/>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4"/>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88900"/>
            <a:ext cx="3378835" cy="1842202"/>
          </a:xfrm>
          <a:prstGeom prst="star10">
            <a:avLst/>
          </a:prstGeom>
          <a:solidFill>
            <a:srgbClr val="00B0F0"/>
          </a:solidFill>
          <a:ln w="9525">
            <a:noFill/>
          </a:ln>
        </p:spPr>
        <p:txBody>
          <a:bodyPr wrap="square">
            <a:spAutoFit/>
          </a:bodyPr>
          <a:lstStyle/>
          <a:p>
            <a:pPr lvl="0"/>
            <a:r>
              <a:rPr lang="zh-CN" altLang="en-US" sz="5400" b="1">
                <a:solidFill>
                  <a:schemeClr val="bg1"/>
                </a:solidFill>
                <a:latin typeface="微软雅黑" panose="020B0503020204020204" charset="-122"/>
                <a:ea typeface="微软雅黑" panose="020B0503020204020204" charset="-122"/>
              </a:rPr>
              <a:t>解   题</a:t>
            </a:r>
          </a:p>
        </p:txBody>
      </p:sp>
      <p:sp>
        <p:nvSpPr>
          <p:cNvPr id="5" name="内容占位符 4"/>
          <p:cNvSpPr>
            <a:spLocks noGrp="1"/>
          </p:cNvSpPr>
          <p:nvPr>
            <p:custDataLst>
              <p:tags r:id="rId1"/>
            </p:custDataLst>
          </p:nvPr>
        </p:nvSpPr>
        <p:spPr>
          <a:xfrm>
            <a:off x="1038225" y="1931035"/>
            <a:ext cx="10515600" cy="4351338"/>
          </a:xfrm>
          <a:prstGeom prst="flowChartAlternateProcess">
            <a:avLst/>
          </a:prstGeom>
          <a:ln w="28575">
            <a:solidFill>
              <a:schemeClr val="tx1"/>
            </a:solidFill>
          </a:ln>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50000"/>
              </a:spcBef>
              <a:buClrTx/>
              <a:buNone/>
            </a:pPr>
            <a:r>
              <a:rPr lang="zh-CN" altLang="en-US" sz="3600" b="1">
                <a:solidFill>
                  <a:srgbClr val="FF0000"/>
                </a:solidFill>
                <a:latin typeface="Arial" panose="020B0604020202020204" pitchFamily="34" charset="0"/>
                <a:ea typeface="黑体" panose="02010609060101010101" pitchFamily="49" charset="-122"/>
              </a:rPr>
              <a:t>伶</a:t>
            </a:r>
            <a:r>
              <a:rPr lang="zh-CN" altLang="en-US" sz="3600" b="1">
                <a:solidFill>
                  <a:schemeClr val="tx2"/>
                </a:solidFill>
                <a:latin typeface="Arial" panose="020B0604020202020204" pitchFamily="34" charset="0"/>
                <a:ea typeface="黑体" panose="02010609060101010101" pitchFamily="49" charset="-122"/>
              </a:rPr>
              <a:t>：封建时代称演戏的人为伶 。</a:t>
            </a:r>
          </a:p>
          <a:p>
            <a:pPr algn="just">
              <a:lnSpc>
                <a:spcPct val="120000"/>
              </a:lnSpc>
              <a:spcBef>
                <a:spcPct val="50000"/>
              </a:spcBef>
              <a:buClrTx/>
              <a:buNone/>
            </a:pPr>
            <a:r>
              <a:rPr lang="zh-CN" altLang="en-US" sz="3600" b="1">
                <a:solidFill>
                  <a:srgbClr val="FF0000"/>
                </a:solidFill>
                <a:latin typeface="Arial" panose="020B0604020202020204" pitchFamily="34" charset="0"/>
                <a:ea typeface="黑体" panose="02010609060101010101" pitchFamily="49" charset="-122"/>
              </a:rPr>
              <a:t>伶官</a:t>
            </a:r>
            <a:r>
              <a:rPr lang="zh-CN" altLang="en-US" sz="3600" b="1">
                <a:solidFill>
                  <a:schemeClr val="tx2"/>
                </a:solidFill>
                <a:latin typeface="Arial" panose="020B0604020202020204" pitchFamily="34" charset="0"/>
                <a:ea typeface="黑体" panose="02010609060101010101" pitchFamily="49" charset="-122"/>
              </a:rPr>
              <a:t>：在宫廷中授有官职的伶人叫做伶官 。</a:t>
            </a:r>
          </a:p>
          <a:p>
            <a:pPr algn="just">
              <a:lnSpc>
                <a:spcPct val="120000"/>
              </a:lnSpc>
              <a:spcBef>
                <a:spcPct val="50000"/>
              </a:spcBef>
              <a:buClrTx/>
              <a:buNone/>
            </a:pPr>
            <a:r>
              <a:rPr lang="zh-CN" altLang="en-US" sz="3600" b="1">
                <a:solidFill>
                  <a:srgbClr val="FF0000"/>
                </a:solidFill>
                <a:latin typeface="Arial" panose="020B0604020202020204" pitchFamily="34" charset="0"/>
                <a:ea typeface="黑体" panose="02010609060101010101" pitchFamily="49" charset="-122"/>
              </a:rPr>
              <a:t>序</a:t>
            </a:r>
            <a:r>
              <a:rPr lang="zh-CN" altLang="en-US" sz="3600" b="1">
                <a:solidFill>
                  <a:schemeClr val="tx2"/>
                </a:solidFill>
                <a:latin typeface="Arial" panose="020B0604020202020204" pitchFamily="34" charset="0"/>
                <a:ea typeface="黑体" panose="02010609060101010101" pitchFamily="49" charset="-122"/>
              </a:rPr>
              <a:t>：为一种文体，相当于今天某些文章的“前言”或者编者的“按语”，它的内容或是提纲挈领地评价该书内容，或者叙述著书作文的缘由，以便有助于读者理解下面有关书或文的内容。</a:t>
            </a:r>
          </a:p>
          <a:p>
            <a:pPr marL="228600" indent="-228600" algn="just">
              <a:lnSpc>
                <a:spcPct val="120000"/>
              </a:lnSpc>
              <a:buSzTx/>
              <a:buFont typeface="Arial" panose="020B0604020202020204" pitchFamily="34" charset="0"/>
              <a:buChar char="•"/>
            </a:pPr>
            <a:endParaRPr lang="zh-CN" altLang="en-US" sz="3600" b="1">
              <a:solidFill>
                <a:schemeClr val="tx2"/>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4389"/>
                                        </p:tgtEl>
                                        <p:attrNameLst>
                                          <p:attrName>style.visibility</p:attrName>
                                        </p:attrNameLst>
                                      </p:cBhvr>
                                      <p:to>
                                        <p:strVal val="visible"/>
                                      </p:to>
                                    </p:set>
                                    <p:animEffect transition="in" filter="wedge">
                                      <p:cBhvr>
                                        <p:cTn id="7" dur="2000"/>
                                        <p:tgtEl>
                                          <p:spTgt spid="1443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9"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0"/>
            <a:ext cx="4501515" cy="2051808"/>
          </a:xfrm>
          <a:prstGeom prst="star10">
            <a:avLst/>
          </a:prstGeom>
          <a:solidFill>
            <a:schemeClr val="accent4">
              <a:lumMod val="60000"/>
              <a:lumOff val="40000"/>
            </a:schemeClr>
          </a:solidFill>
          <a:ln w="9525">
            <a:noFill/>
          </a:ln>
        </p:spPr>
        <p:txBody>
          <a:bodyPr wrap="square">
            <a:spAutoFit/>
          </a:bodyPr>
          <a:lstStyle/>
          <a:p>
            <a:pPr lvl="0"/>
            <a:r>
              <a:rPr lang="zh-CN" altLang="en-US" sz="5400" b="1">
                <a:solidFill>
                  <a:srgbClr val="FF0000"/>
                </a:solidFill>
                <a:latin typeface="微软雅黑" panose="020B0503020204020204" charset="-122"/>
                <a:ea typeface="微软雅黑" panose="020B0503020204020204" charset="-122"/>
              </a:rPr>
              <a:t>写作背景</a:t>
            </a:r>
            <a:endParaRPr lang="zh-CN" altLang="en-US" sz="5400" b="1">
              <a:solidFill>
                <a:srgbClr val="FF0000"/>
              </a:solidFill>
              <a:latin typeface="微软雅黑" panose="020B0503020204020204" charset="-122"/>
              <a:ea typeface="微软雅黑"/>
            </a:endParaRPr>
          </a:p>
        </p:txBody>
      </p:sp>
      <p:sp>
        <p:nvSpPr>
          <p:cNvPr id="330755" name="文本框 330754"/>
          <p:cNvSpPr txBox="1"/>
          <p:nvPr/>
        </p:nvSpPr>
        <p:spPr>
          <a:xfrm>
            <a:off x="313690" y="1598295"/>
            <a:ext cx="11620500" cy="5017677"/>
          </a:xfrm>
          <a:prstGeom prst="flowChartAlternateProcess">
            <a:avLst/>
          </a:prstGeom>
          <a:noFill/>
          <a:ln w="28575">
            <a:solidFill>
              <a:schemeClr val="tx1"/>
            </a:solidFill>
          </a:ln>
        </p:spPr>
        <p:txBody>
          <a:bodyPr wrap="square">
            <a:spAutoFit/>
          </a:bodyPr>
          <a:lstStyle/>
          <a:p>
            <a:pPr lvl="0" algn="l">
              <a:buClrTx/>
            </a:pPr>
            <a:r>
              <a:rPr lang="zh-CN" altLang="en-US" sz="3200">
                <a:solidFill>
                  <a:schemeClr val="tx1"/>
                </a:solidFill>
                <a:latin typeface="Times New Roman" panose="02020603050405020304" pitchFamily="18" charset="0"/>
                <a:ea typeface="黑体" panose="02010609060101010101" pitchFamily="49" charset="-122"/>
              </a:rPr>
              <a:t>欧阳修为何写伶官传，还得从五代开始讲起。五代（</a:t>
            </a:r>
            <a:r>
              <a:rPr lang="en-US" altLang="zh-CN" sz="3200">
                <a:solidFill>
                  <a:schemeClr val="tx1"/>
                </a:solidFill>
                <a:latin typeface="Times New Roman" panose="02020603050405020304" pitchFamily="18" charset="0"/>
                <a:ea typeface="黑体" panose="02010609060101010101" pitchFamily="49" charset="-122"/>
              </a:rPr>
              <a:t>907--960)</a:t>
            </a:r>
            <a:r>
              <a:rPr lang="zh-CN" altLang="en-US" sz="3200">
                <a:solidFill>
                  <a:schemeClr val="tx1"/>
                </a:solidFill>
                <a:latin typeface="Times New Roman" panose="02020603050405020304" pitchFamily="18" charset="0"/>
                <a:ea typeface="黑体" panose="02010609060101010101" pitchFamily="49" charset="-122"/>
              </a:rPr>
              <a:t>，指唐宋之间的五个朝 代</a:t>
            </a:r>
            <a:r>
              <a:rPr lang="en-US" altLang="zh-CN" sz="3200">
                <a:solidFill>
                  <a:schemeClr val="tx1"/>
                </a:solidFill>
                <a:latin typeface="Times New Roman" panose="02020603050405020304" pitchFamily="18" charset="0"/>
                <a:ea typeface="黑体" panose="02010609060101010101" pitchFamily="49" charset="-122"/>
              </a:rPr>
              <a:t>,</a:t>
            </a:r>
            <a:r>
              <a:rPr lang="zh-CN" altLang="en-US" sz="3200">
                <a:solidFill>
                  <a:schemeClr val="tx1"/>
                </a:solidFill>
                <a:latin typeface="Times New Roman" panose="02020603050405020304" pitchFamily="18" charset="0"/>
                <a:ea typeface="黑体" panose="02010609060101010101" pitchFamily="49" charset="-122"/>
              </a:rPr>
              <a:t>即后梁、后唐、后晋、后汉、后周，是我国历史上的动荡时期。在这短短</a:t>
            </a:r>
            <a:r>
              <a:rPr lang="en-US" altLang="zh-CN" sz="3200">
                <a:solidFill>
                  <a:schemeClr val="tx1"/>
                </a:solidFill>
                <a:latin typeface="Times New Roman" panose="02020603050405020304" pitchFamily="18" charset="0"/>
                <a:ea typeface="黑体" panose="02010609060101010101" pitchFamily="49" charset="-122"/>
              </a:rPr>
              <a:t>53</a:t>
            </a:r>
            <a:r>
              <a:rPr lang="zh-CN" altLang="en-US" sz="3200">
                <a:solidFill>
                  <a:schemeClr val="tx1"/>
                </a:solidFill>
                <a:latin typeface="Times New Roman" panose="02020603050405020304" pitchFamily="18" charset="0"/>
                <a:ea typeface="黑体" panose="02010609060101010101" pitchFamily="49" charset="-122"/>
              </a:rPr>
              <a:t>年间，先后换了四姓十四个国君，篡位、弑君现象屡见不鲜，战乱频繁，后唐庄宗就是被杀的一个。后唐庄宗李存勖称帝后，迷恋伶人，“常身与俳优（杂耍艺人）杂戏于庭，伶人由此用事”，于是被败政乱国的伶官景进、史彦琼、郭从谦等人所惑。后叛乱四起，拥有重兵的伶官拒不发兵，而庄宗亲征又告败北，众叛亲离之期，伶官又乘危作乱，用乱箭射死了庄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4389"/>
                                        </p:tgtEl>
                                        <p:attrNameLst>
                                          <p:attrName>style.visibility</p:attrName>
                                        </p:attrNameLst>
                                      </p:cBhvr>
                                      <p:to>
                                        <p:strVal val="visible"/>
                                      </p:to>
                                    </p:set>
                                    <p:animEffect transition="in" filter="circle(in)">
                                      <p:cBhvr>
                                        <p:cTn id="7" dur="2000"/>
                                        <p:tgtEl>
                                          <p:spTgt spid="1443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30755"/>
                                        </p:tgtEl>
                                        <p:attrNameLst>
                                          <p:attrName>style.visibility</p:attrName>
                                        </p:attrNameLst>
                                      </p:cBhvr>
                                      <p:to>
                                        <p:strVal val="visible"/>
                                      </p:to>
                                    </p:set>
                                    <p:animEffect transition="in" filter="circle(in)">
                                      <p:cBhvr>
                                        <p:cTn id="12" dur="2000"/>
                                        <p:tgtEl>
                                          <p:spTgt spid="33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9" grpId="0" animBg="1"/>
      <p:bldP spid="3307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0"/>
            <a:ext cx="4501515" cy="2051808"/>
          </a:xfrm>
          <a:prstGeom prst="star10">
            <a:avLst/>
          </a:prstGeom>
          <a:solidFill>
            <a:schemeClr val="accent4">
              <a:lumMod val="60000"/>
              <a:lumOff val="40000"/>
            </a:schemeClr>
          </a:solidFill>
          <a:ln w="9525">
            <a:noFill/>
          </a:ln>
        </p:spPr>
        <p:txBody>
          <a:bodyPr wrap="square">
            <a:spAutoFit/>
          </a:bodyPr>
          <a:lstStyle/>
          <a:p>
            <a:pPr lvl="0"/>
            <a:r>
              <a:rPr lang="zh-CN" altLang="en-US" sz="5400" b="1">
                <a:solidFill>
                  <a:srgbClr val="FF0000"/>
                </a:solidFill>
                <a:latin typeface="微软雅黑" panose="020B0503020204020204" charset="-122"/>
                <a:ea typeface="微软雅黑" panose="020B0503020204020204" charset="-122"/>
              </a:rPr>
              <a:t>写作背景</a:t>
            </a:r>
          </a:p>
        </p:txBody>
      </p:sp>
      <p:sp>
        <p:nvSpPr>
          <p:cNvPr id="330755" name="文本框 330754"/>
          <p:cNvSpPr txBox="1"/>
          <p:nvPr/>
        </p:nvSpPr>
        <p:spPr>
          <a:xfrm>
            <a:off x="469265" y="2272030"/>
            <a:ext cx="8994775" cy="3921018"/>
          </a:xfrm>
          <a:prstGeom prst="flowChartAlternateProcess">
            <a:avLst/>
          </a:prstGeom>
          <a:noFill/>
          <a:ln w="28575">
            <a:solidFill>
              <a:schemeClr val="tx1"/>
            </a:solidFill>
          </a:ln>
        </p:spPr>
        <p:txBody>
          <a:bodyPr wrap="square">
            <a:spAutoFit/>
          </a:bodyPr>
          <a:lstStyle/>
          <a:p>
            <a:pPr lvl="0" algn="l">
              <a:buClrTx/>
            </a:pPr>
            <a:r>
              <a:rPr sz="3200" b="1">
                <a:solidFill>
                  <a:schemeClr val="tx1"/>
                </a:solidFill>
                <a:latin typeface="+mj-ea"/>
                <a:ea typeface="+mj-ea"/>
                <a:cs typeface="+mj-ea"/>
              </a:rPr>
              <a:t>100多年后，欧阳修就此事发表了自己的感慨，写成了</a:t>
            </a:r>
            <a:r>
              <a:rPr sz="3200" b="1">
                <a:solidFill>
                  <a:srgbClr val="FF0000"/>
                </a:solidFill>
                <a:latin typeface="+mj-ea"/>
                <a:ea typeface="+mj-ea"/>
                <a:cs typeface="+mj-ea"/>
              </a:rPr>
              <a:t>《新五代史•伶官传》</a:t>
            </a:r>
            <a:r>
              <a:rPr sz="3200" b="1">
                <a:solidFill>
                  <a:schemeClr val="tx1"/>
                </a:solidFill>
                <a:latin typeface="+mj-ea"/>
                <a:ea typeface="+mj-ea"/>
                <a:cs typeface="+mj-ea"/>
              </a:rPr>
              <a:t>。传中，作者对为庄宗所宠幸并为非作歹、败国乱政的景进、史彦琼、郭从谦等三人予以鞭挞，揭露他们把持朝政，以致后唐朝廷上下离心互相猜忌、祸乱不息的罪恶行径。本文就是欧阳修为</a:t>
            </a:r>
            <a:r>
              <a:rPr sz="3200" b="1">
                <a:solidFill>
                  <a:srgbClr val="FF0000"/>
                </a:solidFill>
                <a:latin typeface="+mj-ea"/>
                <a:ea typeface="+mj-ea"/>
                <a:cs typeface="+mj-ea"/>
              </a:rPr>
              <a:t>《新五代史•伶官传》</a:t>
            </a:r>
            <a:r>
              <a:rPr sz="3200" b="1">
                <a:solidFill>
                  <a:schemeClr val="tx1"/>
                </a:solidFill>
                <a:latin typeface="+mj-ea"/>
                <a:ea typeface="+mj-ea"/>
                <a:cs typeface="+mj-ea"/>
              </a:rPr>
              <a:t> 所作的序言。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0755"/>
                                        </p:tgtEl>
                                        <p:attrNameLst>
                                          <p:attrName>style.visibility</p:attrName>
                                        </p:attrNameLst>
                                      </p:cBhvr>
                                      <p:to>
                                        <p:strVal val="visible"/>
                                      </p:to>
                                    </p:set>
                                    <p:animEffect transition="in" filter="circle(in)">
                                      <p:cBhvr>
                                        <p:cTn id="7" dur="2000"/>
                                        <p:tgtEl>
                                          <p:spTgt spid="33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4" descr="56"/>
          <p:cNvPicPr>
            <a:picLocks noChangeAspect="1"/>
          </p:cNvPicPr>
          <p:nvPr/>
        </p:nvPicPr>
        <p:blipFill>
          <a:blip r:embed="rId2"/>
          <a:srcRect l="40935"/>
          <a:stretch>
            <a:fillRect/>
          </a:stretch>
        </p:blipFill>
        <p:spPr>
          <a:xfrm>
            <a:off x="9154478" y="4231323"/>
            <a:ext cx="2779712" cy="2500312"/>
          </a:xfrm>
          <a:prstGeom prst="rect">
            <a:avLst/>
          </a:prstGeom>
          <a:noFill/>
          <a:ln w="9525">
            <a:noFill/>
          </a:ln>
        </p:spPr>
      </p:pic>
      <p:pic>
        <p:nvPicPr>
          <p:cNvPr id="4098" name="Picture 5" descr="57"/>
          <p:cNvPicPr>
            <a:picLocks noChangeAspect="1"/>
          </p:cNvPicPr>
          <p:nvPr/>
        </p:nvPicPr>
        <p:blipFill>
          <a:blip r:embed="rId3"/>
          <a:srcRect r="58195" b="34641"/>
          <a:stretch>
            <a:fillRect/>
          </a:stretch>
        </p:blipFill>
        <p:spPr>
          <a:xfrm>
            <a:off x="25718" y="88900"/>
            <a:ext cx="2303462" cy="2182813"/>
          </a:xfrm>
          <a:prstGeom prst="rect">
            <a:avLst/>
          </a:prstGeom>
          <a:noFill/>
          <a:ln w="9525">
            <a:noFill/>
          </a:ln>
        </p:spPr>
      </p:pic>
      <p:sp>
        <p:nvSpPr>
          <p:cNvPr id="144389" name="十角星 144388"/>
          <p:cNvSpPr/>
          <p:nvPr/>
        </p:nvSpPr>
        <p:spPr>
          <a:xfrm>
            <a:off x="2329180" y="0"/>
            <a:ext cx="4501515" cy="2051808"/>
          </a:xfrm>
          <a:prstGeom prst="star10">
            <a:avLst/>
          </a:prstGeom>
          <a:solidFill>
            <a:schemeClr val="accent4">
              <a:lumMod val="60000"/>
              <a:lumOff val="40000"/>
            </a:schemeClr>
          </a:solidFill>
          <a:ln w="9525">
            <a:noFill/>
          </a:ln>
        </p:spPr>
        <p:txBody>
          <a:bodyPr wrap="square">
            <a:spAutoFit/>
          </a:bodyPr>
          <a:lstStyle/>
          <a:p>
            <a:pPr lvl="0"/>
            <a:r>
              <a:rPr lang="zh-CN" altLang="en-US" sz="5400" b="1">
                <a:solidFill>
                  <a:srgbClr val="FF0000"/>
                </a:solidFill>
                <a:latin typeface="微软雅黑" panose="020B0503020204020204" charset="-122"/>
                <a:ea typeface="微软雅黑" panose="020B0503020204020204" charset="-122"/>
              </a:rPr>
              <a:t>写作背景</a:t>
            </a:r>
          </a:p>
        </p:txBody>
      </p:sp>
      <p:sp>
        <p:nvSpPr>
          <p:cNvPr id="330755" name="文本框 330754"/>
          <p:cNvSpPr txBox="1"/>
          <p:nvPr/>
        </p:nvSpPr>
        <p:spPr>
          <a:xfrm>
            <a:off x="208280" y="1537970"/>
            <a:ext cx="10161905" cy="4880507"/>
          </a:xfrm>
          <a:prstGeom prst="flowChartAlternateProcess">
            <a:avLst/>
          </a:prstGeom>
          <a:noFill/>
          <a:ln w="28575">
            <a:solidFill>
              <a:schemeClr val="tx1"/>
            </a:solidFill>
          </a:ln>
        </p:spPr>
        <p:txBody>
          <a:bodyPr wrap="square">
            <a:spAutoFit/>
          </a:bodyPr>
          <a:lstStyle/>
          <a:p>
            <a:pPr lvl="0" algn="l">
              <a:buClrTx/>
            </a:pPr>
            <a:r>
              <a:rPr lang="zh-CN" altLang="en-US" sz="2800" b="1">
                <a:latin typeface="+mj-ea"/>
                <a:ea typeface="+mj-ea"/>
                <a:sym typeface="+mn-ea"/>
              </a:rPr>
              <a:t>北宋王朝建立后，随着土地和财富的高度集中，</a:t>
            </a:r>
            <a:r>
              <a:rPr lang="zh-CN" altLang="en-US" sz="2800" b="1">
                <a:solidFill>
                  <a:srgbClr val="FF0000"/>
                </a:solidFill>
                <a:latin typeface="+mj-ea"/>
                <a:ea typeface="+mj-ea"/>
                <a:sym typeface="+mn-ea"/>
              </a:rPr>
              <a:t>北宋的统治集团日益腐化。</a:t>
            </a:r>
            <a:r>
              <a:rPr lang="zh-CN" altLang="en-US" sz="2800" b="1">
                <a:latin typeface="+mj-ea"/>
                <a:ea typeface="+mj-ea"/>
                <a:sym typeface="+mn-ea"/>
              </a:rPr>
              <a:t>由于北方少数民族的不断进犯，民族矛盾也日益尖锐。面对这种形势，北宋王朝不但不力求振作，反而忍受耻辱，每年都要靠纳币输绢以求苟安。在这样的历史背景下，欧阳修想通过</a:t>
            </a:r>
            <a:r>
              <a:rPr lang="zh-CN" altLang="en-US" sz="2800" b="1">
                <a:solidFill>
                  <a:srgbClr val="FF0000"/>
                </a:solidFill>
                <a:latin typeface="+mj-ea"/>
                <a:ea typeface="+mj-ea"/>
                <a:sym typeface="+mn-ea"/>
              </a:rPr>
              <a:t>后唐庄宗李存勖的兴亡史进行讽谏。</a:t>
            </a:r>
            <a:r>
              <a:rPr lang="zh-CN" altLang="en-US" sz="2800" b="1">
                <a:solidFill>
                  <a:schemeClr val="tx1"/>
                </a:solidFill>
                <a:latin typeface="+mj-ea"/>
                <a:ea typeface="+mj-ea"/>
                <a:sym typeface="+mn-ea"/>
              </a:rPr>
              <a:t>这一背景，我们在学习苏洵的《六国论》时就已经了解了。北宋外交上极端软弱，对不断进犯的契丹、西夏妥协退让、屈辱求和。每年都向契丹纳银20万两，绢30万匹；向西夏纳银10万两，绢10万匹，茶3万斤。在这样的历史背景下，欧阳修想通过后唐庄宗李存勖的兴亡史进行讽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0755"/>
                                        </p:tgtEl>
                                        <p:attrNameLst>
                                          <p:attrName>style.visibility</p:attrName>
                                        </p:attrNameLst>
                                      </p:cBhvr>
                                      <p:to>
                                        <p:strVal val="visible"/>
                                      </p:to>
                                    </p:set>
                                    <p:animEffect transition="in" filter="circle(in)">
                                      <p:cBhvr>
                                        <p:cTn id="7" dur="2000"/>
                                        <p:tgtEl>
                                          <p:spTgt spid="33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64417"/>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64417"/>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64417"/>
  <p:tag name="KSO_WM_TEMPLATE_THUMBS_INDEX" val="1、2、3、4、5、6、7、8、9、10、11、12、1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64417"/>
  <p:tag name="KSO_WM_UNIT_CLEAR" val="1"/>
  <p:tag name="KSO_WM_UNIT_COMPATIBLE" val="0"/>
  <p:tag name="KSO_WM_UNIT_HIGHLIGHT" val="0"/>
  <p:tag name="KSO_WM_UNIT_ID" val="custom20164417_2*f*1"/>
  <p:tag name="KSO_WM_UNIT_INDEX" val="1"/>
  <p:tag name="KSO_WM_UNIT_LAYERLEVEL" val="1"/>
  <p:tag name="KSO_WM_UNIT_PRESET_TEXT_INDEX" val="5"/>
  <p:tag name="KSO_WM_UNIT_PRESET_TEXT_LEN" val="699"/>
  <p:tag name="KSO_WM_UNIT_TYPE" val="f"/>
  <p:tag name="KSO_WM_UNIT_VALUE" val="440"/>
</p:tagLst>
</file>

<file path=ppt/theme/theme1.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2408</Words>
  <Application>Microsoft Office PowerPoint</Application>
  <PresentationFormat>自定义</PresentationFormat>
  <Paragraphs>157</Paragraphs>
  <Slides>32</Slides>
  <Notes>11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19</cp:revision>
  <dcterms:created xsi:type="dcterms:W3CDTF">2017-04-12T04:13:00Z</dcterms:created>
  <dcterms:modified xsi:type="dcterms:W3CDTF">2020-12-16T05:14:38Z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y fmtid="{D5CDD505-2E9C-101B-9397-08002B2CF9AE}" pid="3" name="KSORubyTemplateID">
    <vt:lpwstr>13</vt:lpwstr>
  </property>
</Properties>
</file>