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323" r:id="rId5"/>
    <p:sldId id="324" r:id="rId6"/>
    <p:sldId id="325" r:id="rId7"/>
    <p:sldId id="341" r:id="rId8"/>
    <p:sldId id="345" r:id="rId9"/>
    <p:sldId id="333" r:id="rId10"/>
    <p:sldId id="326" r:id="rId11"/>
    <p:sldId id="342" r:id="rId12"/>
    <p:sldId id="327" r:id="rId13"/>
    <p:sldId id="347" r:id="rId14"/>
    <p:sldId id="328" r:id="rId15"/>
    <p:sldId id="346" r:id="rId16"/>
    <p:sldId id="330" r:id="rId17"/>
    <p:sldId id="349" r:id="rId18"/>
    <p:sldId id="343" r:id="rId19"/>
  </p:sldIdLst>
  <p:sldSz cx="9144000" cy="6858000" type="screen4x3"/>
  <p:notesSz cx="6858000" cy="9144000"/>
  <p:custDataLst>
    <p:tags r:id="rId2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/>
        <a:ea typeface="宋体" charset="-122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876" y="-90"/>
      </p:cViewPr>
      <p:guideLst>
        <p:guide orient="horz" pos="2197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3736200" cy="7373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slideMaster" Target="slideMasters/slideMaster2.xml" /><Relationship Id="rId20" Type="http://schemas.openxmlformats.org/officeDocument/2006/relationships/tags" Target="tags/tag1.xml" /><Relationship Id="rId21" Type="http://schemas.openxmlformats.org/officeDocument/2006/relationships/presProps" Target="presProps.xml" /><Relationship Id="rId22" Type="http://schemas.openxmlformats.org/officeDocument/2006/relationships/viewProps" Target="viewProps.xml" /><Relationship Id="rId23" Type="http://schemas.openxmlformats.org/officeDocument/2006/relationships/theme" Target="theme/theme1.xml" /><Relationship Id="rId24" Type="http://schemas.openxmlformats.org/officeDocument/2006/relationships/tableStyles" Target="tableStyles.xml" /><Relationship Id="rId3" Type="http://schemas.openxmlformats.org/officeDocument/2006/relationships/slide" Target="slides/slide1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5B748F-8201-46CD-B621-724A5CA23036}" type="datetimeFigureOut">
              <a:rPr lang="zh-CN" altLang="en-US"/>
              <a:pPr>
                <a:defRPr/>
              </a:pPr>
              <a:t>2021/10/12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84A725-F42C-4A5A-8AB0-0196D1A4589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45C60C-5D06-4268-AC23-525ACC0470A8}" type="datetimeFigureOut">
              <a:rPr lang="zh-CN" altLang="en-US"/>
              <a:pPr>
                <a:defRPr/>
              </a:pPr>
              <a:t>2021/10/12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1AEDDE-F485-424F-BD06-2630E081CFE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6337B2-7BD9-4449-8034-8AB244B3FA7C}" type="datetimeFigureOut">
              <a:rPr lang="zh-CN" altLang="en-US"/>
              <a:pPr>
                <a:defRPr/>
              </a:pPr>
              <a:t>2021/10/12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AB4FE0-C7D1-4B86-9618-E8D7CB27FC3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71BD2A2C-6BA2-4C04-B54B-B764E6CC7D3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527F8756-492D-4E1A-B877-AFD26937BE4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9C4FBE36-861B-4EDF-9BBE-043461BD642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DE7FDD76-690F-4471-8AA2-5EF4EEF63B2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FD669E2A-BAEA-4B32-8516-700DF94009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4CC3128F-7C3D-4749-9588-B7CABE4471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EA6EFF4C-715F-4464-9C68-DC91778F011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460A1BA8-9EE8-422F-86CF-474CF61ED08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1E9DE4-4642-40A0-88C7-AC2E7D445C05}" type="datetimeFigureOut">
              <a:rPr lang="zh-CN" altLang="en-US"/>
              <a:pPr>
                <a:defRPr/>
              </a:pPr>
              <a:t>2021/10/12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EA1949-346C-46E0-9846-060C45E1A92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D3D158DC-E620-4251-8ED4-7D5A2EB9EFE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6B04BA46-271F-4CFF-BD4C-3C4202A766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DA96C798-ADE8-4296-BBB7-AA4C912290B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F4177E-5464-481D-AD36-DFF3D85338DA}" type="datetimeFigureOut">
              <a:rPr lang="zh-CN" altLang="en-US"/>
              <a:pPr>
                <a:defRPr/>
              </a:pPr>
              <a:t>2021/10/12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55BC93-DC62-4CFD-9A81-7A47BC03D90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0CB5E0-2354-4CAC-B7C8-BBC19A4E3706}" type="datetimeFigureOut">
              <a:rPr lang="zh-CN" altLang="en-US"/>
              <a:pPr>
                <a:defRPr/>
              </a:pPr>
              <a:t>2021/10/12 Tuesday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B3DF61-96F6-4608-8DE3-4EA4085EBFF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F15C07-D27D-4CEC-B6E3-52D71CE1789D}" type="datetimeFigureOut">
              <a:rPr lang="zh-CN" altLang="en-US"/>
              <a:pPr>
                <a:defRPr/>
              </a:pPr>
              <a:t>2021/10/12 Tuesday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905DB6-426F-4D63-90C8-97DD719C6A4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99F567-D30B-4075-B80E-1799F2645243}" type="datetimeFigureOut">
              <a:rPr lang="zh-CN" altLang="en-US"/>
              <a:pPr>
                <a:defRPr/>
              </a:pPr>
              <a:t>2021/10/12 Tuesday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7F3265-369E-4A02-905E-CCA05E10AE4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2DA8F2-DBF4-414F-A375-4A8E1FD16323}" type="datetimeFigureOut">
              <a:rPr lang="zh-CN" altLang="en-US"/>
              <a:pPr>
                <a:defRPr/>
              </a:pPr>
              <a:t>2021/10/12 Tuesday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A526A9-849E-4E7B-BD04-B93D6A36662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89155F-EFF9-4FE3-ABF0-9F37B060AA8F}" type="datetimeFigureOut">
              <a:rPr lang="zh-CN" altLang="en-US"/>
              <a:pPr>
                <a:defRPr/>
              </a:pPr>
              <a:t>2021/10/12 Tuesday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CF169B-F6A6-4496-89A0-D4EABD11489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1D585-EB53-4EE1-8AF1-B4ECC1EEAC93}" type="datetimeFigureOut">
              <a:rPr lang="zh-CN" altLang="en-US"/>
              <a:pPr>
                <a:defRPr/>
              </a:pPr>
              <a:t>2021/10/12 Tuesday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EA4296-2408-460F-80C0-CBCD9766EC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4A43636-82A2-48F4-A223-D84AB0F1E160}" type="datetimeFigureOut">
              <a:rPr lang="zh-CN" altLang="en-US"/>
              <a:pPr>
                <a:defRPr/>
              </a:pPr>
              <a:t>2021/10/12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343BC9C-FC50-4740-9B0C-5860276FEED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1" r:id="rId2"/>
    <p:sldLayoutId id="2147483680" r:id="rId3"/>
    <p:sldLayoutId id="2147483679" r:id="rId4"/>
    <p:sldLayoutId id="2147483678" r:id="rId5"/>
    <p:sldLayoutId id="2147483677" r:id="rId6"/>
    <p:sldLayoutId id="2147483676" r:id="rId7"/>
    <p:sldLayoutId id="2147483675" r:id="rId8"/>
    <p:sldLayoutId id="2147483674" r:id="rId9"/>
    <p:sldLayoutId id="2147483673" r:id="rId10"/>
    <p:sldLayoutId id="2147483672" r:id="rId11"/>
  </p:sldLayoutIdLst>
  <p:transition>
    <p:split orient="vert"/>
  </p:transition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solidFill>
                  <a:srgbClr val="000000"/>
                </a:solidFill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solidFill>
                  <a:srgbClr val="000000"/>
                </a:solidFill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fld id="{F2076D98-7489-4D28-8FD7-703213F856C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ransition>
    <p:split orient="vert"/>
  </p:transition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1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1" name="Text Box 3"/>
          <p:cNvSpPr txBox="1">
            <a:spLocks noChangeArrowheads="1"/>
          </p:cNvSpPr>
          <p:nvPr/>
        </p:nvSpPr>
        <p:spPr bwMode="auto">
          <a:xfrm>
            <a:off x="1455738" y="1555750"/>
            <a:ext cx="5421312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193675" y="1385888"/>
            <a:ext cx="8659813" cy="2498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5400" b="1">
                <a:solidFill>
                  <a:srgbClr val="FF0000"/>
                </a:solidFill>
              </a:rPr>
              <a:t>     课内文言文挖空训练</a:t>
            </a:r>
          </a:p>
          <a:p>
            <a:r>
              <a:rPr lang="en-US" altLang="zh-CN" sz="5400" b="1">
                <a:solidFill>
                  <a:srgbClr val="FF0000"/>
                </a:solidFill>
              </a:rPr>
              <a:t>           ——《</a:t>
            </a:r>
            <a:r>
              <a:rPr lang="zh-CN" altLang="en-US" sz="5400" b="1">
                <a:solidFill>
                  <a:srgbClr val="FF0000"/>
                </a:solidFill>
              </a:rPr>
              <a:t>六国论</a:t>
            </a:r>
            <a:r>
              <a:rPr lang="en-US" altLang="zh-CN" sz="5400" b="1">
                <a:solidFill>
                  <a:srgbClr val="FF0000"/>
                </a:solidFill>
              </a:rPr>
              <a:t>》</a:t>
            </a:r>
            <a:r>
              <a:rPr lang="en-US" altLang="zh-CN" sz="6000" b="1"/>
              <a:t>         </a:t>
            </a:r>
          </a:p>
          <a:p>
            <a:r>
              <a:rPr lang="en-US" altLang="zh-CN" sz="4400" b="1"/>
              <a:t>                </a:t>
            </a:r>
            <a:endParaRPr lang="zh-CN" altLang="en-US" sz="6000" b="1">
              <a:solidFill>
                <a:srgbClr val="333399"/>
              </a:solidFill>
              <a:latin typeface="宋体" charset="-122"/>
              <a:ea typeface="隶书"/>
              <a:cs typeface="隶书"/>
            </a:endParaRPr>
          </a:p>
        </p:txBody>
      </p:sp>
    </p:spTree>
  </p:cSld>
  <p:clrMapOvr>
    <a:masterClrMapping/>
  </p:clrMapOvr>
  <p:transition>
    <p:split orient="vert"/>
  </p:transition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819" name="Text Box 3"/>
          <p:cNvSpPr txBox="1">
            <a:spLocks noChangeArrowheads="1"/>
          </p:cNvSpPr>
          <p:nvPr/>
        </p:nvSpPr>
        <p:spPr bwMode="auto">
          <a:xfrm>
            <a:off x="1258888" y="1341438"/>
            <a:ext cx="3457575" cy="3667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179388" y="473075"/>
            <a:ext cx="8640762" cy="37480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/>
              <a:t>7. </a:t>
            </a:r>
            <a:r>
              <a:rPr lang="zh-CN" altLang="en-US" sz="3200" b="1"/>
              <a:t>呜呼</a:t>
            </a:r>
            <a:r>
              <a:rPr lang="en-US" altLang="zh-CN" sz="3200" b="1"/>
              <a:t>!</a:t>
            </a:r>
            <a:r>
              <a:rPr lang="zh-CN" altLang="en-US" sz="3200" b="1"/>
              <a:t>以赂秦之地封天下之谋臣，以事秦之心礼天下之奇才，并力西向，则吾恐秦人食之不得下咽也。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</a:rPr>
              <a:t>翻译：唉</a:t>
            </a:r>
            <a:r>
              <a:rPr lang="en-US" altLang="zh-CN" sz="3200" b="1">
                <a:solidFill>
                  <a:srgbClr val="FF0000"/>
                </a:solidFill>
              </a:rPr>
              <a:t>!</a:t>
            </a:r>
            <a:r>
              <a:rPr lang="zh-CN" altLang="en-US" sz="3200" b="1">
                <a:solidFill>
                  <a:srgbClr val="FF0000"/>
                </a:solidFill>
              </a:rPr>
              <a:t>用贿赂秦国的土地来封赏给天下的谋臣，用侍奉秦国的心意来礼遇天下的奇才，齐心合力地向西对付秦国，那么，我恐怕秦国人吃饭都咽不下去了。</a:t>
            </a:r>
          </a:p>
        </p:txBody>
      </p:sp>
    </p:spTree>
  </p:cSld>
  <p:clrMapOvr>
    <a:masterClrMapping/>
  </p:clrMapOvr>
  <p:transition>
    <p:split orient="vert"/>
  </p:transition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5841" name="矩形 2"/>
          <p:cNvSpPr>
            <a:spLocks noChangeArrowheads="1"/>
          </p:cNvSpPr>
          <p:nvPr/>
        </p:nvSpPr>
        <p:spPr bwMode="auto">
          <a:xfrm>
            <a:off x="0" y="0"/>
            <a:ext cx="91440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endParaRPr lang="zh-CN" altLang="en-US" sz="3200" b="1" u="sng">
              <a:solidFill>
                <a:srgbClr val="FF0000"/>
              </a:solidFill>
            </a:endParaRPr>
          </a:p>
        </p:txBody>
      </p:sp>
      <p:sp>
        <p:nvSpPr>
          <p:cNvPr id="35843" name="Text Box 3"/>
          <p:cNvSpPr txBox="1">
            <a:spLocks noChangeArrowheads="1"/>
          </p:cNvSpPr>
          <p:nvPr/>
        </p:nvSpPr>
        <p:spPr bwMode="auto">
          <a:xfrm>
            <a:off x="107950" y="115888"/>
            <a:ext cx="9036050" cy="7162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/>
              <a:t>8. </a:t>
            </a:r>
            <a:r>
              <a:rPr lang="zh-CN" altLang="en-US" sz="3200" b="1"/>
              <a:t>有如此之势，而为秦人积威之所（劫），日削月割，以趋于亡。为国者无使为积威之所劫哉！</a:t>
            </a:r>
          </a:p>
          <a:p>
            <a:pPr>
              <a:spcBef>
                <a:spcPct val="50000"/>
              </a:spcBef>
            </a:pPr>
            <a:r>
              <a:rPr lang="zh-CN" altLang="en-US" sz="3200" b="1"/>
              <a:t> </a:t>
            </a:r>
            <a:r>
              <a:rPr lang="zh-CN" altLang="en-US" sz="3200" b="1">
                <a:solidFill>
                  <a:srgbClr val="FF0000"/>
                </a:solidFill>
              </a:rPr>
              <a:t>翻译：有这样的形势，却被秦国积久而成的威势所胁迫，土地天天削减，月月割让，以致于走向灭亡。治理国家的人不要使自己被积久而成的威势所胁迫啊</a:t>
            </a:r>
            <a:r>
              <a:rPr lang="en-US" altLang="zh-CN" sz="3200" b="1">
                <a:solidFill>
                  <a:srgbClr val="FF0000"/>
                </a:solidFill>
              </a:rPr>
              <a:t>!</a:t>
            </a:r>
          </a:p>
          <a:p>
            <a:pPr>
              <a:spcBef>
                <a:spcPct val="50000"/>
              </a:spcBef>
            </a:pPr>
            <a:r>
              <a:rPr lang="en-US" altLang="zh-CN" sz="3200" b="1"/>
              <a:t>9.</a:t>
            </a:r>
            <a:r>
              <a:rPr lang="zh-CN" altLang="en-US" sz="3200" b="1"/>
              <a:t>（苟）以天下之大，下而从六国破亡之故事，是又在六国下矣。</a:t>
            </a:r>
          </a:p>
          <a:p>
            <a:pPr>
              <a:spcBef>
                <a:spcPct val="50000"/>
              </a:spcBef>
            </a:pPr>
            <a:r>
              <a:rPr lang="zh-CN" altLang="en-US" sz="3200" b="1"/>
              <a:t> </a:t>
            </a:r>
            <a:r>
              <a:rPr lang="zh-CN" altLang="en-US" sz="3200" b="1">
                <a:solidFill>
                  <a:srgbClr val="FF0000"/>
                </a:solidFill>
              </a:rPr>
              <a:t>翻译：如果凭借偌大的天下，降低身份重蹈六国灭亡的覆辙，这就又在六国之下了。</a:t>
            </a:r>
          </a:p>
          <a:p>
            <a:pPr>
              <a:spcBef>
                <a:spcPct val="50000"/>
              </a:spcBef>
            </a:pPr>
            <a:endParaRPr lang="zh-CN" altLang="en-US" sz="3200" b="1">
              <a:solidFill>
                <a:srgbClr val="FF0000"/>
              </a:solidFill>
            </a:endParaRPr>
          </a:p>
          <a:p>
            <a:pPr>
              <a:spcBef>
                <a:spcPct val="50000"/>
              </a:spcBef>
            </a:pPr>
            <a:endParaRPr lang="zh-CN" altLang="en-US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4274" name="矩形 2"/>
          <p:cNvSpPr>
            <a:spLocks noChangeArrowheads="1"/>
          </p:cNvSpPr>
          <p:nvPr/>
        </p:nvSpPr>
        <p:spPr bwMode="auto">
          <a:xfrm>
            <a:off x="0" y="0"/>
            <a:ext cx="9144000" cy="6427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/>
              <a:t>四、情境式名句默写巩固练习</a:t>
            </a:r>
          </a:p>
          <a:p>
            <a:endParaRPr lang="zh-CN" altLang="en-US" sz="3200" b="1"/>
          </a:p>
          <a:p>
            <a:r>
              <a:rPr lang="en-US" altLang="zh-CN" sz="3200" b="1"/>
              <a:t>1</a:t>
            </a:r>
            <a:r>
              <a:rPr lang="zh-CN" altLang="en-US" sz="3200" b="1"/>
              <a:t>、在</a:t>
            </a:r>
            <a:r>
              <a:rPr lang="en-US" altLang="zh-CN" sz="3200" b="1"/>
              <a:t>《</a:t>
            </a:r>
            <a:r>
              <a:rPr lang="zh-CN" altLang="en-US" sz="3200" b="1"/>
              <a:t>六国论</a:t>
            </a:r>
            <a:r>
              <a:rPr lang="en-US" altLang="zh-CN" sz="3200" b="1"/>
              <a:t>》</a:t>
            </a:r>
            <a:r>
              <a:rPr lang="zh-CN" altLang="en-US" sz="3200" b="1"/>
              <a:t>中，作者苏洵开篇即摆明观点，通过“先破后立”的方式直入主题点出六国灭亡的原因的句子是：</a:t>
            </a:r>
            <a:r>
              <a:rPr lang="zh-CN" altLang="en-US" sz="3200" b="1" u="sng">
                <a:solidFill>
                  <a:srgbClr val="FF0000"/>
                </a:solidFill>
              </a:rPr>
              <a:t>非兵不利，战不善，弊在赂秦</a:t>
            </a:r>
            <a:r>
              <a:rPr lang="zh-CN" altLang="en-US" sz="3200" b="1"/>
              <a:t>。</a:t>
            </a:r>
            <a:endParaRPr lang="en-US" altLang="zh-CN" sz="3200" b="1"/>
          </a:p>
          <a:p>
            <a:r>
              <a:rPr lang="en-US" altLang="zh-CN" sz="3200" b="1"/>
              <a:t>2</a:t>
            </a:r>
            <a:r>
              <a:rPr lang="zh-CN" altLang="en-US" sz="3200" b="1"/>
              <a:t>、</a:t>
            </a:r>
            <a:r>
              <a:rPr lang="en-US" altLang="zh-CN" sz="3200" b="1"/>
              <a:t>《</a:t>
            </a:r>
            <a:r>
              <a:rPr lang="zh-CN" altLang="en-US" sz="3200" b="1"/>
              <a:t>六国论</a:t>
            </a:r>
            <a:r>
              <a:rPr lang="en-US" altLang="zh-CN" sz="3200" b="1"/>
              <a:t>》</a:t>
            </a:r>
            <a:r>
              <a:rPr lang="zh-CN" altLang="en-US" sz="3200" b="1"/>
              <a:t>的两个分论点是：</a:t>
            </a:r>
            <a:r>
              <a:rPr lang="zh-CN" altLang="en-US" sz="3200" b="1" u="sng">
                <a:solidFill>
                  <a:srgbClr val="FF0000"/>
                </a:solidFill>
              </a:rPr>
              <a:t>赂秦而力亏，破灭之道也；不赂者以赂者丧。</a:t>
            </a:r>
          </a:p>
          <a:p>
            <a:r>
              <a:rPr lang="en-US" altLang="zh-CN" sz="3200" b="1"/>
              <a:t>3</a:t>
            </a:r>
            <a:r>
              <a:rPr lang="zh-CN" altLang="en-US" sz="3200" b="1"/>
              <a:t>、说明燕国灭亡原因的句子是“</a:t>
            </a:r>
            <a:r>
              <a:rPr lang="zh-CN" altLang="en-US" sz="3200" b="1" u="sng">
                <a:solidFill>
                  <a:srgbClr val="FF0000"/>
                </a:solidFill>
              </a:rPr>
              <a:t>至丹以荆卿为计，始速祸焉</a:t>
            </a:r>
            <a:r>
              <a:rPr lang="en-US" altLang="zh-CN" sz="3200" b="1" u="sng"/>
              <a:t>”</a:t>
            </a:r>
            <a:r>
              <a:rPr lang="zh-CN" altLang="en-US" sz="3200" b="1" u="sng"/>
              <a:t>。</a:t>
            </a:r>
          </a:p>
          <a:p>
            <a:r>
              <a:rPr lang="en-US" altLang="zh-CN" sz="3200" b="1"/>
              <a:t>4</a:t>
            </a:r>
            <a:r>
              <a:rPr lang="zh-CN" altLang="en-US" sz="3200" b="1"/>
              <a:t>、苏洵认为，六国和秦国都是平起平坐的诸侯，实力比不上秦国，但“</a:t>
            </a:r>
            <a:r>
              <a:rPr lang="zh-CN" altLang="en-US" sz="3200" b="1" u="sng">
                <a:solidFill>
                  <a:srgbClr val="FF0000"/>
                </a:solidFill>
              </a:rPr>
              <a:t>犹有可以不赂而胜之之势</a:t>
            </a:r>
            <a:r>
              <a:rPr lang="en-US" altLang="zh-CN" sz="3200" b="1"/>
              <a:t>”</a:t>
            </a:r>
            <a:r>
              <a:rPr lang="zh-CN" altLang="en-US" sz="3200" b="1"/>
              <a:t>，借此劝说北宋统治者，“</a:t>
            </a:r>
            <a:r>
              <a:rPr lang="zh-CN" altLang="en-US" sz="3200" b="1" u="sng">
                <a:solidFill>
                  <a:srgbClr val="FF0000"/>
                </a:solidFill>
              </a:rPr>
              <a:t>为国者无使为积威之所劫哉”。</a:t>
            </a:r>
          </a:p>
        </p:txBody>
      </p:sp>
    </p:spTree>
  </p:cSld>
  <p:clrMapOvr>
    <a:masterClrMapping/>
  </p:clrMapOvr>
  <p:transition>
    <p:split orient="vert"/>
  </p:transition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7889" name="矩形 2"/>
          <p:cNvSpPr>
            <a:spLocks noChangeArrowheads="1"/>
          </p:cNvSpPr>
          <p:nvPr/>
        </p:nvSpPr>
        <p:spPr bwMode="auto">
          <a:xfrm>
            <a:off x="0" y="0"/>
            <a:ext cx="9144000" cy="6915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/>
              <a:t>5.</a:t>
            </a:r>
            <a:r>
              <a:rPr lang="zh-CN" altLang="en-US" sz="3200" b="1"/>
              <a:t>古人写文章常常借古讽今。杜牧 </a:t>
            </a:r>
            <a:r>
              <a:rPr lang="en-US" altLang="zh-CN" sz="3200" b="1"/>
              <a:t>《</a:t>
            </a:r>
            <a:r>
              <a:rPr lang="zh-CN" altLang="en-US" sz="3200" b="1"/>
              <a:t>阿房宫赋</a:t>
            </a:r>
            <a:r>
              <a:rPr lang="en-US" altLang="zh-CN" sz="3200" b="1"/>
              <a:t>》 “</a:t>
            </a:r>
            <a:r>
              <a:rPr lang="zh-CN" altLang="en-US" sz="3200" b="1"/>
              <a:t>呜呼！灭六国者六国也，非秦也；族秦者秦也，非天下也”，借秦灭亡的教训批评唐敬宗广建宫室；苏洵</a:t>
            </a:r>
            <a:r>
              <a:rPr lang="en-US" altLang="zh-CN" sz="3200" b="1"/>
              <a:t>《</a:t>
            </a:r>
            <a:r>
              <a:rPr lang="zh-CN" altLang="en-US" sz="3200" b="1"/>
              <a:t>六国论</a:t>
            </a:r>
            <a:r>
              <a:rPr lang="en-US" altLang="zh-CN" sz="3200" b="1"/>
              <a:t>》“</a:t>
            </a:r>
            <a:r>
              <a:rPr lang="zh-CN" altLang="en-US" sz="3200" b="1"/>
              <a:t>悲夫！有如此之势，而为秦人积威之所劫，日削月割，以趋于亡。“</a:t>
            </a:r>
            <a:r>
              <a:rPr lang="zh-CN" altLang="en-US" sz="3200" b="1" u="sng">
                <a:solidFill>
                  <a:srgbClr val="FF0000"/>
                </a:solidFill>
              </a:rPr>
              <a:t>为国者无使为积威之所劫哉</a:t>
            </a:r>
            <a:r>
              <a:rPr lang="en-US" altLang="zh-CN" sz="3200" b="1"/>
              <a:t>”</a:t>
            </a:r>
            <a:r>
              <a:rPr lang="zh-CN" altLang="en-US" sz="3200" b="1"/>
              <a:t>，用六国破灭的教训讽刺北宋赂辽。</a:t>
            </a:r>
          </a:p>
          <a:p>
            <a:r>
              <a:rPr lang="en-US" altLang="zh-CN" sz="3200" b="1"/>
              <a:t>6.</a:t>
            </a:r>
            <a:r>
              <a:rPr lang="zh-CN" altLang="en-US" sz="3200" b="1"/>
              <a:t>苏洵的</a:t>
            </a:r>
            <a:r>
              <a:rPr lang="en-US" altLang="zh-CN" sz="3200" b="1"/>
              <a:t>《</a:t>
            </a:r>
            <a:r>
              <a:rPr lang="zh-CN" altLang="en-US" sz="3200" b="1"/>
              <a:t>六国论</a:t>
            </a:r>
            <a:r>
              <a:rPr lang="en-US" altLang="zh-CN" sz="3200" b="1"/>
              <a:t>》“</a:t>
            </a:r>
            <a:r>
              <a:rPr lang="zh-CN" altLang="en-US" sz="3200" b="1"/>
              <a:t>六国破灭</a:t>
            </a:r>
            <a:r>
              <a:rPr lang="en-US" altLang="zh-CN" sz="3200" b="1"/>
              <a:t>,</a:t>
            </a:r>
            <a:r>
              <a:rPr lang="zh-CN" altLang="en-US" sz="3200" b="1"/>
              <a:t>非兵不利</a:t>
            </a:r>
            <a:r>
              <a:rPr lang="en-US" altLang="zh-CN" sz="3200" b="1"/>
              <a:t>,</a:t>
            </a:r>
            <a:r>
              <a:rPr lang="zh-CN" altLang="en-US" sz="3200" b="1"/>
              <a:t>战不善</a:t>
            </a:r>
            <a:r>
              <a:rPr lang="en-US" altLang="zh-CN" sz="3200" b="1"/>
              <a:t>,</a:t>
            </a:r>
            <a:r>
              <a:rPr lang="zh-CN" altLang="en-US" sz="3200" b="1" u="sng">
                <a:solidFill>
                  <a:srgbClr val="FF0000"/>
                </a:solidFill>
              </a:rPr>
              <a:t>弊在赂秦</a:t>
            </a:r>
            <a:r>
              <a:rPr lang="en-US" altLang="zh-CN" sz="3200" b="1"/>
              <a:t>”,</a:t>
            </a:r>
            <a:r>
              <a:rPr lang="zh-CN" altLang="en-US" sz="3200" b="1"/>
              <a:t>借古讽今</a:t>
            </a:r>
            <a:r>
              <a:rPr lang="en-US" altLang="zh-CN" sz="3200" b="1"/>
              <a:t>,</a:t>
            </a:r>
            <a:r>
              <a:rPr lang="zh-CN" altLang="en-US" sz="3200" b="1"/>
              <a:t>发人深省</a:t>
            </a:r>
            <a:r>
              <a:rPr lang="en-US" altLang="zh-CN" sz="3200" b="1"/>
              <a:t>;</a:t>
            </a:r>
            <a:r>
              <a:rPr lang="zh-CN" altLang="en-US" sz="3200" b="1"/>
              <a:t>而“</a:t>
            </a:r>
            <a:r>
              <a:rPr lang="zh-CN" altLang="en-US" sz="3200" b="1" u="sng">
                <a:solidFill>
                  <a:srgbClr val="FF0000"/>
                </a:solidFill>
              </a:rPr>
              <a:t>为国者无使为积威之所劫哉</a:t>
            </a:r>
            <a:r>
              <a:rPr lang="en-US" altLang="zh-CN" sz="3200" b="1"/>
              <a:t>”</a:t>
            </a:r>
            <a:r>
              <a:rPr lang="zh-CN" altLang="en-US" sz="3200" b="1"/>
              <a:t>的告诫又是那样真切深沉。</a:t>
            </a:r>
          </a:p>
          <a:p>
            <a:r>
              <a:rPr lang="en-US" altLang="zh-CN" sz="3200" b="1"/>
              <a:t>7.</a:t>
            </a:r>
            <a:r>
              <a:rPr lang="zh-CN" altLang="en-US" sz="3200" b="1"/>
              <a:t>古人写文章爱引用前人话语作为论据，如韩愈</a:t>
            </a:r>
            <a:r>
              <a:rPr lang="en-US" altLang="zh-CN" sz="3200" b="1"/>
              <a:t>《</a:t>
            </a:r>
            <a:r>
              <a:rPr lang="zh-CN" altLang="en-US" sz="3200" b="1"/>
              <a:t>师说</a:t>
            </a:r>
            <a:r>
              <a:rPr lang="en-US" altLang="zh-CN" sz="3200" b="1"/>
              <a:t>》</a:t>
            </a:r>
            <a:r>
              <a:rPr lang="zh-CN" altLang="en-US" sz="3200" b="1"/>
              <a:t>中“孔子曰：‘三人行，</a:t>
            </a:r>
            <a:r>
              <a:rPr lang="zh-CN" altLang="en-US" sz="3200" b="1" u="sng">
                <a:solidFill>
                  <a:srgbClr val="FF0000"/>
                </a:solidFill>
              </a:rPr>
              <a:t>则必有我师</a:t>
            </a:r>
            <a:r>
              <a:rPr lang="en-US" altLang="zh-CN" sz="3200" b="1"/>
              <a:t>”</a:t>
            </a:r>
            <a:r>
              <a:rPr lang="zh-CN" altLang="en-US" sz="3200" b="1"/>
              <a:t>，苏洵</a:t>
            </a:r>
            <a:r>
              <a:rPr lang="en-US" altLang="zh-CN" sz="3200" b="1"/>
              <a:t>《</a:t>
            </a:r>
            <a:r>
              <a:rPr lang="zh-CN" altLang="en-US" sz="3200" b="1"/>
              <a:t>六国论</a:t>
            </a:r>
            <a:r>
              <a:rPr lang="en-US" altLang="zh-CN" sz="3200" b="1"/>
              <a:t>》</a:t>
            </a:r>
            <a:r>
              <a:rPr lang="zh-CN" altLang="en-US" sz="3200" b="1"/>
              <a:t>中“古人云：‘以地事秦，</a:t>
            </a:r>
            <a:r>
              <a:rPr lang="zh-CN" altLang="en-US" sz="3200" b="1" u="sng">
                <a:solidFill>
                  <a:srgbClr val="FF0000"/>
                </a:solidFill>
              </a:rPr>
              <a:t>犹抱薪救火，薪不尽，火不灭</a:t>
            </a:r>
            <a:r>
              <a:rPr lang="en-US" altLang="zh-CN" sz="3200" b="1" u="sng">
                <a:solidFill>
                  <a:srgbClr val="FF0000"/>
                </a:solidFill>
              </a:rPr>
              <a:t>’”</a:t>
            </a:r>
            <a:r>
              <a:rPr lang="zh-CN" altLang="en-US" sz="3200" b="1" u="sng">
                <a:solidFill>
                  <a:srgbClr val="FF0000"/>
                </a:solidFill>
              </a:rPr>
              <a:t>。</a:t>
            </a:r>
          </a:p>
        </p:txBody>
      </p:sp>
    </p:spTree>
  </p:cSld>
  <p:clrMapOvr>
    <a:masterClrMapping/>
  </p:clrMapOvr>
  <p:transition>
    <p:split orient="vert"/>
  </p:transition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325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0"/>
            <a:ext cx="9396413" cy="6858000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endParaRPr lang="en-US" altLang="zh-CN" sz="2800" b="1" smtClean="0"/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800" b="1" smtClean="0"/>
              <a:t>8.</a:t>
            </a:r>
            <a:r>
              <a:rPr lang="zh-CN" altLang="en-US" sz="2800" b="1" smtClean="0"/>
              <a:t>苏洵在</a:t>
            </a:r>
            <a:r>
              <a:rPr lang="en-US" altLang="zh-CN" sz="2800" b="1" smtClean="0"/>
              <a:t>《</a:t>
            </a:r>
            <a:r>
              <a:rPr lang="zh-CN" altLang="en-US" sz="2800" b="1" smtClean="0"/>
              <a:t>六国论</a:t>
            </a:r>
            <a:r>
              <a:rPr lang="en-US" altLang="zh-CN" sz="2800" b="1" smtClean="0"/>
              <a:t>》</a:t>
            </a:r>
            <a:r>
              <a:rPr lang="zh-CN" altLang="en-US" sz="2800" b="1" smtClean="0"/>
              <a:t>中借助“</a:t>
            </a:r>
            <a:r>
              <a:rPr lang="zh-CN" altLang="en-US" sz="2800" b="1" u="sng" smtClean="0">
                <a:solidFill>
                  <a:srgbClr val="FF0000"/>
                </a:solidFill>
              </a:rPr>
              <a:t>以赂秦之地封天下之谋臣，以事秦之心礼天下之奇才</a:t>
            </a:r>
            <a:r>
              <a:rPr lang="en-US" altLang="zh-CN" sz="2800" b="1" smtClean="0"/>
              <a:t>”</a:t>
            </a:r>
            <a:r>
              <a:rPr lang="zh-CN" altLang="en-US" sz="2800" b="1" smtClean="0"/>
              <a:t>，敏锐地指出了对抗秦国的办法，此举会让对方寝食难安。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800" b="1" smtClean="0"/>
              <a:t>9.</a:t>
            </a:r>
            <a:r>
              <a:rPr lang="zh-CN" altLang="en-US" sz="2800" b="1" smtClean="0"/>
              <a:t>在</a:t>
            </a:r>
            <a:r>
              <a:rPr lang="en-US" altLang="zh-CN" sz="2800" b="1" smtClean="0"/>
              <a:t>《</a:t>
            </a:r>
            <a:r>
              <a:rPr lang="zh-CN" altLang="en-US" sz="2800" b="1" smtClean="0"/>
              <a:t>六国论</a:t>
            </a:r>
            <a:r>
              <a:rPr lang="en-US" altLang="zh-CN" sz="2800" b="1" smtClean="0"/>
              <a:t>》</a:t>
            </a:r>
            <a:r>
              <a:rPr lang="zh-CN" altLang="en-US" sz="2800" b="1" smtClean="0"/>
              <a:t>中，苏洵说明虽然齐国没有贿赂秦国，却也随着五国的灭亡而灭亡，原因是“</a:t>
            </a:r>
            <a:r>
              <a:rPr lang="zh-CN" altLang="en-US" sz="2800" b="1" u="sng" smtClean="0">
                <a:solidFill>
                  <a:srgbClr val="FF0000"/>
                </a:solidFill>
              </a:rPr>
              <a:t>与嬴而不助五国也</a:t>
            </a:r>
            <a:r>
              <a:rPr lang="en-US" altLang="zh-CN" sz="2800" b="1" smtClean="0"/>
              <a:t>”</a:t>
            </a:r>
            <a:r>
              <a:rPr lang="zh-CN" altLang="en-US" sz="2800" b="1" smtClean="0"/>
              <a:t>。唇亡齿寒，覆巢之下安有完卵！  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800" b="1" smtClean="0"/>
              <a:t>10.</a:t>
            </a:r>
            <a:r>
              <a:rPr lang="zh-CN" altLang="en-US" sz="2800" b="1" smtClean="0"/>
              <a:t>古代诗文中有许多今昔对比而感慨横生的名句，如苏洵 </a:t>
            </a:r>
            <a:r>
              <a:rPr lang="en-US" altLang="zh-CN" sz="2800" b="1" smtClean="0"/>
              <a:t>《</a:t>
            </a:r>
            <a:r>
              <a:rPr lang="zh-CN" altLang="en-US" sz="2800" b="1" smtClean="0"/>
              <a:t>六国论</a:t>
            </a:r>
            <a:r>
              <a:rPr lang="en-US" altLang="zh-CN" sz="2800" b="1" smtClean="0"/>
              <a:t>》</a:t>
            </a:r>
            <a:r>
              <a:rPr lang="zh-CN" altLang="en-US" sz="2800" b="1" smtClean="0"/>
              <a:t>中“苟以天下之大，下而从六国破灭之故事，</a:t>
            </a:r>
            <a:r>
              <a:rPr lang="zh-CN" altLang="en-US" sz="2800" b="1" u="sng" smtClean="0">
                <a:solidFill>
                  <a:srgbClr val="FF0000"/>
                </a:solidFill>
              </a:rPr>
              <a:t>是又在六国下矣</a:t>
            </a:r>
            <a:r>
              <a:rPr lang="en-US" altLang="zh-CN" sz="2800" b="1" smtClean="0"/>
              <a:t>”</a:t>
            </a:r>
            <a:r>
              <a:rPr lang="zh-CN" altLang="en-US" sz="2800" b="1" smtClean="0"/>
              <a:t>，辛弃疾</a:t>
            </a:r>
            <a:r>
              <a:rPr lang="en-US" altLang="zh-CN" sz="2800" b="1" smtClean="0"/>
              <a:t>《</a:t>
            </a:r>
            <a:r>
              <a:rPr lang="zh-CN" altLang="en-US" sz="2800" b="1" smtClean="0"/>
              <a:t>永遇乐</a:t>
            </a:r>
            <a:r>
              <a:rPr lang="en-US" altLang="zh-CN" sz="2800" b="1" smtClean="0"/>
              <a:t>•</a:t>
            </a:r>
            <a:r>
              <a:rPr lang="zh-CN" altLang="en-US" sz="2800" b="1" smtClean="0"/>
              <a:t>京口北固亭怀古</a:t>
            </a:r>
            <a:r>
              <a:rPr lang="en-US" altLang="zh-CN" sz="2800" b="1" smtClean="0"/>
              <a:t>》“</a:t>
            </a:r>
            <a:r>
              <a:rPr lang="zh-CN" altLang="en-US" sz="2800" b="1" smtClean="0"/>
              <a:t>想当年，</a:t>
            </a:r>
            <a:r>
              <a:rPr lang="zh-CN" altLang="en-US" sz="2800" b="1" u="sng" smtClean="0">
                <a:solidFill>
                  <a:srgbClr val="FF0000"/>
                </a:solidFill>
              </a:rPr>
              <a:t>金戈铁马，气吞万里如虎</a:t>
            </a:r>
            <a:r>
              <a:rPr lang="en-US" altLang="zh-CN" sz="2800" b="1" u="sng" smtClean="0"/>
              <a:t>”</a:t>
            </a:r>
            <a:r>
              <a:rPr lang="zh-CN" altLang="en-US" sz="2800" b="1" u="sng" smtClean="0"/>
              <a:t>。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800" b="1" smtClean="0"/>
              <a:t>11.《</a:t>
            </a:r>
            <a:r>
              <a:rPr lang="zh-CN" altLang="en-US" sz="2800" b="1" smtClean="0"/>
              <a:t>六国论</a:t>
            </a:r>
            <a:r>
              <a:rPr lang="en-US" altLang="zh-CN" sz="2800" b="1" smtClean="0"/>
              <a:t>》</a:t>
            </a:r>
            <a:r>
              <a:rPr lang="zh-CN" altLang="en-US" sz="2800" b="1" smtClean="0"/>
              <a:t>中作者批评赵国杀害良将，不能坚持无力抗秦到底的句子：</a:t>
            </a:r>
            <a:r>
              <a:rPr lang="zh-CN" altLang="en-US" sz="2800" b="1" u="sng" smtClean="0">
                <a:solidFill>
                  <a:srgbClr val="FF0000"/>
                </a:solidFill>
              </a:rPr>
              <a:t>洎牧以谗诛，邯郸为郡，惜其用武而不终也。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800" b="1" smtClean="0"/>
              <a:t>12.</a:t>
            </a:r>
            <a:r>
              <a:rPr lang="zh-CN" altLang="en-US" sz="2800" b="1" smtClean="0"/>
              <a:t>在</a:t>
            </a:r>
            <a:r>
              <a:rPr lang="en-US" altLang="zh-CN" sz="2800" b="1" smtClean="0"/>
              <a:t>《</a:t>
            </a:r>
            <a:r>
              <a:rPr lang="zh-CN" altLang="en-US" sz="2800" b="1" smtClean="0"/>
              <a:t>六国论</a:t>
            </a:r>
            <a:r>
              <a:rPr lang="en-US" altLang="zh-CN" sz="2800" b="1" smtClean="0"/>
              <a:t>》</a:t>
            </a:r>
            <a:r>
              <a:rPr lang="zh-CN" altLang="en-US" sz="2800" b="1" smtClean="0"/>
              <a:t>中，苏洵用假设论证的方法一针见血地指出，如果朝廷继续采取割地求和的政策，那么恐怕也会重蹈六国灭亡的覆辙的句子是：</a:t>
            </a:r>
            <a:r>
              <a:rPr lang="zh-CN" altLang="en-US" sz="2800" b="1" u="sng" smtClean="0">
                <a:solidFill>
                  <a:srgbClr val="FF0000"/>
                </a:solidFill>
              </a:rPr>
              <a:t>苟以天下之大，下而从六国破亡之故事，是又在六国下矣。</a:t>
            </a:r>
          </a:p>
          <a:p>
            <a:pPr>
              <a:lnSpc>
                <a:spcPct val="80000"/>
              </a:lnSpc>
              <a:buFontTx/>
              <a:buNone/>
            </a:pPr>
            <a:endParaRPr lang="zh-CN" altLang="en-US" sz="2800" b="1" u="sng" smtClean="0">
              <a:solidFill>
                <a:srgbClr val="FF0000"/>
              </a:solidFill>
            </a:endParaRPr>
          </a:p>
          <a:p>
            <a:pPr>
              <a:lnSpc>
                <a:spcPct val="80000"/>
              </a:lnSpc>
            </a:pPr>
            <a:endParaRPr lang="zh-CN" altLang="en-US" sz="2800" b="1" smtClean="0"/>
          </a:p>
          <a:p>
            <a:pPr>
              <a:lnSpc>
                <a:spcPct val="80000"/>
              </a:lnSpc>
            </a:pPr>
            <a:endParaRPr lang="zh-CN" altLang="en-US" sz="2800" smtClean="0"/>
          </a:p>
        </p:txBody>
      </p:sp>
    </p:spTree>
  </p:cSld>
  <p:clrMapOvr>
    <a:masterClrMapping/>
  </p:clrMapOvr>
  <p:transition>
    <p:split orient="vert"/>
  </p:transition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8913" name="矩形 2"/>
          <p:cNvSpPr>
            <a:spLocks noChangeArrowheads="1"/>
          </p:cNvSpPr>
          <p:nvPr/>
        </p:nvSpPr>
        <p:spPr bwMode="auto">
          <a:xfrm>
            <a:off x="0" y="260350"/>
            <a:ext cx="9144000" cy="6367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五、</a:t>
            </a:r>
            <a:r>
              <a:rPr lang="en-US" altLang="zh-CN" sz="3200" b="1">
                <a:solidFill>
                  <a:srgbClr val="FF0000"/>
                </a:solidFill>
              </a:rPr>
              <a:t>【</a:t>
            </a:r>
            <a:r>
              <a:rPr lang="zh-CN" altLang="en-US" sz="3200" b="1">
                <a:solidFill>
                  <a:srgbClr val="FF0000"/>
                </a:solidFill>
              </a:rPr>
              <a:t>自主检测</a:t>
            </a:r>
            <a:r>
              <a:rPr lang="en-US" altLang="zh-CN" sz="3200" b="1">
                <a:solidFill>
                  <a:srgbClr val="FF0000"/>
                </a:solidFill>
              </a:rPr>
              <a:t>】1.</a:t>
            </a:r>
            <a:r>
              <a:rPr lang="zh-CN" altLang="en-US" sz="2800" b="1"/>
              <a:t>至丹以荆卿为计，始速祸焉</a:t>
            </a:r>
            <a:r>
              <a:rPr lang="zh-CN" altLang="en-US"/>
              <a:t> </a:t>
            </a:r>
            <a:r>
              <a:rPr lang="zh-CN" altLang="en-US" sz="3200" b="1">
                <a:solidFill>
                  <a:srgbClr val="FF0000"/>
                </a:solidFill>
              </a:rPr>
              <a:t>　</a:t>
            </a:r>
          </a:p>
          <a:p>
            <a:r>
              <a:rPr lang="en-US" altLang="zh-CN" sz="3200" b="1">
                <a:solidFill>
                  <a:srgbClr val="FF0000"/>
                </a:solidFill>
              </a:rPr>
              <a:t>2.</a:t>
            </a:r>
            <a:r>
              <a:rPr lang="zh-CN" altLang="en-US" sz="2800" b="1"/>
              <a:t>用兵之效也，至丹以荆卿为计</a:t>
            </a:r>
            <a:endParaRPr lang="zh-CN" altLang="en-US" sz="2800" b="1">
              <a:solidFill>
                <a:srgbClr val="FF0000"/>
              </a:solidFill>
            </a:endParaRPr>
          </a:p>
          <a:p>
            <a:r>
              <a:rPr lang="en-US" altLang="zh-CN" sz="3200" b="1">
                <a:solidFill>
                  <a:srgbClr val="FF0000"/>
                </a:solidFill>
              </a:rPr>
              <a:t>3.</a:t>
            </a:r>
            <a:r>
              <a:rPr lang="zh-CN" altLang="en-US" sz="2800" b="1"/>
              <a:t>刺客不行</a:t>
            </a:r>
            <a:r>
              <a:rPr lang="zh-CN" altLang="en-US" sz="3200" b="1">
                <a:solidFill>
                  <a:srgbClr val="FF0000"/>
                </a:solidFill>
              </a:rPr>
              <a:t>　</a:t>
            </a:r>
          </a:p>
          <a:p>
            <a:r>
              <a:rPr lang="en-US" altLang="zh-CN" sz="3200" b="1">
                <a:solidFill>
                  <a:srgbClr val="FF0000"/>
                </a:solidFill>
              </a:rPr>
              <a:t>4.</a:t>
            </a:r>
            <a:r>
              <a:rPr lang="zh-CN" altLang="en-US" sz="2800" b="1"/>
              <a:t>举以予人，如弃草芥</a:t>
            </a:r>
            <a:r>
              <a:rPr lang="zh-CN" altLang="en-US" sz="2800"/>
              <a:t> </a:t>
            </a:r>
            <a:endParaRPr lang="zh-CN" altLang="en-US" sz="2800" b="1">
              <a:solidFill>
                <a:srgbClr val="FF0000"/>
              </a:solidFill>
            </a:endParaRPr>
          </a:p>
          <a:p>
            <a:r>
              <a:rPr lang="en-US" altLang="zh-CN" sz="3200" b="1">
                <a:solidFill>
                  <a:srgbClr val="FF0000"/>
                </a:solidFill>
              </a:rPr>
              <a:t>5.</a:t>
            </a:r>
            <a:r>
              <a:rPr lang="zh-CN" altLang="en-US"/>
              <a:t> </a:t>
            </a:r>
            <a:r>
              <a:rPr lang="zh-CN" altLang="en-US" sz="2800" b="1"/>
              <a:t>二败而三胜，其用武而不终也</a:t>
            </a:r>
            <a:endParaRPr lang="zh-CN" altLang="en-US" sz="2800" b="1">
              <a:solidFill>
                <a:srgbClr val="FF0000"/>
              </a:solidFill>
            </a:endParaRPr>
          </a:p>
          <a:p>
            <a:r>
              <a:rPr lang="en-US" altLang="zh-CN" sz="3200" b="1">
                <a:solidFill>
                  <a:srgbClr val="FF0000"/>
                </a:solidFill>
              </a:rPr>
              <a:t>6.</a:t>
            </a:r>
            <a:r>
              <a:rPr lang="zh-CN" altLang="en-US" sz="2800" b="1"/>
              <a:t>以地事秦，犹抱薪救火，薪不尽，火不灭</a:t>
            </a:r>
            <a:r>
              <a:rPr lang="zh-CN" altLang="en-US" sz="2800" b="1">
                <a:solidFill>
                  <a:srgbClr val="FF0000"/>
                </a:solidFill>
              </a:rPr>
              <a:t> </a:t>
            </a:r>
            <a:r>
              <a:rPr lang="zh-CN" altLang="en-US" sz="3200" b="1">
                <a:solidFill>
                  <a:srgbClr val="FF0000"/>
                </a:solidFill>
              </a:rPr>
              <a:t> </a:t>
            </a:r>
          </a:p>
          <a:p>
            <a:r>
              <a:rPr lang="en-US" altLang="zh-CN" sz="3200" b="1">
                <a:solidFill>
                  <a:srgbClr val="FF0000"/>
                </a:solidFill>
              </a:rPr>
              <a:t>7.</a:t>
            </a:r>
            <a:r>
              <a:rPr lang="zh-CN" altLang="en-US" sz="2800" b="1"/>
              <a:t>诸侯之地有限，暴秦之欲无厌</a:t>
            </a:r>
            <a:r>
              <a:rPr lang="zh-CN" altLang="en-US" sz="2800" b="1">
                <a:solidFill>
                  <a:srgbClr val="FF0000"/>
                </a:solidFill>
              </a:rPr>
              <a:t> </a:t>
            </a:r>
          </a:p>
          <a:p>
            <a:r>
              <a:rPr lang="en-US" altLang="zh-CN" sz="3200" b="1">
                <a:solidFill>
                  <a:srgbClr val="FF0000"/>
                </a:solidFill>
              </a:rPr>
              <a:t>8.</a:t>
            </a:r>
            <a:r>
              <a:rPr lang="zh-CN" altLang="en-US" sz="2800" b="1"/>
              <a:t>则胜负之数，存亡之理，当与秦相较，或未易量</a:t>
            </a:r>
            <a:endParaRPr lang="zh-CN" altLang="en-US" sz="2800" b="1">
              <a:solidFill>
                <a:srgbClr val="FF0000"/>
              </a:solidFill>
            </a:endParaRPr>
          </a:p>
          <a:p>
            <a:r>
              <a:rPr lang="en-US" altLang="zh-CN" sz="3200" b="1">
                <a:solidFill>
                  <a:srgbClr val="FF0000"/>
                </a:solidFill>
              </a:rPr>
              <a:t>9.</a:t>
            </a:r>
            <a:r>
              <a:rPr lang="zh-CN" altLang="en-US"/>
              <a:t> </a:t>
            </a:r>
            <a:r>
              <a:rPr lang="zh-CN" altLang="en-US" sz="2800" b="1"/>
              <a:t>盖失强援，不能独完</a:t>
            </a:r>
          </a:p>
          <a:p>
            <a:r>
              <a:rPr lang="en-US" altLang="zh-CN" sz="3200" b="1">
                <a:solidFill>
                  <a:srgbClr val="FF0000"/>
                </a:solidFill>
              </a:rPr>
              <a:t>10.</a:t>
            </a:r>
            <a:r>
              <a:rPr lang="zh-CN" altLang="en-US"/>
              <a:t> </a:t>
            </a:r>
            <a:r>
              <a:rPr lang="zh-CN" altLang="en-US" sz="2800" b="1"/>
              <a:t>封天下之谋臣，礼天下之奇才</a:t>
            </a:r>
            <a:r>
              <a:rPr lang="zh-CN" altLang="en-US" sz="2800" b="1">
                <a:solidFill>
                  <a:srgbClr val="FF0000"/>
                </a:solidFill>
              </a:rPr>
              <a:t> </a:t>
            </a:r>
          </a:p>
          <a:p>
            <a:r>
              <a:rPr lang="en-US" altLang="zh-CN" sz="3200" b="1">
                <a:solidFill>
                  <a:srgbClr val="FF0000"/>
                </a:solidFill>
              </a:rPr>
              <a:t>11.</a:t>
            </a:r>
            <a:r>
              <a:rPr lang="zh-CN" altLang="en-US" sz="2800" b="1"/>
              <a:t>然则诸侯之地有限，暴秦之欲无厌，奉之弥繁，侵之愈急</a:t>
            </a:r>
            <a:endParaRPr lang="zh-CN" altLang="en-US" sz="2800" b="1">
              <a:solidFill>
                <a:srgbClr val="FF0000"/>
              </a:solidFill>
            </a:endParaRPr>
          </a:p>
          <a:p>
            <a:r>
              <a:rPr lang="en-US" altLang="zh-CN" sz="3200" b="1">
                <a:solidFill>
                  <a:srgbClr val="FF0000"/>
                </a:solidFill>
              </a:rPr>
              <a:t>12.</a:t>
            </a:r>
            <a:r>
              <a:rPr lang="zh-CN" altLang="en-US" sz="2400" b="1"/>
              <a:t>有如此之势，而为秦人积威之所劫</a:t>
            </a:r>
          </a:p>
        </p:txBody>
      </p:sp>
    </p:spTree>
  </p:cSld>
  <p:clrMapOvr>
    <a:masterClrMapping/>
  </p:clrMapOvr>
  <p:transition>
    <p:split orient="vert"/>
  </p:transition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63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476250"/>
            <a:ext cx="9144000" cy="5649913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zh-CN" altLang="en-US" sz="3600" b="1" smtClean="0"/>
              <a:t>六、一词多义</a:t>
            </a:r>
            <a:r>
              <a:rPr lang="zh-CN" altLang="en-US" sz="2800" b="1" smtClean="0"/>
              <a:t> 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2800" b="1" smtClean="0"/>
              <a:t>    </a:t>
            </a:r>
            <a:r>
              <a:rPr lang="zh-CN" altLang="en-US" sz="2800" b="1" smtClean="0">
                <a:solidFill>
                  <a:srgbClr val="FF0000"/>
                </a:solidFill>
              </a:rPr>
              <a:t>兵</a:t>
            </a:r>
            <a:r>
              <a:rPr lang="zh-CN" altLang="en-US" sz="2800" b="1" smtClean="0"/>
              <a:t>     </a:t>
            </a:r>
            <a:r>
              <a:rPr lang="en-US" altLang="zh-CN" sz="2800" b="1" smtClean="0"/>
              <a:t>(</a:t>
            </a:r>
            <a:r>
              <a:rPr lang="zh-CN" altLang="en-US" sz="2800" b="1" smtClean="0"/>
              <a:t>名词</a:t>
            </a:r>
            <a:r>
              <a:rPr lang="en-US" altLang="zh-CN" sz="2800" b="1" smtClean="0"/>
              <a:t>,</a:t>
            </a:r>
            <a:r>
              <a:rPr lang="zh-CN" altLang="en-US" sz="2800" b="1" smtClean="0"/>
              <a:t>兵器</a:t>
            </a:r>
            <a:r>
              <a:rPr lang="en-US" altLang="zh-CN" sz="2800" b="1" smtClean="0"/>
              <a:t>,</a:t>
            </a:r>
            <a:r>
              <a:rPr lang="zh-CN" altLang="en-US" sz="2800" b="1" smtClean="0"/>
              <a:t>武器</a:t>
            </a:r>
            <a:r>
              <a:rPr lang="en-US" altLang="zh-CN" sz="2800" b="1" smtClean="0"/>
              <a:t>)     (</a:t>
            </a:r>
            <a:r>
              <a:rPr lang="zh-CN" altLang="en-US" sz="2800" b="1" smtClean="0"/>
              <a:t>名词</a:t>
            </a:r>
            <a:r>
              <a:rPr lang="en-US" altLang="zh-CN" sz="2800" b="1" smtClean="0"/>
              <a:t>,</a:t>
            </a:r>
            <a:r>
              <a:rPr lang="zh-CN" altLang="en-US" sz="2800" b="1" smtClean="0"/>
              <a:t>军队</a:t>
            </a:r>
            <a:r>
              <a:rPr lang="en-US" altLang="zh-CN" sz="2800" b="1" smtClean="0"/>
              <a:t>)    (</a:t>
            </a:r>
            <a:r>
              <a:rPr lang="zh-CN" altLang="en-US" sz="2800" b="1" smtClean="0"/>
              <a:t>名词</a:t>
            </a:r>
            <a:r>
              <a:rPr lang="en-US" altLang="zh-CN" sz="2800" b="1" smtClean="0"/>
              <a:t>,</a:t>
            </a:r>
            <a:r>
              <a:rPr lang="zh-CN" altLang="en-US" sz="2800" b="1" smtClean="0"/>
              <a:t>武力</a:t>
            </a:r>
            <a:r>
              <a:rPr lang="en-US" altLang="zh-CN" sz="2800" b="1" smtClean="0"/>
              <a:t>)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2800" b="1" smtClean="0">
                <a:solidFill>
                  <a:srgbClr val="FF0000"/>
                </a:solidFill>
              </a:rPr>
              <a:t>    故  </a:t>
            </a:r>
            <a:r>
              <a:rPr lang="zh-CN" altLang="en-US" sz="2800" b="1" smtClean="0"/>
              <a:t>   </a:t>
            </a:r>
            <a:r>
              <a:rPr lang="en-US" altLang="zh-CN" sz="2800" b="1" smtClean="0"/>
              <a:t>(</a:t>
            </a:r>
            <a:r>
              <a:rPr lang="zh-CN" altLang="en-US" sz="2800" b="1" smtClean="0"/>
              <a:t>形容词</a:t>
            </a:r>
            <a:r>
              <a:rPr lang="en-US" altLang="zh-CN" sz="2800" b="1" smtClean="0"/>
              <a:t>,</a:t>
            </a:r>
            <a:r>
              <a:rPr lang="zh-CN" altLang="en-US" sz="2800" b="1" smtClean="0"/>
              <a:t>旧的</a:t>
            </a:r>
            <a:r>
              <a:rPr lang="en-US" altLang="zh-CN" sz="2800" b="1" smtClean="0"/>
              <a:t>,</a:t>
            </a:r>
            <a:r>
              <a:rPr lang="zh-CN" altLang="en-US" sz="2800" b="1" smtClean="0"/>
              <a:t>过去的</a:t>
            </a:r>
            <a:r>
              <a:rPr lang="en-US" altLang="zh-CN" sz="2800" b="1" smtClean="0"/>
              <a:t>) (</a:t>
            </a:r>
            <a:r>
              <a:rPr lang="zh-CN" altLang="en-US" sz="2800" b="1" smtClean="0"/>
              <a:t>连词</a:t>
            </a:r>
            <a:r>
              <a:rPr lang="en-US" altLang="zh-CN" sz="2800" b="1" smtClean="0"/>
              <a:t>,</a:t>
            </a:r>
            <a:r>
              <a:rPr lang="zh-CN" altLang="en-US" sz="2800" b="1" smtClean="0"/>
              <a:t>所以</a:t>
            </a:r>
            <a:r>
              <a:rPr lang="en-US" altLang="zh-CN" sz="2800" b="1" smtClean="0"/>
              <a:t>) (</a:t>
            </a:r>
            <a:r>
              <a:rPr lang="zh-CN" altLang="en-US" sz="2800" b="1" smtClean="0"/>
              <a:t>名词</a:t>
            </a:r>
            <a:r>
              <a:rPr lang="en-US" altLang="zh-CN" sz="2800" b="1" smtClean="0"/>
              <a:t>,</a:t>
            </a:r>
            <a:r>
              <a:rPr lang="zh-CN" altLang="en-US" sz="2800" b="1" smtClean="0"/>
              <a:t>老交情</a:t>
            </a:r>
            <a:r>
              <a:rPr lang="en-US" altLang="zh-CN" sz="2800" b="1" smtClean="0"/>
              <a:t>)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800" b="1" smtClean="0"/>
              <a:t>            (</a:t>
            </a:r>
            <a:r>
              <a:rPr lang="zh-CN" altLang="en-US" sz="2800" b="1" smtClean="0"/>
              <a:t>形容词</a:t>
            </a:r>
            <a:r>
              <a:rPr lang="en-US" altLang="zh-CN" sz="2800" b="1" smtClean="0"/>
              <a:t>,</a:t>
            </a:r>
            <a:r>
              <a:rPr lang="zh-CN" altLang="en-US" sz="2800" b="1" smtClean="0"/>
              <a:t>衰老</a:t>
            </a:r>
            <a:r>
              <a:rPr lang="en-US" altLang="zh-CN" sz="2800" b="1" smtClean="0"/>
              <a:t>)(</a:t>
            </a:r>
            <a:r>
              <a:rPr lang="zh-CN" altLang="en-US" sz="2800" b="1" smtClean="0"/>
              <a:t>名词</a:t>
            </a:r>
            <a:r>
              <a:rPr lang="en-US" altLang="zh-CN" sz="2800" b="1" smtClean="0"/>
              <a:t>,</a:t>
            </a:r>
            <a:r>
              <a:rPr lang="zh-CN" altLang="en-US" sz="2800" b="1" smtClean="0"/>
              <a:t>缘故</a:t>
            </a:r>
            <a:r>
              <a:rPr lang="en-US" altLang="zh-CN" sz="2800" b="1" smtClean="0"/>
              <a:t>) (</a:t>
            </a:r>
            <a:r>
              <a:rPr lang="zh-CN" altLang="en-US" sz="2800" b="1" smtClean="0"/>
              <a:t>副词</a:t>
            </a:r>
            <a:r>
              <a:rPr lang="en-US" altLang="zh-CN" sz="2800" b="1" smtClean="0"/>
              <a:t>,</a:t>
            </a:r>
            <a:r>
              <a:rPr lang="zh-CN" altLang="en-US" sz="2800" b="1" smtClean="0"/>
              <a:t>故意</a:t>
            </a:r>
            <a:r>
              <a:rPr lang="en-US" altLang="zh-CN" sz="2800" b="1" smtClean="0"/>
              <a:t>,</a:t>
            </a:r>
            <a:r>
              <a:rPr lang="zh-CN" altLang="en-US" sz="2800" b="1" smtClean="0"/>
              <a:t>特意</a:t>
            </a:r>
            <a:r>
              <a:rPr lang="en-US" altLang="zh-CN" sz="2800" b="1" smtClean="0"/>
              <a:t>)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2800" b="1" smtClean="0">
                <a:solidFill>
                  <a:srgbClr val="FF0000"/>
                </a:solidFill>
              </a:rPr>
              <a:t>    犹 </a:t>
            </a:r>
            <a:r>
              <a:rPr lang="zh-CN" altLang="en-US" sz="2800" b="1" smtClean="0"/>
              <a:t>    </a:t>
            </a:r>
            <a:r>
              <a:rPr lang="en-US" altLang="zh-CN" sz="2800" b="1" smtClean="0"/>
              <a:t>(</a:t>
            </a:r>
            <a:r>
              <a:rPr lang="zh-CN" altLang="en-US" sz="2800" b="1" smtClean="0"/>
              <a:t>动词</a:t>
            </a:r>
            <a:r>
              <a:rPr lang="en-US" altLang="zh-CN" sz="2800" b="1" smtClean="0"/>
              <a:t>,</a:t>
            </a:r>
            <a:r>
              <a:rPr lang="zh-CN" altLang="en-US" sz="2800" b="1" smtClean="0"/>
              <a:t>如同）    </a:t>
            </a:r>
            <a:r>
              <a:rPr lang="en-US" altLang="zh-CN" sz="2800" b="1" smtClean="0"/>
              <a:t>(</a:t>
            </a:r>
            <a:r>
              <a:rPr lang="zh-CN" altLang="en-US" sz="2800" b="1" smtClean="0"/>
              <a:t>副词</a:t>
            </a:r>
            <a:r>
              <a:rPr lang="en-US" altLang="zh-CN" sz="2800" b="1" smtClean="0"/>
              <a:t>,</a:t>
            </a:r>
            <a:r>
              <a:rPr lang="zh-CN" altLang="en-US" sz="2800" b="1" smtClean="0"/>
              <a:t>还</a:t>
            </a:r>
            <a:r>
              <a:rPr lang="en-US" altLang="zh-CN" sz="2800" b="1" smtClean="0"/>
              <a:t>)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2800" b="1" smtClean="0">
                <a:solidFill>
                  <a:srgbClr val="FF0000"/>
                </a:solidFill>
              </a:rPr>
              <a:t>    得 </a:t>
            </a:r>
            <a:r>
              <a:rPr lang="zh-CN" altLang="en-US" sz="2800" b="1" smtClean="0"/>
              <a:t>   </a:t>
            </a:r>
            <a:r>
              <a:rPr lang="en-US" altLang="zh-CN" sz="2800" b="1" smtClean="0"/>
              <a:t>(</a:t>
            </a:r>
            <a:r>
              <a:rPr lang="zh-CN" altLang="en-US" sz="2800" b="1" smtClean="0"/>
              <a:t>动词</a:t>
            </a:r>
            <a:r>
              <a:rPr lang="en-US" altLang="zh-CN" sz="2800" b="1" smtClean="0"/>
              <a:t>,</a:t>
            </a:r>
            <a:r>
              <a:rPr lang="zh-CN" altLang="en-US" sz="2800" b="1" smtClean="0"/>
              <a:t>得到</a:t>
            </a:r>
            <a:r>
              <a:rPr lang="en-US" altLang="zh-CN" sz="2800" b="1" smtClean="0"/>
              <a:t>,</a:t>
            </a:r>
            <a:r>
              <a:rPr lang="zh-CN" altLang="en-US" sz="2800" b="1" smtClean="0"/>
              <a:t>获得</a:t>
            </a:r>
            <a:r>
              <a:rPr lang="en-US" altLang="zh-CN" sz="2800" b="1" smtClean="0"/>
              <a:t>)  (</a:t>
            </a:r>
            <a:r>
              <a:rPr lang="zh-CN" altLang="en-US" sz="2800" b="1" smtClean="0"/>
              <a:t>形容词</a:t>
            </a:r>
            <a:r>
              <a:rPr lang="en-US" altLang="zh-CN" sz="2800" b="1" smtClean="0"/>
              <a:t>,</a:t>
            </a:r>
            <a:r>
              <a:rPr lang="zh-CN" altLang="en-US" sz="2800" b="1" smtClean="0"/>
              <a:t>适宜、得当</a:t>
            </a:r>
            <a:r>
              <a:rPr lang="en-US" altLang="zh-CN" sz="2800" b="1" smtClean="0"/>
              <a:t>)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800" b="1" smtClean="0"/>
              <a:t>            (</a:t>
            </a:r>
            <a:r>
              <a:rPr lang="zh-CN" altLang="en-US" sz="2800" b="1" smtClean="0"/>
              <a:t>助动词</a:t>
            </a:r>
            <a:r>
              <a:rPr lang="en-US" altLang="zh-CN" sz="2800" b="1" smtClean="0"/>
              <a:t>,    </a:t>
            </a:r>
            <a:r>
              <a:rPr lang="zh-CN" altLang="en-US" sz="2800" b="1" smtClean="0"/>
              <a:t>能够</a:t>
            </a:r>
            <a:r>
              <a:rPr lang="en-US" altLang="zh-CN" sz="2800" b="1" smtClean="0"/>
              <a:t>)  (</a:t>
            </a:r>
            <a:r>
              <a:rPr lang="zh-CN" altLang="en-US" sz="2800" b="1" smtClean="0"/>
              <a:t>助动词</a:t>
            </a:r>
            <a:r>
              <a:rPr lang="en-US" altLang="zh-CN" sz="2800" b="1" smtClean="0"/>
              <a:t>,</a:t>
            </a:r>
            <a:r>
              <a:rPr lang="zh-CN" altLang="en-US" sz="2800" b="1" smtClean="0"/>
              <a:t>应当</a:t>
            </a:r>
            <a:r>
              <a:rPr lang="en-US" altLang="zh-CN" sz="2800" b="1" smtClean="0"/>
              <a:t>)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2800" b="1" smtClean="0">
                <a:solidFill>
                  <a:srgbClr val="FF0000"/>
                </a:solidFill>
              </a:rPr>
              <a:t>   与 </a:t>
            </a:r>
            <a:r>
              <a:rPr lang="zh-CN" altLang="en-US" sz="2800" b="1" smtClean="0"/>
              <a:t>    </a:t>
            </a:r>
            <a:r>
              <a:rPr lang="en-US" altLang="zh-CN" sz="2800" b="1" smtClean="0"/>
              <a:t>(</a:t>
            </a:r>
            <a:r>
              <a:rPr lang="zh-CN" altLang="en-US" sz="2800" b="1" smtClean="0"/>
              <a:t>介词</a:t>
            </a:r>
            <a:r>
              <a:rPr lang="en-US" altLang="zh-CN" sz="2800" b="1" smtClean="0"/>
              <a:t>,</a:t>
            </a:r>
            <a:r>
              <a:rPr lang="zh-CN" altLang="en-US" sz="2800" b="1" smtClean="0"/>
              <a:t>跟</a:t>
            </a:r>
            <a:r>
              <a:rPr lang="en-US" altLang="zh-CN" sz="2800" b="1" smtClean="0"/>
              <a:t>)   (</a:t>
            </a:r>
            <a:r>
              <a:rPr lang="zh-CN" altLang="en-US" sz="2800" b="1" smtClean="0"/>
              <a:t>动词</a:t>
            </a:r>
            <a:r>
              <a:rPr lang="en-US" altLang="zh-CN" sz="2800" b="1" smtClean="0"/>
              <a:t>,</a:t>
            </a:r>
            <a:r>
              <a:rPr lang="zh-CN" altLang="en-US" sz="2800" b="1" smtClean="0"/>
              <a:t>亲附、结交</a:t>
            </a:r>
            <a:r>
              <a:rPr lang="en-US" altLang="zh-CN" sz="2800" b="1" smtClean="0"/>
              <a:t>)  (</a:t>
            </a:r>
            <a:r>
              <a:rPr lang="zh-CN" altLang="en-US" sz="2800" b="1" smtClean="0"/>
              <a:t>连词</a:t>
            </a:r>
            <a:r>
              <a:rPr lang="en-US" altLang="zh-CN" sz="2800" b="1" smtClean="0"/>
              <a:t>,</a:t>
            </a:r>
            <a:r>
              <a:rPr lang="zh-CN" altLang="en-US" sz="2800" b="1" smtClean="0"/>
              <a:t>和</a:t>
            </a:r>
            <a:r>
              <a:rPr lang="en-US" altLang="zh-CN" sz="2800" b="1" smtClean="0"/>
              <a:t>,</a:t>
            </a:r>
            <a:r>
              <a:rPr lang="zh-CN" altLang="en-US" sz="2800" b="1" smtClean="0"/>
              <a:t>同</a:t>
            </a:r>
            <a:r>
              <a:rPr lang="en-US" altLang="zh-CN" sz="2800" b="1" smtClean="0"/>
              <a:t>)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800" b="1" smtClean="0"/>
              <a:t>            (</a:t>
            </a:r>
            <a:r>
              <a:rPr lang="zh-CN" altLang="en-US" sz="2800" b="1" smtClean="0"/>
              <a:t>动词</a:t>
            </a:r>
            <a:r>
              <a:rPr lang="en-US" altLang="zh-CN" sz="2800" b="1" smtClean="0"/>
              <a:t>,</a:t>
            </a:r>
            <a:r>
              <a:rPr lang="zh-CN" altLang="en-US" sz="2800" b="1" smtClean="0"/>
              <a:t>等待</a:t>
            </a:r>
            <a:r>
              <a:rPr lang="en-US" altLang="zh-CN" sz="2800" b="1" smtClean="0"/>
              <a:t>)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2800" b="1" smtClean="0">
                <a:solidFill>
                  <a:srgbClr val="FF0000"/>
                </a:solidFill>
              </a:rPr>
              <a:t>   以</a:t>
            </a:r>
            <a:r>
              <a:rPr lang="zh-CN" altLang="en-US" sz="2800" b="1" smtClean="0"/>
              <a:t>     </a:t>
            </a:r>
            <a:r>
              <a:rPr lang="en-US" altLang="zh-CN" sz="2800" b="1" smtClean="0"/>
              <a:t>(</a:t>
            </a:r>
            <a:r>
              <a:rPr lang="zh-CN" altLang="en-US" sz="2800" b="1" smtClean="0"/>
              <a:t>介词</a:t>
            </a:r>
            <a:r>
              <a:rPr lang="en-US" altLang="zh-CN" sz="2800" b="1" smtClean="0"/>
              <a:t>,</a:t>
            </a:r>
            <a:r>
              <a:rPr lang="zh-CN" altLang="en-US" sz="2800" b="1" smtClean="0"/>
              <a:t>因为</a:t>
            </a:r>
            <a:r>
              <a:rPr lang="en-US" altLang="zh-CN" sz="2800" b="1" smtClean="0"/>
              <a:t>,</a:t>
            </a:r>
            <a:r>
              <a:rPr lang="zh-CN" altLang="en-US" sz="2800" b="1" smtClean="0"/>
              <a:t>由于</a:t>
            </a:r>
            <a:r>
              <a:rPr lang="en-US" altLang="zh-CN" sz="2800" b="1" smtClean="0"/>
              <a:t>)  (</a:t>
            </a:r>
            <a:r>
              <a:rPr lang="zh-CN" altLang="en-US" sz="2800" b="1" smtClean="0"/>
              <a:t>介词</a:t>
            </a:r>
            <a:r>
              <a:rPr lang="en-US" altLang="zh-CN" sz="2800" b="1" smtClean="0"/>
              <a:t>,</a:t>
            </a:r>
            <a:r>
              <a:rPr lang="zh-CN" altLang="en-US" sz="2800" b="1" smtClean="0"/>
              <a:t>用、凭</a:t>
            </a:r>
            <a:r>
              <a:rPr lang="en-US" altLang="zh-CN" sz="2800" b="1" smtClean="0"/>
              <a:t>) (</a:t>
            </a:r>
            <a:r>
              <a:rPr lang="zh-CN" altLang="en-US" sz="2800" b="1" smtClean="0"/>
              <a:t>连词</a:t>
            </a:r>
            <a:r>
              <a:rPr lang="en-US" altLang="zh-CN" sz="2800" b="1" smtClean="0"/>
              <a:t>,</a:t>
            </a:r>
            <a:r>
              <a:rPr lang="zh-CN" altLang="en-US" sz="2800" b="1" smtClean="0"/>
              <a:t>才</a:t>
            </a:r>
            <a:r>
              <a:rPr lang="en-US" altLang="zh-CN" sz="2800" b="1" smtClean="0"/>
              <a:t>)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800" b="1" smtClean="0"/>
              <a:t>            (</a:t>
            </a:r>
            <a:r>
              <a:rPr lang="zh-CN" altLang="en-US" sz="2800" b="1" smtClean="0"/>
              <a:t>连词</a:t>
            </a:r>
            <a:r>
              <a:rPr lang="en-US" altLang="zh-CN" sz="2800" b="1" smtClean="0"/>
              <a:t>,</a:t>
            </a:r>
            <a:r>
              <a:rPr lang="zh-CN" altLang="en-US" sz="2800" b="1" smtClean="0"/>
              <a:t>来</a:t>
            </a:r>
            <a:r>
              <a:rPr lang="en-US" altLang="zh-CN" sz="2800" b="1" smtClean="0"/>
              <a:t>)  (</a:t>
            </a:r>
            <a:r>
              <a:rPr lang="zh-CN" altLang="en-US" sz="2800" b="1" smtClean="0"/>
              <a:t>介词</a:t>
            </a:r>
            <a:r>
              <a:rPr lang="en-US" altLang="zh-CN" sz="2800" b="1" smtClean="0"/>
              <a:t>,</a:t>
            </a:r>
            <a:r>
              <a:rPr lang="zh-CN" altLang="en-US" sz="2800" b="1" smtClean="0"/>
              <a:t>用</a:t>
            </a:r>
            <a:r>
              <a:rPr lang="en-US" altLang="zh-CN" sz="2800" b="1" smtClean="0"/>
              <a:t>)  (</a:t>
            </a:r>
            <a:r>
              <a:rPr lang="zh-CN" altLang="en-US" sz="2800" b="1" smtClean="0"/>
              <a:t>连词</a:t>
            </a:r>
            <a:r>
              <a:rPr lang="en-US" altLang="zh-CN" sz="2800" b="1" smtClean="0"/>
              <a:t>,</a:t>
            </a:r>
            <a:r>
              <a:rPr lang="zh-CN" altLang="en-US" sz="2800" b="1" smtClean="0"/>
              <a:t>表结果</a:t>
            </a:r>
            <a:r>
              <a:rPr lang="en-US" altLang="zh-CN" sz="2800" b="1" smtClean="0"/>
              <a:t>,</a:t>
            </a:r>
            <a:r>
              <a:rPr lang="zh-CN" altLang="en-US" sz="2800" b="1" smtClean="0"/>
              <a:t>以致</a:t>
            </a:r>
            <a:r>
              <a:rPr lang="en-US" altLang="zh-CN" sz="2800" b="1" smtClean="0"/>
              <a:t>)</a:t>
            </a:r>
            <a:endParaRPr lang="zh-CN" altLang="en-US" sz="2800" b="1" smtClean="0"/>
          </a:p>
        </p:txBody>
      </p:sp>
    </p:spTree>
  </p:cSld>
  <p:clrMapOvr>
    <a:masterClrMapping/>
  </p:clrMapOvr>
  <p:transition>
    <p:split orient="vert"/>
  </p:transition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9938" name="Rectangle 4"/>
          <p:cNvSpPr>
            <a:spLocks noGrp="1" noChangeArrowheads="1"/>
          </p:cNvSpPr>
          <p:nvPr>
            <p:ph type="body" idx="4294967295"/>
          </p:nvPr>
        </p:nvSpPr>
        <p:spPr>
          <a:xfrm>
            <a:off x="-107950" y="0"/>
            <a:ext cx="9396413" cy="6858000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zh-CN" altLang="en-US" sz="2800" b="1" smtClean="0">
                <a:solidFill>
                  <a:srgbClr val="FF0000"/>
                </a:solidFill>
                <a:latin typeface="宋体" charset="-122"/>
              </a:rPr>
              <a:t>七、本课需要积累的文化常识 </a:t>
            </a:r>
            <a:endParaRPr lang="en-US" altLang="zh-CN" sz="2800" smtClean="0">
              <a:latin typeface="宋体" charset="-122"/>
            </a:endParaRPr>
          </a:p>
          <a:p>
            <a:pPr>
              <a:buFontTx/>
              <a:buNone/>
            </a:pPr>
            <a:r>
              <a:rPr lang="en-US" altLang="zh-CN" sz="2200" b="1" smtClean="0">
                <a:latin typeface="宋体" charset="-122"/>
              </a:rPr>
              <a:t>1.</a:t>
            </a:r>
            <a:r>
              <a:rPr lang="zh-CN" altLang="en-US" sz="2200" b="1" smtClean="0">
                <a:latin typeface="宋体" charset="-122"/>
              </a:rPr>
              <a:t>先  对去世的尊长的敬称。如先人、先祖、先烈。</a:t>
            </a:r>
          </a:p>
          <a:p>
            <a:pPr>
              <a:buFontTx/>
              <a:buNone/>
            </a:pPr>
            <a:r>
              <a:rPr lang="en-US" altLang="zh-CN" sz="2200" b="1" smtClean="0">
                <a:latin typeface="宋体" charset="-122"/>
              </a:rPr>
              <a:t>2.</a:t>
            </a:r>
            <a:r>
              <a:rPr lang="zh-CN" altLang="en-US" sz="2200" b="1" smtClean="0">
                <a:latin typeface="宋体" charset="-122"/>
              </a:rPr>
              <a:t>邑 ①国都。如</a:t>
            </a:r>
            <a:r>
              <a:rPr lang="en-US" altLang="zh-CN" sz="2200" b="1" smtClean="0">
                <a:latin typeface="宋体" charset="-122"/>
              </a:rPr>
              <a:t>《</a:t>
            </a:r>
            <a:r>
              <a:rPr lang="zh-CN" altLang="en-US" sz="2200" b="1" smtClean="0">
                <a:latin typeface="宋体" charset="-122"/>
              </a:rPr>
              <a:t>诗经</a:t>
            </a:r>
            <a:r>
              <a:rPr lang="en-US" altLang="zh-CN" sz="2200" b="1" smtClean="0">
                <a:latin typeface="宋体" charset="-122"/>
              </a:rPr>
              <a:t>•</a:t>
            </a:r>
            <a:r>
              <a:rPr lang="zh-CN" altLang="en-US" sz="2200" b="1" smtClean="0">
                <a:latin typeface="宋体" charset="-122"/>
              </a:rPr>
              <a:t>大雅</a:t>
            </a:r>
            <a:r>
              <a:rPr lang="en-US" altLang="zh-CN" sz="2200" b="1" smtClean="0">
                <a:latin typeface="宋体" charset="-122"/>
              </a:rPr>
              <a:t>•</a:t>
            </a:r>
            <a:r>
              <a:rPr lang="zh-CN" altLang="en-US" sz="2200" b="1" smtClean="0">
                <a:latin typeface="宋体" charset="-122"/>
              </a:rPr>
              <a:t>文王有声</a:t>
            </a:r>
            <a:r>
              <a:rPr lang="en-US" altLang="zh-CN" sz="2200" b="1" smtClean="0">
                <a:latin typeface="宋体" charset="-122"/>
              </a:rPr>
              <a:t>》:“</a:t>
            </a:r>
            <a:r>
              <a:rPr lang="zh-CN" altLang="en-US" sz="2200" b="1" smtClean="0">
                <a:latin typeface="宋体" charset="-122"/>
              </a:rPr>
              <a:t>作邑于丰。”②城镇。本文中就是此义。③封邑。古时帝王赐给诸侯、功臣以领地或食邑。如</a:t>
            </a:r>
            <a:r>
              <a:rPr lang="en-US" altLang="zh-CN" sz="2200" b="1" smtClean="0">
                <a:latin typeface="宋体" charset="-122"/>
              </a:rPr>
              <a:t>《</a:t>
            </a:r>
            <a:r>
              <a:rPr lang="zh-CN" altLang="en-US" sz="2200" b="1" smtClean="0">
                <a:latin typeface="宋体" charset="-122"/>
              </a:rPr>
              <a:t>后汉书</a:t>
            </a:r>
            <a:r>
              <a:rPr lang="en-US" altLang="zh-CN" sz="2200" b="1" smtClean="0">
                <a:latin typeface="宋体" charset="-122"/>
              </a:rPr>
              <a:t>•</a:t>
            </a:r>
            <a:r>
              <a:rPr lang="zh-CN" altLang="en-US" sz="2200" b="1" smtClean="0">
                <a:latin typeface="宋体" charset="-122"/>
              </a:rPr>
              <a:t>南蛮西南夷传</a:t>
            </a:r>
            <a:r>
              <a:rPr lang="en-US" altLang="zh-CN" sz="2200" b="1" smtClean="0">
                <a:latin typeface="宋体" charset="-122"/>
              </a:rPr>
              <a:t>》:“</a:t>
            </a:r>
            <a:r>
              <a:rPr lang="zh-CN" altLang="en-US" sz="2200" b="1" smtClean="0">
                <a:latin typeface="宋体" charset="-122"/>
              </a:rPr>
              <a:t>赏邑万家</a:t>
            </a:r>
            <a:r>
              <a:rPr lang="en-US" altLang="zh-CN" sz="2200" b="1" smtClean="0">
                <a:latin typeface="宋体" charset="-122"/>
              </a:rPr>
              <a:t>,</a:t>
            </a:r>
            <a:r>
              <a:rPr lang="zh-CN" altLang="en-US" sz="2200" b="1" smtClean="0">
                <a:latin typeface="宋体" charset="-122"/>
              </a:rPr>
              <a:t>金百镒。”④古代区域单位。</a:t>
            </a:r>
            <a:r>
              <a:rPr lang="en-US" altLang="zh-CN" sz="2200" b="1" smtClean="0">
                <a:latin typeface="宋体" charset="-122"/>
              </a:rPr>
              <a:t>《</a:t>
            </a:r>
            <a:r>
              <a:rPr lang="zh-CN" altLang="en-US" sz="2200" b="1" smtClean="0">
                <a:latin typeface="宋体" charset="-122"/>
              </a:rPr>
              <a:t>周礼</a:t>
            </a:r>
            <a:r>
              <a:rPr lang="en-US" altLang="zh-CN" sz="2200" b="1" smtClean="0">
                <a:latin typeface="宋体" charset="-122"/>
              </a:rPr>
              <a:t>•</a:t>
            </a:r>
            <a:r>
              <a:rPr lang="zh-CN" altLang="en-US" sz="2200" b="1" smtClean="0">
                <a:latin typeface="宋体" charset="-122"/>
              </a:rPr>
              <a:t>地官</a:t>
            </a:r>
            <a:r>
              <a:rPr lang="en-US" altLang="zh-CN" sz="2200" b="1" smtClean="0">
                <a:latin typeface="宋体" charset="-122"/>
              </a:rPr>
              <a:t>•</a:t>
            </a:r>
            <a:r>
              <a:rPr lang="zh-CN" altLang="en-US" sz="2200" b="1" smtClean="0">
                <a:latin typeface="宋体" charset="-122"/>
              </a:rPr>
              <a:t>小司徒</a:t>
            </a:r>
            <a:r>
              <a:rPr lang="en-US" altLang="zh-CN" sz="2200" b="1" smtClean="0">
                <a:latin typeface="宋体" charset="-122"/>
              </a:rPr>
              <a:t>》:“</a:t>
            </a:r>
            <a:r>
              <a:rPr lang="zh-CN" altLang="en-US" sz="2200" b="1" smtClean="0">
                <a:latin typeface="宋体" charset="-122"/>
              </a:rPr>
              <a:t>九夫为井</a:t>
            </a:r>
            <a:r>
              <a:rPr lang="en-US" altLang="zh-CN" sz="2200" b="1" smtClean="0">
                <a:latin typeface="宋体" charset="-122"/>
              </a:rPr>
              <a:t>,</a:t>
            </a:r>
            <a:r>
              <a:rPr lang="zh-CN" altLang="en-US" sz="2200" b="1" smtClean="0">
                <a:latin typeface="宋体" charset="-122"/>
              </a:rPr>
              <a:t>四井为邑。”又指人聚居的地方。如</a:t>
            </a:r>
            <a:r>
              <a:rPr lang="en-US" altLang="zh-CN" sz="2200" b="1" smtClean="0">
                <a:latin typeface="宋体" charset="-122"/>
              </a:rPr>
              <a:t>《</a:t>
            </a:r>
            <a:r>
              <a:rPr lang="zh-CN" altLang="en-US" sz="2200" b="1" smtClean="0">
                <a:latin typeface="宋体" charset="-122"/>
              </a:rPr>
              <a:t>荀子</a:t>
            </a:r>
            <a:r>
              <a:rPr lang="en-US" altLang="zh-CN" sz="2200" b="1" smtClean="0">
                <a:latin typeface="宋体" charset="-122"/>
              </a:rPr>
              <a:t>•</a:t>
            </a:r>
            <a:r>
              <a:rPr lang="zh-CN" altLang="en-US" sz="2200" b="1" smtClean="0">
                <a:latin typeface="宋体" charset="-122"/>
              </a:rPr>
              <a:t>大略</a:t>
            </a:r>
            <a:r>
              <a:rPr lang="en-US" altLang="zh-CN" sz="2200" b="1" smtClean="0">
                <a:latin typeface="宋体" charset="-122"/>
              </a:rPr>
              <a:t>》:“</a:t>
            </a:r>
            <a:r>
              <a:rPr lang="zh-CN" altLang="en-US" sz="2200" b="1" smtClean="0">
                <a:latin typeface="宋体" charset="-122"/>
              </a:rPr>
              <a:t>过十室之邑必下。”</a:t>
            </a:r>
          </a:p>
          <a:p>
            <a:pPr>
              <a:buFontTx/>
              <a:buNone/>
            </a:pPr>
            <a:r>
              <a:rPr lang="en-US" altLang="zh-CN" sz="2200" b="1" smtClean="0">
                <a:latin typeface="宋体" charset="-122"/>
              </a:rPr>
              <a:t>3.</a:t>
            </a:r>
            <a:r>
              <a:rPr lang="zh-CN" altLang="en-US" sz="2200" b="1" smtClean="0">
                <a:latin typeface="宋体" charset="-122"/>
              </a:rPr>
              <a:t>卿 古代对男子的敬称。或用于君对臣的称谓</a:t>
            </a:r>
            <a:r>
              <a:rPr lang="en-US" altLang="zh-CN" sz="2200" b="1" smtClean="0">
                <a:latin typeface="宋体" charset="-122"/>
              </a:rPr>
              <a:t>,</a:t>
            </a:r>
            <a:r>
              <a:rPr lang="zh-CN" altLang="en-US" sz="2200" b="1" smtClean="0">
                <a:latin typeface="宋体" charset="-122"/>
              </a:rPr>
              <a:t>或用于朋友、夫妻之间的爱称。如</a:t>
            </a:r>
            <a:r>
              <a:rPr lang="en-US" altLang="zh-CN" sz="2200" b="1" smtClean="0">
                <a:latin typeface="宋体" charset="-122"/>
              </a:rPr>
              <a:t>《</a:t>
            </a:r>
            <a:r>
              <a:rPr lang="zh-CN" altLang="en-US" sz="2200" b="1" smtClean="0">
                <a:latin typeface="宋体" charset="-122"/>
              </a:rPr>
              <a:t>汉书</a:t>
            </a:r>
            <a:r>
              <a:rPr lang="en-US" altLang="zh-CN" sz="2200" b="1" smtClean="0">
                <a:latin typeface="宋体" charset="-122"/>
              </a:rPr>
              <a:t>•</a:t>
            </a:r>
            <a:r>
              <a:rPr lang="zh-CN" altLang="en-US" sz="2200" b="1" smtClean="0">
                <a:latin typeface="宋体" charset="-122"/>
              </a:rPr>
              <a:t>孟喜传</a:t>
            </a:r>
            <a:r>
              <a:rPr lang="en-US" altLang="zh-CN" sz="2200" b="1" smtClean="0">
                <a:latin typeface="宋体" charset="-122"/>
              </a:rPr>
              <a:t>》:“</a:t>
            </a:r>
            <a:r>
              <a:rPr lang="zh-CN" altLang="en-US" sz="2200" b="1" smtClean="0">
                <a:latin typeface="宋体" charset="-122"/>
              </a:rPr>
              <a:t>父号孟卿</a:t>
            </a:r>
            <a:r>
              <a:rPr lang="en-US" altLang="zh-CN" sz="2200" b="1" smtClean="0">
                <a:latin typeface="宋体" charset="-122"/>
              </a:rPr>
              <a:t>,</a:t>
            </a:r>
            <a:r>
              <a:rPr lang="zh-CN" altLang="en-US" sz="2200" b="1" smtClean="0">
                <a:latin typeface="宋体" charset="-122"/>
              </a:rPr>
              <a:t>善为</a:t>
            </a:r>
            <a:r>
              <a:rPr lang="en-US" altLang="zh-CN" sz="2200" b="1" smtClean="0">
                <a:latin typeface="宋体" charset="-122"/>
              </a:rPr>
              <a:t>《</a:t>
            </a:r>
            <a:r>
              <a:rPr lang="zh-CN" altLang="en-US" sz="2200" b="1" smtClean="0">
                <a:latin typeface="宋体" charset="-122"/>
              </a:rPr>
              <a:t>礼</a:t>
            </a:r>
            <a:r>
              <a:rPr lang="en-US" altLang="zh-CN" sz="2200" b="1" smtClean="0">
                <a:latin typeface="宋体" charset="-122"/>
              </a:rPr>
              <a:t>》《</a:t>
            </a:r>
            <a:r>
              <a:rPr lang="zh-CN" altLang="en-US" sz="2200" b="1" smtClean="0">
                <a:latin typeface="宋体" charset="-122"/>
              </a:rPr>
              <a:t>春秋</a:t>
            </a:r>
            <a:r>
              <a:rPr lang="en-US" altLang="zh-CN" sz="2200" b="1" smtClean="0">
                <a:latin typeface="宋体" charset="-122"/>
              </a:rPr>
              <a:t>》</a:t>
            </a:r>
            <a:r>
              <a:rPr lang="zh-CN" altLang="en-US" sz="2200" b="1" smtClean="0">
                <a:latin typeface="宋体" charset="-122"/>
              </a:rPr>
              <a:t>。”</a:t>
            </a:r>
          </a:p>
          <a:p>
            <a:pPr>
              <a:buFontTx/>
              <a:buNone/>
            </a:pPr>
            <a:r>
              <a:rPr lang="en-US" altLang="zh-CN" sz="2200" b="1" smtClean="0">
                <a:latin typeface="宋体" charset="-122"/>
              </a:rPr>
              <a:t>4.</a:t>
            </a:r>
            <a:r>
              <a:rPr lang="zh-CN" altLang="en-US" sz="2200" b="1" smtClean="0">
                <a:latin typeface="宋体" charset="-122"/>
              </a:rPr>
              <a:t>郡 古代行政区域名。春秋以前</a:t>
            </a:r>
            <a:r>
              <a:rPr lang="en-US" altLang="zh-CN" sz="2200" b="1" smtClean="0">
                <a:latin typeface="宋体" charset="-122"/>
              </a:rPr>
              <a:t>,</a:t>
            </a:r>
            <a:r>
              <a:rPr lang="zh-CN" altLang="en-US" sz="2200" b="1" smtClean="0">
                <a:latin typeface="宋体" charset="-122"/>
              </a:rPr>
              <a:t>县大于郡</a:t>
            </a:r>
            <a:r>
              <a:rPr lang="en-US" altLang="zh-CN" sz="2200" b="1" smtClean="0">
                <a:latin typeface="宋体" charset="-122"/>
              </a:rPr>
              <a:t>;</a:t>
            </a:r>
            <a:r>
              <a:rPr lang="zh-CN" altLang="en-US" sz="2200" b="1" smtClean="0">
                <a:latin typeface="宋体" charset="-122"/>
              </a:rPr>
              <a:t>战国以后</a:t>
            </a:r>
            <a:r>
              <a:rPr lang="en-US" altLang="zh-CN" sz="2200" b="1" smtClean="0">
                <a:latin typeface="宋体" charset="-122"/>
              </a:rPr>
              <a:t>,</a:t>
            </a:r>
            <a:r>
              <a:rPr lang="zh-CN" altLang="en-US" sz="2200" b="1" smtClean="0">
                <a:latin typeface="宋体" charset="-122"/>
              </a:rPr>
              <a:t>郡大于县。如</a:t>
            </a:r>
            <a:r>
              <a:rPr lang="en-US" altLang="zh-CN" sz="2200" b="1" smtClean="0">
                <a:latin typeface="宋体" charset="-122"/>
              </a:rPr>
              <a:t>《</a:t>
            </a:r>
            <a:r>
              <a:rPr lang="zh-CN" altLang="en-US" sz="2200" b="1" smtClean="0">
                <a:latin typeface="宋体" charset="-122"/>
              </a:rPr>
              <a:t>左传</a:t>
            </a:r>
            <a:r>
              <a:rPr lang="en-US" altLang="zh-CN" sz="2200" b="1" smtClean="0">
                <a:latin typeface="宋体" charset="-122"/>
              </a:rPr>
              <a:t>•</a:t>
            </a:r>
            <a:r>
              <a:rPr lang="zh-CN" altLang="en-US" sz="2200" b="1" smtClean="0">
                <a:latin typeface="宋体" charset="-122"/>
              </a:rPr>
              <a:t>哀公二年</a:t>
            </a:r>
            <a:r>
              <a:rPr lang="en-US" altLang="zh-CN" sz="2200" b="1" smtClean="0">
                <a:latin typeface="宋体" charset="-122"/>
              </a:rPr>
              <a:t>》:“</a:t>
            </a:r>
            <a:r>
              <a:rPr lang="zh-CN" altLang="en-US" sz="2200" b="1" smtClean="0">
                <a:latin typeface="宋体" charset="-122"/>
              </a:rPr>
              <a:t>克敌者</a:t>
            </a:r>
            <a:r>
              <a:rPr lang="en-US" altLang="zh-CN" sz="2200" b="1" smtClean="0">
                <a:latin typeface="宋体" charset="-122"/>
              </a:rPr>
              <a:t>,</a:t>
            </a:r>
            <a:r>
              <a:rPr lang="zh-CN" altLang="en-US" sz="2200" b="1" smtClean="0">
                <a:latin typeface="宋体" charset="-122"/>
              </a:rPr>
              <a:t>上大夫受县</a:t>
            </a:r>
            <a:r>
              <a:rPr lang="en-US" altLang="zh-CN" sz="2200" b="1" smtClean="0">
                <a:latin typeface="宋体" charset="-122"/>
              </a:rPr>
              <a:t>,</a:t>
            </a:r>
            <a:r>
              <a:rPr lang="zh-CN" altLang="en-US" sz="2200" b="1" smtClean="0">
                <a:latin typeface="宋体" charset="-122"/>
              </a:rPr>
              <a:t>下大夫受郡。”</a:t>
            </a:r>
          </a:p>
          <a:p>
            <a:pPr>
              <a:buFontTx/>
              <a:buNone/>
            </a:pPr>
            <a:r>
              <a:rPr lang="en-US" altLang="zh-CN" sz="2200" b="1" smtClean="0">
                <a:latin typeface="宋体" charset="-122"/>
              </a:rPr>
              <a:t>5.</a:t>
            </a:r>
            <a:r>
              <a:rPr lang="zh-CN" altLang="en-US" sz="2200" b="1" smtClean="0">
                <a:latin typeface="宋体" charset="-122"/>
              </a:rPr>
              <a:t>诸侯 古代帝王分封的各国国君</a:t>
            </a:r>
            <a:r>
              <a:rPr lang="en-US" altLang="zh-CN" sz="2200" b="1" smtClean="0">
                <a:latin typeface="宋体" charset="-122"/>
              </a:rPr>
              <a:t>,</a:t>
            </a:r>
            <a:r>
              <a:rPr lang="zh-CN" altLang="en-US" sz="2200" b="1" smtClean="0">
                <a:latin typeface="宋体" charset="-122"/>
              </a:rPr>
              <a:t>规定要服从王命</a:t>
            </a:r>
            <a:r>
              <a:rPr lang="en-US" altLang="zh-CN" sz="2200" b="1" smtClean="0">
                <a:latin typeface="宋体" charset="-122"/>
              </a:rPr>
              <a:t>,</a:t>
            </a:r>
            <a:r>
              <a:rPr lang="zh-CN" altLang="en-US" sz="2200" b="1" smtClean="0">
                <a:latin typeface="宋体" charset="-122"/>
              </a:rPr>
              <a:t>定期朝贡述职。周代分公、侯、伯、子、男五等</a:t>
            </a:r>
            <a:r>
              <a:rPr lang="en-US" altLang="zh-CN" sz="2200" b="1" smtClean="0">
                <a:latin typeface="宋体" charset="-122"/>
              </a:rPr>
              <a:t>,</a:t>
            </a:r>
            <a:r>
              <a:rPr lang="zh-CN" altLang="en-US" sz="2200" b="1" smtClean="0">
                <a:latin typeface="宋体" charset="-122"/>
              </a:rPr>
              <a:t>汉朝分王、侯二等。周制</a:t>
            </a:r>
            <a:r>
              <a:rPr lang="en-US" altLang="zh-CN" sz="2200" b="1" smtClean="0">
                <a:latin typeface="宋体" charset="-122"/>
              </a:rPr>
              <a:t>,</a:t>
            </a:r>
            <a:r>
              <a:rPr lang="zh-CN" altLang="en-US" sz="2200" b="1" smtClean="0">
                <a:latin typeface="宋体" charset="-122"/>
              </a:rPr>
              <a:t>诸侯名义上要服从王室的政令</a:t>
            </a:r>
            <a:r>
              <a:rPr lang="en-US" altLang="zh-CN" sz="2200" b="1" smtClean="0">
                <a:latin typeface="宋体" charset="-122"/>
              </a:rPr>
              <a:t>,</a:t>
            </a:r>
            <a:r>
              <a:rPr lang="zh-CN" altLang="en-US" sz="2200" b="1" smtClean="0">
                <a:latin typeface="宋体" charset="-122"/>
              </a:rPr>
              <a:t>向王室朝贡、述职、服役</a:t>
            </a:r>
            <a:r>
              <a:rPr lang="en-US" altLang="zh-CN" sz="2200" b="1" smtClean="0">
                <a:latin typeface="宋体" charset="-122"/>
              </a:rPr>
              <a:t>,</a:t>
            </a:r>
            <a:r>
              <a:rPr lang="zh-CN" altLang="en-US" sz="2200" b="1" smtClean="0">
                <a:latin typeface="宋体" charset="-122"/>
              </a:rPr>
              <a:t>以及出兵勤王等。汉时诸侯国由皇帝派相或长吏治理</a:t>
            </a:r>
            <a:r>
              <a:rPr lang="en-US" altLang="zh-CN" sz="2200" b="1" smtClean="0">
                <a:latin typeface="宋体" charset="-122"/>
              </a:rPr>
              <a:t>,</a:t>
            </a:r>
            <a:r>
              <a:rPr lang="zh-CN" altLang="en-US" sz="2200" b="1" smtClean="0">
                <a:latin typeface="宋体" charset="-122"/>
              </a:rPr>
              <a:t>王、侯仅食赋税。如</a:t>
            </a:r>
            <a:r>
              <a:rPr lang="en-US" altLang="zh-CN" sz="2200" b="1" smtClean="0">
                <a:latin typeface="宋体" charset="-122"/>
              </a:rPr>
              <a:t>《</a:t>
            </a:r>
            <a:r>
              <a:rPr lang="zh-CN" altLang="en-US" sz="2200" b="1" smtClean="0">
                <a:latin typeface="宋体" charset="-122"/>
              </a:rPr>
              <a:t>吕氏春秋</a:t>
            </a:r>
            <a:r>
              <a:rPr lang="en-US" altLang="zh-CN" sz="2200" b="1" smtClean="0">
                <a:latin typeface="宋体" charset="-122"/>
              </a:rPr>
              <a:t>•</a:t>
            </a:r>
            <a:r>
              <a:rPr lang="zh-CN" altLang="en-US" sz="2200" b="1" smtClean="0">
                <a:latin typeface="宋体" charset="-122"/>
              </a:rPr>
              <a:t>孟春</a:t>
            </a:r>
            <a:r>
              <a:rPr lang="en-US" altLang="zh-CN" sz="2200" b="1" smtClean="0">
                <a:latin typeface="宋体" charset="-122"/>
              </a:rPr>
              <a:t>》:“</a:t>
            </a:r>
            <a:r>
              <a:rPr lang="zh-CN" altLang="en-US" sz="2200" b="1" smtClean="0">
                <a:latin typeface="宋体" charset="-122"/>
              </a:rPr>
              <a:t>立春之日</a:t>
            </a:r>
            <a:r>
              <a:rPr lang="en-US" altLang="zh-CN" sz="2200" b="1" smtClean="0">
                <a:latin typeface="宋体" charset="-122"/>
              </a:rPr>
              <a:t>,</a:t>
            </a:r>
            <a:r>
              <a:rPr lang="zh-CN" altLang="en-US" sz="2200" b="1" smtClean="0">
                <a:latin typeface="宋体" charset="-122"/>
              </a:rPr>
              <a:t>天子亲率三公九卿、诸侯、大夫以迎春于东郊。”后喻指掌握军政大权的地方长官。如诸葛亮</a:t>
            </a:r>
            <a:r>
              <a:rPr lang="en-US" altLang="zh-CN" sz="2200" b="1" smtClean="0">
                <a:latin typeface="宋体" charset="-122"/>
              </a:rPr>
              <a:t>《</a:t>
            </a:r>
            <a:r>
              <a:rPr lang="zh-CN" altLang="en-US" sz="2200" b="1" smtClean="0">
                <a:latin typeface="宋体" charset="-122"/>
              </a:rPr>
              <a:t>出师表</a:t>
            </a:r>
            <a:r>
              <a:rPr lang="en-US" altLang="zh-CN" sz="2200" b="1" smtClean="0">
                <a:latin typeface="宋体" charset="-122"/>
              </a:rPr>
              <a:t>》:“</a:t>
            </a:r>
            <a:r>
              <a:rPr lang="zh-CN" altLang="en-US" sz="2200" b="1" smtClean="0">
                <a:latin typeface="宋体" charset="-122"/>
              </a:rPr>
              <a:t>臣本布衣</a:t>
            </a:r>
            <a:r>
              <a:rPr lang="en-US" altLang="zh-CN" sz="2200" b="1" smtClean="0">
                <a:latin typeface="宋体" charset="-122"/>
              </a:rPr>
              <a:t>,</a:t>
            </a:r>
            <a:r>
              <a:rPr lang="zh-CN" altLang="en-US" sz="2200" b="1" smtClean="0">
                <a:latin typeface="宋体" charset="-122"/>
              </a:rPr>
              <a:t>躬耕于南阳</a:t>
            </a:r>
            <a:r>
              <a:rPr lang="en-US" altLang="zh-CN" sz="2200" b="1" smtClean="0">
                <a:latin typeface="宋体" charset="-122"/>
              </a:rPr>
              <a:t>,</a:t>
            </a:r>
            <a:r>
              <a:rPr lang="zh-CN" altLang="en-US" sz="2200" b="1" smtClean="0">
                <a:latin typeface="宋体" charset="-122"/>
              </a:rPr>
              <a:t>苟全性命于乱世</a:t>
            </a:r>
            <a:r>
              <a:rPr lang="en-US" altLang="zh-CN" sz="2200" b="1" smtClean="0">
                <a:latin typeface="宋体" charset="-122"/>
              </a:rPr>
              <a:t>,</a:t>
            </a:r>
            <a:r>
              <a:rPr lang="zh-CN" altLang="en-US" sz="2200" b="1" smtClean="0">
                <a:latin typeface="宋体" charset="-122"/>
              </a:rPr>
              <a:t>不求闻达于诸侯。”</a:t>
            </a:r>
          </a:p>
          <a:p>
            <a:pPr>
              <a:buFontTx/>
              <a:buNone/>
            </a:pPr>
            <a:endParaRPr lang="zh-CN" altLang="en-US" sz="2200" b="1" smtClean="0">
              <a:latin typeface="宋体" charset="-122"/>
            </a:endParaRPr>
          </a:p>
          <a:p>
            <a:pPr>
              <a:buFontTx/>
              <a:buNone/>
            </a:pPr>
            <a:endParaRPr lang="en-US" altLang="zh-CN" sz="2200" b="1" smtClean="0">
              <a:latin typeface="宋体" charset="-122"/>
            </a:endParaRPr>
          </a:p>
        </p:txBody>
      </p:sp>
      <p:pic>
        <p:nvPicPr>
          <p:cNvPr id="39939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001500" y="10172700"/>
            <a:ext cx="317500" cy="241300"/>
          </a:xfrm>
          <a:prstGeom prst="cube">
            <a:avLst/>
          </a:prstGeom>
        </p:spPr>
      </p:pic>
    </p:spTree>
  </p:cSld>
  <p:clrMapOvr>
    <a:masterClrMapping/>
  </p:clrMapOvr>
  <p:transition>
    <p:split orient="vert"/>
  </p:transition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5" name="Text Box 2"/>
          <p:cNvSpPr txBox="1">
            <a:spLocks noChangeArrowheads="1"/>
          </p:cNvSpPr>
          <p:nvPr/>
        </p:nvSpPr>
        <p:spPr bwMode="auto">
          <a:xfrm>
            <a:off x="827088" y="1125538"/>
            <a:ext cx="7631112" cy="3476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FF0000"/>
                </a:solidFill>
                <a:ea typeface="楷体_GB2312"/>
                <a:cs typeface="楷体_GB2312"/>
              </a:rPr>
              <a:t>学习目标：</a:t>
            </a:r>
            <a:endParaRPr lang="en-US" altLang="zh-CN" sz="4400" b="1">
              <a:solidFill>
                <a:srgbClr val="FF0000"/>
              </a:solidFill>
              <a:ea typeface="楷体_GB2312"/>
              <a:cs typeface="楷体_GB2312"/>
            </a:endParaRPr>
          </a:p>
          <a:p>
            <a:pPr>
              <a:spcBef>
                <a:spcPct val="50000"/>
              </a:spcBef>
            </a:pPr>
            <a:r>
              <a:rPr lang="en-US" altLang="zh-CN" sz="4400" b="1">
                <a:solidFill>
                  <a:srgbClr val="FF0000"/>
                </a:solidFill>
                <a:ea typeface="楷体_GB2312"/>
                <a:cs typeface="楷体_GB2312"/>
              </a:rPr>
              <a:t>1</a:t>
            </a:r>
            <a:r>
              <a:rPr lang="zh-CN" altLang="en-US" sz="4400" b="1">
                <a:solidFill>
                  <a:srgbClr val="FF0000"/>
                </a:solidFill>
                <a:ea typeface="楷体_GB2312"/>
                <a:cs typeface="楷体_GB2312"/>
              </a:rPr>
              <a:t>、背诵全文，并默写。</a:t>
            </a:r>
          </a:p>
          <a:p>
            <a:pPr>
              <a:spcBef>
                <a:spcPct val="50000"/>
              </a:spcBef>
            </a:pPr>
            <a:r>
              <a:rPr lang="en-US" altLang="zh-CN" sz="4400" b="1">
                <a:solidFill>
                  <a:srgbClr val="FF0000"/>
                </a:solidFill>
                <a:ea typeface="楷体_GB2312"/>
                <a:cs typeface="楷体_GB2312"/>
              </a:rPr>
              <a:t>2</a:t>
            </a:r>
            <a:r>
              <a:rPr lang="zh-CN" altLang="en-US" sz="4400" b="1">
                <a:solidFill>
                  <a:srgbClr val="FF0000"/>
                </a:solidFill>
                <a:ea typeface="楷体_GB2312"/>
                <a:cs typeface="楷体_GB2312"/>
              </a:rPr>
              <a:t>、理解、落实关键字句</a:t>
            </a:r>
            <a:r>
              <a:rPr lang="en-US" altLang="zh-CN" sz="4400" b="1">
                <a:solidFill>
                  <a:srgbClr val="FF0000"/>
                </a:solidFill>
                <a:ea typeface="楷体_GB2312"/>
                <a:cs typeface="楷体_GB2312"/>
              </a:rPr>
              <a:t>,</a:t>
            </a:r>
            <a:r>
              <a:rPr lang="zh-CN" altLang="en-US" sz="4400" b="1">
                <a:solidFill>
                  <a:srgbClr val="FF0000"/>
                </a:solidFill>
                <a:ea typeface="楷体_GB2312"/>
                <a:cs typeface="楷体_GB2312"/>
              </a:rPr>
              <a:t>积累文化常识。</a:t>
            </a:r>
          </a:p>
        </p:txBody>
      </p:sp>
    </p:spTree>
  </p:cSld>
  <p:clrMapOvr>
    <a:masterClrMapping/>
  </p:clrMapOvr>
  <p:transition>
    <p:split orient="vert"/>
  </p:transition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49" name="矩形 2"/>
          <p:cNvSpPr>
            <a:spLocks noChangeArrowheads="1"/>
          </p:cNvSpPr>
          <p:nvPr/>
        </p:nvSpPr>
        <p:spPr bwMode="auto">
          <a:xfrm>
            <a:off x="0" y="641350"/>
            <a:ext cx="7524750" cy="9159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/>
              <a:t>一、课前检测答案</a:t>
            </a:r>
          </a:p>
          <a:p>
            <a:endParaRPr lang="zh-CN" altLang="en-US" b="1"/>
          </a:p>
        </p:txBody>
      </p:sp>
      <p:sp>
        <p:nvSpPr>
          <p:cNvPr id="27650" name="Text Box 3"/>
          <p:cNvSpPr txBox="1">
            <a:spLocks noChangeArrowheads="1"/>
          </p:cNvSpPr>
          <p:nvPr/>
        </p:nvSpPr>
        <p:spPr bwMode="auto">
          <a:xfrm>
            <a:off x="395288" y="1700213"/>
            <a:ext cx="8280400" cy="35036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</a:rPr>
              <a:t>1.</a:t>
            </a:r>
            <a:r>
              <a:rPr lang="zh-CN" altLang="en-US" sz="3200" b="1">
                <a:solidFill>
                  <a:srgbClr val="FF0000"/>
                </a:solidFill>
              </a:rPr>
              <a:t>使秦复爱六国之人 则递三世可至万世而为君 谁得而族灭也</a:t>
            </a:r>
          </a:p>
          <a:p>
            <a:r>
              <a:rPr lang="en-US" altLang="zh-CN" sz="3200" b="1">
                <a:solidFill>
                  <a:srgbClr val="FF0000"/>
                </a:solidFill>
              </a:rPr>
              <a:t>2.</a:t>
            </a:r>
            <a:r>
              <a:rPr lang="zh-CN" altLang="en-US" sz="3200" b="1">
                <a:solidFill>
                  <a:srgbClr val="FF0000"/>
                </a:solidFill>
              </a:rPr>
              <a:t>一肌一容     尽态极妍</a:t>
            </a:r>
          </a:p>
          <a:p>
            <a:r>
              <a:rPr lang="en-US" altLang="zh-CN" sz="3200" b="1">
                <a:solidFill>
                  <a:srgbClr val="FF0000"/>
                </a:solidFill>
              </a:rPr>
              <a:t>3. </a:t>
            </a:r>
            <a:r>
              <a:rPr lang="zh-CN" altLang="en-US" sz="3200" b="1">
                <a:solidFill>
                  <a:srgbClr val="FF0000"/>
                </a:solidFill>
              </a:rPr>
              <a:t>多于机上之工女     多于市人之言语</a:t>
            </a:r>
          </a:p>
          <a:p>
            <a:r>
              <a:rPr lang="en-US" altLang="zh-CN" sz="3200" b="1">
                <a:solidFill>
                  <a:srgbClr val="FF0000"/>
                </a:solidFill>
              </a:rPr>
              <a:t>4.</a:t>
            </a:r>
            <a:r>
              <a:rPr lang="zh-CN" altLang="en-US" sz="3200" b="1">
                <a:solidFill>
                  <a:srgbClr val="FF0000"/>
                </a:solidFill>
              </a:rPr>
              <a:t>覆压三百余里     隔离天日</a:t>
            </a:r>
          </a:p>
          <a:p>
            <a:r>
              <a:rPr lang="en-US" altLang="zh-CN" sz="3200" b="1">
                <a:solidFill>
                  <a:srgbClr val="FF0000"/>
                </a:solidFill>
              </a:rPr>
              <a:t>5.</a:t>
            </a:r>
            <a:r>
              <a:rPr lang="zh-CN" altLang="en-US" sz="3200" b="1">
                <a:solidFill>
                  <a:srgbClr val="FF0000"/>
                </a:solidFill>
              </a:rPr>
              <a:t>余音袅袅     不绝如缕</a:t>
            </a:r>
          </a:p>
          <a:p>
            <a:r>
              <a:rPr lang="en-US" altLang="zh-CN" sz="3200" b="1">
                <a:solidFill>
                  <a:srgbClr val="FF0000"/>
                </a:solidFill>
              </a:rPr>
              <a:t>6.</a:t>
            </a:r>
            <a:r>
              <a:rPr lang="zh-CN" altLang="en-US" sz="3200" b="1">
                <a:solidFill>
                  <a:srgbClr val="FF0000"/>
                </a:solidFill>
              </a:rPr>
              <a:t> 三军可夺帅也   匹夫不可夺志也</a:t>
            </a:r>
          </a:p>
        </p:txBody>
      </p:sp>
    </p:spTree>
  </p:cSld>
  <p:clrMapOvr>
    <a:masterClrMapping/>
  </p:clrMapOvr>
  <p:transition>
    <p:split orient="vert"/>
  </p:transition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3" name="矩形 2"/>
          <p:cNvSpPr>
            <a:spLocks noChangeArrowheads="1"/>
          </p:cNvSpPr>
          <p:nvPr/>
        </p:nvSpPr>
        <p:spPr bwMode="auto">
          <a:xfrm>
            <a:off x="0" y="0"/>
            <a:ext cx="91440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/>
              <a:t>        </a:t>
            </a:r>
            <a:endParaRPr lang="zh-CN" altLang="zh-CN" sz="3200" b="1"/>
          </a:p>
        </p:txBody>
      </p:sp>
      <p:sp>
        <p:nvSpPr>
          <p:cNvPr id="28674" name="Text Box 3"/>
          <p:cNvSpPr txBox="1">
            <a:spLocks noChangeArrowheads="1"/>
          </p:cNvSpPr>
          <p:nvPr/>
        </p:nvSpPr>
        <p:spPr bwMode="auto">
          <a:xfrm>
            <a:off x="0" y="-39688"/>
            <a:ext cx="9144000" cy="692467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/>
              <a:t>二、重点实词释义</a:t>
            </a:r>
          </a:p>
          <a:p>
            <a:r>
              <a:rPr lang="zh-CN" altLang="en-US" sz="2800" b="1"/>
              <a:t>   六国</a:t>
            </a:r>
            <a:r>
              <a:rPr lang="zh-CN" altLang="en-US" sz="2800" b="1" i="1"/>
              <a:t>破灭</a:t>
            </a:r>
            <a:r>
              <a:rPr lang="zh-CN" altLang="en-US" sz="2800" b="1"/>
              <a:t>（</a:t>
            </a:r>
            <a:r>
              <a:rPr lang="zh-CN" altLang="en-US" sz="2800" b="1">
                <a:solidFill>
                  <a:srgbClr val="FF0000"/>
                </a:solidFill>
              </a:rPr>
              <a:t>灭亡</a:t>
            </a:r>
            <a:r>
              <a:rPr lang="zh-CN" altLang="en-US" sz="2800" b="1"/>
              <a:t>），非兵（ </a:t>
            </a:r>
            <a:r>
              <a:rPr lang="zh-CN" altLang="en-US" sz="2800" b="1">
                <a:solidFill>
                  <a:srgbClr val="FF0000"/>
                </a:solidFill>
              </a:rPr>
              <a:t>武器，兵器</a:t>
            </a:r>
            <a:r>
              <a:rPr lang="zh-CN" altLang="en-US" sz="2800" b="1"/>
              <a:t> ）不利，战不善（</a:t>
            </a:r>
            <a:r>
              <a:rPr lang="zh-CN" altLang="en-US" sz="2800" b="1">
                <a:solidFill>
                  <a:srgbClr val="FF0000"/>
                </a:solidFill>
              </a:rPr>
              <a:t>好</a:t>
            </a:r>
            <a:r>
              <a:rPr lang="zh-CN" altLang="en-US" sz="2800" b="1"/>
              <a:t>），弊在赂（ </a:t>
            </a:r>
            <a:r>
              <a:rPr lang="zh-CN" altLang="en-US" sz="2800" b="1">
                <a:solidFill>
                  <a:srgbClr val="FF0000"/>
                </a:solidFill>
              </a:rPr>
              <a:t>割地贿赂</a:t>
            </a:r>
            <a:r>
              <a:rPr lang="zh-CN" altLang="en-US" sz="2800" b="1"/>
              <a:t> ）秦。赂秦而（  </a:t>
            </a:r>
            <a:r>
              <a:rPr lang="zh-CN" altLang="en-US" sz="2800" b="1">
                <a:solidFill>
                  <a:srgbClr val="FF0000"/>
                </a:solidFill>
              </a:rPr>
              <a:t>连词，表因果关系</a:t>
            </a:r>
            <a:r>
              <a:rPr lang="zh-CN" altLang="en-US" sz="2800" b="1"/>
              <a:t>  ）力亏，破灭之道（</a:t>
            </a:r>
            <a:r>
              <a:rPr lang="zh-CN" altLang="en-US" sz="2800" b="1">
                <a:solidFill>
                  <a:srgbClr val="FF0000"/>
                </a:solidFill>
              </a:rPr>
              <a:t>原因</a:t>
            </a:r>
            <a:r>
              <a:rPr lang="zh-CN" altLang="en-US" sz="2800" b="1"/>
              <a:t>）也。或（</a:t>
            </a:r>
            <a:r>
              <a:rPr lang="zh-CN" altLang="en-US" sz="2800" b="1">
                <a:solidFill>
                  <a:srgbClr val="FF0000"/>
                </a:solidFill>
              </a:rPr>
              <a:t>有人</a:t>
            </a:r>
            <a:r>
              <a:rPr lang="zh-CN" altLang="en-US" sz="2800" b="1"/>
              <a:t>）曰：六国互（</a:t>
            </a:r>
            <a:r>
              <a:rPr lang="zh-CN" altLang="en-US" sz="2800" b="1">
                <a:solidFill>
                  <a:srgbClr val="FF0000"/>
                </a:solidFill>
              </a:rPr>
              <a:t>交互，相继</a:t>
            </a:r>
            <a:r>
              <a:rPr lang="zh-CN" altLang="en-US" sz="2800" b="1"/>
              <a:t> ）丧，率（</a:t>
            </a:r>
            <a:r>
              <a:rPr lang="zh-CN" altLang="en-US" sz="2800" b="1">
                <a:solidFill>
                  <a:srgbClr val="FF0000"/>
                </a:solidFill>
              </a:rPr>
              <a:t>全都，一概</a:t>
            </a:r>
            <a:r>
              <a:rPr lang="zh-CN" altLang="en-US" sz="2800" b="1"/>
              <a:t>）赂秦耶？曰：不赂者以（ </a:t>
            </a:r>
            <a:r>
              <a:rPr lang="zh-CN" altLang="en-US" sz="2800" b="1">
                <a:solidFill>
                  <a:srgbClr val="FF0000"/>
                </a:solidFill>
              </a:rPr>
              <a:t>因为，由于</a:t>
            </a:r>
            <a:r>
              <a:rPr lang="zh-CN" altLang="en-US" sz="2800" b="1"/>
              <a:t> ）赂者丧，盖（</a:t>
            </a:r>
            <a:r>
              <a:rPr lang="zh-CN" altLang="en-US" sz="2800" b="1">
                <a:solidFill>
                  <a:srgbClr val="FF0000"/>
                </a:solidFill>
              </a:rPr>
              <a:t>承接上文，表示原因，因为。）</a:t>
            </a:r>
            <a:r>
              <a:rPr lang="zh-CN" altLang="en-US" sz="2800" b="1"/>
              <a:t>失强援，不能独完（</a:t>
            </a:r>
            <a:r>
              <a:rPr lang="zh-CN" altLang="en-US" sz="2800" b="1">
                <a:solidFill>
                  <a:srgbClr val="FF0000"/>
                </a:solidFill>
              </a:rPr>
              <a:t>保全，形容词活用作动词</a:t>
            </a:r>
            <a:r>
              <a:rPr lang="zh-CN" altLang="en-US" sz="2800" b="1"/>
              <a:t> ）。故曰：弊在赂秦也。</a:t>
            </a:r>
          </a:p>
          <a:p>
            <a:r>
              <a:rPr lang="zh-CN" altLang="en-US" sz="2800" b="1"/>
              <a:t>    秦以（</a:t>
            </a:r>
            <a:r>
              <a:rPr lang="zh-CN" altLang="en-US" sz="2800" b="1">
                <a:solidFill>
                  <a:srgbClr val="FF0000"/>
                </a:solidFill>
              </a:rPr>
              <a:t>用</a:t>
            </a:r>
            <a:r>
              <a:rPr lang="zh-CN" altLang="en-US" sz="2800" b="1"/>
              <a:t>）攻取之外，小则获邑，大则得城。较秦之（ </a:t>
            </a:r>
            <a:r>
              <a:rPr lang="zh-CN" altLang="en-US" sz="2800" b="1">
                <a:solidFill>
                  <a:srgbClr val="FF0000"/>
                </a:solidFill>
              </a:rPr>
              <a:t>主谓之间，取消句子的独立性</a:t>
            </a:r>
            <a:r>
              <a:rPr lang="zh-CN" altLang="en-US" sz="2800" b="1"/>
              <a:t>）所得，与战胜而得者，其实（ </a:t>
            </a:r>
            <a:r>
              <a:rPr lang="zh-CN" altLang="en-US" sz="2800" b="1">
                <a:solidFill>
                  <a:srgbClr val="FF0000"/>
                </a:solidFill>
              </a:rPr>
              <a:t>那实际情况，它的实际数量</a:t>
            </a:r>
            <a:r>
              <a:rPr lang="zh-CN" altLang="en-US" sz="2800" b="1"/>
              <a:t>）百倍；诸侯之所亡（ </a:t>
            </a:r>
            <a:r>
              <a:rPr lang="zh-CN" altLang="en-US" sz="2800" b="1">
                <a:solidFill>
                  <a:srgbClr val="FF0000"/>
                </a:solidFill>
              </a:rPr>
              <a:t>所丢失的土地</a:t>
            </a:r>
            <a:r>
              <a:rPr lang="zh-CN" altLang="en-US" sz="2800" b="1"/>
              <a:t> ），与战败而亡者，其实亦百倍。则秦之所大欲，诸侯之所大患（</a:t>
            </a:r>
            <a:r>
              <a:rPr lang="zh-CN" altLang="en-US" sz="2800" b="1">
                <a:solidFill>
                  <a:srgbClr val="FF0000"/>
                </a:solidFill>
              </a:rPr>
              <a:t>忧虑，担忧</a:t>
            </a:r>
            <a:r>
              <a:rPr lang="zh-CN" altLang="en-US" sz="2800" b="1"/>
              <a:t> ），固（</a:t>
            </a:r>
            <a:r>
              <a:rPr lang="zh-CN" altLang="en-US" sz="2800" b="1">
                <a:solidFill>
                  <a:srgbClr val="FF0000"/>
                </a:solidFill>
              </a:rPr>
              <a:t>本来</a:t>
            </a:r>
            <a:r>
              <a:rPr lang="zh-CN" altLang="en-US" sz="2800" b="1"/>
              <a:t>）不在战矣。思厥（</a:t>
            </a:r>
            <a:r>
              <a:rPr lang="zh-CN" altLang="en-US" sz="2800" b="1">
                <a:solidFill>
                  <a:srgbClr val="FF0000"/>
                </a:solidFill>
              </a:rPr>
              <a:t>相当于“其”）</a:t>
            </a:r>
            <a:r>
              <a:rPr lang="zh-CN" altLang="en-US" sz="2800" b="1"/>
              <a:t>先（</a:t>
            </a:r>
            <a:r>
              <a:rPr lang="zh-CN" altLang="en-US" sz="2800" b="1">
                <a:solidFill>
                  <a:srgbClr val="FF0000"/>
                </a:solidFill>
              </a:rPr>
              <a:t>对去世的尊长的敬称</a:t>
            </a:r>
            <a:r>
              <a:rPr lang="zh-CN" altLang="en-US" sz="2800" b="1"/>
              <a:t>）祖父，暴（ </a:t>
            </a:r>
            <a:r>
              <a:rPr lang="zh-CN" altLang="en-US" sz="2800" b="1">
                <a:solidFill>
                  <a:srgbClr val="FF0000"/>
                </a:solidFill>
              </a:rPr>
              <a:t>通“曝”，暴露，意为“冒着”）</a:t>
            </a:r>
            <a:r>
              <a:rPr lang="zh-CN" altLang="en-US" sz="2800" b="1"/>
              <a:t>霜露，斩荆棘，以（ </a:t>
            </a:r>
            <a:r>
              <a:rPr lang="zh-CN" altLang="en-US" sz="2800" b="1">
                <a:solidFill>
                  <a:srgbClr val="FF0000"/>
                </a:solidFill>
              </a:rPr>
              <a:t>才</a:t>
            </a:r>
            <a:r>
              <a:rPr lang="zh-CN" altLang="en-US" sz="2800" b="1"/>
              <a:t> ）有尺寸之地。</a:t>
            </a:r>
            <a:r>
              <a:rPr lang="zh-CN" altLang="en-US" sz="2800"/>
              <a:t> </a:t>
            </a:r>
          </a:p>
        </p:txBody>
      </p:sp>
    </p:spTree>
  </p:cSld>
  <p:clrMapOvr>
    <a:masterClrMapping/>
  </p:clrMapOvr>
  <p:transition>
    <p:split orient="vert"/>
  </p:transition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697" name="矩形 2"/>
          <p:cNvSpPr>
            <a:spLocks noChangeArrowheads="1"/>
          </p:cNvSpPr>
          <p:nvPr/>
        </p:nvSpPr>
        <p:spPr bwMode="auto">
          <a:xfrm>
            <a:off x="0" y="0"/>
            <a:ext cx="91440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 b="1"/>
              <a:t>       </a:t>
            </a:r>
            <a:endParaRPr lang="zh-CN" altLang="zh-CN" sz="3600" b="1"/>
          </a:p>
        </p:txBody>
      </p:sp>
      <p:sp>
        <p:nvSpPr>
          <p:cNvPr id="29698" name="Text Box 3"/>
          <p:cNvSpPr txBox="1">
            <a:spLocks noChangeArrowheads="1"/>
          </p:cNvSpPr>
          <p:nvPr/>
        </p:nvSpPr>
        <p:spPr bwMode="auto">
          <a:xfrm>
            <a:off x="71438" y="44450"/>
            <a:ext cx="8821737" cy="64976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/>
              <a:t>子孙视之不甚惜，举（ </a:t>
            </a:r>
            <a:r>
              <a:rPr lang="zh-CN" altLang="en-US" sz="2800" b="1">
                <a:solidFill>
                  <a:srgbClr val="FF0000"/>
                </a:solidFill>
              </a:rPr>
              <a:t>拿</a:t>
            </a:r>
            <a:r>
              <a:rPr lang="zh-CN" altLang="en-US" sz="2800" b="1"/>
              <a:t> ）以予人，如弃（ </a:t>
            </a:r>
            <a:r>
              <a:rPr lang="zh-CN" altLang="en-US" sz="2800" b="1">
                <a:solidFill>
                  <a:srgbClr val="FF0000"/>
                </a:solidFill>
              </a:rPr>
              <a:t>丢弃，扔掉</a:t>
            </a:r>
            <a:r>
              <a:rPr lang="zh-CN" altLang="en-US" sz="2800" b="1"/>
              <a:t> ）草芥。今日割五城，明日割十城，然后（</a:t>
            </a:r>
            <a:r>
              <a:rPr lang="zh-CN" altLang="en-US" sz="2800" b="1">
                <a:solidFill>
                  <a:srgbClr val="FF0000"/>
                </a:solidFill>
              </a:rPr>
              <a:t>这样以后</a:t>
            </a:r>
            <a:r>
              <a:rPr lang="zh-CN" altLang="en-US" sz="2800" b="1"/>
              <a:t> ）得一夕安寝。起视四境，而秦兵又至矣。然则（ </a:t>
            </a:r>
            <a:r>
              <a:rPr lang="zh-CN" altLang="en-US" sz="2800" b="1">
                <a:solidFill>
                  <a:srgbClr val="FF0000"/>
                </a:solidFill>
              </a:rPr>
              <a:t>既然这样，那么</a:t>
            </a:r>
            <a:r>
              <a:rPr lang="zh-CN" altLang="en-US" sz="2800" b="1"/>
              <a:t> ）诸侯之地有限，暴秦之欲无厌（ </a:t>
            </a:r>
            <a:r>
              <a:rPr lang="zh-CN" altLang="en-US" sz="2800" b="1">
                <a:solidFill>
                  <a:srgbClr val="FF0000"/>
                </a:solidFill>
              </a:rPr>
              <a:t>通“餍”，满足</a:t>
            </a:r>
            <a:r>
              <a:rPr lang="zh-CN" altLang="en-US" sz="2800" b="1"/>
              <a:t> ），奉（ </a:t>
            </a:r>
            <a:r>
              <a:rPr lang="zh-CN" altLang="en-US" sz="2800" b="1">
                <a:solidFill>
                  <a:srgbClr val="FF0000"/>
                </a:solidFill>
              </a:rPr>
              <a:t>献，奉送</a:t>
            </a:r>
            <a:r>
              <a:rPr lang="zh-CN" altLang="en-US" sz="2800" b="1"/>
              <a:t> ）之弥（ </a:t>
            </a:r>
            <a:r>
              <a:rPr lang="zh-CN" altLang="en-US" sz="2800" b="1">
                <a:solidFill>
                  <a:srgbClr val="FF0000"/>
                </a:solidFill>
              </a:rPr>
              <a:t>更加</a:t>
            </a:r>
            <a:r>
              <a:rPr lang="zh-CN" altLang="en-US" sz="2800" b="1"/>
              <a:t> ）繁，侵之愈急。故不战而强弱胜负已判（</a:t>
            </a:r>
            <a:r>
              <a:rPr lang="zh-CN" altLang="en-US" sz="2800" b="1">
                <a:solidFill>
                  <a:srgbClr val="FF0000"/>
                </a:solidFill>
              </a:rPr>
              <a:t>决定，确定</a:t>
            </a:r>
            <a:r>
              <a:rPr lang="zh-CN" altLang="en-US" sz="2800" b="1"/>
              <a:t>）矣。至于颠覆，理固（ </a:t>
            </a:r>
            <a:r>
              <a:rPr lang="zh-CN" altLang="en-US" sz="2800" b="1">
                <a:solidFill>
                  <a:srgbClr val="FF0000"/>
                </a:solidFill>
              </a:rPr>
              <a:t>本来</a:t>
            </a:r>
            <a:r>
              <a:rPr lang="zh-CN" altLang="en-US" sz="2800" b="1"/>
              <a:t> ）宜（ </a:t>
            </a:r>
            <a:r>
              <a:rPr lang="zh-CN" altLang="en-US" sz="2800" b="1">
                <a:solidFill>
                  <a:srgbClr val="FF0000"/>
                </a:solidFill>
              </a:rPr>
              <a:t>应当，应该</a:t>
            </a:r>
            <a:r>
              <a:rPr lang="zh-CN" altLang="en-US" sz="2800" b="1"/>
              <a:t> ）然。古人云：“以地事（</a:t>
            </a:r>
            <a:r>
              <a:rPr lang="zh-CN" altLang="en-US" sz="2800" b="1">
                <a:solidFill>
                  <a:srgbClr val="FF0000"/>
                </a:solidFill>
              </a:rPr>
              <a:t>侍奉</a:t>
            </a:r>
            <a:r>
              <a:rPr lang="zh-CN" altLang="en-US" sz="2800" b="1"/>
              <a:t>）秦，犹抱薪救火，薪不尽，火不灭。”此言得（</a:t>
            </a:r>
            <a:r>
              <a:rPr lang="zh-CN" altLang="en-US" sz="2800" b="1">
                <a:solidFill>
                  <a:srgbClr val="FF0000"/>
                </a:solidFill>
              </a:rPr>
              <a:t>合适，得当</a:t>
            </a:r>
            <a:r>
              <a:rPr lang="zh-CN" altLang="en-US" sz="2800" b="1"/>
              <a:t> ）之。</a:t>
            </a:r>
          </a:p>
          <a:p>
            <a:r>
              <a:rPr lang="zh-CN" altLang="en-US" sz="2800" b="1"/>
              <a:t>齐人未尝（</a:t>
            </a:r>
            <a:r>
              <a:rPr lang="zh-CN" altLang="en-US" sz="2800" b="1">
                <a:solidFill>
                  <a:srgbClr val="FF0000"/>
                </a:solidFill>
              </a:rPr>
              <a:t>曾经</a:t>
            </a:r>
            <a:r>
              <a:rPr lang="zh-CN" altLang="en-US" sz="2800" b="1"/>
              <a:t>）赂秦，终继（</a:t>
            </a:r>
            <a:r>
              <a:rPr lang="zh-CN" altLang="en-US" sz="2800" b="1">
                <a:solidFill>
                  <a:srgbClr val="FF0000"/>
                </a:solidFill>
              </a:rPr>
              <a:t>随着</a:t>
            </a:r>
            <a:r>
              <a:rPr lang="zh-CN" altLang="en-US" sz="2800" b="1"/>
              <a:t>）五国迁灭（</a:t>
            </a:r>
            <a:r>
              <a:rPr lang="zh-CN" altLang="en-US" sz="2800" b="1">
                <a:solidFill>
                  <a:srgbClr val="FF0000"/>
                </a:solidFill>
              </a:rPr>
              <a:t>灭亡</a:t>
            </a:r>
            <a:r>
              <a:rPr lang="zh-CN" altLang="en-US" sz="2800" b="1"/>
              <a:t>），何哉？与（ </a:t>
            </a:r>
            <a:r>
              <a:rPr lang="zh-CN" altLang="en-US" sz="2800" b="1">
                <a:solidFill>
                  <a:srgbClr val="FF0000"/>
                </a:solidFill>
              </a:rPr>
              <a:t>亲附、亲近</a:t>
            </a:r>
            <a:r>
              <a:rPr lang="zh-CN" altLang="en-US" sz="2800" b="1"/>
              <a:t> ）嬴而不助五国也。五国既（</a:t>
            </a:r>
            <a:r>
              <a:rPr lang="zh-CN" altLang="en-US" sz="2800" b="1">
                <a:solidFill>
                  <a:srgbClr val="FF0000"/>
                </a:solidFill>
              </a:rPr>
              <a:t>已经</a:t>
            </a:r>
            <a:r>
              <a:rPr lang="zh-CN" altLang="en-US" sz="2800" b="1"/>
              <a:t>）丧，齐亦不免矣。燕赵之君，始（</a:t>
            </a:r>
            <a:r>
              <a:rPr lang="zh-CN" altLang="en-US" sz="2800" b="1">
                <a:solidFill>
                  <a:srgbClr val="FF0000"/>
                </a:solidFill>
              </a:rPr>
              <a:t>开始，起初</a:t>
            </a:r>
            <a:r>
              <a:rPr lang="zh-CN" altLang="en-US" sz="2800" b="1"/>
              <a:t> ）有远略，能守其土，义（</a:t>
            </a:r>
            <a:r>
              <a:rPr lang="zh-CN" altLang="en-US" sz="2800" b="1">
                <a:solidFill>
                  <a:srgbClr val="FF0000"/>
                </a:solidFill>
              </a:rPr>
              <a:t>名词用作动词，坚持正义</a:t>
            </a:r>
            <a:r>
              <a:rPr lang="zh-CN" altLang="en-US" sz="2800" b="1"/>
              <a:t>）不赂秦。是故燕虽小国而后亡，斯（ </a:t>
            </a:r>
            <a:r>
              <a:rPr lang="zh-CN" altLang="en-US" sz="2800" b="1">
                <a:solidFill>
                  <a:srgbClr val="FF0000"/>
                </a:solidFill>
              </a:rPr>
              <a:t>这</a:t>
            </a:r>
            <a:r>
              <a:rPr lang="zh-CN" altLang="en-US" sz="2800" b="1"/>
              <a:t> ）用兵（</a:t>
            </a:r>
            <a:r>
              <a:rPr lang="zh-CN" altLang="en-US" sz="2800" b="1">
                <a:solidFill>
                  <a:srgbClr val="FF0000"/>
                </a:solidFill>
              </a:rPr>
              <a:t>武力，战争</a:t>
            </a:r>
            <a:r>
              <a:rPr lang="zh-CN" altLang="en-US" sz="2800" b="1"/>
              <a:t>）之效也。至丹以荆卿为计，始（</a:t>
            </a:r>
            <a:r>
              <a:rPr lang="zh-CN" altLang="en-US" sz="2800" b="1">
                <a:solidFill>
                  <a:srgbClr val="FF0000"/>
                </a:solidFill>
              </a:rPr>
              <a:t>才</a:t>
            </a:r>
            <a:r>
              <a:rPr lang="zh-CN" altLang="en-US" sz="2800" b="1"/>
              <a:t>）</a:t>
            </a:r>
          </a:p>
        </p:txBody>
      </p:sp>
    </p:spTree>
  </p:cSld>
  <p:clrMapOvr>
    <a:masterClrMapping/>
  </p:clrMapOvr>
  <p:transition>
    <p:split orient="vert"/>
  </p:transition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21" name="矩形 2"/>
          <p:cNvSpPr>
            <a:spLocks noChangeArrowheads="1"/>
          </p:cNvSpPr>
          <p:nvPr/>
        </p:nvSpPr>
        <p:spPr bwMode="auto">
          <a:xfrm>
            <a:off x="0" y="0"/>
            <a:ext cx="91440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/>
              <a:t>        </a:t>
            </a:r>
            <a:endParaRPr lang="zh-CN" altLang="en-US" sz="3200" b="1"/>
          </a:p>
        </p:txBody>
      </p:sp>
      <p:sp>
        <p:nvSpPr>
          <p:cNvPr id="30722" name="Text Box 3"/>
          <p:cNvSpPr txBox="1">
            <a:spLocks noChangeArrowheads="1"/>
          </p:cNvSpPr>
          <p:nvPr/>
        </p:nvSpPr>
        <p:spPr bwMode="auto">
          <a:xfrm>
            <a:off x="0" y="188913"/>
            <a:ext cx="9144000" cy="4362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/>
              <a:t>速（ </a:t>
            </a:r>
            <a:r>
              <a:rPr lang="zh-CN" altLang="en-US" sz="2800" b="1">
                <a:solidFill>
                  <a:srgbClr val="FF0000"/>
                </a:solidFill>
              </a:rPr>
              <a:t>招致</a:t>
            </a:r>
            <a:r>
              <a:rPr lang="zh-CN" altLang="en-US" sz="2800" b="1"/>
              <a:t>）祸焉。赵尝五战于秦，二败而三胜。后秦击赵者再（</a:t>
            </a:r>
            <a:r>
              <a:rPr lang="zh-CN" altLang="en-US" sz="2800" b="1">
                <a:solidFill>
                  <a:srgbClr val="FF0000"/>
                </a:solidFill>
              </a:rPr>
              <a:t>两次</a:t>
            </a:r>
            <a:r>
              <a:rPr lang="zh-CN" altLang="en-US" sz="2800" b="1"/>
              <a:t>），李牧连却（</a:t>
            </a:r>
            <a:r>
              <a:rPr lang="zh-CN" altLang="en-US" sz="2800" b="1">
                <a:solidFill>
                  <a:srgbClr val="FF0000"/>
                </a:solidFill>
              </a:rPr>
              <a:t>使</a:t>
            </a:r>
            <a:r>
              <a:rPr lang="en-US" altLang="zh-CN" sz="2800" b="1">
                <a:solidFill>
                  <a:srgbClr val="FF0000"/>
                </a:solidFill>
              </a:rPr>
              <a:t>…</a:t>
            </a:r>
            <a:r>
              <a:rPr lang="zh-CN" altLang="en-US" sz="2800" b="1">
                <a:solidFill>
                  <a:srgbClr val="FF0000"/>
                </a:solidFill>
              </a:rPr>
              <a:t>退却，译为打退、击退，使动用法</a:t>
            </a:r>
            <a:r>
              <a:rPr lang="zh-CN" altLang="en-US" sz="2800" b="1"/>
              <a:t>）之。洎（</a:t>
            </a:r>
            <a:r>
              <a:rPr lang="zh-CN" altLang="en-US" sz="2800" b="1">
                <a:solidFill>
                  <a:srgbClr val="FF0000"/>
                </a:solidFill>
              </a:rPr>
              <a:t>及，等到</a:t>
            </a:r>
            <a:r>
              <a:rPr lang="zh-CN" altLang="en-US" sz="2800" b="1"/>
              <a:t>）牧以（</a:t>
            </a:r>
            <a:r>
              <a:rPr lang="zh-CN" altLang="en-US" sz="2800" b="1">
                <a:solidFill>
                  <a:srgbClr val="FF0000"/>
                </a:solidFill>
              </a:rPr>
              <a:t>因为</a:t>
            </a:r>
            <a:r>
              <a:rPr lang="zh-CN" altLang="en-US" sz="2800" b="1"/>
              <a:t>）谗诛，邯郸为郡，惜其用武而不终（</a:t>
            </a:r>
            <a:r>
              <a:rPr lang="zh-CN" altLang="en-US" sz="2800" b="1">
                <a:solidFill>
                  <a:srgbClr val="FF0000"/>
                </a:solidFill>
              </a:rPr>
              <a:t>坚持到底</a:t>
            </a:r>
            <a:r>
              <a:rPr lang="zh-CN" altLang="en-US" sz="2800" b="1"/>
              <a:t>）也。且燕赵处秦革灭（</a:t>
            </a:r>
            <a:r>
              <a:rPr lang="zh-CN" altLang="en-US" sz="2800" b="1">
                <a:solidFill>
                  <a:srgbClr val="FF0000"/>
                </a:solidFill>
              </a:rPr>
              <a:t>灭亡</a:t>
            </a:r>
            <a:r>
              <a:rPr lang="zh-CN" altLang="en-US" sz="2800" b="1"/>
              <a:t>）殆（</a:t>
            </a:r>
            <a:r>
              <a:rPr lang="zh-CN" altLang="en-US" sz="2800" b="1">
                <a:solidFill>
                  <a:srgbClr val="FF0000"/>
                </a:solidFill>
              </a:rPr>
              <a:t>将，将要</a:t>
            </a:r>
            <a:r>
              <a:rPr lang="zh-CN" altLang="en-US" sz="2800" b="1"/>
              <a:t>）尽之际，可谓智力（</a:t>
            </a:r>
            <a:r>
              <a:rPr lang="zh-CN" altLang="en-US" sz="2800" b="1">
                <a:solidFill>
                  <a:srgbClr val="FF0000"/>
                </a:solidFill>
              </a:rPr>
              <a:t>智谋和力量</a:t>
            </a:r>
            <a:r>
              <a:rPr lang="zh-CN" altLang="en-US" sz="2800" b="1"/>
              <a:t>）孤危，战败而亡，诚（</a:t>
            </a:r>
            <a:r>
              <a:rPr lang="zh-CN" altLang="en-US" sz="2800" b="1">
                <a:solidFill>
                  <a:srgbClr val="FF0000"/>
                </a:solidFill>
              </a:rPr>
              <a:t>副词，实在</a:t>
            </a:r>
            <a:r>
              <a:rPr lang="zh-CN" altLang="en-US" sz="2800" b="1"/>
              <a:t>）不得已。向使（</a:t>
            </a:r>
            <a:r>
              <a:rPr lang="zh-CN" altLang="en-US" sz="2800" b="1">
                <a:solidFill>
                  <a:srgbClr val="FF0000"/>
                </a:solidFill>
              </a:rPr>
              <a:t>假使，假如</a:t>
            </a:r>
            <a:r>
              <a:rPr lang="zh-CN" altLang="en-US" sz="2800" b="1"/>
              <a:t> ）三国各爱其地，齐人勿附于秦，刺客不行，良将犹在，则胜负之数（</a:t>
            </a:r>
            <a:r>
              <a:rPr lang="zh-CN" altLang="en-US" sz="2800" b="1">
                <a:solidFill>
                  <a:srgbClr val="FF0000"/>
                </a:solidFill>
              </a:rPr>
              <a:t>天数，命运</a:t>
            </a:r>
            <a:r>
              <a:rPr lang="zh-CN" altLang="en-US" sz="2800" b="1"/>
              <a:t> ），存亡之理（</a:t>
            </a:r>
            <a:r>
              <a:rPr lang="zh-CN" altLang="en-US" sz="2800" b="1">
                <a:solidFill>
                  <a:srgbClr val="FF0000"/>
                </a:solidFill>
              </a:rPr>
              <a:t>与“数”同义</a:t>
            </a:r>
            <a:r>
              <a:rPr lang="zh-CN" altLang="en-US" sz="2800" b="1"/>
              <a:t>），当（</a:t>
            </a:r>
            <a:r>
              <a:rPr lang="zh-CN" altLang="en-US" sz="2800" b="1">
                <a:solidFill>
                  <a:srgbClr val="FF0000"/>
                </a:solidFill>
              </a:rPr>
              <a:t>同“倘”，如果</a:t>
            </a:r>
            <a:r>
              <a:rPr lang="zh-CN" altLang="en-US" sz="2800" b="1"/>
              <a:t>）与秦相较，或未易（</a:t>
            </a:r>
            <a:r>
              <a:rPr lang="zh-CN" altLang="en-US" sz="2800" b="1">
                <a:solidFill>
                  <a:srgbClr val="FF0000"/>
                </a:solidFill>
              </a:rPr>
              <a:t>轻易</a:t>
            </a:r>
            <a:r>
              <a:rPr lang="zh-CN" altLang="en-US" sz="2800" b="1"/>
              <a:t>）量。</a:t>
            </a:r>
          </a:p>
        </p:txBody>
      </p:sp>
    </p:spTree>
  </p:cSld>
  <p:clrMapOvr>
    <a:masterClrMapping/>
  </p:clrMapOvr>
  <p:transition>
    <p:split orient="vert"/>
  </p:transition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74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-180975" y="188913"/>
            <a:ext cx="9144000" cy="593725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zh-CN" altLang="en-US" b="1" smtClean="0"/>
              <a:t>         呜呼！以（</a:t>
            </a:r>
            <a:r>
              <a:rPr lang="zh-CN" altLang="en-US" b="1" smtClean="0">
                <a:solidFill>
                  <a:srgbClr val="FF0000"/>
                </a:solidFill>
              </a:rPr>
              <a:t>用</a:t>
            </a:r>
            <a:r>
              <a:rPr lang="zh-CN" altLang="en-US" b="1" smtClean="0"/>
              <a:t>）赂秦之地封天下之谋臣，以事秦之心礼（</a:t>
            </a:r>
            <a:r>
              <a:rPr lang="zh-CN" altLang="en-US" b="1" smtClean="0">
                <a:solidFill>
                  <a:srgbClr val="FF0000"/>
                </a:solidFill>
              </a:rPr>
              <a:t>名词作动词，礼遇，以礼对待</a:t>
            </a:r>
            <a:r>
              <a:rPr lang="zh-CN" altLang="en-US" b="1" smtClean="0"/>
              <a:t>。）天下之奇才，并力西向，则吾恐秦人食之不得下咽也。悲夫！有如此之势，而</a:t>
            </a:r>
            <a:r>
              <a:rPr lang="zh-CN" altLang="en-US" b="1" i="1" smtClean="0"/>
              <a:t>为</a:t>
            </a:r>
            <a:r>
              <a:rPr lang="zh-CN" altLang="en-US" b="1" smtClean="0"/>
              <a:t>（ </a:t>
            </a:r>
            <a:r>
              <a:rPr lang="zh-CN" altLang="en-US" b="1" smtClean="0">
                <a:solidFill>
                  <a:srgbClr val="FF0000"/>
                </a:solidFill>
              </a:rPr>
              <a:t>被</a:t>
            </a:r>
            <a:r>
              <a:rPr lang="zh-CN" altLang="en-US" b="1" smtClean="0"/>
              <a:t> ）秦人积威（</a:t>
            </a:r>
            <a:r>
              <a:rPr lang="zh-CN" altLang="en-US" b="1" smtClean="0">
                <a:solidFill>
                  <a:srgbClr val="FF0000"/>
                </a:solidFill>
              </a:rPr>
              <a:t>积久而成的威势</a:t>
            </a:r>
            <a:r>
              <a:rPr lang="zh-CN" altLang="en-US" b="1" smtClean="0"/>
              <a:t>）之</a:t>
            </a:r>
            <a:r>
              <a:rPr lang="zh-CN" altLang="en-US" b="1" i="1" smtClean="0"/>
              <a:t>所</a:t>
            </a:r>
            <a:r>
              <a:rPr lang="zh-CN" altLang="en-US" b="1" smtClean="0"/>
              <a:t>劫（</a:t>
            </a:r>
            <a:r>
              <a:rPr lang="zh-CN" altLang="en-US" b="1" smtClean="0">
                <a:solidFill>
                  <a:srgbClr val="FF0000"/>
                </a:solidFill>
              </a:rPr>
              <a:t>胁迫，挟持</a:t>
            </a:r>
            <a:r>
              <a:rPr lang="zh-CN" altLang="en-US" b="1" smtClean="0"/>
              <a:t>），日（</a:t>
            </a:r>
            <a:r>
              <a:rPr lang="zh-CN" altLang="en-US" b="1" smtClean="0">
                <a:solidFill>
                  <a:srgbClr val="FF0000"/>
                </a:solidFill>
              </a:rPr>
              <a:t>名词作状语，一天天的</a:t>
            </a:r>
            <a:r>
              <a:rPr lang="zh-CN" altLang="en-US" b="1" smtClean="0"/>
              <a:t>）削月（</a:t>
            </a:r>
            <a:r>
              <a:rPr lang="zh-CN" altLang="en-US" b="1" smtClean="0">
                <a:solidFill>
                  <a:srgbClr val="FF0000"/>
                </a:solidFill>
              </a:rPr>
              <a:t>名词作状语，一月月的</a:t>
            </a:r>
            <a:r>
              <a:rPr lang="zh-CN" altLang="en-US" b="1" smtClean="0"/>
              <a:t>）割，以（ </a:t>
            </a:r>
            <a:r>
              <a:rPr lang="zh-CN" altLang="en-US" b="1" smtClean="0">
                <a:solidFill>
                  <a:srgbClr val="FF0000"/>
                </a:solidFill>
              </a:rPr>
              <a:t>而</a:t>
            </a:r>
            <a:r>
              <a:rPr lang="zh-CN" altLang="en-US" b="1" smtClean="0"/>
              <a:t> ）趋于亡。为（ </a:t>
            </a:r>
            <a:r>
              <a:rPr lang="zh-CN" altLang="en-US" b="1" smtClean="0">
                <a:solidFill>
                  <a:srgbClr val="FF0000"/>
                </a:solidFill>
              </a:rPr>
              <a:t>治理</a:t>
            </a:r>
            <a:r>
              <a:rPr lang="zh-CN" altLang="en-US" b="1" smtClean="0"/>
              <a:t>）国者无使</a:t>
            </a:r>
            <a:r>
              <a:rPr lang="zh-CN" altLang="en-US" b="1" i="1" smtClean="0"/>
              <a:t>为</a:t>
            </a:r>
            <a:r>
              <a:rPr lang="zh-CN" altLang="en-US" b="1" smtClean="0"/>
              <a:t>（</a:t>
            </a:r>
            <a:r>
              <a:rPr lang="zh-CN" altLang="en-US" b="1" smtClean="0">
                <a:solidFill>
                  <a:srgbClr val="FF0000"/>
                </a:solidFill>
              </a:rPr>
              <a:t>被</a:t>
            </a:r>
            <a:r>
              <a:rPr lang="zh-CN" altLang="en-US" b="1" smtClean="0"/>
              <a:t>）积威之</a:t>
            </a:r>
            <a:r>
              <a:rPr lang="zh-CN" altLang="en-US" b="1" i="1" smtClean="0"/>
              <a:t>所</a:t>
            </a:r>
            <a:r>
              <a:rPr lang="zh-CN" altLang="en-US" b="1" smtClean="0"/>
              <a:t>劫哉！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b="1" smtClean="0"/>
              <a:t>         夫六国与秦皆诸侯，其势弱于秦，而犹有可以不赂而胜之之势。苟（</a:t>
            </a:r>
            <a:r>
              <a:rPr lang="zh-CN" altLang="en-US" b="1" smtClean="0">
                <a:solidFill>
                  <a:srgbClr val="FF0000"/>
                </a:solidFill>
              </a:rPr>
              <a:t>如果</a:t>
            </a:r>
            <a:r>
              <a:rPr lang="zh-CN" altLang="en-US" b="1" smtClean="0"/>
              <a:t>）以（</a:t>
            </a:r>
            <a:r>
              <a:rPr lang="zh-CN" altLang="en-US" b="1" smtClean="0">
                <a:solidFill>
                  <a:srgbClr val="FF0000"/>
                </a:solidFill>
              </a:rPr>
              <a:t>凭借</a:t>
            </a:r>
            <a:r>
              <a:rPr lang="zh-CN" altLang="en-US" b="1" smtClean="0"/>
              <a:t>）</a:t>
            </a:r>
            <a:r>
              <a:rPr lang="zh-CN" altLang="en-US" b="1" i="1" smtClean="0"/>
              <a:t>天下之大（</a:t>
            </a:r>
            <a:r>
              <a:rPr lang="zh-CN" altLang="en-US" b="1" smtClean="0">
                <a:solidFill>
                  <a:srgbClr val="FF0000"/>
                </a:solidFill>
              </a:rPr>
              <a:t>大的天下，定语后置</a:t>
            </a:r>
            <a:r>
              <a:rPr lang="zh-CN" altLang="en-US" b="1" i="1" smtClean="0"/>
              <a:t>）</a:t>
            </a:r>
            <a:r>
              <a:rPr lang="zh-CN" altLang="en-US" b="1" smtClean="0"/>
              <a:t>，下（</a:t>
            </a:r>
            <a:r>
              <a:rPr lang="zh-CN" altLang="en-US" b="1" smtClean="0">
                <a:solidFill>
                  <a:srgbClr val="FF0000"/>
                </a:solidFill>
              </a:rPr>
              <a:t>降低身份</a:t>
            </a:r>
            <a:r>
              <a:rPr lang="zh-CN" altLang="en-US" b="1" smtClean="0"/>
              <a:t>）而从（</a:t>
            </a:r>
            <a:r>
              <a:rPr lang="zh-CN" altLang="en-US" b="1" smtClean="0">
                <a:solidFill>
                  <a:srgbClr val="FF0000"/>
                </a:solidFill>
              </a:rPr>
              <a:t>跟随，追随</a:t>
            </a:r>
            <a:r>
              <a:rPr lang="zh-CN" altLang="en-US" b="1" smtClean="0"/>
              <a:t>）六国破亡之故事（</a:t>
            </a:r>
            <a:r>
              <a:rPr lang="zh-CN" altLang="en-US" b="1" smtClean="0">
                <a:solidFill>
                  <a:srgbClr val="FF0000"/>
                </a:solidFill>
              </a:rPr>
              <a:t>旧事</a:t>
            </a:r>
            <a:r>
              <a:rPr lang="zh-CN" altLang="en-US" b="1" smtClean="0"/>
              <a:t>），是（</a:t>
            </a:r>
            <a:r>
              <a:rPr lang="zh-CN" altLang="en-US" b="1" smtClean="0">
                <a:solidFill>
                  <a:srgbClr val="FF0000"/>
                </a:solidFill>
              </a:rPr>
              <a:t>这</a:t>
            </a:r>
            <a:r>
              <a:rPr lang="zh-CN" altLang="en-US" b="1" smtClean="0"/>
              <a:t>）又在六国下矣。</a:t>
            </a:r>
          </a:p>
          <a:p>
            <a:pPr>
              <a:lnSpc>
                <a:spcPct val="90000"/>
              </a:lnSpc>
            </a:pPr>
            <a:endParaRPr lang="zh-CN" altLang="en-US" smtClean="0"/>
          </a:p>
        </p:txBody>
      </p:sp>
    </p:spTree>
  </p:cSld>
  <p:clrMapOvr>
    <a:masterClrMapping/>
  </p:clrMapOvr>
  <p:transition>
    <p:split orient="vert"/>
  </p:transition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2769" name="矩形 2"/>
          <p:cNvSpPr>
            <a:spLocks noChangeArrowheads="1"/>
          </p:cNvSpPr>
          <p:nvPr/>
        </p:nvSpPr>
        <p:spPr bwMode="auto">
          <a:xfrm>
            <a:off x="0" y="50800"/>
            <a:ext cx="903605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zh-CN" sz="3600" b="1"/>
              <a:t>三、易写错字填空，并翻译句子</a:t>
            </a:r>
          </a:p>
        </p:txBody>
      </p:sp>
      <p:sp>
        <p:nvSpPr>
          <p:cNvPr id="32773" name="Text Box 5"/>
          <p:cNvSpPr txBox="1">
            <a:spLocks noChangeArrowheads="1"/>
          </p:cNvSpPr>
          <p:nvPr/>
        </p:nvSpPr>
        <p:spPr bwMode="auto">
          <a:xfrm>
            <a:off x="0" y="923925"/>
            <a:ext cx="9144000" cy="6537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3200" b="1"/>
              <a:t>1.</a:t>
            </a:r>
            <a:r>
              <a:rPr lang="zh-CN" altLang="en-US" sz="3200" b="1"/>
              <a:t>六国破灭，非兵不利，战不善，</a:t>
            </a:r>
            <a:r>
              <a:rPr lang="en-US" altLang="zh-CN" sz="3200" b="1"/>
              <a:t>(</a:t>
            </a:r>
            <a:r>
              <a:rPr lang="zh-CN" altLang="en-US" sz="3200" b="1"/>
              <a:t>弊</a:t>
            </a:r>
            <a:r>
              <a:rPr lang="en-US" altLang="zh-CN" sz="3200" b="1"/>
              <a:t>)</a:t>
            </a:r>
            <a:r>
              <a:rPr lang="zh-CN" altLang="en-US" sz="3200" b="1"/>
              <a:t>在赂秦。赂秦而力亏，破灭之道也。  </a:t>
            </a:r>
            <a:r>
              <a:rPr lang="zh-CN" altLang="en-US" sz="3200" b="1">
                <a:solidFill>
                  <a:srgbClr val="FF0000"/>
                </a:solidFill>
              </a:rPr>
              <a:t>翻译：六国灭亡，不是武器不锋利，仗打得不好，弊端在于用土地贿赂秦国。贿赂秦国，自己的实力就亏损，这是灭亡的原因。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3200" b="1"/>
              <a:t>2. </a:t>
            </a:r>
            <a:r>
              <a:rPr lang="zh-CN" altLang="en-US" sz="3200" b="1"/>
              <a:t>思（厥）先祖父，（暴 ）霜露，斩荆棘，以有尺寸之地。  </a:t>
            </a:r>
            <a:r>
              <a:rPr lang="zh-CN" altLang="en-US" sz="3200" b="1">
                <a:solidFill>
                  <a:srgbClr val="FF0000"/>
                </a:solidFill>
              </a:rPr>
              <a:t>翻译：回想他们死去的祖辈父辈，冒着霜露，披荆斩棘，才有了一点土地。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3200" b="1"/>
              <a:t>3.</a:t>
            </a:r>
            <a:r>
              <a:rPr lang="zh-CN" altLang="en-US" sz="3200" b="1"/>
              <a:t>然则诸侯之地有限，暴秦之欲无厌，奉之（弥）繁，侵之愈急。  </a:t>
            </a:r>
            <a:r>
              <a:rPr lang="zh-CN" altLang="en-US" sz="3200" b="1">
                <a:solidFill>
                  <a:srgbClr val="FF0000"/>
                </a:solidFill>
              </a:rPr>
              <a:t>翻译：既然这样，那么诸侯的土地有限，残暴的秦国的欲望没有满足，诸侯送给秦国土地越多，秦国侵略诸侯就越厉害。 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endParaRPr lang="zh-CN" altLang="en-US" sz="3200" b="1">
              <a:solidFill>
                <a:srgbClr val="FF0000"/>
              </a:solidFill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endParaRPr lang="zh-CN" altLang="en-US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3793" name="矩形 2"/>
          <p:cNvSpPr>
            <a:spLocks noChangeArrowheads="1"/>
          </p:cNvSpPr>
          <p:nvPr/>
        </p:nvSpPr>
        <p:spPr bwMode="auto">
          <a:xfrm>
            <a:off x="0" y="188913"/>
            <a:ext cx="9144000" cy="6915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/>
              <a:t>4. </a:t>
            </a:r>
            <a:r>
              <a:rPr lang="zh-CN" altLang="en-US" sz="3200" b="1"/>
              <a:t>故不战而强弱胜负已判矣。至于</a:t>
            </a:r>
            <a:r>
              <a:rPr lang="en-US" altLang="zh-CN" sz="3200" b="1"/>
              <a:t>(</a:t>
            </a:r>
            <a:r>
              <a:rPr lang="zh-CN" altLang="en-US" sz="3200" b="1"/>
              <a:t>颠覆</a:t>
            </a:r>
            <a:r>
              <a:rPr lang="en-US" altLang="zh-CN" sz="3200" b="1"/>
              <a:t>)</a:t>
            </a:r>
            <a:r>
              <a:rPr lang="zh-CN" altLang="en-US" sz="3200" b="1"/>
              <a:t>，理固宜然。  </a:t>
            </a:r>
            <a:r>
              <a:rPr lang="zh-CN" altLang="en-US" sz="3200" b="1">
                <a:solidFill>
                  <a:srgbClr val="FF0000"/>
                </a:solidFill>
              </a:rPr>
              <a:t>翻译：所以，不用作战，谁强谁弱谁胜谁负已经确定了。 一直发展到灭亡，按道理讲本来也应该是这样的。</a:t>
            </a:r>
          </a:p>
          <a:p>
            <a:r>
              <a:rPr lang="en-US" altLang="zh-CN" sz="3200" b="1"/>
              <a:t>5. </a:t>
            </a:r>
            <a:r>
              <a:rPr lang="zh-CN" altLang="en-US" sz="3200" b="1"/>
              <a:t>齐人未尝赂秦，终继五国迁灭，何哉？与（嬴）而不助五国也。   </a:t>
            </a:r>
            <a:r>
              <a:rPr lang="zh-CN" altLang="en-US" sz="3200" b="1">
                <a:solidFill>
                  <a:srgbClr val="FF0000"/>
                </a:solidFill>
              </a:rPr>
              <a:t>翻译：齐国不曾贿赂秦国，最终也跟着五国灭亡了，为什么呢？这是因为齐国亲附秦国而不帮助五国。 </a:t>
            </a:r>
          </a:p>
          <a:p>
            <a:r>
              <a:rPr lang="en-US" altLang="zh-CN" sz="3200" b="1"/>
              <a:t>6. </a:t>
            </a:r>
            <a:r>
              <a:rPr lang="zh-CN" altLang="en-US" sz="3200" b="1"/>
              <a:t>且燕赵处秦革灭（殆）尽之际，可谓智力孤危，战败而亡，诚不得已。</a:t>
            </a:r>
          </a:p>
          <a:p>
            <a:r>
              <a:rPr lang="zh-CN" altLang="en-US" sz="3200" b="1"/>
              <a:t> </a:t>
            </a:r>
            <a:r>
              <a:rPr lang="zh-CN" altLang="en-US" sz="3200" b="1">
                <a:solidFill>
                  <a:srgbClr val="FF0000"/>
                </a:solidFill>
              </a:rPr>
              <a:t>翻译： 况且，燕赵两国处在秦国灭亡六国将要全部完成的时候，可以说是智谋穷尽，力量单薄，战败而灭亡，实在是不得已。</a:t>
            </a:r>
          </a:p>
          <a:p>
            <a:endParaRPr lang="zh-CN" altLang="en-US" sz="3200" b="1"/>
          </a:p>
        </p:txBody>
      </p:sp>
    </p:spTree>
  </p:cSld>
  <p:clrMapOvr>
    <a:masterClrMapping/>
  </p:clrMapOvr>
  <p:transition>
    <p:split orient="vert"/>
  </p:transition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 charset="-122"/>
        <a:cs typeface="Arial"/>
      </a:majorFont>
      <a:minorFont>
        <a:latin typeface="Arial"/>
        <a:ea typeface="宋体" charset="-122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80</Paragraphs>
  <Slides>17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baseType="lpstr" size="23">
      <vt:lpstr>Arial</vt:lpstr>
      <vt:lpstr>Calibri</vt:lpstr>
      <vt:lpstr>宋体</vt:lpstr>
      <vt:lpstr>隶书</vt:lpstr>
      <vt:lpstr>楷体_GB2312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2021-10-13T08:59:03.208</cp:lastPrinted>
  <dcterms:created xsi:type="dcterms:W3CDTF">2021-10-13T08:59:03Z</dcterms:created>
  <dcterms:modified xsi:type="dcterms:W3CDTF">2021-10-13T00:59:03Z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