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63" r:id="rId2"/>
    <p:sldId id="281" r:id="rId3"/>
    <p:sldId id="268" r:id="rId4"/>
    <p:sldId id="270" r:id="rId5"/>
    <p:sldId id="273" r:id="rId6"/>
    <p:sldId id="284" r:id="rId7"/>
    <p:sldId id="260" r:id="rId8"/>
    <p:sldId id="271" r:id="rId9"/>
    <p:sldId id="272" r:id="rId10"/>
    <p:sldId id="274" r:id="rId11"/>
    <p:sldId id="275" r:id="rId12"/>
    <p:sldId id="285" r:id="rId13"/>
    <p:sldId id="287" r:id="rId14"/>
    <p:sldId id="288" r:id="rId15"/>
    <p:sldId id="289" r:id="rId16"/>
    <p:sldId id="290" r:id="rId17"/>
    <p:sldId id="292" r:id="rId18"/>
    <p:sldId id="307" r:id="rId19"/>
    <p:sldId id="308" r:id="rId20"/>
    <p:sldId id="291" r:id="rId21"/>
    <p:sldId id="293" r:id="rId22"/>
    <p:sldId id="295" r:id="rId23"/>
    <p:sldId id="305" r:id="rId24"/>
    <p:sldId id="306" r:id="rId25"/>
    <p:sldId id="310" r:id="rId26"/>
    <p:sldId id="309" r:id="rId27"/>
    <p:sldId id="294" r:id="rId28"/>
    <p:sldId id="296" r:id="rId29"/>
    <p:sldId id="298" r:id="rId30"/>
    <p:sldId id="302" r:id="rId31"/>
    <p:sldId id="299" r:id="rId32"/>
    <p:sldId id="300" r:id="rId33"/>
    <p:sldId id="301" r:id="rId34"/>
    <p:sldId id="304" r:id="rId35"/>
    <p:sldId id="303" r:id="rId36"/>
  </p:sldIdLst>
  <p:sldSz cx="9144000" cy="6858000" type="screen4x3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DB7E"/>
    <a:srgbClr val="112C9F"/>
    <a:srgbClr val="868828"/>
    <a:srgbClr val="373737"/>
    <a:srgbClr val="6E6E6E"/>
    <a:srgbClr val="FFFFFF"/>
    <a:srgbClr val="F8F8F8"/>
    <a:srgbClr val="000000"/>
    <a:srgbClr val="1C1C1C"/>
    <a:srgbClr val="DDDD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9" autoAdjust="0"/>
  </p:normalViewPr>
  <p:slideViewPr>
    <p:cSldViewPr showGuides="1">
      <p:cViewPr>
        <p:scale>
          <a:sx n="66" d="100"/>
          <a:sy n="66" d="100"/>
        </p:scale>
        <p:origin x="-936" y="-102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 showGuides="1"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7550" y="107950"/>
            <a:ext cx="4321175" cy="239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8" y="352425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E8360D1-5EF5-4AD1-AF93-0D359ED4642C}" type="datetimeFigureOut">
              <a:rPr lang="zh-CN" altLang="en-US"/>
              <a:pPr>
                <a:defRPr/>
              </a:pPr>
              <a:t>2013/9/20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7525" y="8748713"/>
            <a:ext cx="2971800" cy="3222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4763" y="8748713"/>
            <a:ext cx="1223962" cy="3238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5C3DE5A6-CD70-428F-85CD-3F843541FD0F}" type="slidenum">
              <a:rPr lang="zh-CN" altLang="en-US"/>
              <a:pPr>
                <a:defRPr/>
              </a:pPr>
              <a:t>‹#›</a:t>
            </a:fld>
            <a:r>
              <a:rPr lang="zh-CN" altLang="en-US"/>
              <a:t> 页 讲义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23" name="组合 16"/>
          <p:cNvGrpSpPr>
            <a:grpSpLocks/>
          </p:cNvGrpSpPr>
          <p:nvPr/>
        </p:nvGrpSpPr>
        <p:grpSpPr bwMode="auto">
          <a:xfrm>
            <a:off x="3429000" y="1312863"/>
            <a:ext cx="2879725" cy="1603375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4" name="组合 17"/>
          <p:cNvGrpSpPr>
            <a:grpSpLocks/>
          </p:cNvGrpSpPr>
          <p:nvPr/>
        </p:nvGrpSpPr>
        <p:grpSpPr bwMode="auto">
          <a:xfrm>
            <a:off x="3429000" y="3979863"/>
            <a:ext cx="2879725" cy="1603375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1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5" name="组合 24"/>
          <p:cNvGrpSpPr>
            <a:grpSpLocks/>
          </p:cNvGrpSpPr>
          <p:nvPr/>
        </p:nvGrpSpPr>
        <p:grpSpPr bwMode="auto">
          <a:xfrm>
            <a:off x="3429000" y="6629400"/>
            <a:ext cx="2879725" cy="1603375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23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117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8" name="矩形 34"/>
          <p:cNvSpPr>
            <a:spLocks noChangeArrowheads="1"/>
          </p:cNvSpPr>
          <p:nvPr/>
        </p:nvSpPr>
        <p:spPr bwMode="auto">
          <a:xfrm>
            <a:off x="3328988" y="990600"/>
            <a:ext cx="1262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C0C0C0"/>
                </a:solidFill>
                <a:ea typeface="微软雅黑" pitchFamily="34" charset="-122"/>
              </a:rPr>
              <a:t>此处记录讲义</a:t>
            </a:r>
          </a:p>
        </p:txBody>
      </p:sp>
      <p:sp>
        <p:nvSpPr>
          <p:cNvPr id="9229" name="矩形 35"/>
          <p:cNvSpPr>
            <a:spLocks noChangeArrowheads="1"/>
          </p:cNvSpPr>
          <p:nvPr/>
        </p:nvSpPr>
        <p:spPr bwMode="auto">
          <a:xfrm>
            <a:off x="3328988" y="3671888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C0C0C0"/>
                </a:solidFill>
                <a:ea typeface="微软雅黑" pitchFamily="34" charset="-122"/>
              </a:rPr>
              <a:t>此处记录讲义</a:t>
            </a:r>
          </a:p>
        </p:txBody>
      </p:sp>
      <p:sp>
        <p:nvSpPr>
          <p:cNvPr id="9230" name="矩形 36"/>
          <p:cNvSpPr>
            <a:spLocks noChangeArrowheads="1"/>
          </p:cNvSpPr>
          <p:nvPr/>
        </p:nvSpPr>
        <p:spPr bwMode="auto">
          <a:xfrm>
            <a:off x="3328988" y="632142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C0C0C0"/>
                </a:solidFill>
                <a:ea typeface="微软雅黑" pitchFamily="34" charset="-122"/>
              </a:rPr>
              <a:t>此处记录讲义</a:t>
            </a:r>
          </a:p>
        </p:txBody>
      </p:sp>
      <p:pic>
        <p:nvPicPr>
          <p:cNvPr id="9231" name="Picture 3" descr="E:\设计素材\shado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2928938"/>
            <a:ext cx="26638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3" descr="E:\设计素材\shado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5581650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Picture 3" descr="E:\设计素材\shado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8232775"/>
            <a:ext cx="2663825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82829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725"/>
            <a:ext cx="575945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9138" y="114300"/>
            <a:ext cx="4319587" cy="233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9138" y="347663"/>
            <a:ext cx="4319587" cy="23336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6C00CF9-8838-4E6E-BA48-3D11262C24F6}" type="datetimeFigureOut">
              <a:rPr lang="zh-CN" altLang="en-US"/>
              <a:pPr>
                <a:defRPr/>
              </a:pPr>
              <a:t>2013/9/20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971550"/>
            <a:ext cx="5756275" cy="4316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625"/>
            <a:ext cx="5759450" cy="28781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275" y="8748713"/>
            <a:ext cx="2971800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第 </a:t>
            </a:r>
            <a:fld id="{67879871-77B7-48ED-9D1F-0869B534F257}" type="slidenum">
              <a:rPr lang="zh-CN" altLang="en-US"/>
              <a:pPr>
                <a:defRPr/>
              </a:pPr>
              <a:t>‹#›</a:t>
            </a:fld>
            <a:r>
              <a:rPr lang="zh-CN" altLang="en-US"/>
              <a:t> 页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900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300"/>
            <a:ext cx="13684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5688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12843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1pPr>
    <a:lvl2pPr marL="6286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2pPr>
    <a:lvl3pPr marL="10858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3pPr>
    <a:lvl4pPr marL="15430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4pPr>
    <a:lvl5pPr marL="2000250" indent="-171450" algn="l" rtl="0" eaLnBrk="0" fontAlgn="ctr" hangingPunct="0">
      <a:spcBef>
        <a:spcPct val="30000"/>
      </a:spcBef>
      <a:spcAft>
        <a:spcPct val="0"/>
      </a:spcAft>
      <a:buSzPct val="70000"/>
      <a:buFont typeface="Wingdings" pitchFamily="2" charset="2"/>
      <a:buChar char="l"/>
      <a:defRPr sz="1200" kern="1200">
        <a:solidFill>
          <a:srgbClr val="404040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第 </a:t>
            </a:r>
            <a:fld id="{67879871-77B7-48ED-9D1F-0869B534F257}" type="slidenum">
              <a:rPr lang="zh-CN" altLang="en-US" smtClean="0"/>
              <a:pPr>
                <a:defRPr/>
              </a:pPr>
              <a:t>15</a:t>
            </a:fld>
            <a:r>
              <a:rPr lang="zh-CN" altLang="en-US" smtClean="0"/>
              <a:t> 页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196752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1988840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2C0D55D-DA41-4DD2-979D-6425C03C42CD}" type="datetime1">
              <a:rPr lang="zh-CN" altLang="en-US"/>
              <a:pPr>
                <a:defRPr/>
              </a:pPr>
              <a:t>2013/9/20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A6B67A3-C131-4BC0-99D3-05A718E5628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65910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BC415-269B-4ADE-8E18-7C601B8212DC}" type="datetime1">
              <a:rPr lang="zh-CN" altLang="en-US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DC731-C7C7-49EC-B342-AEC150E3F38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2124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FC35B-D022-411D-9FC6-8BE0ABF75E08}" type="datetime1">
              <a:rPr lang="zh-CN" altLang="en-US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4938E-EC32-483D-9AB9-2E3D082EDEE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96150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174653"/>
            <a:ext cx="8353425" cy="750292"/>
          </a:xfrm>
        </p:spPr>
        <p:txBody>
          <a:bodyPr anchor="t">
            <a:normAutofit/>
          </a:bodyPr>
          <a:lstStyle>
            <a:lvl1pPr algn="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772816"/>
            <a:ext cx="8353425" cy="401836"/>
          </a:xfrm>
        </p:spPr>
        <p:txBody>
          <a:bodyPr anchor="b"/>
          <a:lstStyle>
            <a:lvl1pPr marL="0" indent="0" algn="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0E92782-0104-4A1A-8262-897DEADA9C5B}" type="datetime1">
              <a:rPr lang="zh-CN" altLang="en-US"/>
              <a:pPr>
                <a:defRPr/>
              </a:pPr>
              <a:t>2013/9/20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3DEAF5A-87E7-4AE0-8EE2-00A341D94E4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80108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6308725"/>
            <a:ext cx="9144000" cy="549275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124744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1916832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13E7EBF-8239-4B26-BD1D-CA6DAF540199}" type="datetime1">
              <a:rPr lang="zh-CN" altLang="en-US"/>
              <a:pPr>
                <a:defRPr/>
              </a:pPr>
              <a:t>2013/9/20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C4CA064-8750-4142-B1F7-3036859C45F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5933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E0B37-B162-4B1A-9ACB-D882089891F0}" type="datetime1">
              <a:rPr lang="zh-CN" altLang="en-US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378F4-8B58-4D03-BE1B-4F072FD91EC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19115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AB003-750B-4AEA-BF87-0EF1991D954C}" type="datetime1">
              <a:rPr lang="zh-CN" altLang="en-US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5C1BD-44D2-44DA-A9C8-0F75E2AB6E4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1899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2EF75-05C7-4C1F-8F48-A577FA644BA2}" type="datetime1">
              <a:rPr lang="zh-CN" altLang="en-US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6518F-C6E9-412D-A8DA-F5F22BD73E6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35938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4A9A7-1128-41FD-ABB3-AA703F1E308E}" type="datetime1">
              <a:rPr lang="zh-CN" altLang="en-US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79BA0-C892-41E3-BF02-5995479BCF7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83298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rtlCol="0">
            <a:normAutofit/>
          </a:bodyPr>
          <a:lstStyle>
            <a:lvl1pPr>
              <a:defRPr lang="zh-CN" altLang="en-US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EC3E8-4F97-4477-B1FD-5E887B3D3C15}" type="datetime1">
              <a:rPr lang="zh-CN" altLang="en-US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853E9-1E71-43C1-A284-56F4811D860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68908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95288" y="260350"/>
            <a:ext cx="83534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95288" y="1196975"/>
            <a:ext cx="835342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188"/>
            <a:ext cx="2133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A80CA95-A59A-4F27-8338-F9B6DF8F2017}" type="datetime1">
              <a:rPr lang="zh-CN" altLang="en-US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188"/>
            <a:ext cx="2895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188"/>
            <a:ext cx="2133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37CC39-7FCA-4251-819F-CB1D8E16731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8" r:id="rId2"/>
    <p:sldLayoutId id="2147483686" r:id="rId3"/>
    <p:sldLayoutId id="2147483687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 Black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 Black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 Black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 Black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 Black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 Black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 Black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Arial Black" pitchFamily="34" charset="0"/>
          <a:ea typeface="微软雅黑" pitchFamily="34" charset="-122"/>
        </a:defRPr>
      </a:lvl9pPr>
    </p:titleStyle>
    <p:bodyStyle>
      <a:lvl1pPr marL="342900" indent="-342900" algn="l" rtl="0" eaLnBrk="0" fontAlgn="ctr" hangingPunct="0">
        <a:spcBef>
          <a:spcPct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ctr" hangingPunct="0">
        <a:spcBef>
          <a:spcPct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ctr" hangingPunct="0">
        <a:spcBef>
          <a:spcPct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>
          <a:xfrm>
            <a:off x="3131840" y="5373216"/>
            <a:ext cx="5185073" cy="503237"/>
          </a:xfrm>
        </p:spPr>
        <p:txBody>
          <a:bodyPr/>
          <a:lstStyle/>
          <a:p>
            <a:pPr eaLnBrk="1" hangingPunct="1"/>
            <a:r>
              <a:rPr lang="zh-CN" altLang="en-US" sz="3200" b="1" dirty="0" smtClean="0">
                <a:solidFill>
                  <a:schemeClr val="accent6"/>
                </a:solidFill>
                <a:latin typeface="华文隶书" pitchFamily="2" charset="-122"/>
                <a:ea typeface="华文隶书" pitchFamily="2" charset="-122"/>
              </a:rPr>
              <a:t>仙源学校 初二语文组  李程</a:t>
            </a:r>
          </a:p>
        </p:txBody>
      </p:sp>
      <p:sp>
        <p:nvSpPr>
          <p:cNvPr id="10" name="矩形 9"/>
          <p:cNvSpPr/>
          <p:nvPr/>
        </p:nvSpPr>
        <p:spPr>
          <a:xfrm>
            <a:off x="827584" y="1700808"/>
            <a:ext cx="74238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  <a:latin typeface="华文隶书" pitchFamily="2" charset="-122"/>
                <a:ea typeface="华文隶书" pitchFamily="2" charset="-122"/>
              </a:rPr>
              <a:t>就英法联军远征中国  </a:t>
            </a:r>
            <a:r>
              <a:rPr lang="en-US" altLang="zh-CN" sz="5400" b="1" cap="none" spc="0" dirty="0" smtClean="0">
                <a:ln/>
                <a:solidFill>
                  <a:schemeClr val="accent3"/>
                </a:solidFill>
                <a:effectLst/>
                <a:latin typeface="华文隶书" pitchFamily="2" charset="-122"/>
                <a:ea typeface="华文隶书" pitchFamily="2" charset="-122"/>
              </a:rPr>
              <a:t/>
            </a:r>
            <a:br>
              <a:rPr lang="en-US" altLang="zh-CN" sz="5400" b="1" cap="none" spc="0" dirty="0" smtClean="0">
                <a:ln/>
                <a:solidFill>
                  <a:schemeClr val="accent3"/>
                </a:solidFill>
                <a:effectLst/>
                <a:latin typeface="华文隶书" pitchFamily="2" charset="-122"/>
                <a:ea typeface="华文隶书" pitchFamily="2" charset="-122"/>
              </a:rPr>
            </a:br>
            <a:r>
              <a:rPr lang="en-US" altLang="zh-CN" sz="5400" b="1" cap="none" spc="0" dirty="0" smtClean="0">
                <a:ln/>
                <a:solidFill>
                  <a:schemeClr val="accent3"/>
                </a:solidFill>
                <a:effectLst/>
                <a:latin typeface="华文隶书" pitchFamily="2" charset="-122"/>
                <a:ea typeface="华文隶书" pitchFamily="2" charset="-122"/>
              </a:rPr>
              <a:t>         </a:t>
            </a:r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  <a:latin typeface="华文隶书" pitchFamily="2" charset="-122"/>
                <a:ea typeface="华文隶书" pitchFamily="2" charset="-122"/>
              </a:rPr>
              <a:t>给巴特勒上尉的信 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远瀛观正面（1786年铜版图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37175" cy="2879725"/>
          </a:xfrm>
          <a:prstGeom prst="rect">
            <a:avLst/>
          </a:prstGeom>
          <a:noFill/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051720" y="4581128"/>
            <a:ext cx="274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zh-CN" altLang="en-US" sz="32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远瀛观遗址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28600" y="48006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0"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5580112" y="476672"/>
            <a:ext cx="2895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远瀛观正面（</a:t>
            </a:r>
            <a:r>
              <a:rPr kumimoji="0" lang="en-US" altLang="zh-CN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1786</a:t>
            </a:r>
            <a:r>
              <a:rPr kumimoji="0"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年铜版图</a:t>
            </a:r>
            <a:r>
              <a:rPr kumimoji="0" lang="zh-CN" altLang="en-US" sz="2800" b="0" dirty="0">
                <a:solidFill>
                  <a:schemeClr val="tx1"/>
                </a:solidFill>
                <a:ea typeface="宋体" pitchFamily="2" charset="-122"/>
              </a:rPr>
              <a:t>）</a:t>
            </a:r>
          </a:p>
        </p:txBody>
      </p:sp>
      <p:pic>
        <p:nvPicPr>
          <p:cNvPr id="6156" name="Picture 12" descr="远瀛观遗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057400"/>
            <a:ext cx="38100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28600" y="48006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0" lang="zh-CN" altLang="zh-CN" sz="1800" b="0">
              <a:solidFill>
                <a:schemeClr val="tx1"/>
              </a:solidFill>
              <a:ea typeface="宋体" pitchFamily="2" charset="-122"/>
            </a:endParaRPr>
          </a:p>
        </p:txBody>
      </p:sp>
      <p:pic>
        <p:nvPicPr>
          <p:cNvPr id="7" name="Picture 6" descr="c:\users\李晓晨\appdata\roaming\360se6\USERDA~1\Temp\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919" y="2924944"/>
            <a:ext cx="5254081" cy="3933056"/>
          </a:xfrm>
          <a:prstGeom prst="rect">
            <a:avLst/>
          </a:prstGeom>
          <a:noFill/>
        </p:spPr>
      </p:pic>
      <p:pic>
        <p:nvPicPr>
          <p:cNvPr id="8" name="Picture 10" descr="c:\users\李晓晨\appdata\roaming\360se6\USERDA~1\Temp\1163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359523" cy="357301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084168" y="980728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遗桥原貌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115616" y="4797152"/>
            <a:ext cx="1828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遗桥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4A9A7-1128-41FD-ABB3-AA703F1E308E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李程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79BA0-C892-41E3-BF02-5995479BCF79}" type="slidenum">
              <a:rPr lang="zh-CN" altLang="en-US" smtClean="0"/>
              <a:pPr>
                <a:defRPr/>
              </a:pPr>
              <a:t>12</a:t>
            </a:fld>
            <a:endParaRPr lang="zh-CN" alt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7544" y="908720"/>
            <a:ext cx="8281540" cy="5216813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       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历史用沉痛的经历告诉我们，落后就要挨打。谈起那段厚重历史，我们除了无言的悲伤</a:t>
            </a:r>
            <a:r>
              <a:rPr lang="en-US" altLang="zh-CN" sz="3000" b="1" dirty="0" smtClean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唯有用自己的每一份努力，每一天的学习目标，对自己说，历史的悲剧不能重演。</a:t>
            </a:r>
            <a:endParaRPr lang="en-US" altLang="zh-CN" sz="30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 smtClean="0">
                <a:solidFill>
                  <a:srgbClr val="FF0000"/>
                </a:solidFill>
                <a:latin typeface="+mn-ea"/>
                <a:ea typeface="+mn-ea"/>
              </a:rPr>
              <a:t>      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是的，对于</a:t>
            </a:r>
            <a:r>
              <a:rPr lang="zh-CN" altLang="en-US" sz="3000" b="1" dirty="0">
                <a:solidFill>
                  <a:srgbClr val="FF0000"/>
                </a:solidFill>
                <a:latin typeface="+mn-ea"/>
                <a:ea typeface="+mn-ea"/>
              </a:rPr>
              <a:t>这场灾难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，我们是如切肤之痛，对于</a:t>
            </a:r>
            <a:r>
              <a:rPr lang="zh-CN" altLang="en-US" sz="3000" b="1" dirty="0">
                <a:solidFill>
                  <a:srgbClr val="FF0000"/>
                </a:solidFill>
                <a:latin typeface="+mn-ea"/>
                <a:ea typeface="+mn-ea"/>
              </a:rPr>
              <a:t>这些暴行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，我们痛定思痛，我们愤慨，我们谴责那些曾经对我们的民族肆虐践踏的侵略者。</a:t>
            </a:r>
            <a:endParaRPr lang="en-US" altLang="zh-CN" sz="30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    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4A9A7-1128-41FD-ABB3-AA703F1E308E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 语文组  李程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79BA0-C892-41E3-BF02-5995479BCF79}" type="slidenum">
              <a:rPr lang="zh-CN" altLang="en-US" smtClean="0"/>
              <a:pPr>
                <a:defRPr/>
              </a:pPr>
              <a:t>13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692696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       可是大家知道吗，除了华夏儿女，还有那么一个人， 在法国，他富于正义、良知，他是人道主义精神的伟大作家</a:t>
            </a:r>
            <a:r>
              <a:rPr lang="en-US" altLang="zh-CN" sz="3000" b="1" dirty="0" smtClean="0">
                <a:solidFill>
                  <a:srgbClr val="FF0000"/>
                </a:solidFill>
                <a:latin typeface="+mn-ea"/>
                <a:ea typeface="+mn-ea"/>
              </a:rPr>
              <a:t>——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雨果。在那个战火纷飞的年代，身处侵略国，他破除狭隘的民族观，勇敢的站出来，通过一封公开信，斥责了这些臭名昭著的殖民侵略者。</a:t>
            </a: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       这封信就是我们将要学习的课文。</a:t>
            </a:r>
            <a:r>
              <a:rPr lang="en-US" altLang="zh-CN" sz="3000" b="1" dirty="0" smtClean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就英法联军远征中国 给巴特勒上尉的信 </a:t>
            </a:r>
            <a:r>
              <a:rPr lang="en-US" altLang="zh-CN" sz="3000" b="1" dirty="0" smtClean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lang="zh-CN" altLang="en-US" sz="3000" b="1" dirty="0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619672" y="1052736"/>
            <a:ext cx="6192688" cy="1584176"/>
          </a:xfrm>
          <a:prstGeom prst="roundRect">
            <a:avLst/>
          </a:prstGeom>
          <a:solidFill>
            <a:srgbClr val="45DB7E">
              <a:alpha val="44706"/>
            </a:srgb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5122" name="标题 1"/>
          <p:cNvSpPr>
            <a:spLocks noGrp="1"/>
          </p:cNvSpPr>
          <p:nvPr>
            <p:ph type="ctrTitle"/>
          </p:nvPr>
        </p:nvSpPr>
        <p:spPr>
          <a:xfrm>
            <a:off x="1979712" y="1124744"/>
            <a:ext cx="5904656" cy="1512168"/>
          </a:xfrm>
        </p:spPr>
        <p:txBody>
          <a:bodyPr/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4400" dirty="0" smtClean="0">
                <a:solidFill>
                  <a:schemeClr val="accent3"/>
                </a:solidFill>
                <a:latin typeface="华文隶书" pitchFamily="2" charset="-122"/>
                <a:ea typeface="华文隶书" pitchFamily="2" charset="-122"/>
              </a:rPr>
              <a:t>就英法联军远征中国  </a:t>
            </a:r>
            <a:r>
              <a:rPr lang="en-US" altLang="zh-CN" sz="4400" dirty="0" smtClean="0">
                <a:solidFill>
                  <a:schemeClr val="accent3"/>
                </a:solidFill>
                <a:latin typeface="华文隶书" pitchFamily="2" charset="-122"/>
                <a:ea typeface="华文隶书" pitchFamily="2" charset="-122"/>
              </a:rPr>
              <a:t/>
            </a:r>
            <a:br>
              <a:rPr lang="en-US" altLang="zh-CN" sz="4400" dirty="0" smtClean="0">
                <a:solidFill>
                  <a:schemeClr val="accent3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en-US" altLang="zh-CN" sz="4400" dirty="0" smtClean="0">
                <a:solidFill>
                  <a:schemeClr val="accent3"/>
                </a:solidFill>
                <a:latin typeface="华文隶书" pitchFamily="2" charset="-122"/>
                <a:ea typeface="华文隶书" pitchFamily="2" charset="-122"/>
              </a:rPr>
              <a:t>         </a:t>
            </a:r>
            <a:r>
              <a:rPr lang="zh-CN" altLang="en-US" sz="4400" dirty="0" smtClean="0">
                <a:solidFill>
                  <a:schemeClr val="accent3"/>
                </a:solidFill>
                <a:latin typeface="华文隶书" pitchFamily="2" charset="-122"/>
                <a:ea typeface="华文隶书" pitchFamily="2" charset="-122"/>
              </a:rPr>
              <a:t>给巴特勒上尉的信 </a:t>
            </a: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 bwMode="auto">
          <a:xfrm>
            <a:off x="3059832" y="3501008"/>
            <a:ext cx="388843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Pct val="70000"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12C9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12C9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维克多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12C9F"/>
                </a:solidFill>
                <a:effectLst/>
                <a:uLnTx/>
                <a:uFillTx/>
                <a:latin typeface="Arial"/>
                <a:ea typeface="华文隶书" pitchFamily="2" charset="-122"/>
                <a:cs typeface="+mn-cs"/>
              </a:rPr>
              <a:t>·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12C9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雨果</a:t>
            </a:r>
            <a:r>
              <a:rPr kumimoji="0" lang="zh-CN" alt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112C9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         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12C9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Victor   Hugo</a:t>
            </a:r>
          </a:p>
          <a:p>
            <a:pPr marL="0" marR="0" lvl="0" indent="0" algn="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Pct val="70000"/>
              <a:buFont typeface="Wingdings" pitchFamily="2" charset="2"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12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15</a:t>
            </a:fld>
            <a:endParaRPr lang="zh-CN" alt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23528" y="188640"/>
            <a:ext cx="3600400" cy="585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ea typeface="宋体" pitchFamily="2" charset="-122"/>
              </a:rPr>
              <a:t>     </a:t>
            </a:r>
            <a:r>
              <a:rPr lang="zh-CN" altLang="en-US" sz="3600" b="1" i="1" dirty="0">
                <a:solidFill>
                  <a:schemeClr val="accent1"/>
                </a:solidFill>
                <a:latin typeface="+mn-ea"/>
                <a:ea typeface="+mn-ea"/>
              </a:rPr>
              <a:t>维克多</a:t>
            </a:r>
            <a:r>
              <a:rPr lang="en-US" altLang="en-US" sz="3600" b="1" i="1" dirty="0">
                <a:solidFill>
                  <a:schemeClr val="accent1"/>
                </a:solidFill>
                <a:latin typeface="+mn-ea"/>
                <a:ea typeface="+mn-ea"/>
              </a:rPr>
              <a:t>·</a:t>
            </a:r>
            <a:r>
              <a:rPr lang="zh-CN" altLang="en-US" sz="3600" b="1" i="1" dirty="0">
                <a:solidFill>
                  <a:schemeClr val="accent1"/>
                </a:solidFill>
                <a:latin typeface="+mn-ea"/>
                <a:ea typeface="+mn-ea"/>
              </a:rPr>
              <a:t>雨果</a:t>
            </a:r>
            <a:r>
              <a:rPr lang="zh-CN" altLang="en-US" sz="3600" b="1" dirty="0">
                <a:solidFill>
                  <a:schemeClr val="accent1"/>
                </a:solidFill>
                <a:latin typeface="+mn-ea"/>
                <a:ea typeface="+mn-ea"/>
              </a:rPr>
              <a:t>（</a:t>
            </a:r>
            <a:r>
              <a:rPr lang="en-US" altLang="zh-CN" sz="3600" b="1" dirty="0">
                <a:solidFill>
                  <a:schemeClr val="accent1"/>
                </a:solidFill>
                <a:latin typeface="+mn-ea"/>
                <a:ea typeface="+mn-ea"/>
              </a:rPr>
              <a:t>1802</a:t>
            </a:r>
            <a:r>
              <a:rPr lang="zh-CN" altLang="en-US" sz="3600" b="1" dirty="0">
                <a:solidFill>
                  <a:schemeClr val="accent1"/>
                </a:solidFill>
                <a:latin typeface="+mn-ea"/>
                <a:ea typeface="+mn-ea"/>
              </a:rPr>
              <a:t>－</a:t>
            </a:r>
            <a:r>
              <a:rPr lang="en-US" altLang="zh-CN" sz="3600" b="1" dirty="0">
                <a:solidFill>
                  <a:schemeClr val="accent1"/>
                </a:solidFill>
                <a:latin typeface="+mn-ea"/>
                <a:ea typeface="+mn-ea"/>
              </a:rPr>
              <a:t>1885</a:t>
            </a:r>
            <a:r>
              <a:rPr lang="zh-CN" altLang="en-US" sz="3600" b="1" dirty="0">
                <a:solidFill>
                  <a:schemeClr val="accent1"/>
                </a:solidFill>
                <a:latin typeface="+mn-ea"/>
                <a:ea typeface="+mn-ea"/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法国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作家，法国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浪漫主义文学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的重要代表。贯穿他一生活动和创作的主导思想是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ea typeface="+mn-ea"/>
              </a:rPr>
              <a:t>人道主义、反对暴力、以爱制“恶”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代表作有：长篇小说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ea typeface="+mn-ea"/>
              </a:rPr>
              <a:t>巴黎圣母院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ea typeface="+mn-ea"/>
              </a:rPr>
              <a:t>、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ea typeface="+mn-ea"/>
              </a:rPr>
              <a:t>悲惨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+mn-ea"/>
                <a:ea typeface="+mn-ea"/>
              </a:rPr>
              <a:t>世界等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6084" name="Picture 4" descr="c:\users\李晓晨\appdata\roaming\360se6\USERDA~1\Temp\2-1204~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268760"/>
            <a:ext cx="4176464" cy="4661474"/>
          </a:xfrm>
          <a:prstGeom prst="rect">
            <a:avLst/>
          </a:prstGeom>
          <a:noFill/>
        </p:spPr>
      </p:pic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188"/>
            <a:ext cx="2895600" cy="268287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仙源学校 初二语文组  李程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16</a:t>
            </a:fld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1052736"/>
            <a:ext cx="662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1"/>
                </a:solidFill>
                <a:latin typeface="+mn-ea"/>
                <a:ea typeface="+mn-ea"/>
              </a:rPr>
              <a:t>1</a:t>
            </a:r>
            <a:r>
              <a:rPr lang="zh-CN" altLang="en-US" sz="3200" b="1" dirty="0" smtClean="0">
                <a:solidFill>
                  <a:schemeClr val="accent1"/>
                </a:solidFill>
                <a:latin typeface="+mn-ea"/>
                <a:ea typeface="+mn-ea"/>
              </a:rPr>
              <a:t>、大声、快速阅读课文思索</a:t>
            </a:r>
            <a:r>
              <a:rPr lang="zh-CN" altLang="zh-CN" sz="3200" b="1" dirty="0" smtClean="0">
                <a:solidFill>
                  <a:schemeClr val="accent1"/>
                </a:solidFill>
                <a:latin typeface="+mn-ea"/>
                <a:ea typeface="+mn-ea"/>
              </a:rPr>
              <a:t>本文所写的主要内容有那</a:t>
            </a:r>
            <a:r>
              <a:rPr lang="zh-CN" altLang="en-US" sz="3200" b="1" dirty="0" smtClean="0">
                <a:solidFill>
                  <a:schemeClr val="accent1"/>
                </a:solidFill>
                <a:latin typeface="+mn-ea"/>
                <a:ea typeface="+mn-ea"/>
              </a:rPr>
              <a:t>几</a:t>
            </a:r>
            <a:r>
              <a:rPr lang="zh-CN" altLang="zh-CN" sz="3200" b="1" dirty="0" smtClean="0">
                <a:solidFill>
                  <a:schemeClr val="accent1"/>
                </a:solidFill>
                <a:latin typeface="+mn-ea"/>
                <a:ea typeface="+mn-ea"/>
              </a:rPr>
              <a:t>个方面？</a:t>
            </a:r>
            <a:endParaRPr lang="zh-CN" altLang="en-US" sz="32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827584" y="3645024"/>
            <a:ext cx="7992888" cy="1938992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+mj-ea"/>
                <a:ea typeface="+mj-ea"/>
              </a:rPr>
              <a:t>描述了瑰宝般的建筑</a:t>
            </a:r>
            <a:r>
              <a:rPr lang="en-US" altLang="zh-CN" sz="4000" dirty="0" smtClean="0">
                <a:solidFill>
                  <a:srgbClr val="FF0000"/>
                </a:solidFill>
                <a:latin typeface="+mj-ea"/>
                <a:ea typeface="+mj-ea"/>
              </a:rPr>
              <a:t>——</a:t>
            </a:r>
            <a:r>
              <a:rPr lang="zh-CN" altLang="en-US" sz="4000" dirty="0" smtClean="0">
                <a:solidFill>
                  <a:srgbClr val="FF0000"/>
                </a:solidFill>
                <a:latin typeface="+mj-ea"/>
                <a:ea typeface="+mj-ea"/>
              </a:rPr>
              <a:t>圆明园；</a:t>
            </a:r>
            <a:endParaRPr lang="en-US" altLang="zh-CN" sz="40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+mj-ea"/>
                <a:ea typeface="+mj-ea"/>
              </a:rPr>
              <a:t>谴责、讽刺了英法联军的强盗行为。</a:t>
            </a:r>
          </a:p>
        </p:txBody>
      </p:sp>
      <p:sp>
        <p:nvSpPr>
          <p:cNvPr id="11" name="页脚占位符 2"/>
          <p:cNvSpPr txBox="1">
            <a:spLocks/>
          </p:cNvSpPr>
          <p:nvPr/>
        </p:nvSpPr>
        <p:spPr>
          <a:xfrm>
            <a:off x="3275856" y="6381328"/>
            <a:ext cx="2895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仙源学校 初二语文组  李程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uiExpand="1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31840" y="6021288"/>
            <a:ext cx="2895600" cy="268287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李程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43608" y="188640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、快速跳读课文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,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找出雨果对圆明园是什么态度，请同学们用“圆明园是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_________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”的句型，说说雨果笔下的圆明园。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51520" y="2564904"/>
            <a:ext cx="8892480" cy="3323987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是一个世界奇迹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；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总评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是东方幻想艺术的最高成就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;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是几乎集中了超人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的民族想象力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所能产生的一切成就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是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幻想的某种规模巨大的典范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；</a:t>
            </a:r>
            <a:endParaRPr lang="en-US" altLang="zh-CN" sz="28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是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世世代代的结晶，是属于人类的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。是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亚洲文明的剪影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kumimoji="0" lang="zh-CN" altLang="en-US" sz="28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uiExpand="1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4A9A7-1128-41FD-ABB3-AA703F1E308E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 李程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79BA0-C892-41E3-BF02-5995479BCF79}" type="slidenum">
              <a:rPr lang="zh-CN" altLang="en-US" smtClean="0"/>
              <a:pPr>
                <a:defRPr/>
              </a:pPr>
              <a:t>18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7544" y="1340768"/>
            <a:ext cx="8208912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（</a:t>
            </a: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）圆明园在幻想艺术中的地位就如同巴特农神庙在理想艺术中的地位。</a:t>
            </a:r>
            <a:endParaRPr lang="en-US" altLang="zh-CN" sz="2800" b="1" dirty="0" smtClean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       (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这里为什么要谈到“巴特农神庙”</a:t>
            </a: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?) </a:t>
            </a:r>
            <a:r>
              <a:rPr lang="zh-CN" altLang="en-US" sz="2800" dirty="0" smtClean="0">
                <a:latin typeface="+mj-ea"/>
                <a:ea typeface="+mj-ea"/>
              </a:rPr>
              <a:t/>
            </a:r>
            <a:br>
              <a:rPr lang="zh-CN" altLang="en-US" sz="2800" dirty="0" smtClean="0">
                <a:latin typeface="+mj-ea"/>
                <a:ea typeface="+mj-ea"/>
              </a:rPr>
            </a:b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1043608" y="0"/>
            <a:ext cx="6481763" cy="1223962"/>
          </a:xfrm>
          <a:prstGeom prst="horizontalScroll">
            <a:avLst>
              <a:gd name="adj" fmla="val 14875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259632" y="332656"/>
            <a:ext cx="58913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lang="zh-CN" altLang="en-US" sz="4400" dirty="0" smtClean="0">
                <a:solidFill>
                  <a:srgbClr val="FF0000"/>
                </a:solidFill>
                <a:latin typeface="+mj-ea"/>
                <a:ea typeface="+mj-ea"/>
              </a:rPr>
              <a:t>、精读课文</a:t>
            </a:r>
            <a:r>
              <a:rPr lang="en-US" altLang="zh-CN" sz="4400" dirty="0" smtClean="0">
                <a:solidFill>
                  <a:srgbClr val="FF0000"/>
                </a:solidFill>
                <a:latin typeface="+mj-ea"/>
                <a:ea typeface="+mj-ea"/>
              </a:rPr>
              <a:t>,</a:t>
            </a:r>
            <a:r>
              <a:rPr lang="zh-CN" altLang="en-US" sz="4400" dirty="0" smtClean="0">
                <a:solidFill>
                  <a:srgbClr val="FF0000"/>
                </a:solidFill>
                <a:latin typeface="+mj-ea"/>
                <a:ea typeface="+mj-ea"/>
              </a:rPr>
              <a:t>研读赏析</a:t>
            </a:r>
            <a:r>
              <a:rPr lang="en-US" altLang="zh-CN" sz="44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en-US" altLang="zh-CN" sz="44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3284984"/>
            <a:ext cx="8208912" cy="101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111111"/>
                </a:solidFill>
                <a:latin typeface="微软雅黑"/>
                <a:ea typeface="微软雅黑"/>
              </a:rPr>
              <a:t/>
            </a:r>
            <a:br>
              <a:rPr lang="zh-CN" altLang="en-US" sz="2800" dirty="0" smtClean="0">
                <a:solidFill>
                  <a:srgbClr val="111111"/>
                </a:solidFill>
                <a:latin typeface="微软雅黑"/>
                <a:ea typeface="微软雅黑"/>
              </a:rPr>
            </a:br>
            <a:endParaRPr lang="zh-CN" altLang="en-US" dirty="0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79512" y="3181096"/>
            <a:ext cx="8748464" cy="3676904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 smtClean="0">
                <a:solidFill>
                  <a:srgbClr val="111111"/>
                </a:solidFill>
                <a:latin typeface="微软雅黑"/>
                <a:ea typeface="微软雅黑"/>
              </a:rPr>
              <a:t> 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巴特农神庙是希腊最负盛名的古建筑，是欧洲人心中的神庙。与巴特农神庙相比较，突出圆明园的艺术成就，让更多的欧洲人了解中国，了解圆明园。人类最杰出的成就，却一同被强盗毁灭，其行径之卑劣，令人发指。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 </a:t>
            </a:r>
            <a:endParaRPr kumimoji="0" lang="zh-CN" altLang="en-US" sz="4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 animBg="1"/>
      <p:bldP spid="6" grpId="0"/>
      <p:bldP spid="11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4A9A7-1128-41FD-ABB3-AA703F1E308E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 李程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79BA0-C892-41E3-BF02-5995479BCF79}" type="slidenum">
              <a:rPr lang="zh-CN" altLang="en-US" smtClean="0"/>
              <a:pPr>
                <a:defRPr/>
              </a:pPr>
              <a:t>19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7584" y="188640"/>
            <a:ext cx="7920880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>（</a:t>
            </a:r>
            <a:r>
              <a:rPr lang="en-US" altLang="zh-CN" sz="3600" b="1" dirty="0" smtClean="0">
                <a:solidFill>
                  <a:schemeClr val="accent1"/>
                </a:solidFill>
                <a:latin typeface="+mn-ea"/>
                <a:ea typeface="+mn-ea"/>
              </a:rPr>
              <a:t>2</a:t>
            </a: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>）岁月创造的一切都是属于人类的。</a:t>
            </a:r>
            <a:r>
              <a:rPr lang="en-US" altLang="zh-CN" sz="3600" b="1" dirty="0" smtClean="0">
                <a:solidFill>
                  <a:schemeClr val="accent1"/>
                </a:solidFill>
                <a:latin typeface="+mn-ea"/>
                <a:ea typeface="+mn-ea"/>
              </a:rPr>
              <a:t>(</a:t>
            </a: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>这一句话有什么特殊含义</a:t>
            </a:r>
            <a:r>
              <a:rPr lang="en-US" altLang="zh-CN" sz="3600" b="1" dirty="0" smtClean="0">
                <a:solidFill>
                  <a:schemeClr val="accent1"/>
                </a:solidFill>
                <a:latin typeface="+mn-ea"/>
                <a:ea typeface="+mn-ea"/>
              </a:rPr>
              <a:t>?) </a:t>
            </a: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/>
            </a:r>
            <a:b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</a:br>
            <a:endParaRPr lang="zh-CN" altLang="en-US" sz="36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11560" y="1772816"/>
            <a:ext cx="8352928" cy="4671215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圆明园虽然当时是皇家花园，但归根结底，是属于全人类的</a:t>
            </a:r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     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雨果的这种见解是非常深刻的，这表现了雨果对人类文明成果的珍视，对人类文明创造者的尊重。</a:t>
            </a:r>
            <a:endParaRPr lang="en-US" altLang="zh-CN" sz="32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     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雨果以全人类的名义谴责侵略者的强盗行为，义正辞严，批判力强。</a:t>
            </a:r>
            <a:endParaRPr kumimoji="0"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4A9A7-1128-41FD-ABB3-AA703F1E308E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李程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79BA0-C892-41E3-BF02-5995479BCF79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67544" y="332656"/>
            <a:ext cx="842493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     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说起中国近代史，最刻骨铭心的莫过于积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贫积弱的国家，腐败无能的政府，坚船利炮的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侵略者。这一切曾经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给这个古老的国度带来了多少灾难！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     而最令人感到耻辱和痛心记忆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莫过于英法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联军对当时的皇家园林</a:t>
            </a: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圆明园的劫掠与毁灭。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      如今，圆明园早已面目全非，我们也只能通过图片、文字等形式来了解那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段过于沉痛的历史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李程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20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7584" y="332656"/>
            <a:ext cx="78123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．雨果对英法联军的强盗行为持什么态度？用了怎样的语言？试把它们找出来，并思索这样写有什么作用？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 </a:t>
            </a:r>
          </a:p>
        </p:txBody>
      </p:sp>
      <p:sp>
        <p:nvSpPr>
          <p:cNvPr id="13" name="减号 12"/>
          <p:cNvSpPr/>
          <p:nvPr/>
        </p:nvSpPr>
        <p:spPr>
          <a:xfrm>
            <a:off x="6300192" y="1052736"/>
            <a:ext cx="2520280" cy="288032"/>
          </a:xfrm>
          <a:prstGeom prst="mathMinus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4" name="减号 13"/>
          <p:cNvSpPr/>
          <p:nvPr/>
        </p:nvSpPr>
        <p:spPr>
          <a:xfrm>
            <a:off x="611560" y="1628800"/>
            <a:ext cx="3672408" cy="288032"/>
          </a:xfrm>
          <a:prstGeom prst="mathMinus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5" name="减号 14"/>
          <p:cNvSpPr/>
          <p:nvPr/>
        </p:nvSpPr>
        <p:spPr>
          <a:xfrm>
            <a:off x="3995936" y="1628800"/>
            <a:ext cx="3456384" cy="288032"/>
          </a:xfrm>
          <a:prstGeom prst="mathMinus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6" name="减号 15"/>
          <p:cNvSpPr/>
          <p:nvPr/>
        </p:nvSpPr>
        <p:spPr>
          <a:xfrm>
            <a:off x="1331640" y="2420888"/>
            <a:ext cx="3744416" cy="216024"/>
          </a:xfrm>
          <a:prstGeom prst="mathMinus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971600" y="3212976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95536" y="2852936"/>
            <a:ext cx="8748464" cy="3416320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辛辣和尖锐讽刺与强烈的谴责。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反语。如“体面”“出色”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“光荣”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“赞誉” “漂亮”、“丰功伟绩”、“收获巨大”、“文明”、“野蛮”等。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 animBg="1"/>
      <p:bldP spid="15" grpId="0" animBg="1"/>
      <p:bldP spid="16" grpId="0" animBg="1"/>
      <p:bldP spid="19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李程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21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15616" y="620688"/>
            <a:ext cx="7200800" cy="1913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accent1"/>
                </a:solidFill>
                <a:latin typeface="+mn-ea"/>
                <a:ea typeface="+mn-ea"/>
              </a:rPr>
              <a:t>反语：</a:t>
            </a:r>
            <a:endParaRPr lang="en-US" altLang="zh-CN" sz="4000" b="1" dirty="0" smtClean="0">
              <a:solidFill>
                <a:schemeClr val="accent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791072" y="1772816"/>
            <a:ext cx="8352928" cy="4420441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ea typeface="+mn-ea"/>
              </a:rPr>
              <a:t>故意使用与本来意思相反的词语或句子来表达本意，这种修辞方法就叫反语，也称“倒反”、“反话”。多用在揭露，批判，讽刺等方面。</a:t>
            </a:r>
            <a:endParaRPr lang="en-US" altLang="zh-CN" sz="36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ea typeface="+mn-ea"/>
              </a:rPr>
              <a:t>作用：产生极其尖锐的讽刺意味。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李程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22</a:t>
            </a:fld>
            <a:endParaRPr lang="zh-CN" altLang="en-US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39552" y="260648"/>
            <a:ext cx="8208963" cy="6317755"/>
          </a:xfrm>
          <a:prstGeom prst="rect">
            <a:avLst/>
          </a:prstGeom>
          <a:solidFill>
            <a:srgbClr val="99CCFF">
              <a:alpha val="31000"/>
            </a:srgbClr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3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1" lang="zh-CN" altLang="en-US" sz="3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巴特勒上尉恬不知耻地认为，这次远征是体面的，出色的，光荣的，他们期待的是雨果对此次胜利的赞誉</a:t>
            </a:r>
            <a:r>
              <a:rPr kumimoji="1" lang="zh-CN" altLang="en-US" sz="3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。雨果</a:t>
            </a:r>
            <a:r>
              <a:rPr kumimoji="1" lang="zh-CN" altLang="en-US" sz="3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在愤激之下，</a:t>
            </a:r>
            <a:r>
              <a:rPr kumimoji="1" lang="zh-CN" altLang="en-US" sz="34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用反语活画出强盗的</a:t>
            </a:r>
            <a:r>
              <a:rPr kumimoji="1" lang="zh-CN" altLang="en-US" sz="3400" b="1" u="sng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丑态，讽刺</a:t>
            </a:r>
            <a:r>
              <a:rPr kumimoji="1" lang="zh-CN" altLang="en-US" sz="3400" b="1" u="sng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侵略者的卑劣行径。</a:t>
            </a:r>
            <a:r>
              <a:rPr kumimoji="1" lang="zh-CN" altLang="en-US" sz="3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如“漂亮”、“丰功伟绩”、“收获巨大”、“文明”、“野蛮”等等反语正是强盗的口吻，有辛辣的讽刺意味。最后将自己对远征中国的强盗行为的严厉谴责说成“全部赞誉”，有</a:t>
            </a:r>
            <a:r>
              <a:rPr kumimoji="1" lang="zh-CN" altLang="en-US" sz="3400" b="1" u="sng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极其尖锐的嘲讽意味</a:t>
            </a:r>
            <a:r>
              <a:rPr kumimoji="1" lang="en-US" altLang="zh-CN" sz="3400" b="1" u="sng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E2EF75-05C7-4C1F-8F48-A577FA644BA2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 李程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86518F-C6E9-412D-A8DA-F5F22BD73E64}" type="slidenum">
              <a:rPr lang="zh-CN" altLang="en-US" smtClean="0"/>
              <a:pPr>
                <a:defRPr/>
              </a:pPr>
              <a:t>23</a:t>
            </a:fld>
            <a:endParaRPr lang="zh-CN" altLang="en-US" dirty="0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1043608" y="0"/>
            <a:ext cx="6481763" cy="1223962"/>
          </a:xfrm>
          <a:prstGeom prst="horizontalScroll">
            <a:avLst>
              <a:gd name="adj" fmla="val 14875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259632" y="332656"/>
            <a:ext cx="58913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lang="zh-CN" altLang="en-US" sz="4400" dirty="0" smtClean="0">
                <a:solidFill>
                  <a:srgbClr val="FF0000"/>
                </a:solidFill>
                <a:latin typeface="+mj-ea"/>
                <a:ea typeface="+mj-ea"/>
              </a:rPr>
              <a:t>、精读课文</a:t>
            </a:r>
            <a:r>
              <a:rPr lang="en-US" altLang="zh-CN" sz="4400" dirty="0" smtClean="0">
                <a:solidFill>
                  <a:srgbClr val="FF0000"/>
                </a:solidFill>
                <a:latin typeface="+mj-ea"/>
                <a:ea typeface="+mj-ea"/>
              </a:rPr>
              <a:t>,</a:t>
            </a:r>
            <a:r>
              <a:rPr lang="zh-CN" altLang="en-US" sz="4400" dirty="0" smtClean="0">
                <a:solidFill>
                  <a:srgbClr val="FF0000"/>
                </a:solidFill>
                <a:latin typeface="+mj-ea"/>
                <a:ea typeface="+mj-ea"/>
              </a:rPr>
              <a:t>研读赏析</a:t>
            </a:r>
            <a:r>
              <a:rPr lang="en-US" altLang="zh-CN" sz="44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en-US" altLang="zh-CN" sz="44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67544" y="1340768"/>
            <a:ext cx="8280920" cy="1372683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）他们手挽手，笑嘻嘻回到了欧洲。</a:t>
            </a:r>
            <a:endParaRPr lang="en-US" altLang="zh-CN" sz="3200" b="1" dirty="0" smtClean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        (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这一句有什么特殊的表达效果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?)</a:t>
            </a:r>
          </a:p>
        </p:txBody>
      </p:sp>
      <p:sp>
        <p:nvSpPr>
          <p:cNvPr id="13" name="矩形 12"/>
          <p:cNvSpPr/>
          <p:nvPr/>
        </p:nvSpPr>
        <p:spPr>
          <a:xfrm>
            <a:off x="2843808" y="4869160"/>
            <a:ext cx="45720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+mj-ea"/>
                <a:ea typeface="+mj-ea"/>
              </a:rPr>
              <a:t/>
            </a:r>
            <a:br>
              <a:rPr lang="zh-CN" altLang="en-US" sz="3200" dirty="0" smtClean="0">
                <a:latin typeface="+mj-ea"/>
                <a:ea typeface="+mj-ea"/>
              </a:rPr>
            </a:b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67544" y="2636912"/>
            <a:ext cx="8280920" cy="1384995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以漫画的形式形象再现强盗相互勾结的丑恶嘴脸、肆意掠夺的卑鄙行径，讽刺力强。</a:t>
            </a:r>
            <a:r>
              <a:rPr lang="zh-CN" altLang="en-US" sz="2800" dirty="0" smtClean="0">
                <a:latin typeface="+mj-ea"/>
              </a:rPr>
              <a:t> </a:t>
            </a:r>
            <a:endParaRPr lang="zh-CN" altLang="en-US" sz="2800" dirty="0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467544" y="4725144"/>
            <a:ext cx="8280920" cy="1772793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这一句中的“文明”“野蛮”等反语，正是强盗恬不知耻的狡辩口吻，有辛辣的讽刺意味。这个强盗政府颠倒黑白，不以为耻，反以为荣，厚颜无耻。 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467544" y="4221088"/>
            <a:ext cx="8280920" cy="553998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chemeClr val="accent1"/>
                </a:solidFill>
                <a:latin typeface="+mj-ea"/>
                <a:ea typeface="+mj-ea"/>
              </a:rPr>
              <a:t>（</a:t>
            </a:r>
            <a:r>
              <a:rPr lang="en-US" altLang="zh-CN" sz="3000" b="1" dirty="0" smtClean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r>
              <a:rPr lang="zh-CN" altLang="en-US" sz="3000" b="1" dirty="0" smtClean="0">
                <a:solidFill>
                  <a:schemeClr val="accent1"/>
                </a:solidFill>
                <a:latin typeface="+mj-ea"/>
                <a:ea typeface="+mj-ea"/>
              </a:rPr>
              <a:t>）“这是文明对野蛮所干的事情”如何理解</a:t>
            </a:r>
            <a:endParaRPr lang="zh-CN" altLang="en-US" sz="3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E2EF75-05C7-4C1F-8F48-A577FA644BA2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李程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86518F-C6E9-412D-A8DA-F5F22BD73E64}" type="slidenum">
              <a:rPr lang="zh-CN" altLang="en-US" smtClean="0"/>
              <a:pPr>
                <a:defRPr/>
              </a:pPr>
              <a:t>24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1560" y="980728"/>
            <a:ext cx="799288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 smtClean="0">
                <a:solidFill>
                  <a:schemeClr val="accent1"/>
                </a:solidFill>
                <a:latin typeface="+mj-ea"/>
                <a:ea typeface="+mj-ea"/>
              </a:rPr>
              <a:t>（</a:t>
            </a:r>
            <a:r>
              <a:rPr lang="en-US" altLang="zh-CN" sz="3000" b="1" dirty="0" smtClean="0">
                <a:solidFill>
                  <a:schemeClr val="accent1"/>
                </a:solidFill>
                <a:latin typeface="+mj-ea"/>
                <a:ea typeface="+mj-ea"/>
              </a:rPr>
              <a:t>5</a:t>
            </a:r>
            <a:r>
              <a:rPr lang="zh-CN" altLang="en-US" sz="3000" b="1" dirty="0" smtClean="0">
                <a:solidFill>
                  <a:schemeClr val="accent1"/>
                </a:solidFill>
                <a:latin typeface="+mj-ea"/>
                <a:ea typeface="+mj-ea"/>
              </a:rPr>
              <a:t>）治人者的罪行不是治于人者的过错；政府有时会是强盗，而人民永远也不会是强盗。</a:t>
            </a:r>
            <a:endParaRPr lang="en-US" altLang="zh-CN" sz="3000" b="1" dirty="0" smtClean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 smtClean="0">
                <a:solidFill>
                  <a:schemeClr val="accent1"/>
                </a:solidFill>
                <a:latin typeface="+mj-ea"/>
                <a:ea typeface="+mj-ea"/>
              </a:rPr>
              <a:t>(</a:t>
            </a:r>
            <a:r>
              <a:rPr lang="zh-CN" altLang="en-US" sz="3000" b="1" dirty="0" smtClean="0">
                <a:solidFill>
                  <a:schemeClr val="accent1"/>
                </a:solidFill>
                <a:latin typeface="+mj-ea"/>
                <a:ea typeface="+mj-ea"/>
              </a:rPr>
              <a:t>如何理解这句话的含义</a:t>
            </a:r>
            <a:r>
              <a:rPr lang="en-US" altLang="zh-CN" sz="3000" b="1" dirty="0" smtClean="0">
                <a:solidFill>
                  <a:schemeClr val="accent1"/>
                </a:solidFill>
                <a:latin typeface="+mj-ea"/>
                <a:ea typeface="+mj-ea"/>
              </a:rPr>
              <a:t>?) </a:t>
            </a:r>
            <a:endParaRPr lang="zh-CN" altLang="en-US" sz="3000" b="1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2996952"/>
            <a:ext cx="7632848" cy="2838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    雨果以人类的立场区分政府与人民，强盗政府不能代表人民，法兰西人民对中国人民是友好的，焚掠圆明园是英法政府的罪行，他站在人民的立场上抗议政府犯下的罪行。他公开指斥强盗政府，这需要极大的勇气。</a:t>
            </a:r>
            <a:r>
              <a:rPr lang="zh-CN" altLang="en-US" dirty="0" smtClean="0">
                <a:solidFill>
                  <a:srgbClr val="111111"/>
                </a:solidFill>
              </a:rPr>
              <a:t>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4A9A7-1128-41FD-ABB3-AA703F1E308E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李程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79BA0-C892-41E3-BF02-5995479BCF79}" type="slidenum">
              <a:rPr lang="zh-CN" altLang="en-US" smtClean="0"/>
              <a:pPr>
                <a:defRPr/>
              </a:pPr>
              <a:t>25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7544" y="332656"/>
            <a:ext cx="8352928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（</a:t>
            </a: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6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）我希望有朝一日，解放了的干干净净的法兰西会把这份战利品归还给被掠夺的中国。 </a:t>
            </a:r>
            <a:b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(“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干干净净”是什么意思</a:t>
            </a: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?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）</a:t>
            </a:r>
            <a:endParaRPr lang="en-US" altLang="zh-CN" sz="2800" b="1" dirty="0" smtClean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（雨果的这个夙愿怎样才能实现</a:t>
            </a: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?) 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708920"/>
            <a:ext cx="8496944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      法兰西政府人侵中国，掠夺、焚毁圆明园，是卑劣的强盗行为，劣迹斑斑。“干干净净”是这种强盗行为的对立，是友爱、热爱和平、崇尚正义的意思。 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581128"/>
            <a:ext cx="8280920" cy="1717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      这个夙愿迟早会实现，但前提是中国国力的增强，中华民族跻身于世界强民族之林。只有强盛的国家才有可能维护自己的尊严。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4A9A7-1128-41FD-ABB3-AA703F1E308E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李程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79BA0-C892-41E3-BF02-5995479BCF79}" type="slidenum">
              <a:rPr lang="zh-CN" altLang="en-US" smtClean="0"/>
              <a:pPr>
                <a:defRPr/>
              </a:pPr>
              <a:t>26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9024" y="1412776"/>
            <a:ext cx="8784976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7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）我证实，发生了一次偷窃，有两名窃贼。 </a:t>
            </a:r>
            <a:b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(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从这一句话中，可以看出雨果什么样的品质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?)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59632" y="3068960"/>
            <a:ext cx="7272808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       我们完全为雨果的人格魅力所震撼，他公开抗议本国政府的强盗行径，不顾个人安危，公理至上。他那清醒的头脑，正直的良知，公正的立场，非凡的勇气是难能可贵。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李程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27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3528" y="0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1"/>
                </a:solidFill>
                <a:latin typeface="+mn-ea"/>
                <a:ea typeface="+mn-ea"/>
              </a:rPr>
              <a:t> 4</a:t>
            </a:r>
            <a:r>
              <a:rPr lang="zh-CN" altLang="zh-CN" sz="3200" b="1" dirty="0" smtClean="0">
                <a:solidFill>
                  <a:schemeClr val="accent1"/>
                </a:solidFill>
                <a:latin typeface="+mn-ea"/>
                <a:ea typeface="+mn-ea"/>
              </a:rPr>
              <a:t>、</a:t>
            </a:r>
            <a:r>
              <a:rPr lang="zh-CN" altLang="en-US" sz="3200" b="1" dirty="0" smtClean="0">
                <a:solidFill>
                  <a:schemeClr val="accent1"/>
                </a:solidFill>
                <a:latin typeface="+mn-ea"/>
                <a:ea typeface="+mn-ea"/>
              </a:rPr>
              <a:t>就英法联军远征中国这件事，雨果是什么立场和态度？表达了作者什么样的思想感情？</a:t>
            </a:r>
            <a:endParaRPr lang="zh-CN" altLang="zh-CN" sz="32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760" y="357301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chemeClr val="accent1"/>
                </a:solidFill>
                <a:latin typeface="+mn-ea"/>
                <a:ea typeface="+mn-ea"/>
              </a:rPr>
              <a:t/>
            </a:r>
            <a:br>
              <a:rPr lang="zh-CN" altLang="en-US" sz="3200" dirty="0" smtClean="0">
                <a:solidFill>
                  <a:schemeClr val="accent1"/>
                </a:solidFill>
                <a:latin typeface="+mn-ea"/>
                <a:ea typeface="+mn-ea"/>
              </a:rPr>
            </a:br>
            <a:r>
              <a:rPr lang="zh-CN" altLang="en-US" sz="3200" dirty="0" smtClean="0">
                <a:solidFill>
                  <a:schemeClr val="accent1"/>
                </a:solidFill>
                <a:latin typeface="+mn-ea"/>
                <a:ea typeface="+mn-ea"/>
              </a:rPr>
              <a:t> </a:t>
            </a:r>
            <a:endParaRPr lang="zh-CN" altLang="en-US" sz="32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79512" y="1700808"/>
            <a:ext cx="8748464" cy="4616648"/>
          </a:xfrm>
          <a:prstGeom prst="rect">
            <a:avLst/>
          </a:prstGeom>
          <a:solidFill>
            <a:srgbClr val="C0C0C0">
              <a:alpha val="7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态度和立场</a:t>
            </a: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、珍视人类文明成果，尊重文明的创造者，他盛赞圆明园的文化艺术价值，盛赞这一世界奇迹的创造者（中华民族是一个“超人的民族”），表达了他对中国人民的同情和尊重。饱含着深厚的人道主义精神。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、站在人类的立场，立场明确，态度坚定，对英法联军的罪恶行径进行了强烈谴责和辛辣讽刺。</a:t>
            </a:r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allAtOnce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李程</a:t>
            </a:r>
            <a:endParaRPr lang="zh-CN" alt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83568" y="0"/>
            <a:ext cx="8208963" cy="7755969"/>
          </a:xfrm>
          <a:prstGeom prst="rect">
            <a:avLst/>
          </a:prstGeom>
          <a:solidFill>
            <a:srgbClr val="99CCFF">
              <a:alpha val="31000"/>
            </a:srgbClr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zh-CN" sz="3000" b="1" dirty="0" smtClean="0">
                <a:solidFill>
                  <a:srgbClr val="FF0000"/>
                </a:solidFill>
                <a:latin typeface="+mj-ea"/>
                <a:ea typeface="+mj-ea"/>
              </a:rPr>
              <a:t>英法联军远征中国，作为一名法国人很容易被当局制造的舆论所蒙蔽，易被狭隘的爱国狂热所支配。</a:t>
            </a:r>
            <a:r>
              <a:rPr lang="en-US" altLang="zh-CN" sz="3000" b="1" dirty="0" smtClean="0">
                <a:solidFill>
                  <a:srgbClr val="FF0000"/>
                </a:solidFill>
                <a:latin typeface="+mj-ea"/>
                <a:ea typeface="+mj-ea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+mj-ea"/>
                <a:ea typeface="+mj-ea"/>
              </a:rPr>
              <a:t>      雨果却能保持清醒公正的头脑</a:t>
            </a:r>
            <a:r>
              <a:rPr lang="en-US" altLang="zh-CN" sz="3000" b="1" dirty="0" smtClean="0">
                <a:solidFill>
                  <a:srgbClr val="FF0000"/>
                </a:solidFill>
                <a:latin typeface="+mj-ea"/>
                <a:ea typeface="+mj-ea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+mj-ea"/>
                <a:ea typeface="+mj-ea"/>
              </a:rPr>
              <a:t>对待这件事他立场坚定，态度鲜明。他谴责英法联军的强盗行为和毁灭世界奇迹的罪行</a:t>
            </a:r>
            <a:r>
              <a:rPr lang="en-US" altLang="zh-CN" sz="3000" b="1" dirty="0" smtClean="0">
                <a:solidFill>
                  <a:srgbClr val="FF0000"/>
                </a:solidFill>
                <a:latin typeface="+mj-ea"/>
                <a:ea typeface="+mj-ea"/>
              </a:rPr>
              <a:t>;</a:t>
            </a:r>
            <a:r>
              <a:rPr lang="zh-CN" altLang="en-US" sz="3000" b="1" dirty="0" smtClean="0">
                <a:solidFill>
                  <a:srgbClr val="FF0000"/>
                </a:solidFill>
                <a:latin typeface="+mj-ea"/>
                <a:ea typeface="+mj-ea"/>
              </a:rPr>
              <a:t>同情中国所遭受的空前劫难。</a:t>
            </a:r>
            <a:endParaRPr lang="en-US" altLang="zh-CN" sz="30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+mj-ea"/>
                <a:ea typeface="+mj-ea"/>
              </a:rPr>
              <a:t>      充分表现了他的正直、公正、人道、是非分明，没有狭隘的民族主义情结，以及胸怀博大。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lang="zh-CN" altLang="zh-CN" sz="30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 smtClean="0">
                <a:latin typeface="+mj-ea"/>
                <a:ea typeface="+mj-ea"/>
              </a:rPr>
              <a:t> </a:t>
            </a:r>
            <a:endParaRPr lang="zh-CN" altLang="zh-CN" sz="3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灯片编号占位符 5"/>
          <p:cNvSpPr txBox="1">
            <a:spLocks/>
          </p:cNvSpPr>
          <p:nvPr/>
        </p:nvSpPr>
        <p:spPr>
          <a:xfrm>
            <a:off x="8100392" y="6453188"/>
            <a:ext cx="648320" cy="64822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F4938E-EC32-483D-9AB9-2E3D082EDEE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29</a:t>
            </a:fld>
            <a:endParaRPr lang="zh-CN" altLang="en-US" dirty="0"/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1619672" y="332656"/>
            <a:ext cx="6481763" cy="1223962"/>
          </a:xfrm>
          <a:prstGeom prst="horizontalScroll">
            <a:avLst>
              <a:gd name="adj" fmla="val 14875"/>
            </a:avLst>
          </a:prstGeom>
          <a:solidFill>
            <a:srgbClr val="FFFF00">
              <a:alpha val="35000"/>
            </a:srgbClr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123728" y="620688"/>
            <a:ext cx="5602741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中国文物的百年流失 </a:t>
            </a:r>
          </a:p>
        </p:txBody>
      </p:sp>
      <p:sp>
        <p:nvSpPr>
          <p:cNvPr id="12" name="Text Box 5"/>
          <p:cNvSpPr txBox="1">
            <a:spLocks noGrp="1" noChangeArrowheads="1"/>
          </p:cNvSpPr>
          <p:nvPr>
            <p:ph idx="1"/>
          </p:nvPr>
        </p:nvSpPr>
        <p:spPr bwMode="auto">
          <a:xfrm>
            <a:off x="323528" y="1484784"/>
            <a:ext cx="8425184" cy="4575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000" b="1" dirty="0" smtClean="0">
                <a:solidFill>
                  <a:schemeClr val="accent1"/>
                </a:solidFill>
                <a:latin typeface="+mj-ea"/>
                <a:ea typeface="+mj-ea"/>
              </a:rPr>
              <a:t>      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从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1840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年鸦片战争，到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1945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8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15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日抗日战争胜利，中华民族保守帝国主义践踏侵略。    </a:t>
            </a:r>
            <a:endParaRPr lang="en-US" altLang="zh-CN" sz="3200" b="1" dirty="0" smtClean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 smtClean="0">
                <a:solidFill>
                  <a:schemeClr val="accent1"/>
                </a:solidFill>
                <a:latin typeface="+mj-ea"/>
                <a:ea typeface="+mj-ea"/>
              </a:rPr>
              <a:t>       </a:t>
            </a:r>
            <a:r>
              <a:rPr lang="en-US" altLang="zh-CN" sz="3200" b="1" dirty="0" smtClean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zh-CN" altLang="en-US" sz="3200" b="1" dirty="0" smtClean="0">
                <a:solidFill>
                  <a:schemeClr val="accent1"/>
                </a:solidFill>
                <a:latin typeface="+mj-ea"/>
                <a:ea typeface="+mj-ea"/>
              </a:rPr>
              <a:t>在以火烧圆明园为首的列强巧取豪夺的瓜分浪潮中，中国的历史文化遗产历经百年浩劫，无数的世界级瑰宝流落国外。</a:t>
            </a:r>
            <a:endParaRPr lang="zh-CN" altLang="en-US" sz="3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3" name="页脚占位符 4"/>
          <p:cNvSpPr txBox="1">
            <a:spLocks/>
          </p:cNvSpPr>
          <p:nvPr/>
        </p:nvSpPr>
        <p:spPr>
          <a:xfrm>
            <a:off x="3275856" y="6381328"/>
            <a:ext cx="2895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仙源学校初二语文组   李程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点击此处添加幻灯标题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5733256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2050" name="Picture 2" descr="C:\Users\李晓晨\Desktop\6DE608E9ED8335C1D7F13F31739EE8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510" y="404664"/>
            <a:ext cx="9162510" cy="48866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1520" y="5661248"/>
            <a:ext cx="864096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曾经的“万园之园”，曾经的雕梁画栋，曾经的辉煌，建筑史上的奇观，亚洲文明的剪影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30</a:t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395288" y="1196975"/>
            <a:ext cx="8353425" cy="4575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         </a:t>
            </a:r>
            <a:r>
              <a:rPr lang="zh-CN" altLang="en-US" sz="3200" b="1" dirty="0" smtClean="0">
                <a:solidFill>
                  <a:schemeClr val="accent1"/>
                </a:solidFill>
                <a:latin typeface="+mn-ea"/>
                <a:ea typeface="+mn-ea"/>
              </a:rPr>
              <a:t>中国倒底有多少珍贵文物流失海外？恐怕没有人能说得清。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200" b="1" dirty="0" smtClean="0">
                <a:solidFill>
                  <a:schemeClr val="accent1"/>
                </a:solidFill>
                <a:latin typeface="+mn-ea"/>
                <a:ea typeface="+mn-ea"/>
              </a:rPr>
              <a:t>      人们所知道的是，英国藏着敦煌壁画，美国摆着宋明瓷器，日本收藏的中国</a:t>
            </a:r>
            <a:r>
              <a:rPr lang="en-US" altLang="zh-CN" sz="3200" b="1" dirty="0" smtClean="0">
                <a:solidFill>
                  <a:schemeClr val="accent1"/>
                </a:solidFill>
                <a:latin typeface="+mn-ea"/>
                <a:ea typeface="+mn-ea"/>
              </a:rPr>
              <a:t>12443</a:t>
            </a:r>
            <a:r>
              <a:rPr lang="zh-CN" altLang="en-US" sz="3200" b="1" dirty="0" smtClean="0">
                <a:solidFill>
                  <a:schemeClr val="accent1"/>
                </a:solidFill>
                <a:latin typeface="+mn-ea"/>
                <a:ea typeface="+mn-ea"/>
              </a:rPr>
              <a:t>片的甲骨片，而弥足珍贵的“北京人”头骨化石自从</a:t>
            </a:r>
            <a:r>
              <a:rPr lang="en-US" altLang="zh-CN" sz="3200" b="1" dirty="0" smtClean="0">
                <a:solidFill>
                  <a:schemeClr val="accent1"/>
                </a:solidFill>
                <a:latin typeface="+mn-ea"/>
                <a:ea typeface="+mn-ea"/>
              </a:rPr>
              <a:t>1942</a:t>
            </a:r>
            <a:r>
              <a:rPr lang="zh-CN" altLang="en-US" sz="3200" b="1" dirty="0" smtClean="0">
                <a:solidFill>
                  <a:schemeClr val="accent1"/>
                </a:solidFill>
                <a:latin typeface="+mn-ea"/>
                <a:ea typeface="+mn-ea"/>
              </a:rPr>
              <a:t>年失落后便一直杳无音信 </a:t>
            </a:r>
            <a:r>
              <a:rPr lang="en-US" altLang="zh-CN" sz="3200" b="1" dirty="0" smtClean="0">
                <a:solidFill>
                  <a:schemeClr val="accent1"/>
                </a:solidFill>
                <a:latin typeface="+mn-ea"/>
                <a:ea typeface="+mn-ea"/>
              </a:rPr>
              <a:t>……</a:t>
            </a:r>
            <a:endParaRPr lang="zh-CN" altLang="en-US" sz="32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0" name="页脚占位符 4"/>
          <p:cNvSpPr txBox="1">
            <a:spLocks/>
          </p:cNvSpPr>
          <p:nvPr/>
        </p:nvSpPr>
        <p:spPr>
          <a:xfrm>
            <a:off x="3275856" y="6381328"/>
            <a:ext cx="2895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仙源学校初二语文组</a:t>
            </a:r>
            <a:r>
              <a:rPr kumimoji="0" lang="zh-CN" altLang="en-US" sz="1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李程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  李程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31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3568" y="836712"/>
            <a:ext cx="7560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>      据有关部门不完全统计，在全球</a:t>
            </a:r>
            <a:r>
              <a:rPr lang="en-US" altLang="zh-CN" sz="3600" b="1" dirty="0" smtClean="0">
                <a:solidFill>
                  <a:schemeClr val="accent1"/>
                </a:solidFill>
                <a:latin typeface="+mn-ea"/>
                <a:ea typeface="+mn-ea"/>
              </a:rPr>
              <a:t>47</a:t>
            </a: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>个国家和地区的</a:t>
            </a:r>
            <a:r>
              <a:rPr lang="en-US" altLang="zh-CN" sz="3600" b="1" dirty="0" smtClean="0">
                <a:solidFill>
                  <a:schemeClr val="accent1"/>
                </a:solidFill>
                <a:latin typeface="+mn-ea"/>
                <a:ea typeface="+mn-ea"/>
              </a:rPr>
              <a:t>200</a:t>
            </a: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>多个博物馆中藏有中国文物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ea typeface="+mn-ea"/>
              </a:rPr>
              <a:t>不下百万件</a:t>
            </a: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>，而且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ea typeface="+mn-ea"/>
              </a:rPr>
              <a:t>均为</a:t>
            </a: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>精品。</a:t>
            </a:r>
            <a:endParaRPr lang="en-US" altLang="zh-CN" sz="3600" b="1" dirty="0" smtClean="0">
              <a:solidFill>
                <a:schemeClr val="accent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accent1"/>
                </a:solidFill>
                <a:latin typeface="+mn-ea"/>
                <a:ea typeface="+mn-ea"/>
              </a:rPr>
              <a:t>      不计其数的中华文物流落到世界各地，成为中国人心中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ea typeface="+mn-ea"/>
              </a:rPr>
              <a:t>永远的伤痛。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  李程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32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71600" y="404664"/>
            <a:ext cx="734481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新中国成立后，中国政府即开始关注流失海外文物的回归问题，并通过出资购买和政府间的友好交往收回了一些文物。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然而购买和索回的文物毕竟还只是极少数。 文物占有国又多为发达国家，他们一方面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不承认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目前对他国文物的占有为非法，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9FC35B-D022-411D-9FC6-8BE0ABF75E08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李程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4938E-EC32-483D-9AB9-2E3D082EDEE6}" type="slidenum">
              <a:rPr lang="zh-CN" altLang="en-US" smtClean="0"/>
              <a:pPr>
                <a:defRPr/>
              </a:pPr>
              <a:t>33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1520" y="378469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  <a:latin typeface="+mn-ea"/>
                <a:ea typeface="+mn-ea"/>
              </a:rPr>
              <a:t>     另一方面又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辩称</a:t>
            </a:r>
            <a:r>
              <a:rPr lang="zh-CN" altLang="en-US" sz="2800" b="1" dirty="0" smtClean="0">
                <a:solidFill>
                  <a:schemeClr val="accent1"/>
                </a:solidFill>
                <a:latin typeface="+mn-ea"/>
                <a:ea typeface="+mn-ea"/>
              </a:rPr>
              <a:t>文物是整个人类历史的文化遗产，文物的收藏，不应有国界之限。</a:t>
            </a:r>
            <a:endParaRPr lang="en-US" altLang="zh-CN" sz="2800" b="1" dirty="0" smtClean="0">
              <a:solidFill>
                <a:schemeClr val="accent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1"/>
                </a:solidFill>
                <a:latin typeface="+mn-ea"/>
                <a:ea typeface="+mn-ea"/>
              </a:rPr>
              <a:t>    </a:t>
            </a:r>
            <a:r>
              <a:rPr lang="zh-CN" altLang="en-US" sz="2800" b="1" dirty="0" smtClean="0">
                <a:solidFill>
                  <a:schemeClr val="accent1"/>
                </a:solidFill>
                <a:latin typeface="+mn-ea"/>
                <a:ea typeface="+mn-ea"/>
              </a:rPr>
              <a:t> 同时还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声称</a:t>
            </a:r>
            <a:r>
              <a:rPr lang="zh-CN" altLang="en-US" sz="2800" b="1" dirty="0" smtClean="0">
                <a:solidFill>
                  <a:schemeClr val="accent1"/>
                </a:solidFill>
                <a:latin typeface="+mn-ea"/>
                <a:ea typeface="+mn-ea"/>
              </a:rPr>
              <a:t>他们的文物保护技术和设备先进，能够更好地保存这些文物，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如果把文物归还给原有国，由于落后的技术和管理，将使文物遭受进一步的损坏。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  <a:latin typeface="+mn-ea"/>
                <a:ea typeface="+mn-ea"/>
              </a:rPr>
              <a:t>       这些都人为地给文物返还设置了重重障碍，再加上历史与政治的原因，可以说中国流失海外文物的</a:t>
            </a:r>
            <a:endParaRPr lang="en-US" altLang="zh-CN" sz="2800" b="1" dirty="0" smtClean="0">
              <a:solidFill>
                <a:schemeClr val="accent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回归路途漫漫。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4A9A7-1128-41FD-ABB3-AA703F1E308E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   李程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79BA0-C892-41E3-BF02-5995479BCF79}" type="slidenum">
              <a:rPr lang="zh-CN" altLang="en-US" smtClean="0"/>
              <a:pPr>
                <a:defRPr/>
              </a:pPr>
              <a:t>34</a:t>
            </a:fld>
            <a:endParaRPr lang="zh-CN" altLang="en-US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763688" y="980728"/>
            <a:ext cx="331236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+mn-ea"/>
                <a:ea typeface="+mn-ea"/>
              </a:rPr>
              <a:t>课外延伸：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683568" y="2204864"/>
            <a:ext cx="8064896" cy="16564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/>
              <a:t>       </a:t>
            </a: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将你学习后的感受、思考写下来，体裁不限，</a:t>
            </a:r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400</a:t>
            </a: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字以上（诗歌除外）。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C0D55D-DA41-4DD2-979D-6425C03C42CD}" type="datetime1">
              <a:rPr lang="zh-CN" altLang="en-US" smtClean="0"/>
              <a:pPr>
                <a:defRPr/>
              </a:pPr>
              <a:t>2013/9/20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仙源学校初二语文组       李程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6B67A3-C131-4BC0-99D3-05A718E5628F}" type="slidenum">
              <a:rPr lang="zh-CN" altLang="en-US" smtClean="0"/>
              <a:pPr>
                <a:defRPr/>
              </a:pPr>
              <a:t>35</a:t>
            </a:fld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968080" y="2132856"/>
            <a:ext cx="381386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/>
                <a:solidFill>
                  <a:schemeClr val="accent3"/>
                </a:solidFill>
                <a:effectLst/>
                <a:latin typeface="华文隶书" pitchFamily="2" charset="-122"/>
                <a:ea typeface="华文隶书" pitchFamily="2" charset="-122"/>
              </a:rPr>
              <a:t>谢谢观看</a:t>
            </a:r>
            <a:r>
              <a:rPr lang="en-US" altLang="zh-CN" sz="6600" b="1" cap="none" spc="0" dirty="0" smtClean="0">
                <a:ln/>
                <a:solidFill>
                  <a:schemeClr val="accent3"/>
                </a:solidFill>
                <a:effectLst/>
                <a:latin typeface="华文隶书" pitchFamily="2" charset="-122"/>
                <a:ea typeface="华文隶书" pitchFamily="2" charset="-122"/>
              </a:rPr>
              <a:t>!</a:t>
            </a:r>
            <a:endParaRPr lang="zh-CN" altLang="en-US" sz="6600" b="1" cap="none" spc="0" dirty="0">
              <a:ln/>
              <a:solidFill>
                <a:schemeClr val="accent3"/>
              </a:solidFill>
              <a:effectLst/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李晓晨\appdata\roaming\360se6\USERDA~1\Temp\M_14_6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0009" cy="6930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5288" y="2174875"/>
            <a:ext cx="8353425" cy="7493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6147" name="文本占位符 7"/>
          <p:cNvSpPr>
            <a:spLocks noGrp="1"/>
          </p:cNvSpPr>
          <p:nvPr>
            <p:ph type="body" idx="1"/>
          </p:nvPr>
        </p:nvSpPr>
        <p:spPr>
          <a:xfrm>
            <a:off x="395288" y="1773238"/>
            <a:ext cx="8353425" cy="401637"/>
          </a:xfrm>
        </p:spPr>
        <p:txBody>
          <a:bodyPr/>
          <a:lstStyle/>
          <a:p>
            <a:pPr eaLnBrk="1" hangingPunct="1"/>
            <a:r>
              <a:rPr lang="zh-CN" altLang="en-US" smtClean="0"/>
              <a:t>第一节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4869160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0" name="Picture 1047" descr="图片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565228" cy="483071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1520" y="5229200"/>
            <a:ext cx="88924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这座始建于清康熙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48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年（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1709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年）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皇家园林，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珍藏着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无数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无价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之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珍宝，罕见的图书，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及其</a:t>
            </a:r>
            <a:r>
              <a:rPr lang="zh-CN" altLang="zh-CN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珍贵的历史文物，因此它又是一座闻名世界的艺术馆、图书馆、博物馆。</a:t>
            </a:r>
            <a:endParaRPr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4A9A7-1128-41FD-ABB3-AA703F1E308E}" type="datetime1">
              <a:rPr lang="zh-CN" altLang="en-US" smtClean="0"/>
              <a:pPr>
                <a:defRPr/>
              </a:pPr>
              <a:t>2013/9/20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79BA0-C892-41E3-BF02-5995479BCF79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5" name="Picture 6" descr="图片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4981575"/>
          </a:xfrm>
          <a:prstGeom prst="rect">
            <a:avLst/>
          </a:prstGeom>
          <a:noFill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55576" y="2636912"/>
            <a:ext cx="8207375" cy="2123658"/>
          </a:xfrm>
          <a:prstGeom prst="rect">
            <a:avLst/>
          </a:prstGeom>
          <a:solidFill>
            <a:srgbClr val="C0C0C0">
              <a:alpha val="78000"/>
            </a:srgbClr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dirty="0" smtClean="0">
                <a:solidFill>
                  <a:srgbClr val="FF0000"/>
                </a:solidFill>
                <a:ea typeface="华文隶书" pitchFamily="2" charset="-122"/>
              </a:rPr>
              <a:t>曾经</a:t>
            </a:r>
            <a:r>
              <a:rPr lang="en-US" altLang="zh-CN" sz="6600" dirty="0" smtClean="0">
                <a:solidFill>
                  <a:srgbClr val="FF0000"/>
                </a:solidFill>
                <a:ea typeface="华文隶书" pitchFamily="2" charset="-122"/>
              </a:rPr>
              <a:t>,</a:t>
            </a:r>
            <a:r>
              <a:rPr lang="zh-CN" altLang="en-US" sz="6600" dirty="0" smtClean="0">
                <a:solidFill>
                  <a:srgbClr val="FF0000"/>
                </a:solidFill>
                <a:ea typeface="华文隶书" pitchFamily="2" charset="-122"/>
              </a:rPr>
              <a:t>世界园林艺术的巅峰之作</a:t>
            </a:r>
            <a:endParaRPr lang="zh-CN" altLang="en-US" sz="6600" b="0" dirty="0">
              <a:solidFill>
                <a:srgbClr val="FF0000"/>
              </a:solidFill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5288" y="2174875"/>
            <a:ext cx="8353425" cy="7493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6147" name="文本占位符 7"/>
          <p:cNvSpPr>
            <a:spLocks noGrp="1"/>
          </p:cNvSpPr>
          <p:nvPr>
            <p:ph type="body" idx="1"/>
          </p:nvPr>
        </p:nvSpPr>
        <p:spPr>
          <a:xfrm>
            <a:off x="395288" y="1773238"/>
            <a:ext cx="8353425" cy="401637"/>
          </a:xfrm>
        </p:spPr>
        <p:txBody>
          <a:bodyPr/>
          <a:lstStyle/>
          <a:p>
            <a:pPr eaLnBrk="1" hangingPunct="1"/>
            <a:r>
              <a:rPr lang="zh-CN" altLang="en-US" smtClean="0"/>
              <a:t>第一节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4" name="Picture 2" descr="C:\Users\李晓晨\Desktop\2009041809131965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55576" y="2708920"/>
            <a:ext cx="8207375" cy="2631490"/>
          </a:xfrm>
          <a:prstGeom prst="rect">
            <a:avLst/>
          </a:prstGeom>
          <a:solidFill>
            <a:srgbClr val="C0C0C0">
              <a:alpha val="78000"/>
            </a:srgbClr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dirty="0" smtClean="0">
                <a:solidFill>
                  <a:srgbClr val="FF0000"/>
                </a:solidFill>
                <a:ea typeface="华文隶书" pitchFamily="2" charset="-122"/>
              </a:rPr>
              <a:t>断壁残垣</a:t>
            </a:r>
            <a:r>
              <a:rPr lang="en-US" altLang="zh-CN" sz="6600" dirty="0" smtClean="0">
                <a:solidFill>
                  <a:srgbClr val="FF0000"/>
                </a:solidFill>
                <a:ea typeface="华文隶书" pitchFamily="2" charset="-122"/>
              </a:rPr>
              <a:t>,</a:t>
            </a:r>
          </a:p>
          <a:p>
            <a:pPr algn="ctr">
              <a:spcBef>
                <a:spcPct val="50000"/>
              </a:spcBef>
            </a:pPr>
            <a:r>
              <a:rPr lang="zh-CN" altLang="en-US" sz="6600" dirty="0" smtClean="0">
                <a:solidFill>
                  <a:srgbClr val="FF0000"/>
                </a:solidFill>
                <a:ea typeface="华文隶书" pitchFamily="2" charset="-122"/>
              </a:rPr>
              <a:t>一</a:t>
            </a:r>
            <a:r>
              <a:rPr lang="zh-CN" altLang="en-US" sz="6600" b="0" dirty="0" smtClean="0">
                <a:solidFill>
                  <a:srgbClr val="FF0000"/>
                </a:solidFill>
                <a:ea typeface="华文隶书" pitchFamily="2" charset="-122"/>
              </a:rPr>
              <a:t>代名园化为废墟</a:t>
            </a:r>
            <a:endParaRPr lang="zh-CN" altLang="en-US" sz="6600" b="0" dirty="0">
              <a:solidFill>
                <a:srgbClr val="FF0000"/>
              </a:solidFill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95288" y="2174875"/>
            <a:ext cx="8353425" cy="7493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6147" name="文本占位符 7"/>
          <p:cNvSpPr>
            <a:spLocks noGrp="1"/>
          </p:cNvSpPr>
          <p:nvPr>
            <p:ph type="body" idx="1"/>
          </p:nvPr>
        </p:nvSpPr>
        <p:spPr>
          <a:xfrm>
            <a:off x="395288" y="1773238"/>
            <a:ext cx="8353425" cy="401637"/>
          </a:xfrm>
        </p:spPr>
        <p:txBody>
          <a:bodyPr/>
          <a:lstStyle/>
          <a:p>
            <a:pPr eaLnBrk="1" hangingPunct="1"/>
            <a:r>
              <a:rPr lang="zh-CN" altLang="en-US" smtClean="0"/>
              <a:t>第一节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9" name="Picture 4" descr="圆明园残迹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05957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79512" y="594928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  <a:ea typeface="+mn-ea"/>
              </a:rPr>
              <a:t>圆明园遗址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3" name="Picture 2" descr="C:\Users\李晓晨\Desktop\6DE608E9ED8335C1D7F13F31739EE8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104450" cy="3789040"/>
          </a:xfrm>
          <a:prstGeom prst="rect">
            <a:avLst/>
          </a:prstGeom>
          <a:noFill/>
        </p:spPr>
      </p:pic>
      <p:pic>
        <p:nvPicPr>
          <p:cNvPr id="11" name="Picture 2" descr="C:\Users\李晓晨\Desktop\2009041809131965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888940"/>
            <a:ext cx="5292080" cy="396906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71600" y="429309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圆明园遗址</a:t>
            </a:r>
            <a:endParaRPr lang="zh-CN" altLang="en-US" sz="36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7633ebcc545f209be644dc78467eab26f5cd96"/>
</p:tagLst>
</file>

<file path=ppt/theme/theme1.xml><?xml version="1.0" encoding="utf-8"?>
<a:theme xmlns:a="http://schemas.openxmlformats.org/drawingml/2006/main" name="blank">
  <a:themeElements>
    <a:clrScheme name="UFS-1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6F5514"/>
      </a:accent1>
      <a:accent2>
        <a:srgbClr val="AE8620"/>
      </a:accent2>
      <a:accent3>
        <a:srgbClr val="961D00"/>
      </a:accent3>
      <a:accent4>
        <a:srgbClr val="E60012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475</TotalTime>
  <Words>2151</Words>
  <Application>Microsoft Office PowerPoint</Application>
  <PresentationFormat>全屏显示(4:3)</PresentationFormat>
  <Paragraphs>175</Paragraphs>
  <Slides>35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blank</vt:lpstr>
      <vt:lpstr>幻灯片 1</vt:lpstr>
      <vt:lpstr>幻灯片 2</vt:lpstr>
      <vt:lpstr>幻灯片 3</vt:lpstr>
      <vt:lpstr>幻灯片 4</vt:lpstr>
      <vt:lpstr>点击此处添加幻灯节标题</vt:lpstr>
      <vt:lpstr>幻灯片 6</vt:lpstr>
      <vt:lpstr>点击此处添加幻灯节标题</vt:lpstr>
      <vt:lpstr>点击此处添加幻灯节标题</vt:lpstr>
      <vt:lpstr>幻灯片 9</vt:lpstr>
      <vt:lpstr>幻灯片 10</vt:lpstr>
      <vt:lpstr>幻灯片 11</vt:lpstr>
      <vt:lpstr>幻灯片 12</vt:lpstr>
      <vt:lpstr>幻灯片 13</vt:lpstr>
      <vt:lpstr>就英法联军远征中国            给巴特勒上尉的信 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TP-人文风俗</dc:subject>
  <dc:creator>田士庆</dc:creator>
  <cp:keywords>XS-普屏 4：3;SC-淡棕色;BG-浅色;DH-静态</cp:keywords>
  <dc:description/>
  <cp:lastModifiedBy>李晓晨</cp:lastModifiedBy>
  <cp:revision>49</cp:revision>
  <dcterms:created xsi:type="dcterms:W3CDTF">2012-09-11T05:32:22Z</dcterms:created>
  <dcterms:modified xsi:type="dcterms:W3CDTF">2013-09-20T07:25:30Z</dcterms:modified>
  <cp:category>UDi-主题模板;TP</cp:category>
</cp:coreProperties>
</file>