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57" r:id="rId4"/>
    <p:sldId id="361" r:id="rId5"/>
    <p:sldId id="364" r:id="rId6"/>
    <p:sldId id="366" r:id="rId7"/>
    <p:sldId id="368" r:id="rId8"/>
    <p:sldId id="371" r:id="rId9"/>
    <p:sldId id="394" r:id="rId10"/>
    <p:sldId id="380" r:id="rId11"/>
    <p:sldId id="381" r:id="rId12"/>
    <p:sldId id="402" r:id="rId13"/>
    <p:sldId id="404" r:id="rId14"/>
    <p:sldId id="401" r:id="rId15"/>
    <p:sldId id="385" r:id="rId16"/>
    <p:sldId id="387" r:id="rId17"/>
    <p:sldId id="396" r:id="rId18"/>
    <p:sldId id="395" r:id="rId19"/>
    <p:sldId id="397" r:id="rId20"/>
    <p:sldId id="388" r:id="rId21"/>
    <p:sldId id="389" r:id="rId22"/>
    <p:sldId id="400" r:id="rId23"/>
    <p:sldId id="399" r:id="rId24"/>
    <p:sldId id="391" r:id="rId25"/>
    <p:sldId id="393" r:id="rId26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94">
          <p15:clr>
            <a:srgbClr val="A4A3A4"/>
          </p15:clr>
        </p15:guide>
        <p15:guide id="2" pos="38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009900"/>
    <a:srgbClr val="FF0066"/>
    <a:srgbClr val="FFFF00"/>
    <a:srgbClr val="66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466" y="-86"/>
      </p:cViewPr>
      <p:guideLst>
        <p:guide orient="horz" pos="2294"/>
        <p:guide pos="384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5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5B0EDA-F002-4459-859E-B97108B56AF7}" type="datetimeFigureOut">
              <a:rPr lang="zh-CN" altLang="en-US" smtClean="0"/>
              <a:t>2020/11/8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6692D-EC47-43B8-8B7F-493763A792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232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Bar dir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11/8/2020</a:t>
            </a:fld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11/8/2020</a:t>
            </a:fld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11/8/2020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11/8/2020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11/8/2020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11/8/2020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p:transition spd="slow">
    <p:randomBar dir="vert"/>
  </p:transition>
  <p:timing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4624"/>
            <a:ext cx="725887" cy="108012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990415" y="369019"/>
            <a:ext cx="4967982" cy="431329"/>
          </a:xfrm>
        </p:spPr>
        <p:txBody>
          <a:bodyPr/>
          <a:lstStyle>
            <a:lvl1pPr marL="0" indent="0">
              <a:buNone/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19" y="221740"/>
            <a:ext cx="830996" cy="830996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990415" y="369019"/>
            <a:ext cx="4967982" cy="431329"/>
          </a:xfrm>
        </p:spPr>
        <p:txBody>
          <a:bodyPr/>
          <a:lstStyle>
            <a:lvl1pPr marL="0" indent="0">
              <a:buNone/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" y="205674"/>
            <a:ext cx="1188710" cy="758017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990415" y="369019"/>
            <a:ext cx="4967982" cy="431329"/>
          </a:xfrm>
        </p:spPr>
        <p:txBody>
          <a:bodyPr/>
          <a:lstStyle>
            <a:lvl1pPr marL="0" indent="0">
              <a:buNone/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253411"/>
            <a:ext cx="1000113" cy="662544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990415" y="369019"/>
            <a:ext cx="4967982" cy="431329"/>
          </a:xfrm>
        </p:spPr>
        <p:txBody>
          <a:bodyPr/>
          <a:lstStyle>
            <a:lvl1pPr marL="0" indent="0">
              <a:buNone/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11/8/2020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11/8/2020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11/8/2020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11/8/2020</a:t>
            </a:fld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p:transition spd="slow">
    <p:randomBar dir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/>
              <a:t>11/8/2020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/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randomBar dir="vert"/>
  </p:transition>
  <p:timing/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4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5.png" /><Relationship Id="rId3" Type="http://schemas.openxmlformats.org/officeDocument/2006/relationships/image" Target="../media/image1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834" y="2132856"/>
            <a:ext cx="9388654" cy="2353260"/>
          </a:xfrm>
          <a:prstGeom prst="rect">
            <a:avLst/>
          </a:prstGeom>
        </p:spPr>
      </p:pic>
      <p:sp>
        <p:nvSpPr>
          <p:cNvPr id="6146" name="标题 6145" hidden="1"/>
          <p:cNvSpPr>
            <a:spLocks noGrp="1"/>
          </p:cNvSpPr>
          <p:nvPr>
            <p:ph type="ctrTitle" idx="4294967295"/>
          </p:nvPr>
        </p:nvSpPr>
        <p:spPr>
          <a:xfrm>
            <a:off x="1487488" y="2289761"/>
            <a:ext cx="9144000" cy="14652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noProof="1">
                <a:solidFill>
                  <a:schemeClr val="bg1"/>
                </a:solidFill>
                <a:latin typeface="汉仪昌黎宋刻本(原版)W" panose="00020600040101010101" pitchFamily="18" charset="-122"/>
                <a:ea typeface="汉仪昌黎宋刻本(原版)W" panose="00020600040101010101" pitchFamily="18" charset="-122"/>
                <a:sym typeface="Arial" pitchFamily="34" charset="0"/>
              </a:rPr>
              <a:t>古代</a:t>
            </a:r>
            <a:r>
              <a:rPr lang="zh-CN" altLang="en-US" sz="8800" noProof="1">
                <a:solidFill>
                  <a:schemeClr val="bg1"/>
                </a:solidFill>
                <a:latin typeface="汉仪昌黎宋刻本(原版)W" panose="00020600040101010101" pitchFamily="18" charset="-122"/>
                <a:ea typeface="汉仪昌黎宋刻本(原版)W" panose="00020600040101010101" pitchFamily="18" charset="-122"/>
                <a:sym typeface="Arial" pitchFamily="34" charset="0"/>
              </a:rPr>
              <a:t>文化</a:t>
            </a:r>
            <a:r>
              <a:rPr lang="zh-CN" altLang="en-US" noProof="1">
                <a:solidFill>
                  <a:schemeClr val="bg1"/>
                </a:solidFill>
                <a:latin typeface="汉仪昌黎宋刻本(原版)W" panose="00020600040101010101" pitchFamily="18" charset="-122"/>
                <a:ea typeface="汉仪昌黎宋刻本(原版)W" panose="00020600040101010101" pitchFamily="18" charset="-122"/>
                <a:sym typeface="Arial" pitchFamily="34" charset="0"/>
              </a:rPr>
              <a:t>常</a:t>
            </a:r>
            <a:r>
              <a:rPr lang="zh-CN" altLang="en-US" sz="8000" noProof="1">
                <a:solidFill>
                  <a:schemeClr val="bg1"/>
                </a:solidFill>
                <a:latin typeface="汉仪昌黎宋刻本(原版)W" panose="00020600040101010101" pitchFamily="18" charset="-122"/>
                <a:ea typeface="汉仪昌黎宋刻本(原版)W" panose="00020600040101010101" pitchFamily="18" charset="-122"/>
                <a:sym typeface="Arial" pitchFamily="34" charset="0"/>
              </a:rPr>
              <a:t>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87488" y="3754961"/>
            <a:ext cx="2314125" cy="369332"/>
            <a:chOff x="1487488" y="3754961"/>
            <a:chExt cx="2314125" cy="369332"/>
          </a:xfrm>
        </p:grpSpPr>
        <p:sp>
          <p:nvSpPr>
            <p:cNvPr id="7" name="文本框 6"/>
            <p:cNvSpPr txBox="1"/>
            <p:nvPr/>
          </p:nvSpPr>
          <p:spPr>
            <a:xfrm>
              <a:off x="1487488" y="3754961"/>
              <a:ext cx="204386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0" tIns="0" rIns="360000" bIns="0" rtlCol="0" anchor="ctr">
              <a:spAutoFit/>
            </a:bodyPr>
            <a:lstStyle/>
            <a:p>
              <a:pPr fontAlgn="ctr"/>
              <a:r>
                <a:rPr lang="zh-CN" altLang="en-US" sz="2400" b="1">
                  <a:solidFill>
                    <a:srgbClr val="C00000"/>
                  </a:solidFill>
                  <a:latin typeface="Adobe Caslon Pro" panose="0205050205050a020403" pitchFamily="18" charset="0"/>
                  <a:cs typeface="Adobe Arabic" panose="02040503050201020203" pitchFamily="18" charset="-78"/>
                </a:rPr>
                <a:t>梳理探究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75720" y="3754961"/>
              <a:ext cx="4571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0" tIns="0" rIns="360000" bIns="0" rtlCol="0" anchor="ctr">
              <a:spAutoFit/>
            </a:bodyPr>
            <a:lstStyle/>
            <a:p>
              <a:pPr fontAlgn="ctr"/>
              <a:endParaRPr lang="zh-CN" altLang="en-US" sz="2400">
                <a:solidFill>
                  <a:srgbClr val="C00000"/>
                </a:solidFill>
                <a:latin typeface="Adobe Caslon Pro" panose="0205050205050a020403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65807" y="3754961"/>
              <a:ext cx="4571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0" tIns="0" rIns="360000" bIns="0" rtlCol="0" anchor="ctr">
              <a:spAutoFit/>
            </a:bodyPr>
            <a:lstStyle/>
            <a:p>
              <a:pPr fontAlgn="ctr"/>
              <a:endParaRPr lang="zh-CN" altLang="en-US" sz="2400">
                <a:solidFill>
                  <a:srgbClr val="C00000"/>
                </a:solidFill>
                <a:latin typeface="Adobe Caslon Pro" panose="0205050205050a020403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755894" y="3754961"/>
              <a:ext cx="4571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0" tIns="0" rIns="360000" bIns="0" rtlCol="0" anchor="ctr">
              <a:spAutoFit/>
            </a:bodyPr>
            <a:lstStyle/>
            <a:p>
              <a:pPr fontAlgn="ctr"/>
              <a:endParaRPr lang="zh-CN" altLang="en-US" sz="2400">
                <a:solidFill>
                  <a:srgbClr val="C00000"/>
                </a:solidFill>
                <a:latin typeface="Adobe Caslon Pro" panose="0205050205050a020403" pitchFamily="18" charset="0"/>
                <a:cs typeface="Adobe Arabic" panose="02040503050201020203" pitchFamily="18" charset="-78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DE30B5A-6E09-4D2C-8BCD-AFE308036F2D}"/>
              </a:ext>
            </a:extLst>
          </p:cNvPr>
          <p:cNvSpPr txBox="1"/>
          <p:nvPr/>
        </p:nvSpPr>
        <p:spPr>
          <a:xfrm>
            <a:off x="4007768" y="49411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2"/>
                </a:solidFill>
                <a:latin typeface="汉仪昌黎宋刻本(原版)W"/>
                <a:ea typeface="方正舒体" panose="02010601030101010101" pitchFamily="2" charset="-122"/>
              </a:rPr>
              <a:t>第一课时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姓名字号</a:t>
            </a:r>
          </a:p>
        </p:txBody>
      </p:sp>
      <p:sp>
        <p:nvSpPr>
          <p:cNvPr id="4" name="矩形 3"/>
          <p:cNvSpPr/>
          <p:nvPr/>
        </p:nvSpPr>
        <p:spPr>
          <a:xfrm>
            <a:off x="1053592" y="1484164"/>
            <a:ext cx="577912" cy="1059558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官名</a:t>
            </a:r>
          </a:p>
        </p:txBody>
      </p:sp>
      <p:sp>
        <p:nvSpPr>
          <p:cNvPr id="5" name="文本占位符 8194"/>
          <p:cNvSpPr txBox="1">
            <a:spLocks noChangeArrowheads="1"/>
          </p:cNvSpPr>
          <p:nvPr/>
        </p:nvSpPr>
        <p:spPr>
          <a:xfrm>
            <a:off x="1841253" y="1484784"/>
            <a:ext cx="6991051" cy="105955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例</a:t>
            </a: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王右军（王羲之 ）、杜工部（杜甫 ）、柳屯田（柳永）</a:t>
            </a:r>
          </a:p>
        </p:txBody>
      </p:sp>
      <p:sp>
        <p:nvSpPr>
          <p:cNvPr id="16" name="矩形 15"/>
          <p:cNvSpPr/>
          <p:nvPr/>
        </p:nvSpPr>
        <p:spPr>
          <a:xfrm>
            <a:off x="1053592" y="2782793"/>
            <a:ext cx="577912" cy="1059558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爵名</a:t>
            </a:r>
          </a:p>
        </p:txBody>
      </p:sp>
      <p:sp>
        <p:nvSpPr>
          <p:cNvPr id="17" name="文本占位符 8194"/>
          <p:cNvSpPr txBox="1">
            <a:spLocks noChangeArrowheads="1"/>
          </p:cNvSpPr>
          <p:nvPr/>
        </p:nvSpPr>
        <p:spPr>
          <a:xfrm>
            <a:off x="1841253" y="2783413"/>
            <a:ext cx="6991051" cy="105955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例</a:t>
            </a: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武侯</a:t>
            </a:r>
          </a:p>
        </p:txBody>
      </p:sp>
      <p:sp>
        <p:nvSpPr>
          <p:cNvPr id="18" name="矩形 17"/>
          <p:cNvSpPr/>
          <p:nvPr/>
        </p:nvSpPr>
        <p:spPr>
          <a:xfrm>
            <a:off x="1053592" y="4080802"/>
            <a:ext cx="577912" cy="1740028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官地</a:t>
            </a:r>
          </a:p>
        </p:txBody>
      </p:sp>
      <p:sp>
        <p:nvSpPr>
          <p:cNvPr id="19" name="文本占位符 8194"/>
          <p:cNvSpPr txBox="1">
            <a:spLocks noChangeArrowheads="1"/>
          </p:cNvSpPr>
          <p:nvPr/>
        </p:nvSpPr>
        <p:spPr>
          <a:xfrm>
            <a:off x="1841253" y="4081422"/>
            <a:ext cx="6991051" cy="174002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指用任官之地的地名来称呼。</a:t>
            </a: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例</a:t>
            </a: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刘豫州（刘备 ）、贾长沙（贾谊 ）、柳柳州（柳宗元 ）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070305" y="1489769"/>
            <a:ext cx="2269685" cy="4411690"/>
            <a:chOff x="9070305" y="1489769"/>
            <a:chExt cx="2269685" cy="441169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0305" y="1489769"/>
              <a:ext cx="2269685" cy="3491823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9070305" y="4981592"/>
              <a:ext cx="2269685" cy="919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>
                  <a:latin typeface="宋体" pitchFamily="2" charset="-122"/>
                  <a:sym typeface="Arial" pitchFamily="34" charset="0"/>
                </a:rPr>
                <a:t>王羲之</a:t>
              </a:r>
              <a:endParaRPr lang="en-US" altLang="zh-CN" sz="2400" b="1">
                <a:latin typeface="宋体" pitchFamily="2" charset="-122"/>
                <a:sym typeface="Arial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>
                  <a:latin typeface="宋体" pitchFamily="2" charset="-122"/>
                  <a:sym typeface="Arial" pitchFamily="34" charset="0"/>
                </a:rPr>
                <a:t>王右军</a:t>
              </a:r>
              <a:endParaRPr lang="en-US" altLang="zh-CN" sz="2400">
                <a:latin typeface="宋体" pitchFamily="2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16" grpId="2"/>
      <p:bldP spid="17" grpId="3"/>
      <p:bldP spid="18" grpId="4"/>
      <p:bldP spid="19" grpId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834" y="2132856"/>
            <a:ext cx="9388654" cy="2353260"/>
          </a:xfrm>
          <a:prstGeom prst="rect">
            <a:avLst/>
          </a:prstGeom>
        </p:spPr>
      </p:pic>
      <p:sp>
        <p:nvSpPr>
          <p:cNvPr id="6146" name="标题 6145" hidden="1"/>
          <p:cNvSpPr>
            <a:spLocks noGrp="1"/>
          </p:cNvSpPr>
          <p:nvPr>
            <p:ph type="ctrTitle" idx="4294967295"/>
          </p:nvPr>
        </p:nvSpPr>
        <p:spPr>
          <a:xfrm>
            <a:off x="1487488" y="2289761"/>
            <a:ext cx="9144000" cy="14652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noProof="1">
                <a:solidFill>
                  <a:schemeClr val="bg1"/>
                </a:solidFill>
                <a:latin typeface="汉仪昌黎宋刻本(原版)W" panose="00020600040101010101" pitchFamily="18" charset="-122"/>
                <a:ea typeface="汉仪昌黎宋刻本(原版)W" panose="00020600040101010101" pitchFamily="18" charset="-122"/>
                <a:sym typeface="Arial" pitchFamily="34" charset="0"/>
              </a:rPr>
              <a:t>古代</a:t>
            </a:r>
            <a:r>
              <a:rPr lang="zh-CN" altLang="en-US" sz="8800" noProof="1">
                <a:solidFill>
                  <a:schemeClr val="bg1"/>
                </a:solidFill>
                <a:latin typeface="汉仪昌黎宋刻本(原版)W" panose="00020600040101010101" pitchFamily="18" charset="-122"/>
                <a:ea typeface="汉仪昌黎宋刻本(原版)W" panose="00020600040101010101" pitchFamily="18" charset="-122"/>
                <a:sym typeface="Arial" pitchFamily="34" charset="0"/>
              </a:rPr>
              <a:t>文化</a:t>
            </a:r>
            <a:r>
              <a:rPr lang="zh-CN" altLang="en-US" noProof="1">
                <a:solidFill>
                  <a:schemeClr val="bg1"/>
                </a:solidFill>
                <a:latin typeface="汉仪昌黎宋刻本(原版)W" panose="00020600040101010101" pitchFamily="18" charset="-122"/>
                <a:ea typeface="汉仪昌黎宋刻本(原版)W" panose="00020600040101010101" pitchFamily="18" charset="-122"/>
                <a:sym typeface="Arial" pitchFamily="34" charset="0"/>
              </a:rPr>
              <a:t>常</a:t>
            </a:r>
            <a:r>
              <a:rPr lang="zh-CN" altLang="en-US" sz="8000" noProof="1">
                <a:solidFill>
                  <a:schemeClr val="bg1"/>
                </a:solidFill>
                <a:latin typeface="汉仪昌黎宋刻本(原版)W" panose="00020600040101010101" pitchFamily="18" charset="-122"/>
                <a:ea typeface="汉仪昌黎宋刻本(原版)W" panose="00020600040101010101" pitchFamily="18" charset="-122"/>
                <a:sym typeface="Arial" pitchFamily="34" charset="0"/>
              </a:rPr>
              <a:t>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87488" y="3754961"/>
            <a:ext cx="2314125" cy="369332"/>
            <a:chOff x="1487488" y="3754961"/>
            <a:chExt cx="2314125" cy="369332"/>
          </a:xfrm>
        </p:grpSpPr>
        <p:sp>
          <p:nvSpPr>
            <p:cNvPr id="7" name="文本框 6"/>
            <p:cNvSpPr txBox="1"/>
            <p:nvPr/>
          </p:nvSpPr>
          <p:spPr>
            <a:xfrm>
              <a:off x="1487488" y="3754961"/>
              <a:ext cx="204386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0" tIns="0" rIns="360000" bIns="0" rtlCol="0" anchor="ctr">
              <a:spAutoFit/>
            </a:bodyPr>
            <a:lstStyle/>
            <a:p>
              <a:pPr fontAlgn="ctr"/>
              <a:r>
                <a:rPr lang="zh-CN" altLang="en-US" sz="2400" b="1">
                  <a:solidFill>
                    <a:srgbClr val="C00000"/>
                  </a:solidFill>
                  <a:latin typeface="Adobe Caslon Pro" panose="0205050205050a020403" pitchFamily="18" charset="0"/>
                  <a:cs typeface="Adobe Arabic" panose="02040503050201020203" pitchFamily="18" charset="-78"/>
                </a:rPr>
                <a:t>梳理探究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75720" y="3754961"/>
              <a:ext cx="4571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0" tIns="0" rIns="360000" bIns="0" rtlCol="0" anchor="ctr">
              <a:spAutoFit/>
            </a:bodyPr>
            <a:lstStyle/>
            <a:p>
              <a:pPr fontAlgn="ctr"/>
              <a:endParaRPr lang="zh-CN" altLang="en-US" sz="2400">
                <a:solidFill>
                  <a:srgbClr val="C00000"/>
                </a:solidFill>
                <a:latin typeface="Adobe Caslon Pro" panose="0205050205050a020403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65807" y="3754961"/>
              <a:ext cx="4571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0" tIns="0" rIns="360000" bIns="0" rtlCol="0" anchor="ctr">
              <a:spAutoFit/>
            </a:bodyPr>
            <a:lstStyle/>
            <a:p>
              <a:pPr fontAlgn="ctr"/>
              <a:endParaRPr lang="zh-CN" altLang="en-US" sz="2400">
                <a:solidFill>
                  <a:srgbClr val="C00000"/>
                </a:solidFill>
                <a:latin typeface="Adobe Caslon Pro" panose="0205050205050a020403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755894" y="3754961"/>
              <a:ext cx="4571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0" tIns="0" rIns="360000" bIns="0" rtlCol="0" anchor="ctr">
              <a:spAutoFit/>
            </a:bodyPr>
            <a:lstStyle/>
            <a:p>
              <a:pPr fontAlgn="ctr"/>
              <a:endParaRPr lang="zh-CN" altLang="en-US" sz="2400">
                <a:solidFill>
                  <a:srgbClr val="C00000"/>
                </a:solidFill>
                <a:latin typeface="Adobe Caslon Pro" panose="0205050205050a020403" pitchFamily="18" charset="0"/>
                <a:cs typeface="Adobe Arabic" panose="02040503050201020203" pitchFamily="18" charset="-78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DE30B5A-6E09-4D2C-8BCD-AFE308036F2D}"/>
              </a:ext>
            </a:extLst>
          </p:cNvPr>
          <p:cNvSpPr txBox="1"/>
          <p:nvPr/>
        </p:nvSpPr>
        <p:spPr>
          <a:xfrm>
            <a:off x="4007768" y="49411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2"/>
                </a:solidFill>
                <a:latin typeface="汉仪昌黎宋刻本(原版)W"/>
                <a:ea typeface="方正舒体" panose="02010601030101010101" pitchFamily="2" charset="-122"/>
              </a:rPr>
              <a:t>第二课时</a:t>
            </a:r>
          </a:p>
        </p:txBody>
      </p:sp>
    </p:spTree>
    <p:extLst>
      <p:ext uri="{BB962C8B-B14F-4D97-AF65-F5344CB8AC3E}">
        <p14:creationId xmlns:p14="http://schemas.microsoft.com/office/powerpoint/2010/main" val="5773812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20136A6-9F0B-4F44-B05A-A3860DABA5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文化常识不妨这样学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45CED3D-6900-434C-BBD7-97EF39892494}"/>
              </a:ext>
            </a:extLst>
          </p:cNvPr>
          <p:cNvSpPr/>
          <p:nvPr/>
        </p:nvSpPr>
        <p:spPr>
          <a:xfrm>
            <a:off x="1036436" y="1281417"/>
            <a:ext cx="854721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口诀</a:t>
            </a:r>
          </a:p>
        </p:txBody>
      </p:sp>
      <p:sp>
        <p:nvSpPr>
          <p:cNvPr id="5" name="文本占位符 8194">
            <a:extLst>
              <a:ext uri="{FF2B5EF4-FFF2-40B4-BE49-F238E27FC236}">
                <a16:creationId xmlns:a16="http://schemas.microsoft.com/office/drawing/2014/main" xmlns="" id="{3CB1FA2D-9EE5-453A-BC9E-847D705ADBF6}"/>
              </a:ext>
            </a:extLst>
          </p:cNvPr>
          <p:cNvSpPr txBox="1">
            <a:spLocks noChangeArrowheads="1"/>
          </p:cNvSpPr>
          <p:nvPr/>
        </p:nvSpPr>
        <p:spPr>
          <a:xfrm>
            <a:off x="3863752" y="1717357"/>
            <a:ext cx="8793480" cy="8640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>
                <a:latin typeface="Arial" pitchFamily="34" charset="0"/>
                <a:ea typeface="宋体" pitchFamily="2" charset="-122"/>
                <a:sym typeface="Arial" pitchFamily="34" charset="0"/>
              </a:rPr>
              <a:t>雍正徐扬荆，鲫鱼两眼青</a:t>
            </a:r>
            <a:endParaRPr lang="en-US" altLang="zh-CN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>
              <a:latin typeface="Arial" pitchFamily="34" charset="0"/>
              <a:ea typeface="宋体" pitchFamily="2" charset="-122"/>
              <a:sym typeface="Arial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E1BF9E2-2261-49B8-9951-91DF6E2ECA28}"/>
              </a:ext>
            </a:extLst>
          </p:cNvPr>
          <p:cNvSpPr/>
          <p:nvPr/>
        </p:nvSpPr>
        <p:spPr>
          <a:xfrm>
            <a:off x="1036436" y="3017916"/>
            <a:ext cx="854721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解密</a:t>
            </a:r>
          </a:p>
        </p:txBody>
      </p:sp>
      <p:sp>
        <p:nvSpPr>
          <p:cNvPr id="8" name="文本占位符 8194">
            <a:extLst>
              <a:ext uri="{FF2B5EF4-FFF2-40B4-BE49-F238E27FC236}">
                <a16:creationId xmlns:a16="http://schemas.microsoft.com/office/drawing/2014/main" xmlns="" id="{340A5D9F-6EB5-465E-8E8E-B81BFBB86D73}"/>
              </a:ext>
            </a:extLst>
          </p:cNvPr>
          <p:cNvSpPr txBox="1">
            <a:spLocks noChangeArrowheads="1"/>
          </p:cNvSpPr>
          <p:nvPr/>
        </p:nvSpPr>
        <p:spPr>
          <a:xfrm>
            <a:off x="3863752" y="3501727"/>
            <a:ext cx="8793480" cy="8640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>
                <a:latin typeface="Arial" pitchFamily="34" charset="0"/>
                <a:ea typeface="宋体" pitchFamily="2" charset="-122"/>
                <a:sym typeface="Arial" pitchFamily="34" charset="0"/>
              </a:rPr>
              <a:t>此口诀可用于理解背诵“九州”这一文化常识</a:t>
            </a:r>
          </a:p>
        </p:txBody>
      </p:sp>
      <p:sp>
        <p:nvSpPr>
          <p:cNvPr id="9" name="文本占位符 8194">
            <a:extLst>
              <a:ext uri="{FF2B5EF4-FFF2-40B4-BE49-F238E27FC236}">
                <a16:creationId xmlns:a16="http://schemas.microsoft.com/office/drawing/2014/main" xmlns="" id="{F4BBF1E9-7794-4D03-A107-0FAE1CF76767}"/>
              </a:ext>
            </a:extLst>
          </p:cNvPr>
          <p:cNvSpPr txBox="1">
            <a:spLocks noChangeArrowheads="1"/>
          </p:cNvSpPr>
          <p:nvPr/>
        </p:nvSpPr>
        <p:spPr>
          <a:xfrm>
            <a:off x="3891176" y="4422001"/>
            <a:ext cx="8793480" cy="8640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>
                <a:latin typeface="Arial" pitchFamily="34" charset="0"/>
                <a:ea typeface="宋体" pitchFamily="2" charset="-122"/>
                <a:sym typeface="Arial" pitchFamily="34" charset="0"/>
              </a:rPr>
              <a:t>雍州、徐州、扬州、荆州</a:t>
            </a:r>
            <a:endParaRPr lang="en-US" altLang="zh-CN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>
                <a:latin typeface="Arial" pitchFamily="34" charset="0"/>
                <a:ea typeface="宋体" pitchFamily="2" charset="-122"/>
                <a:sym typeface="Arial" pitchFamily="34" charset="0"/>
              </a:rPr>
              <a:t>冀州、豫州，梁州、兖州、青州</a:t>
            </a:r>
          </a:p>
        </p:txBody>
      </p:sp>
    </p:spTree>
    <p:extLst>
      <p:ext uri="{BB962C8B-B14F-4D97-AF65-F5344CB8AC3E}">
        <p14:creationId xmlns:p14="http://schemas.microsoft.com/office/powerpoint/2010/main" val="6477603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1" build="p"/>
      <p:bldP spid="9" grpId="2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D7C6AE0-6706-40CF-A42B-62B73411C8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年龄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766F9A2-8E2E-4765-9205-929FB412E11F}"/>
              </a:ext>
            </a:extLst>
          </p:cNvPr>
          <p:cNvSpPr/>
          <p:nvPr/>
        </p:nvSpPr>
        <p:spPr>
          <a:xfrm>
            <a:off x="1036436" y="1281417"/>
            <a:ext cx="854721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口诀</a:t>
            </a:r>
          </a:p>
        </p:txBody>
      </p:sp>
      <p:sp>
        <p:nvSpPr>
          <p:cNvPr id="4" name="文本占位符 8194">
            <a:extLst>
              <a:ext uri="{FF2B5EF4-FFF2-40B4-BE49-F238E27FC236}">
                <a16:creationId xmlns:a16="http://schemas.microsoft.com/office/drawing/2014/main" xmlns="" id="{0ECEBF95-E6C6-43C5-89A9-A4199B9C13BF}"/>
              </a:ext>
            </a:extLst>
          </p:cNvPr>
          <p:cNvSpPr txBox="1">
            <a:spLocks noChangeArrowheads="1"/>
          </p:cNvSpPr>
          <p:nvPr/>
        </p:nvSpPr>
        <p:spPr>
          <a:xfrm>
            <a:off x="3431704" y="2204864"/>
            <a:ext cx="5904655" cy="151597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初度襁褓孩提幼，总角垂髫笑晏晏。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九龄黄口学指数，幼学十岁习句读。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金钗豆蔻女儿家，十五及笄已成年。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束发志学男十五，弱冠成人到二十。</a:t>
            </a:r>
            <a:endParaRPr lang="en-US" altLang="zh-CN" sz="2400">
              <a:latin typeface="Arial" pitchFamily="34" charset="0"/>
              <a:ea typeface="宋体" pitchFamily="2" charset="-122"/>
            </a:endParaRP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人生苦短悲迟暮，而立不惑倏忽间。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五十半百知天命，六十耳顺称花甲。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七十古稀悬车年，八十耄耋过伞寿。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百岁高寿是期颐，双稀双庆世难有。</a:t>
            </a:r>
          </a:p>
          <a:p>
            <a:endParaRPr lang="zh-CN" altLang="en-US" sz="24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92366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6" name="内容占位符 3584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08539986"/>
              </p:ext>
            </p:extLst>
          </p:nvPr>
        </p:nvGraphicFramePr>
        <p:xfrm>
          <a:off x="1841252" y="1083323"/>
          <a:ext cx="9583340" cy="4978358"/>
        </p:xfrm>
        <a:graphic>
          <a:graphicData uri="http://schemas.openxmlformats.org/drawingml/2006/table">
            <a:tbl>
              <a:tblPr/>
              <a:tblGrid>
                <a:gridCol w="23958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958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958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958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1942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bg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称呼</a:t>
                      </a:r>
                    </a:p>
                  </a:txBody>
                  <a:tcPr marT="45715" marB="4571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bg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年龄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bg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称呼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bg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年龄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942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襁褓</a:t>
                      </a:r>
                    </a:p>
                  </a:txBody>
                  <a:tcPr marT="45715" marB="4571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未满周岁的婴儿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而立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30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942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孩提</a:t>
                      </a:r>
                    </a:p>
                  </a:txBody>
                  <a:tcPr marT="45715" marB="4571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2~3</a:t>
                      </a: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岁的儿童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不惑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40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942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齿龀</a:t>
                      </a:r>
                    </a:p>
                  </a:txBody>
                  <a:tcPr marT="45715" marB="4571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儿童换牙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知命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50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942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总角、垂髫</a:t>
                      </a:r>
                    </a:p>
                  </a:txBody>
                  <a:tcPr marT="45715" marB="4571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幼年儿童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花甲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60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942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豆蔻年华</a:t>
                      </a:r>
                    </a:p>
                  </a:txBody>
                  <a:tcPr marT="45715" marB="4571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13~16</a:t>
                      </a: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岁的女子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耆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60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942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束发</a:t>
                      </a:r>
                    </a:p>
                  </a:txBody>
                  <a:tcPr marT="45715" marB="4571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15</a:t>
                      </a: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岁的男子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古稀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70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8317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笄</a:t>
                      </a:r>
                    </a:p>
                  </a:txBody>
                  <a:tcPr marT="45715" marB="4571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15</a:t>
                      </a: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岁的女子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耄耋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70~80 </a:t>
                      </a:r>
                    </a:p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80~90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1942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弱冠、加冠</a:t>
                      </a:r>
                    </a:p>
                  </a:txBody>
                  <a:tcPr marT="45715" marB="45715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20</a:t>
                      </a: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岁的男子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期颐</a:t>
                      </a: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100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15" marB="4571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姓名字号</a:t>
            </a:r>
          </a:p>
        </p:txBody>
      </p:sp>
      <p:sp>
        <p:nvSpPr>
          <p:cNvPr id="13" name="矩形 12"/>
          <p:cNvSpPr/>
          <p:nvPr/>
        </p:nvSpPr>
        <p:spPr>
          <a:xfrm>
            <a:off x="1053592" y="1052736"/>
            <a:ext cx="577912" cy="4969172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年龄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礼仪</a:t>
            </a:r>
          </a:p>
        </p:txBody>
      </p:sp>
      <p:sp>
        <p:nvSpPr>
          <p:cNvPr id="8" name="矩形 7"/>
          <p:cNvSpPr/>
          <p:nvPr/>
        </p:nvSpPr>
        <p:spPr>
          <a:xfrm>
            <a:off x="1036436" y="1281417"/>
            <a:ext cx="854721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口诀</a:t>
            </a:r>
          </a:p>
        </p:txBody>
      </p:sp>
      <p:sp>
        <p:nvSpPr>
          <p:cNvPr id="9" name="文本占位符 8194"/>
          <p:cNvSpPr txBox="1">
            <a:spLocks noChangeArrowheads="1"/>
          </p:cNvSpPr>
          <p:nvPr/>
        </p:nvSpPr>
        <p:spPr>
          <a:xfrm>
            <a:off x="3431704" y="2204864"/>
            <a:ext cx="5904655" cy="151597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土社谷稷有江山，左昭右穆建宗庙。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牺牲玉帛弗敢加，三牲总称牛羊猪。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少牢无牛诸侯祭，谒庙家祭祖道禊。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F342FCB-A259-45C7-9243-1E55E848478F}"/>
              </a:ext>
            </a:extLst>
          </p:cNvPr>
          <p:cNvSpPr/>
          <p:nvPr/>
        </p:nvSpPr>
        <p:spPr>
          <a:xfrm>
            <a:off x="2697738" y="5013176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宗祠礼仪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3801C0C-117C-4A1C-836A-F4F073B37192}"/>
              </a:ext>
            </a:extLst>
          </p:cNvPr>
          <p:cNvSpPr/>
          <p:nvPr/>
        </p:nvSpPr>
        <p:spPr>
          <a:xfrm>
            <a:off x="7811583" y="5013176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祭祀礼仪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礼仪</a:t>
            </a:r>
          </a:p>
        </p:txBody>
      </p:sp>
      <p:sp>
        <p:nvSpPr>
          <p:cNvPr id="10" name="文本占位符 8194"/>
          <p:cNvSpPr txBox="1">
            <a:spLocks noChangeArrowheads="1"/>
          </p:cNvSpPr>
          <p:nvPr/>
        </p:nvSpPr>
        <p:spPr>
          <a:xfrm>
            <a:off x="6070412" y="1863013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社稷</a:t>
            </a:r>
          </a:p>
        </p:txBody>
      </p:sp>
      <p:sp>
        <p:nvSpPr>
          <p:cNvPr id="11" name="矩形 10"/>
          <p:cNvSpPr/>
          <p:nvPr/>
        </p:nvSpPr>
        <p:spPr>
          <a:xfrm>
            <a:off x="6167438" y="1133680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宗祠礼仪</a:t>
            </a:r>
          </a:p>
        </p:txBody>
      </p:sp>
      <p:sp>
        <p:nvSpPr>
          <p:cNvPr id="12" name="文本占位符 8194"/>
          <p:cNvSpPr txBox="1">
            <a:spLocks noChangeArrowheads="1"/>
          </p:cNvSpPr>
          <p:nvPr/>
        </p:nvSpPr>
        <p:spPr>
          <a:xfrm>
            <a:off x="6060147" y="2343324"/>
            <a:ext cx="5724485" cy="13843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土神和谷神的总称，社为土神，稷为谷神。“社稷”合称指国家。”</a:t>
            </a:r>
          </a:p>
        </p:txBody>
      </p:sp>
      <p:sp>
        <p:nvSpPr>
          <p:cNvPr id="13" name="文本占位符 8194"/>
          <p:cNvSpPr txBox="1">
            <a:spLocks noChangeArrowheads="1"/>
          </p:cNvSpPr>
          <p:nvPr/>
        </p:nvSpPr>
        <p:spPr>
          <a:xfrm>
            <a:off x="6095999" y="3794867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昭穆</a:t>
            </a:r>
          </a:p>
        </p:txBody>
      </p:sp>
      <p:sp>
        <p:nvSpPr>
          <p:cNvPr id="14" name="文本占位符 8194"/>
          <p:cNvSpPr txBox="1">
            <a:spLocks noChangeArrowheads="1"/>
          </p:cNvSpPr>
          <p:nvPr/>
        </p:nvSpPr>
        <p:spPr>
          <a:xfrm>
            <a:off x="6060147" y="4525521"/>
            <a:ext cx="5724485" cy="13843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宗庙、坟墓的左右位次，始祖居中，二世、四世、六世位于始祖之左方，称“昭”；三世、五世、七世，位于右方，称“穆”。左昭右穆，一字排开</a:t>
            </a:r>
          </a:p>
        </p:txBody>
      </p:sp>
      <p:sp>
        <p:nvSpPr>
          <p:cNvPr id="15" name="文本占位符 8194">
            <a:extLst>
              <a:ext uri="{FF2B5EF4-FFF2-40B4-BE49-F238E27FC236}">
                <a16:creationId xmlns:a16="http://schemas.microsoft.com/office/drawing/2014/main" xmlns="" id="{B544237A-8D77-4FE8-9187-7685C4640503}"/>
              </a:ext>
            </a:extLst>
          </p:cNvPr>
          <p:cNvSpPr txBox="1">
            <a:spLocks noChangeArrowheads="1"/>
          </p:cNvSpPr>
          <p:nvPr/>
        </p:nvSpPr>
        <p:spPr>
          <a:xfrm>
            <a:off x="956567" y="1795842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孝悌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A7E2FB8-2081-46F2-9500-725E6C38B257}"/>
              </a:ext>
            </a:extLst>
          </p:cNvPr>
          <p:cNvSpPr/>
          <p:nvPr/>
        </p:nvSpPr>
        <p:spPr>
          <a:xfrm>
            <a:off x="1053593" y="1133680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宗祠礼仪</a:t>
            </a:r>
          </a:p>
        </p:txBody>
      </p:sp>
      <p:sp>
        <p:nvSpPr>
          <p:cNvPr id="17" name="文本占位符 8194">
            <a:extLst>
              <a:ext uri="{FF2B5EF4-FFF2-40B4-BE49-F238E27FC236}">
                <a16:creationId xmlns:a16="http://schemas.microsoft.com/office/drawing/2014/main" xmlns="" id="{F9A22463-3C50-44F9-8D37-C32830DA6974}"/>
              </a:ext>
            </a:extLst>
          </p:cNvPr>
          <p:cNvSpPr txBox="1">
            <a:spLocks noChangeArrowheads="1"/>
          </p:cNvSpPr>
          <p:nvPr/>
        </p:nvSpPr>
        <p:spPr>
          <a:xfrm>
            <a:off x="946302" y="2276153"/>
            <a:ext cx="5149697" cy="10384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孝，指对父母要孝顺、服从；</a:t>
            </a: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悌，指对兄长要敬重、顺从。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C0F5EEC-D814-4797-91A3-6B524980A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7"/>
          <a:stretch>
            <a:fillRect/>
          </a:stretch>
        </p:blipFill>
        <p:spPr>
          <a:xfrm>
            <a:off x="1127448" y="3345999"/>
            <a:ext cx="4131093" cy="265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2868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1"/>
      <p:bldP spid="12" grpId="2" build="p"/>
      <p:bldP spid="13" grpId="3" build="p"/>
      <p:bldP spid="14" grpId="4" build="p"/>
      <p:bldP spid="15" grpId="5" build="p"/>
      <p:bldP spid="17" grpId="6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礼仪</a:t>
            </a:r>
          </a:p>
        </p:txBody>
      </p:sp>
      <p:sp>
        <p:nvSpPr>
          <p:cNvPr id="7" name="文本占位符 8194"/>
          <p:cNvSpPr txBox="1">
            <a:spLocks noChangeArrowheads="1"/>
          </p:cNvSpPr>
          <p:nvPr/>
        </p:nvSpPr>
        <p:spPr>
          <a:xfrm>
            <a:off x="956567" y="1795842"/>
            <a:ext cx="1524776" cy="5232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祭祀活动</a:t>
            </a:r>
          </a:p>
        </p:txBody>
      </p:sp>
      <p:sp>
        <p:nvSpPr>
          <p:cNvPr id="8" name="矩形 7"/>
          <p:cNvSpPr/>
          <p:nvPr/>
        </p:nvSpPr>
        <p:spPr>
          <a:xfrm>
            <a:off x="1053593" y="1133680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祭祀礼仪</a:t>
            </a:r>
          </a:p>
        </p:txBody>
      </p:sp>
      <p:sp>
        <p:nvSpPr>
          <p:cNvPr id="10" name="文本占位符 8194"/>
          <p:cNvSpPr txBox="1">
            <a:spLocks noChangeArrowheads="1"/>
          </p:cNvSpPr>
          <p:nvPr/>
        </p:nvSpPr>
        <p:spPr>
          <a:xfrm>
            <a:off x="6070412" y="1863013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牺牲</a:t>
            </a:r>
          </a:p>
        </p:txBody>
      </p:sp>
      <p:sp>
        <p:nvSpPr>
          <p:cNvPr id="11" name="矩形 10"/>
          <p:cNvSpPr/>
          <p:nvPr/>
        </p:nvSpPr>
        <p:spPr>
          <a:xfrm>
            <a:off x="6167438" y="1133680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祭祀礼仪</a:t>
            </a:r>
          </a:p>
        </p:txBody>
      </p:sp>
      <p:sp>
        <p:nvSpPr>
          <p:cNvPr id="12" name="文本占位符 8194"/>
          <p:cNvSpPr txBox="1">
            <a:spLocks noChangeArrowheads="1"/>
          </p:cNvSpPr>
          <p:nvPr/>
        </p:nvSpPr>
        <p:spPr>
          <a:xfrm>
            <a:off x="6060147" y="2343324"/>
            <a:ext cx="5724485" cy="13843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古代祭祀用的牲畜，色纯为“牺”，体全为“牲”。</a:t>
            </a:r>
            <a:r>
              <a:rPr lang="en-US" altLang="zh-CN" sz="2400">
                <a:latin typeface="Arial" pitchFamily="34" charset="0"/>
                <a:ea typeface="宋体" pitchFamily="2" charset="-122"/>
                <a:sym typeface="Arial" pitchFamily="34" charset="0"/>
              </a:rPr>
              <a:t>《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左传</a:t>
            </a:r>
            <a:r>
              <a:rPr lang="en-US" altLang="zh-CN" sz="2400">
                <a:latin typeface="Arial" pitchFamily="34" charset="0"/>
                <a:ea typeface="宋体" pitchFamily="2" charset="-122"/>
                <a:sym typeface="Arial" pitchFamily="34" charset="0"/>
              </a:rPr>
              <a:t>·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曹刿论战</a:t>
            </a:r>
            <a:r>
              <a:rPr lang="en-US" altLang="zh-CN" sz="2400">
                <a:latin typeface="Arial" pitchFamily="34" charset="0"/>
                <a:ea typeface="宋体" pitchFamily="2" charset="-122"/>
                <a:sym typeface="Arial" pitchFamily="34" charset="0"/>
              </a:rPr>
              <a:t>》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中有这样的话：“牺牲玉帛，弗敢加也，必以信。”</a:t>
            </a:r>
          </a:p>
        </p:txBody>
      </p:sp>
      <p:sp>
        <p:nvSpPr>
          <p:cNvPr id="13" name="文本占位符 8194"/>
          <p:cNvSpPr txBox="1">
            <a:spLocks noChangeArrowheads="1"/>
          </p:cNvSpPr>
          <p:nvPr/>
        </p:nvSpPr>
        <p:spPr>
          <a:xfrm>
            <a:off x="6070412" y="4045210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三牲</a:t>
            </a:r>
          </a:p>
        </p:txBody>
      </p:sp>
      <p:sp>
        <p:nvSpPr>
          <p:cNvPr id="14" name="文本占位符 8194"/>
          <p:cNvSpPr txBox="1">
            <a:spLocks noChangeArrowheads="1"/>
          </p:cNvSpPr>
          <p:nvPr/>
        </p:nvSpPr>
        <p:spPr>
          <a:xfrm>
            <a:off x="6060147" y="4525521"/>
            <a:ext cx="5724485" cy="13843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一指古代用于祭祀的牛、羊、猪，后来也称鸡、鱼、猪为三牲。一指夏、商、周三代所用牺牲的总称。</a:t>
            </a:r>
          </a:p>
        </p:txBody>
      </p:sp>
      <p:sp>
        <p:nvSpPr>
          <p:cNvPr id="15" name="文本占位符 8194">
            <a:extLst>
              <a:ext uri="{FF2B5EF4-FFF2-40B4-BE49-F238E27FC236}">
                <a16:creationId xmlns:a16="http://schemas.microsoft.com/office/drawing/2014/main" xmlns="" id="{52D0FF5D-5572-4CAF-8115-04230B7B5544}"/>
              </a:ext>
            </a:extLst>
          </p:cNvPr>
          <p:cNvSpPr txBox="1">
            <a:spLocks noChangeArrowheads="1"/>
          </p:cNvSpPr>
          <p:nvPr/>
        </p:nvSpPr>
        <p:spPr>
          <a:xfrm>
            <a:off x="399873" y="2488781"/>
            <a:ext cx="5184576" cy="13843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</a:rPr>
              <a:t>有“家祭”，指家庭举行祭祀，向先人表示哀悼；有“祖道”，指祭祀路神，为人践行；有“禊事”，指三月上巳临水洗濯、祓除不祥的祭祀活动。</a:t>
            </a:r>
            <a:endParaRPr lang="zh-CN" altLang="en-US" sz="2400">
              <a:latin typeface="Arial" pitchFamily="34" charset="0"/>
              <a:ea typeface="宋体" pitchFamily="2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5383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0" grpId="1" build="p"/>
      <p:bldP spid="11" grpId="2"/>
      <p:bldP spid="12" grpId="3" build="p"/>
      <p:bldP spid="13" grpId="4" build="p"/>
      <p:bldP spid="14" grpId="5" build="p"/>
      <p:bldP spid="15" grpId="6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礼仪</a:t>
            </a:r>
          </a:p>
        </p:txBody>
      </p:sp>
      <p:sp>
        <p:nvSpPr>
          <p:cNvPr id="8" name="矩形 7"/>
          <p:cNvSpPr/>
          <p:nvPr/>
        </p:nvSpPr>
        <p:spPr>
          <a:xfrm>
            <a:off x="1036436" y="1281417"/>
            <a:ext cx="854721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口诀</a:t>
            </a:r>
          </a:p>
        </p:txBody>
      </p:sp>
      <p:sp>
        <p:nvSpPr>
          <p:cNvPr id="9" name="文本占位符 8194"/>
          <p:cNvSpPr txBox="1">
            <a:spLocks noChangeArrowheads="1"/>
          </p:cNvSpPr>
          <p:nvPr/>
        </p:nvSpPr>
        <p:spPr>
          <a:xfrm>
            <a:off x="3474406" y="1124744"/>
            <a:ext cx="5904655" cy="151597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春朝秋觐是定期，小聘年年大夫去。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大聘派卿去代劳，五年躬亲见天子。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古代朝仪有讲究，南面天子北面臣。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折腰膜拜心敬仰，稽首九拜最隆重。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作揖空首君还礼，揖让拱手宾主间。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褒拜再拜言两次，平辈等职作顿首。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虚左待客有规矩，长跪庄重莫箕踞。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坐西面东最尊贵，坐北向南是次位。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坐南面北位不高，最下坐东面西侍。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愚鄙卑敝仆窃微，伏惟陨首结草谨。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家大舍小令外人，谦恭有礼受教化。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F342FCB-A259-45C7-9243-1E55E848478F}"/>
              </a:ext>
            </a:extLst>
          </p:cNvPr>
          <p:cNvSpPr/>
          <p:nvPr/>
        </p:nvSpPr>
        <p:spPr>
          <a:xfrm>
            <a:off x="384553" y="5013175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朝拜礼仪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3801C0C-117C-4A1C-836A-F4F073B37192}"/>
              </a:ext>
            </a:extLst>
          </p:cNvPr>
          <p:cNvSpPr/>
          <p:nvPr/>
        </p:nvSpPr>
        <p:spPr>
          <a:xfrm>
            <a:off x="9624392" y="5013174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宾主礼仪</a:t>
            </a:r>
          </a:p>
        </p:txBody>
      </p:sp>
    </p:spTree>
    <p:extLst>
      <p:ext uri="{BB962C8B-B14F-4D97-AF65-F5344CB8AC3E}">
        <p14:creationId xmlns:p14="http://schemas.microsoft.com/office/powerpoint/2010/main" val="35406665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礼仪</a:t>
            </a:r>
          </a:p>
        </p:txBody>
      </p:sp>
      <p:sp>
        <p:nvSpPr>
          <p:cNvPr id="7" name="文本占位符 8194"/>
          <p:cNvSpPr txBox="1">
            <a:spLocks noChangeArrowheads="1"/>
          </p:cNvSpPr>
          <p:nvPr/>
        </p:nvSpPr>
        <p:spPr>
          <a:xfrm>
            <a:off x="956567" y="1795842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朝仪</a:t>
            </a:r>
          </a:p>
        </p:txBody>
      </p:sp>
      <p:sp>
        <p:nvSpPr>
          <p:cNvPr id="8" name="矩形 7"/>
          <p:cNvSpPr/>
          <p:nvPr/>
        </p:nvSpPr>
        <p:spPr>
          <a:xfrm>
            <a:off x="1053593" y="1133680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朝拜礼仪</a:t>
            </a:r>
          </a:p>
        </p:txBody>
      </p:sp>
      <p:sp>
        <p:nvSpPr>
          <p:cNvPr id="9" name="文本占位符 8194"/>
          <p:cNvSpPr txBox="1">
            <a:spLocks noChangeArrowheads="1"/>
          </p:cNvSpPr>
          <p:nvPr/>
        </p:nvSpPr>
        <p:spPr>
          <a:xfrm>
            <a:off x="946302" y="2276153"/>
            <a:ext cx="5221136" cy="10384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古代帝王临朝的典礼天子和臣子行揖礼，礼毕退朝。后世也称人臣朝君之礼仪为“朝仪”。</a:t>
            </a:r>
          </a:p>
        </p:txBody>
      </p:sp>
      <p:sp>
        <p:nvSpPr>
          <p:cNvPr id="15" name="文本占位符 8194"/>
          <p:cNvSpPr txBox="1">
            <a:spLocks noChangeArrowheads="1"/>
          </p:cNvSpPr>
          <p:nvPr/>
        </p:nvSpPr>
        <p:spPr>
          <a:xfrm>
            <a:off x="956567" y="3740777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朝聘</a:t>
            </a:r>
          </a:p>
        </p:txBody>
      </p:sp>
      <p:sp>
        <p:nvSpPr>
          <p:cNvPr id="17" name="文本占位符 8194"/>
          <p:cNvSpPr txBox="1">
            <a:spLocks noChangeArrowheads="1"/>
          </p:cNvSpPr>
          <p:nvPr/>
        </p:nvSpPr>
        <p:spPr>
          <a:xfrm>
            <a:off x="946302" y="4221088"/>
            <a:ext cx="5221136" cy="23413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ts val="50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古代宾礼之一。为诸侯定期朝见天子的礼制。诸侯朝见天子有三种形式：</a:t>
            </a:r>
            <a:endParaRPr lang="en-US" altLang="zh-CN" sz="24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200">
                <a:latin typeface="Arial" pitchFamily="34" charset="0"/>
                <a:ea typeface="宋体" pitchFamily="2" charset="-122"/>
                <a:sym typeface="Arial" pitchFamily="34" charset="0"/>
              </a:rPr>
              <a:t>每年派大夫朝见天子称为“小聘”；</a:t>
            </a:r>
            <a:endParaRPr lang="en-US" altLang="zh-CN" sz="22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200">
                <a:latin typeface="Arial" pitchFamily="34" charset="0"/>
                <a:ea typeface="宋体" pitchFamily="2" charset="-122"/>
                <a:sym typeface="Arial" pitchFamily="34" charset="0"/>
              </a:rPr>
              <a:t>每隔三年派卿朝见天子为“大聘”；</a:t>
            </a:r>
            <a:endParaRPr lang="en-US" altLang="zh-CN" sz="22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200">
                <a:latin typeface="Arial" pitchFamily="34" charset="0"/>
                <a:ea typeface="宋体" pitchFamily="2" charset="-122"/>
                <a:sym typeface="Arial" pitchFamily="34" charset="0"/>
              </a:rPr>
              <a:t>每隔五年亲自朝见天子为“朝”。</a:t>
            </a:r>
          </a:p>
        </p:txBody>
      </p:sp>
      <p:sp>
        <p:nvSpPr>
          <p:cNvPr id="18" name="文本占位符 8194"/>
          <p:cNvSpPr txBox="1">
            <a:spLocks noChangeArrowheads="1"/>
          </p:cNvSpPr>
          <p:nvPr/>
        </p:nvSpPr>
        <p:spPr>
          <a:xfrm>
            <a:off x="6243868" y="1795842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朝觐</a:t>
            </a:r>
          </a:p>
        </p:txBody>
      </p:sp>
      <p:sp>
        <p:nvSpPr>
          <p:cNvPr id="19" name="文本占位符 8194"/>
          <p:cNvSpPr txBox="1">
            <a:spLocks noChangeArrowheads="1"/>
          </p:cNvSpPr>
          <p:nvPr/>
        </p:nvSpPr>
        <p:spPr>
          <a:xfrm>
            <a:off x="6233603" y="2276153"/>
            <a:ext cx="2886733" cy="410517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古代宾礼之一。为周代诸侯朝见天子的礼制。诸侯朝见天子，“春见曰朝，秋见曰觐”，此为定期朝见。春秋两季朝见天子，合称为朝觐。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r="1648" b="2103"/>
          <a:stretch>
            <a:fillRect/>
          </a:stretch>
        </p:blipFill>
        <p:spPr>
          <a:xfrm>
            <a:off x="9021611" y="2319063"/>
            <a:ext cx="2931355" cy="30541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5441239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五世达赖进京朝觐顺治皇帝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1" build="p"/>
      <p:bldP spid="15" grpId="2" build="p"/>
      <p:bldP spid="17" grpId="3" uiExpand="1" build="p"/>
      <p:bldP spid="18" grpId="4" build="p"/>
      <p:bldP spid="19" grpId="5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990415" y="369019"/>
            <a:ext cx="4967982" cy="431329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/>
              <a:t>天文</a:t>
            </a:r>
          </a:p>
        </p:txBody>
      </p:sp>
      <p:sp>
        <p:nvSpPr>
          <p:cNvPr id="7" name="文本占位符 8194"/>
          <p:cNvSpPr txBox="1">
            <a:spLocks noChangeArrowheads="1"/>
          </p:cNvSpPr>
          <p:nvPr/>
        </p:nvSpPr>
        <p:spPr>
          <a:xfrm>
            <a:off x="962351" y="1659304"/>
            <a:ext cx="3960440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>
                <a:latin typeface="Arial" pitchFamily="34" charset="0"/>
                <a:ea typeface="宋体" pitchFamily="2" charset="-122"/>
                <a:sym typeface="Arial" pitchFamily="34" charset="0"/>
              </a:rPr>
              <a:t>天圆地方，天覆于地。</a:t>
            </a:r>
          </a:p>
        </p:txBody>
      </p:sp>
      <p:sp>
        <p:nvSpPr>
          <p:cNvPr id="10" name="矩形 9"/>
          <p:cNvSpPr/>
          <p:nvPr/>
        </p:nvSpPr>
        <p:spPr>
          <a:xfrm>
            <a:off x="1053593" y="1133680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宏观印象</a:t>
            </a:r>
            <a:endParaRPr lang="zh-CN" altLang="en-US" sz="2600">
              <a:solidFill>
                <a:schemeClr val="bg1"/>
              </a:solidFill>
            </a:endParaRPr>
          </a:p>
        </p:txBody>
      </p:sp>
      <p:sp>
        <p:nvSpPr>
          <p:cNvPr id="12" name="文本占位符 8194"/>
          <p:cNvSpPr txBox="1">
            <a:spLocks noChangeArrowheads="1"/>
          </p:cNvSpPr>
          <p:nvPr/>
        </p:nvSpPr>
        <p:spPr>
          <a:xfrm>
            <a:off x="980575" y="2910118"/>
            <a:ext cx="3960440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>
                <a:latin typeface="Arial" pitchFamily="34" charset="0"/>
                <a:ea typeface="宋体" pitchFamily="2" charset="-122"/>
                <a:sym typeface="Arial" pitchFamily="34" charset="0"/>
              </a:rPr>
              <a:t>恒星定而行星动。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053593" y="2384494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具体天象</a:t>
            </a:r>
            <a:endParaRPr lang="zh-CN" altLang="en-US" sz="260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3465" y="3730830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二十八宿</a:t>
            </a:r>
            <a:endParaRPr lang="zh-CN" altLang="en-US" sz="2600">
              <a:solidFill>
                <a:schemeClr val="bg1"/>
              </a:solidFill>
            </a:endParaRPr>
          </a:p>
        </p:txBody>
      </p:sp>
      <p:sp>
        <p:nvSpPr>
          <p:cNvPr id="16" name="文本占位符 8194"/>
          <p:cNvSpPr txBox="1">
            <a:spLocks noChangeArrowheads="1"/>
          </p:cNvSpPr>
          <p:nvPr/>
        </p:nvSpPr>
        <p:spPr>
          <a:xfrm>
            <a:off x="990600" y="4438650"/>
            <a:ext cx="4425950" cy="14097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古人观测日、月、五星运行而划分的二十八个星区。用来说明日、月、五星运行所到的位置。每宿包含若干颗恒星。</a:t>
            </a:r>
          </a:p>
        </p:txBody>
      </p:sp>
      <p:sp>
        <p:nvSpPr>
          <p:cNvPr id="2" name="矩形 1"/>
          <p:cNvSpPr/>
          <p:nvPr/>
        </p:nvSpPr>
        <p:spPr>
          <a:xfrm>
            <a:off x="5958968" y="1133680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其他星宿</a:t>
            </a:r>
          </a:p>
        </p:txBody>
      </p:sp>
      <p:sp>
        <p:nvSpPr>
          <p:cNvPr id="3" name="文本占位符 8194"/>
          <p:cNvSpPr txBox="1">
            <a:spLocks noChangeArrowheads="1"/>
          </p:cNvSpPr>
          <p:nvPr/>
        </p:nvSpPr>
        <p:spPr>
          <a:xfrm>
            <a:off x="5959097" y="1861247"/>
            <a:ext cx="957185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华盖</a:t>
            </a:r>
          </a:p>
        </p:txBody>
      </p:sp>
      <p:sp>
        <p:nvSpPr>
          <p:cNvPr id="11" name="文本占位符 8194"/>
          <p:cNvSpPr txBox="1">
            <a:spLocks noChangeArrowheads="1"/>
          </p:cNvSpPr>
          <p:nvPr/>
        </p:nvSpPr>
        <p:spPr>
          <a:xfrm>
            <a:off x="5958840" y="2384425"/>
            <a:ext cx="6092190" cy="18237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旧时迷信，以为人的命运中犯了华盖星，运气就不好。鲁迅</a:t>
            </a:r>
            <a:r>
              <a:rPr lang="en-US" altLang="zh-CN" sz="2400">
                <a:latin typeface="Arial" pitchFamily="34" charset="0"/>
                <a:ea typeface="宋体" pitchFamily="2" charset="-122"/>
                <a:sym typeface="Arial" pitchFamily="34" charset="0"/>
              </a:rPr>
              <a:t>《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自嘲</a:t>
            </a:r>
            <a:r>
              <a:rPr lang="en-US" altLang="zh-CN" sz="2400">
                <a:latin typeface="Arial" pitchFamily="34" charset="0"/>
                <a:ea typeface="宋体" pitchFamily="2" charset="-122"/>
                <a:sym typeface="Arial" pitchFamily="34" charset="0"/>
              </a:rPr>
              <a:t>》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：“运交华盖欲何求，未敢翻身已碰头。”</a:t>
            </a:r>
          </a:p>
        </p:txBody>
      </p:sp>
      <p:sp>
        <p:nvSpPr>
          <p:cNvPr id="14" name="文本占位符 8194"/>
          <p:cNvSpPr txBox="1">
            <a:spLocks noChangeArrowheads="1"/>
          </p:cNvSpPr>
          <p:nvPr/>
        </p:nvSpPr>
        <p:spPr>
          <a:xfrm>
            <a:off x="6036786" y="3915472"/>
            <a:ext cx="1368153" cy="5232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文曲星</a:t>
            </a:r>
          </a:p>
        </p:txBody>
      </p:sp>
      <p:sp>
        <p:nvSpPr>
          <p:cNvPr id="17" name="文本占位符 8194"/>
          <p:cNvSpPr txBox="1">
            <a:spLocks noChangeArrowheads="1"/>
          </p:cNvSpPr>
          <p:nvPr/>
        </p:nvSpPr>
        <p:spPr>
          <a:xfrm>
            <a:off x="6036682" y="4538658"/>
            <a:ext cx="4968552" cy="158489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旧时迷信，文曲星是主观文运的星座，文章写得好而被朝廷录用为大官的人是文曲星下凡。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1"/>
      <p:bldP spid="13" grpId="2"/>
      <p:bldP spid="15" grpId="3"/>
      <p:bldP spid="16" grpId="4"/>
      <p:bldP spid="3" grpId="5" build="p"/>
      <p:bldP spid="11" grpId="6" build="p"/>
      <p:bldP spid="14" grpId="7" build="p"/>
      <p:bldP spid="17" grpId="8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/>
              <a:t>礼仪</a:t>
            </a:r>
          </a:p>
        </p:txBody>
      </p:sp>
      <p:sp>
        <p:nvSpPr>
          <p:cNvPr id="7" name="文本占位符 8194"/>
          <p:cNvSpPr txBox="1">
            <a:spLocks noChangeArrowheads="1"/>
          </p:cNvSpPr>
          <p:nvPr/>
        </p:nvSpPr>
        <p:spPr>
          <a:xfrm>
            <a:off x="956567" y="1795842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座次</a:t>
            </a:r>
          </a:p>
        </p:txBody>
      </p:sp>
      <p:sp>
        <p:nvSpPr>
          <p:cNvPr id="8" name="矩形 7"/>
          <p:cNvSpPr/>
          <p:nvPr/>
        </p:nvSpPr>
        <p:spPr>
          <a:xfrm>
            <a:off x="1053593" y="1133680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宾主礼仪</a:t>
            </a:r>
          </a:p>
        </p:txBody>
      </p:sp>
      <p:sp>
        <p:nvSpPr>
          <p:cNvPr id="9" name="文本占位符 8194"/>
          <p:cNvSpPr txBox="1">
            <a:spLocks noChangeArrowheads="1"/>
          </p:cNvSpPr>
          <p:nvPr/>
        </p:nvSpPr>
        <p:spPr>
          <a:xfrm>
            <a:off x="946302" y="2276153"/>
            <a:ext cx="5221136" cy="38171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古时官场座次尊卑有别，十分严格，座次分朝堂、室内、车上三种情况。朝堂南向为尊，室内东向为尊，车上左边为尊。</a:t>
            </a:r>
          </a:p>
          <a:p>
            <a:r>
              <a:rPr lang="zh-CN" altLang="en-US" sz="2400">
                <a:latin typeface="Arial" pitchFamily="34" charset="0"/>
                <a:ea typeface="宋体" pitchFamily="2" charset="-122"/>
              </a:rPr>
              <a:t>皇帝在朝堂聚会群臣，要坐北朝南、面南背北，越靠近皇帝官位越大。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270" y="0"/>
            <a:ext cx="2919730" cy="2426970"/>
          </a:xfrm>
          <a:prstGeom prst="rect">
            <a:avLst/>
          </a:prstGeom>
        </p:spPr>
      </p:pic>
      <p:sp>
        <p:nvSpPr>
          <p:cNvPr id="3" name="文本占位符 8194"/>
          <p:cNvSpPr txBox="1">
            <a:spLocks noChangeArrowheads="1"/>
          </p:cNvSpPr>
          <p:nvPr/>
        </p:nvSpPr>
        <p:spPr>
          <a:xfrm>
            <a:off x="6528048" y="2245923"/>
            <a:ext cx="5220970" cy="21793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</a:rPr>
              <a:t>平时我们在室内会客则不同。因为古代室内东西长而南北窄，室内最尊的座次是坐西面东，其次是坐北向南，再次是坐南面北，最卑是坐东面西，故有“东家”“西宾”的说法。古人将宾客和老师都安排在坐西朝东的座位上，以示尊敬。所以，对宾客和老师也尊称为“西席”或“西宾”。</a:t>
            </a:r>
            <a:endParaRPr lang="zh-CN" altLang="en-US" sz="2400">
              <a:latin typeface="Arial" pitchFamily="34" charset="0"/>
              <a:ea typeface="宋体" pitchFamily="2" charset="-122"/>
              <a:sym typeface="Arial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D1D6B9D-A48C-4C51-A416-A2D1BE19F9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538939"/>
            <a:ext cx="3562057" cy="23081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1" uiExpand="1" build="p"/>
      <p:bldP spid="3" grpId="2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EFC9E0C-B95B-42F1-B433-EF01C2695D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礼仪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3DD4D7-3F14-4524-B6B7-2A2EC5BB7819}"/>
              </a:ext>
            </a:extLst>
          </p:cNvPr>
          <p:cNvSpPr/>
          <p:nvPr/>
        </p:nvSpPr>
        <p:spPr>
          <a:xfrm>
            <a:off x="915850" y="1556832"/>
            <a:ext cx="577912" cy="3040865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谦称</a:t>
            </a:r>
          </a:p>
        </p:txBody>
      </p:sp>
      <p:sp>
        <p:nvSpPr>
          <p:cNvPr id="4" name="文本占位符 8194">
            <a:extLst>
              <a:ext uri="{FF2B5EF4-FFF2-40B4-BE49-F238E27FC236}">
                <a16:creationId xmlns:a16="http://schemas.microsoft.com/office/drawing/2014/main" xmlns="" id="{1AF8EC89-D673-400E-8191-25F061985A9C}"/>
              </a:ext>
            </a:extLst>
          </p:cNvPr>
          <p:cNvSpPr txBox="1">
            <a:spLocks noChangeArrowheads="1"/>
          </p:cNvSpPr>
          <p:nvPr/>
        </p:nvSpPr>
        <p:spPr>
          <a:xfrm>
            <a:off x="1703512" y="1700808"/>
            <a:ext cx="9583338" cy="304015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表示谦逊的自称</a:t>
            </a:r>
            <a:endParaRPr lang="en-US" altLang="zh-CN" sz="2400"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古帝王的自谦</a:t>
            </a:r>
            <a:endParaRPr lang="en-US" altLang="zh-CN" sz="2400"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官吏的自谦</a:t>
            </a:r>
            <a:endParaRPr lang="en-US" altLang="zh-CN" sz="2400"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读书人的自谦</a:t>
            </a:r>
            <a:endParaRPr lang="en-US" altLang="zh-CN" sz="2400"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称自己一方</a:t>
            </a:r>
            <a:endParaRPr lang="en-US" altLang="zh-CN" sz="2400">
              <a:latin typeface="宋体" pitchFamily="2" charset="-122"/>
              <a:ea typeface="宋体" pitchFamily="2" charset="-122"/>
              <a:sym typeface="Arial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9EFDBFB-E917-4417-B744-A8CB3A9A6CEF}"/>
              </a:ext>
            </a:extLst>
          </p:cNvPr>
          <p:cNvSpPr/>
          <p:nvPr/>
        </p:nvSpPr>
        <p:spPr>
          <a:xfrm>
            <a:off x="4734122" y="1878520"/>
            <a:ext cx="4156907" cy="43132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000">
                <a:solidFill>
                  <a:srgbClr val="C00000"/>
                </a:solidFill>
                <a:latin typeface="Arial" pitchFamily="34" charset="0"/>
                <a:sym typeface="Arial" pitchFamily="34" charset="0"/>
              </a:rPr>
              <a:t>愚、鄙、敝、卑、窃、臣、仆等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192201D-A565-46B7-957F-06BA28D8C7AD}"/>
              </a:ext>
            </a:extLst>
          </p:cNvPr>
          <p:cNvSpPr/>
          <p:nvPr/>
        </p:nvSpPr>
        <p:spPr>
          <a:xfrm>
            <a:off x="4734122" y="2425649"/>
            <a:ext cx="4156907" cy="43132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000">
                <a:solidFill>
                  <a:srgbClr val="C00000"/>
                </a:solidFill>
                <a:latin typeface="Arial" pitchFamily="34" charset="0"/>
                <a:sym typeface="Arial" pitchFamily="34" charset="0"/>
              </a:rPr>
              <a:t>孤、寡、不谷（不善）等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B2238DD-529C-4C09-AE21-7D7357CA3742}"/>
              </a:ext>
            </a:extLst>
          </p:cNvPr>
          <p:cNvSpPr/>
          <p:nvPr/>
        </p:nvSpPr>
        <p:spPr>
          <a:xfrm>
            <a:off x="4734122" y="2972778"/>
            <a:ext cx="4156907" cy="43132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000">
                <a:solidFill>
                  <a:srgbClr val="C00000"/>
                </a:solidFill>
                <a:latin typeface="Arial" pitchFamily="34" charset="0"/>
                <a:sym typeface="Arial" pitchFamily="34" charset="0"/>
              </a:rPr>
              <a:t>下官、末官、小吏等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E70C16-C71F-4F20-8CE2-7A1F6E399E0E}"/>
              </a:ext>
            </a:extLst>
          </p:cNvPr>
          <p:cNvSpPr/>
          <p:nvPr/>
        </p:nvSpPr>
        <p:spPr>
          <a:xfrm>
            <a:off x="4734122" y="3519907"/>
            <a:ext cx="4824536" cy="43132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000">
                <a:solidFill>
                  <a:srgbClr val="C00000"/>
                </a:solidFill>
                <a:latin typeface="Arial" pitchFamily="34" charset="0"/>
                <a:sym typeface="Arial" pitchFamily="34" charset="0"/>
              </a:rPr>
              <a:t>小生、晚辈、晚生、不才、不佞、不肖等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68BBE16-8367-40D3-8C9A-A690CC8849BE}"/>
              </a:ext>
            </a:extLst>
          </p:cNvPr>
          <p:cNvSpPr/>
          <p:nvPr/>
        </p:nvSpPr>
        <p:spPr>
          <a:xfrm>
            <a:off x="4734122" y="4067038"/>
            <a:ext cx="4156907" cy="43132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000">
                <a:solidFill>
                  <a:srgbClr val="C00000"/>
                </a:solidFill>
                <a:latin typeface="Arial" pitchFamily="34" charset="0"/>
                <a:sym typeface="Arial" pitchFamily="34" charset="0"/>
              </a:rPr>
              <a:t>家</a:t>
            </a:r>
            <a:r>
              <a:rPr lang="en-US" altLang="zh-CN" sz="2000">
                <a:solidFill>
                  <a:srgbClr val="C00000"/>
                </a:solidFill>
                <a:latin typeface="Arial" pitchFamily="34" charset="0"/>
                <a:sym typeface="Arial" pitchFamily="34" charset="0"/>
              </a:rPr>
              <a:t>~ </a:t>
            </a:r>
            <a:r>
              <a:rPr lang="zh-CN" altLang="en-US" sz="2000">
                <a:solidFill>
                  <a:srgbClr val="C00000"/>
                </a:solidFill>
                <a:latin typeface="Arial" pitchFamily="34" charset="0"/>
                <a:sym typeface="Arial" pitchFamily="34" charset="0"/>
              </a:rPr>
              <a:t>、舍</a:t>
            </a:r>
            <a:r>
              <a:rPr lang="en-US" altLang="zh-CN" sz="2000">
                <a:solidFill>
                  <a:srgbClr val="C00000"/>
                </a:solidFill>
                <a:latin typeface="Arial" pitchFamily="34" charset="0"/>
                <a:sym typeface="Arial" pitchFamily="34" charset="0"/>
              </a:rPr>
              <a:t>~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0592A52-CA68-418C-A475-24C212BE98C1}"/>
              </a:ext>
            </a:extLst>
          </p:cNvPr>
          <p:cNvSpPr/>
          <p:nvPr/>
        </p:nvSpPr>
        <p:spPr>
          <a:xfrm>
            <a:off x="915850" y="4869209"/>
            <a:ext cx="577912" cy="1116433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敬称</a:t>
            </a:r>
          </a:p>
        </p:txBody>
      </p:sp>
      <p:sp>
        <p:nvSpPr>
          <p:cNvPr id="11" name="文本占位符 8194">
            <a:extLst>
              <a:ext uri="{FF2B5EF4-FFF2-40B4-BE49-F238E27FC236}">
                <a16:creationId xmlns:a16="http://schemas.microsoft.com/office/drawing/2014/main" xmlns="" id="{9FD9B5EF-3C3C-4FA8-BD6D-14E8E90E6BDA}"/>
              </a:ext>
            </a:extLst>
          </p:cNvPr>
          <p:cNvSpPr txBox="1">
            <a:spLocks noChangeArrowheads="1"/>
          </p:cNvSpPr>
          <p:nvPr/>
        </p:nvSpPr>
        <p:spPr>
          <a:xfrm>
            <a:off x="1703511" y="4869829"/>
            <a:ext cx="9583339" cy="111617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宋体" pitchFamily="2" charset="-122"/>
                <a:ea typeface="宋体" pitchFamily="2" charset="-122"/>
                <a:sym typeface="Arial" pitchFamily="34" charset="0"/>
              </a:rPr>
              <a:t>对对方用敬称</a:t>
            </a:r>
            <a:endParaRPr lang="en-US" altLang="zh-CN" sz="2400">
              <a:latin typeface="宋体" pitchFamily="2" charset="-122"/>
              <a:ea typeface="宋体" pitchFamily="2" charset="-122"/>
              <a:sym typeface="Arial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357EDE9-F2DB-4B04-A268-1151B2C8CFC0}"/>
              </a:ext>
            </a:extLst>
          </p:cNvPr>
          <p:cNvSpPr/>
          <p:nvPr/>
        </p:nvSpPr>
        <p:spPr>
          <a:xfrm>
            <a:off x="4734122" y="5211760"/>
            <a:ext cx="4156907" cy="43132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000">
                <a:solidFill>
                  <a:srgbClr val="C00000"/>
                </a:solidFill>
                <a:latin typeface="Arial" pitchFamily="34" charset="0"/>
                <a:sym typeface="Arial" pitchFamily="34" charset="0"/>
              </a:rPr>
              <a:t>令、尊、贤、仁</a:t>
            </a:r>
          </a:p>
        </p:txBody>
      </p:sp>
    </p:spTree>
    <p:extLst>
      <p:ext uri="{BB962C8B-B14F-4D97-AF65-F5344CB8AC3E}">
        <p14:creationId xmlns:p14="http://schemas.microsoft.com/office/powerpoint/2010/main" val="5266034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  <p:bldP spid="7" grpId="4"/>
      <p:bldP spid="8" grpId="5"/>
      <p:bldP spid="9" grpId="6"/>
      <p:bldP spid="10" grpId="7"/>
      <p:bldP spid="11" grpId="8"/>
      <p:bldP spid="12" grpId="9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/>
              <a:t>礼仪</a:t>
            </a:r>
          </a:p>
        </p:txBody>
      </p:sp>
      <p:sp>
        <p:nvSpPr>
          <p:cNvPr id="7" name="文本占位符 8194"/>
          <p:cNvSpPr txBox="1">
            <a:spLocks noChangeArrowheads="1"/>
          </p:cNvSpPr>
          <p:nvPr/>
        </p:nvSpPr>
        <p:spPr>
          <a:xfrm>
            <a:off x="956567" y="1795842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揖让</a:t>
            </a:r>
          </a:p>
        </p:txBody>
      </p:sp>
      <p:sp>
        <p:nvSpPr>
          <p:cNvPr id="8" name="矩形 7"/>
          <p:cNvSpPr/>
          <p:nvPr/>
        </p:nvSpPr>
        <p:spPr>
          <a:xfrm>
            <a:off x="1053593" y="1133680"/>
            <a:ext cx="1524776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宾主礼仪</a:t>
            </a:r>
          </a:p>
        </p:txBody>
      </p:sp>
      <p:sp>
        <p:nvSpPr>
          <p:cNvPr id="9" name="文本占位符 8194"/>
          <p:cNvSpPr txBox="1">
            <a:spLocks noChangeArrowheads="1"/>
          </p:cNvSpPr>
          <p:nvPr/>
        </p:nvSpPr>
        <p:spPr>
          <a:xfrm>
            <a:off x="946302" y="2276153"/>
            <a:ext cx="5221136" cy="38171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古代宾主相见的礼节。揖让之礼按尊卑分为三种，称为三揖：</a:t>
            </a:r>
            <a:endParaRPr lang="en-US" altLang="zh-CN" sz="24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914400" lvl="1" indent="-4572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200">
                <a:latin typeface="Arial" pitchFamily="34" charset="0"/>
                <a:ea typeface="宋体" pitchFamily="2" charset="-122"/>
                <a:sym typeface="Arial" pitchFamily="34" charset="0"/>
              </a:rPr>
              <a:t>土揖，专用于没有婚姻关系的异姓，行礼时推手微向下；</a:t>
            </a:r>
            <a:endParaRPr lang="en-US" altLang="zh-CN" sz="22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914400" lvl="1" indent="-4572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200">
                <a:latin typeface="Arial" pitchFamily="34" charset="0"/>
                <a:ea typeface="宋体" pitchFamily="2" charset="-122"/>
                <a:sym typeface="Arial" pitchFamily="34" charset="0"/>
              </a:rPr>
              <a:t>时揖，专用于有婚姻关系的异姓，行礼时推手平而致于前；</a:t>
            </a:r>
            <a:endParaRPr lang="en-US" altLang="zh-CN" sz="22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914400" lvl="1" indent="-45720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2200">
                <a:latin typeface="Arial" pitchFamily="34" charset="0"/>
                <a:ea typeface="宋体" pitchFamily="2" charset="-122"/>
                <a:sym typeface="Arial" pitchFamily="34" charset="0"/>
              </a:rPr>
              <a:t>天揖，专用于同姓宾客，行礼时推手微向上。</a:t>
            </a:r>
            <a:endParaRPr lang="en-US" altLang="zh-CN" sz="22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禅让，即让位于比自己更贤能的人。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270" y="0"/>
            <a:ext cx="2919730" cy="2426970"/>
          </a:xfrm>
          <a:prstGeom prst="rect">
            <a:avLst/>
          </a:prstGeom>
        </p:spPr>
      </p:pic>
      <p:sp>
        <p:nvSpPr>
          <p:cNvPr id="2" name="文本占位符 8194"/>
          <p:cNvSpPr txBox="1">
            <a:spLocks noChangeArrowheads="1"/>
          </p:cNvSpPr>
          <p:nvPr/>
        </p:nvSpPr>
        <p:spPr>
          <a:xfrm>
            <a:off x="6488052" y="1795842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稽首</a:t>
            </a:r>
          </a:p>
        </p:txBody>
      </p:sp>
      <p:sp>
        <p:nvSpPr>
          <p:cNvPr id="3" name="文本占位符 8194"/>
          <p:cNvSpPr txBox="1">
            <a:spLocks noChangeArrowheads="1"/>
          </p:cNvSpPr>
          <p:nvPr/>
        </p:nvSpPr>
        <p:spPr>
          <a:xfrm>
            <a:off x="6487795" y="2319020"/>
            <a:ext cx="5220970" cy="21793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行礼时，施礼者屈膝跪地，左手按右手，拱手于地，头也缓缓至于地。头至地须停留一段时间，手在膝前，头在手后。</a:t>
            </a:r>
          </a:p>
        </p:txBody>
      </p:sp>
      <p:sp>
        <p:nvSpPr>
          <p:cNvPr id="11" name="文本占位符 8194"/>
          <p:cNvSpPr txBox="1">
            <a:spLocks noChangeArrowheads="1"/>
          </p:cNvSpPr>
          <p:nvPr/>
        </p:nvSpPr>
        <p:spPr>
          <a:xfrm>
            <a:off x="6487642" y="4201222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顿首</a:t>
            </a:r>
          </a:p>
        </p:txBody>
      </p:sp>
      <p:sp>
        <p:nvSpPr>
          <p:cNvPr id="15" name="文本占位符 8194"/>
          <p:cNvSpPr txBox="1">
            <a:spLocks noChangeArrowheads="1"/>
          </p:cNvSpPr>
          <p:nvPr/>
        </p:nvSpPr>
        <p:spPr>
          <a:xfrm>
            <a:off x="6487795" y="4724400"/>
            <a:ext cx="5220970" cy="16122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俗称叩头。行礼时，头碰地即起。因其头接触地面时间短暂，故称顿首。</a:t>
            </a:r>
          </a:p>
        </p:txBody>
      </p:sp>
    </p:spTree>
    <p:extLst>
      <p:ext uri="{BB962C8B-B14F-4D97-AF65-F5344CB8AC3E}">
        <p14:creationId xmlns:p14="http://schemas.microsoft.com/office/powerpoint/2010/main" val="3962765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1" uiExpand="1" build="p"/>
      <p:bldP spid="2" grpId="2" build="p"/>
      <p:bldP spid="3" grpId="3" build="p"/>
      <p:bldP spid="11" grpId="4" build="p"/>
      <p:bldP spid="15" grpId="5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礼仪</a:t>
            </a:r>
          </a:p>
        </p:txBody>
      </p:sp>
      <p:sp>
        <p:nvSpPr>
          <p:cNvPr id="7" name="文本占位符 8194"/>
          <p:cNvSpPr txBox="1">
            <a:spLocks noChangeArrowheads="1"/>
          </p:cNvSpPr>
          <p:nvPr/>
        </p:nvSpPr>
        <p:spPr>
          <a:xfrm>
            <a:off x="956567" y="1795842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称钱</a:t>
            </a:r>
          </a:p>
        </p:txBody>
      </p:sp>
      <p:sp>
        <p:nvSpPr>
          <p:cNvPr id="8" name="矩形 7"/>
          <p:cNvSpPr/>
          <p:nvPr/>
        </p:nvSpPr>
        <p:spPr>
          <a:xfrm>
            <a:off x="1053593" y="1133680"/>
            <a:ext cx="854721" cy="492443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讳称</a:t>
            </a:r>
          </a:p>
        </p:txBody>
      </p:sp>
      <p:sp>
        <p:nvSpPr>
          <p:cNvPr id="9" name="文本占位符 8194"/>
          <p:cNvSpPr txBox="1">
            <a:spLocks noChangeArrowheads="1"/>
          </p:cNvSpPr>
          <p:nvPr/>
        </p:nvSpPr>
        <p:spPr>
          <a:xfrm>
            <a:off x="946302" y="2276154"/>
            <a:ext cx="5221136" cy="49244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赋、禄 、饷、孔方兄、铜臭、润笔等</a:t>
            </a:r>
          </a:p>
        </p:txBody>
      </p:sp>
      <p:sp>
        <p:nvSpPr>
          <p:cNvPr id="11" name="文本占位符 8194"/>
          <p:cNvSpPr txBox="1">
            <a:spLocks noChangeArrowheads="1"/>
          </p:cNvSpPr>
          <p:nvPr/>
        </p:nvSpPr>
        <p:spPr>
          <a:xfrm>
            <a:off x="1000080" y="2976445"/>
            <a:ext cx="957185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称死</a:t>
            </a:r>
          </a:p>
        </p:txBody>
      </p:sp>
      <p:sp>
        <p:nvSpPr>
          <p:cNvPr id="15" name="文本占位符 8194"/>
          <p:cNvSpPr txBox="1">
            <a:spLocks noChangeArrowheads="1"/>
          </p:cNvSpPr>
          <p:nvPr/>
        </p:nvSpPr>
        <p:spPr>
          <a:xfrm>
            <a:off x="989814" y="3456756"/>
            <a:ext cx="10866825" cy="396115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 u="sng">
                <a:latin typeface="Arial" pitchFamily="34" charset="0"/>
                <a:ea typeface="宋体" pitchFamily="2" charset="-122"/>
                <a:sym typeface="Arial" pitchFamily="34" charset="0"/>
              </a:rPr>
              <a:t>天子、太后、公卿、王侯之死称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：薨、崩、百岁、千秋、晏驾、山陵崩等。</a:t>
            </a:r>
            <a:endParaRPr lang="en-US" altLang="zh-CN" sz="24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 u="sng">
                <a:latin typeface="Arial" pitchFamily="34" charset="0"/>
                <a:ea typeface="宋体" pitchFamily="2" charset="-122"/>
                <a:sym typeface="Arial" pitchFamily="34" charset="0"/>
              </a:rPr>
              <a:t>父母之死称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：见背、孤露、弃养等。 </a:t>
            </a: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 u="sng">
                <a:latin typeface="Arial" pitchFamily="34" charset="0"/>
                <a:ea typeface="宋体" pitchFamily="2" charset="-122"/>
                <a:sym typeface="Arial" pitchFamily="34" charset="0"/>
              </a:rPr>
              <a:t>佛道徒之死称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：涅檠、圆寂、坐化、羽化、仙游、仙逝等。“仙逝”现也用于称被人尊敬的人物的死。 </a:t>
            </a: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 u="sng">
                <a:latin typeface="Arial" pitchFamily="34" charset="0"/>
                <a:ea typeface="宋体" pitchFamily="2" charset="-122"/>
                <a:sym typeface="Arial" pitchFamily="34" charset="0"/>
              </a:rPr>
              <a:t>一般人的死称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：亡故、长眠、长逝、过世、谢世、寿终、殒命、捐生、就木、溘逝、老、故、逝、终等。 </a:t>
            </a: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24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2400">
              <a:latin typeface="Arial" pitchFamily="34" charset="0"/>
              <a:ea typeface="宋体" pitchFamily="2" charset="-122"/>
              <a:sym typeface="Arial" pitchFamily="34" charset="0"/>
            </a:endParaRPr>
          </a:p>
        </p:txBody>
      </p:sp>
      <p:sp>
        <p:nvSpPr>
          <p:cNvPr id="12" name="文本占位符 8194"/>
          <p:cNvSpPr txBox="1">
            <a:spLocks noChangeArrowheads="1"/>
          </p:cNvSpPr>
          <p:nvPr/>
        </p:nvSpPr>
        <p:spPr>
          <a:xfrm>
            <a:off x="6394297" y="1795842"/>
            <a:ext cx="1611041" cy="5232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称大小便</a:t>
            </a:r>
          </a:p>
        </p:txBody>
      </p:sp>
      <p:sp>
        <p:nvSpPr>
          <p:cNvPr id="13" name="文本占位符 8194"/>
          <p:cNvSpPr txBox="1">
            <a:spLocks noChangeArrowheads="1"/>
          </p:cNvSpPr>
          <p:nvPr/>
        </p:nvSpPr>
        <p:spPr>
          <a:xfrm>
            <a:off x="6384032" y="2276154"/>
            <a:ext cx="5221136" cy="49244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更衣、出恭、解手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1" build="p"/>
      <p:bldP spid="11" grpId="2" build="p"/>
      <p:bldP spid="15" grpId="3" uiExpand="1" build="p"/>
      <p:bldP spid="12" grpId="4" build="p"/>
      <p:bldP spid="13" grpId="5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990728" y="388825"/>
            <a:ext cx="1511300" cy="491490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快问快答</a:t>
            </a:r>
          </a:p>
        </p:txBody>
      </p:sp>
      <p:sp>
        <p:nvSpPr>
          <p:cNvPr id="9" name="文本占位符 8194"/>
          <p:cNvSpPr txBox="1">
            <a:spLocks noChangeArrowheads="1"/>
          </p:cNvSpPr>
          <p:nvPr/>
        </p:nvSpPr>
        <p:spPr>
          <a:xfrm>
            <a:off x="695400" y="1844824"/>
            <a:ext cx="8793480" cy="38169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>
                <a:latin typeface="Arial" pitchFamily="34" charset="0"/>
                <a:ea typeface="宋体" pitchFamily="2" charset="-122"/>
                <a:sym typeface="Arial" pitchFamily="34" charset="0"/>
              </a:rPr>
              <a:t>1、“雍正徐扬荆，鲫鱼两眼青”是指什么？ </a:t>
            </a:r>
            <a:endParaRPr lang="en-US" altLang="zh-CN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>
                <a:latin typeface="Arial" pitchFamily="34" charset="0"/>
                <a:ea typeface="宋体" pitchFamily="2" charset="-122"/>
                <a:sym typeface="Arial" pitchFamily="34" charset="0"/>
              </a:rPr>
              <a:t>2、解释以下口诀的意思：</a:t>
            </a:r>
            <a:endParaRPr lang="en-US" altLang="zh-CN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>
                <a:latin typeface="Arial" pitchFamily="34" charset="0"/>
                <a:ea typeface="宋体" pitchFamily="2" charset="-122"/>
                <a:sym typeface="Arial" pitchFamily="34" charset="0"/>
              </a:rPr>
              <a:t> 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朔朏望晦看月相，夜半鸡鸣到平旦。</a:t>
            </a:r>
          </a:p>
          <a:p>
            <a:pPr marL="0" indent="0">
              <a:buNone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日出食时升隅中，日中日昳到晡时。</a:t>
            </a:r>
          </a:p>
          <a:p>
            <a:pPr marL="0" indent="0">
              <a:buNone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日入黄昏人定后，三更五鼓又一天。</a:t>
            </a:r>
            <a:endParaRPr lang="en-US" altLang="zh-CN">
              <a:latin typeface="Arial" pitchFamily="34" charset="0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>
                <a:latin typeface="Arial" pitchFamily="34" charset="0"/>
                <a:ea typeface="宋体" pitchFamily="2" charset="-122"/>
              </a:rPr>
              <a:t>3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、解释：“三山四渎五岳六合八荒”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>
              <a:latin typeface="Arial" pitchFamily="34" charset="0"/>
              <a:ea typeface="宋体" pitchFamily="2" charset="-122"/>
              <a:sym typeface="Arial" pitchFamily="34" charset="0"/>
            </a:endParaRPr>
          </a:p>
        </p:txBody>
      </p:sp>
      <p:pic>
        <p:nvPicPr>
          <p:cNvPr id="1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66400" y="108458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990415" y="369019"/>
            <a:ext cx="4967982" cy="431329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/>
              <a:t>地理</a:t>
            </a:r>
          </a:p>
        </p:txBody>
      </p:sp>
      <p:sp>
        <p:nvSpPr>
          <p:cNvPr id="10" name="矩形 9"/>
          <p:cNvSpPr/>
          <p:nvPr/>
        </p:nvSpPr>
        <p:spPr>
          <a:xfrm>
            <a:off x="1053593" y="1133680"/>
            <a:ext cx="1843405" cy="491490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山川关隘名</a:t>
            </a:r>
          </a:p>
        </p:txBody>
      </p:sp>
      <p:sp>
        <p:nvSpPr>
          <p:cNvPr id="11" name="文本占位符 8194"/>
          <p:cNvSpPr txBox="1">
            <a:spLocks noChangeArrowheads="1"/>
          </p:cNvSpPr>
          <p:nvPr/>
        </p:nvSpPr>
        <p:spPr>
          <a:xfrm>
            <a:off x="956567" y="1795842"/>
            <a:ext cx="602929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江</a:t>
            </a:r>
          </a:p>
        </p:txBody>
      </p:sp>
      <p:sp>
        <p:nvSpPr>
          <p:cNvPr id="14" name="文本占位符 8194"/>
          <p:cNvSpPr txBox="1">
            <a:spLocks noChangeArrowheads="1"/>
          </p:cNvSpPr>
          <p:nvPr/>
        </p:nvSpPr>
        <p:spPr>
          <a:xfrm>
            <a:off x="1703512" y="1826619"/>
            <a:ext cx="1189258" cy="4924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长江</a:t>
            </a:r>
          </a:p>
        </p:txBody>
      </p:sp>
      <p:sp>
        <p:nvSpPr>
          <p:cNvPr id="17" name="文本占位符 8194"/>
          <p:cNvSpPr txBox="1">
            <a:spLocks noChangeArrowheads="1"/>
          </p:cNvSpPr>
          <p:nvPr/>
        </p:nvSpPr>
        <p:spPr>
          <a:xfrm>
            <a:off x="956567" y="2458004"/>
            <a:ext cx="602929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河</a:t>
            </a:r>
          </a:p>
        </p:txBody>
      </p:sp>
      <p:sp>
        <p:nvSpPr>
          <p:cNvPr id="19" name="文本占位符 8194"/>
          <p:cNvSpPr txBox="1">
            <a:spLocks noChangeArrowheads="1"/>
          </p:cNvSpPr>
          <p:nvPr/>
        </p:nvSpPr>
        <p:spPr>
          <a:xfrm>
            <a:off x="1703512" y="2488781"/>
            <a:ext cx="1189258" cy="4924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黄河</a:t>
            </a:r>
          </a:p>
        </p:txBody>
      </p:sp>
      <p:sp>
        <p:nvSpPr>
          <p:cNvPr id="20" name="文本占位符 8194"/>
          <p:cNvSpPr txBox="1">
            <a:spLocks noChangeArrowheads="1"/>
          </p:cNvSpPr>
          <p:nvPr/>
        </p:nvSpPr>
        <p:spPr>
          <a:xfrm>
            <a:off x="956567" y="3120166"/>
            <a:ext cx="602929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山</a:t>
            </a:r>
          </a:p>
        </p:txBody>
      </p:sp>
      <p:sp>
        <p:nvSpPr>
          <p:cNvPr id="21" name="文本占位符 8194"/>
          <p:cNvSpPr txBox="1">
            <a:spLocks noChangeArrowheads="1"/>
          </p:cNvSpPr>
          <p:nvPr/>
        </p:nvSpPr>
        <p:spPr>
          <a:xfrm>
            <a:off x="1703512" y="3150943"/>
            <a:ext cx="3312368" cy="94526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崤（</a:t>
            </a:r>
            <a:r>
              <a:rPr lang="en-US" altLang="zh-CN" sz="2400" err="1">
                <a:latin typeface="Arial" pitchFamily="34" charset="0"/>
                <a:ea typeface="宋体" pitchFamily="2" charset="-122"/>
                <a:sym typeface="Arial" pitchFamily="34" charset="0"/>
              </a:rPr>
              <a:t>xiáo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）山</a:t>
            </a:r>
            <a:endParaRPr lang="en-US" altLang="zh-CN" sz="24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秦岭山脉东段的支脉 </a:t>
            </a: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2400">
              <a:latin typeface="Arial" pitchFamily="34" charset="0"/>
              <a:ea typeface="宋体" pitchFamily="2" charset="-122"/>
              <a:sym typeface="Arial" pitchFamily="34" charset="0"/>
            </a:endParaRPr>
          </a:p>
        </p:txBody>
      </p:sp>
      <p:sp>
        <p:nvSpPr>
          <p:cNvPr id="23" name="文本占位符 8194"/>
          <p:cNvSpPr txBox="1">
            <a:spLocks noChangeArrowheads="1"/>
          </p:cNvSpPr>
          <p:nvPr/>
        </p:nvSpPr>
        <p:spPr>
          <a:xfrm>
            <a:off x="6406772" y="4096086"/>
            <a:ext cx="890961" cy="5232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三山</a:t>
            </a:r>
          </a:p>
        </p:txBody>
      </p:sp>
      <p:sp>
        <p:nvSpPr>
          <p:cNvPr id="24" name="文本占位符 8194"/>
          <p:cNvSpPr txBox="1">
            <a:spLocks noChangeArrowheads="1"/>
          </p:cNvSpPr>
          <p:nvPr/>
        </p:nvSpPr>
        <p:spPr>
          <a:xfrm>
            <a:off x="7297227" y="4096383"/>
            <a:ext cx="3312368" cy="5232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蓬莱、方丈、瀛</a:t>
            </a:r>
            <a:r>
              <a:rPr lang="en-US" altLang="zh-CN" sz="2400" err="1">
                <a:latin typeface="Arial" pitchFamily="34" charset="0"/>
                <a:ea typeface="宋体" pitchFamily="2" charset="-122"/>
                <a:sym typeface="Arial" pitchFamily="34" charset="0"/>
              </a:rPr>
              <a:t>yíng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洲</a:t>
            </a:r>
          </a:p>
        </p:txBody>
      </p:sp>
      <p:sp>
        <p:nvSpPr>
          <p:cNvPr id="32" name="文本占位符 8194"/>
          <p:cNvSpPr txBox="1">
            <a:spLocks noChangeArrowheads="1"/>
          </p:cNvSpPr>
          <p:nvPr/>
        </p:nvSpPr>
        <p:spPr>
          <a:xfrm>
            <a:off x="6406614" y="1795842"/>
            <a:ext cx="890961" cy="5232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五岳</a:t>
            </a:r>
          </a:p>
        </p:txBody>
      </p:sp>
      <p:sp>
        <p:nvSpPr>
          <p:cNvPr id="33" name="文本占位符 8194"/>
          <p:cNvSpPr txBox="1">
            <a:spLocks noChangeArrowheads="1"/>
          </p:cNvSpPr>
          <p:nvPr/>
        </p:nvSpPr>
        <p:spPr>
          <a:xfrm>
            <a:off x="7153558" y="1826619"/>
            <a:ext cx="4487058" cy="8823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东岳泰山、西岳华山、南岳衡山、北岳恒山、中岳嵩山</a:t>
            </a:r>
          </a:p>
        </p:txBody>
      </p:sp>
      <p:sp>
        <p:nvSpPr>
          <p:cNvPr id="40" name="文本占位符 8194"/>
          <p:cNvSpPr txBox="1">
            <a:spLocks noChangeArrowheads="1"/>
          </p:cNvSpPr>
          <p:nvPr/>
        </p:nvSpPr>
        <p:spPr>
          <a:xfrm>
            <a:off x="6406614" y="2981668"/>
            <a:ext cx="890961" cy="5232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四渎</a:t>
            </a:r>
          </a:p>
        </p:txBody>
      </p:sp>
      <p:sp>
        <p:nvSpPr>
          <p:cNvPr id="41" name="文本占位符 8194"/>
          <p:cNvSpPr txBox="1">
            <a:spLocks noChangeArrowheads="1"/>
          </p:cNvSpPr>
          <p:nvPr/>
        </p:nvSpPr>
        <p:spPr>
          <a:xfrm>
            <a:off x="7153558" y="3012445"/>
            <a:ext cx="4487058" cy="8823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长江、黄河、淮水、济水</a:t>
            </a:r>
            <a:endParaRPr lang="en-US" altLang="zh-CN" sz="24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江淮河济为四渎</a:t>
            </a:r>
            <a:r>
              <a:rPr lang="en-US" altLang="zh-CN" sz="2400" err="1">
                <a:latin typeface="Arial" pitchFamily="34" charset="0"/>
                <a:ea typeface="宋体" pitchFamily="2" charset="-122"/>
                <a:sym typeface="Arial" pitchFamily="34" charset="0"/>
              </a:rPr>
              <a:t>dú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。</a:t>
            </a:r>
            <a:r>
              <a:rPr lang="en-US" altLang="zh-CN" sz="2400">
                <a:latin typeface="Arial" pitchFamily="34" charset="0"/>
                <a:ea typeface="宋体" pitchFamily="2" charset="-122"/>
                <a:sym typeface="Arial" pitchFamily="34" charset="0"/>
              </a:rPr>
              <a:t>——《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尔雅</a:t>
            </a:r>
            <a:r>
              <a:rPr lang="en-US" altLang="zh-CN" sz="2400">
                <a:latin typeface="Arial" pitchFamily="34" charset="0"/>
                <a:ea typeface="宋体" pitchFamily="2" charset="-122"/>
                <a:sym typeface="Arial" pitchFamily="34" charset="0"/>
              </a:rPr>
              <a:t>》</a:t>
            </a:r>
            <a:endParaRPr lang="zh-CN" altLang="en-US" sz="2400">
              <a:latin typeface="Arial" pitchFamily="34" charset="0"/>
              <a:ea typeface="宋体" pitchFamily="2" charset="-122"/>
              <a:sym typeface="Arial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0" b="21251"/>
          <a:stretch>
            <a:fillRect/>
          </a:stretch>
        </p:blipFill>
        <p:spPr>
          <a:xfrm flipH="1">
            <a:off x="4511824" y="3676329"/>
            <a:ext cx="7680176" cy="318167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53592" y="4619830"/>
            <a:ext cx="3818272" cy="49244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地名中的“阴”与“阳”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3465" y="5344795"/>
            <a:ext cx="1440180" cy="1188720"/>
            <a:chOff x="1644379" y="2069693"/>
            <a:chExt cx="1819638" cy="211488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63" t="19733" r="12189" b="14220"/>
            <a:stretch>
              <a:fillRect/>
            </a:stretch>
          </p:blipFill>
          <p:spPr>
            <a:xfrm rot="18000000">
              <a:off x="1496757" y="2217315"/>
              <a:ext cx="2114882" cy="1819638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2000200" y="2476000"/>
              <a:ext cx="1107996" cy="1257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>
                  <a:latin typeface="隶书" panose="02010509060101010101" pitchFamily="49" charset="-122"/>
                  <a:ea typeface="隶书" panose="02010509060101010101" pitchFamily="49" charset="-122"/>
                  <a:sym typeface="Arial" pitchFamily="34" charset="0"/>
                </a:rPr>
                <a:t>阳</a:t>
              </a:r>
            </a:p>
          </p:txBody>
        </p:sp>
      </p:grpSp>
      <p:sp>
        <p:nvSpPr>
          <p:cNvPr id="28" name="文本占位符 8194"/>
          <p:cNvSpPr txBox="1">
            <a:spLocks noChangeArrowheads="1"/>
          </p:cNvSpPr>
          <p:nvPr/>
        </p:nvSpPr>
        <p:spPr>
          <a:xfrm>
            <a:off x="2694517" y="5332813"/>
            <a:ext cx="2107811" cy="118835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>
                <a:latin typeface="Arial" pitchFamily="34" charset="0"/>
                <a:ea typeface="宋体" pitchFamily="2" charset="-122"/>
                <a:sym typeface="Arial" pitchFamily="34" charset="0"/>
              </a:rPr>
              <a:t>山的南面</a:t>
            </a:r>
            <a:endParaRPr lang="en-US" altLang="zh-CN" b="1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>
                <a:latin typeface="Arial" pitchFamily="34" charset="0"/>
                <a:ea typeface="宋体" pitchFamily="2" charset="-122"/>
                <a:sym typeface="Arial" pitchFamily="34" charset="0"/>
              </a:rPr>
              <a:t>水的北面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290945" y="5274310"/>
            <a:ext cx="1373505" cy="1304925"/>
            <a:chOff x="1644379" y="2069693"/>
            <a:chExt cx="1819638" cy="211488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63" t="19733" r="12189" b="14220"/>
            <a:stretch>
              <a:fillRect/>
            </a:stretch>
          </p:blipFill>
          <p:spPr>
            <a:xfrm rot="18000000">
              <a:off x="1496757" y="2217315"/>
              <a:ext cx="2114882" cy="1819638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2000200" y="2476000"/>
              <a:ext cx="1107996" cy="1145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>
                  <a:latin typeface="隶书" panose="02010509060101010101" pitchFamily="49" charset="-122"/>
                  <a:ea typeface="隶书" panose="02010509060101010101" pitchFamily="49" charset="-122"/>
                  <a:sym typeface="Arial" pitchFamily="34" charset="0"/>
                </a:rPr>
                <a:t>阴</a:t>
              </a:r>
            </a:p>
          </p:txBody>
        </p:sp>
      </p:grpSp>
      <p:sp>
        <p:nvSpPr>
          <p:cNvPr id="27" name="文本占位符 8194"/>
          <p:cNvSpPr txBox="1">
            <a:spLocks noChangeArrowheads="1"/>
          </p:cNvSpPr>
          <p:nvPr/>
        </p:nvSpPr>
        <p:spPr>
          <a:xfrm>
            <a:off x="7732862" y="5344878"/>
            <a:ext cx="2107811" cy="118835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>
                <a:latin typeface="Arial" pitchFamily="34" charset="0"/>
                <a:ea typeface="宋体" pitchFamily="2" charset="-122"/>
                <a:sym typeface="Arial" pitchFamily="34" charset="0"/>
              </a:rPr>
              <a:t>山的北面</a:t>
            </a:r>
            <a:endParaRPr lang="en-US" altLang="zh-CN" b="1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>
                <a:latin typeface="Arial" pitchFamily="34" charset="0"/>
                <a:ea typeface="宋体" pitchFamily="2" charset="-122"/>
                <a:sym typeface="Arial" pitchFamily="34" charset="0"/>
              </a:rPr>
              <a:t>水的南面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1" build="p"/>
      <p:bldP spid="17" grpId="2" build="p"/>
      <p:bldP spid="19" grpId="3" build="p"/>
      <p:bldP spid="20" grpId="4" build="p"/>
      <p:bldP spid="21" grpId="5" uiExpand="1" build="p"/>
      <p:bldP spid="23" grpId="6" build="p"/>
      <p:bldP spid="24" grpId="7" build="p"/>
      <p:bldP spid="32" grpId="8" build="p"/>
      <p:bldP spid="33" grpId="9" build="p"/>
      <p:bldP spid="40" grpId="10" build="p"/>
      <p:bldP spid="41" grpId="11" uiExpand="1" build="p"/>
      <p:bldP spid="28" grpId="12" uiExpand="1" build="p"/>
      <p:bldP spid="27" grpId="13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990415" y="369019"/>
            <a:ext cx="4967982" cy="431329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/>
              <a:t>地理</a:t>
            </a:r>
            <a:r>
              <a:rPr lang="en-US" altLang="zh-CN"/>
              <a:t>-</a:t>
            </a:r>
            <a:r>
              <a:rPr lang="zh-CN" altLang="en-US"/>
              <a:t>案例</a:t>
            </a:r>
          </a:p>
        </p:txBody>
      </p:sp>
      <p:sp>
        <p:nvSpPr>
          <p:cNvPr id="22" name="文本占位符 8194"/>
          <p:cNvSpPr txBox="1">
            <a:spLocks noChangeArrowheads="1"/>
          </p:cNvSpPr>
          <p:nvPr/>
        </p:nvSpPr>
        <p:spPr>
          <a:xfrm>
            <a:off x="956567" y="1032613"/>
            <a:ext cx="957185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河内</a:t>
            </a:r>
          </a:p>
        </p:txBody>
      </p:sp>
      <p:sp>
        <p:nvSpPr>
          <p:cNvPr id="23" name="文本占位符 8194"/>
          <p:cNvSpPr txBox="1">
            <a:spLocks noChangeArrowheads="1"/>
          </p:cNvSpPr>
          <p:nvPr/>
        </p:nvSpPr>
        <p:spPr>
          <a:xfrm>
            <a:off x="946302" y="1512924"/>
            <a:ext cx="5149697" cy="10384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古地区名。春秋战国时期，以黄河以北为河内，黄河以南为河外。</a:t>
            </a:r>
          </a:p>
        </p:txBody>
      </p:sp>
      <p:sp>
        <p:nvSpPr>
          <p:cNvPr id="24" name="文本占位符 8194"/>
          <p:cNvSpPr txBox="1">
            <a:spLocks noChangeArrowheads="1"/>
          </p:cNvSpPr>
          <p:nvPr/>
        </p:nvSpPr>
        <p:spPr>
          <a:xfrm>
            <a:off x="956567" y="2648565"/>
            <a:ext cx="957185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河东</a:t>
            </a:r>
          </a:p>
        </p:txBody>
      </p:sp>
      <p:sp>
        <p:nvSpPr>
          <p:cNvPr id="25" name="文本占位符 8194"/>
          <p:cNvSpPr txBox="1">
            <a:spLocks noChangeArrowheads="1"/>
          </p:cNvSpPr>
          <p:nvPr/>
        </p:nvSpPr>
        <p:spPr>
          <a:xfrm>
            <a:off x="946302" y="3128876"/>
            <a:ext cx="5149697" cy="235559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“河东”本是地名，代指山西。因黄河流经山西省的西南境，则山西在黄河以东，故这块地方古称河东。秦汉时指河东郡地，在今山西运城、临汾一带。 </a:t>
            </a:r>
          </a:p>
        </p:txBody>
      </p:sp>
      <p:sp>
        <p:nvSpPr>
          <p:cNvPr id="26" name="文本占位符 8194"/>
          <p:cNvSpPr txBox="1">
            <a:spLocks noChangeArrowheads="1"/>
          </p:cNvSpPr>
          <p:nvPr/>
        </p:nvSpPr>
        <p:spPr>
          <a:xfrm>
            <a:off x="943203" y="5376536"/>
            <a:ext cx="957185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山东</a:t>
            </a:r>
          </a:p>
        </p:txBody>
      </p:sp>
      <p:sp>
        <p:nvSpPr>
          <p:cNvPr id="27" name="文本占位符 8194"/>
          <p:cNvSpPr txBox="1">
            <a:spLocks noChangeArrowheads="1"/>
          </p:cNvSpPr>
          <p:nvPr/>
        </p:nvSpPr>
        <p:spPr>
          <a:xfrm>
            <a:off x="932938" y="5856847"/>
            <a:ext cx="5149697" cy="52322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崤山以东，即东方诸国。 </a:t>
            </a:r>
          </a:p>
        </p:txBody>
      </p:sp>
      <p:sp>
        <p:nvSpPr>
          <p:cNvPr id="28" name="文本占位符 8194"/>
          <p:cNvSpPr txBox="1">
            <a:spLocks noChangeArrowheads="1"/>
          </p:cNvSpPr>
          <p:nvPr/>
        </p:nvSpPr>
        <p:spPr>
          <a:xfrm>
            <a:off x="6131881" y="1075522"/>
            <a:ext cx="957185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西河</a:t>
            </a:r>
          </a:p>
        </p:txBody>
      </p:sp>
      <p:sp>
        <p:nvSpPr>
          <p:cNvPr id="29" name="文本占位符 8194"/>
          <p:cNvSpPr txBox="1">
            <a:spLocks noChangeArrowheads="1"/>
          </p:cNvSpPr>
          <p:nvPr/>
        </p:nvSpPr>
        <p:spPr>
          <a:xfrm>
            <a:off x="6121616" y="1555833"/>
            <a:ext cx="5149697" cy="52322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又称河西，黄河以西的地区。 </a:t>
            </a:r>
          </a:p>
        </p:txBody>
      </p:sp>
      <p:sp>
        <p:nvSpPr>
          <p:cNvPr id="30" name="文本占位符 8194"/>
          <p:cNvSpPr txBox="1">
            <a:spLocks noChangeArrowheads="1"/>
          </p:cNvSpPr>
          <p:nvPr/>
        </p:nvSpPr>
        <p:spPr>
          <a:xfrm>
            <a:off x="6131881" y="2079054"/>
            <a:ext cx="957185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关西</a:t>
            </a:r>
          </a:p>
        </p:txBody>
      </p:sp>
      <p:sp>
        <p:nvSpPr>
          <p:cNvPr id="31" name="文本占位符 8194"/>
          <p:cNvSpPr txBox="1">
            <a:spLocks noChangeArrowheads="1"/>
          </p:cNvSpPr>
          <p:nvPr/>
        </p:nvSpPr>
        <p:spPr>
          <a:xfrm>
            <a:off x="6121616" y="2559365"/>
            <a:ext cx="5149697" cy="52322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函谷关以西。又称关内。 </a:t>
            </a:r>
          </a:p>
        </p:txBody>
      </p:sp>
      <p:sp>
        <p:nvSpPr>
          <p:cNvPr id="32" name="文本占位符 8194"/>
          <p:cNvSpPr txBox="1">
            <a:spLocks noChangeArrowheads="1"/>
          </p:cNvSpPr>
          <p:nvPr/>
        </p:nvSpPr>
        <p:spPr>
          <a:xfrm>
            <a:off x="6131881" y="3082586"/>
            <a:ext cx="957185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江表</a:t>
            </a:r>
          </a:p>
        </p:txBody>
      </p:sp>
      <p:sp>
        <p:nvSpPr>
          <p:cNvPr id="33" name="文本占位符 8194"/>
          <p:cNvSpPr txBox="1">
            <a:spLocks noChangeArrowheads="1"/>
          </p:cNvSpPr>
          <p:nvPr/>
        </p:nvSpPr>
        <p:spPr>
          <a:xfrm>
            <a:off x="6121616" y="3562897"/>
            <a:ext cx="5149697" cy="93749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长江以南地区，从中原看，地处长江之外，故称江表。 </a:t>
            </a:r>
          </a:p>
        </p:txBody>
      </p:sp>
      <p:sp>
        <p:nvSpPr>
          <p:cNvPr id="34" name="文本占位符 8194"/>
          <p:cNvSpPr txBox="1">
            <a:spLocks noChangeArrowheads="1"/>
          </p:cNvSpPr>
          <p:nvPr/>
        </p:nvSpPr>
        <p:spPr>
          <a:xfrm>
            <a:off x="6131881" y="4560245"/>
            <a:ext cx="957185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淮左</a:t>
            </a:r>
          </a:p>
        </p:txBody>
      </p:sp>
      <p:sp>
        <p:nvSpPr>
          <p:cNvPr id="35" name="文本占位符 8194"/>
          <p:cNvSpPr txBox="1">
            <a:spLocks noChangeArrowheads="1"/>
          </p:cNvSpPr>
          <p:nvPr/>
        </p:nvSpPr>
        <p:spPr>
          <a:xfrm>
            <a:off x="6121616" y="5040556"/>
            <a:ext cx="5149697" cy="52322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淮水东面。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1" build="p"/>
      <p:bldP spid="24" grpId="2" build="p"/>
      <p:bldP spid="25" grpId="3" build="p"/>
      <p:bldP spid="26" grpId="4" build="p"/>
      <p:bldP spid="27" grpId="5" build="p"/>
      <p:bldP spid="28" grpId="6" build="p"/>
      <p:bldP spid="29" grpId="7" build="p"/>
      <p:bldP spid="30" grpId="8" build="p"/>
      <p:bldP spid="31" grpId="9" build="p"/>
      <p:bldP spid="32" grpId="10" build="p"/>
      <p:bldP spid="33" grpId="11" build="p"/>
      <p:bldP spid="34" grpId="12" build="p"/>
      <p:bldP spid="35" grpId="13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/>
              <a:t>纪年</a:t>
            </a:r>
          </a:p>
        </p:txBody>
      </p:sp>
      <p:sp>
        <p:nvSpPr>
          <p:cNvPr id="7" name="矩形 6"/>
          <p:cNvSpPr/>
          <p:nvPr/>
        </p:nvSpPr>
        <p:spPr>
          <a:xfrm>
            <a:off x="990727" y="967945"/>
            <a:ext cx="2090080" cy="49244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干支纪年法</a:t>
            </a:r>
          </a:p>
        </p:txBody>
      </p:sp>
      <p:sp>
        <p:nvSpPr>
          <p:cNvPr id="8" name="文本占位符 8194"/>
          <p:cNvSpPr txBox="1">
            <a:spLocks noChangeArrowheads="1"/>
          </p:cNvSpPr>
          <p:nvPr/>
        </p:nvSpPr>
        <p:spPr>
          <a:xfrm>
            <a:off x="990857" y="1689660"/>
            <a:ext cx="957185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天干</a:t>
            </a:r>
          </a:p>
        </p:txBody>
      </p:sp>
      <p:sp>
        <p:nvSpPr>
          <p:cNvPr id="9" name="文本占位符 8194"/>
          <p:cNvSpPr txBox="1">
            <a:spLocks noChangeArrowheads="1"/>
          </p:cNvSpPr>
          <p:nvPr/>
        </p:nvSpPr>
        <p:spPr>
          <a:xfrm>
            <a:off x="990753" y="2213151"/>
            <a:ext cx="3781546" cy="52322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甲乙丙丁戊己庚辛壬癸</a:t>
            </a:r>
          </a:p>
        </p:txBody>
      </p:sp>
      <p:sp>
        <p:nvSpPr>
          <p:cNvPr id="10" name="文本占位符 8194"/>
          <p:cNvSpPr txBox="1">
            <a:spLocks noChangeArrowheads="1"/>
          </p:cNvSpPr>
          <p:nvPr/>
        </p:nvSpPr>
        <p:spPr>
          <a:xfrm>
            <a:off x="990705" y="2736140"/>
            <a:ext cx="957185" cy="5232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地支</a:t>
            </a:r>
          </a:p>
        </p:txBody>
      </p:sp>
      <p:sp>
        <p:nvSpPr>
          <p:cNvPr id="11" name="文本占位符 8194"/>
          <p:cNvSpPr txBox="1">
            <a:spLocks noChangeArrowheads="1"/>
          </p:cNvSpPr>
          <p:nvPr/>
        </p:nvSpPr>
        <p:spPr>
          <a:xfrm>
            <a:off x="990600" y="3259631"/>
            <a:ext cx="4069577" cy="52322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子丑寅卯辰巳午未申酉戌亥</a:t>
            </a:r>
          </a:p>
        </p:txBody>
      </p:sp>
      <p:graphicFrame>
        <p:nvGraphicFramePr>
          <p:cNvPr id="12" name="内容占位符 1741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90716" y="3904088"/>
          <a:ext cx="6338551" cy="2832702"/>
        </p:xfrm>
        <a:graphic>
          <a:graphicData uri="http://schemas.openxmlformats.org/drawingml/2006/table">
            <a:tbl>
              <a:tblPr/>
              <a:tblGrid>
                <a:gridCol w="6337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50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34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34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24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447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2603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4466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3162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3348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47211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甲子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乙丑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丙寅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丁卯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戊辰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己巳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庚午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辛未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壬申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癸酉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211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甲戌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乙亥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丙子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丁丑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戊寅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己卯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庚辰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辛巳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壬午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癸未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211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甲申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乙酉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丙戌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丁亥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戊子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己丑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庚寅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辛卯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壬辰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癸巳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211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甲午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乙未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丙申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丁酉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戊戌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己亥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庚子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辛丑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壬寅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癸卯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211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甲辰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乙巳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丙午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丁未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戊申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己酉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庚戌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辛亥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壬子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癸丑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211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甲寅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乙卯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丙辰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丁巳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戊午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己未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庚申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辛酉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壬戌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癸亥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7984617" y="967945"/>
            <a:ext cx="2090080" cy="49244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帝王纪年法</a:t>
            </a:r>
          </a:p>
        </p:txBody>
      </p:sp>
      <p:sp>
        <p:nvSpPr>
          <p:cNvPr id="3" name="文本占位符 8194"/>
          <p:cNvSpPr txBox="1">
            <a:spLocks noChangeArrowheads="1"/>
          </p:cNvSpPr>
          <p:nvPr/>
        </p:nvSpPr>
        <p:spPr>
          <a:xfrm>
            <a:off x="7876540" y="1689735"/>
            <a:ext cx="3763645" cy="27330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b="1">
                <a:latin typeface="Arial" pitchFamily="34" charset="0"/>
                <a:ea typeface="宋体" pitchFamily="2" charset="-122"/>
                <a:sym typeface="Arial" pitchFamily="34" charset="0"/>
              </a:rPr>
              <a:t>中国古代从</a:t>
            </a:r>
            <a:r>
              <a:rPr lang="zh-CN" altLang="en-US" sz="20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汉武帝</a:t>
            </a:r>
            <a:r>
              <a:rPr lang="zh-CN" altLang="en-US" sz="2000" b="1">
                <a:latin typeface="Arial" pitchFamily="34" charset="0"/>
                <a:ea typeface="宋体" pitchFamily="2" charset="-122"/>
                <a:sym typeface="Arial" pitchFamily="34" charset="0"/>
              </a:rPr>
              <a:t>时开始使用年号纪年。第一个年号为</a:t>
            </a:r>
            <a:r>
              <a:rPr lang="zh-CN" altLang="en-US" sz="20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建元</a:t>
            </a:r>
            <a:r>
              <a:rPr lang="zh-CN" altLang="en-US" sz="2000" b="1">
                <a:latin typeface="Arial" pitchFamily="34" charset="0"/>
                <a:ea typeface="宋体" pitchFamily="2" charset="-122"/>
                <a:sym typeface="Arial" pitchFamily="34" charset="0"/>
              </a:rPr>
              <a:t>（前</a:t>
            </a:r>
            <a:r>
              <a:rPr lang="en-US" altLang="zh-CN" sz="2000" b="1">
                <a:latin typeface="Arial" pitchFamily="34" charset="0"/>
                <a:ea typeface="宋体" pitchFamily="2" charset="-122"/>
                <a:sym typeface="Arial" pitchFamily="34" charset="0"/>
              </a:rPr>
              <a:t>140—</a:t>
            </a:r>
            <a:r>
              <a:rPr lang="zh-CN" altLang="en-US" sz="2000" b="1">
                <a:latin typeface="Arial" pitchFamily="34" charset="0"/>
                <a:ea typeface="宋体" pitchFamily="2" charset="-122"/>
                <a:sym typeface="Arial" pitchFamily="34" charset="0"/>
              </a:rPr>
              <a:t>前</a:t>
            </a:r>
            <a:r>
              <a:rPr lang="en-US" altLang="zh-CN" sz="2000" b="1">
                <a:latin typeface="Arial" pitchFamily="34" charset="0"/>
                <a:ea typeface="宋体" pitchFamily="2" charset="-122"/>
                <a:sym typeface="Arial" pitchFamily="34" charset="0"/>
              </a:rPr>
              <a:t>135</a:t>
            </a:r>
            <a:r>
              <a:rPr lang="zh-CN" altLang="en-US" sz="2000" b="1">
                <a:latin typeface="Arial" pitchFamily="34" charset="0"/>
                <a:ea typeface="宋体" pitchFamily="2" charset="-122"/>
                <a:sym typeface="Arial" pitchFamily="34" charset="0"/>
              </a:rPr>
              <a:t>）。在中国历史上，清代用康熙的年号纪年时间最长，其次是乾隆，康熙、乾隆时期史称“康乾盛世”。又如唐玄宗用“开元”为年号历</a:t>
            </a:r>
            <a:r>
              <a:rPr lang="en-US" altLang="zh-CN" sz="2000" b="1">
                <a:latin typeface="Arial" pitchFamily="34" charset="0"/>
                <a:ea typeface="宋体" pitchFamily="2" charset="-122"/>
                <a:sym typeface="Arial" pitchFamily="34" charset="0"/>
              </a:rPr>
              <a:t>28</a:t>
            </a:r>
            <a:r>
              <a:rPr lang="zh-CN" altLang="en-US" sz="2000" b="1">
                <a:latin typeface="Arial" pitchFamily="34" charset="0"/>
                <a:ea typeface="宋体" pitchFamily="2" charset="-122"/>
                <a:sym typeface="Arial" pitchFamily="34" charset="0"/>
              </a:rPr>
              <a:t>年</a:t>
            </a:r>
            <a:r>
              <a:rPr lang="zh-CN" sz="2000" b="1">
                <a:latin typeface="Arial" pitchFamily="34" charset="0"/>
                <a:ea typeface="宋体" pitchFamily="2" charset="-122"/>
                <a:sym typeface="Arial" pitchFamily="34" charset="0"/>
              </a:rPr>
              <a:t>，</a:t>
            </a:r>
            <a:r>
              <a:rPr lang="zh-CN" altLang="en-US" sz="2000" b="1">
                <a:latin typeface="Arial" pitchFamily="34" charset="0"/>
                <a:ea typeface="宋体" pitchFamily="2" charset="-122"/>
                <a:sym typeface="Arial" pitchFamily="34" charset="0"/>
              </a:rPr>
              <a:t>史称“开元盛世”。在社会动荡的年代，如北宋末年、南宋末年，皇帝频繁更换年号，企图借不断更换含有吉祥意义的年号来振兴国运。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1" build="p"/>
      <p:bldP spid="10" grpId="2" build="p"/>
      <p:bldP spid="11" grpId="3" build="p"/>
      <p:bldP spid="3" grpId="4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/>
              <a:t>纪月</a:t>
            </a:r>
          </a:p>
        </p:txBody>
      </p:sp>
      <p:sp>
        <p:nvSpPr>
          <p:cNvPr id="7" name="矩形 6"/>
          <p:cNvSpPr/>
          <p:nvPr/>
        </p:nvSpPr>
        <p:spPr>
          <a:xfrm>
            <a:off x="1053592" y="1484784"/>
            <a:ext cx="2306104" cy="49244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序数纪月法</a:t>
            </a:r>
          </a:p>
        </p:txBody>
      </p:sp>
      <p:sp>
        <p:nvSpPr>
          <p:cNvPr id="9" name="文本占位符 8194"/>
          <p:cNvSpPr txBox="1">
            <a:spLocks noChangeArrowheads="1"/>
          </p:cNvSpPr>
          <p:nvPr/>
        </p:nvSpPr>
        <p:spPr>
          <a:xfrm>
            <a:off x="946303" y="2155621"/>
            <a:ext cx="4285601" cy="132735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序数纪月法，就是用数字来记载月份，将月份分为了</a:t>
            </a:r>
            <a:r>
              <a:rPr lang="en-US" altLang="zh-CN" sz="2400">
                <a:latin typeface="Arial" pitchFamily="34" charset="0"/>
                <a:ea typeface="宋体" pitchFamily="2" charset="-122"/>
                <a:sym typeface="Arial" pitchFamily="34" charset="0"/>
              </a:rPr>
              <a:t>12</a:t>
            </a: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份，分别是一月、二月、三月等等。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053592" y="4149080"/>
            <a:ext cx="2306104" cy="49244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孟仲季纪月法</a:t>
            </a:r>
          </a:p>
        </p:txBody>
      </p:sp>
      <p:sp>
        <p:nvSpPr>
          <p:cNvPr id="15" name="文本占位符 8194"/>
          <p:cNvSpPr txBox="1">
            <a:spLocks noChangeArrowheads="1"/>
          </p:cNvSpPr>
          <p:nvPr/>
        </p:nvSpPr>
        <p:spPr>
          <a:xfrm>
            <a:off x="946303" y="4819918"/>
            <a:ext cx="4285601" cy="9764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一年分四季，每季三个月，分别称为孟、仲、季。</a:t>
            </a:r>
          </a:p>
        </p:txBody>
      </p:sp>
      <p:graphicFrame>
        <p:nvGraphicFramePr>
          <p:cNvPr id="2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608454" y="369206"/>
          <a:ext cx="6208462" cy="3630288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77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77574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905296">
                <a:tc gridSpan="13"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地支纪月与所属四季表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5296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>
                          <a:latin typeface="宋体" pitchFamily="2" charset="-122"/>
                          <a:ea typeface="宋体" pitchFamily="2" charset="-122"/>
                        </a:rPr>
                        <a:t>地支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寅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卯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辰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巳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午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未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申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酉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戌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亥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子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丑</a:t>
                      </a:r>
                      <a:endParaRPr lang="zh-CN" altLang="en-US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05296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>
                          <a:latin typeface="宋体" pitchFamily="2" charset="-122"/>
                          <a:ea typeface="宋体" pitchFamily="2" charset="-122"/>
                        </a:rPr>
                        <a:t>纪月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一月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二月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三月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四月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五月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六月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七月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八月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九月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十月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十一月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宋体" pitchFamily="2" charset="-122"/>
                          <a:ea typeface="宋体" pitchFamily="2" charset="-122"/>
                        </a:rPr>
                        <a:t>十二月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05296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>
                          <a:latin typeface="宋体" pitchFamily="2" charset="-122"/>
                          <a:ea typeface="宋体" pitchFamily="2" charset="-122"/>
                        </a:rPr>
                        <a:t>四季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孟春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仲春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季春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孟夏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仲夏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季夏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孟秋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仲秋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季秋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孟冬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仲冬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latin typeface="宋体" pitchFamily="2" charset="-122"/>
                          <a:ea typeface="宋体" pitchFamily="2" charset="-122"/>
                        </a:rPr>
                        <a:t>季冬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5608447" y="4149119"/>
            <a:ext cx="2522128" cy="49244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特殊称谓纪日法</a:t>
            </a:r>
          </a:p>
        </p:txBody>
      </p:sp>
      <p:sp>
        <p:nvSpPr>
          <p:cNvPr id="12" name="文本占位符 8194"/>
          <p:cNvSpPr txBox="1">
            <a:spLocks noChangeArrowheads="1"/>
          </p:cNvSpPr>
          <p:nvPr/>
        </p:nvSpPr>
        <p:spPr>
          <a:xfrm>
            <a:off x="5608261" y="4819957"/>
            <a:ext cx="2522128" cy="183586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朔（初一）</a:t>
            </a:r>
            <a:endParaRPr lang="en-US" altLang="zh-CN" sz="24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望（十五）</a:t>
            </a:r>
            <a:endParaRPr lang="en-US" altLang="zh-CN" sz="24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既望（十六）</a:t>
            </a:r>
            <a:endParaRPr lang="en-US" altLang="zh-CN" sz="24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晦（月末）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5" grpId="1" build="p"/>
      <p:bldP spid="12" grpId="2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纪时</a:t>
            </a:r>
          </a:p>
        </p:txBody>
      </p:sp>
      <p:sp>
        <p:nvSpPr>
          <p:cNvPr id="7" name="矩形 6"/>
          <p:cNvSpPr/>
          <p:nvPr/>
        </p:nvSpPr>
        <p:spPr>
          <a:xfrm>
            <a:off x="1053592" y="1982095"/>
            <a:ext cx="2594136" cy="49244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十二地支纪时法</a:t>
            </a:r>
          </a:p>
        </p:txBody>
      </p:sp>
      <p:sp>
        <p:nvSpPr>
          <p:cNvPr id="9" name="文本占位符 8194"/>
          <p:cNvSpPr txBox="1">
            <a:spLocks noChangeArrowheads="1"/>
          </p:cNvSpPr>
          <p:nvPr/>
        </p:nvSpPr>
        <p:spPr>
          <a:xfrm>
            <a:off x="946303" y="2652932"/>
            <a:ext cx="4285601" cy="132735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1</a:t>
            </a:r>
            <a:r>
              <a:rPr lang="zh-CN" altLang="en-US" sz="24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个时辰</a:t>
            </a:r>
            <a:r>
              <a:rPr lang="en-US" altLang="zh-CN" sz="24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=2</a:t>
            </a:r>
            <a:r>
              <a:rPr lang="zh-CN" altLang="en-US" sz="2400" b="1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个小时</a:t>
            </a: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第一个时辰叫做初，（子初）</a:t>
            </a: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第二个时辰叫做正。（子正）</a:t>
            </a:r>
          </a:p>
        </p:txBody>
      </p:sp>
      <p:sp>
        <p:nvSpPr>
          <p:cNvPr id="13" name="矩形 12"/>
          <p:cNvSpPr/>
          <p:nvPr/>
        </p:nvSpPr>
        <p:spPr>
          <a:xfrm>
            <a:off x="1053592" y="4646391"/>
            <a:ext cx="2594136" cy="49244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特定称谓纪时法</a:t>
            </a:r>
          </a:p>
        </p:txBody>
      </p:sp>
      <p:sp>
        <p:nvSpPr>
          <p:cNvPr id="15" name="文本占位符 8194"/>
          <p:cNvSpPr txBox="1">
            <a:spLocks noChangeArrowheads="1"/>
          </p:cNvSpPr>
          <p:nvPr/>
        </p:nvSpPr>
        <p:spPr>
          <a:xfrm>
            <a:off x="946303" y="5317229"/>
            <a:ext cx="4285601" cy="5156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如右表格</a:t>
            </a:r>
          </a:p>
        </p:txBody>
      </p:sp>
      <p:graphicFrame>
        <p:nvGraphicFramePr>
          <p:cNvPr id="10" name="内容占位符 2355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445773" y="1859405"/>
          <a:ext cx="6196996" cy="3841911"/>
        </p:xfrm>
        <a:graphic>
          <a:graphicData uri="http://schemas.openxmlformats.org/drawingml/2006/table">
            <a:tbl>
              <a:tblPr/>
              <a:tblGrid>
                <a:gridCol w="4766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7669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68012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1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十二时</a:t>
                      </a:r>
                    </a:p>
                  </a:txBody>
                  <a:tcPr marT="45709" marB="45709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夜半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鸡鸣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平旦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日出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食时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隅中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日中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日昃</a:t>
                      </a: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zè 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晡</a:t>
                      </a: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bū</a:t>
                      </a: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时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日入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黄昏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人定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362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1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时辰</a:t>
                      </a:r>
                    </a:p>
                  </a:txBody>
                  <a:tcPr marT="45709" marB="45709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子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丑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寅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卯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辰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巳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午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未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申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酉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戌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亥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680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1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现代时间</a:t>
                      </a:r>
                    </a:p>
                  </a:txBody>
                  <a:tcPr marT="45709" marB="45709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23-1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1-3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3-5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5-7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7-9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9-11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11-13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13-15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15-17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17-19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19-21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|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]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0000"/>
                        <a:buFont typeface="Wingdings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0">
                          <a:latin typeface="宋体" pitchFamily="2" charset="-122"/>
                          <a:ea typeface="宋体" pitchFamily="2" charset="-122"/>
                          <a:sym typeface="Arial" pitchFamily="34" charset="0"/>
                        </a:rPr>
                        <a:t>21-23</a:t>
                      </a:r>
                      <a:endParaRPr lang="zh-CN" altLang="en-US" sz="1800" b="0">
                        <a:latin typeface="宋体" pitchFamily="2" charset="-122"/>
                        <a:ea typeface="宋体" pitchFamily="2" charset="-122"/>
                        <a:sym typeface="Arial" pitchFamily="34" charset="0"/>
                      </a:endParaRPr>
                    </a:p>
                  </a:txBody>
                  <a:tcPr marT="45709" marB="45709" vert="eaVert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5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姓名字号</a:t>
            </a:r>
          </a:p>
        </p:txBody>
      </p:sp>
      <p:sp>
        <p:nvSpPr>
          <p:cNvPr id="4" name="矩形 3"/>
          <p:cNvSpPr/>
          <p:nvPr/>
        </p:nvSpPr>
        <p:spPr>
          <a:xfrm>
            <a:off x="1053592" y="1124124"/>
            <a:ext cx="577912" cy="1543946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姓名</a:t>
            </a:r>
          </a:p>
        </p:txBody>
      </p:sp>
      <p:sp>
        <p:nvSpPr>
          <p:cNvPr id="5" name="文本占位符 8194"/>
          <p:cNvSpPr txBox="1">
            <a:spLocks noChangeArrowheads="1"/>
          </p:cNvSpPr>
          <p:nvPr/>
        </p:nvSpPr>
        <p:spPr>
          <a:xfrm>
            <a:off x="1841253" y="1124744"/>
            <a:ext cx="4326185" cy="154394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自称姓名或名；</a:t>
            </a: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用于介绍或作传；</a:t>
            </a: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称所厌恶、所轻视的人。</a:t>
            </a:r>
          </a:p>
        </p:txBody>
      </p:sp>
      <p:sp>
        <p:nvSpPr>
          <p:cNvPr id="6" name="矩形 5"/>
          <p:cNvSpPr/>
          <p:nvPr/>
        </p:nvSpPr>
        <p:spPr>
          <a:xfrm>
            <a:off x="6167438" y="1124124"/>
            <a:ext cx="1512738" cy="154394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vert="horz"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幼时由父亲命名</a:t>
            </a:r>
          </a:p>
        </p:txBody>
      </p:sp>
      <p:sp>
        <p:nvSpPr>
          <p:cNvPr id="7" name="矩形 6"/>
          <p:cNvSpPr/>
          <p:nvPr/>
        </p:nvSpPr>
        <p:spPr>
          <a:xfrm>
            <a:off x="1053592" y="2884714"/>
            <a:ext cx="577912" cy="1727572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字</a:t>
            </a:r>
          </a:p>
        </p:txBody>
      </p:sp>
      <p:sp>
        <p:nvSpPr>
          <p:cNvPr id="8" name="文本占位符 8194"/>
          <p:cNvSpPr txBox="1">
            <a:spLocks noChangeArrowheads="1"/>
          </p:cNvSpPr>
          <p:nvPr/>
        </p:nvSpPr>
        <p:spPr>
          <a:xfrm>
            <a:off x="1841253" y="2885334"/>
            <a:ext cx="4326185" cy="172757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200">
                <a:latin typeface="Arial" pitchFamily="34" charset="0"/>
                <a:ea typeface="宋体" pitchFamily="2" charset="-122"/>
                <a:sym typeface="Arial" pitchFamily="34" charset="0"/>
              </a:rPr>
              <a:t>对平辈或尊辈称字出于礼貌和尊敬。字是对名的解释和补充，对名有表述、阐明的作用，因此又叫“表字”。</a:t>
            </a:r>
          </a:p>
        </p:txBody>
      </p:sp>
      <p:sp>
        <p:nvSpPr>
          <p:cNvPr id="9" name="矩形 8"/>
          <p:cNvSpPr/>
          <p:nvPr/>
        </p:nvSpPr>
        <p:spPr>
          <a:xfrm>
            <a:off x="6167438" y="2884714"/>
            <a:ext cx="1512738" cy="17275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vert="horz" wrap="square" anchor="ctr">
            <a:noAutofit/>
          </a:bodyPr>
          <a:lstStyle/>
          <a:p>
            <a:pPr algn="ctr"/>
            <a:r>
              <a:rPr lang="zh-CN" altLang="en-US" sz="22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成年（男</a:t>
            </a:r>
            <a:r>
              <a:rPr lang="en-US" altLang="zh-CN" sz="22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20</a:t>
            </a:r>
            <a:r>
              <a:rPr lang="zh-CN" altLang="en-US" sz="22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，女</a:t>
            </a:r>
            <a:r>
              <a:rPr lang="en-US" altLang="zh-CN" sz="22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15</a:t>
            </a:r>
            <a:r>
              <a:rPr lang="zh-CN" altLang="en-US" sz="22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）由父亲或尊长取字</a:t>
            </a:r>
          </a:p>
        </p:txBody>
      </p:sp>
      <p:sp>
        <p:nvSpPr>
          <p:cNvPr id="10" name="矩形 9"/>
          <p:cNvSpPr/>
          <p:nvPr/>
        </p:nvSpPr>
        <p:spPr>
          <a:xfrm>
            <a:off x="1053592" y="4832797"/>
            <a:ext cx="577912" cy="1543946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号</a:t>
            </a:r>
          </a:p>
        </p:txBody>
      </p:sp>
      <p:sp>
        <p:nvSpPr>
          <p:cNvPr id="11" name="文本占位符 8194"/>
          <p:cNvSpPr txBox="1">
            <a:spLocks noChangeArrowheads="1"/>
          </p:cNvSpPr>
          <p:nvPr/>
        </p:nvSpPr>
        <p:spPr>
          <a:xfrm>
            <a:off x="1841253" y="4833417"/>
            <a:ext cx="4326185" cy="154394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用于自称，以显示某种志趣或抒发某种情感；</a:t>
            </a:r>
          </a:p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对人称号，是一种敬称。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67438" y="4832797"/>
            <a:ext cx="1512738" cy="154394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vert="horz"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自己取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400256" y="1124124"/>
            <a:ext cx="3066616" cy="5351044"/>
            <a:chOff x="8400256" y="1124124"/>
            <a:chExt cx="3066616" cy="535104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2264" y="1124124"/>
              <a:ext cx="2882168" cy="3836018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8400256" y="4986619"/>
              <a:ext cx="3066616" cy="1488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>
                  <a:latin typeface="宋体" pitchFamily="2" charset="-122"/>
                  <a:sym typeface="Arial" pitchFamily="34" charset="0"/>
                </a:rPr>
                <a:t>白居易</a:t>
              </a:r>
              <a:r>
                <a:rPr lang="zh-CN" altLang="en-US" sz="2400">
                  <a:latin typeface="宋体" pitchFamily="2" charset="-122"/>
                  <a:sym typeface="Arial" pitchFamily="34" charset="0"/>
                </a:rPr>
                <a:t>：字乐天。</a:t>
              </a:r>
              <a:endParaRPr lang="en-US" altLang="zh-CN" sz="2400">
                <a:latin typeface="宋体" pitchFamily="2" charset="-122"/>
                <a:sym typeface="Arial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>
                  <a:latin typeface="宋体" pitchFamily="2" charset="-122"/>
                  <a:sym typeface="Arial" pitchFamily="34" charset="0"/>
                </a:rPr>
                <a:t>乐于顺应天命</a:t>
              </a:r>
              <a:r>
                <a:rPr lang="en-US" altLang="zh-CN">
                  <a:latin typeface="宋体" pitchFamily="2" charset="-122"/>
                  <a:sym typeface="Arial" pitchFamily="34" charset="0"/>
                </a:rPr>
                <a:t>,</a:t>
              </a:r>
              <a:r>
                <a:rPr lang="zh-CN" altLang="en-US">
                  <a:latin typeface="宋体" pitchFamily="2" charset="-122"/>
                  <a:sym typeface="Arial" pitchFamily="34" charset="0"/>
                </a:rPr>
                <a:t>引申为乐于自己的处境而无忧虑乐天知命</a:t>
              </a:r>
              <a:r>
                <a:rPr lang="en-US" altLang="zh-CN">
                  <a:latin typeface="宋体" pitchFamily="2" charset="-122"/>
                  <a:sym typeface="Arial" pitchFamily="34" charset="0"/>
                </a:rPr>
                <a:t>,</a:t>
              </a:r>
              <a:r>
                <a:rPr lang="zh-CN" altLang="en-US">
                  <a:latin typeface="宋体" pitchFamily="2" charset="-122"/>
                  <a:sym typeface="Arial" pitchFamily="34" charset="0"/>
                </a:rPr>
                <a:t>故不忧。</a:t>
              </a:r>
              <a:r>
                <a:rPr lang="en-US" altLang="zh-CN">
                  <a:latin typeface="宋体" pitchFamily="2" charset="-122"/>
                  <a:sym typeface="Arial" pitchFamily="34" charset="0"/>
                </a:rPr>
                <a:t>——《</a:t>
              </a:r>
              <a:r>
                <a:rPr lang="zh-CN" altLang="en-US">
                  <a:latin typeface="宋体" pitchFamily="2" charset="-122"/>
                  <a:sym typeface="Arial" pitchFamily="34" charset="0"/>
                </a:rPr>
                <a:t>易</a:t>
              </a:r>
              <a:r>
                <a:rPr lang="en-US" altLang="zh-CN">
                  <a:latin typeface="宋体" pitchFamily="2" charset="-122"/>
                  <a:sym typeface="Arial" pitchFamily="34" charset="0"/>
                </a:rPr>
                <a:t>·</a:t>
              </a:r>
              <a:r>
                <a:rPr lang="zh-CN" altLang="en-US">
                  <a:latin typeface="宋体" pitchFamily="2" charset="-122"/>
                  <a:sym typeface="Arial" pitchFamily="34" charset="0"/>
                </a:rPr>
                <a:t>系辞上</a:t>
              </a:r>
              <a:r>
                <a:rPr lang="en-US" altLang="zh-CN">
                  <a:latin typeface="宋体" pitchFamily="2" charset="-122"/>
                  <a:sym typeface="Arial" pitchFamily="34" charset="0"/>
                </a:rPr>
                <a:t>》</a:t>
              </a:r>
              <a:endParaRPr lang="zh-CN" altLang="en-US">
                <a:latin typeface="宋体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2"/>
      <p:bldP spid="7" grpId="3"/>
      <p:bldP spid="8" grpId="4"/>
      <p:bldP spid="9" grpId="5"/>
      <p:bldP spid="10" grpId="6"/>
      <p:bldP spid="11" grpId="7"/>
      <p:bldP spid="12" grpId="8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姓名字号</a:t>
            </a:r>
          </a:p>
        </p:txBody>
      </p:sp>
      <p:sp>
        <p:nvSpPr>
          <p:cNvPr id="4" name="矩形 3"/>
          <p:cNvSpPr/>
          <p:nvPr/>
        </p:nvSpPr>
        <p:spPr>
          <a:xfrm>
            <a:off x="1053592" y="1124124"/>
            <a:ext cx="577912" cy="1543946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谥号</a:t>
            </a:r>
          </a:p>
        </p:txBody>
      </p:sp>
      <p:sp>
        <p:nvSpPr>
          <p:cNvPr id="5" name="文本占位符 8194"/>
          <p:cNvSpPr txBox="1">
            <a:spLocks noChangeArrowheads="1"/>
          </p:cNvSpPr>
          <p:nvPr/>
        </p:nvSpPr>
        <p:spPr>
          <a:xfrm>
            <a:off x="1841253" y="1124744"/>
            <a:ext cx="6991051" cy="154394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周代才有的。古代王侯将相、高级官吏、著名文士等死后被追加的称号。根据身前的品德行为来定的。</a:t>
            </a:r>
            <a:endParaRPr lang="en-US" altLang="zh-CN" sz="24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例</a:t>
            </a: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周武王、范文正、靖节先生</a:t>
            </a:r>
          </a:p>
        </p:txBody>
      </p:sp>
      <p:sp>
        <p:nvSpPr>
          <p:cNvPr id="16" name="矩形 15"/>
          <p:cNvSpPr/>
          <p:nvPr/>
        </p:nvSpPr>
        <p:spPr>
          <a:xfrm>
            <a:off x="1053592" y="2800870"/>
            <a:ext cx="577912" cy="1059558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斋名</a:t>
            </a:r>
          </a:p>
        </p:txBody>
      </p:sp>
      <p:sp>
        <p:nvSpPr>
          <p:cNvPr id="17" name="文本占位符 8194"/>
          <p:cNvSpPr txBox="1">
            <a:spLocks noChangeArrowheads="1"/>
          </p:cNvSpPr>
          <p:nvPr/>
        </p:nvSpPr>
        <p:spPr>
          <a:xfrm>
            <a:off x="1841253" y="2801490"/>
            <a:ext cx="6991051" cy="105955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latin typeface="Arial" pitchFamily="34" charset="0"/>
                <a:ea typeface="宋体" pitchFamily="2" charset="-122"/>
                <a:sym typeface="Arial" pitchFamily="34" charset="0"/>
              </a:rPr>
              <a:t>指用斋号或室号来称呼</a:t>
            </a:r>
            <a:endParaRPr lang="en-US" altLang="zh-CN" sz="2400"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例</a:t>
            </a: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聊斋先生、饮冰室主人</a:t>
            </a:r>
          </a:p>
        </p:txBody>
      </p:sp>
      <p:sp>
        <p:nvSpPr>
          <p:cNvPr id="18" name="矩形 17"/>
          <p:cNvSpPr/>
          <p:nvPr/>
        </p:nvSpPr>
        <p:spPr>
          <a:xfrm>
            <a:off x="1053592" y="3992608"/>
            <a:ext cx="577912" cy="1059558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籍贯</a:t>
            </a:r>
          </a:p>
        </p:txBody>
      </p:sp>
      <p:sp>
        <p:nvSpPr>
          <p:cNvPr id="19" name="文本占位符 8194"/>
          <p:cNvSpPr txBox="1">
            <a:spLocks noChangeArrowheads="1"/>
          </p:cNvSpPr>
          <p:nvPr/>
        </p:nvSpPr>
        <p:spPr>
          <a:xfrm>
            <a:off x="1841253" y="3993228"/>
            <a:ext cx="6991051" cy="105955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例</a:t>
            </a: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柳河东、王临川、康南海</a:t>
            </a:r>
          </a:p>
        </p:txBody>
      </p:sp>
      <p:sp>
        <p:nvSpPr>
          <p:cNvPr id="20" name="矩形 19"/>
          <p:cNvSpPr/>
          <p:nvPr/>
        </p:nvSpPr>
        <p:spPr>
          <a:xfrm>
            <a:off x="1053592" y="5202857"/>
            <a:ext cx="577912" cy="1059558"/>
          </a:xfrm>
          <a:prstGeom prst="rect">
            <a:avLst/>
          </a:prstGeom>
          <a:solidFill>
            <a:srgbClr val="C00000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600" b="1">
                <a:solidFill>
                  <a:schemeClr val="bg1"/>
                </a:solidFill>
                <a:latin typeface="Arial" pitchFamily="34" charset="0"/>
                <a:sym typeface="Arial" pitchFamily="34" charset="0"/>
              </a:rPr>
              <a:t>郡望</a:t>
            </a:r>
          </a:p>
        </p:txBody>
      </p:sp>
      <p:sp>
        <p:nvSpPr>
          <p:cNvPr id="21" name="文本占位符 8194"/>
          <p:cNvSpPr txBox="1">
            <a:spLocks noChangeArrowheads="1"/>
          </p:cNvSpPr>
          <p:nvPr/>
        </p:nvSpPr>
        <p:spPr>
          <a:xfrm>
            <a:off x="1841253" y="5203477"/>
            <a:ext cx="6991051" cy="105955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例</a:t>
            </a:r>
            <a:r>
              <a:rPr lang="en-US" altLang="zh-CN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韩昌黎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070305" y="1128813"/>
            <a:ext cx="2269685" cy="5236278"/>
            <a:chOff x="9070305" y="1128813"/>
            <a:chExt cx="2269685" cy="523627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185"/>
            <a:stretch>
              <a:fillRect/>
            </a:stretch>
          </p:blipFill>
          <p:spPr>
            <a:xfrm>
              <a:off x="9070305" y="1128813"/>
              <a:ext cx="2269685" cy="4213736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9070305" y="5445224"/>
              <a:ext cx="2269685" cy="919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>
                  <a:latin typeface="宋体" pitchFamily="2" charset="-122"/>
                  <a:sym typeface="Arial" pitchFamily="34" charset="0"/>
                </a:rPr>
                <a:t>蒲松龄</a:t>
              </a:r>
              <a:endParaRPr lang="en-US" altLang="zh-CN" sz="2400">
                <a:latin typeface="宋体" pitchFamily="2" charset="-122"/>
                <a:sym typeface="Arial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>
                  <a:latin typeface="宋体" pitchFamily="2" charset="-122"/>
                  <a:sym typeface="Arial" pitchFamily="34" charset="0"/>
                </a:rPr>
                <a:t>聊斋先生</a:t>
              </a:r>
              <a:endParaRPr lang="en-US" altLang="zh-CN" sz="2400">
                <a:latin typeface="宋体" pitchFamily="2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16" grpId="2"/>
      <p:bldP spid="17" grpId="3"/>
      <p:bldP spid="18" grpId="4"/>
      <p:bldP spid="19" grpId="5"/>
      <p:bldP spid="20" grpId="6"/>
      <p:bldP spid="21" grpId="7"/>
    </p:bldLst>
  </p:timing>
</p:sld>
</file>

<file path=ppt/tags/tag1.xml><?xml version="1.0" encoding="utf-8"?>
<p:tagLst xmlns:p="http://schemas.openxmlformats.org/presentationml/2006/main">
  <p:tag name="KSO_WM_UNIT_TABLE_BEAUTIFY" val="{f2ba5170-a5ec-4ea3-8b40-b457d65a3c47}"/>
</p:tagLst>
</file>

<file path=ppt/tags/tag2.xml><?xml version="1.0" encoding="utf-8"?>
<p:tagLst xmlns:p="http://schemas.openxmlformats.org/presentationml/2006/main">
  <p:tag name="KSO_WM_UNIT_TABLE_BEAUTIFY" val="{f55a9f39-011a-41ae-b092-7becc3d8d26e}"/>
</p:tagLst>
</file>

<file path=ppt/tags/tag3.xml><?xml version="1.0" encoding="utf-8"?>
<p:tagLst xmlns:p="http://schemas.openxmlformats.org/presentationml/2006/main">
  <p:tag name="KSO_WM_UNIT_TABLE_BEAUTIFY" val="{8cd29d4d-c793-4281-a71a-f555f7c4c0fe}"/>
</p:tagLst>
</file>

<file path=ppt/tags/tag4.xml><?xml version="1.0" encoding="utf-8"?>
<p:tagLst xmlns:p="http://schemas.openxmlformats.org/presentationml/2006/main">
  <p:tag name="KSO_WM_UNIT_TABLE_BEAUTIFY" val="{5d48a265-bbb7-42c7-95b9-5807cb309afd}"/>
</p:tagLst>
</file>

<file path=ppt/tags/tag5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谈古论今">
  <a:themeElements>
    <a:clrScheme name="Office 主题​​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242</Paragraphs>
  <Slides>24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25">
      <vt:lpstr>谈古论今</vt:lpstr>
      <vt:lpstr>古代文化常识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古代文化常识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2020-11-08T16:59:46.607</cp:lastPrinted>
  <dcterms:created xsi:type="dcterms:W3CDTF">2020-11-08T16:59:46Z</dcterms:created>
  <dcterms:modified xsi:type="dcterms:W3CDTF">2020-11-08T08:59:47Z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