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15"/>
  </p:notesMasterIdLst>
  <p:sldIdLst>
    <p:sldId id="334" r:id="rId5"/>
    <p:sldId id="447" r:id="rId6"/>
    <p:sldId id="335" r:id="rId7"/>
    <p:sldId id="354" r:id="rId8"/>
    <p:sldId id="388" r:id="rId9"/>
    <p:sldId id="340" r:id="rId10"/>
    <p:sldId id="341" r:id="rId11"/>
    <p:sldId id="380" r:id="rId12"/>
    <p:sldId id="409" r:id="rId13"/>
    <p:sldId id="389" r:id="rId14"/>
    <p:sldId id="433" r:id="rId16"/>
    <p:sldId id="348" r:id="rId17"/>
    <p:sldId id="424" r:id="rId18"/>
    <p:sldId id="392" r:id="rId19"/>
    <p:sldId id="410" r:id="rId20"/>
    <p:sldId id="379" r:id="rId21"/>
    <p:sldId id="393" r:id="rId22"/>
    <p:sldId id="411" r:id="rId23"/>
    <p:sldId id="426" r:id="rId24"/>
    <p:sldId id="427" r:id="rId25"/>
    <p:sldId id="414" r:id="rId26"/>
    <p:sldId id="444" r:id="rId27"/>
    <p:sldId id="445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3366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22"/>
    <p:restoredTop sz="94660"/>
  </p:normalViewPr>
  <p:slideViewPr>
    <p:cSldViewPr showGuides="1">
      <p:cViewPr varScale="1">
        <p:scale>
          <a:sx n="66" d="100"/>
          <a:sy n="66" d="100"/>
        </p:scale>
        <p:origin x="-1464" y="-96"/>
      </p:cViewPr>
      <p:guideLst>
        <p:guide orient="horz" pos="2132"/>
        <p:guide pos="2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8" name="文本框 2054"/>
          <p:cNvSpPr txBox="1"/>
          <p:nvPr/>
        </p:nvSpPr>
        <p:spPr>
          <a:xfrm>
            <a:off x="827405" y="548640"/>
            <a:ext cx="7409815" cy="5215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54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成语积累</a:t>
            </a:r>
            <a:endParaRPr lang="zh-CN" altLang="en-US" sz="5400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一、纷至沓来：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指人或事物，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形容纷纷到来，连续不断。</a:t>
            </a:r>
            <a:endParaRPr lang="zh-CN" altLang="en-US" sz="2800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二、络绎不绝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形容行人、车马、船只等来往频繁，连续不断。</a:t>
            </a:r>
            <a:endParaRPr lang="zh-CN" altLang="en-US" sz="2800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三、不绝如缕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:1.</a:t>
            </a:r>
            <a:r>
              <a:rPr lang="zh-CN" altLang="zh-CN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形容声音、思绪等绵长不绝；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比喻形势极其危急。</a:t>
            </a:r>
            <a:endParaRPr lang="zh-CN" altLang="en-US" sz="2800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4337" name="图片 3" descr="timg (18)"/>
          <p:cNvPicPr>
            <a:picLocks noChangeAspect="1"/>
          </p:cNvPicPr>
          <p:nvPr/>
        </p:nvPicPr>
        <p:blipFill>
          <a:blip r:embed="rId1"/>
          <a:srcRect l="2676" t="5775" r="3043" b="6126"/>
          <a:stretch>
            <a:fillRect/>
          </a:stretch>
        </p:blipFill>
        <p:spPr>
          <a:xfrm>
            <a:off x="1588" y="1052513"/>
            <a:ext cx="9140825" cy="461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1950" y="1052513"/>
            <a:ext cx="8023225" cy="993775"/>
          </a:xfrm>
        </p:spPr>
        <p:txBody>
          <a:bodyPr vert="horz" lIns="68580" tIns="34290" rIns="68580" bIns="34290" anchor="ctr" anchorCtr="0"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上片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小结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5963" y="1954213"/>
            <a:ext cx="7318375" cy="3263900"/>
          </a:xfrm>
        </p:spPr>
        <p:txBody>
          <a:bodyPr vert="horz" lIns="68580" tIns="34290" rIns="68580" bIns="34290" anchor="t" anchorCtr="0"/>
          <a:p>
            <a:pPr marL="0" indent="0">
              <a:lnSpc>
                <a:spcPct val="200000"/>
              </a:lnSpc>
              <a:buNone/>
            </a:pPr>
            <a:r>
              <a:rPr lang="en-US" altLang="zh-CN" sz="27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以韩世忠为例，提出大敌当前，应当放宽尺度，重用人才。表达了词人勇担重任、请缨报国的强烈意愿。</a:t>
            </a:r>
            <a:endParaRPr lang="zh-CN" altLang="en-US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4337" name="图片 3" descr="timg (18)"/>
          <p:cNvPicPr>
            <a:picLocks noChangeAspect="1"/>
          </p:cNvPicPr>
          <p:nvPr/>
        </p:nvPicPr>
        <p:blipFill>
          <a:blip r:embed="rId1"/>
          <a:srcRect l="2676" t="5775" r="3043" b="6126"/>
          <a:stretch>
            <a:fillRect/>
          </a:stretch>
        </p:blipFill>
        <p:spPr>
          <a:xfrm>
            <a:off x="52705" y="1125220"/>
            <a:ext cx="8906510" cy="5662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215" y="405130"/>
            <a:ext cx="8526780" cy="894715"/>
          </a:xfrm>
        </p:spPr>
        <p:txBody>
          <a:bodyPr vert="horz" lIns="68580" tIns="34290" rIns="68580" bIns="34290" anchor="ctr" anchorCtr="0"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少时棋柝曾联句，叹而今登楼揽镜，事机频误</a:t>
            </a:r>
            <a:endParaRPr lang="zh-CN" altLang="en-US" sz="3200" b="1" baseline="30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425" y="3284855"/>
            <a:ext cx="7247890" cy="986790"/>
          </a:xfrm>
        </p:spPr>
        <p:txBody>
          <a:bodyPr vert="horz" lIns="68580" tIns="34290" rIns="68580" bIns="34290" anchor="t" anchorCtr="0"/>
          <a:p>
            <a:pPr marL="0" indent="0">
              <a:buNone/>
            </a:pPr>
            <a:r>
              <a:rPr lang="zh-CN" altLang="en-US" sz="2700" kern="1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登楼揽镜：</a:t>
            </a:r>
            <a:r>
              <a:rPr lang="zh-CN" altLang="en-US" sz="2000" kern="1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杜甫《江上》诗：“勋业频看镜，行藏独倚楼。暗指容颜憔悴衰老。</a:t>
            </a:r>
            <a:endParaRPr kumimoji="0" lang="zh-CN" altLang="en-US" sz="2700" b="0" i="0" u="none" strike="noStrike" kern="1200" cap="none" spc="0" normalizeH="0" baseline="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indent="0">
              <a:buNone/>
            </a:pPr>
            <a:endParaRPr lang="zh-CN" altLang="en-US" sz="27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7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27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619250" y="1268730"/>
            <a:ext cx="5981065" cy="709930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这里用了哪几个典故，有什么用意？</a:t>
            </a:r>
            <a:endParaRPr lang="zh-CN" altLang="zh-CN" sz="2800" b="1" baseline="30000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251460" y="1917065"/>
            <a:ext cx="8114665" cy="1214120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棋柝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联句</a:t>
            </a:r>
            <a:r>
              <a:rPr lang="zh-CN" altLang="en-US" sz="270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唐宪宗元和十七年，韩愈任行军司马，李正封任判官书记，随裴度出征，二人曾联句为诗云：“从军古云乐，谈笑青油幕。灯明夜观棋，月暗秋城柝。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” 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意指文人在军中的风雅豪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情。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11505" y="4869180"/>
            <a:ext cx="7247890" cy="986790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endParaRPr lang="zh-CN" altLang="en-US" sz="27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7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27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431800" y="4437380"/>
            <a:ext cx="8100695" cy="1786255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黑体" panose="02010609060101010101" pitchFamily="49" charset="-122"/>
                <a:sym typeface="+mn-ea"/>
              </a:rPr>
              <a:t>年轻时，</a:t>
            </a:r>
            <a:r>
              <a:rPr lang="zh-CN" altLang="en-US" sz="27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黑体" panose="02010609060101010101" pitchFamily="49" charset="-122"/>
                <a:sym typeface="+mn-ea"/>
              </a:rPr>
              <a:t>我也曾在军中豪放风雅；</a:t>
            </a:r>
            <a:r>
              <a:rPr lang="zh-CN" altLang="en-US" sz="27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黑体" panose="02010609060101010101" pitchFamily="49" charset="-122"/>
                <a:sym typeface="+mn-ea"/>
              </a:rPr>
              <a:t>叹而今，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登楼远望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，伤感一事无成；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揽镜自照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，容颜憔悴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枯槁。痛心国势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衰微，</a:t>
            </a:r>
            <a:r>
              <a:rPr lang="zh-CN" altLang="en-US" sz="27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黑体" panose="02010609060101010101" pitchFamily="49" charset="-122"/>
                <a:sym typeface="+mn-ea"/>
              </a:rPr>
              <a:t>杀战报国的战机被频频贻误。</a:t>
            </a:r>
            <a:endParaRPr kumimoji="0" lang="zh-CN" altLang="en-US" sz="2700" b="1" i="0" u="none" strike="noStrike" kern="1200" cap="none" spc="0" normalizeH="0" baseline="0" noProof="1">
              <a:solidFill>
                <a:srgbClr val="0070C0"/>
              </a:solidFill>
              <a:latin typeface="楷体_GB2312" pitchFamily="49" charset="-122"/>
              <a:ea typeface="楷体_GB2312" pitchFamily="49" charset="-122"/>
              <a:cs typeface="黑体" panose="02010609060101010101" pitchFamily="49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700" b="1" i="0" u="none" strike="noStrike" kern="1200" cap="none" spc="0" normalizeH="0" baseline="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sz="27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7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27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8433" name="标题 342017"/>
          <p:cNvSpPr>
            <a:spLocks noGrp="1"/>
          </p:cNvSpPr>
          <p:nvPr>
            <p:ph type="ctrTitle"/>
          </p:nvPr>
        </p:nvSpPr>
        <p:spPr>
          <a:xfrm>
            <a:off x="211138" y="184150"/>
            <a:ext cx="8774112" cy="1541463"/>
          </a:xfrm>
        </p:spPr>
        <p:txBody>
          <a:bodyPr anchor="ctr" anchorCtr="0"/>
          <a:p>
            <a:pPr algn="l" defTabSz="914400">
              <a:buClrTx/>
              <a:buSzTx/>
              <a:buFontTx/>
            </a:pPr>
            <a:r>
              <a:rPr lang="en-US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闻说北风吹面急，边上冲梯屡舞。</a:t>
            </a:r>
            <a:br>
              <a:rPr lang="zh-CN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aseline="0"/>
              <a:t>      </a:t>
            </a:r>
            <a:br>
              <a:rPr lang="zh-CN" altLang="en-US" sz="2400" baseline="0"/>
            </a:br>
            <a:r>
              <a:rPr lang="zh-CN" altLang="en-US" sz="2400" b="1" baseline="0"/>
              <a:t> </a:t>
            </a:r>
            <a:r>
              <a:rPr lang="en-US" altLang="zh-CN" sz="2400" b="1" baseline="0"/>
              <a:t>“</a:t>
            </a:r>
            <a:r>
              <a:rPr lang="zh-CN" altLang="en-US" sz="2400" b="1"/>
              <a:t>北风</a:t>
            </a:r>
            <a:r>
              <a:rPr lang="en-US" altLang="zh-CN" sz="2400" b="1" baseline="0"/>
              <a:t>”</a:t>
            </a:r>
            <a:r>
              <a:rPr lang="zh-CN" altLang="en-US" sz="2400" b="1" baseline="0"/>
              <a:t>、</a:t>
            </a:r>
            <a:r>
              <a:rPr lang="en-US" altLang="zh-CN" sz="2400" b="1" baseline="0"/>
              <a:t>“</a:t>
            </a:r>
            <a:r>
              <a:rPr lang="zh-CN" altLang="en-US" sz="2400" b="1" baseline="0"/>
              <a:t>冲梯</a:t>
            </a:r>
            <a:r>
              <a:rPr lang="en-US" altLang="zh-CN" sz="2400" b="1" baseline="0"/>
              <a:t>”</a:t>
            </a:r>
            <a:r>
              <a:rPr lang="zh-CN" altLang="en-US" sz="2400" b="1" baseline="0"/>
              <a:t> 指的是什么？</a:t>
            </a:r>
            <a:r>
              <a:rPr lang="zh-CN" altLang="en-US" sz="2400" b="1">
                <a:latin typeface="宋体" panose="02010600030101010101" pitchFamily="2" charset="-122"/>
              </a:rPr>
              <a:t>这两句描绘了一幅怎样的景象？</a:t>
            </a:r>
            <a:endParaRPr lang="zh-CN" altLang="en-US" sz="2400" b="1" baseline="0">
              <a:latin typeface="宋体" panose="02010600030101010101" pitchFamily="2" charset="-122"/>
            </a:endParaRPr>
          </a:p>
        </p:txBody>
      </p:sp>
      <p:sp>
        <p:nvSpPr>
          <p:cNvPr id="342019" name="副标题 342018"/>
          <p:cNvSpPr>
            <a:spLocks noGrp="1"/>
          </p:cNvSpPr>
          <p:nvPr>
            <p:ph type="subTitle" idx="1"/>
          </p:nvPr>
        </p:nvSpPr>
        <p:spPr>
          <a:xfrm>
            <a:off x="107950" y="1988820"/>
            <a:ext cx="8893810" cy="2252345"/>
          </a:xfrm>
        </p:spPr>
        <p:txBody>
          <a:bodyPr anchor="t" anchorCtr="0"/>
          <a:p>
            <a:pPr algn="l" defTabSz="914400" latinLnBrk="0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lang="en-US" altLang="zh-CN" sz="2800" b="1" baseline="0"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lang="zh-CN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北风：</a:t>
            </a:r>
            <a:r>
              <a:rPr lang="zh-CN" altLang="en-US" sz="2400" b="1">
                <a:latin typeface="宋体" panose="02010600030101010101" pitchFamily="2" charset="-122"/>
                <a:ea typeface="+mn-ea"/>
                <a:cs typeface="+mn-cs"/>
              </a:rPr>
              <a:t>北风，暗指北来的蒙古兵，它既点出了入犯的方向，也渲染了入犯者带来的杀伐之气。</a:t>
            </a:r>
            <a:endParaRPr lang="zh-CN" altLang="en-US" sz="2800" b="1">
              <a:latin typeface="宋体" panose="02010600030101010101" pitchFamily="2" charset="-122"/>
              <a:ea typeface="+mn-ea"/>
              <a:cs typeface="+mn-cs"/>
            </a:endParaRPr>
          </a:p>
          <a:p>
            <a:pPr algn="l" defTabSz="914400" latinLnBrk="0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lang="en-US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 </a:t>
            </a:r>
            <a:r>
              <a:rPr lang="zh-CN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冲梯：</a:t>
            </a:r>
            <a:r>
              <a:rPr lang="zh-CN" altLang="zh-CN" sz="2400" b="1">
                <a:latin typeface="宋体" panose="02010600030101010101" pitchFamily="2" charset="-122"/>
                <a:ea typeface="+mn-ea"/>
                <a:cs typeface="+mn-cs"/>
                <a:sym typeface="宋体" panose="02010600030101010101" pitchFamily="2" charset="-122"/>
              </a:rPr>
              <a:t>攻城用的冲车和云梯。指边疆受到敌人的围攻。</a:t>
            </a:r>
            <a:endParaRPr lang="zh-CN" altLang="en-US" sz="2400" b="1" baseline="0"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" name="副标题 342018"/>
          <p:cNvSpPr>
            <a:spLocks noGrp="1"/>
          </p:cNvSpPr>
          <p:nvPr/>
        </p:nvSpPr>
        <p:spPr>
          <a:xfrm>
            <a:off x="147955" y="4436745"/>
            <a:ext cx="8813800" cy="21024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l" defTabSz="914400" latinLnBrk="0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lang="en-US" altLang="zh-CN" sz="2800" b="1" baseline="0">
                <a:latin typeface="宋体" panose="02010600030101010101" pitchFamily="2" charset="-122"/>
                <a:ea typeface="+mn-ea"/>
                <a:cs typeface="+mn-cs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这两句，生动地描绘了当时边境上疾风扑面、黑云压城的情景。敌方进攻用的冲梯，屡次狂舞于边城，写出了蒙古军队攻势的凶猛和情势的危急。</a:t>
            </a:r>
            <a:endParaRPr lang="zh-CN" altLang="en-US" sz="2800" b="1" baseline="0"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2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19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1880" y="1749425"/>
            <a:ext cx="6634480" cy="839470"/>
          </a:xfrm>
        </p:spPr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0" i="0" u="none" strike="noStrike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投鞭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：典出《晋书》，苻坚进攻东晋时曾说：“以吾之众旅，投鞭于江，足断其流。”</a:t>
            </a:r>
            <a:endParaRPr kumimoji="0" lang="zh-CN" altLang="en-US" sz="2400" b="0" i="0" u="none" strike="noStrike" kern="1200" cap="none" spc="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9458" name="图片 5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1751330"/>
            <a:ext cx="2266950" cy="4608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标题 3"/>
          <p:cNvSpPr>
            <a:spLocks noGrp="1"/>
          </p:cNvSpPr>
          <p:nvPr>
            <p:ph type="title"/>
          </p:nvPr>
        </p:nvSpPr>
        <p:spPr>
          <a:xfrm>
            <a:off x="-36830" y="260350"/>
            <a:ext cx="9332595" cy="1330325"/>
          </a:xfrm>
        </p:spPr>
        <p:txBody>
          <a:bodyPr vert="horz" lIns="68580" tIns="34290" rIns="68580" bIns="34290" anchor="ctr" anchorCtr="0"/>
          <a:p>
            <a:pPr>
              <a:lnSpc>
                <a:spcPct val="150000"/>
              </a:lnSpc>
            </a:pPr>
            <a:r>
              <a:rPr lang="zh-CN" altLang="en-US" sz="2700" b="1"/>
              <a:t>君莫道</a:t>
            </a:r>
            <a:r>
              <a:rPr lang="zh-CN" altLang="en-US" sz="2700" b="1">
                <a:solidFill>
                  <a:srgbClr val="FF0000"/>
                </a:solidFill>
              </a:rPr>
              <a:t>投鞭</a:t>
            </a:r>
            <a:r>
              <a:rPr lang="zh-CN" altLang="en-US" sz="2700" b="1"/>
              <a:t>虚语，自古</a:t>
            </a:r>
            <a:r>
              <a:rPr lang="zh-CN" altLang="en-US" sz="2700" b="1">
                <a:solidFill>
                  <a:srgbClr val="FF0000"/>
                </a:solidFill>
              </a:rPr>
              <a:t>一贤能制难</a:t>
            </a:r>
            <a:r>
              <a:rPr lang="zh-CN" altLang="en-US" sz="2700" b="1"/>
              <a:t>，有金汤便可无</a:t>
            </a:r>
            <a:r>
              <a:rPr lang="zh-CN" altLang="en-US" sz="2700" b="1">
                <a:solidFill>
                  <a:srgbClr val="FF0000"/>
                </a:solidFill>
              </a:rPr>
              <a:t>张许</a:t>
            </a:r>
            <a:r>
              <a:rPr lang="zh-CN" altLang="en-US" sz="2700" b="1"/>
              <a:t>？</a:t>
            </a:r>
            <a:br>
              <a:rPr lang="zh-CN" altLang="en-US" sz="2700" b="1"/>
            </a:br>
            <a:r>
              <a:rPr lang="zh-CN" altLang="zh-CN" sz="27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这里用了哪几个典故，有什么用意？</a:t>
            </a:r>
            <a:endParaRPr lang="zh-CN" altLang="en-US" sz="2700" b="1"/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2341880" y="2708910"/>
            <a:ext cx="6634480" cy="8394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900" b="1">
                <a:solidFill>
                  <a:srgbClr val="FF0000"/>
                </a:solidFill>
                <a:sym typeface="+mn-ea"/>
              </a:rPr>
              <a:t>一贤能制难：</a:t>
            </a:r>
            <a:r>
              <a:rPr lang="zh-CN" altLang="en-US" sz="1900" b="1">
                <a:sym typeface="+mn-ea"/>
              </a:rPr>
              <a:t>语出</a:t>
            </a:r>
            <a:r>
              <a:rPr lang="zh-CN" altLang="en-US" sz="19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《旧唐书·突厥传》载卢俌上唐中宗疏中语：</a:t>
            </a:r>
            <a:r>
              <a:rPr lang="zh-CN" altLang="en-US" sz="19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“汉拜郅都，匈奴避境；赵命李牧，林胡远窜。则朔方之它危，边域之胜负，地方千里，制在一贤。”</a:t>
            </a:r>
            <a:r>
              <a:rPr lang="zh-CN" altLang="en-US" sz="19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制难：解除危难。</a:t>
            </a:r>
            <a:endParaRPr kumimoji="0" lang="zh-CN" altLang="en-US" sz="1300" b="0" i="0" u="none" strike="noStrike" kern="1200" cap="none" spc="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341880" y="3933190"/>
            <a:ext cx="6634480" cy="66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张许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：张巡和许远，安史之乱时死守睢阳的名将。</a:t>
            </a:r>
            <a:endParaRPr kumimoji="0" lang="zh-CN" altLang="en-US" sz="2400" b="0" i="0" u="none" strike="noStrike" kern="1200" cap="none" spc="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2484120" y="4940935"/>
            <a:ext cx="6634480" cy="8394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在当前形势下，只靠地势的险固是远远不够的，还必须有许多忠勇的英雄人物为之筹划奔走。</a:t>
            </a:r>
            <a:endParaRPr kumimoji="0" lang="zh-CN" altLang="en-US" sz="2400" b="0" i="0" u="none" strike="noStrike" kern="1200" cap="none" spc="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1115695" y="170815"/>
            <a:ext cx="7276465" cy="1657350"/>
          </a:xfrm>
        </p:spPr>
        <p:txBody>
          <a:bodyPr vert="horz" lIns="68580" tIns="34290" rIns="68580" bIns="34290" anchor="ctr" anchorCtr="0"/>
          <a:p>
            <a:pPr>
              <a:lnSpc>
                <a:spcPct val="150000"/>
              </a:lnSpc>
            </a:pPr>
            <a:br>
              <a:rPr lang="zh-CN" altLang="en-US" sz="3600" b="1">
                <a:sym typeface="宋体" panose="02010600030101010101" pitchFamily="2" charset="-122"/>
              </a:rPr>
            </a:br>
            <a:r>
              <a:rPr lang="zh-CN" altLang="en-US" sz="3600" b="1">
                <a:sym typeface="宋体" panose="02010600030101010101" pitchFamily="2" charset="-122"/>
              </a:rPr>
              <a:t>快</a:t>
            </a:r>
            <a:r>
              <a:rPr lang="zh-CN" altLang="en-US" sz="3600" b="1">
                <a:solidFill>
                  <a:srgbClr val="FF0000"/>
                </a:solidFill>
                <a:sym typeface="宋体" panose="02010600030101010101" pitchFamily="2" charset="-122"/>
              </a:rPr>
              <a:t>投笔</a:t>
            </a:r>
            <a:r>
              <a:rPr lang="zh-CN" altLang="en-US" sz="3600" b="1">
                <a:sym typeface="宋体" panose="02010600030101010101" pitchFamily="2" charset="-122"/>
              </a:rPr>
              <a:t>，莫</a:t>
            </a:r>
            <a:r>
              <a:rPr lang="zh-CN" altLang="en-US" sz="3600" b="1">
                <a:solidFill>
                  <a:srgbClr val="FF0000"/>
                </a:solidFill>
                <a:sym typeface="宋体" panose="02010600030101010101" pitchFamily="2" charset="-122"/>
              </a:rPr>
              <a:t>题柱</a:t>
            </a:r>
            <a:r>
              <a:rPr lang="zh-CN" altLang="en-US" sz="3600" b="1">
                <a:sym typeface="宋体" panose="02010600030101010101" pitchFamily="2" charset="-122"/>
              </a:rPr>
              <a:t>。</a:t>
            </a:r>
            <a:br>
              <a:rPr lang="zh-CN" altLang="en-US" sz="3600" b="1">
                <a:sym typeface="宋体" panose="02010600030101010101" pitchFamily="2" charset="-122"/>
              </a:rPr>
            </a:br>
            <a:r>
              <a:rPr lang="zh-CN" altLang="zh-CN" sz="28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这里用了哪几个典故，有什么用意？</a:t>
            </a:r>
            <a:br>
              <a:rPr lang="zh-CN" altLang="en-US" sz="36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8265" y="2061210"/>
            <a:ext cx="6037580" cy="627380"/>
          </a:xfrm>
        </p:spPr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kern="1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班超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投笔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：弃文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从武，投笔从戎。</a:t>
            </a:r>
            <a:endParaRPr kumimoji="0" lang="zh-CN" altLang="en-US" sz="2400" b="0" i="0" u="none" strike="noStrike" kern="1200" cap="none" spc="0" normalizeH="0" baseline="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marR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1507" name="图片 3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" y="1828165"/>
            <a:ext cx="2262505" cy="431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2628265" y="2997200"/>
            <a:ext cx="6037580" cy="13404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3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相如题柱</a:t>
            </a:r>
            <a:r>
              <a:rPr lang="zh-CN" altLang="en-US" sz="23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：《华阳国志·蜀志》载，成都北十里有升仙桥，司马相如出</a:t>
            </a:r>
            <a:r>
              <a:rPr lang="zh-CN" altLang="en-US" sz="23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蜀入长安，</a:t>
            </a:r>
            <a:r>
              <a:rPr lang="zh-CN" altLang="en-US" sz="23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题</a:t>
            </a:r>
            <a:r>
              <a:rPr lang="zh-CN" altLang="en-US" sz="23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其门曰：</a:t>
            </a:r>
            <a:r>
              <a:rPr lang="en-US" altLang="zh-CN" sz="23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3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不乘高车驷马，不过汝下也。</a:t>
            </a:r>
            <a:r>
              <a:rPr lang="en-US" altLang="zh-CN" sz="23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endParaRPr kumimoji="0" lang="en-US" altLang="zh-CN" sz="2300" b="1" i="0" u="none" strike="noStrike" kern="1200" cap="none" spc="0" normalizeH="0" baseline="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35555" y="4581525"/>
            <a:ext cx="6223635" cy="13404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大声疾呼，这是对爱国志士的期望，也是和王实之共勉。句短气促，喷涌而出，极富鼓舞力量。</a:t>
            </a:r>
            <a:endParaRPr kumimoji="0" lang="zh-CN" altLang="en-US" sz="2300" b="1" i="0" u="none" strike="noStrike" kern="1200" cap="none" spc="0" normalizeH="0" baseline="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1745" name="标题 346113"/>
          <p:cNvSpPr>
            <a:spLocks noGrp="1"/>
          </p:cNvSpPr>
          <p:nvPr>
            <p:ph type="ctrTitle"/>
          </p:nvPr>
        </p:nvSpPr>
        <p:spPr>
          <a:xfrm>
            <a:off x="467360" y="404495"/>
            <a:ext cx="7772400" cy="1779270"/>
          </a:xfrm>
        </p:spPr>
        <p:txBody>
          <a:bodyPr anchor="ctr" anchorCtr="0"/>
          <a:p>
            <a:pPr algn="l" defTabSz="914400">
              <a:buClrTx/>
              <a:buSzTx/>
              <a:buFontTx/>
            </a:pPr>
            <a:r>
              <a:rPr lang="en-US" altLang="zh-CN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下片运用了哪些典故？主要表达了词人什么样的思想感情？</a:t>
            </a:r>
            <a:b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</a:br>
            <a:b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</a:br>
            <a: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典故</a:t>
            </a:r>
            <a:r>
              <a:rPr lang="en-US" altLang="zh-CN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思想感情</a:t>
            </a:r>
            <a:endParaRPr lang="zh-CN" altLang="en-US" sz="2800" b="1" baseline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60" y="2411095"/>
            <a:ext cx="2275205" cy="534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棋柝联句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3380" y="2348865"/>
            <a:ext cx="6230620" cy="7423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追忆自己青年时期的军旅生涯，表达从军报国的愿望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6080" y="3246755"/>
            <a:ext cx="6176645" cy="6362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     </a:t>
            </a:r>
            <a:r>
              <a:rPr lang="zh-CN" altLang="en-US" sz="2000" b="1">
                <a:solidFill>
                  <a:srgbClr val="0070C0"/>
                </a:solidFill>
              </a:rPr>
              <a:t>感叹年华已逝，功业无成，怀才不遇的悲愤</a:t>
            </a:r>
            <a:endParaRPr lang="zh-CN" altLang="en-US" sz="2000" b="1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890" y="4077335"/>
            <a:ext cx="2263140" cy="6438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符</a:t>
            </a:r>
            <a:r>
              <a:rPr lang="zh-CN" altLang="en-US" sz="2800" b="1">
                <a:solidFill>
                  <a:srgbClr val="FF0000"/>
                </a:solidFill>
              </a:rPr>
              <a:t>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890" y="3169285"/>
            <a:ext cx="2263140" cy="6845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buClrTx/>
              <a:buSzTx/>
              <a:buFontTx/>
            </a:pPr>
            <a:r>
              <a:rPr lang="zh-CN" altLang="en-US" sz="2800" b="1">
                <a:solidFill>
                  <a:srgbClr val="0070C0"/>
                </a:solidFill>
              </a:rPr>
              <a:t>登楼揽镜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6080" y="4038600"/>
            <a:ext cx="6176645" cy="7264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  </a:t>
            </a:r>
            <a:r>
              <a:rPr lang="zh-CN" altLang="en-US" sz="2800" b="1">
                <a:solidFill>
                  <a:srgbClr val="FF0000"/>
                </a:solidFill>
              </a:rPr>
              <a:t>警醒南宋统治者要重视蒙古</a:t>
            </a:r>
            <a:r>
              <a:rPr lang="zh-CN" altLang="en-US" sz="2800" b="1">
                <a:solidFill>
                  <a:srgbClr val="FF0000"/>
                </a:solidFill>
              </a:rPr>
              <a:t>军队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955" y="4961255"/>
            <a:ext cx="2251075" cy="644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张巡、许远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3700" y="4951730"/>
            <a:ext cx="6189345" cy="7258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奉劝朝廷别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以为天险可据，要重用人才</a:t>
            </a:r>
            <a:endParaRPr lang="zh-CN" altLang="en-US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4955" y="5805170"/>
            <a:ext cx="2251075" cy="7785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班超</a:t>
            </a:r>
            <a:r>
              <a:rPr lang="en-US" altLang="zh-CN" sz="2400" b="1">
                <a:solidFill>
                  <a:srgbClr val="FF0000"/>
                </a:solidFill>
              </a:rPr>
              <a:t>  </a:t>
            </a:r>
            <a:r>
              <a:rPr lang="zh-CN" altLang="en-US" sz="2400" b="1">
                <a:solidFill>
                  <a:srgbClr val="FF0000"/>
                </a:solidFill>
              </a:rPr>
              <a:t>司马相如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88945" y="5876925"/>
            <a:ext cx="6155055" cy="779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  </a:t>
            </a:r>
            <a:r>
              <a:rPr lang="zh-CN" altLang="en-US" sz="2000" b="1">
                <a:solidFill>
                  <a:srgbClr val="FF0000"/>
                </a:solidFill>
              </a:rPr>
              <a:t>呼吁天下好汉，学班超从军报国；千万别，似相如只</a:t>
            </a:r>
            <a:r>
              <a:rPr lang="zh-CN" altLang="en-US" sz="2000" b="1">
                <a:solidFill>
                  <a:srgbClr val="FF0000"/>
                </a:solidFill>
              </a:rPr>
              <a:t>谋荣华富贵。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2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2529" name="标题 346113"/>
          <p:cNvSpPr>
            <a:spLocks noGrp="1"/>
          </p:cNvSpPr>
          <p:nvPr>
            <p:ph type="ctrTitle"/>
          </p:nvPr>
        </p:nvSpPr>
        <p:spPr>
          <a:xfrm>
            <a:off x="755333" y="1844358"/>
            <a:ext cx="7772400" cy="26654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l" defTabSz="914400">
              <a:buClrTx/>
              <a:buSzTx/>
              <a:buFontTx/>
            </a:pPr>
            <a:r>
              <a:rPr lang="en-US" altLang="zh-CN" sz="3600" b="1" baseline="0">
                <a:solidFill>
                  <a:srgbClr val="C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600" b="1" baseline="0">
                <a:solidFill>
                  <a:srgbClr val="C00000"/>
                </a:solidFill>
                <a:latin typeface="宋体" panose="02010600030101010101" pitchFamily="2" charset="-122"/>
              </a:rPr>
              <a:t>抚今追昔，指出国势垂危的情况下，不应幻想依靠天险，而应依靠能拯世扶倾的英雄。</a:t>
            </a:r>
            <a:endParaRPr lang="zh-CN" altLang="zh-CN" sz="3600" b="1" baseline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8220" y="908685"/>
            <a:ext cx="2938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36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总结下片</a:t>
            </a:r>
            <a:endParaRPr lang="zh-CN" altLang="zh-CN" sz="3600" b="1" baseline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457200" y="404495"/>
            <a:ext cx="8229600" cy="876300"/>
          </a:xfrm>
        </p:spPr>
        <p:txBody>
          <a:bodyPr vert="horz" lIns="68580" tIns="34290" rIns="68580" bIns="34290" anchor="ctr" anchorCtr="0"/>
          <a:p>
            <a:r>
              <a:rPr lang="zh-CN" altLang="en-US" b="1" dirty="0">
                <a:solidFill>
                  <a:srgbClr val="FF0000"/>
                </a:solidFill>
              </a:rPr>
              <a:t>主旨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087620"/>
          </a:xfrm>
        </p:spPr>
        <p:txBody>
          <a:bodyPr>
            <a:normAutofit fontScale="25000"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100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21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</a:t>
            </a:r>
            <a:endParaRPr kumimoji="0" lang="zh-CN" altLang="en-US" sz="21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96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</a:t>
            </a:r>
            <a:r>
              <a:rPr kumimoji="0" lang="zh-CN" altLang="en-US" sz="14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这首词创作于词人五十岁左右，</a:t>
            </a:r>
            <a:r>
              <a:rPr lang="zh-CN" altLang="en-US" sz="14400" b="1" kern="1200" dirty="0">
                <a:solidFill>
                  <a:srgbClr val="FF0000"/>
                </a:solidFill>
                <a:sym typeface="+mn-ea"/>
              </a:rPr>
              <a:t>写出了词人对时局的深切忧虑，表达了词人</a:t>
            </a:r>
            <a:r>
              <a:rPr lang="zh-CN" altLang="en-US" sz="14400" b="1" kern="1200" dirty="0">
                <a:solidFill>
                  <a:srgbClr val="FF0000"/>
                </a:solidFill>
                <a:sym typeface="+mn-ea"/>
              </a:rPr>
              <a:t>想挽救民族于危亡的爱国热情。正所谓老骥伏枥，志在千里，烈士暮年，壮心不已。</a:t>
            </a:r>
            <a:r>
              <a:rPr kumimoji="0" lang="zh-CN" altLang="en-US" sz="14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其高尚的情操与民族气节令人肃然起敬。</a:t>
            </a:r>
            <a:endParaRPr kumimoji="0" lang="zh-CN" altLang="en-US" sz="14400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1745" name="标题 346113"/>
          <p:cNvSpPr>
            <a:spLocks noGrp="1"/>
          </p:cNvSpPr>
          <p:nvPr>
            <p:ph type="ctrTitle"/>
          </p:nvPr>
        </p:nvSpPr>
        <p:spPr>
          <a:xfrm>
            <a:off x="627380" y="544195"/>
            <a:ext cx="8094980" cy="5370195"/>
          </a:xfrm>
        </p:spPr>
        <p:txBody>
          <a:bodyPr anchor="ctr" anchorCtr="0"/>
          <a:p>
            <a:pPr algn="l" defTabSz="914400">
              <a:lnSpc>
                <a:spcPct val="160000"/>
              </a:lnSpc>
              <a:buClrTx/>
              <a:buSzTx/>
              <a:buFontTx/>
            </a:pP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   </a:t>
            </a:r>
            <a: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艺术特色</a:t>
            </a:r>
            <a:b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zh-CN" sz="3200" b="1" baseline="0">
                <a:solidFill>
                  <a:schemeClr val="accent2"/>
                </a:solidFill>
                <a:latin typeface="宋体" panose="02010600030101010101" pitchFamily="2" charset="-122"/>
              </a:rPr>
              <a:t>此词慷慨激昂，议论有力，笔力雄壮，极尽抑扬顿挫之致；运用大量典故，自然贴切，</a:t>
            </a:r>
            <a:r>
              <a:rPr lang="zh-CN" altLang="zh-CN" sz="3200" b="1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义</a:t>
            </a:r>
            <a:r>
              <a:rPr lang="zh-CN" altLang="zh-CN" sz="3200" b="1" baseline="0">
                <a:solidFill>
                  <a:schemeClr val="accent2"/>
                </a:solidFill>
                <a:latin typeface="宋体" panose="02010600030101010101" pitchFamily="2" charset="-122"/>
              </a:rPr>
              <a:t>蕴丰富。堪称宋末词</a:t>
            </a:r>
            <a:r>
              <a:rPr lang="zh-CN" altLang="zh-CN" sz="3200" b="1" baseline="0">
                <a:solidFill>
                  <a:schemeClr val="accent2"/>
                </a:solidFill>
                <a:latin typeface="宋体" panose="02010600030101010101" pitchFamily="2" charset="-122"/>
              </a:rPr>
              <a:t>作议论化、散文化与形象性、情韵美相结合的代表作。</a:t>
            </a:r>
            <a:endParaRPr lang="zh-CN" altLang="zh-CN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endParaRPr lang="zh-CN" altLang="en-US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1745" name="标题 346113"/>
          <p:cNvSpPr>
            <a:spLocks noGrp="1"/>
          </p:cNvSpPr>
          <p:nvPr>
            <p:ph type="ctrTitle"/>
          </p:nvPr>
        </p:nvSpPr>
        <p:spPr>
          <a:xfrm>
            <a:off x="627380" y="544195"/>
            <a:ext cx="8094980" cy="2088515"/>
          </a:xfrm>
        </p:spPr>
        <p:txBody>
          <a:bodyPr anchor="ctr" anchorCtr="0"/>
          <a:p>
            <a:pPr algn="l" defTabSz="914400">
              <a:lnSpc>
                <a:spcPct val="160000"/>
              </a:lnSpc>
              <a:buClrTx/>
              <a:buSzTx/>
              <a:buFontTx/>
            </a:pP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用典：诗词中借历史故事或化用前人诗文来抒发情感的表现</a:t>
            </a:r>
            <a: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手法。</a:t>
            </a:r>
            <a:endParaRPr lang="zh-CN" altLang="en-US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标题 346113"/>
          <p:cNvSpPr>
            <a:spLocks noGrp="1"/>
          </p:cNvSpPr>
          <p:nvPr/>
        </p:nvSpPr>
        <p:spPr>
          <a:xfrm>
            <a:off x="755650" y="2924810"/>
            <a:ext cx="8094980" cy="3481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>
              <a:lnSpc>
                <a:spcPct val="160000"/>
              </a:lnSpc>
              <a:buClrTx/>
              <a:buSzTx/>
              <a:buFontTx/>
            </a:pP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类型：</a:t>
            </a:r>
            <a:endParaRPr lang="zh-CN" altLang="en-US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060065" y="3789045"/>
            <a:ext cx="171450" cy="2143125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4255" y="3213100"/>
            <a:ext cx="3143250" cy="8642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     </a:t>
            </a:r>
            <a:r>
              <a:rPr lang="zh-CN" altLang="en-US" sz="2800" b="1">
                <a:solidFill>
                  <a:srgbClr val="FF0000"/>
                </a:solidFill>
              </a:rPr>
              <a:t>借用历史</a:t>
            </a:r>
            <a:r>
              <a:rPr lang="zh-CN" altLang="en-US" sz="2800" b="1">
                <a:solidFill>
                  <a:srgbClr val="FF0000"/>
                </a:solidFill>
              </a:rPr>
              <a:t>故事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4255" y="4377690"/>
            <a:ext cx="3143250" cy="8642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     </a:t>
            </a:r>
            <a:r>
              <a:rPr lang="zh-CN" altLang="en-US" sz="2800" b="1">
                <a:solidFill>
                  <a:srgbClr val="FF0000"/>
                </a:solidFill>
              </a:rPr>
              <a:t>化用前人</a:t>
            </a:r>
            <a:r>
              <a:rPr lang="zh-CN" altLang="en-US" sz="2800" b="1">
                <a:solidFill>
                  <a:srgbClr val="FF0000"/>
                </a:solidFill>
              </a:rPr>
              <a:t>诗句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4255" y="5542280"/>
            <a:ext cx="3143250" cy="8642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     </a:t>
            </a:r>
            <a:r>
              <a:rPr lang="zh-CN" altLang="en-US" sz="2800" b="1">
                <a:solidFill>
                  <a:srgbClr val="FF0000"/>
                </a:solidFill>
              </a:rPr>
              <a:t>借用神话</a:t>
            </a:r>
            <a:r>
              <a:rPr lang="zh-CN" altLang="en-US" sz="2800" b="1">
                <a:solidFill>
                  <a:srgbClr val="FF0000"/>
                </a:solidFill>
              </a:rPr>
              <a:t>传说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文本框 2054"/>
          <p:cNvSpPr txBox="1"/>
          <p:nvPr/>
        </p:nvSpPr>
        <p:spPr>
          <a:xfrm>
            <a:off x="899478" y="764540"/>
            <a:ext cx="71278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66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60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贺新郎·国脉微如缕</a:t>
            </a:r>
            <a:endParaRPr lang="zh-CN" altLang="en-US" sz="6000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60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</a:t>
            </a:r>
            <a:r>
              <a:rPr lang="en-US" altLang="zh-CN" sz="60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40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刘克庄</a:t>
            </a:r>
            <a:endParaRPr lang="zh-CN" altLang="en-US" sz="4000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1745" name="标题 346113"/>
          <p:cNvSpPr>
            <a:spLocks noGrp="1"/>
          </p:cNvSpPr>
          <p:nvPr>
            <p:ph type="ctrTitle"/>
          </p:nvPr>
        </p:nvSpPr>
        <p:spPr>
          <a:xfrm>
            <a:off x="539750" y="692785"/>
            <a:ext cx="3148965" cy="5370195"/>
          </a:xfrm>
        </p:spPr>
        <p:txBody>
          <a:bodyPr anchor="ctr" anchorCtr="0"/>
          <a:p>
            <a:pPr algn="l" defTabSz="914400">
              <a:lnSpc>
                <a:spcPct val="160000"/>
              </a:lnSpc>
              <a:buClrTx/>
              <a:buSzTx/>
              <a:buFontTx/>
            </a:pP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用典方式</a:t>
            </a:r>
            <a:b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1.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明用</a:t>
            </a:r>
            <a:br>
              <a:rPr 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2.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暗用</a:t>
            </a:r>
            <a:b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3.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正用</a:t>
            </a:r>
            <a:b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4.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反用</a:t>
            </a:r>
            <a:endParaRPr lang="zh-CN" altLang="zh-CN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endParaRPr lang="zh-CN" altLang="en-US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标题 346113"/>
          <p:cNvSpPr>
            <a:spLocks noGrp="1"/>
          </p:cNvSpPr>
          <p:nvPr/>
        </p:nvSpPr>
        <p:spPr>
          <a:xfrm>
            <a:off x="4211955" y="908685"/>
            <a:ext cx="3816985" cy="44215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>
              <a:lnSpc>
                <a:spcPct val="160000"/>
              </a:lnSpc>
              <a:buClrTx/>
              <a:buSzTx/>
              <a:buFontTx/>
            </a:pP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用典效果</a:t>
            </a:r>
            <a:b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丰富诗文内容</a:t>
            </a:r>
            <a:br>
              <a:rPr 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2.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语言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凝练简洁</a:t>
            </a:r>
            <a:b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3.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抒情含蓄委婉</a:t>
            </a:r>
            <a:b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4.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增强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艺术感染力</a:t>
            </a:r>
            <a:endParaRPr lang="zh-CN" altLang="en-US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1745" name="标题 346113"/>
          <p:cNvSpPr>
            <a:spLocks noGrp="1"/>
          </p:cNvSpPr>
          <p:nvPr>
            <p:ph type="ctrTitle"/>
          </p:nvPr>
        </p:nvSpPr>
        <p:spPr>
          <a:xfrm>
            <a:off x="490220" y="620395"/>
            <a:ext cx="8249920" cy="4820285"/>
          </a:xfrm>
        </p:spPr>
        <p:txBody>
          <a:bodyPr anchor="ctr" anchorCtr="0"/>
          <a:p>
            <a:pPr algn="l" defTabSz="914400">
              <a:lnSpc>
                <a:spcPct val="160000"/>
              </a:lnSpc>
              <a:buClrTx/>
              <a:buSzTx/>
              <a:buFontTx/>
            </a:pP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背诵</a:t>
            </a:r>
            <a: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默写，完成课后练习</a:t>
            </a:r>
            <a:br>
              <a:rPr lang="zh-CN" altLang="en-US" sz="4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endParaRPr lang="zh-CN" altLang="zh-CN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endParaRPr lang="zh-CN" altLang="en-US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1745" name="标题 346113"/>
          <p:cNvSpPr>
            <a:spLocks noGrp="1"/>
          </p:cNvSpPr>
          <p:nvPr>
            <p:ph type="ctrTitle"/>
          </p:nvPr>
        </p:nvSpPr>
        <p:spPr>
          <a:xfrm>
            <a:off x="490220" y="620395"/>
            <a:ext cx="8249920" cy="5306060"/>
          </a:xfrm>
        </p:spPr>
        <p:txBody>
          <a:bodyPr anchor="ctr" anchorCtr="0"/>
          <a:p>
            <a:pPr algn="l" defTabSz="914400">
              <a:lnSpc>
                <a:spcPct val="250000"/>
              </a:lnSpc>
              <a:buClrTx/>
              <a:buSzTx/>
              <a:buFontTx/>
            </a:pP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1.《贺新郎（国脉微如缕）》中“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b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。”三句劈空而下，将形势的紧迫，统治者的麻木，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志士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请缨报国的热忱，尽情地表达出来，铮铮有声。</a:t>
            </a:r>
            <a:b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2.《贺新郎》（国脉微如缕）中，刘克庄认为即使城池再坚固也不能缺少良将的句子是：“</a:t>
            </a:r>
            <a:r>
              <a:rPr lang="en-US" altLang="zh-CN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 ，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 ？”</a:t>
            </a:r>
            <a:br>
              <a:rPr lang="zh-CN" altLang="en-US" sz="20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3.刘克庄在《贺新郎》（国脉微如缕）中，呼吁当权者能够不拘一格任人唯贤的句子是：“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 ，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 ？”  </a:t>
            </a:r>
            <a:endParaRPr lang="zh-CN" altLang="en-US" sz="2000" b="1" baseline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endParaRPr lang="zh-CN" altLang="en-US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00245" y="404495"/>
            <a:ext cx="1666240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国脉微如缕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44615" y="404495"/>
            <a:ext cx="189293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问长缨何时入手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750" y="1196975"/>
            <a:ext cx="164147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缚将戎主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8310" y="3500755"/>
            <a:ext cx="189293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自古一贤能制难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0335" y="3500755"/>
            <a:ext cx="216852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有金汤便可无张许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88310" y="4940935"/>
            <a:ext cx="189293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未必人间无好汉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08625" y="5013325"/>
            <a:ext cx="189293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谁与宽些尺度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1745" name="标题 346113"/>
          <p:cNvSpPr>
            <a:spLocks noGrp="1"/>
          </p:cNvSpPr>
          <p:nvPr>
            <p:ph type="ctrTitle"/>
          </p:nvPr>
        </p:nvSpPr>
        <p:spPr>
          <a:xfrm>
            <a:off x="490220" y="620395"/>
            <a:ext cx="8249920" cy="5528310"/>
          </a:xfrm>
        </p:spPr>
        <p:txBody>
          <a:bodyPr anchor="ctr" anchorCtr="0"/>
          <a:p>
            <a:pPr algn="l" defTabSz="914400">
              <a:lnSpc>
                <a:spcPct val="200000"/>
              </a:lnSpc>
              <a:buClrTx/>
              <a:buSzTx/>
              <a:buFontTx/>
            </a:pP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4.《贺新郎》（国脉微如缕）中，“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”两句鼓舞爱国志士投笔从戎，共赴国难。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 baseline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endParaRPr lang="zh-CN" altLang="zh-CN" sz="2800" b="1" baseline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l" defTabSz="914400">
              <a:lnSpc>
                <a:spcPct val="200000"/>
              </a:lnSpc>
              <a:buClrTx/>
              <a:buSzTx/>
              <a:buFontTx/>
            </a:pP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5.《贺新郎》（国脉微如缕）中，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”两句将当时边境上急风扑面、黑云压城的情景生动地描绘了出来。</a:t>
            </a:r>
            <a:b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6.《贺新郎》（国脉微如缕）中，“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 </a:t>
            </a:r>
            <a:r>
              <a:rPr lang="zh-CN" altLang="en-US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r>
              <a:rPr lang="en-US" altLang="zh-CN" sz="2000" b="1" u="sng" baseline="0">
                <a:solidFill>
                  <a:schemeClr val="tx1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2000" b="1" baseline="0">
                <a:solidFill>
                  <a:schemeClr val="tx1"/>
                </a:solidFill>
                <a:latin typeface="宋体" panose="02010600030101010101" pitchFamily="2" charset="-122"/>
              </a:rPr>
              <a:t>”三句，作者作者抚今追昔，昔日从军报国夙愿已成远梦，登楼远望，揽镜自照，伤感一事无成。</a:t>
            </a:r>
            <a:endParaRPr lang="zh-CN" altLang="en-US" sz="2000" b="1" baseline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795" y="4387215"/>
            <a:ext cx="112585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事机频误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28485" y="3789045"/>
            <a:ext cx="181165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叹而今登楼揽镜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8365" y="3816985"/>
            <a:ext cx="189293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少时棋柝曾联句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2225" y="2493010"/>
            <a:ext cx="1892935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边上冲梯屡舞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8365" y="1052830"/>
            <a:ext cx="1064260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快</a:t>
            </a:r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投笔</a:t>
            </a:r>
            <a:endParaRPr lang="zh-CN" altLang="en-US" b="1" u="sng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3870" y="2493010"/>
            <a:ext cx="1873250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闻说北风吹面急</a:t>
            </a:r>
            <a:endParaRPr lang="zh-CN" altLang="en-US" b="1" u="sng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7910" y="1052830"/>
            <a:ext cx="1141730" cy="527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莫题柱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121" name="文本框 5150"/>
          <p:cNvSpPr txBox="1"/>
          <p:nvPr/>
        </p:nvSpPr>
        <p:spPr>
          <a:xfrm>
            <a:off x="4067810" y="908685"/>
            <a:ext cx="47726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刘克庄（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1187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1269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潜夫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，号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后村居士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ym typeface="+mn-ea"/>
              </a:rPr>
              <a:t>福建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莆田人。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南宋词人，受辛弃疾影响，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词风粗犷狂豪放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，慷慨激越，有明显的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散文化、议论化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倾向。     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1450" y="493713"/>
            <a:ext cx="3705225" cy="480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169" name="矩形 100353"/>
          <p:cNvSpPr/>
          <p:nvPr/>
        </p:nvSpPr>
        <p:spPr>
          <a:xfrm>
            <a:off x="344170" y="167323"/>
            <a:ext cx="831151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zh-CN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贺新郎·国脉微如缕</a:t>
            </a:r>
            <a:endParaRPr lang="zh-CN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刘克庄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 实之三和有忧边之语，走笔答之。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国脉微如缕。问长缨何时入手，缚将戎主？未必人间无好汉，谁与宽些尺度？试看取当年韩五。岂有谷城公付授，也不干曾遇骊山母。谈笑起，两河路。</a:t>
            </a:r>
            <a:endParaRPr lang="zh-CN" altLang="zh-CN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zh-CN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少时棋柝曾联句。叹而今登楼揽镜，事机频误。闻说北风吹面急，边上冲梯屡舞。君莫道投鞭虚语，自古一贤能制难，有金汤便可无张许？快投笔，莫题柱。</a:t>
            </a:r>
            <a:endParaRPr lang="zh-CN" altLang="zh-CN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516370" y="1125220"/>
            <a:ext cx="2139315" cy="10541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听读，找诗眼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4" descr="timg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080" y="2781300"/>
            <a:ext cx="2498090" cy="3512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1"/>
          <p:cNvSpPr txBox="1"/>
          <p:nvPr/>
        </p:nvSpPr>
        <p:spPr>
          <a:xfrm>
            <a:off x="1619250" y="598170"/>
            <a:ext cx="59226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国脉微如缕。问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长缨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何时入手，缚将戎主？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220" name="文本框 3"/>
          <p:cNvSpPr txBox="1"/>
          <p:nvPr/>
        </p:nvSpPr>
        <p:spPr>
          <a:xfrm>
            <a:off x="246063" y="44133"/>
            <a:ext cx="1706562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0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【赏析】</a:t>
            </a:r>
            <a:endParaRPr lang="zh-CN" altLang="en-US" sz="3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3703955" y="1484630"/>
            <a:ext cx="4605020" cy="1035685"/>
          </a:xfrm>
          <a:prstGeom prst="wedgeRoundRectCallout">
            <a:avLst>
              <a:gd name="adj1" fmla="val -18372"/>
              <a:gd name="adj2" fmla="val -796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cs typeface="华文新魏" pitchFamily="2" charset="-122"/>
                <a:sym typeface="+mn-ea"/>
              </a:rPr>
              <a:t>长</a:t>
            </a:r>
            <a:r>
              <a:rPr lang="zh-CN" altLang="en-US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cs typeface="华文新魏" pitchFamily="2" charset="-122"/>
                <a:sym typeface="+mn-ea"/>
              </a:rPr>
              <a:t>缨</a:t>
            </a:r>
            <a:r>
              <a:rPr lang="zh-CN" altLang="en-US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cs typeface="华文新魏" pitchFamily="2" charset="-122"/>
                <a:sym typeface="+mn-ea"/>
              </a:rPr>
              <a:t>：</a:t>
            </a:r>
            <a:r>
              <a:rPr lang="zh-CN" altLang="en-US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cs typeface="华文新魏" pitchFamily="2" charset="-122"/>
                <a:sym typeface="+mn-ea"/>
              </a:rPr>
              <a:t>《汉书·终军传》：“军自请，愿受长缨，必羁南越王而致之阙下。”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665" y="2924810"/>
            <a:ext cx="4121785" cy="728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天地日流血，朝廷谁请缨</a:t>
            </a:r>
            <a:endParaRPr lang="zh-CN" altLang="en-US" sz="2000" b="1">
              <a:solidFill>
                <a:srgbClr val="FF0000"/>
              </a:solidFill>
            </a:endParaRPr>
          </a:p>
          <a:p>
            <a:pPr algn="r"/>
            <a:r>
              <a:rPr lang="en-US" altLang="zh-CN" sz="2000" b="1">
                <a:solidFill>
                  <a:srgbClr val="FF0000"/>
                </a:solidFill>
              </a:rPr>
              <a:t>           ---</a:t>
            </a:r>
            <a:r>
              <a:rPr lang="zh-CN" altLang="en-US" sz="2000" b="1">
                <a:solidFill>
                  <a:srgbClr val="FF0000"/>
                </a:solidFill>
              </a:rPr>
              <a:t>杜甫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7015" y="4109720"/>
            <a:ext cx="4116070" cy="728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2000" b="1">
                <a:solidFill>
                  <a:srgbClr val="FF0000"/>
                </a:solidFill>
              </a:rPr>
              <a:t>少小虽非投笔吏，论功还欲请长缨</a:t>
            </a:r>
            <a:r>
              <a:rPr lang="en-US" altLang="zh-CN" sz="2000" b="1">
                <a:solidFill>
                  <a:srgbClr val="FF0000"/>
                </a:solidFill>
              </a:rPr>
              <a:t>           ---</a:t>
            </a:r>
            <a:r>
              <a:rPr lang="zh-CN" altLang="en-US" sz="2000" b="1">
                <a:solidFill>
                  <a:srgbClr val="FF0000"/>
                </a:solidFill>
              </a:rPr>
              <a:t>祖</a:t>
            </a:r>
            <a:r>
              <a:rPr lang="zh-CN" altLang="en-US" sz="2000" b="1">
                <a:solidFill>
                  <a:srgbClr val="FF0000"/>
                </a:solidFill>
              </a:rPr>
              <a:t>咏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380" y="5229225"/>
            <a:ext cx="4116070" cy="728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sz="2000" b="1">
                <a:solidFill>
                  <a:srgbClr val="FF0000"/>
                </a:solidFill>
              </a:rPr>
              <a:t>今日长缨在手，何时缚住苍龙？</a:t>
            </a:r>
            <a:r>
              <a:rPr lang="en-US" altLang="zh-CN" sz="2000" b="1">
                <a:solidFill>
                  <a:srgbClr val="FF0000"/>
                </a:solidFill>
              </a:rPr>
              <a:t>               ---</a:t>
            </a:r>
            <a:r>
              <a:rPr lang="zh-CN" altLang="en-US" sz="2000" b="1">
                <a:solidFill>
                  <a:srgbClr val="FF0000"/>
                </a:solidFill>
              </a:rPr>
              <a:t>毛泽东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4499610" y="3757295"/>
            <a:ext cx="215265" cy="1433830"/>
          </a:xfrm>
          <a:prstGeom prst="lef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4435" y="3429000"/>
            <a:ext cx="935990" cy="19773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勇</a:t>
            </a:r>
            <a:r>
              <a:rPr lang="zh-CN" altLang="en-US" sz="2000" b="1">
                <a:solidFill>
                  <a:srgbClr val="FF0000"/>
                </a:solidFill>
              </a:rPr>
              <a:t>担重任</a:t>
            </a:r>
            <a:endParaRPr lang="zh-CN" altLang="en-US" sz="2000" b="1">
              <a:solidFill>
                <a:srgbClr val="FF0000"/>
              </a:solidFill>
            </a:endParaRPr>
          </a:p>
          <a:p>
            <a:pPr algn="ctr"/>
            <a:endParaRPr lang="zh-CN" altLang="en-US" sz="2000" b="1">
              <a:solidFill>
                <a:srgbClr val="FF0000"/>
              </a:solidFill>
            </a:endParaRPr>
          </a:p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从军</a:t>
            </a:r>
            <a:r>
              <a:rPr lang="zh-CN" altLang="en-US" sz="2000" b="1">
                <a:solidFill>
                  <a:srgbClr val="FF0000"/>
                </a:solidFill>
              </a:rPr>
              <a:t>报国</a:t>
            </a:r>
            <a:endParaRPr lang="zh-CN" altLang="en-US" sz="2000" b="1">
              <a:solidFill>
                <a:srgbClr val="FF0000"/>
              </a:solidFill>
            </a:endParaRPr>
          </a:p>
          <a:p>
            <a:pPr algn="r"/>
            <a:r>
              <a:rPr lang="en-US" altLang="zh-CN" sz="2000" b="1">
                <a:solidFill>
                  <a:srgbClr val="FF0000"/>
                </a:solidFill>
              </a:rPr>
              <a:t>        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24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6190" y="1994535"/>
            <a:ext cx="2644140" cy="4206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1" name="标题 349185"/>
          <p:cNvSpPr>
            <a:spLocks noGrp="1" noRot="1"/>
          </p:cNvSpPr>
          <p:nvPr>
            <p:ph type="ctrTitle"/>
          </p:nvPr>
        </p:nvSpPr>
        <p:spPr>
          <a:xfrm>
            <a:off x="422275" y="93663"/>
            <a:ext cx="8416925" cy="1470025"/>
          </a:xfrm>
        </p:spPr>
        <p:txBody>
          <a:bodyPr anchor="ctr" anchorCtr="0"/>
          <a:p>
            <a:pPr algn="l" defTabSz="914400">
              <a:buClrTx/>
              <a:buSzTx/>
              <a:buFontTx/>
            </a:pPr>
            <a:r>
              <a:rPr lang="zh-CN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国脉微如缕。问长缨何时入手，缚将戎主？</a:t>
            </a:r>
            <a:br>
              <a:rPr lang="zh-CN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 b="1" baseline="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49187" name="副标题 349186"/>
          <p:cNvSpPr>
            <a:spLocks noGrp="1" noRot="1"/>
          </p:cNvSpPr>
          <p:nvPr>
            <p:ph type="subTitle" idx="1"/>
          </p:nvPr>
        </p:nvSpPr>
        <p:spPr>
          <a:xfrm>
            <a:off x="611505" y="2780665"/>
            <a:ext cx="5397500" cy="2368550"/>
          </a:xfrm>
        </p:spPr>
        <p:txBody>
          <a:bodyPr anchor="t" anchorCtr="0"/>
          <a:p>
            <a:pPr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2800" b="1" baseline="0" dirty="0"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en-US" altLang="zh-CN" sz="2800" b="1" baseline="0" dirty="0"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lang="zh-CN" altLang="en-US" sz="2800" b="1" baseline="0" dirty="0">
                <a:latin typeface="楷体_GB2312" pitchFamily="49" charset="-122"/>
                <a:ea typeface="楷体_GB2312" pitchFamily="49" charset="-122"/>
                <a:cs typeface="+mn-cs"/>
              </a:rPr>
              <a:t>头两句劈空而下，将国势的衰微，统治者的麻木，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志士</a:t>
            </a:r>
            <a:r>
              <a:rPr lang="zh-CN" altLang="en-US" sz="2800" b="1" baseline="0" dirty="0">
                <a:latin typeface="楷体_GB2312" pitchFamily="49" charset="-122"/>
                <a:ea typeface="楷体_GB2312" pitchFamily="49" charset="-122"/>
                <a:cs typeface="+mn-cs"/>
              </a:rPr>
              <a:t>报国的热忱，</a:t>
            </a:r>
            <a:r>
              <a:rPr lang="zh-CN" altLang="en-US" sz="2800" b="1" baseline="0" dirty="0">
                <a:latin typeface="楷体_GB2312" pitchFamily="49" charset="-122"/>
                <a:ea typeface="楷体_GB2312" pitchFamily="49" charset="-122"/>
                <a:cs typeface="+mn-cs"/>
              </a:rPr>
              <a:t>充分地表达出来。</a:t>
            </a:r>
            <a:endParaRPr lang="zh-CN" altLang="en-US" sz="2800" b="1" baseline="0" dirty="0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1700530"/>
            <a:ext cx="5879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>
              <a:buClrTx/>
              <a:buSzTx/>
              <a:buFontTx/>
            </a:pPr>
            <a:r>
              <a:rPr lang="zh-CN" altLang="zh-CN" sz="2400" b="1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南宋处于什么样的境地，作者有什么想法？</a:t>
            </a:r>
            <a:endParaRPr lang="zh-CN" altLang="zh-CN" sz="2400" b="1">
              <a:solidFill>
                <a:schemeClr val="accent2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9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918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265" name="标题 335873"/>
          <p:cNvSpPr>
            <a:spLocks noGrp="1"/>
          </p:cNvSpPr>
          <p:nvPr>
            <p:ph type="ctrTitle"/>
          </p:nvPr>
        </p:nvSpPr>
        <p:spPr>
          <a:xfrm>
            <a:off x="784225" y="260350"/>
            <a:ext cx="7375525" cy="782320"/>
          </a:xfrm>
        </p:spPr>
        <p:txBody>
          <a:bodyPr anchor="ctr" anchorCtr="0"/>
          <a:p>
            <a:pPr algn="l" defTabSz="914400">
              <a:buClrTx/>
              <a:buSzTx/>
              <a:buFontTx/>
            </a:pPr>
            <a:r>
              <a:rPr lang="en-US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未必人间无好汉，谁与宽些尺度？</a:t>
            </a:r>
            <a:endParaRPr lang="zh-CN" altLang="en-US" sz="3600" b="1" baseline="0">
              <a:latin typeface="宋体" panose="02010600030101010101" pitchFamily="2" charset="-122"/>
            </a:endParaRPr>
          </a:p>
        </p:txBody>
      </p:sp>
      <p:sp>
        <p:nvSpPr>
          <p:cNvPr id="335875" name="副标题 335874"/>
          <p:cNvSpPr>
            <a:spLocks noGrp="1"/>
          </p:cNvSpPr>
          <p:nvPr>
            <p:ph type="subTitle" idx="1"/>
          </p:nvPr>
        </p:nvSpPr>
        <p:spPr>
          <a:xfrm>
            <a:off x="1994535" y="1268730"/>
            <a:ext cx="5690870" cy="682625"/>
          </a:xfrm>
        </p:spPr>
        <p:txBody>
          <a:bodyPr anchor="t" anchorCtr="0"/>
          <a:p>
            <a:pPr algn="l" defTabSz="914400">
              <a:buClrTx/>
              <a:buSzTx/>
              <a:buFontTx/>
            </a:pPr>
            <a:r>
              <a:rPr lang="en-US" altLang="zh-CN" b="1" baseline="0" dirty="0"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lang="zh-CN" altLang="en-US" b="1">
                <a:latin typeface="+mn-lt"/>
                <a:ea typeface="+mn-ea"/>
                <a:cs typeface="+mn-cs"/>
              </a:rPr>
              <a:t>什么句式？表达什么</a:t>
            </a:r>
            <a:r>
              <a:rPr lang="zh-CN" altLang="en-US" b="1">
                <a:latin typeface="+mn-lt"/>
                <a:ea typeface="+mn-ea"/>
                <a:cs typeface="+mn-cs"/>
              </a:rPr>
              <a:t>意思？</a:t>
            </a:r>
            <a:endParaRPr lang="zh-CN" altLang="en-US" b="1">
              <a:latin typeface="+mn-lt"/>
              <a:ea typeface="+mn-ea"/>
              <a:cs typeface="+mn-cs"/>
            </a:endParaRPr>
          </a:p>
        </p:txBody>
      </p:sp>
      <p:pic>
        <p:nvPicPr>
          <p:cNvPr id="1126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2348865"/>
            <a:ext cx="6394450" cy="4140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3587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3587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3587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3587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3313" name="标题 338945"/>
          <p:cNvSpPr>
            <a:spLocks noGrp="1"/>
          </p:cNvSpPr>
          <p:nvPr>
            <p:ph type="ctrTitle"/>
          </p:nvPr>
        </p:nvSpPr>
        <p:spPr>
          <a:xfrm>
            <a:off x="323850" y="160338"/>
            <a:ext cx="8132763" cy="1751012"/>
          </a:xfrm>
        </p:spPr>
        <p:txBody>
          <a:bodyPr anchor="ctr" anchorCtr="0"/>
          <a:p>
            <a:pPr algn="l" defTabSz="914400">
              <a:buClrTx/>
              <a:buSzTx/>
              <a:buFontTx/>
            </a:pPr>
            <a:r>
              <a:rPr lang="en-US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试看取当年韩五。岂有谷城公付授，也不干曾遇骊山母。谈笑起，两河路。</a:t>
            </a:r>
            <a:endParaRPr lang="zh-CN" altLang="en-US" sz="2400" b="1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38947" name="副标题 338946"/>
          <p:cNvSpPr>
            <a:spLocks noGrp="1"/>
          </p:cNvSpPr>
          <p:nvPr>
            <p:ph type="subTitle" idx="1"/>
          </p:nvPr>
        </p:nvSpPr>
        <p:spPr>
          <a:xfrm>
            <a:off x="323850" y="6021070"/>
            <a:ext cx="8286750" cy="715645"/>
          </a:xfrm>
        </p:spPr>
        <p:txBody>
          <a:bodyPr anchor="t" anchorCtr="0"/>
          <a:p>
            <a:pPr algn="l" defTabSz="914400">
              <a:buClrTx/>
              <a:buSzTx/>
              <a:buFontTx/>
            </a:pPr>
            <a:endParaRPr lang="zh-CN" altLang="en-US" sz="2400" b="1">
              <a:latin typeface="宋体" panose="02010600030101010101" pitchFamily="2" charset="-122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endParaRPr lang="zh-CN" altLang="en-US" sz="2400" b="1" baseline="0">
              <a:latin typeface="宋体" panose="02010600030101010101" pitchFamily="2" charset="-122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endParaRPr lang="zh-CN" altLang="en-US" sz="2400" b="1"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endParaRPr lang="zh-CN" altLang="en-US" sz="2400" b="1">
              <a:solidFill>
                <a:srgbClr val="C00000"/>
              </a:solidFill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r>
              <a:rPr lang="zh-CN" altLang="en-US" sz="4000" b="1" baseline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en-US" sz="4000" b="1" baseline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zh-CN" altLang="en-US" sz="2800" b="1" baseline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endParaRPr lang="zh-CN" altLang="en-US" sz="2800" b="1" baseline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5229225"/>
            <a:ext cx="82873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>
              <a:buClrTx/>
              <a:buSzTx/>
              <a:buFontTx/>
            </a:pP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词人以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韩世忠为例，热切希望朝廷能够放宽尺度，提拔人才，让有识之士有用武之地。</a:t>
            </a:r>
            <a:endParaRPr lang="zh-CN" altLang="en-US" sz="32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4565" y="1557020"/>
            <a:ext cx="7214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>
              <a:buClrTx/>
              <a:buSzTx/>
              <a:buFontTx/>
            </a:pP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这里用了哪几个典故，有什么用意？</a:t>
            </a:r>
            <a:endParaRPr lang="zh-CN" altLang="en-US" sz="32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750" y="3573145"/>
            <a:ext cx="81248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>
              <a:buClrTx/>
              <a:buSzTx/>
              <a:buFontTx/>
            </a:pPr>
            <a:r>
              <a:rPr lang="zh-CN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谷城公</a:t>
            </a:r>
            <a:r>
              <a:rPr lang="zh-CN" altLang="zh-CN" sz="1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1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即</a:t>
            </a:r>
            <a:r>
              <a:rPr lang="zh-CN" altLang="en-US" sz="3200" b="1">
                <a:sym typeface="宋体" panose="02010600030101010101" pitchFamily="2" charset="-122"/>
              </a:rPr>
              <a:t>黄石公，</a:t>
            </a:r>
            <a:r>
              <a:rPr lang="en-US" altLang="zh-CN" sz="3200" b="1">
                <a:sym typeface="宋体" panose="02010600030101010101" pitchFamily="2" charset="-122"/>
              </a:rPr>
              <a:t>  </a:t>
            </a:r>
            <a:r>
              <a:rPr lang="zh-CN" altLang="zh-CN" sz="3200" b="1"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授</a:t>
            </a:r>
            <a:r>
              <a:rPr lang="zh-CN" altLang="en-US" sz="3200" b="1">
                <a:latin typeface="+mn-lt"/>
                <a:ea typeface="+mn-ea"/>
                <a:sym typeface="宋体" panose="02010600030101010101" pitchFamily="2" charset="-122"/>
              </a:rPr>
              <a:t>张良《太公兵法》。</a:t>
            </a:r>
            <a:endParaRPr lang="zh-CN" altLang="en-US" sz="32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750" y="2420620"/>
            <a:ext cx="75666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韩世忠：</a:t>
            </a:r>
            <a:r>
              <a:rPr lang="zh-CN" altLang="en-US" sz="3200" b="1"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南宋初年的抗金名将，在兄弟中排行第五，人称“泼韩五”。</a:t>
            </a:r>
            <a:r>
              <a:rPr lang="en-US" altLang="zh-CN" sz="3200" b="1"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       </a:t>
            </a:r>
            <a:endParaRPr lang="en-US" altLang="zh-CN" sz="3200" b="1">
              <a:solidFill>
                <a:schemeClr val="accent2"/>
              </a:solidFill>
              <a:latin typeface="宋体" panose="02010600030101010101" pitchFamily="2" charset="-122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660" y="4437380"/>
            <a:ext cx="7532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defTabSz="914400">
              <a:buClrTx/>
              <a:buSzTx/>
              <a:buFontTx/>
            </a:pPr>
            <a:r>
              <a:rPr lang="zh-CN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骊山母：</a:t>
            </a:r>
            <a:r>
              <a:rPr lang="zh-CN" altLang="en-US" sz="3200" b="1">
                <a:latin typeface="+mn-lt"/>
                <a:ea typeface="+mn-ea"/>
                <a:sym typeface="宋体" panose="02010600030101010101" pitchFamily="2" charset="-122"/>
              </a:rPr>
              <a:t>骊山老母，授</a:t>
            </a:r>
            <a:r>
              <a:rPr lang="zh-CN" altLang="en-US" sz="3200" b="1">
                <a:sym typeface="宋体" panose="02010600030101010101" pitchFamily="2" charset="-122"/>
              </a:rPr>
              <a:t>李筌</a:t>
            </a:r>
            <a:r>
              <a:rPr lang="zh-CN" altLang="en-US" sz="3200" b="1">
                <a:latin typeface="+mn-lt"/>
                <a:ea typeface="+mn-ea"/>
                <a:sym typeface="宋体" panose="02010600030101010101" pitchFamily="2" charset="-122"/>
              </a:rPr>
              <a:t>《阴符经》。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47" grpId="0" build="p"/>
      <p:bldP spid="3" grpId="0"/>
      <p:bldP spid="6" grpId="0"/>
      <p:bldP spid="7" grpId="0"/>
      <p:bldP spid="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1745" name="标题 346113"/>
          <p:cNvSpPr>
            <a:spLocks noGrp="1"/>
          </p:cNvSpPr>
          <p:nvPr>
            <p:ph type="ctrTitle"/>
          </p:nvPr>
        </p:nvSpPr>
        <p:spPr>
          <a:xfrm>
            <a:off x="805180" y="384175"/>
            <a:ext cx="7772400" cy="1957070"/>
          </a:xfrm>
        </p:spPr>
        <p:txBody>
          <a:bodyPr anchor="ctr" anchorCtr="0"/>
          <a:p>
            <a:pPr algn="l" defTabSz="914400">
              <a:buClrTx/>
              <a:buSzTx/>
              <a:buFontTx/>
            </a:pPr>
            <a:r>
              <a:rPr lang="en-US" altLang="zh-CN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baseline="0">
                <a:solidFill>
                  <a:schemeClr val="accent2"/>
                </a:solidFill>
                <a:latin typeface="宋体" panose="02010600030101010101" pitchFamily="2" charset="-122"/>
              </a:rPr>
              <a:t>上片运用了哪些典故？主要表达了词人什么样的思想感情？</a:t>
            </a:r>
            <a:b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</a:br>
            <a:b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</a:br>
            <a: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典故</a:t>
            </a:r>
            <a:r>
              <a:rPr lang="en-US" altLang="zh-CN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800" b="1" baseline="0">
                <a:solidFill>
                  <a:srgbClr val="FF0000"/>
                </a:solidFill>
                <a:latin typeface="宋体" panose="02010600030101010101" pitchFamily="2" charset="-122"/>
              </a:rPr>
              <a:t>思想感情</a:t>
            </a:r>
            <a:endParaRPr lang="zh-CN" altLang="en-US" sz="2800" b="1" baseline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2230" y="2780665"/>
            <a:ext cx="12598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长缨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430" y="4292600"/>
            <a:ext cx="16154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韩世忠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3405" y="2637155"/>
            <a:ext cx="5792470" cy="13474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     </a:t>
            </a:r>
            <a:r>
              <a:rPr lang="zh-CN" altLang="en-US" sz="2800" b="1">
                <a:solidFill>
                  <a:srgbClr val="FF0000"/>
                </a:solidFill>
              </a:rPr>
              <a:t>表现了作者渴望杀敌报国的强烈愿望和自信，也慨叹自己怀才不遇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3560" y="4970780"/>
            <a:ext cx="5991225" cy="12147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呼吁朝廷放宽尺度，不拘一格用</a:t>
            </a:r>
            <a:r>
              <a:rPr lang="zh-CN" altLang="en-US" sz="2800" b="1">
                <a:solidFill>
                  <a:srgbClr val="FF0000"/>
                </a:solidFill>
              </a:rPr>
              <a:t>人才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1979930" y="5301615"/>
            <a:ext cx="144780" cy="3403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4430" y="5733415"/>
            <a:ext cx="16154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张良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李筌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4" grpId="0" bldLvl="0" animBg="1"/>
      <p:bldP spid="7" grpId="0" bldLvl="0" animBg="1"/>
      <p:bldP spid="8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REFSHAPE" val="281632708"/>
  <p:tag name="KSO_WM_UNIT_PLACING_PICTURE_USER_VIEWPORT" val="{&quot;height&quot;:7560,&quot;width&quot;:583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3044</Words>
  <Application>WPS 演示</Application>
  <PresentationFormat/>
  <Paragraphs>212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华文新魏</vt:lpstr>
      <vt:lpstr>楷体_GB2312</vt:lpstr>
      <vt:lpstr>新宋体</vt:lpstr>
      <vt:lpstr>微软雅黑</vt:lpstr>
      <vt:lpstr>Arial Unicode MS</vt:lpstr>
      <vt:lpstr>默认设计模板</vt:lpstr>
      <vt:lpstr>2_默认设计模板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国脉微如缕。问长缨何时入手，缚将戎主？     </vt:lpstr>
      <vt:lpstr>   未必人间无好汉，谁与宽些尺度？</vt:lpstr>
      <vt:lpstr>   试看取当年韩五。岂有谷城公付授，也不干曾遇骊山母。谈笑起，两河路。</vt:lpstr>
      <vt:lpstr>  上片运用了哪些典故？主要表达了词人什么样的思想感情？       典故              思想感情</vt:lpstr>
      <vt:lpstr>上片小结</vt:lpstr>
      <vt:lpstr>少时棋柝曾联句，叹而今登楼揽镜，事机频误</vt:lpstr>
      <vt:lpstr>           闻说北风吹面急，边上冲梯屡舞。         “北风”、“冲梯” 指的是什么？这两句描绘了一幅怎样的景象？</vt:lpstr>
      <vt:lpstr>君莫道投鞭虚语，自古一贤能制难，有金汤便可无张许？ 这里用了哪几个典故，有什么用意？</vt:lpstr>
      <vt:lpstr> 快投笔，莫题柱。 这里用了哪几个典故，有什么用意？ </vt:lpstr>
      <vt:lpstr>  下片运用了哪些典故？主要表达了词人什么样的思想感情？       典故              思想感情</vt:lpstr>
      <vt:lpstr>    抚今追昔，指出国势垂危的情况下，不应幻想依靠天险，而应依靠能拯世扶倾的英雄。</vt:lpstr>
      <vt:lpstr>主旨</vt:lpstr>
      <vt:lpstr>               艺术特色      此词慷慨激昂，议论有力，笔力雄壮，极尽抑扬顿挫之致；运用大量典故，自然贴切，义蕴丰富。堪称宋末词作议论化、散文化与形象性、情韵美相结合的代表作。</vt:lpstr>
      <vt:lpstr>    用典：诗词中借历史故事或化用前人诗文来抒发情感的表现手法。</vt:lpstr>
      <vt:lpstr> 用典方式     1.明用     2.暗用     3.正用     4.反用</vt:lpstr>
      <vt:lpstr>      背诵默写，完成课后练习      </vt:lpstr>
      <vt:lpstr>1.《贺新郎（国脉微如缕）》中“              。               ，              。”三句劈空而下，将形势的紧迫，统治者的麻木，志士请缨报国的热忱，尽情地表达出来，铮铮有声。 2.《贺新郎》（国脉微如缕）中，刘克庄认为即使城池再坚固也不能缺少良将的句子是：“                ，                  ？” 3.刘克庄在《贺新郎》（国脉微如缕）中，呼吁当权者能够不拘一格任人唯贤的句子是：“                  ，                 ？”  </vt:lpstr>
      <vt:lpstr>5.《贺新郎》（国脉微如缕）中，              ，              ”两句将当时边境上急风扑面、黑云压城的情景生动地描绘了出来。 6.《贺新郎》（国脉微如缕）中，“                ，           ，    。          ”三句，作者作者抚今追昔，昔日从军报国夙愿已成远梦，登楼远望，揽镜自照，伤感一事无成。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www.yw150.com/满分语文资源站</dc:title>
  <dc:creator>www.yw150.com/满分语文资源站</dc:creator>
  <cp:keywords>www.yw150.com/满分语文资源站</cp:keywords>
  <dc:description>www.yw150.com/满分语文资源站</dc:description>
  <dc:subject>www.yw150.com/满分语文资源站</dc:subject>
  <cp:lastModifiedBy>雷成泰</cp:lastModifiedBy>
  <cp:revision>156</cp:revision>
  <dcterms:created xsi:type="dcterms:W3CDTF">2007-05-22T03:22:00Z</dcterms:created>
  <dcterms:modified xsi:type="dcterms:W3CDTF">2022-06-14T01:28:52Z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2052-11.1.0.11372</vt:lpwstr>
  </property>
  <property fmtid="{D5CDD505-2E9C-101B-9397-08002B2CF9AE}" pid="3" name="ICV">
    <vt:lpwstr>53D9A2D6F6FB46428EC13C1FB89CE887</vt:lpwstr>
  </property>
</Properties>
</file>