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1D306-4F4F-4174-AA47-61B7F4FBF058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BF5A5-9670-4B38-94E0-CCF46CA7A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" y="0"/>
            <a:ext cx="913105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2204864"/>
            <a:ext cx="9205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2022</a:t>
            </a:r>
            <a:r>
              <a:rPr lang="zh-CN" altLang="en-US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中考复习</a:t>
            </a:r>
            <a: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--</a:t>
            </a:r>
            <a:b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文言文课内材料练习（</a:t>
            </a:r>
            <a:r>
              <a:rPr lang="en-US" altLang="zh-CN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）</a:t>
            </a:r>
            <a:endParaRPr lang="zh-CN" altLang="en-US" sz="54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400" b="1" smtClean="0"/>
              <a:t>二</a:t>
            </a:r>
            <a:r>
              <a:rPr lang="zh-CN" altLang="zh-CN" sz="3400" b="1" smtClean="0"/>
              <a:t>、阅读</a:t>
            </a:r>
            <a:r>
              <a:rPr lang="zh-CN" altLang="zh-CN" sz="3400" b="1"/>
              <a:t>《桃花源记》，完成后面小</a:t>
            </a:r>
            <a:r>
              <a:rPr lang="zh-CN" altLang="zh-CN" sz="3400" b="1" smtClean="0"/>
              <a:t>题</a:t>
            </a:r>
            <a:endParaRPr lang="zh-CN" altLang="zh-CN" sz="34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</a:t>
            </a:r>
            <a:r>
              <a:rPr lang="zh-CN" altLang="zh-CN" sz="3400" b="1" smtClean="0"/>
              <a:t>．</a:t>
            </a:r>
            <a:r>
              <a:rPr lang="zh-CN" altLang="zh-CN" sz="3400" b="1"/>
              <a:t>本文有</a:t>
            </a:r>
            <a:r>
              <a:rPr lang="en-US" altLang="zh-CN" sz="3400" b="1"/>
              <a:t>“</a:t>
            </a:r>
            <a:r>
              <a:rPr lang="zh-CN" altLang="zh-CN" sz="3400" b="1"/>
              <a:t>意同字不同</a:t>
            </a:r>
            <a:r>
              <a:rPr lang="en-US" altLang="zh-CN" sz="3400" b="1"/>
              <a:t>”</a:t>
            </a:r>
            <a:r>
              <a:rPr lang="zh-CN" altLang="zh-CN" sz="3400" b="1"/>
              <a:t>和</a:t>
            </a:r>
            <a:r>
              <a:rPr lang="en-US" altLang="zh-CN" sz="3400" b="1"/>
              <a:t>“</a:t>
            </a:r>
            <a:r>
              <a:rPr lang="zh-CN" altLang="zh-CN" sz="3400" b="1"/>
              <a:t>字同意不同</a:t>
            </a:r>
            <a:r>
              <a:rPr lang="en-US" altLang="zh-CN" sz="3400" b="1"/>
              <a:t>”</a:t>
            </a:r>
            <a:r>
              <a:rPr lang="zh-CN" altLang="zh-CN" sz="3400" b="1"/>
              <a:t>的现象。请依照示例，任选一种现象，从文中举例并解释。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/>
              <a:t>示例</a:t>
            </a:r>
            <a:r>
              <a:rPr lang="zh-CN" altLang="zh-CN" sz="3400" b="1" smtClean="0"/>
              <a:t>：</a:t>
            </a:r>
            <a:r>
              <a:rPr lang="en-US" altLang="zh-CN" sz="3400" b="1" smtClean="0"/>
              <a:t>     </a:t>
            </a:r>
            <a:r>
              <a:rPr lang="zh-CN" altLang="zh-CN" sz="3400" b="1" smtClean="0"/>
              <a:t>意</a:t>
            </a:r>
            <a:r>
              <a:rPr lang="zh-CN" altLang="zh-CN" sz="3400" b="1"/>
              <a:t>同字不同：</a:t>
            </a:r>
            <a:r>
              <a:rPr lang="en-US" altLang="zh-CN" sz="3400" b="1"/>
              <a:t>“</a:t>
            </a:r>
            <a:r>
              <a:rPr lang="zh-CN" altLang="zh-CN" sz="3400" b="1"/>
              <a:t>缘溪行</a:t>
            </a:r>
            <a:r>
              <a:rPr lang="en-US" altLang="zh-CN" sz="3400" b="1"/>
              <a:t>”</a:t>
            </a:r>
            <a:r>
              <a:rPr lang="zh-CN" altLang="zh-CN" sz="3400" b="1"/>
              <a:t>的</a:t>
            </a:r>
            <a:r>
              <a:rPr lang="en-US" altLang="zh-CN" sz="3400" b="1"/>
              <a:t>“</a:t>
            </a:r>
            <a:r>
              <a:rPr lang="zh-CN" altLang="zh-CN" sz="3400" b="1"/>
              <a:t>缘</a:t>
            </a:r>
            <a:r>
              <a:rPr lang="en-US" altLang="zh-CN" sz="3400" b="1"/>
              <a:t>”</a:t>
            </a:r>
            <a:r>
              <a:rPr lang="zh-CN" altLang="zh-CN" sz="3400" b="1"/>
              <a:t>和</a:t>
            </a:r>
            <a:r>
              <a:rPr lang="en-US" altLang="zh-CN" sz="3400" b="1"/>
              <a:t>“</a:t>
            </a:r>
            <a:r>
              <a:rPr lang="zh-CN" altLang="zh-CN" sz="3400" b="1"/>
              <a:t>便扶向路</a:t>
            </a:r>
            <a:r>
              <a:rPr lang="en-US" altLang="zh-CN" sz="3400" b="1"/>
              <a:t>”</a:t>
            </a:r>
            <a:r>
              <a:rPr lang="zh-CN" altLang="zh-CN" sz="3400" b="1"/>
              <a:t>的</a:t>
            </a:r>
            <a:r>
              <a:rPr lang="en-US" altLang="zh-CN" sz="3400" b="1"/>
              <a:t>“</a:t>
            </a:r>
            <a:r>
              <a:rPr lang="zh-CN" altLang="zh-CN" sz="3400" b="1"/>
              <a:t>扶</a:t>
            </a:r>
            <a:r>
              <a:rPr lang="en-US" altLang="zh-CN" sz="3400" b="1"/>
              <a:t>”</a:t>
            </a:r>
            <a:r>
              <a:rPr lang="zh-CN" altLang="zh-CN" sz="3400" b="1"/>
              <a:t>，都有</a:t>
            </a:r>
            <a:r>
              <a:rPr lang="en-US" altLang="zh-CN" sz="3400" b="1"/>
              <a:t>“</a:t>
            </a:r>
            <a:r>
              <a:rPr lang="zh-CN" altLang="zh-CN" sz="3400" b="1"/>
              <a:t>沿、顺着</a:t>
            </a:r>
            <a:r>
              <a:rPr lang="en-US" altLang="zh-CN" sz="3400" b="1"/>
              <a:t>”</a:t>
            </a:r>
            <a:r>
              <a:rPr lang="zh-CN" altLang="zh-CN" sz="3400" b="1"/>
              <a:t>的意思。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        </a:t>
            </a:r>
            <a:r>
              <a:rPr lang="zh-CN" altLang="zh-CN" sz="3400" b="1" smtClean="0"/>
              <a:t>字</a:t>
            </a:r>
            <a:r>
              <a:rPr lang="zh-CN" altLang="zh-CN" sz="3400" b="1"/>
              <a:t>同意不同：</a:t>
            </a:r>
            <a:r>
              <a:rPr lang="en-US" altLang="zh-CN" sz="3400" b="1"/>
              <a:t>“</a:t>
            </a:r>
            <a:r>
              <a:rPr lang="zh-CN" altLang="zh-CN" sz="3400" b="1"/>
              <a:t>忘路之远近</a:t>
            </a:r>
            <a:r>
              <a:rPr lang="en-US" altLang="zh-CN" sz="3400" b="1"/>
              <a:t>”“</a:t>
            </a:r>
            <a:r>
              <a:rPr lang="zh-CN" altLang="zh-CN" sz="3400" b="1"/>
              <a:t>闻之，欣然规往</a:t>
            </a:r>
            <a:r>
              <a:rPr lang="en-US" altLang="zh-CN" sz="3400" b="1"/>
              <a:t>”</a:t>
            </a:r>
            <a:r>
              <a:rPr lang="zh-CN" altLang="zh-CN" sz="3400" b="1"/>
              <a:t>中的</a:t>
            </a:r>
            <a:r>
              <a:rPr lang="en-US" altLang="zh-CN" sz="3400" b="1"/>
              <a:t>“</a:t>
            </a:r>
            <a:r>
              <a:rPr lang="zh-CN" altLang="zh-CN" sz="3400" b="1"/>
              <a:t>之</a:t>
            </a:r>
            <a:r>
              <a:rPr lang="en-US" altLang="zh-CN" sz="3400" b="1"/>
              <a:t>”</a:t>
            </a:r>
            <a:r>
              <a:rPr lang="zh-CN" altLang="zh-CN" sz="3400" b="1"/>
              <a:t>，前者是助词</a:t>
            </a:r>
            <a:r>
              <a:rPr lang="en-US" altLang="zh-CN" sz="3400" b="1"/>
              <a:t>“</a:t>
            </a:r>
            <a:r>
              <a:rPr lang="zh-CN" altLang="zh-CN" sz="3400" b="1"/>
              <a:t>的</a:t>
            </a:r>
            <a:r>
              <a:rPr lang="en-US" altLang="zh-CN" sz="3400" b="1"/>
              <a:t>”</a:t>
            </a:r>
            <a:r>
              <a:rPr lang="zh-CN" altLang="zh-CN" sz="3400" b="1"/>
              <a:t>；后者是代词，代</a:t>
            </a:r>
            <a:r>
              <a:rPr lang="en-US" altLang="zh-CN" sz="3400" b="1"/>
              <a:t>“</a:t>
            </a:r>
            <a:r>
              <a:rPr lang="zh-CN" altLang="zh-CN" sz="3400" b="1"/>
              <a:t>发现桃花源一事</a:t>
            </a:r>
            <a:r>
              <a:rPr lang="en-US" altLang="zh-CN" sz="3400" b="1"/>
              <a:t>”</a:t>
            </a:r>
            <a:r>
              <a:rPr lang="zh-CN" altLang="zh-CN" sz="3400" b="1"/>
              <a:t>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17</a:t>
            </a:r>
            <a:r>
              <a:rPr lang="zh-CN" altLang="zh-CN" sz="3400" b="1"/>
              <a:t>．用现代汉语翻译句子</a:t>
            </a:r>
            <a:r>
              <a:rPr lang="zh-CN" altLang="zh-CN" sz="3400" b="1" smtClean="0"/>
              <a:t>。</a:t>
            </a:r>
            <a:r>
              <a:rPr lang="en-US" altLang="zh-CN" sz="3400" b="1" smtClean="0"/>
              <a:t>           </a:t>
            </a:r>
            <a:r>
              <a:rPr lang="zh-CN" altLang="zh-CN" sz="3400" b="1" smtClean="0"/>
              <a:t>率</a:t>
            </a:r>
            <a:r>
              <a:rPr lang="zh-CN" altLang="zh-CN" sz="3400" b="1"/>
              <a:t>妻子邑人来此绝境。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18</a:t>
            </a:r>
            <a:r>
              <a:rPr lang="zh-CN" altLang="zh-CN" sz="3400" b="1"/>
              <a:t>．出自本文的成语较多，请选择两个写在田字格中。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19</a:t>
            </a:r>
            <a:r>
              <a:rPr lang="zh-CN" altLang="zh-CN" sz="3400" b="1"/>
              <a:t>．从本文看，作者追求怎样的社会理想？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>
                <a:solidFill>
                  <a:srgbClr val="FF0000"/>
                </a:solidFill>
              </a:rPr>
              <a:t>【答案】</a:t>
            </a:r>
            <a:r>
              <a:rPr lang="en-US" altLang="zh-CN" sz="3400" b="1">
                <a:solidFill>
                  <a:srgbClr val="FF0000"/>
                </a:solidFill>
              </a:rPr>
              <a:t>16</a:t>
            </a:r>
            <a:r>
              <a:rPr lang="zh-CN" altLang="zh-CN" sz="3400" b="1">
                <a:solidFill>
                  <a:srgbClr val="FF0000"/>
                </a:solidFill>
              </a:rPr>
              <a:t>．示例：意同字不同：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具答之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具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和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咸来问讯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中的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咸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意思相同，均为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全、都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。（答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悉</a:t>
            </a:r>
            <a:r>
              <a:rPr lang="en-US" altLang="zh-CN" sz="3400" b="1">
                <a:solidFill>
                  <a:srgbClr val="FF0000"/>
                </a:solidFill>
              </a:rPr>
              <a:t>”“</a:t>
            </a:r>
            <a:r>
              <a:rPr lang="zh-CN" altLang="zh-CN" sz="3400" b="1">
                <a:solidFill>
                  <a:srgbClr val="FF0000"/>
                </a:solidFill>
              </a:rPr>
              <a:t>皆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亦可）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便要还家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中的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要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，同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邀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，邀请；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各复延至其家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中的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延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，邀请。字同意不同：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寻向所志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中的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寻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意思是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寻找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；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寻病终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寻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是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随即、不久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。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处处志之</a:t>
            </a:r>
            <a:r>
              <a:rPr lang="en-US" altLang="zh-CN" sz="3400" b="1">
                <a:solidFill>
                  <a:srgbClr val="FF0000"/>
                </a:solidFill>
              </a:rPr>
              <a:t>”“</a:t>
            </a:r>
            <a:r>
              <a:rPr lang="zh-CN" altLang="zh-CN" sz="3400" b="1">
                <a:solidFill>
                  <a:srgbClr val="FF0000"/>
                </a:solidFill>
              </a:rPr>
              <a:t>寻向所志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中的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志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，前者是动词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做标记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，后者是名词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标记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。</a:t>
            </a:r>
            <a:r>
              <a:rPr lang="en-US" altLang="zh-CN" sz="3400" b="1">
                <a:solidFill>
                  <a:srgbClr val="FF0000"/>
                </a:solidFill>
              </a:rPr>
              <a:t>    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>
                <a:solidFill>
                  <a:srgbClr val="FF0000"/>
                </a:solidFill>
              </a:rPr>
              <a:t>17</a:t>
            </a:r>
            <a:r>
              <a:rPr lang="zh-CN" altLang="zh-CN" sz="3400" b="1">
                <a:solidFill>
                  <a:srgbClr val="FF0000"/>
                </a:solidFill>
              </a:rPr>
              <a:t>．（他们的祖先）率领妻子、儿女和乡邻来到这个与世人隔绝的地方。</a:t>
            </a:r>
            <a:r>
              <a:rPr lang="en-US" altLang="zh-CN" sz="3400" b="1">
                <a:solidFill>
                  <a:srgbClr val="FF0000"/>
                </a:solidFill>
              </a:rPr>
              <a:t>    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>
                <a:solidFill>
                  <a:srgbClr val="FF0000"/>
                </a:solidFill>
              </a:rPr>
              <a:t>18</a:t>
            </a:r>
            <a:r>
              <a:rPr lang="zh-CN" altLang="zh-CN" sz="3400" b="1">
                <a:solidFill>
                  <a:srgbClr val="FF0000"/>
                </a:solidFill>
              </a:rPr>
              <a:t>．世外桃源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落英缤纷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豁然开朗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鸡犬相闻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黄发垂髫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怡然自乐</a:t>
            </a:r>
            <a:r>
              <a:rPr lang="en-US" altLang="zh-CN" sz="3400" b="1">
                <a:solidFill>
                  <a:srgbClr val="FF0000"/>
                </a:solidFill>
              </a:rPr>
              <a:t>  </a:t>
            </a:r>
            <a:r>
              <a:rPr lang="zh-CN" altLang="zh-CN" sz="3400" b="1">
                <a:solidFill>
                  <a:srgbClr val="FF0000"/>
                </a:solidFill>
              </a:rPr>
              <a:t>无人问津</a:t>
            </a:r>
            <a:r>
              <a:rPr lang="en-US" altLang="zh-CN" sz="3400" b="1">
                <a:solidFill>
                  <a:srgbClr val="FF0000"/>
                </a:solidFill>
              </a:rPr>
              <a:t>    </a:t>
            </a:r>
            <a:endParaRPr lang="zh-CN" altLang="zh-CN" sz="3400" b="1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>
                <a:solidFill>
                  <a:srgbClr val="FF0000"/>
                </a:solidFill>
              </a:rPr>
              <a:t>19</a:t>
            </a:r>
            <a:r>
              <a:rPr lang="zh-CN" altLang="zh-CN" sz="3400" b="1">
                <a:solidFill>
                  <a:srgbClr val="FF0000"/>
                </a:solidFill>
              </a:rPr>
              <a:t>．没有剥削压迫，没有战乱，安宁和乐，自由平等，丰衣足食。（意对即可）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253316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/>
              <a:t>三</a:t>
            </a:r>
            <a:r>
              <a:rPr lang="zh-CN" altLang="zh-CN" b="1" smtClean="0"/>
              <a:t>、阅读</a:t>
            </a:r>
            <a:r>
              <a:rPr lang="en-US" altLang="zh-CN" b="1" smtClean="0"/>
              <a:t>《</a:t>
            </a:r>
            <a:r>
              <a:rPr lang="zh-CN" altLang="zh-CN" b="1" smtClean="0"/>
              <a:t>岳阳楼记</a:t>
            </a:r>
            <a:r>
              <a:rPr lang="en-US" altLang="zh-CN" b="1" smtClean="0"/>
              <a:t>》</a:t>
            </a:r>
            <a:r>
              <a:rPr lang="zh-CN" altLang="zh-CN" b="1" smtClean="0"/>
              <a:t>，</a:t>
            </a:r>
            <a:r>
              <a:rPr lang="zh-CN" altLang="zh-CN" b="1"/>
              <a:t>完成下列小题。 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zh-CN" b="1"/>
              <a:t>下列句子中，加点词的意义相同的一组是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A</a:t>
            </a:r>
            <a:r>
              <a:rPr lang="zh-CN" altLang="zh-CN" b="1"/>
              <a:t>．横无际涯</a:t>
            </a:r>
            <a:r>
              <a:rPr lang="en-US" altLang="zh-CN" b="1"/>
              <a:t>      </a:t>
            </a:r>
            <a:r>
              <a:rPr lang="zh-CN" altLang="zh-CN" b="1"/>
              <a:t>受任于败军</a:t>
            </a:r>
            <a:r>
              <a:rPr lang="zh-CN" altLang="zh-CN" b="1" smtClean="0"/>
              <a:t>之际</a:t>
            </a:r>
            <a:r>
              <a:rPr lang="en-US" altLang="zh-CN" b="1" smtClean="0"/>
              <a:t>    B</a:t>
            </a:r>
            <a:r>
              <a:rPr lang="zh-CN" altLang="zh-CN" b="1"/>
              <a:t>．薄暮冥冥</a:t>
            </a:r>
            <a:r>
              <a:rPr lang="en-US" altLang="zh-CN" b="1"/>
              <a:t>      </a:t>
            </a:r>
            <a:r>
              <a:rPr lang="zh-CN" altLang="zh-CN" b="1"/>
              <a:t>不宜妄自菲薄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C</a:t>
            </a:r>
            <a:r>
              <a:rPr lang="zh-CN" altLang="zh-CN" b="1"/>
              <a:t>．去国怀乡</a:t>
            </a:r>
            <a:r>
              <a:rPr lang="en-US" altLang="zh-CN" b="1"/>
              <a:t>      </a:t>
            </a:r>
            <a:r>
              <a:rPr lang="zh-CN" altLang="zh-CN" b="1"/>
              <a:t>搜于国中三日三</a:t>
            </a:r>
            <a:r>
              <a:rPr lang="zh-CN" altLang="zh-CN" b="1" smtClean="0"/>
              <a:t>夜</a:t>
            </a:r>
            <a:r>
              <a:rPr lang="en-US" altLang="zh-CN" b="1" smtClean="0"/>
              <a:t>    D</a:t>
            </a:r>
            <a:r>
              <a:rPr lang="zh-CN" altLang="zh-CN" b="1"/>
              <a:t>．至若春和景明</a:t>
            </a:r>
            <a:r>
              <a:rPr lang="en-US" altLang="zh-CN" b="1"/>
              <a:t>  </a:t>
            </a:r>
            <a:r>
              <a:rPr lang="zh-CN" altLang="zh-CN" b="1"/>
              <a:t>四时之景不同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12</a:t>
            </a:r>
            <a:r>
              <a:rPr lang="zh-CN" altLang="zh-CN" b="1"/>
              <a:t>．用现代汉语翻译下列句子。</a:t>
            </a:r>
            <a:r>
              <a:rPr lang="en-US" altLang="zh-CN" b="1"/>
              <a:t> </a:t>
            </a:r>
            <a:endParaRPr lang="zh-CN" altLang="zh-CN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）政通人和，百废具兴。</a:t>
            </a:r>
            <a:r>
              <a:rPr lang="en-US" altLang="zh-CN" b="1"/>
              <a:t>  </a:t>
            </a:r>
            <a:r>
              <a:rPr lang="en-US" altLang="zh-CN" b="1" smtClean="0"/>
              <a:t>   </a:t>
            </a:r>
            <a:r>
              <a:rPr lang="zh-CN" altLang="zh-CN" b="1" smtClean="0"/>
              <a:t>（</a:t>
            </a:r>
            <a:r>
              <a:rPr lang="en-US" altLang="zh-CN" b="1"/>
              <a:t>2</a:t>
            </a:r>
            <a:r>
              <a:rPr lang="zh-CN" altLang="zh-CN" b="1"/>
              <a:t>）微斯人，吾谁与归？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13</a:t>
            </a:r>
            <a:r>
              <a:rPr lang="zh-CN" altLang="zh-CN" b="1"/>
              <a:t>．下列对文章内容的理解和分析，不正确的一项是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A</a:t>
            </a:r>
            <a:r>
              <a:rPr lang="zh-CN" altLang="zh-CN" b="1"/>
              <a:t>．本文虽名为</a:t>
            </a:r>
            <a:r>
              <a:rPr lang="en-US" altLang="zh-CN" b="1"/>
              <a:t>“</a:t>
            </a:r>
            <a:r>
              <a:rPr lang="zh-CN" altLang="zh-CN" b="1"/>
              <a:t>记</a:t>
            </a:r>
            <a:r>
              <a:rPr lang="en-US" altLang="zh-CN" b="1"/>
              <a:t>”</a:t>
            </a:r>
            <a:r>
              <a:rPr lang="zh-CN" altLang="zh-CN" b="1"/>
              <a:t>，但不以记叙重修岳阳楼之事为主，而是以描写洞庭湖的景象为主，描写景象是为了引出</a:t>
            </a:r>
            <a:r>
              <a:rPr lang="en-US" altLang="zh-CN" b="1"/>
              <a:t>“</a:t>
            </a:r>
            <a:r>
              <a:rPr lang="zh-CN" altLang="zh-CN" b="1"/>
              <a:t>览物之情</a:t>
            </a:r>
            <a:r>
              <a:rPr lang="en-US" altLang="zh-CN" b="1"/>
              <a:t>”</a:t>
            </a:r>
            <a:r>
              <a:rPr lang="zh-CN" altLang="zh-CN" b="1"/>
              <a:t>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B</a:t>
            </a:r>
            <a:r>
              <a:rPr lang="zh-CN" altLang="zh-CN" b="1"/>
              <a:t>．文中的</a:t>
            </a:r>
            <a:r>
              <a:rPr lang="en-US" altLang="zh-CN" b="1"/>
              <a:t>“</a:t>
            </a:r>
            <a:r>
              <a:rPr lang="zh-CN" altLang="zh-CN" b="1"/>
              <a:t>迁客骚人</a:t>
            </a:r>
            <a:r>
              <a:rPr lang="en-US" altLang="zh-CN" b="1"/>
              <a:t>”</a:t>
            </a:r>
            <a:r>
              <a:rPr lang="zh-CN" altLang="zh-CN" b="1"/>
              <a:t>触景生情，因物（景）一暗一明而引发情一悲一喜。这是作者反对的</a:t>
            </a:r>
            <a:r>
              <a:rPr lang="en-US" altLang="zh-CN" b="1"/>
              <a:t>“</a:t>
            </a:r>
            <a:r>
              <a:rPr lang="zh-CN" altLang="zh-CN" b="1"/>
              <a:t>以物喜，以己悲</a:t>
            </a:r>
            <a:r>
              <a:rPr lang="en-US" altLang="zh-CN" b="1"/>
              <a:t>”</a:t>
            </a:r>
            <a:r>
              <a:rPr lang="zh-CN" altLang="zh-CN" b="1"/>
              <a:t>的情感态度。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C</a:t>
            </a:r>
            <a:r>
              <a:rPr lang="zh-CN" altLang="zh-CN" b="1"/>
              <a:t>．文中叙事、写景、抒情和议论紧密结合，叙事扼要，写景生动，议论简明，衔接极其自然，抒发了作者强烈的悲喜之情。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D</a:t>
            </a:r>
            <a:r>
              <a:rPr lang="zh-CN" altLang="zh-CN" b="1"/>
              <a:t>．文中大量运用四言对偶句，如</a:t>
            </a:r>
            <a:r>
              <a:rPr lang="en-US" altLang="zh-CN" b="1"/>
              <a:t>“</a:t>
            </a:r>
            <a:r>
              <a:rPr lang="zh-CN" altLang="zh-CN" b="1"/>
              <a:t>日星隐曜，山岳潜形</a:t>
            </a:r>
            <a:r>
              <a:rPr lang="en-US" altLang="zh-CN" b="1"/>
              <a:t>”“</a:t>
            </a:r>
            <a:r>
              <a:rPr lang="zh-CN" altLang="zh-CN" b="1"/>
              <a:t>沙鸥翔集，锦鳞游泳</a:t>
            </a:r>
            <a:r>
              <a:rPr lang="en-US" altLang="zh-CN" b="1"/>
              <a:t>”</a:t>
            </a:r>
            <a:r>
              <a:rPr lang="zh-CN" altLang="zh-CN" b="1"/>
              <a:t>等，结构相同，整齐对称，增强了表达效果。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    11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C    13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C </a:t>
            </a:r>
            <a:endParaRPr lang="zh-CN" altLang="zh-CN" b="1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FF0000"/>
                </a:solidFill>
              </a:rPr>
              <a:t>12</a:t>
            </a:r>
            <a:r>
              <a:rPr lang="zh-CN" altLang="zh-CN" b="1">
                <a:solidFill>
                  <a:srgbClr val="FF0000"/>
                </a:solidFill>
              </a:rPr>
              <a:t>．（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）政事通顺，百姓和乐，各种荒废的事业都复兴起来了。（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）如果没有这种人，我同谁一道呢？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fontAlgn="ctr"/>
            <a:r>
              <a:rPr lang="zh-CN" altLang="en-US" b="1" smtClean="0"/>
              <a:t>四</a:t>
            </a:r>
            <a:r>
              <a:rPr lang="zh-CN" altLang="zh-CN" b="1" smtClean="0"/>
              <a:t>、阅读</a:t>
            </a:r>
            <a:r>
              <a:rPr lang="zh-CN" altLang="zh-CN" b="1"/>
              <a:t>下面文字，完成下列小题。</a:t>
            </a:r>
          </a:p>
          <a:p>
            <a:pPr fontAlgn="ctr"/>
            <a:r>
              <a:rPr lang="zh-CN" altLang="zh-CN" b="1"/>
              <a:t>惠子相梁</a:t>
            </a:r>
          </a:p>
          <a:p>
            <a:pPr fontAlgn="ctr"/>
            <a:r>
              <a:rPr lang="zh-CN" altLang="zh-CN" b="1"/>
              <a:t>惠子相梁，庄子往见之。或谓惠子曰：</a:t>
            </a:r>
            <a:r>
              <a:rPr lang="en-US" altLang="zh-CN" b="1"/>
              <a:t>“</a:t>
            </a:r>
            <a:r>
              <a:rPr lang="zh-CN" altLang="zh-CN" b="1"/>
              <a:t>庄子来，欲代子相。</a:t>
            </a:r>
            <a:r>
              <a:rPr lang="en-US" altLang="zh-CN" b="1"/>
              <a:t>”</a:t>
            </a:r>
            <a:r>
              <a:rPr lang="zh-CN" altLang="zh-CN" b="1"/>
              <a:t>于是惠子恐，搜于国中三日三夜。庄子往见之，曰：</a:t>
            </a:r>
            <a:r>
              <a:rPr lang="en-US" altLang="zh-CN" b="1"/>
              <a:t>“</a:t>
            </a:r>
            <a:r>
              <a:rPr lang="zh-CN" altLang="zh-CN" b="1"/>
              <a:t>南方有鸟，其名为鹓鶵，子知之乎？夫鹓鶵发于南海，而飞于北海，非梧桐不止，非练实不食，非醴泉不饮。于是鸱得腐鼠，鹓鶵过之，仰而视之曰：</a:t>
            </a:r>
            <a:r>
              <a:rPr lang="en-US" altLang="zh-CN" b="1"/>
              <a:t>‘</a:t>
            </a:r>
            <a:r>
              <a:rPr lang="zh-CN" altLang="zh-CN" b="1"/>
              <a:t>吓</a:t>
            </a:r>
            <a:r>
              <a:rPr lang="en-US" altLang="zh-CN" b="1"/>
              <a:t>!’</a:t>
            </a:r>
            <a:r>
              <a:rPr lang="zh-CN" altLang="zh-CN" b="1"/>
              <a:t>今子欲以子之梁国而吓我邪？</a:t>
            </a:r>
            <a:r>
              <a:rPr lang="en-US" altLang="zh-CN" b="1" smtClean="0"/>
              <a:t>”</a:t>
            </a:r>
            <a:endParaRPr lang="zh-CN" altLang="zh-CN" b="1"/>
          </a:p>
          <a:p>
            <a:pPr fontAlgn="ctr"/>
            <a:r>
              <a:rPr lang="en-US" altLang="zh-CN" b="1"/>
              <a:t>10</a:t>
            </a:r>
            <a:r>
              <a:rPr lang="zh-CN" altLang="zh-CN" b="1"/>
              <a:t>．下列与</a:t>
            </a:r>
            <a:r>
              <a:rPr lang="en-US" altLang="zh-CN" b="1"/>
              <a:t>“</a:t>
            </a:r>
            <a:r>
              <a:rPr lang="zh-CN" altLang="zh-CN" b="1"/>
              <a:t>搜于国中三日三夜</a:t>
            </a:r>
            <a:r>
              <a:rPr lang="en-US" altLang="zh-CN" b="1"/>
              <a:t>”</a:t>
            </a:r>
            <a:r>
              <a:rPr lang="zh-CN" altLang="zh-CN" b="1"/>
              <a:t>一句中</a:t>
            </a:r>
            <a:r>
              <a:rPr lang="en-US" altLang="zh-CN" b="1"/>
              <a:t>“</a:t>
            </a:r>
            <a:r>
              <a:rPr lang="zh-CN" altLang="zh-CN" b="1"/>
              <a:t>国</a:t>
            </a:r>
            <a:r>
              <a:rPr lang="en-US" altLang="zh-CN" b="1"/>
              <a:t>”</a:t>
            </a:r>
            <a:r>
              <a:rPr lang="zh-CN" altLang="zh-CN" b="1"/>
              <a:t>字意义相同的一项是（</a:t>
            </a:r>
            <a:r>
              <a:rPr lang="en-US" altLang="zh-CN" b="1"/>
              <a:t>    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．（荆州）此用武之国</a:t>
            </a:r>
            <a:r>
              <a:rPr lang="en-US" altLang="zh-CN" b="1"/>
              <a:t>B</a:t>
            </a:r>
            <a:r>
              <a:rPr lang="zh-CN" altLang="zh-CN" b="1"/>
              <a:t>．等死，死国可乎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．登斯楼也，则有去国怀乡</a:t>
            </a:r>
            <a:r>
              <a:rPr lang="en-US" altLang="zh-CN" b="1"/>
              <a:t>D</a:t>
            </a:r>
            <a:r>
              <a:rPr lang="zh-CN" altLang="zh-CN" b="1"/>
              <a:t>．荆国有余于地而不足于民</a:t>
            </a:r>
          </a:p>
          <a:p>
            <a:pPr fontAlgn="ctr"/>
            <a:r>
              <a:rPr lang="en-US" altLang="zh-CN" b="1"/>
              <a:t>11</a:t>
            </a:r>
            <a:r>
              <a:rPr lang="zh-CN" altLang="zh-CN" b="1"/>
              <a:t>．根据本文，用一个四字词语概括庄子的思想，并从正反两面进行分析。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70364"/>
            <a:ext cx="9144000" cy="6597352"/>
          </a:xfrm>
        </p:spPr>
        <p:txBody>
          <a:bodyPr/>
          <a:lstStyle/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</a:t>
            </a:r>
          </a:p>
          <a:p>
            <a:pPr fontAlgn="ctr"/>
            <a:r>
              <a:rPr lang="en-US" altLang="zh-CN" b="1">
                <a:solidFill>
                  <a:srgbClr val="FF0000"/>
                </a:solidFill>
              </a:rPr>
              <a:t>10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>
                <a:solidFill>
                  <a:srgbClr val="FF0000"/>
                </a:solidFill>
              </a:rPr>
              <a:t>．淡泊名利</a:t>
            </a:r>
            <a:r>
              <a:rPr lang="en-US" altLang="zh-CN" b="1">
                <a:solidFill>
                  <a:srgbClr val="FF0000"/>
                </a:solidFill>
              </a:rPr>
              <a:t>   </a:t>
            </a:r>
            <a:r>
              <a:rPr lang="zh-CN" altLang="zh-CN" b="1">
                <a:solidFill>
                  <a:srgbClr val="FF0000"/>
                </a:solidFill>
              </a:rPr>
              <a:t>正面：面对物欲横流、争权夺利的社会现实，他能够独善其身，保持高洁傲岸的精神品质的确是难能可贵的。反面：他的思想消极避世、知难而退、不思进取，对社会发展有不利的方面。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fontAlgn="ctr"/>
            <a:r>
              <a:rPr lang="zh-CN" altLang="en-US" b="1" smtClean="0"/>
              <a:t>五</a:t>
            </a:r>
            <a:r>
              <a:rPr lang="zh-CN" altLang="zh-CN" b="1" smtClean="0"/>
              <a:t>、阅读</a:t>
            </a:r>
            <a:r>
              <a:rPr lang="en-US" altLang="zh-CN" b="1" smtClean="0"/>
              <a:t>《</a:t>
            </a:r>
            <a:r>
              <a:rPr lang="zh-CN" altLang="en-US" b="1" smtClean="0"/>
              <a:t>桃花源记</a:t>
            </a:r>
            <a:r>
              <a:rPr lang="en-US" altLang="zh-CN" b="1" smtClean="0"/>
              <a:t>》</a:t>
            </a:r>
            <a:r>
              <a:rPr lang="zh-CN" altLang="zh-CN" b="1" smtClean="0"/>
              <a:t>，</a:t>
            </a:r>
            <a:r>
              <a:rPr lang="zh-CN" altLang="zh-CN" b="1"/>
              <a:t>完成下列小题。</a:t>
            </a:r>
          </a:p>
          <a:p>
            <a:pPr fontAlgn="ctr"/>
            <a:r>
              <a:rPr lang="en-US" altLang="zh-CN" b="1" smtClean="0"/>
              <a:t>7</a:t>
            </a:r>
            <a:r>
              <a:rPr lang="zh-CN" altLang="zh-CN" b="1"/>
              <a:t>．下列句中加点词语意思相同的一项是（</a:t>
            </a:r>
            <a:r>
              <a:rPr lang="en-US" altLang="zh-CN" b="1"/>
              <a:t>  </a:t>
            </a:r>
            <a:r>
              <a:rPr lang="zh-CN" altLang="zh-CN" b="1"/>
              <a:t>）。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渔人甚异之</a:t>
            </a:r>
            <a:r>
              <a:rPr lang="en-US" altLang="zh-CN" b="1"/>
              <a:t>                    ②</a:t>
            </a:r>
            <a:r>
              <a:rPr lang="zh-CN" altLang="zh-CN" b="1"/>
              <a:t>父异焉，借旁近与之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有良田美池桑竹之属</a:t>
            </a:r>
            <a:r>
              <a:rPr lang="en-US" altLang="zh-CN" b="1"/>
              <a:t>            ②</a:t>
            </a:r>
            <a:r>
              <a:rPr lang="zh-CN" altLang="zh-CN" b="1"/>
              <a:t>属予作文以记之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此中人语云</a:t>
            </a:r>
            <a:r>
              <a:rPr lang="en-US" altLang="zh-CN" b="1"/>
              <a:t>                    ②</a:t>
            </a:r>
            <a:r>
              <a:rPr lang="zh-CN" altLang="zh-CN" b="1"/>
              <a:t>卒中往往语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便扶向路，处处志之</a:t>
            </a:r>
            <a:r>
              <a:rPr lang="en-US" altLang="zh-CN" b="1"/>
              <a:t>            ②</a:t>
            </a:r>
            <a:r>
              <a:rPr lang="zh-CN" altLang="zh-CN" b="1"/>
              <a:t>向吾不为斯役，则久已病矣</a:t>
            </a:r>
          </a:p>
          <a:p>
            <a:pPr fontAlgn="ctr"/>
            <a:r>
              <a:rPr lang="en-US" altLang="zh-CN" b="1"/>
              <a:t>8</a:t>
            </a:r>
            <a:r>
              <a:rPr lang="zh-CN" altLang="zh-CN" b="1"/>
              <a:t>．用现代汉语翻译文中画线句子。</a:t>
            </a:r>
          </a:p>
          <a:p>
            <a:pPr fontAlgn="ctr"/>
            <a:r>
              <a:rPr lang="zh-CN" altLang="zh-CN" b="1"/>
              <a:t>阡陌交通，鸡犬相闻。</a:t>
            </a:r>
          </a:p>
          <a:p>
            <a:pPr fontAlgn="ctr"/>
            <a:r>
              <a:rPr lang="en-US" altLang="zh-CN" b="1"/>
              <a:t>9</a:t>
            </a:r>
            <a:r>
              <a:rPr lang="zh-CN" altLang="zh-CN" b="1"/>
              <a:t>．如何辩证地看待作者虚构出的理想社会？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7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endParaRPr lang="zh-CN" altLang="zh-CN" b="1">
              <a:solidFill>
                <a:srgbClr val="FF0000"/>
              </a:solidFill>
            </a:endParaRPr>
          </a:p>
          <a:p>
            <a:pPr fontAlgn="ctr"/>
            <a:r>
              <a:rPr lang="en-US" altLang="zh-CN" b="1">
                <a:solidFill>
                  <a:srgbClr val="FF0000"/>
                </a:solidFill>
              </a:rPr>
              <a:t>8</a:t>
            </a:r>
            <a:r>
              <a:rPr lang="zh-CN" altLang="zh-CN" b="1">
                <a:solidFill>
                  <a:srgbClr val="FF0000"/>
                </a:solidFill>
              </a:rPr>
              <a:t>．田间小路交错相通，村落间鸡鸣狗叫之声可以互相听到。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endParaRPr lang="zh-CN" altLang="zh-CN" b="1">
              <a:solidFill>
                <a:srgbClr val="FF0000"/>
              </a:solidFill>
            </a:endParaRPr>
          </a:p>
          <a:p>
            <a:pPr fontAlgn="ctr"/>
            <a:r>
              <a:rPr lang="en-US" altLang="zh-CN" b="1">
                <a:solidFill>
                  <a:srgbClr val="FF0000"/>
                </a:solidFill>
              </a:rPr>
              <a:t>9</a:t>
            </a:r>
            <a:r>
              <a:rPr lang="zh-CN" altLang="zh-CN" b="1">
                <a:solidFill>
                  <a:srgbClr val="FF0000"/>
                </a:solidFill>
              </a:rPr>
              <a:t>．作者虚构出的理想社会，表达了古代人民对没有剥削、没有压迫的美好生活的向往，具有一定的积极意义；但它又带有一定的复古倾向，在阶级社会中也只能是一种幻想，不可能实现。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1"/>
          </a:xfrm>
        </p:spPr>
        <p:txBody>
          <a:bodyPr>
            <a:normAutofit fontScale="70000" lnSpcReduction="20000"/>
          </a:bodyPr>
          <a:lstStyle/>
          <a:p>
            <a:pPr fontAlgn="ctr"/>
            <a:r>
              <a:rPr lang="zh-CN" altLang="en-US" b="1" smtClean="0"/>
              <a:t>六</a:t>
            </a:r>
            <a:r>
              <a:rPr lang="zh-CN" altLang="zh-CN" b="1" smtClean="0"/>
              <a:t>、阅读</a:t>
            </a:r>
            <a:r>
              <a:rPr lang="zh-CN" altLang="zh-CN" b="1"/>
              <a:t>《生于忧患，死于安乐》一文。</a:t>
            </a:r>
          </a:p>
          <a:p>
            <a:pPr fontAlgn="ctr"/>
            <a:r>
              <a:rPr lang="en-US" altLang="zh-CN" b="1" smtClean="0"/>
              <a:t>9</a:t>
            </a:r>
            <a:r>
              <a:rPr lang="zh-CN" altLang="zh-CN" b="1"/>
              <a:t>．下面句子中加点词的解释，不正确的一项是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．舜发于畎亩之中</a:t>
            </a:r>
            <a:r>
              <a:rPr lang="en-US" altLang="zh-CN" b="1"/>
              <a:t>        </a:t>
            </a:r>
            <a:r>
              <a:rPr lang="zh-CN" altLang="zh-CN" b="1"/>
              <a:t>畎亩：田间，田地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．天将降大任于是人也</a:t>
            </a:r>
            <a:r>
              <a:rPr lang="en-US" altLang="zh-CN" b="1"/>
              <a:t>    </a:t>
            </a:r>
            <a:r>
              <a:rPr lang="zh-CN" altLang="zh-CN" b="1"/>
              <a:t>任：责任，使命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．行拂乱其所为</a:t>
            </a:r>
            <a:r>
              <a:rPr lang="en-US" altLang="zh-CN" b="1"/>
              <a:t>          </a:t>
            </a:r>
            <a:r>
              <a:rPr lang="zh-CN" altLang="zh-CN" b="1"/>
              <a:t>拂：违背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．征于色发于声而后喻</a:t>
            </a:r>
            <a:r>
              <a:rPr lang="en-US" altLang="zh-CN" b="1"/>
              <a:t>    </a:t>
            </a:r>
            <a:r>
              <a:rPr lang="zh-CN" altLang="zh-CN" b="1"/>
              <a:t>喻：告诉</a:t>
            </a:r>
          </a:p>
          <a:p>
            <a:pPr fontAlgn="ctr"/>
            <a:r>
              <a:rPr lang="en-US" altLang="zh-CN" b="1"/>
              <a:t>10</a:t>
            </a:r>
            <a:r>
              <a:rPr lang="zh-CN" altLang="zh-CN" b="1"/>
              <a:t>．下面句子中有通假字的一项是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．百里奚举于市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．必先苦其心志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．空乏其身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．困于心衡于虑而后作</a:t>
            </a:r>
          </a:p>
          <a:p>
            <a:pPr fontAlgn="ctr"/>
            <a:r>
              <a:rPr lang="en-US" altLang="zh-CN" b="1"/>
              <a:t>11</a:t>
            </a:r>
            <a:r>
              <a:rPr lang="zh-CN" altLang="zh-CN" b="1"/>
              <a:t>．下面对选文的理解分析，不正确的一项是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．作者从个人和国家两个不同角度论证了</a:t>
            </a:r>
            <a:r>
              <a:rPr lang="en-US" altLang="zh-CN" b="1"/>
              <a:t>“</a:t>
            </a:r>
            <a:r>
              <a:rPr lang="zh-CN" altLang="zh-CN" b="1"/>
              <a:t>生于忧患，死于安乐</a:t>
            </a:r>
            <a:r>
              <a:rPr lang="en-US" altLang="zh-CN" b="1"/>
              <a:t>”</a:t>
            </a:r>
            <a:r>
              <a:rPr lang="zh-CN" altLang="zh-CN" b="1"/>
              <a:t>的道理。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．文章开篇以六位先贤的经历证明：只有出身贫贱的人，才能成就不平凡的事业。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．文章列举事例和阐述道理相结合，逐层推论，结构紧凑，论证缜密。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．本文笔带锋芒，语言犀利，气势磅礴，对今天的写作仍具借鉴意义。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    9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D    10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D    11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endParaRPr lang="zh-CN" altLang="zh-CN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 smtClean="0"/>
              <a:t>七</a:t>
            </a:r>
            <a:r>
              <a:rPr lang="zh-CN" altLang="zh-CN" sz="4000" b="1" smtClean="0"/>
              <a:t>、阅读</a:t>
            </a:r>
            <a:r>
              <a:rPr lang="zh-CN" altLang="zh-CN" sz="4000" b="1"/>
              <a:t>下面的文章后，完成下列小题 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嗟夫！予尝求古仁人之心，或异二者之为，何哉？不以物喜，不以已悲；居庙堂之高则忧其民；处江湖之远则忧其君。是进亦忧，退亦忧。然则何时而乐耶？其必曰</a:t>
            </a:r>
            <a:r>
              <a:rPr lang="en-US" altLang="zh-CN" sz="4000" b="1"/>
              <a:t>“</a:t>
            </a:r>
            <a:r>
              <a:rPr lang="zh-CN" altLang="zh-CN" sz="4000" b="1"/>
              <a:t>先天下之忧而忧，后天下之乐而乐</a:t>
            </a:r>
            <a:r>
              <a:rPr lang="en-US" altLang="zh-CN" sz="4000" b="1"/>
              <a:t>”</a:t>
            </a:r>
            <a:r>
              <a:rPr lang="zh-CN" altLang="zh-CN" sz="4000" b="1"/>
              <a:t>乎。噫！微斯人，吾谁与归？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（选自范仲淹《岳阳楼记》）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15</a:t>
            </a:r>
            <a:r>
              <a:rPr lang="zh-CN" altLang="zh-CN" sz="4000" b="1"/>
              <a:t>．初中已学的</a:t>
            </a:r>
            <a:r>
              <a:rPr lang="en-US" altLang="zh-CN" sz="4000" b="1"/>
              <a:t>“</a:t>
            </a:r>
            <a:r>
              <a:rPr lang="zh-CN" altLang="zh-CN" sz="4000" b="1"/>
              <a:t>记</a:t>
            </a:r>
            <a:r>
              <a:rPr lang="en-US" altLang="zh-CN" sz="4000" b="1"/>
              <a:t>”</a:t>
            </a:r>
            <a:r>
              <a:rPr lang="zh-CN" altLang="zh-CN" sz="4000" b="1"/>
              <a:t>有</a:t>
            </a:r>
            <a:r>
              <a:rPr lang="en-US" altLang="zh-CN" sz="4000" b="1"/>
              <a:t>“</a:t>
            </a:r>
            <a:r>
              <a:rPr lang="zh-CN" altLang="zh-CN" sz="4000" b="1"/>
              <a:t>修造记</a:t>
            </a:r>
            <a:r>
              <a:rPr lang="en-US" altLang="zh-CN" sz="4000" b="1"/>
              <a:t>”“</a:t>
            </a:r>
            <a:r>
              <a:rPr lang="zh-CN" altLang="zh-CN" sz="4000" b="1"/>
              <a:t>游览记</a:t>
            </a:r>
            <a:r>
              <a:rPr lang="en-US" altLang="zh-CN" sz="4000" b="1"/>
              <a:t>”“</a:t>
            </a:r>
            <a:r>
              <a:rPr lang="zh-CN" altLang="zh-CN" sz="4000" b="1"/>
              <a:t>器物记</a:t>
            </a:r>
            <a:r>
              <a:rPr lang="en-US" altLang="zh-CN" sz="4000" b="1"/>
              <a:t>”</a:t>
            </a:r>
            <a:r>
              <a:rPr lang="zh-CN" altLang="zh-CN" sz="4000" b="1"/>
              <a:t>，下面分类正确的一项是（ ）</a:t>
            </a:r>
            <a:r>
              <a:rPr lang="en-US" altLang="zh-CN" sz="4000" b="1"/>
              <a:t> </a:t>
            </a:r>
            <a:endParaRPr lang="zh-CN" altLang="zh-CN" sz="40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/>
              <a:t>①</a:t>
            </a:r>
            <a:r>
              <a:rPr lang="zh-CN" altLang="zh-CN" sz="4000" b="1"/>
              <a:t>《岳阳楼记》</a:t>
            </a:r>
            <a:r>
              <a:rPr lang="en-US" altLang="zh-CN" sz="4000" b="1"/>
              <a:t>②</a:t>
            </a:r>
            <a:r>
              <a:rPr lang="zh-CN" altLang="zh-CN" sz="4000" b="1"/>
              <a:t>《核舟记》</a:t>
            </a:r>
            <a:r>
              <a:rPr lang="en-US" altLang="zh-CN" sz="4000" b="1"/>
              <a:t>③</a:t>
            </a:r>
            <a:r>
              <a:rPr lang="zh-CN" altLang="zh-CN" sz="4000" b="1"/>
              <a:t>《醉翁亭记》</a:t>
            </a:r>
            <a:r>
              <a:rPr lang="en-US" altLang="zh-CN" sz="4000" b="1"/>
              <a:t>④</a:t>
            </a:r>
            <a:r>
              <a:rPr lang="zh-CN" altLang="zh-CN" sz="4000" b="1"/>
              <a:t>《满井游记》</a:t>
            </a:r>
            <a:r>
              <a:rPr lang="en-US" altLang="zh-CN" sz="4000" b="1"/>
              <a:t>⑤</a:t>
            </a:r>
            <a:r>
              <a:rPr lang="zh-CN" altLang="zh-CN" sz="4000" b="1"/>
              <a:t>《小石潭记》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/>
              <a:t>A</a:t>
            </a:r>
            <a:r>
              <a:rPr lang="zh-CN" altLang="zh-CN" sz="4000" b="1"/>
              <a:t>．</a:t>
            </a:r>
            <a:r>
              <a:rPr lang="en-US" altLang="zh-CN" sz="4000" b="1"/>
              <a:t>①③/④⑤/②B</a:t>
            </a:r>
            <a:r>
              <a:rPr lang="zh-CN" altLang="zh-CN" sz="4000" b="1"/>
              <a:t>．</a:t>
            </a:r>
            <a:r>
              <a:rPr lang="en-US" altLang="zh-CN" sz="4000" b="1"/>
              <a:t>①②</a:t>
            </a:r>
            <a:r>
              <a:rPr lang="zh-CN" altLang="zh-CN" sz="4000" b="1"/>
              <a:t>／</a:t>
            </a:r>
            <a:r>
              <a:rPr lang="en-US" altLang="zh-CN" sz="4000" b="1"/>
              <a:t>③④</a:t>
            </a:r>
            <a:r>
              <a:rPr lang="zh-CN" altLang="zh-CN" sz="4000" b="1"/>
              <a:t>／</a:t>
            </a:r>
            <a:r>
              <a:rPr lang="en-US" altLang="zh-CN" sz="4000" b="1"/>
              <a:t>⑤C</a:t>
            </a:r>
            <a:r>
              <a:rPr lang="zh-CN" altLang="zh-CN" sz="4000" b="1"/>
              <a:t>．</a:t>
            </a:r>
            <a:r>
              <a:rPr lang="en-US" altLang="zh-CN" sz="4000" b="1"/>
              <a:t>①③</a:t>
            </a:r>
            <a:r>
              <a:rPr lang="zh-CN" altLang="zh-CN" sz="4000" b="1"/>
              <a:t>／</a:t>
            </a:r>
            <a:r>
              <a:rPr lang="en-US" altLang="zh-CN" sz="4000" b="1"/>
              <a:t>④</a:t>
            </a:r>
            <a:r>
              <a:rPr lang="zh-CN" altLang="zh-CN" sz="4000" b="1"/>
              <a:t>／</a:t>
            </a:r>
            <a:r>
              <a:rPr lang="en-US" altLang="zh-CN" sz="4000" b="1"/>
              <a:t>②⑤D</a:t>
            </a:r>
            <a:r>
              <a:rPr lang="zh-CN" altLang="zh-CN" sz="4000" b="1"/>
              <a:t>．</a:t>
            </a:r>
            <a:r>
              <a:rPr lang="en-US" altLang="zh-CN" sz="4000" b="1"/>
              <a:t>④⑤</a:t>
            </a:r>
            <a:r>
              <a:rPr lang="zh-CN" altLang="zh-CN" sz="4000" b="1"/>
              <a:t>／</a:t>
            </a:r>
            <a:r>
              <a:rPr lang="en-US" altLang="zh-CN" sz="4000" b="1"/>
              <a:t>②③</a:t>
            </a:r>
            <a:r>
              <a:rPr lang="zh-CN" altLang="zh-CN" sz="4000" b="1"/>
              <a:t>／</a:t>
            </a:r>
            <a:r>
              <a:rPr lang="en-US" altLang="zh-CN" sz="4000" b="1"/>
              <a:t>①</a:t>
            </a:r>
            <a:endParaRPr lang="zh-CN" altLang="zh-CN" sz="40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/>
              <a:t>16</a:t>
            </a:r>
            <a:r>
              <a:rPr lang="zh-CN" altLang="zh-CN" sz="4000" b="1"/>
              <a:t>．根据要求，完成题目。</a:t>
            </a:r>
            <a:r>
              <a:rPr lang="en-US" altLang="zh-CN" sz="4000" b="1"/>
              <a:t> </a:t>
            </a:r>
            <a:endParaRPr lang="zh-CN" altLang="zh-CN" sz="40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（</a:t>
            </a:r>
            <a:r>
              <a:rPr lang="en-US" altLang="zh-CN" sz="4000" b="1"/>
              <a:t>1</a:t>
            </a:r>
            <a:r>
              <a:rPr lang="zh-CN" altLang="zh-CN" sz="4000" b="1"/>
              <a:t>）用现代汉语写出下面句子的意思</a:t>
            </a:r>
            <a:r>
              <a:rPr lang="zh-CN" altLang="zh-CN" sz="4000" b="1" smtClean="0"/>
              <a:t>。</a:t>
            </a:r>
            <a:r>
              <a:rPr lang="en-US" altLang="zh-CN" sz="4000" b="1" smtClean="0"/>
              <a:t>     </a:t>
            </a:r>
            <a:r>
              <a:rPr lang="zh-CN" altLang="zh-CN" sz="4000" b="1" smtClean="0"/>
              <a:t>噫</a:t>
            </a:r>
            <a:r>
              <a:rPr lang="zh-CN" altLang="zh-CN" sz="4000" b="1"/>
              <a:t>！微斯人，吾谁与归？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（</a:t>
            </a:r>
            <a:r>
              <a:rPr lang="en-US" altLang="zh-CN" sz="4000" b="1"/>
              <a:t>2</a:t>
            </a:r>
            <a:r>
              <a:rPr lang="zh-CN" altLang="zh-CN" sz="4000" b="1"/>
              <a:t>）</a:t>
            </a:r>
            <a:r>
              <a:rPr lang="en-US" altLang="zh-CN" sz="4000" b="1"/>
              <a:t>“</a:t>
            </a:r>
            <a:r>
              <a:rPr lang="zh-CN" altLang="zh-CN" sz="4000" b="1"/>
              <a:t>噫！微斯人，吾谁与归</a:t>
            </a:r>
            <a:r>
              <a:rPr lang="en-US" altLang="zh-CN" sz="4000" b="1"/>
              <a:t>”</a:t>
            </a:r>
            <a:r>
              <a:rPr lang="zh-CN" altLang="zh-CN" sz="4000" b="1"/>
              <a:t>包含了作者哪些感叹？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smtClean="0"/>
              <a:t>17</a:t>
            </a:r>
            <a:r>
              <a:rPr lang="zh-CN" altLang="zh-CN" sz="4000" b="1"/>
              <a:t>．阅读下面《宋史</a:t>
            </a:r>
            <a:r>
              <a:rPr lang="en-US" altLang="zh-CN" sz="4000" b="1"/>
              <a:t>·</a:t>
            </a:r>
            <a:r>
              <a:rPr lang="zh-CN" altLang="zh-CN" sz="4000" b="1"/>
              <a:t>范仲淹传》中的材料，完成相关任务。</a:t>
            </a:r>
            <a:r>
              <a:rPr lang="en-US" altLang="zh-CN" sz="4000" b="1"/>
              <a:t> </a:t>
            </a:r>
            <a:endParaRPr lang="zh-CN" altLang="zh-CN" sz="40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材料一：（范仲淹）</a:t>
            </a:r>
            <a:r>
              <a:rPr lang="zh-CN" altLang="zh-CN" sz="4000" b="1" u="sng"/>
              <a:t>以母在时方贫其后虽贵非宾客不重肉</a:t>
            </a:r>
            <a:r>
              <a:rPr lang="zh-CN" altLang="zh-CN" sz="4000" b="1"/>
              <a:t>。妻子衣食，仅能自充。而好施予，置义庄里中，以赡族人。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材料二：夷简</a:t>
            </a:r>
            <a:r>
              <a:rPr lang="en-US" altLang="zh-CN" sz="4000" b="1"/>
              <a:t>①</a:t>
            </a:r>
            <a:r>
              <a:rPr lang="zh-CN" altLang="zh-CN" sz="4000" b="1"/>
              <a:t>再入相，帝谕仲淹使释前憾。仲淹顿首谢曰：</a:t>
            </a:r>
            <a:r>
              <a:rPr lang="en-US" altLang="zh-CN" sz="4000" b="1"/>
              <a:t>“</a:t>
            </a:r>
            <a:r>
              <a:rPr lang="zh-CN" altLang="zh-CN" sz="4000" b="1"/>
              <a:t>臣乡论盖国家事，于夷简无憾也。</a:t>
            </a:r>
            <a:r>
              <a:rPr lang="en-US" altLang="zh-CN" sz="4000" b="1"/>
              <a:t>”</a:t>
            </a:r>
            <a:endParaRPr lang="zh-CN" altLang="zh-CN" sz="4000" b="1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材料三：延州</a:t>
            </a:r>
            <a:r>
              <a:rPr lang="en-US" altLang="zh-CN" sz="4000" b="1"/>
              <a:t>②</a:t>
            </a:r>
            <a:r>
              <a:rPr lang="zh-CN" altLang="zh-CN" sz="4000" b="1"/>
              <a:t>诸砦</a:t>
            </a:r>
            <a:r>
              <a:rPr lang="en-US" altLang="zh-CN" sz="4000" b="1"/>
              <a:t>③</a:t>
            </a:r>
            <a:r>
              <a:rPr lang="zh-CN" altLang="zh-CN" sz="4000" b="1"/>
              <a:t>多失守，仲淹自请行，迁户部郎中兼知延州。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【注释】</a:t>
            </a:r>
            <a:r>
              <a:rPr lang="en-US" altLang="zh-CN" sz="4000" b="1"/>
              <a:t>①</a:t>
            </a:r>
            <a:r>
              <a:rPr lang="zh-CN" altLang="zh-CN" sz="4000" b="1"/>
              <a:t>夷简：人名。</a:t>
            </a:r>
            <a:r>
              <a:rPr lang="en-US" altLang="zh-CN" sz="4000" b="1"/>
              <a:t>②</a:t>
            </a:r>
            <a:r>
              <a:rPr lang="zh-CN" altLang="zh-CN" sz="4000" b="1"/>
              <a:t>延州：地名。</a:t>
            </a:r>
            <a:r>
              <a:rPr lang="en-US" altLang="zh-CN" sz="4000" b="1"/>
              <a:t>③</a:t>
            </a:r>
            <a:r>
              <a:rPr lang="zh-CN" altLang="zh-CN" sz="4000" b="1"/>
              <a:t>砦，同</a:t>
            </a:r>
            <a:r>
              <a:rPr lang="en-US" altLang="zh-CN" sz="4000" b="1"/>
              <a:t>“</a:t>
            </a:r>
            <a:r>
              <a:rPr lang="zh-CN" altLang="zh-CN" sz="4000" b="1"/>
              <a:t>寨</a:t>
            </a:r>
            <a:r>
              <a:rPr lang="en-US" altLang="zh-CN" sz="4000" b="1"/>
              <a:t>”</a:t>
            </a:r>
            <a:r>
              <a:rPr lang="zh-CN" altLang="zh-CN" sz="4000" b="1"/>
              <a:t>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【任务一】材料一中画线句断句正确的一项是（）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/>
              <a:t>A</a:t>
            </a:r>
            <a:r>
              <a:rPr lang="zh-CN" altLang="zh-CN" sz="4000" b="1"/>
              <a:t>．以母在时／方贫其后／虽贵非宾客不重肉</a:t>
            </a:r>
            <a:r>
              <a:rPr lang="zh-CN" altLang="zh-CN" sz="4000" b="1" smtClean="0"/>
              <a:t>。</a:t>
            </a:r>
            <a:r>
              <a:rPr lang="en-US" altLang="zh-CN" sz="4000" b="1" smtClean="0"/>
              <a:t>      B</a:t>
            </a:r>
            <a:r>
              <a:rPr lang="zh-CN" altLang="zh-CN" sz="4000" b="1"/>
              <a:t>．以母在时／方贫其／后虽贵／非宾客不重肉。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/>
              <a:t>C</a:t>
            </a:r>
            <a:r>
              <a:rPr lang="zh-CN" altLang="zh-CN" sz="4000" b="1"/>
              <a:t>．以母在时方贫／其后／虽贵非／宾客不重肉</a:t>
            </a:r>
            <a:r>
              <a:rPr lang="zh-CN" altLang="zh-CN" sz="4000" b="1" smtClean="0"/>
              <a:t>。</a:t>
            </a:r>
            <a:r>
              <a:rPr lang="en-US" altLang="zh-CN" sz="4000" b="1" smtClean="0"/>
              <a:t>      D</a:t>
            </a:r>
            <a:r>
              <a:rPr lang="zh-CN" altLang="zh-CN" sz="4000" b="1"/>
              <a:t>．以母在时方贫／其后虽贵／非宾客不重肉。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【任务二】根据《古汉语常用字字典》的相关注释，为下列句中加点字选择正确义项。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（</a:t>
            </a:r>
            <a:r>
              <a:rPr lang="en-US" altLang="zh-CN" sz="4000" b="1"/>
              <a:t>1</a:t>
            </a:r>
            <a:r>
              <a:rPr lang="zh-CN" altLang="zh-CN" sz="4000" b="1"/>
              <a:t>）而好施予，置义庄里中，以赡族人（）</a:t>
            </a:r>
            <a:r>
              <a:rPr lang="en-US" altLang="zh-CN" sz="4000" b="1"/>
              <a:t>A</a:t>
            </a:r>
            <a:r>
              <a:rPr lang="zh-CN" altLang="zh-CN" sz="4000" b="1"/>
              <a:t>．丰富，充足</a:t>
            </a:r>
            <a:r>
              <a:rPr lang="en-US" altLang="zh-CN" sz="4000" b="1"/>
              <a:t>B</a:t>
            </a:r>
            <a:r>
              <a:rPr lang="zh-CN" altLang="zh-CN" sz="4000" b="1"/>
              <a:t>．供给，供养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（</a:t>
            </a:r>
            <a:r>
              <a:rPr lang="en-US" altLang="zh-CN" sz="4000" b="1"/>
              <a:t>2</a:t>
            </a:r>
            <a:r>
              <a:rPr lang="zh-CN" altLang="zh-CN" sz="4000" b="1"/>
              <a:t>）帝谕仲淹使释前憾（）</a:t>
            </a:r>
            <a:r>
              <a:rPr lang="en-US" altLang="zh-CN" sz="4000" b="1"/>
              <a:t>A</a:t>
            </a:r>
            <a:r>
              <a:rPr lang="zh-CN" altLang="zh-CN" sz="4000" b="1"/>
              <a:t>．遗憾，心感不足，不满意</a:t>
            </a:r>
            <a:r>
              <a:rPr lang="en-US" altLang="zh-CN" sz="4000" b="1"/>
              <a:t>B</a:t>
            </a:r>
            <a:r>
              <a:rPr lang="zh-CN" altLang="zh-CN" sz="4000" b="1"/>
              <a:t>．怨恨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000" b="1"/>
              <a:t>【任务三】</a:t>
            </a:r>
            <a:r>
              <a:rPr lang="en-US" altLang="zh-CN" sz="4000" b="1"/>
              <a:t>“</a:t>
            </a:r>
            <a:r>
              <a:rPr lang="zh-CN" altLang="zh-CN" sz="4000" b="1"/>
              <a:t>先天下之忧而忧，后天下之乐而乐</a:t>
            </a:r>
            <a:r>
              <a:rPr lang="en-US" altLang="zh-CN" sz="4000" b="1"/>
              <a:t>”</a:t>
            </a:r>
            <a:r>
              <a:rPr lang="zh-CN" altLang="zh-CN" sz="4000" b="1"/>
              <a:t>是范仲淹坚守的信条，请联系三则材料，说说他是怎样践行的。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</a:t>
            </a:r>
          </a:p>
          <a:p>
            <a:pPr fontAlgn="ctr"/>
            <a:r>
              <a:rPr lang="en-US" altLang="zh-CN" b="1">
                <a:solidFill>
                  <a:srgbClr val="FF0000"/>
                </a:solidFill>
              </a:rPr>
              <a:t>15</a:t>
            </a:r>
            <a:r>
              <a:rPr lang="zh-CN" altLang="zh-CN" b="1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16</a:t>
            </a:r>
            <a:r>
              <a:rPr lang="zh-CN" altLang="zh-CN" b="1">
                <a:solidFill>
                  <a:srgbClr val="FF0000"/>
                </a:solidFill>
              </a:rPr>
              <a:t>．（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）（如果）没有这种人，我同谁一道呢？（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）【示例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】有对世人的感叹，有对朋友的感叹，也有对自己的感叹。【示例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】当今世上志同道合的人何其少啊！老朋友啊，让我们一起努力，追寻古仁人的脚步！</a:t>
            </a:r>
          </a:p>
          <a:p>
            <a:pPr fontAlgn="ctr"/>
            <a:r>
              <a:rPr lang="en-US" altLang="zh-CN" b="1">
                <a:solidFill>
                  <a:srgbClr val="FF0000"/>
                </a:solidFill>
              </a:rPr>
              <a:t>17</a:t>
            </a:r>
            <a:r>
              <a:rPr lang="zh-CN" altLang="zh-CN" b="1">
                <a:solidFill>
                  <a:srgbClr val="FF0000"/>
                </a:solidFill>
              </a:rPr>
              <a:t>．【任务一】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r>
              <a:rPr lang="zh-CN" altLang="zh-CN" b="1">
                <a:solidFill>
                  <a:srgbClr val="FF0000"/>
                </a:solidFill>
              </a:rPr>
              <a:t>【任务二】（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【任务三】范仲淹心系百姓，在乡族中设置义庄，赡养族人，自己及家人却过着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非宾客不重肉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，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衣食仅能自充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的俭朴生活；以国家大事为重，不计个人私怨；为了边境安宁，主动请缨，抵御外敌等；这些都是他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先天下之忧而忧，后天下之乐而乐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的体现。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8930"/>
            <a:ext cx="9144000" cy="5973097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sz="4300" b="1" smtClean="0"/>
              <a:t>八、</a:t>
            </a:r>
            <a:r>
              <a:rPr lang="zh-CN" altLang="zh-CN" sz="4300" b="1" smtClean="0"/>
              <a:t>阅读《曹刿论战》，完成</a:t>
            </a:r>
            <a:r>
              <a:rPr lang="en-US" altLang="zh-CN" sz="4300" b="1" smtClean="0"/>
              <a:t>11-13</a:t>
            </a:r>
            <a:r>
              <a:rPr lang="zh-CN" altLang="zh-CN" sz="4300" b="1" smtClean="0"/>
              <a:t>题。（共</a:t>
            </a:r>
            <a:r>
              <a:rPr lang="en-US" altLang="zh-CN" sz="4300" b="1" smtClean="0"/>
              <a:t>8</a:t>
            </a:r>
            <a:r>
              <a:rPr lang="zh-CN" altLang="zh-CN" sz="4300" b="1" smtClean="0"/>
              <a:t>分）</a:t>
            </a:r>
          </a:p>
          <a:p>
            <a:pPr marL="0" indent="0" 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4300" b="1" smtClean="0"/>
              <a:t>曹刿论战</a:t>
            </a:r>
            <a:r>
              <a:rPr lang="en-US" altLang="zh-CN" sz="4300" b="1" smtClean="0"/>
              <a:t>    </a:t>
            </a:r>
            <a:r>
              <a:rPr lang="zh-CN" altLang="zh-CN" sz="4300" b="1" smtClean="0"/>
              <a:t>《左传》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4300" b="1" smtClean="0"/>
              <a:t>十年春，齐师伐我。公将战，曹刿请见。其乡人曰：“肉食者谋之，又何间焉？”刿曰：“肉食者鄙，未能远谋。”乃入见。问：“何以战？”公曰：“衣食所安，弗敢专也，必以分人。”对曰：“小惠未遍，民弗从也。”公曰：“牺牲玉帛，弗敢加也，必以信。”对曰：“小信未孚，神弗福也。”公曰：“小大之狱，虽不能察，必以情。”对曰：“【甲】</a:t>
            </a:r>
            <a:r>
              <a:rPr lang="zh-CN" altLang="zh-CN" sz="4300" b="1" u="sng" smtClean="0"/>
              <a:t>忠之属也。可以一战。</a:t>
            </a:r>
            <a:r>
              <a:rPr lang="zh-CN" altLang="zh-CN" sz="4300" b="1" smtClean="0"/>
              <a:t>战则请从。”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4300" b="1" smtClean="0"/>
              <a:t>公与之乘，战于长勺。公将鼓之。刿曰：“未可。”齐人三鼓。刿曰：“可矣。”齐师败绩。公将驰之。刿曰：“未可。”下视其辙，登轼而望之，曰：“可矣。”遂逐齐师。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4300" b="1" smtClean="0"/>
              <a:t>既克，公问其故。对曰：“夫战，勇气也。一鼓作气，再而衰，三而竭。彼竭我盈，故克之。夫大国，难测也，惧有伏焉。【乙】</a:t>
            </a:r>
            <a:r>
              <a:rPr lang="zh-CN" altLang="zh-CN" sz="4300" b="1" u="sng" smtClean="0"/>
              <a:t>吾视其辙乱，望其旗靡，故逐之。</a:t>
            </a:r>
            <a:r>
              <a:rPr lang="zh-CN" altLang="zh-CN" sz="4300" b="1" smtClean="0"/>
              <a:t>”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018" y="6858001"/>
            <a:ext cx="7886700" cy="1325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500" b="1" smtClean="0"/>
              <a:t>11.</a:t>
            </a:r>
            <a:r>
              <a:rPr lang="zh-CN" altLang="zh-CN" sz="2500" b="1" smtClean="0"/>
              <a:t>下列选项中加点字的意思都相同的一项是（</a:t>
            </a:r>
            <a:r>
              <a:rPr lang="en-US" altLang="zh-CN" sz="2500" b="1" smtClean="0"/>
              <a:t>2</a:t>
            </a:r>
            <a:r>
              <a:rPr lang="zh-CN" altLang="zh-CN" sz="2500" b="1" smtClean="0"/>
              <a:t>分）</a:t>
            </a:r>
          </a:p>
          <a:p>
            <a:r>
              <a:rPr lang="en-US" altLang="zh-CN" sz="2500" b="1" smtClean="0"/>
              <a:t>A.</a:t>
            </a:r>
            <a:r>
              <a:rPr lang="zh-CN" altLang="zh-CN" sz="2500" b="1" smtClean="0"/>
              <a:t>曹刿请</a:t>
            </a:r>
            <a:r>
              <a:rPr lang="zh-CN" altLang="zh-CN" sz="2500" b="1" u="sng" smtClean="0"/>
              <a:t>见 </a:t>
            </a:r>
            <a:r>
              <a:rPr lang="en-US" altLang="zh-CN" sz="2500" b="1" smtClean="0"/>
              <a:t>  </a:t>
            </a:r>
            <a:r>
              <a:rPr lang="zh-CN" altLang="zh-CN" sz="2500" b="1" u="sng" smtClean="0"/>
              <a:t>见</a:t>
            </a:r>
            <a:r>
              <a:rPr lang="zh-CN" altLang="zh-CN" sz="2500" b="1" smtClean="0"/>
              <a:t>多识广</a:t>
            </a:r>
            <a:r>
              <a:rPr lang="en-US" altLang="zh-CN" sz="2500" b="1" smtClean="0"/>
              <a:t>   </a:t>
            </a:r>
            <a:r>
              <a:rPr lang="zh-CN" altLang="zh-CN" sz="2500" b="1" u="sng" smtClean="0"/>
              <a:t>见</a:t>
            </a:r>
            <a:r>
              <a:rPr lang="zh-CN" altLang="zh-CN" sz="2500" b="1" smtClean="0"/>
              <a:t>义勇为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各抒己</a:t>
            </a:r>
            <a:r>
              <a:rPr lang="zh-CN" altLang="zh-CN" sz="2500" b="1" u="sng" smtClean="0"/>
              <a:t>见</a:t>
            </a:r>
            <a:r>
              <a:rPr lang="en-US" altLang="zh-CN" sz="2500" b="1" smtClean="0"/>
              <a:t>        B.</a:t>
            </a:r>
            <a:r>
              <a:rPr lang="zh-CN" altLang="zh-CN" sz="2500" b="1" smtClean="0"/>
              <a:t>小</a:t>
            </a:r>
            <a:r>
              <a:rPr lang="zh-CN" altLang="zh-CN" sz="2500" b="1" u="sng" smtClean="0"/>
              <a:t>信</a:t>
            </a:r>
            <a:r>
              <a:rPr lang="zh-CN" altLang="zh-CN" sz="2500" b="1" smtClean="0"/>
              <a:t>未孚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言而有</a:t>
            </a:r>
            <a:r>
              <a:rPr lang="zh-CN" altLang="zh-CN" sz="2500" b="1" u="sng" smtClean="0"/>
              <a:t>信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杳无音</a:t>
            </a:r>
            <a:r>
              <a:rPr lang="zh-CN" altLang="zh-CN" sz="2500" b="1" u="sng" smtClean="0"/>
              <a:t>信</a:t>
            </a:r>
            <a:r>
              <a:rPr lang="en-US" altLang="zh-CN" sz="2500" b="1" smtClean="0"/>
              <a:t>   </a:t>
            </a:r>
            <a:r>
              <a:rPr lang="zh-CN" altLang="zh-CN" sz="2500" b="1" u="sng" smtClean="0"/>
              <a:t>信</a:t>
            </a:r>
            <a:r>
              <a:rPr lang="zh-CN" altLang="zh-CN" sz="2500" b="1" smtClean="0"/>
              <a:t>手拈来</a:t>
            </a:r>
          </a:p>
          <a:p>
            <a:r>
              <a:rPr lang="en-US" altLang="zh-CN" sz="2500" b="1" smtClean="0"/>
              <a:t>C.</a:t>
            </a:r>
            <a:r>
              <a:rPr lang="zh-CN" altLang="zh-CN" sz="2500" b="1" smtClean="0"/>
              <a:t>公与之</a:t>
            </a:r>
            <a:r>
              <a:rPr lang="zh-CN" altLang="zh-CN" sz="2500" b="1" u="sng" smtClean="0"/>
              <a:t>乘</a:t>
            </a:r>
            <a:r>
              <a:rPr lang="en-US" altLang="zh-CN" sz="2500" b="1" smtClean="0"/>
              <a:t>  </a:t>
            </a:r>
            <a:r>
              <a:rPr lang="zh-CN" altLang="zh-CN" sz="2500" b="1" u="sng" smtClean="0"/>
              <a:t>乘</a:t>
            </a:r>
            <a:r>
              <a:rPr lang="zh-CN" altLang="zh-CN" sz="2500" b="1" smtClean="0"/>
              <a:t>风破浪</a:t>
            </a:r>
            <a:r>
              <a:rPr lang="en-US" altLang="zh-CN" sz="2500" b="1" smtClean="0"/>
              <a:t>   </a:t>
            </a:r>
            <a:r>
              <a:rPr lang="zh-CN" altLang="zh-CN" sz="2500" b="1" u="sng" smtClean="0"/>
              <a:t>乘</a:t>
            </a:r>
            <a:r>
              <a:rPr lang="zh-CN" altLang="zh-CN" sz="2500" b="1" smtClean="0"/>
              <a:t>虚而入</a:t>
            </a:r>
            <a:r>
              <a:rPr lang="en-US" altLang="zh-CN" sz="2500" b="1" smtClean="0"/>
              <a:t>   </a:t>
            </a:r>
            <a:r>
              <a:rPr lang="zh-CN" altLang="zh-CN" sz="2500" b="1" u="sng" smtClean="0"/>
              <a:t>乘</a:t>
            </a:r>
            <a:r>
              <a:rPr lang="zh-CN" altLang="zh-CN" sz="2500" b="1" smtClean="0"/>
              <a:t>兴而来</a:t>
            </a:r>
            <a:r>
              <a:rPr lang="en-US" altLang="zh-CN" sz="2500" b="1" smtClean="0"/>
              <a:t>       D.</a:t>
            </a:r>
            <a:r>
              <a:rPr lang="zh-CN" altLang="zh-CN" sz="2500" b="1" smtClean="0"/>
              <a:t>遂逐齐</a:t>
            </a:r>
            <a:r>
              <a:rPr lang="zh-CN" altLang="zh-CN" sz="2500" b="1" u="sng" smtClean="0"/>
              <a:t>师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出</a:t>
            </a:r>
            <a:r>
              <a:rPr lang="zh-CN" altLang="zh-CN" sz="2500" b="1" u="sng" smtClean="0"/>
              <a:t>师</a:t>
            </a:r>
            <a:r>
              <a:rPr lang="zh-CN" altLang="zh-CN" sz="2500" b="1" smtClean="0"/>
              <a:t>未捷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百万雄</a:t>
            </a:r>
            <a:r>
              <a:rPr lang="zh-CN" altLang="zh-CN" sz="2500" b="1" u="sng" smtClean="0"/>
              <a:t>师</a:t>
            </a:r>
            <a:r>
              <a:rPr lang="en-US" altLang="zh-CN" sz="2500" b="1" smtClean="0"/>
              <a:t>   </a:t>
            </a:r>
            <a:r>
              <a:rPr lang="zh-CN" altLang="zh-CN" sz="2500" b="1" smtClean="0"/>
              <a:t>仁义之</a:t>
            </a:r>
            <a:r>
              <a:rPr lang="zh-CN" altLang="zh-CN" sz="2500" b="1" u="sng" smtClean="0"/>
              <a:t>师</a:t>
            </a:r>
            <a:endParaRPr lang="zh-CN" altLang="zh-CN" sz="2500" b="1" smtClean="0"/>
          </a:p>
          <a:p>
            <a:r>
              <a:rPr lang="en-US" altLang="zh-CN" sz="2500" b="1" smtClean="0"/>
              <a:t>12.</a:t>
            </a:r>
            <a:r>
              <a:rPr lang="zh-CN" altLang="zh-CN" sz="2500" b="1" smtClean="0"/>
              <a:t>翻译文中两处画线语句，并依据上下文对其作出进一步理解，全都正确的一项是（</a:t>
            </a:r>
            <a:r>
              <a:rPr lang="en-US" altLang="zh-CN" sz="2500" b="1" smtClean="0"/>
              <a:t>2</a:t>
            </a:r>
            <a:r>
              <a:rPr lang="zh-CN" altLang="zh-CN" sz="2500" b="1" smtClean="0"/>
              <a:t>分）</a:t>
            </a:r>
          </a:p>
          <a:p>
            <a:r>
              <a:rPr lang="zh-CN" altLang="zh-CN" sz="2500" b="1" smtClean="0"/>
              <a:t>【甲】忠之属也。可以一战。</a:t>
            </a:r>
          </a:p>
          <a:p>
            <a:r>
              <a:rPr lang="zh-CN" altLang="zh-CN" sz="2500" b="1" smtClean="0"/>
              <a:t>翻译：（这）是尽职分之类的事情。可凭借（这个条件）打一仗。</a:t>
            </a:r>
          </a:p>
          <a:p>
            <a:r>
              <a:rPr lang="zh-CN" altLang="zh-CN" sz="2500" b="1" smtClean="0"/>
              <a:t>理解：曹刿认为鲁庄公能够公正处理百姓的诉讼事件，与“小惠”和“小信”相比，更能赢得百姓的信任，具备了迎战的条件。</a:t>
            </a:r>
          </a:p>
          <a:p>
            <a:r>
              <a:rPr lang="zh-CN" altLang="zh-CN" sz="2500" b="1" smtClean="0"/>
              <a:t>【乙】吾视其辙乱，望其旗靡，故逐之。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翻译：我发现他们的车印混乱，军旗也倒下了，所以才下令追击他们。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理解：曹刿能敏锐地观察战场形势的变化，他根据“辙乱”“旗靡”判断齐师撤走了伏兵，认为可以追击敌人了。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2500" b="1" smtClean="0"/>
              <a:t>13.</a:t>
            </a:r>
            <a:r>
              <a:rPr lang="zh-CN" altLang="zh-CN" sz="2500" b="1" smtClean="0"/>
              <a:t>“位卑未敢忘忧国”的意思是虽然身份低微，仍然不忘担忧国事。曹刿一介平民，在国家危难之际，挺身而出，为国解忧。阅读下面两则材料，简要说明“位卑未敢忘忧国”的精神在弦高和卜式身上是如何体现的。（</a:t>
            </a:r>
            <a:r>
              <a:rPr lang="en-US" altLang="zh-CN" sz="2500" b="1" smtClean="0"/>
              <a:t>4</a:t>
            </a:r>
            <a:r>
              <a:rPr lang="zh-CN" altLang="zh-CN" sz="25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材料一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秦穆公兴兵袭</a:t>
            </a:r>
            <a:r>
              <a:rPr lang="zh-CN" altLang="zh-CN" sz="2500" b="1" baseline="30000" smtClean="0"/>
              <a:t>①</a:t>
            </a:r>
            <a:r>
              <a:rPr lang="zh-CN" altLang="zh-CN" sz="2500" b="1" smtClean="0"/>
              <a:t>郑，过周而东。郑贾人</a:t>
            </a:r>
            <a:r>
              <a:rPr lang="zh-CN" altLang="zh-CN" sz="2500" b="1" baseline="30000" smtClean="0"/>
              <a:t>②</a:t>
            </a:r>
            <a:r>
              <a:rPr lang="zh-CN" altLang="zh-CN" sz="2500" b="1" smtClean="0"/>
              <a:t>弦高将西贩牛，道遇秦师于周、郑之间，乃矫</a:t>
            </a:r>
            <a:r>
              <a:rPr lang="zh-CN" altLang="zh-CN" sz="2500" b="1" baseline="30000" smtClean="0"/>
              <a:t>③</a:t>
            </a:r>
            <a:r>
              <a:rPr lang="zh-CN" altLang="zh-CN" sz="2500" b="1" smtClean="0"/>
              <a:t>郑伯之命，犒</a:t>
            </a:r>
            <a:r>
              <a:rPr lang="zh-CN" altLang="zh-CN" sz="2500" b="1" baseline="30000" smtClean="0"/>
              <a:t>④</a:t>
            </a:r>
            <a:r>
              <a:rPr lang="zh-CN" altLang="zh-CN" sz="2500" b="1" smtClean="0"/>
              <a:t>以十二牛，宾</a:t>
            </a:r>
            <a:r>
              <a:rPr lang="zh-CN" altLang="zh-CN" sz="2500" b="1" baseline="30000" smtClean="0"/>
              <a:t>⑤</a:t>
            </a:r>
            <a:r>
              <a:rPr lang="zh-CN" altLang="zh-CN" sz="2500" b="1" smtClean="0"/>
              <a:t>秦师而却之</a:t>
            </a:r>
            <a:r>
              <a:rPr lang="zh-CN" altLang="zh-CN" sz="2500" b="1" baseline="30000" smtClean="0"/>
              <a:t>⑥</a:t>
            </a:r>
            <a:r>
              <a:rPr lang="zh-CN" altLang="zh-CN" sz="2500" b="1" smtClean="0"/>
              <a:t>，以存郑国。</a:t>
            </a:r>
            <a:r>
              <a:rPr lang="en-US" altLang="zh-CN" sz="2500" b="1" smtClean="0"/>
              <a:t>    </a:t>
            </a:r>
            <a:r>
              <a:rPr lang="zh-CN" altLang="zh-CN" sz="2500" b="1" smtClean="0"/>
              <a:t>（取材于《淮南子·氾论训》）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材料二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时汉方事</a:t>
            </a:r>
            <a:r>
              <a:rPr lang="zh-CN" altLang="zh-CN" sz="2500" b="1" baseline="30000" smtClean="0"/>
              <a:t>⑦</a:t>
            </a:r>
            <a:r>
              <a:rPr lang="zh-CN" altLang="zh-CN" sz="2500" b="1" smtClean="0"/>
              <a:t>匈奴，式</a:t>
            </a:r>
            <a:r>
              <a:rPr lang="zh-CN" altLang="zh-CN" sz="2500" b="1" baseline="30000" smtClean="0"/>
              <a:t>⑧</a:t>
            </a:r>
            <a:r>
              <a:rPr lang="zh-CN" altLang="zh-CN" sz="2500" b="1" smtClean="0"/>
              <a:t>上书，愿输</a:t>
            </a:r>
            <a:r>
              <a:rPr lang="zh-CN" altLang="zh-CN" sz="2500" b="1" baseline="30000" smtClean="0"/>
              <a:t>⑨</a:t>
            </a:r>
            <a:r>
              <a:rPr lang="zh-CN" altLang="zh-CN" sz="2500" b="1" smtClean="0"/>
              <a:t>家财半助边</a:t>
            </a:r>
            <a:r>
              <a:rPr lang="zh-CN" altLang="zh-CN" sz="2500" b="1" baseline="30000" smtClean="0"/>
              <a:t>⑩</a:t>
            </a:r>
            <a:r>
              <a:rPr lang="zh-CN" altLang="zh-CN" sz="2500" b="1" smtClean="0"/>
              <a:t>。上使使问式：“欲为官乎？”式曰：“自小牧羊，不习仕宦，不愿也。”使者曰：“子何欲？”式曰：“天子诛匈奴，愚以为贤者宜死节，有财者宜输之，如此而匈奴可灭也。”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（取材于《汉书·公孙弘卜式兒宽传》）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注：①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袭］偷袭。②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贾人］商人，在当时社会地位不高。③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矫］假托。④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犒］犒劳。⑤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宾］以客礼对待。⑥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却之］使秦军撤退。⑦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事］这里指抵抗。⑧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式］卜式。人名。⑨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输］交纳。⑩</a:t>
            </a:r>
            <a:r>
              <a:rPr lang="en-US" altLang="zh-CN" sz="2500" b="1" smtClean="0"/>
              <a:t>[</a:t>
            </a:r>
            <a:r>
              <a:rPr lang="zh-CN" altLang="zh-CN" sz="2500" b="1" smtClean="0"/>
              <a:t>边］边防。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2500" b="1" smtClean="0"/>
              <a:t>答：</a:t>
            </a:r>
            <a:r>
              <a:rPr lang="en-US" altLang="zh-CN" sz="2500" b="1" u="sng" smtClean="0"/>
              <a:t>                    </a:t>
            </a:r>
            <a:endParaRPr lang="zh-CN" altLang="zh-CN" sz="2500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fontAlgn="ctr"/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zh-CN" b="1" smtClean="0"/>
              <a:t>基础</a:t>
            </a:r>
            <a:r>
              <a:rPr lang="zh-CN" altLang="zh-CN" b="1"/>
              <a:t>小题</a:t>
            </a:r>
          </a:p>
          <a:p>
            <a:pPr fontAlgn="ctr"/>
            <a:r>
              <a:rPr lang="en-US" altLang="zh-CN" b="1"/>
              <a:t>1</a:t>
            </a:r>
            <a:r>
              <a:rPr lang="zh-CN" altLang="zh-CN" b="1" smtClean="0"/>
              <a:t>．下列</a:t>
            </a:r>
            <a:r>
              <a:rPr lang="zh-CN" altLang="zh-CN" b="1"/>
              <a:t>句子中加点词语的解释错误的一项是（</a:t>
            </a:r>
            <a:r>
              <a:rPr lang="en-US" altLang="zh-CN" b="1"/>
              <a:t>    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夸父与日逐走（跑）。（《夸父逐日》）</a:t>
            </a:r>
          </a:p>
          <a:p>
            <a:pPr fontAlgn="ctr"/>
            <a:r>
              <a:rPr lang="en-US" altLang="zh-CN" b="1"/>
              <a:t>②</a:t>
            </a:r>
            <a:r>
              <a:rPr lang="zh-CN" altLang="zh-CN" b="1"/>
              <a:t>香远益清，亭亭净植（立）。（《爱莲说》）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虽乘奔（飞奔的马）御风不以疾也。（《三峡》）</a:t>
            </a:r>
          </a:p>
          <a:p>
            <a:pPr fontAlgn="ctr"/>
            <a:r>
              <a:rPr lang="en-US" altLang="zh-CN" b="1"/>
              <a:t>②</a:t>
            </a:r>
            <a:r>
              <a:rPr lang="zh-CN" altLang="zh-CN" b="1"/>
              <a:t>肉食者鄙（目光短浅），未能远谋。（《曹刿论战》）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自康乐以来，未复有能与（和）其奇者。（《答谢中书书》）</a:t>
            </a:r>
          </a:p>
          <a:p>
            <a:pPr fontAlgn="ctr"/>
            <a:r>
              <a:rPr lang="en-US" altLang="zh-CN" b="1"/>
              <a:t>②</a:t>
            </a:r>
            <a:r>
              <a:rPr lang="zh-CN" altLang="zh-CN" b="1"/>
              <a:t>余立侍左右，援（引、提出）疑质理。（《送东阳马生序》）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</a:t>
            </a:r>
            <a:r>
              <a:rPr lang="en-US" altLang="zh-CN" b="1"/>
              <a:t>①</a:t>
            </a:r>
            <a:r>
              <a:rPr lang="zh-CN" altLang="zh-CN" b="1"/>
              <a:t>下车引（拉）之，元方入门不顾。（《陈太丘与友期》）</a:t>
            </a:r>
          </a:p>
          <a:p>
            <a:pPr fontAlgn="ctr"/>
            <a:r>
              <a:rPr lang="en-US" altLang="zh-CN" b="1"/>
              <a:t>②</a:t>
            </a:r>
            <a:r>
              <a:rPr lang="zh-CN" altLang="zh-CN" b="1"/>
              <a:t>野芳发而幽香，佳木秀（繁茂）而繁阴。（《醉翁亭记》）</a:t>
            </a: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</a:p>
          <a:p>
            <a:pPr fontAlgn="ctr"/>
            <a:endParaRPr lang="zh-CN" altLang="zh-CN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mtClean="0"/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．【答案】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>
                <a:solidFill>
                  <a:srgbClr val="FF0000"/>
                </a:solidFill>
              </a:rPr>
              <a:t>【解析】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  <a:r>
              <a:rPr lang="zh-CN" altLang="zh-CN" b="1" smtClean="0">
                <a:solidFill>
                  <a:srgbClr val="FF0000"/>
                </a:solidFill>
              </a:rPr>
              <a:t>觐见、见识、遇见、见解；</a:t>
            </a:r>
            <a:r>
              <a:rPr lang="en-US" altLang="zh-CN" b="1" smtClean="0">
                <a:solidFill>
                  <a:srgbClr val="FF0000"/>
                </a:solidFill>
              </a:rPr>
              <a:t>B</a:t>
            </a:r>
            <a:r>
              <a:rPr lang="zh-CN" altLang="zh-CN" b="1" smtClean="0">
                <a:solidFill>
                  <a:srgbClr val="FF0000"/>
                </a:solidFill>
              </a:rPr>
              <a:t>信用、信用、音讯、随手（信手）；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r>
              <a:rPr lang="zh-CN" altLang="zh-CN" b="1" smtClean="0">
                <a:solidFill>
                  <a:srgbClr val="FF0000"/>
                </a:solidFill>
              </a:rPr>
              <a:t>乘坐（一辆战车）、乘着、趁着、趁着；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r>
              <a:rPr lang="zh-CN" altLang="zh-CN" b="1" smtClean="0">
                <a:solidFill>
                  <a:srgbClr val="FF0000"/>
                </a:solidFill>
              </a:rPr>
              <a:t>均指“军队”，故选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r>
              <a:rPr lang="zh-CN" altLang="zh-CN" b="1" smtClean="0">
                <a:solidFill>
                  <a:srgbClr val="FF0000"/>
                </a:solidFill>
              </a:rPr>
              <a:t>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．【答案】【甲】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【解析】【乙】中的“判断齐军搬走了伏兵”错误，“惧有伏焉”意思是“恐怕（齐军）设伏”，并非齐军真的设了伏兵。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13</a:t>
            </a:r>
            <a:r>
              <a:rPr lang="zh-CN" altLang="zh-CN" b="1" smtClean="0">
                <a:solidFill>
                  <a:srgbClr val="FF0000"/>
                </a:solidFill>
              </a:rPr>
              <a:t>．【答案】弦高本市普通商人（位卑），却在面对秦军侵略时挺身而出，以他的智慧和财产令秦军撤退，保住了郑国。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卜式作为普通百姓，虽无为官的才能与意愿，但也愿意捐出一半家产资助边防事业，为国家贡献自己的力量。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19432"/>
            <a:ext cx="9144000" cy="6445045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b="1" smtClean="0"/>
              <a:t>九、</a:t>
            </a:r>
            <a:r>
              <a:rPr lang="zh-CN" altLang="zh-CN" b="1" smtClean="0"/>
              <a:t>富贵不能淫</a:t>
            </a:r>
          </a:p>
          <a:p>
            <a:r>
              <a:rPr lang="zh-CN" altLang="zh-CN" b="1" smtClean="0"/>
              <a:t>景春曰：“公孙衍、张仪岂不诚大丈夫哉？</a:t>
            </a:r>
            <a:r>
              <a:rPr lang="zh-CN" altLang="zh-CN" b="1" u="sng" smtClean="0"/>
              <a:t>一怒而诸候惧，安居而天下熄。</a:t>
            </a:r>
            <a:r>
              <a:rPr lang="zh-CN" altLang="zh-CN" b="1" smtClean="0"/>
              <a:t>”</a:t>
            </a:r>
          </a:p>
          <a:p>
            <a:r>
              <a:rPr lang="zh-CN" altLang="zh-CN" b="1" smtClean="0"/>
              <a:t>孟子曰：“是焉得为大丈夫乎？子未学礼乎？丈夫之冠也，父命之；女子之嫁也，母命之，往送之门，戒之曰：往之女家，必敬必戒，无违夫子！”以顺为正者，妻妇之道也。居天下之广居，</a:t>
            </a:r>
            <a:r>
              <a:rPr lang="zh-CN" altLang="zh-CN" b="1" u="sng" smtClean="0"/>
              <a:t>立天下之正位，行天下之大道</a:t>
            </a:r>
            <a:r>
              <a:rPr lang="zh-CN" altLang="zh-CN" b="1" smtClean="0"/>
              <a:t>。得志，与民由之；不得志，独行其道。富贵不能淫，贫贱不能移，成武不能屈。此之谓大丈夫。”</a:t>
            </a:r>
          </a:p>
          <a:p>
            <a:r>
              <a:rPr lang="en-US" altLang="zh-CN" b="1" smtClean="0"/>
              <a:t>6.</a:t>
            </a:r>
            <a:r>
              <a:rPr lang="zh-CN" altLang="zh-CN" b="1" smtClean="0"/>
              <a:t>下列各组句子中，加点词语意思相同的一项是（</a:t>
            </a:r>
            <a:r>
              <a:rPr lang="en-US" altLang="zh-CN" b="1" smtClean="0"/>
              <a:t>3</a:t>
            </a:r>
            <a:r>
              <a:rPr lang="zh-CN" altLang="zh-CN" b="1" smtClean="0"/>
              <a:t>分）（</a:t>
            </a:r>
            <a:r>
              <a:rPr lang="en-US" altLang="zh-CN" b="1" smtClean="0"/>
              <a:t>      </a:t>
            </a:r>
            <a:r>
              <a:rPr lang="zh-CN" altLang="zh-CN" b="1" smtClean="0"/>
              <a:t>）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岂不诚大丈夫哉</a:t>
            </a:r>
            <a:r>
              <a:rPr lang="en-US" altLang="zh-CN" b="1" smtClean="0"/>
              <a:t>/</a:t>
            </a:r>
            <a:r>
              <a:rPr lang="zh-CN" altLang="zh-CN" b="1" smtClean="0"/>
              <a:t>臣诚知不如徐公美</a:t>
            </a:r>
          </a:p>
          <a:p>
            <a:r>
              <a:rPr lang="en-US" altLang="zh-CN" b="1" smtClean="0"/>
              <a:t>B.</a:t>
            </a:r>
            <a:r>
              <a:rPr lang="zh-CN" altLang="zh-CN" b="1" smtClean="0"/>
              <a:t>不得志</a:t>
            </a:r>
            <a:r>
              <a:rPr lang="en-US" altLang="zh-CN" b="1" smtClean="0"/>
              <a:t>/</a:t>
            </a:r>
            <a:r>
              <a:rPr lang="zh-CN" altLang="zh-CN" b="1" smtClean="0"/>
              <a:t>寻向所志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此之谓大丈夫</a:t>
            </a:r>
            <a:r>
              <a:rPr lang="en-US" altLang="zh-CN" b="1" smtClean="0"/>
              <a:t>/</a:t>
            </a:r>
            <a:r>
              <a:rPr lang="zh-CN" altLang="zh-CN" b="1" smtClean="0"/>
              <a:t>予谓菊，花之隐逸者也</a:t>
            </a:r>
          </a:p>
          <a:p>
            <a:r>
              <a:rPr lang="en-US" altLang="zh-CN" b="1" smtClean="0"/>
              <a:t>D.</a:t>
            </a:r>
            <a:r>
              <a:rPr lang="zh-CN" altLang="zh-CN" b="1" smtClean="0"/>
              <a:t>威武不能屈</a:t>
            </a:r>
            <a:r>
              <a:rPr lang="en-US" altLang="zh-CN" b="1" smtClean="0"/>
              <a:t>/</a:t>
            </a:r>
            <a:r>
              <a:rPr lang="zh-CN" altLang="zh-CN" b="1" smtClean="0"/>
              <a:t>猥自枉屈</a:t>
            </a:r>
          </a:p>
          <a:p>
            <a:r>
              <a:rPr lang="en-US" altLang="zh-CN" b="1" smtClean="0"/>
              <a:t>7.</a:t>
            </a:r>
            <a:r>
              <a:rPr lang="zh-CN" altLang="zh-CN" b="1" smtClean="0"/>
              <a:t>把文中画线的句子翻译成现代汉语。（</a:t>
            </a:r>
            <a:r>
              <a:rPr lang="en-US" altLang="zh-CN" b="1" smtClean="0"/>
              <a:t>4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）一怒而诸候惧，安居而天下熄。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）立天下之正位，行天下之大道。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r>
              <a:rPr lang="en-US" altLang="zh-CN" b="1" smtClean="0"/>
              <a:t>8.</a:t>
            </a:r>
            <a:r>
              <a:rPr lang="zh-CN" altLang="zh-CN" b="1" smtClean="0"/>
              <a:t>结合选文，概括孟子心目中“大丈夫”的标准。（</a:t>
            </a:r>
            <a:r>
              <a:rPr lang="en-US" altLang="zh-CN" b="1" smtClean="0"/>
              <a:t>3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 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mtClean="0"/>
              <a:t> </a:t>
            </a:r>
            <a:endParaRPr lang="zh-CN" altLang="zh-CN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6       3       A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>
                <a:solidFill>
                  <a:srgbClr val="FF0000"/>
                </a:solidFill>
              </a:rPr>
              <a:t>【解析】本题考查词语辨析。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  <a:r>
              <a:rPr lang="zh-CN" altLang="zh-CN" b="1" smtClean="0">
                <a:solidFill>
                  <a:srgbClr val="FF0000"/>
                </a:solidFill>
              </a:rPr>
              <a:t>选项中“诚”都是“的确”、“真的”意思。故选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  <a:r>
              <a:rPr lang="zh-CN" altLang="zh-CN" b="1" smtClean="0">
                <a:solidFill>
                  <a:srgbClr val="FF0000"/>
                </a:solidFill>
              </a:rPr>
              <a:t>。</a:t>
            </a:r>
            <a:r>
              <a:rPr lang="en-US" altLang="zh-CN" b="1" smtClean="0">
                <a:solidFill>
                  <a:srgbClr val="FF0000"/>
                </a:solidFill>
              </a:rPr>
              <a:t>B</a:t>
            </a:r>
            <a:r>
              <a:rPr lang="zh-CN" altLang="zh-CN" b="1" smtClean="0">
                <a:solidFill>
                  <a:srgbClr val="FF0000"/>
                </a:solidFill>
              </a:rPr>
              <a:t>选项中“不得志”中的“志”意为“志向，抱负”，名词；“寻向所志”中的“志”意为“做标志”，名词作动词用。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r>
              <a:rPr lang="zh-CN" altLang="zh-CN" b="1" smtClean="0">
                <a:solidFill>
                  <a:srgbClr val="FF0000"/>
                </a:solidFill>
              </a:rPr>
              <a:t>选项中第一个“谓”意为“叫做”；第二个“谓”意为“认为”。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r>
              <a:rPr lang="zh-CN" altLang="zh-CN" b="1" smtClean="0">
                <a:solidFill>
                  <a:srgbClr val="FF0000"/>
                </a:solidFill>
              </a:rPr>
              <a:t>选项中第一个“屈”意为“使屈服”；第二个“屈”意为“委屈”。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7       4      (1)(</a:t>
            </a:r>
            <a:r>
              <a:rPr lang="zh-CN" altLang="zh-CN" b="1" smtClean="0">
                <a:solidFill>
                  <a:srgbClr val="FF0000"/>
                </a:solidFill>
              </a:rPr>
              <a:t>他们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一旦发怒，诸侯就都害怕；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他们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安安静静地待着，天下就平安无事，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(2)</a:t>
            </a:r>
            <a:r>
              <a:rPr lang="zh-CN" altLang="zh-CN" b="1" smtClean="0">
                <a:solidFill>
                  <a:srgbClr val="FF0000"/>
                </a:solidFill>
              </a:rPr>
              <a:t>站在天下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最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正确的位置，走天下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最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光明的道路，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【解析】本题考查句子翻译。结合语境，两句都是对句，注意对句的翻译，句子结构相同。翻译时要采用“直译为主，意译为辅”的原则，将关键词语，翻译准确，句意流畅。所考句子来自课本，难度不大。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8       3      </a:t>
            </a:r>
            <a:r>
              <a:rPr lang="zh-CN" altLang="zh-CN" b="1" smtClean="0">
                <a:solidFill>
                  <a:srgbClr val="FF0000"/>
                </a:solidFill>
              </a:rPr>
              <a:t>①讲仁德，守礼法，做事合乎道义；②无论得志与否，都不放弃做人的原则；③富贵不迷乱，贫贱不动摇，威逼不屈服。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每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点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>
                <a:solidFill>
                  <a:srgbClr val="FF0000"/>
                </a:solidFill>
              </a:rPr>
              <a:t>【解析】本题考查内容理解。“大丈夫”是全文论说的重点。“居天下之广居，立天下之正位，行天下之大道”是讲仁德、守礼法、做事合乎道义；“得志，与民由之；不得志，独行其道”是无论得志与否，都不放弃做人的原则；“富贵不能淫，贫贱不能淫，威武不能屈”富贵不迷乱，贫贱不动摇，威逼不屈服。三个标准，考生要将三个标准与文中具体内容相对应，才会理解得透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zh-CN" altLang="en-US" b="1" smtClean="0"/>
              <a:t>十、</a:t>
            </a:r>
            <a:r>
              <a:rPr lang="zh-CN" altLang="zh-CN" b="1" smtClean="0"/>
              <a:t>阅读文言文，回答</a:t>
            </a:r>
            <a:r>
              <a:rPr lang="en-US" altLang="zh-CN" b="1" smtClean="0"/>
              <a:t>8-10</a:t>
            </a:r>
            <a:r>
              <a:rPr lang="zh-CN" altLang="zh-CN" b="1" smtClean="0"/>
              <a:t>题。</a:t>
            </a:r>
          </a:p>
          <a:p>
            <a:r>
              <a:rPr lang="en-US" altLang="zh-CN" b="1" smtClean="0"/>
              <a:t>                          </a:t>
            </a:r>
            <a:r>
              <a:rPr lang="zh-CN" altLang="zh-CN" b="1" smtClean="0"/>
              <a:t>马说</a:t>
            </a:r>
          </a:p>
          <a:p>
            <a:r>
              <a:rPr lang="en-US" altLang="zh-CN" b="1" smtClean="0"/>
              <a:t>   </a:t>
            </a:r>
            <a:r>
              <a:rPr lang="zh-CN" altLang="zh-CN" b="1" smtClean="0"/>
              <a:t>世有伯乐，然后有千里马。千里马常有，而伯乐不常有。故虽有名马，祗辱于奴隶人之手，骈死于槽枥之间，不以千里称也。</a:t>
            </a:r>
          </a:p>
          <a:p>
            <a:r>
              <a:rPr lang="en-US" altLang="zh-CN" b="1" smtClean="0"/>
              <a:t>  </a:t>
            </a:r>
            <a:r>
              <a:rPr lang="zh-CN" altLang="zh-CN" b="1" smtClean="0"/>
              <a:t>马之千里者，一食或尽粟一石。食马者不知其能千里而食也。是马也，虽有千里之能，食不饱，力不足，才美不外见，且欲与常马等不可得，安求其能千里也？</a:t>
            </a:r>
          </a:p>
          <a:p>
            <a:r>
              <a:rPr lang="en-US" altLang="zh-CN" b="1" smtClean="0"/>
              <a:t>  </a:t>
            </a:r>
            <a:r>
              <a:rPr lang="zh-CN" altLang="zh-CN" b="1" smtClean="0"/>
              <a:t>策之不以其道，食之不能尽其材，鸣之而不能通其意，执策而临之，曰：“天下无马</a:t>
            </a:r>
            <a:r>
              <a:rPr lang="en-US" altLang="zh-CN" b="1" smtClean="0"/>
              <a:t>!</a:t>
            </a:r>
            <a:r>
              <a:rPr lang="zh-CN" altLang="zh-CN" b="1" smtClean="0"/>
              <a:t>”呜呼</a:t>
            </a:r>
            <a:r>
              <a:rPr lang="en-US" altLang="zh-CN" b="1" smtClean="0"/>
              <a:t>!</a:t>
            </a:r>
            <a:r>
              <a:rPr lang="zh-CN" altLang="zh-CN" b="1" smtClean="0"/>
              <a:t>其真无马邪？其真不知马也</a:t>
            </a:r>
            <a:r>
              <a:rPr lang="en-US" altLang="zh-CN" b="1" smtClean="0"/>
              <a:t>!</a:t>
            </a:r>
            <a:endParaRPr lang="zh-CN" altLang="zh-CN" b="1" smtClean="0"/>
          </a:p>
          <a:p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smtClean="0"/>
              <a:t>8.</a:t>
            </a:r>
            <a:r>
              <a:rPr lang="zh-CN" altLang="zh-CN" b="1" smtClean="0"/>
              <a:t>下列句子中加点字的用法和意义相同的一项是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．一食或尽粟一石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或异二者之为（《岳阳楼记》）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．安求其能千里也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尔安敢轻吾射（《卖油翁》）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．骈死于槽枥之间</a:t>
            </a:r>
            <a:r>
              <a:rPr lang="en-US" altLang="zh-CN" b="1" smtClean="0"/>
              <a:t>       </a:t>
            </a:r>
            <a:r>
              <a:rPr lang="zh-CN" altLang="zh-CN" b="1" smtClean="0"/>
              <a:t>宋君令人问之于丁氏（《穿井得一人》）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．其真不知马也</a:t>
            </a:r>
            <a:r>
              <a:rPr lang="en-US" altLang="zh-CN" b="1" smtClean="0"/>
              <a:t>  </a:t>
            </a:r>
            <a:r>
              <a:rPr lang="zh-CN" altLang="zh-CN" b="1" smtClean="0"/>
              <a:t>其西南诸峰（《醉翁亭记》）</a:t>
            </a:r>
          </a:p>
          <a:p>
            <a:r>
              <a:rPr lang="en-US" altLang="zh-CN" b="1" smtClean="0"/>
              <a:t>9.</a:t>
            </a:r>
            <a:r>
              <a:rPr lang="zh-CN" altLang="zh-CN" b="1" smtClean="0"/>
              <a:t>下列句子中加点词的活用现象与例句相同的一项是</a:t>
            </a:r>
          </a:p>
          <a:p>
            <a:r>
              <a:rPr lang="zh-CN" altLang="zh-CN" b="1" smtClean="0"/>
              <a:t>例句：策之不以其道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．斗折蛇行（《小石潭记》</a:t>
            </a:r>
          </a:p>
          <a:p>
            <a:r>
              <a:rPr lang="en-US" altLang="zh-CN" b="1" smtClean="0"/>
              <a:t>B</a:t>
            </a:r>
            <a:r>
              <a:rPr lang="zh-CN" altLang="zh-CN" b="1" smtClean="0"/>
              <a:t>．横柯上蔽（《与朱元思书》）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．不蔓不枝（《爱莲说》）</a:t>
            </a:r>
          </a:p>
          <a:p>
            <a:r>
              <a:rPr lang="en-US" altLang="zh-CN" b="1" smtClean="0"/>
              <a:t>D</a:t>
            </a:r>
            <a:r>
              <a:rPr lang="zh-CN" altLang="zh-CN" b="1" smtClean="0"/>
              <a:t>．箕畚运于渤海之尾《愚公移山》）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10.</a:t>
            </a:r>
            <a:r>
              <a:rPr lang="zh-CN" altLang="zh-CN" b="1" smtClean="0"/>
              <a:t>下列对文章内容的理解和分析，不正确的一项是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．本文用的是“托物寓意”的写法，以千里马不遇伯乐比喻贤才难遇明主，希望统治者能识别人才、重用人才。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．本文以“世有伯乐，然后有千里马”开头，一开篇就奇峰突起，发人之所未发，点明全文主旨，突出千里马的重要作用。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．“执策而临之，曰；‘天下无马</a:t>
            </a:r>
            <a:r>
              <a:rPr lang="en-US" altLang="zh-CN" b="1" smtClean="0"/>
              <a:t>!</a:t>
            </a:r>
            <a:r>
              <a:rPr lang="zh-CN" altLang="zh-CN" b="1" smtClean="0"/>
              <a:t>’”一句运用了动作描写和语言描写，刻画出“食马者”愚昧专横的形象。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．最后一段把“真无马”和“真不知马”对照起来，“无马”一句用“邪”字轻轻带过，而“不知马”一句则用“也”字收住，对“食马者”的深刻嘲讽跃然纸上。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r>
              <a:rPr lang="zh-CN" altLang="zh-CN" sz="5100" b="1" smtClean="0">
                <a:solidFill>
                  <a:srgbClr val="FF0000"/>
                </a:solidFill>
              </a:rPr>
              <a:t>答案：</a:t>
            </a:r>
            <a:r>
              <a:rPr lang="en-US" altLang="zh-CN" sz="5100" b="1" smtClean="0">
                <a:solidFill>
                  <a:srgbClr val="FF0000"/>
                </a:solidFill>
              </a:rPr>
              <a:t>B    C    B</a:t>
            </a:r>
            <a:endParaRPr lang="zh-CN" altLang="en-US" sz="51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sz="5000" b="1" smtClean="0"/>
              <a:t>十一、</a:t>
            </a:r>
            <a:r>
              <a:rPr lang="zh-CN" altLang="zh-CN" sz="5000" b="1" smtClean="0"/>
              <a:t>送东阳马生序（节选）</a:t>
            </a:r>
            <a:r>
              <a:rPr lang="en-US" altLang="zh-CN" sz="5000" b="1" smtClean="0"/>
              <a:t>       </a:t>
            </a:r>
            <a:endParaRPr lang="zh-CN" altLang="zh-CN" sz="5000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5000" b="1" smtClean="0"/>
              <a:t>余幼时即嗜学。家贫，无从致书以观，每假借于藏书之家，手自笔录，计日以还。天大寒，砚冰坚，手指不可屈伸，弗之怠。录毕，走送之，不敢稍逾约。以是人多以书假余，余因得遍观群书。既加冠，益慕圣贤之道。又患无硕师名人与游，尝趋百里外，从乡之先达执经叩问。先达德隆望尊，门人弟子填其室，未尝稍降辞色。余立侍左右，援疑质理，俯身倾耳以请；或遇其叱咄，色愈恭，礼愈至，不敢出一言以复；俟其欣悦，则又请焉。故余虽愚，卒获有所闻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5000" b="1" smtClean="0"/>
              <a:t>  </a:t>
            </a:r>
            <a:r>
              <a:rPr lang="zh-CN" altLang="zh-CN" sz="5000" b="1" smtClean="0"/>
              <a:t>当余之从师也，负箧曳屣，行深山巨谷中。穷冬烈风，大雪深数尺，足肤皲裂而不知。至舍，四支僵劲不能动，媵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 今虽耄老，未有所成，犹幸预君子之列，而承天子之宠光，缀公卿之后，日侍坐备顾问，四海亦谬称其氏名，况才之过于余者乎？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5000" b="1" smtClean="0"/>
              <a:t>  </a:t>
            </a:r>
            <a:r>
              <a:rPr lang="zh-CN" altLang="zh-CN" sz="5000" b="1" smtClean="0"/>
              <a:t>今诸生学于太学，县官日有廪稍之供，父母岁有裘葛之遗，无冻馁之患矣；坐大厦之下而诵诗书，无奔走之劳矣；有司业、博士为之师，未有问而不告、求而不得者也；凡所宜有之书，皆集于此，不必若余之手录，假诸人而后见也。其业有不精、德有不成者，非天质之卑，则心不若余之专耳，岂他人之过哉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en-US" altLang="zh-CN" b="1" smtClean="0"/>
              <a:t>13.</a:t>
            </a:r>
            <a:r>
              <a:rPr lang="zh-CN" altLang="zh-CN" b="1" smtClean="0"/>
              <a:t>解释下面句中加粗的词语。</a:t>
            </a:r>
          </a:p>
          <a:p>
            <a:r>
              <a:rPr lang="zh-CN" altLang="zh-CN" b="1" smtClean="0"/>
              <a:t>①</a:t>
            </a:r>
            <a:r>
              <a:rPr lang="zh-CN" altLang="zh-CN" b="1" u="sng" smtClean="0"/>
              <a:t>以是</a:t>
            </a:r>
            <a:r>
              <a:rPr lang="zh-CN" altLang="zh-CN" b="1" smtClean="0"/>
              <a:t>人多以书假余</a:t>
            </a:r>
            <a:r>
              <a:rPr lang="en-US" altLang="zh-CN" b="1" smtClean="0"/>
              <a:t>     </a:t>
            </a:r>
            <a:r>
              <a:rPr lang="zh-CN" altLang="zh-CN" b="1" smtClean="0"/>
              <a:t>以是：</a:t>
            </a:r>
            <a:r>
              <a:rPr lang="en-US" altLang="zh-CN" b="1" smtClean="0"/>
              <a:t>          </a:t>
            </a:r>
            <a:endParaRPr lang="zh-CN" altLang="zh-CN" b="1" smtClean="0"/>
          </a:p>
          <a:p>
            <a:r>
              <a:rPr lang="zh-CN" altLang="zh-CN" b="1" smtClean="0"/>
              <a:t>②主人日</a:t>
            </a:r>
            <a:r>
              <a:rPr lang="zh-CN" altLang="zh-CN" b="1" u="sng" smtClean="0"/>
              <a:t>再</a:t>
            </a:r>
            <a:r>
              <a:rPr lang="zh-CN" altLang="zh-CN" b="1" smtClean="0"/>
              <a:t>食</a:t>
            </a:r>
            <a:r>
              <a:rPr lang="en-US" altLang="zh-CN" b="1" smtClean="0"/>
              <a:t>         </a:t>
            </a:r>
            <a:r>
              <a:rPr lang="zh-CN" altLang="zh-CN" b="1" smtClean="0"/>
              <a:t>再：</a:t>
            </a:r>
            <a:r>
              <a:rPr lang="en-US" altLang="zh-CN" b="1" smtClean="0"/>
              <a:t>           </a:t>
            </a:r>
            <a:endParaRPr lang="zh-CN" altLang="zh-CN" b="1" smtClean="0"/>
          </a:p>
          <a:p>
            <a:r>
              <a:rPr lang="en-US" altLang="zh-CN" b="1" smtClean="0"/>
              <a:t>14</a:t>
            </a:r>
            <a:r>
              <a:rPr lang="zh-CN" altLang="zh-CN" b="1" smtClean="0"/>
              <a:t>用现代汉语翻译下面的句子。</a:t>
            </a:r>
          </a:p>
          <a:p>
            <a:r>
              <a:rPr lang="zh-CN" altLang="zh-CN" b="1" smtClean="0"/>
              <a:t>既加冠，益慕圣贤之道。</a:t>
            </a:r>
          </a:p>
          <a:p>
            <a:r>
              <a:rPr lang="en-US" altLang="zh-CN" b="1" smtClean="0"/>
              <a:t>15.</a:t>
            </a:r>
            <a:r>
              <a:rPr lang="zh-CN" altLang="zh-CN" b="1" smtClean="0"/>
              <a:t>“其业有不精、德有不成者，非天质之卑，则心不若余之专耳”中“余之专”指的是哪些？请用简洁的语言概括出来。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</a:rPr>
              <a:t>13.</a:t>
            </a:r>
            <a:r>
              <a:rPr lang="zh-CN" altLang="zh-CN" b="1" smtClean="0">
                <a:solidFill>
                  <a:srgbClr val="FF0000"/>
                </a:solidFill>
              </a:rPr>
              <a:t>①因此；②两次。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14.</a:t>
            </a:r>
            <a:r>
              <a:rPr lang="zh-CN" altLang="zh-CN" b="1" smtClean="0">
                <a:solidFill>
                  <a:srgbClr val="FF0000"/>
                </a:solidFill>
              </a:rPr>
              <a:t>成年以后，我更加仰慕古代圣贤的学说。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15.</a:t>
            </a:r>
            <a:r>
              <a:rPr lang="zh-CN" altLang="zh-CN" b="1" smtClean="0">
                <a:solidFill>
                  <a:srgbClr val="FF0000"/>
                </a:solidFill>
              </a:rPr>
              <a:t>宋濂因为家贫无书可读，不得不借书、抄书来读；为了读书，宋濂常常跑到百里之外求师；宋濂不怕生活条件的艰苦，安于清贫，不慕富贵，一心求学。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101408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sz="3500" b="1" smtClean="0"/>
              <a:t>十二、</a:t>
            </a:r>
            <a:r>
              <a:rPr lang="zh-CN" altLang="zh-CN" sz="3500" b="1" smtClean="0"/>
              <a:t>阅读下文，完成</a:t>
            </a:r>
            <a:r>
              <a:rPr lang="en-US" altLang="zh-CN" sz="3500" b="1" smtClean="0"/>
              <a:t>11</a:t>
            </a:r>
            <a:r>
              <a:rPr lang="zh-CN" altLang="zh-CN" sz="3500" b="1" smtClean="0"/>
              <a:t>～</a:t>
            </a:r>
            <a:r>
              <a:rPr lang="en-US" altLang="zh-CN" sz="3500" b="1" smtClean="0"/>
              <a:t>15</a:t>
            </a:r>
            <a:r>
              <a:rPr lang="zh-CN" altLang="zh-CN" sz="3500" b="1" smtClean="0"/>
              <a:t>题。（</a:t>
            </a:r>
            <a:r>
              <a:rPr lang="en-US" altLang="zh-CN" sz="3500" b="1" smtClean="0"/>
              <a:t>10</a:t>
            </a:r>
            <a:r>
              <a:rPr lang="zh-CN" altLang="zh-CN" sz="35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500" b="1" smtClean="0"/>
              <a:t>①庆历四年春，滕子京谪守巴陵郡。越明年，政通人和，百废具兴，乃重修岳阳楼，增其旧制，刻唐贤今人诗赋于其上，属予作文以记之。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500" b="1" smtClean="0"/>
              <a:t>②予观夫巴陵胜状，在洞庭一湖。衔远山，吞长江，浩浩汤汤，横无际涯，朝晖夕阴，气象万千，此则岳阳楼之大观也，前人之述备矣。然则北通巫峡，南极潇湘，迁客骚人，多会于此，览物之情，得无异乎？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500" b="1" smtClean="0"/>
              <a:t>③若夫淫雨霏霏，连月不开，阴风怒号，浊浪排空，日星隐曜，山岳潜形，商旅不行，樯倾楫摧，薄暮冥冥，虎啸猿啼。登斯楼也，则有去国怀乡，忧谗畏讥，满目萧然，感极而悲者矣。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500" b="1" smtClean="0"/>
              <a:t>④至若春和景明，波澜不惊，上下天光，一碧万顷，沙鸥翔集，锦鳞游泳，岸芷汀兰，郁郁青青。而或长烟一空，皓月千里，浮光跃金，静影沉璧，渔歌互答，此乐何极！登斯楼也，则有心旷神怡，宠辱偕忘，把酒临风，其喜洋洋者矣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500" b="1" smtClean="0"/>
              <a:t>⑤嗟夫！予尝求古仁人之心，或异二者之为，何哉？</a:t>
            </a:r>
            <a:r>
              <a:rPr lang="zh-CN" altLang="zh-CN" sz="3500" b="1" u="sng" smtClean="0"/>
              <a:t>不以物喜，不以己悲，居庙堂之高则忧其民，处江湖之远则忧其君。是进亦忧，退亦忧。然则何时而乐耶？其必日“先天下之忧而忧，后天下之乐而乐”乎</a:t>
            </a:r>
            <a:r>
              <a:rPr lang="zh-CN" altLang="zh-CN" sz="3500" b="1" smtClean="0"/>
              <a:t>！噫！微斯人，吾谁与归？时六年九月十五日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1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mtClean="0"/>
              <a:t>11</a:t>
            </a:r>
            <a:r>
              <a:rPr lang="zh-CN" altLang="zh-CN" smtClean="0"/>
              <a:t>．下列句子中加点字解释错误的一项是（</a:t>
            </a:r>
            <a:r>
              <a:rPr lang="en-US" altLang="zh-CN" smtClean="0"/>
              <a:t>     </a:t>
            </a:r>
            <a:r>
              <a:rPr lang="zh-CN" altLang="zh-CN" smtClean="0"/>
              <a:t>）（</a:t>
            </a:r>
            <a:r>
              <a:rPr lang="en-US" altLang="zh-CN" smtClean="0"/>
              <a:t>2</a:t>
            </a:r>
            <a:r>
              <a:rPr lang="zh-CN" altLang="zh-CN" smtClean="0"/>
              <a:t>分）</a:t>
            </a:r>
          </a:p>
          <a:p>
            <a:r>
              <a:rPr lang="en-US" altLang="zh-CN" smtClean="0"/>
              <a:t>A</a:t>
            </a:r>
            <a:r>
              <a:rPr lang="zh-CN" altLang="zh-CN" smtClean="0"/>
              <a:t>．</a:t>
            </a:r>
            <a:r>
              <a:rPr lang="zh-CN" altLang="zh-CN" b="1" u="sng" smtClean="0"/>
              <a:t>越</a:t>
            </a:r>
            <a:r>
              <a:rPr lang="zh-CN" altLang="zh-CN" smtClean="0"/>
              <a:t>明年（到）</a:t>
            </a:r>
            <a:r>
              <a:rPr lang="en-US" altLang="zh-CN" smtClean="0"/>
              <a:t>                             B</a:t>
            </a:r>
            <a:r>
              <a:rPr lang="zh-CN" altLang="zh-CN" smtClean="0"/>
              <a:t>．南</a:t>
            </a:r>
            <a:r>
              <a:rPr lang="zh-CN" altLang="zh-CN" b="1" u="sng" smtClean="0"/>
              <a:t>极</a:t>
            </a:r>
            <a:r>
              <a:rPr lang="zh-CN" altLang="zh-CN" smtClean="0"/>
              <a:t>潇湘（极点）</a:t>
            </a:r>
          </a:p>
          <a:p>
            <a:r>
              <a:rPr lang="en-US" altLang="zh-CN" smtClean="0"/>
              <a:t>C</a:t>
            </a:r>
            <a:r>
              <a:rPr lang="zh-CN" altLang="zh-CN" smtClean="0"/>
              <a:t>．</a:t>
            </a:r>
            <a:r>
              <a:rPr lang="zh-CN" altLang="zh-CN" b="1" u="sng" smtClean="0"/>
              <a:t>把</a:t>
            </a:r>
            <a:r>
              <a:rPr lang="zh-CN" altLang="zh-CN" smtClean="0"/>
              <a:t>酒临风（持、执）</a:t>
            </a:r>
            <a:r>
              <a:rPr lang="en-US" altLang="zh-CN" smtClean="0"/>
              <a:t>                       D</a:t>
            </a:r>
            <a:r>
              <a:rPr lang="zh-CN" altLang="zh-CN" smtClean="0"/>
              <a:t>．</a:t>
            </a:r>
            <a:r>
              <a:rPr lang="zh-CN" altLang="zh-CN" b="1" u="sng" smtClean="0"/>
              <a:t>微</a:t>
            </a:r>
            <a:r>
              <a:rPr lang="zh-CN" altLang="zh-CN" smtClean="0"/>
              <a:t>斯人（如果没有）</a:t>
            </a:r>
          </a:p>
          <a:p>
            <a:r>
              <a:rPr lang="en-US" altLang="zh-CN" b="1" smtClean="0"/>
              <a:t>12</a:t>
            </a:r>
            <a:r>
              <a:rPr lang="zh-CN" altLang="zh-CN" b="1" smtClean="0"/>
              <a:t>．下列句子中“之”字的用法与其他不同的一项是（</a:t>
            </a:r>
            <a:r>
              <a:rPr lang="en-US" altLang="zh-CN" b="1" smtClean="0"/>
              <a:t>     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．属予作文以记</a:t>
            </a:r>
            <a:r>
              <a:rPr lang="zh-CN" altLang="zh-CN" b="1" u="sng" smtClean="0"/>
              <a:t>之</a:t>
            </a:r>
            <a:r>
              <a:rPr lang="en-US" altLang="zh-CN" b="1" smtClean="0"/>
              <a:t>                           B</a:t>
            </a:r>
            <a:r>
              <a:rPr lang="zh-CN" altLang="zh-CN" b="1" smtClean="0"/>
              <a:t>．此则岳阳楼</a:t>
            </a:r>
            <a:r>
              <a:rPr lang="zh-CN" altLang="zh-CN" b="1" u="sng" smtClean="0"/>
              <a:t>之</a:t>
            </a:r>
            <a:r>
              <a:rPr lang="zh-CN" altLang="zh-CN" b="1" smtClean="0"/>
              <a:t>大观也</a:t>
            </a:r>
          </a:p>
          <a:p>
            <a:r>
              <a:rPr lang="en-US" altLang="zh-CN" b="1" smtClean="0"/>
              <a:t>C</a:t>
            </a:r>
            <a:r>
              <a:rPr lang="zh-CN" altLang="zh-CN" b="1" smtClean="0"/>
              <a:t>．前人</a:t>
            </a:r>
            <a:r>
              <a:rPr lang="zh-CN" altLang="zh-CN" b="1" u="sng" smtClean="0"/>
              <a:t>之</a:t>
            </a:r>
            <a:r>
              <a:rPr lang="zh-CN" altLang="zh-CN" b="1" smtClean="0"/>
              <a:t>述备矣</a:t>
            </a:r>
            <a:r>
              <a:rPr lang="en-US" altLang="zh-CN" b="1" smtClean="0"/>
              <a:t>                             D</a:t>
            </a:r>
            <a:r>
              <a:rPr lang="zh-CN" altLang="zh-CN" b="1" smtClean="0"/>
              <a:t>．览物</a:t>
            </a:r>
            <a:r>
              <a:rPr lang="zh-CN" altLang="zh-CN" b="1" u="sng" smtClean="0"/>
              <a:t>之</a:t>
            </a:r>
            <a:r>
              <a:rPr lang="zh-CN" altLang="zh-CN" b="1" smtClean="0"/>
              <a:t>情</a:t>
            </a:r>
          </a:p>
          <a:p>
            <a:r>
              <a:rPr lang="en-US" altLang="zh-CN" b="1" smtClean="0"/>
              <a:t>13</a:t>
            </a:r>
            <a:r>
              <a:rPr lang="zh-CN" altLang="zh-CN" b="1" smtClean="0"/>
              <a:t>．下列句子的节奏划分错误的一项是（</a:t>
            </a:r>
            <a:r>
              <a:rPr lang="en-US" altLang="zh-CN" b="1" smtClean="0"/>
              <a:t>     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A</a:t>
            </a:r>
            <a:r>
              <a:rPr lang="zh-CN" altLang="zh-CN" b="1" smtClean="0"/>
              <a:t>．百</a:t>
            </a:r>
            <a:r>
              <a:rPr lang="en-US" altLang="zh-CN" b="1" smtClean="0"/>
              <a:t>/</a:t>
            </a:r>
            <a:r>
              <a:rPr lang="zh-CN" altLang="zh-CN" b="1" smtClean="0"/>
              <a:t>废具兴</a:t>
            </a:r>
            <a:r>
              <a:rPr lang="en-US" altLang="zh-CN" b="1" smtClean="0"/>
              <a:t>          B</a:t>
            </a:r>
            <a:r>
              <a:rPr lang="zh-CN" altLang="zh-CN" b="1" smtClean="0"/>
              <a:t>．朝晖</a:t>
            </a:r>
            <a:r>
              <a:rPr lang="en-US" altLang="zh-CN" b="1" smtClean="0"/>
              <a:t>/</a:t>
            </a:r>
            <a:r>
              <a:rPr lang="zh-CN" altLang="zh-CN" b="1" smtClean="0"/>
              <a:t>夕阴</a:t>
            </a:r>
            <a:r>
              <a:rPr lang="en-US" altLang="zh-CN" b="1" smtClean="0"/>
              <a:t>           C</a:t>
            </a:r>
            <a:r>
              <a:rPr lang="zh-CN" altLang="zh-CN" b="1" smtClean="0"/>
              <a:t>．沙鸥</a:t>
            </a:r>
            <a:r>
              <a:rPr lang="en-US" altLang="zh-CN" b="1" smtClean="0"/>
              <a:t>/</a:t>
            </a:r>
            <a:r>
              <a:rPr lang="zh-CN" altLang="zh-CN" b="1" smtClean="0"/>
              <a:t>翔集</a:t>
            </a:r>
            <a:r>
              <a:rPr lang="en-US" altLang="zh-CN" b="1" smtClean="0"/>
              <a:t>          D</a:t>
            </a:r>
            <a:r>
              <a:rPr lang="zh-CN" altLang="zh-CN" b="1" smtClean="0"/>
              <a:t>．把酒</a:t>
            </a:r>
            <a:r>
              <a:rPr lang="en-US" altLang="zh-CN" b="1" smtClean="0"/>
              <a:t>/</a:t>
            </a:r>
            <a:r>
              <a:rPr lang="zh-CN" altLang="zh-CN" b="1" smtClean="0"/>
              <a:t>临风</a:t>
            </a:r>
          </a:p>
          <a:p>
            <a:r>
              <a:rPr lang="en-US" altLang="zh-CN" b="1" smtClean="0"/>
              <a:t>14</a:t>
            </a:r>
            <a:r>
              <a:rPr lang="zh-CN" altLang="zh-CN" b="1" smtClean="0"/>
              <a:t>．将下列句子译成现代汉语。（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予尝求古仁人之心。</a:t>
            </a:r>
          </a:p>
          <a:p>
            <a:r>
              <a:rPr lang="en-US" altLang="zh-CN" b="1" smtClean="0"/>
              <a:t>15</a:t>
            </a:r>
            <a:r>
              <a:rPr lang="zh-CN" altLang="zh-CN" b="1" smtClean="0"/>
              <a:t>．你认为范仲淹是一个怎样的人？请结合文章划线句作简要的分析。（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答案</a:t>
            </a:r>
            <a:r>
              <a:rPr lang="zh-CN" altLang="zh-CN" smtClean="0">
                <a:solidFill>
                  <a:srgbClr val="FF0000"/>
                </a:solidFill>
              </a:rPr>
              <a:t>：</a:t>
            </a:r>
            <a:r>
              <a:rPr lang="en-US" altLang="zh-CN" smtClean="0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</a:rPr>
              <a:t>B         12</a:t>
            </a:r>
            <a:r>
              <a:rPr lang="zh-CN" altLang="zh-CN" b="1" smtClean="0">
                <a:solidFill>
                  <a:srgbClr val="FF0000"/>
                </a:solidFill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</a:rPr>
              <a:t>A          13</a:t>
            </a:r>
            <a:r>
              <a:rPr lang="zh-CN" altLang="zh-CN" b="1" smtClean="0">
                <a:solidFill>
                  <a:srgbClr val="FF0000"/>
                </a:solidFill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</a:rPr>
              <a:t>A           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14</a:t>
            </a:r>
            <a:r>
              <a:rPr lang="zh-CN" altLang="zh-CN" b="1" smtClean="0">
                <a:solidFill>
                  <a:srgbClr val="FF0000"/>
                </a:solidFill>
              </a:rPr>
              <a:t>、我曾经探求古代品德高尚的人的心思。</a:t>
            </a:r>
            <a:endParaRPr lang="zh-CN" altLang="zh-CN" smtClean="0">
              <a:solidFill>
                <a:srgbClr val="FF0000"/>
              </a:solidFill>
            </a:endParaRPr>
          </a:p>
          <a:p>
            <a:r>
              <a:rPr lang="en-US" altLang="zh-CN" b="1" smtClean="0">
                <a:solidFill>
                  <a:srgbClr val="FF0000"/>
                </a:solidFill>
              </a:rPr>
              <a:t>15</a:t>
            </a:r>
            <a:r>
              <a:rPr lang="zh-CN" altLang="zh-CN" b="1" smtClean="0">
                <a:solidFill>
                  <a:srgbClr val="FF0000"/>
                </a:solidFill>
              </a:rPr>
              <a:t>、范仲淹是个忧国忧民（有政治抱负、志向高远、有家国情怀）的人。文中的“先天下之忧而忧，后天下之乐而乐”一句，就是他的政治抱负，表达了忧国忧民的思想感情。</a:t>
            </a:r>
            <a:endParaRPr lang="zh-CN" altLang="zh-CN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smtClean="0"/>
              <a:t>十三、</a:t>
            </a:r>
            <a:r>
              <a:rPr lang="zh-CN" altLang="zh-CN" b="1" smtClean="0"/>
              <a:t>文言文阅读</a:t>
            </a:r>
            <a:r>
              <a:rPr lang="en-US" altLang="zh-CN" b="1" smtClean="0"/>
              <a:t>(10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zh-CN" altLang="zh-CN" b="1" smtClean="0"/>
              <a:t>①若夫日出而林霏开</a:t>
            </a:r>
            <a:r>
              <a:rPr lang="en-US" altLang="zh-CN" b="1" smtClean="0"/>
              <a:t>,</a:t>
            </a:r>
            <a:r>
              <a:rPr lang="zh-CN" altLang="zh-CN" b="1" smtClean="0"/>
              <a:t>云归而岩穴暝</a:t>
            </a:r>
            <a:r>
              <a:rPr lang="en-US" altLang="zh-CN" b="1" smtClean="0"/>
              <a:t>,</a:t>
            </a:r>
            <a:r>
              <a:rPr lang="zh-CN" altLang="zh-CN" b="1" smtClean="0"/>
              <a:t>晦明变化者</a:t>
            </a:r>
            <a:r>
              <a:rPr lang="en-US" altLang="zh-CN" b="1" smtClean="0"/>
              <a:t>,</a:t>
            </a:r>
            <a:r>
              <a:rPr lang="zh-CN" altLang="zh-CN" b="1" smtClean="0"/>
              <a:t>山间之朝暮也。野芳发而幽香</a:t>
            </a:r>
            <a:r>
              <a:rPr lang="en-US" altLang="zh-CN" b="1" smtClean="0"/>
              <a:t>,</a:t>
            </a:r>
            <a:r>
              <a:rPr lang="zh-CN" altLang="zh-CN" b="1" smtClean="0"/>
              <a:t>佳木秀而繁阴</a:t>
            </a:r>
            <a:r>
              <a:rPr lang="en-US" altLang="zh-CN" b="1" smtClean="0"/>
              <a:t>,</a:t>
            </a:r>
            <a:r>
              <a:rPr lang="zh-CN" altLang="zh-CN" b="1" smtClean="0"/>
              <a:t>风霜高洁</a:t>
            </a:r>
            <a:r>
              <a:rPr lang="en-US" altLang="zh-CN" b="1" smtClean="0"/>
              <a:t>,</a:t>
            </a:r>
            <a:r>
              <a:rPr lang="zh-CN" altLang="zh-CN" b="1" smtClean="0"/>
              <a:t>水落而石出者</a:t>
            </a:r>
            <a:r>
              <a:rPr lang="en-US" altLang="zh-CN" b="1" smtClean="0"/>
              <a:t>,</a:t>
            </a:r>
            <a:r>
              <a:rPr lang="zh-CN" altLang="zh-CN" b="1" smtClean="0"/>
              <a:t>山间之四时也。朝而往</a:t>
            </a:r>
            <a:r>
              <a:rPr lang="en-US" altLang="zh-CN" b="1" smtClean="0"/>
              <a:t>,</a:t>
            </a:r>
            <a:r>
              <a:rPr lang="zh-CN" altLang="zh-CN" b="1" smtClean="0"/>
              <a:t>暮而归</a:t>
            </a:r>
            <a:r>
              <a:rPr lang="en-US" altLang="zh-CN" b="1" smtClean="0"/>
              <a:t>,</a:t>
            </a:r>
            <a:r>
              <a:rPr lang="zh-CN" altLang="zh-CN" b="1" smtClean="0"/>
              <a:t>四时之景不同</a:t>
            </a:r>
            <a:r>
              <a:rPr lang="en-US" altLang="zh-CN" b="1" smtClean="0"/>
              <a:t>,</a:t>
            </a:r>
            <a:r>
              <a:rPr lang="zh-CN" altLang="zh-CN" b="1" smtClean="0"/>
              <a:t>而乐亦无穷也。</a:t>
            </a:r>
          </a:p>
          <a:p>
            <a:r>
              <a:rPr lang="zh-CN" altLang="zh-CN" b="1" smtClean="0"/>
              <a:t>②至于负者歌于途</a:t>
            </a:r>
            <a:r>
              <a:rPr lang="en-US" altLang="zh-CN" b="1" smtClean="0"/>
              <a:t>,</a:t>
            </a:r>
            <a:r>
              <a:rPr lang="zh-CN" altLang="zh-CN" b="1" smtClean="0"/>
              <a:t>行者休于树</a:t>
            </a:r>
            <a:r>
              <a:rPr lang="en-US" altLang="zh-CN" b="1" smtClean="0"/>
              <a:t>,</a:t>
            </a:r>
            <a:r>
              <a:rPr lang="zh-CN" altLang="zh-CN" b="1" smtClean="0"/>
              <a:t>前者呼</a:t>
            </a:r>
            <a:r>
              <a:rPr lang="en-US" altLang="zh-CN" b="1" smtClean="0"/>
              <a:t>,</a:t>
            </a:r>
            <a:r>
              <a:rPr lang="zh-CN" altLang="zh-CN" b="1" smtClean="0"/>
              <a:t>后者应</a:t>
            </a:r>
            <a:r>
              <a:rPr lang="en-US" altLang="zh-CN" b="1" smtClean="0"/>
              <a:t>,</a:t>
            </a:r>
            <a:r>
              <a:rPr lang="zh-CN" altLang="zh-CN" b="1" smtClean="0"/>
              <a:t>伛偻提携</a:t>
            </a:r>
            <a:r>
              <a:rPr lang="en-US" altLang="zh-CN" b="1" smtClean="0"/>
              <a:t>,</a:t>
            </a:r>
            <a:r>
              <a:rPr lang="zh-CN" altLang="zh-CN" b="1" smtClean="0"/>
              <a:t>往来而不绝者</a:t>
            </a:r>
            <a:r>
              <a:rPr lang="en-US" altLang="zh-CN" b="1" smtClean="0"/>
              <a:t>,</a:t>
            </a:r>
            <a:r>
              <a:rPr lang="zh-CN" altLang="zh-CN" b="1" smtClean="0"/>
              <a:t>滁人游也。临溪而渔</a:t>
            </a:r>
            <a:r>
              <a:rPr lang="en-US" altLang="zh-CN" b="1" smtClean="0"/>
              <a:t>,</a:t>
            </a:r>
            <a:r>
              <a:rPr lang="zh-CN" altLang="zh-CN" b="1" smtClean="0"/>
              <a:t>溪深而鱼肥</a:t>
            </a:r>
            <a:r>
              <a:rPr lang="en-US" altLang="zh-CN" b="1" smtClean="0"/>
              <a:t>,</a:t>
            </a:r>
            <a:r>
              <a:rPr lang="zh-CN" altLang="zh-CN" b="1" smtClean="0"/>
              <a:t>酿泉为酒</a:t>
            </a:r>
            <a:r>
              <a:rPr lang="en-US" altLang="zh-CN" b="1" smtClean="0"/>
              <a:t>,</a:t>
            </a:r>
            <a:r>
              <a:rPr lang="zh-CN" altLang="zh-CN" b="1" smtClean="0"/>
              <a:t>泉香而酒洌</a:t>
            </a:r>
            <a:r>
              <a:rPr lang="en-US" altLang="zh-CN" b="1" smtClean="0"/>
              <a:t>,</a:t>
            </a:r>
            <a:r>
              <a:rPr lang="zh-CN" altLang="zh-CN" b="1" smtClean="0"/>
              <a:t>山肴野蔌</a:t>
            </a:r>
            <a:r>
              <a:rPr lang="en-US" altLang="zh-CN" b="1" smtClean="0"/>
              <a:t>,</a:t>
            </a:r>
            <a:r>
              <a:rPr lang="zh-CN" altLang="zh-CN" b="1" smtClean="0"/>
              <a:t>杂然而前陈者</a:t>
            </a:r>
            <a:r>
              <a:rPr lang="en-US" altLang="zh-CN" b="1" smtClean="0"/>
              <a:t>,</a:t>
            </a:r>
            <a:r>
              <a:rPr lang="zh-CN" altLang="zh-CN" b="1" smtClean="0"/>
              <a:t>太守宴也。宴酣之乐</a:t>
            </a:r>
            <a:r>
              <a:rPr lang="en-US" altLang="zh-CN" b="1" smtClean="0"/>
              <a:t>,</a:t>
            </a:r>
            <a:r>
              <a:rPr lang="zh-CN" altLang="zh-CN" b="1" smtClean="0"/>
              <a:t>非丝非竹</a:t>
            </a:r>
            <a:r>
              <a:rPr lang="en-US" altLang="zh-CN" b="1" smtClean="0"/>
              <a:t>,</a:t>
            </a:r>
            <a:r>
              <a:rPr lang="zh-CN" altLang="zh-CN" b="1" smtClean="0"/>
              <a:t>射者中</a:t>
            </a:r>
            <a:r>
              <a:rPr lang="en-US" altLang="zh-CN" b="1" smtClean="0"/>
              <a:t>,</a:t>
            </a:r>
            <a:r>
              <a:rPr lang="zh-CN" altLang="zh-CN" b="1" smtClean="0"/>
              <a:t>弈者胜</a:t>
            </a:r>
            <a:r>
              <a:rPr lang="en-US" altLang="zh-CN" b="1" smtClean="0"/>
              <a:t>,</a:t>
            </a:r>
            <a:r>
              <a:rPr lang="zh-CN" altLang="zh-CN" b="1" smtClean="0"/>
              <a:t>觥筹交错</a:t>
            </a:r>
            <a:r>
              <a:rPr lang="en-US" altLang="zh-CN" b="1" smtClean="0"/>
              <a:t>,</a:t>
            </a:r>
            <a:r>
              <a:rPr lang="zh-CN" altLang="zh-CN" b="1" smtClean="0"/>
              <a:t>起坐而喧哗者</a:t>
            </a:r>
            <a:r>
              <a:rPr lang="en-US" altLang="zh-CN" b="1" smtClean="0"/>
              <a:t>,</a:t>
            </a:r>
            <a:r>
              <a:rPr lang="zh-CN" altLang="zh-CN" b="1" smtClean="0"/>
              <a:t>众宾欢也。苍颜白发</a:t>
            </a:r>
            <a:r>
              <a:rPr lang="en-US" altLang="zh-CN" b="1" smtClean="0"/>
              <a:t>,</a:t>
            </a:r>
            <a:r>
              <a:rPr lang="zh-CN" altLang="zh-CN" b="1" smtClean="0"/>
              <a:t>颓然乎其间者</a:t>
            </a:r>
            <a:r>
              <a:rPr lang="en-US" altLang="zh-CN" b="1" smtClean="0"/>
              <a:t>,</a:t>
            </a:r>
            <a:r>
              <a:rPr lang="zh-CN" altLang="zh-CN" b="1" smtClean="0"/>
              <a:t>太守醉也。</a:t>
            </a:r>
          </a:p>
          <a:p>
            <a:r>
              <a:rPr lang="zh-CN" altLang="zh-CN" b="1" smtClean="0"/>
              <a:t>③已而夕阳在山</a:t>
            </a:r>
            <a:r>
              <a:rPr lang="en-US" altLang="zh-CN" b="1" smtClean="0"/>
              <a:t>,</a:t>
            </a:r>
            <a:r>
              <a:rPr lang="zh-CN" altLang="zh-CN" b="1" smtClean="0"/>
              <a:t>人影散乱</a:t>
            </a:r>
            <a:r>
              <a:rPr lang="en-US" altLang="zh-CN" b="1" smtClean="0"/>
              <a:t>,</a:t>
            </a:r>
            <a:r>
              <a:rPr lang="zh-CN" altLang="zh-CN" b="1" smtClean="0"/>
              <a:t>太守归而宾客从也。树林阴翳</a:t>
            </a:r>
            <a:r>
              <a:rPr lang="en-US" altLang="zh-CN" b="1" smtClean="0"/>
              <a:t>,</a:t>
            </a:r>
            <a:r>
              <a:rPr lang="zh-CN" altLang="zh-CN" b="1" smtClean="0"/>
              <a:t>鸣声上下</a:t>
            </a:r>
            <a:r>
              <a:rPr lang="en-US" altLang="zh-CN" b="1" smtClean="0"/>
              <a:t>,</a:t>
            </a:r>
            <a:r>
              <a:rPr lang="zh-CN" altLang="zh-CN" b="1" smtClean="0"/>
              <a:t>游人去而禽鸟乐也。然而禽鸟知山林之乐</a:t>
            </a:r>
            <a:r>
              <a:rPr lang="en-US" altLang="zh-CN" b="1" smtClean="0"/>
              <a:t>,</a:t>
            </a:r>
            <a:r>
              <a:rPr lang="zh-CN" altLang="zh-CN" b="1" smtClean="0"/>
              <a:t>而不知人之乐</a:t>
            </a:r>
            <a:r>
              <a:rPr lang="en-US" altLang="zh-CN" b="1" smtClean="0"/>
              <a:t>;</a:t>
            </a:r>
            <a:r>
              <a:rPr lang="zh-CN" altLang="zh-CN" b="1" smtClean="0"/>
              <a:t>人知从太守游而乐</a:t>
            </a:r>
            <a:r>
              <a:rPr lang="en-US" altLang="zh-CN" b="1" smtClean="0"/>
              <a:t>,</a:t>
            </a:r>
            <a:r>
              <a:rPr lang="zh-CN" altLang="zh-CN" b="1" smtClean="0"/>
              <a:t>而不知太守之乐其乐乜。醉能同其乐</a:t>
            </a:r>
            <a:r>
              <a:rPr lang="en-US" altLang="zh-CN" b="1" smtClean="0"/>
              <a:t>,</a:t>
            </a:r>
            <a:r>
              <a:rPr lang="zh-CN" altLang="zh-CN" b="1" smtClean="0"/>
              <a:t>醒能述以文者</a:t>
            </a:r>
            <a:r>
              <a:rPr lang="en-US" altLang="zh-CN" b="1" smtClean="0"/>
              <a:t>,</a:t>
            </a:r>
            <a:r>
              <a:rPr lang="zh-CN" altLang="zh-CN" b="1" smtClean="0"/>
              <a:t>太守也。太守谓谁</a:t>
            </a:r>
            <a:r>
              <a:rPr lang="en-US" altLang="zh-CN" b="1" smtClean="0"/>
              <a:t>?</a:t>
            </a:r>
            <a:r>
              <a:rPr lang="zh-CN" altLang="zh-CN" b="1" smtClean="0"/>
              <a:t>庐陵欧阳修也。</a:t>
            </a:r>
          </a:p>
          <a:p>
            <a:r>
              <a:rPr lang="en-US" altLang="zh-CN" b="1" smtClean="0"/>
              <a:t>(</a:t>
            </a:r>
            <a:r>
              <a:rPr lang="zh-CN" altLang="zh-CN" b="1" smtClean="0"/>
              <a:t>节选自欧阳修《醉翁亭记》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en-US" altLang="zh-CN" b="1"/>
              <a:t>2</a:t>
            </a:r>
            <a:r>
              <a:rPr lang="zh-CN" altLang="zh-CN" b="1" smtClean="0"/>
              <a:t>．为</a:t>
            </a:r>
            <a:r>
              <a:rPr lang="zh-CN" altLang="zh-CN" b="1"/>
              <a:t>下列句中加点词语选择正确的读音。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）未复有能与其寄者（</a:t>
            </a:r>
            <a:r>
              <a:rPr lang="en-US" altLang="zh-CN" b="1"/>
              <a:t>______</a:t>
            </a:r>
            <a:r>
              <a:rPr lang="zh-CN" altLang="zh-CN" b="1"/>
              <a:t>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）公与之乘，战于长勺（</a:t>
            </a:r>
            <a:r>
              <a:rPr lang="en-US" altLang="zh-CN" b="1"/>
              <a:t>____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</a:t>
            </a:r>
            <a:r>
              <a:rPr lang="en-US" altLang="zh-CN" b="1" err="1"/>
              <a:t>yūB</a:t>
            </a:r>
            <a:r>
              <a:rPr lang="zh-CN" altLang="zh-CN" b="1"/>
              <a:t>．</a:t>
            </a:r>
            <a:r>
              <a:rPr lang="en-US" altLang="zh-CN" b="1" err="1"/>
              <a:t>yù</a:t>
            </a:r>
            <a:endParaRPr lang="zh-CN" altLang="zh-CN" b="1"/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B  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endParaRPr lang="zh-CN" altLang="zh-CN" b="1">
              <a:solidFill>
                <a:srgbClr val="FF0000"/>
              </a:solidFill>
            </a:endParaRPr>
          </a:p>
          <a:p>
            <a:r>
              <a:rPr lang="zh-CN" altLang="zh-CN" b="1">
                <a:solidFill>
                  <a:srgbClr val="FF0000"/>
                </a:solidFill>
              </a:rPr>
              <a:t>【解析】本题考查学生对字音的掌握情况，这就要求学生平时的学习中注意字音的识记和积累，特别是形近字、多音字。要注意平时的积累，可以归纳整理，分别列出不同词语下的不同读音，系统性地复习。本题注意根据词语在句中的意思选择读音。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未复有能与其寄者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与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意思是：参与，这里指欣赏的意思，因此应读</a:t>
            </a:r>
            <a:r>
              <a:rPr lang="en-US" altLang="zh-CN" b="1" err="1">
                <a:solidFill>
                  <a:srgbClr val="FF0000"/>
                </a:solidFill>
              </a:rPr>
              <a:t>yù</a:t>
            </a:r>
            <a:r>
              <a:rPr lang="zh-CN" altLang="zh-CN" b="1">
                <a:solidFill>
                  <a:srgbClr val="FF0000"/>
                </a:solidFill>
              </a:rPr>
              <a:t>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28281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11.</a:t>
            </a:r>
            <a:r>
              <a:rPr lang="zh-CN" altLang="zh-CN" b="1" smtClean="0"/>
              <a:t>下面句子中加点词语的解释有误的一项是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野芳</a:t>
            </a:r>
            <a:r>
              <a:rPr lang="zh-CN" altLang="zh-CN" b="1" u="sng" smtClean="0"/>
              <a:t>发</a:t>
            </a:r>
            <a:r>
              <a:rPr lang="zh-CN" altLang="zh-CN" b="1" smtClean="0"/>
              <a:t>而幽香</a:t>
            </a:r>
            <a:r>
              <a:rPr lang="en-US" altLang="zh-CN" b="1" smtClean="0"/>
              <a:t>(</a:t>
            </a:r>
            <a:r>
              <a:rPr lang="zh-CN" altLang="zh-CN" b="1" smtClean="0"/>
              <a:t>发：开放</a:t>
            </a:r>
            <a:r>
              <a:rPr lang="en-US" altLang="zh-CN" b="1" smtClean="0"/>
              <a:t>)       B.</a:t>
            </a:r>
            <a:r>
              <a:rPr lang="zh-CN" altLang="zh-CN" b="1" smtClean="0"/>
              <a:t>太守</a:t>
            </a:r>
            <a:r>
              <a:rPr lang="zh-CN" altLang="zh-CN" b="1" u="sng" smtClean="0"/>
              <a:t>谓</a:t>
            </a:r>
            <a:r>
              <a:rPr lang="zh-CN" altLang="zh-CN" b="1" smtClean="0"/>
              <a:t>谁</a:t>
            </a:r>
            <a:r>
              <a:rPr lang="en-US" altLang="zh-CN" b="1" smtClean="0"/>
              <a:t>(</a:t>
            </a:r>
            <a:r>
              <a:rPr lang="zh-CN" altLang="zh-CN" b="1" smtClean="0"/>
              <a:t>谓：为</a:t>
            </a:r>
            <a:r>
              <a:rPr lang="en-US" altLang="zh-CN" b="1" smtClean="0"/>
              <a:t>,</a:t>
            </a:r>
            <a:r>
              <a:rPr lang="zh-CN" altLang="zh-CN" b="1" smtClean="0"/>
              <a:t>是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杂然而</a:t>
            </a:r>
            <a:r>
              <a:rPr lang="zh-CN" altLang="zh-CN" b="1" u="sng" smtClean="0"/>
              <a:t>前</a:t>
            </a:r>
            <a:r>
              <a:rPr lang="zh-CN" altLang="zh-CN" b="1" smtClean="0"/>
              <a:t>陈者</a:t>
            </a:r>
            <a:r>
              <a:rPr lang="en-US" altLang="zh-CN" b="1" smtClean="0"/>
              <a:t>(</a:t>
            </a:r>
            <a:r>
              <a:rPr lang="zh-CN" altLang="zh-CN" b="1" smtClean="0"/>
              <a:t>前：在前面</a:t>
            </a:r>
            <a:r>
              <a:rPr lang="en-US" altLang="zh-CN" b="1" smtClean="0"/>
              <a:t>)     D.</a:t>
            </a:r>
            <a:r>
              <a:rPr lang="zh-CN" altLang="zh-CN" b="1" smtClean="0"/>
              <a:t>伛偻</a:t>
            </a:r>
            <a:r>
              <a:rPr lang="zh-CN" altLang="zh-CN" b="1" u="sng" smtClean="0"/>
              <a:t>提携</a:t>
            </a:r>
            <a:r>
              <a:rPr lang="en-US" altLang="zh-CN" b="1" smtClean="0"/>
              <a:t>(</a:t>
            </a:r>
            <a:r>
              <a:rPr lang="zh-CN" altLang="zh-CN" b="1" smtClean="0"/>
              <a:t>提携：牵扶</a:t>
            </a:r>
            <a:r>
              <a:rPr lang="en-US" altLang="zh-CN" b="1" smtClean="0"/>
              <a:t>,</a:t>
            </a:r>
            <a:r>
              <a:rPr lang="zh-CN" altLang="zh-CN" b="1" smtClean="0"/>
              <a:t>这里指牵扶的人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12.</a:t>
            </a:r>
            <a:r>
              <a:rPr lang="zh-CN" altLang="zh-CN" b="1" smtClean="0"/>
              <a:t>下面句子中加点词语的意义和用法相同的一项是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水落</a:t>
            </a:r>
            <a:r>
              <a:rPr lang="zh-CN" altLang="zh-CN" b="1" u="sng" smtClean="0"/>
              <a:t>而</a:t>
            </a:r>
            <a:r>
              <a:rPr lang="zh-CN" altLang="zh-CN" b="1" smtClean="0"/>
              <a:t>石出者</a:t>
            </a:r>
            <a:r>
              <a:rPr lang="en-US" altLang="zh-CN" b="1" smtClean="0"/>
              <a:t>    </a:t>
            </a:r>
            <a:r>
              <a:rPr lang="zh-CN" altLang="zh-CN" b="1" smtClean="0"/>
              <a:t>化</a:t>
            </a:r>
            <a:r>
              <a:rPr lang="zh-CN" altLang="zh-CN" b="1" u="sng" smtClean="0"/>
              <a:t>而</a:t>
            </a:r>
            <a:r>
              <a:rPr lang="zh-CN" altLang="zh-CN" b="1" smtClean="0"/>
              <a:t>为鸟</a:t>
            </a:r>
            <a:r>
              <a:rPr lang="en-US" altLang="zh-CN" b="1" smtClean="0"/>
              <a:t>       B.</a:t>
            </a:r>
            <a:r>
              <a:rPr lang="zh-CN" altLang="zh-CN" b="1" smtClean="0"/>
              <a:t>宴酣</a:t>
            </a:r>
            <a:r>
              <a:rPr lang="zh-CN" altLang="zh-CN" b="1" u="sng" smtClean="0"/>
              <a:t>之</a:t>
            </a:r>
            <a:r>
              <a:rPr lang="zh-CN" altLang="zh-CN" b="1" smtClean="0"/>
              <a:t>乐</a:t>
            </a:r>
            <a:r>
              <a:rPr lang="en-US" altLang="zh-CN" b="1" smtClean="0"/>
              <a:t>        </a:t>
            </a:r>
            <a:r>
              <a:rPr lang="zh-CN" altLang="zh-CN" b="1" smtClean="0"/>
              <a:t>马</a:t>
            </a:r>
            <a:r>
              <a:rPr lang="zh-CN" altLang="zh-CN" b="1" u="sng" smtClean="0"/>
              <a:t>之</a:t>
            </a:r>
            <a:r>
              <a:rPr lang="zh-CN" altLang="zh-CN" b="1" smtClean="0"/>
              <a:t>千里者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行者休</a:t>
            </a:r>
            <a:r>
              <a:rPr lang="zh-CN" altLang="zh-CN" b="1" u="sng" smtClean="0"/>
              <a:t>于</a:t>
            </a:r>
            <a:r>
              <a:rPr lang="zh-CN" altLang="zh-CN" b="1" smtClean="0"/>
              <a:t>树</a:t>
            </a:r>
            <a:r>
              <a:rPr lang="en-US" altLang="zh-CN" b="1" smtClean="0"/>
              <a:t>      </a:t>
            </a:r>
            <a:r>
              <a:rPr lang="zh-CN" altLang="zh-CN" b="1" smtClean="0"/>
              <a:t>皆以美</a:t>
            </a:r>
            <a:r>
              <a:rPr lang="zh-CN" altLang="zh-CN" b="1" u="sng" smtClean="0"/>
              <a:t>于</a:t>
            </a:r>
            <a:r>
              <a:rPr lang="zh-CN" altLang="zh-CN" b="1" smtClean="0"/>
              <a:t>徐公</a:t>
            </a:r>
            <a:r>
              <a:rPr lang="en-US" altLang="zh-CN" b="1" smtClean="0"/>
              <a:t>    D.</a:t>
            </a:r>
            <a:r>
              <a:rPr lang="zh-CN" altLang="zh-CN" b="1" smtClean="0"/>
              <a:t>颓然乎</a:t>
            </a:r>
            <a:r>
              <a:rPr lang="zh-CN" altLang="zh-CN" b="1" u="sng" smtClean="0"/>
              <a:t>其</a:t>
            </a:r>
            <a:r>
              <a:rPr lang="zh-CN" altLang="zh-CN" b="1" smtClean="0"/>
              <a:t>间者</a:t>
            </a:r>
            <a:r>
              <a:rPr lang="en-US" altLang="zh-CN" b="1" smtClean="0"/>
              <a:t>   </a:t>
            </a:r>
            <a:r>
              <a:rPr lang="zh-CN" altLang="zh-CN" b="1" u="sng" smtClean="0"/>
              <a:t>其</a:t>
            </a:r>
            <a:r>
              <a:rPr lang="zh-CN" altLang="zh-CN" b="1" smtClean="0"/>
              <a:t>如土石何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13.</a:t>
            </a:r>
            <a:r>
              <a:rPr lang="zh-CN" altLang="zh-CN" b="1" smtClean="0"/>
              <a:t>下列对选文内容的理解和分析有误的一项是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每段开头分别用“若夫”“至于”“已而”等词语</a:t>
            </a:r>
            <a:r>
              <a:rPr lang="en-US" altLang="zh-CN" b="1" smtClean="0"/>
              <a:t>,</a:t>
            </a:r>
            <a:r>
              <a:rPr lang="zh-CN" altLang="zh-CN" b="1" smtClean="0"/>
              <a:t>来标示语意的转变、场景的转移。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B.</a:t>
            </a:r>
            <a:r>
              <a:rPr lang="zh-CN" altLang="zh-CN" b="1" smtClean="0"/>
              <a:t>第①段描写山间朝暮的阴晴变化和四季景色的迥然不同</a:t>
            </a:r>
            <a:r>
              <a:rPr lang="en-US" altLang="zh-CN" b="1" smtClean="0"/>
              <a:t>,</a:t>
            </a:r>
            <a:r>
              <a:rPr lang="zh-CN" altLang="zh-CN" b="1" smtClean="0"/>
              <a:t>突出流连山水的无穷乐趣。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C.</a:t>
            </a:r>
            <a:r>
              <a:rPr lang="zh-CN" altLang="zh-CN" b="1" smtClean="0"/>
              <a:t>第②段以“太守醉也”照应文题</a:t>
            </a:r>
            <a:r>
              <a:rPr lang="en-US" altLang="zh-CN" b="1" smtClean="0"/>
              <a:t>,</a:t>
            </a:r>
            <a:r>
              <a:rPr lang="zh-CN" altLang="zh-CN" b="1" smtClean="0"/>
              <a:t>阐释原文“饮少辄醉”</a:t>
            </a:r>
            <a:r>
              <a:rPr lang="en-US" altLang="zh-CN" b="1" smtClean="0"/>
              <a:t>,</a:t>
            </a:r>
            <a:r>
              <a:rPr lang="zh-CN" altLang="zh-CN" b="1" smtClean="0"/>
              <a:t>极言太守实在不胜酒力。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D.</a:t>
            </a:r>
            <a:r>
              <a:rPr lang="zh-CN" altLang="zh-CN" b="1" smtClean="0"/>
              <a:t>第③段以“禽鸟之乐”“游人之乐”烘托“太守之乐”</a:t>
            </a:r>
            <a:r>
              <a:rPr lang="en-US" altLang="zh-CN" b="1" smtClean="0"/>
              <a:t>,</a:t>
            </a:r>
            <a:r>
              <a:rPr lang="zh-CN" altLang="zh-CN" b="1" smtClean="0"/>
              <a:t>从而突出了文章的主旨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14.</a:t>
            </a:r>
            <a:r>
              <a:rPr lang="zh-CN" altLang="zh-CN" b="1" smtClean="0"/>
              <a:t>把上文中画线的句子翻译成现代汉语。</a:t>
            </a:r>
            <a:r>
              <a:rPr lang="en-US" altLang="zh-CN" b="1" smtClean="0"/>
              <a:t>(4</a:t>
            </a:r>
            <a:r>
              <a:rPr lang="zh-CN" altLang="zh-CN" b="1" smtClean="0"/>
              <a:t>分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(1)</a:t>
            </a:r>
            <a:r>
              <a:rPr lang="zh-CN" altLang="zh-CN" b="1" smtClean="0"/>
              <a:t>日出而林霏开</a:t>
            </a:r>
            <a:r>
              <a:rPr lang="en-US" altLang="zh-CN" b="1" smtClean="0"/>
              <a:t>,</a:t>
            </a:r>
            <a:r>
              <a:rPr lang="zh-CN" altLang="zh-CN" b="1" smtClean="0"/>
              <a:t>云归而岩穴暝。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(2)</a:t>
            </a:r>
            <a:r>
              <a:rPr lang="zh-CN" altLang="zh-CN" b="1" smtClean="0"/>
              <a:t>醉能同其乐</a:t>
            </a:r>
            <a:r>
              <a:rPr lang="en-US" altLang="zh-CN" b="1" smtClean="0"/>
              <a:t>,</a:t>
            </a:r>
            <a:r>
              <a:rPr lang="zh-CN" altLang="zh-CN" b="1" smtClean="0"/>
              <a:t>醒能述以文者</a:t>
            </a:r>
            <a:r>
              <a:rPr lang="en-US" altLang="zh-CN" b="1" smtClean="0"/>
              <a:t> </a:t>
            </a:r>
            <a:endParaRPr lang="zh-CN" altLang="zh-CN" b="1" smtClean="0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8929"/>
            <a:ext cx="9144000" cy="6858000"/>
          </a:xfrm>
        </p:spPr>
        <p:txBody>
          <a:bodyPr/>
          <a:lstStyle/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11.D 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12.A 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13.C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en-US" altLang="zh-CN" b="1" smtClean="0">
                <a:solidFill>
                  <a:srgbClr val="FF0000"/>
                </a:solidFill>
              </a:rPr>
              <a:t>14.(4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)(1)</a:t>
            </a:r>
            <a:r>
              <a:rPr lang="zh-CN" altLang="zh-CN" b="1" smtClean="0">
                <a:solidFill>
                  <a:srgbClr val="FF0000"/>
                </a:solidFill>
              </a:rPr>
              <a:t>太阳出来而林间的雾气散了</a:t>
            </a:r>
            <a:r>
              <a:rPr lang="en-US" altLang="zh-CN" b="1" smtClean="0">
                <a:solidFill>
                  <a:srgbClr val="FF0000"/>
                </a:solidFill>
              </a:rPr>
              <a:t>,</a:t>
            </a:r>
            <a:r>
              <a:rPr lang="zh-CN" altLang="zh-CN" b="1" smtClean="0">
                <a:solidFill>
                  <a:srgbClr val="FF0000"/>
                </a:solidFill>
              </a:rPr>
              <a:t>烟云聚拢而山谷洞穴昏暗了。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分，大意对即可</a:t>
            </a:r>
            <a:r>
              <a:rPr lang="en-US" altLang="zh-CN" b="1" smtClean="0">
                <a:solidFill>
                  <a:srgbClr val="FF0000"/>
                </a:solidFill>
              </a:rPr>
              <a:t>)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(2)</a:t>
            </a:r>
            <a:r>
              <a:rPr lang="zh-CN" altLang="zh-CN" b="1" smtClean="0">
                <a:solidFill>
                  <a:srgbClr val="FF0000"/>
                </a:solidFill>
              </a:rPr>
              <a:t>醉了能和他们一起快乐</a:t>
            </a:r>
            <a:r>
              <a:rPr lang="en-US" altLang="zh-CN" b="1" smtClean="0">
                <a:solidFill>
                  <a:srgbClr val="FF0000"/>
                </a:solidFill>
              </a:rPr>
              <a:t>,</a:t>
            </a:r>
            <a:r>
              <a:rPr lang="zh-CN" altLang="zh-CN" b="1" smtClean="0">
                <a:solidFill>
                  <a:srgbClr val="FF0000"/>
                </a:solidFill>
              </a:rPr>
              <a:t>酒醒后能写文章记叙这件事的人。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,</a:t>
            </a:r>
            <a:r>
              <a:rPr lang="zh-CN" altLang="zh-CN" b="1" smtClean="0">
                <a:solidFill>
                  <a:srgbClr val="FF0000"/>
                </a:solidFill>
              </a:rPr>
              <a:t>大意对即可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 smtClean="0"/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61600" y="12077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fontAlgn="ctr"/>
            <a:r>
              <a:rPr lang="en-US" altLang="zh-CN" b="1"/>
              <a:t>3</a:t>
            </a:r>
            <a:r>
              <a:rPr lang="zh-CN" altLang="zh-CN" b="1" smtClean="0"/>
              <a:t>．下</a:t>
            </a:r>
            <a:r>
              <a:rPr lang="zh-CN" altLang="zh-CN" b="1"/>
              <a:t>列句中加点词语意思相同的一项是（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．三顾臣于草庐之中</a:t>
            </a:r>
            <a:r>
              <a:rPr lang="en-US" altLang="zh-CN" b="1"/>
              <a:t>                 </a:t>
            </a:r>
            <a:r>
              <a:rPr lang="zh-CN" altLang="zh-CN" b="1"/>
              <a:t>将军宜枉驾顾之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．河曲智臾亡以应</a:t>
            </a:r>
            <a:r>
              <a:rPr lang="en-US" altLang="zh-CN" b="1"/>
              <a:t>                  </a:t>
            </a:r>
            <a:r>
              <a:rPr lang="zh-CN" altLang="zh-CN" b="1"/>
              <a:t>今亡亦死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．陶后鲜有闻</a:t>
            </a:r>
            <a:r>
              <a:rPr lang="en-US" altLang="zh-CN" b="1"/>
              <a:t>                       </a:t>
            </a:r>
            <a:r>
              <a:rPr lang="zh-CN" altLang="zh-CN" b="1"/>
              <a:t>鲜妍明媚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．邹忌修八尺有余</a:t>
            </a:r>
            <a:r>
              <a:rPr lang="en-US" altLang="zh-CN" b="1"/>
              <a:t>                   </a:t>
            </a:r>
            <a:r>
              <a:rPr lang="zh-CN" altLang="zh-CN" b="1"/>
              <a:t>讲信修睦</a:t>
            </a: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endParaRPr lang="zh-CN" altLang="zh-CN" b="1">
              <a:solidFill>
                <a:srgbClr val="FF0000"/>
              </a:solidFill>
            </a:endParaRP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解析】本题考查文言文中的一词多义，要确定它在句子中的意思，就要根据上下文的内容来考虑。在平时文言文学习中，要特别重视并掌握这类词。解答时，首先要明确每组题目中这个词的正确解释或用法，再作比较，得出正确选项为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r>
              <a:rPr lang="zh-CN" altLang="zh-CN" b="1">
                <a:solidFill>
                  <a:srgbClr val="FF0000"/>
                </a:solidFill>
              </a:rPr>
              <a:t>项，意思都是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拜访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。其他各项的意思分别为：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：通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无</a:t>
            </a:r>
            <a:r>
              <a:rPr lang="en-US" altLang="zh-CN" b="1">
                <a:solidFill>
                  <a:srgbClr val="FF0000"/>
                </a:solidFill>
              </a:rPr>
              <a:t>”/</a:t>
            </a:r>
            <a:r>
              <a:rPr lang="zh-CN" altLang="zh-CN" b="1">
                <a:solidFill>
                  <a:srgbClr val="FF0000"/>
                </a:solidFill>
              </a:rPr>
              <a:t>逃跑。</a:t>
            </a:r>
            <a:r>
              <a:rPr lang="en-US" altLang="zh-CN" b="1">
                <a:solidFill>
                  <a:srgbClr val="FF0000"/>
                </a:solidFill>
              </a:rPr>
              <a:t>C</a:t>
            </a:r>
            <a:r>
              <a:rPr lang="zh-CN" altLang="zh-CN" b="1">
                <a:solidFill>
                  <a:srgbClr val="FF0000"/>
                </a:solidFill>
              </a:rPr>
              <a:t>：很少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zh-CN" b="1">
                <a:solidFill>
                  <a:srgbClr val="FF0000"/>
                </a:solidFill>
              </a:rPr>
              <a:t>有光彩的。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r>
              <a:rPr lang="zh-CN" altLang="zh-CN" b="1">
                <a:solidFill>
                  <a:srgbClr val="FF0000"/>
                </a:solidFill>
              </a:rPr>
              <a:t>：长，这里指身高</a:t>
            </a:r>
            <a:r>
              <a:rPr lang="en-US" altLang="zh-CN" b="1">
                <a:solidFill>
                  <a:srgbClr val="FF0000"/>
                </a:solidFill>
              </a:rPr>
              <a:t>/</a:t>
            </a:r>
            <a:r>
              <a:rPr lang="zh-CN" altLang="zh-CN" b="1">
                <a:solidFill>
                  <a:srgbClr val="FF0000"/>
                </a:solidFill>
              </a:rPr>
              <a:t>培养。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70294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en-US" altLang="zh-CN" b="1"/>
              <a:t>4</a:t>
            </a:r>
            <a:r>
              <a:rPr lang="zh-CN" altLang="zh-CN" b="1" smtClean="0"/>
              <a:t>．用</a:t>
            </a:r>
            <a:r>
              <a:rPr lang="zh-CN" altLang="zh-CN" b="1"/>
              <a:t>现代汉语给下列句中的加点词作注释。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）居</a:t>
            </a:r>
            <a:r>
              <a:rPr lang="en-US" altLang="zh-CN" b="1" baseline="30000"/>
              <a:t>①</a:t>
            </a:r>
            <a:r>
              <a:rPr lang="zh-CN" altLang="zh-CN" b="1"/>
              <a:t>数月，其马将</a:t>
            </a:r>
            <a:r>
              <a:rPr lang="en-US" altLang="zh-CN" b="1" baseline="30000"/>
              <a:t>②</a:t>
            </a:r>
            <a:r>
              <a:rPr lang="zh-CN" altLang="zh-CN" b="1"/>
              <a:t>胡骏马而归。</a:t>
            </a:r>
            <a:r>
              <a:rPr lang="en-US" altLang="zh-CN" b="1"/>
              <a:t>    </a:t>
            </a:r>
            <a:r>
              <a:rPr lang="zh-CN" altLang="zh-CN" b="1"/>
              <a:t>（《塞翁失马》）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）策</a:t>
            </a:r>
            <a:r>
              <a:rPr lang="en-US" altLang="zh-CN" b="1" baseline="30000"/>
              <a:t>③</a:t>
            </a:r>
            <a:r>
              <a:rPr lang="zh-CN" altLang="zh-CN" b="1"/>
              <a:t>之不以其道，食</a:t>
            </a:r>
            <a:r>
              <a:rPr lang="en-US" altLang="zh-CN" b="1" baseline="30000"/>
              <a:t>④</a:t>
            </a:r>
            <a:r>
              <a:rPr lang="zh-CN" altLang="zh-CN" b="1"/>
              <a:t>之不能尽其材，鸣之而不能通其意。</a:t>
            </a:r>
            <a:r>
              <a:rPr lang="en-US" altLang="zh-CN" b="1"/>
              <a:t>    </a:t>
            </a:r>
            <a:r>
              <a:rPr lang="zh-CN" altLang="zh-CN" b="1"/>
              <a:t>（《马说》）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）一鼓作</a:t>
            </a:r>
            <a:r>
              <a:rPr lang="en-US" altLang="zh-CN" b="1" baseline="30000"/>
              <a:t>⑤</a:t>
            </a:r>
            <a:r>
              <a:rPr lang="zh-CN" altLang="zh-CN" b="1"/>
              <a:t>气，再</a:t>
            </a:r>
            <a:r>
              <a:rPr lang="en-US" altLang="zh-CN" b="1" baseline="30000"/>
              <a:t>⑥</a:t>
            </a:r>
            <a:r>
              <a:rPr lang="zh-CN" altLang="zh-CN" b="1"/>
              <a:t>而衰，三而竭。</a:t>
            </a:r>
            <a:r>
              <a:rPr lang="en-US" altLang="zh-CN" b="1"/>
              <a:t>    </a:t>
            </a:r>
            <a:r>
              <a:rPr lang="zh-CN" altLang="zh-CN" b="1"/>
              <a:t>（《曹刿论战》）</a:t>
            </a:r>
          </a:p>
          <a:p>
            <a:pPr fontAlgn="ctr"/>
            <a:r>
              <a:rPr lang="en-US" altLang="zh-CN" b="1"/>
              <a:t>①</a:t>
            </a:r>
            <a:r>
              <a:rPr lang="zh-CN" altLang="zh-CN" b="1"/>
              <a:t>居：</a:t>
            </a:r>
            <a:r>
              <a:rPr lang="en-US" altLang="zh-CN" b="1"/>
              <a:t>____  ②</a:t>
            </a:r>
            <a:r>
              <a:rPr lang="zh-CN" altLang="zh-CN" b="1"/>
              <a:t>将：</a:t>
            </a:r>
            <a:r>
              <a:rPr lang="en-US" altLang="zh-CN" b="1"/>
              <a:t>____  ③</a:t>
            </a:r>
            <a:r>
              <a:rPr lang="zh-CN" altLang="zh-CN" b="1"/>
              <a:t>策：</a:t>
            </a:r>
            <a:r>
              <a:rPr lang="en-US" altLang="zh-CN" b="1"/>
              <a:t>____  ④</a:t>
            </a:r>
            <a:r>
              <a:rPr lang="zh-CN" altLang="zh-CN" b="1"/>
              <a:t>食：</a:t>
            </a:r>
            <a:r>
              <a:rPr lang="en-US" altLang="zh-CN" b="1"/>
              <a:t>____  ⑤</a:t>
            </a:r>
            <a:r>
              <a:rPr lang="zh-CN" altLang="zh-CN" b="1"/>
              <a:t>作：</a:t>
            </a:r>
            <a:r>
              <a:rPr lang="en-US" altLang="zh-CN" b="1"/>
              <a:t>____  ⑥</a:t>
            </a:r>
            <a:r>
              <a:rPr lang="zh-CN" altLang="zh-CN" b="1"/>
              <a:t>再：</a:t>
            </a:r>
            <a:r>
              <a:rPr lang="en-US" altLang="zh-CN" b="1"/>
              <a:t>____</a:t>
            </a:r>
            <a:endParaRPr lang="zh-CN" altLang="zh-CN" b="1"/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①</a:t>
            </a:r>
            <a:r>
              <a:rPr lang="zh-CN" altLang="zh-CN" b="1">
                <a:solidFill>
                  <a:srgbClr val="FF0000"/>
                </a:solidFill>
              </a:rPr>
              <a:t>居：经过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②</a:t>
            </a:r>
            <a:r>
              <a:rPr lang="zh-CN" altLang="zh-CN" b="1">
                <a:solidFill>
                  <a:srgbClr val="FF0000"/>
                </a:solidFill>
              </a:rPr>
              <a:t>将：带领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③</a:t>
            </a:r>
            <a:r>
              <a:rPr lang="zh-CN" altLang="zh-CN" b="1">
                <a:solidFill>
                  <a:srgbClr val="FF0000"/>
                </a:solidFill>
              </a:rPr>
              <a:t>策：用鞭子打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④</a:t>
            </a:r>
            <a:r>
              <a:rPr lang="zh-CN" altLang="zh-CN" b="1">
                <a:solidFill>
                  <a:srgbClr val="FF0000"/>
                </a:solidFill>
              </a:rPr>
              <a:t>食：通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饲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，喂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5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⑤</a:t>
            </a:r>
            <a:r>
              <a:rPr lang="zh-CN" altLang="zh-CN" b="1">
                <a:solidFill>
                  <a:srgbClr val="FF0000"/>
                </a:solidFill>
              </a:rPr>
              <a:t>作：振作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6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⑥</a:t>
            </a:r>
            <a:r>
              <a:rPr lang="zh-CN" altLang="zh-CN" b="1">
                <a:solidFill>
                  <a:srgbClr val="FF0000"/>
                </a:solidFill>
              </a:rPr>
              <a:t>再：第二次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fontAlgn="ctr"/>
            <a:r>
              <a:rPr lang="en-US" altLang="zh-CN" b="1"/>
              <a:t>6</a:t>
            </a:r>
            <a:r>
              <a:rPr lang="zh-CN" altLang="zh-CN" b="1" smtClean="0"/>
              <a:t>．给</a:t>
            </a:r>
            <a:r>
              <a:rPr lang="zh-CN" altLang="zh-CN" b="1"/>
              <a:t>下列句中加点的词选择正确的义项。 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）寡廉鲜耻，而俗不长厚也。（司马相如《喻巴蜀檄》）（）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．少。例 陶后鲜有闻</a:t>
            </a:r>
            <a:r>
              <a:rPr lang="en-US" altLang="zh-CN" b="1"/>
              <a:t>B</a:t>
            </a:r>
            <a:r>
              <a:rPr lang="zh-CN" altLang="zh-CN" b="1"/>
              <a:t>．新鲜。例 芳草鲜美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）苟志于仁矣，无恶也。（《论语》）（）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．苟且。例 故不为苟得也</a:t>
            </a:r>
            <a:r>
              <a:rPr lang="en-US" altLang="zh-CN" b="1"/>
              <a:t>B</a:t>
            </a:r>
            <a:r>
              <a:rPr lang="zh-CN" altLang="zh-CN" b="1"/>
              <a:t>．如果。例 苟富贵，无相忘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）人孰无过？改之为贵。（王阳明《寄诸弟》）（ 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．仔细。例明日徐公来，孰视之</a:t>
            </a:r>
            <a:r>
              <a:rPr lang="en-US" altLang="zh-CN" b="1"/>
              <a:t>B</a:t>
            </a:r>
            <a:r>
              <a:rPr lang="zh-CN" altLang="zh-CN" b="1"/>
              <a:t>．谁。例吾孰与徐公美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4</a:t>
            </a:r>
            <a:r>
              <a:rPr lang="zh-CN" altLang="zh-CN" b="1"/>
              <a:t>）或生而知之，或学而知之</a:t>
            </a:r>
            <a:r>
              <a:rPr lang="en-US" altLang="zh-CN" b="1"/>
              <a:t>……</a:t>
            </a:r>
            <a:r>
              <a:rPr lang="zh-CN" altLang="zh-CN" b="1"/>
              <a:t>（《中庸》）（ 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．有人。例或以为死，或以为亡</a:t>
            </a:r>
            <a:r>
              <a:rPr lang="en-US" altLang="zh-CN" b="1"/>
              <a:t>B</a:t>
            </a:r>
            <a:r>
              <a:rPr lang="zh-CN" altLang="zh-CN" b="1"/>
              <a:t>．有时。例或置酒而招之</a:t>
            </a: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B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endParaRPr lang="zh-CN" altLang="zh-CN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fontAlgn="ctr"/>
            <a:r>
              <a:rPr lang="en-US" altLang="zh-CN" b="1" smtClean="0"/>
              <a:t>6</a:t>
            </a:r>
            <a:r>
              <a:rPr lang="zh-CN" altLang="zh-CN" b="1" smtClean="0"/>
              <a:t>．读</a:t>
            </a:r>
            <a:r>
              <a:rPr lang="zh-CN" altLang="zh-CN" b="1"/>
              <a:t>下面文字，根据要求完成题目。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）解释下列句中加点的词语。</a:t>
            </a:r>
          </a:p>
          <a:p>
            <a:pPr fontAlgn="ctr"/>
            <a:r>
              <a:rPr lang="en-US" altLang="zh-CN" b="1"/>
              <a:t>①</a:t>
            </a:r>
            <a:r>
              <a:rPr lang="zh-CN" altLang="zh-CN" b="1"/>
              <a:t>君子养心，莫善于城。（【战国】《荀子》）（</a:t>
            </a:r>
            <a:r>
              <a:rPr lang="en-US" altLang="zh-CN" b="1"/>
              <a:t>______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②</a:t>
            </a:r>
            <a:r>
              <a:rPr lang="zh-CN" altLang="zh-CN" b="1"/>
              <a:t>君子不患位之不尊，而患德之不崇。（【汉】张衡《应问》）（</a:t>
            </a:r>
            <a:r>
              <a:rPr lang="en-US" altLang="zh-CN" b="1"/>
              <a:t>______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③</a:t>
            </a:r>
            <a:r>
              <a:rPr lang="zh-CN" altLang="zh-CN" b="1"/>
              <a:t>君子如抱美玉而深藏不市，小人则以石为玉而又炫之。（【宋】朱熹《四书章句集注》）（</a:t>
            </a:r>
            <a:r>
              <a:rPr lang="en-US" altLang="zh-CN" b="1"/>
              <a:t>_____</a:t>
            </a:r>
            <a:r>
              <a:rPr lang="zh-CN" altLang="zh-CN" b="1"/>
              <a:t>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）由上面三句话推断</a:t>
            </a:r>
            <a:r>
              <a:rPr lang="en-US" altLang="zh-CN" b="1"/>
              <a:t>“</a:t>
            </a:r>
            <a:r>
              <a:rPr lang="zh-CN" altLang="zh-CN" b="1"/>
              <a:t>君子</a:t>
            </a:r>
            <a:r>
              <a:rPr lang="en-US" altLang="zh-CN" b="1"/>
              <a:t>”</a:t>
            </a:r>
            <a:r>
              <a:rPr lang="zh-CN" altLang="zh-CN" b="1"/>
              <a:t>的内涵，下面没有提到的一项是（</a:t>
            </a:r>
            <a:r>
              <a:rPr lang="en-US" altLang="zh-CN" b="1"/>
              <a:t>_____</a:t>
            </a:r>
            <a:r>
              <a:rPr lang="zh-CN" altLang="zh-CN" b="1"/>
              <a:t>）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．诚实守信</a:t>
            </a:r>
            <a:r>
              <a:rPr lang="en-US" altLang="zh-CN" b="1"/>
              <a:t>B</a:t>
            </a:r>
            <a:r>
              <a:rPr lang="zh-CN" altLang="zh-CN" b="1"/>
              <a:t>．重德修身</a:t>
            </a:r>
            <a:r>
              <a:rPr lang="en-US" altLang="zh-CN" b="1"/>
              <a:t>C</a:t>
            </a:r>
            <a:r>
              <a:rPr lang="zh-CN" altLang="zh-CN" b="1"/>
              <a:t>．内敛含蓄</a:t>
            </a:r>
            <a:r>
              <a:rPr lang="en-US" altLang="zh-CN" b="1"/>
              <a:t>D</a:t>
            </a:r>
            <a:r>
              <a:rPr lang="zh-CN" altLang="zh-CN" b="1"/>
              <a:t>．轻财重义</a:t>
            </a: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①</a:t>
            </a:r>
            <a:r>
              <a:rPr lang="zh-CN" altLang="zh-CN" b="1">
                <a:solidFill>
                  <a:srgbClr val="FF0000"/>
                </a:solidFill>
              </a:rPr>
              <a:t>善：好，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②</a:t>
            </a:r>
            <a:r>
              <a:rPr lang="zh-CN" altLang="zh-CN" b="1">
                <a:solidFill>
                  <a:srgbClr val="FF0000"/>
                </a:solidFill>
              </a:rPr>
              <a:t>患：担心，忧虑。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③</a:t>
            </a:r>
            <a:r>
              <a:rPr lang="zh-CN" altLang="zh-CN" b="1">
                <a:solidFill>
                  <a:srgbClr val="FF0000"/>
                </a:solidFill>
              </a:rPr>
              <a:t>为：当作，作为。</a:t>
            </a:r>
            <a:r>
              <a:rPr lang="en-US" altLang="zh-CN" b="1">
                <a:solidFill>
                  <a:srgbClr val="FF0000"/>
                </a:solidFill>
              </a:rPr>
              <a:t>    </a:t>
            </a:r>
            <a:r>
              <a:rPr lang="zh-CN" altLang="zh-CN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）（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endParaRPr lang="zh-CN" altLang="zh-CN" b="1">
              <a:solidFill>
                <a:srgbClr val="FF0000"/>
              </a:solidFill>
            </a:endParaRP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解析】本题主要考查点是文言实词的理解。解答此类题目，一定要先翻译句子，知道句意然后再解释词语，并要注意通假字、古今异义、词类活用等特殊情况，平时要注意积累并识记一些常见的实词。本题需要注意的词语是：患：担心，忧虑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fontAlgn="ctr"/>
            <a:r>
              <a:rPr lang="en-US" altLang="zh-CN" b="1" smtClean="0"/>
              <a:t>7</a:t>
            </a:r>
            <a:r>
              <a:rPr lang="zh-CN" altLang="zh-CN" b="1" smtClean="0"/>
              <a:t>．根据</a:t>
            </a:r>
            <a:r>
              <a:rPr lang="zh-CN" altLang="zh-CN" b="1"/>
              <a:t>课本，解释下面句子中加点词的意义。 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）沿河求之，不亦颠乎（《河中石兽》）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）空谷传响，哀转久绝（《三峡》）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）小大之狱，虽不能察，必以情（《曹刿论战》）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4</a:t>
            </a:r>
            <a:r>
              <a:rPr lang="zh-CN" altLang="zh-CN" b="1"/>
              <a:t>）父利其然也（《伤仲永》）</a:t>
            </a:r>
          </a:p>
          <a:p>
            <a:pPr fontAlgn="ctr"/>
            <a:r>
              <a:rPr lang="zh-CN" altLang="zh-CN" b="1"/>
              <a:t>（</a:t>
            </a:r>
            <a:r>
              <a:rPr lang="en-US" altLang="zh-CN" b="1"/>
              <a:t>5</a:t>
            </a:r>
            <a:r>
              <a:rPr lang="zh-CN" altLang="zh-CN" b="1"/>
              <a:t>）扶苏以数谏故，上使外将兵（《陈涉世家》）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>
                <a:solidFill>
                  <a:srgbClr val="FF0000"/>
                </a:solidFill>
              </a:rPr>
              <a:t>【答案】（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）颠倒，错乱（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）消失（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）案件（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）以为</a:t>
            </a:r>
            <a:r>
              <a:rPr lang="en-US" altLang="zh-CN" b="1">
                <a:solidFill>
                  <a:srgbClr val="FF0000"/>
                </a:solidFill>
              </a:rPr>
              <a:t>……</a:t>
            </a:r>
            <a:r>
              <a:rPr lang="zh-CN" altLang="zh-CN" b="1">
                <a:solidFill>
                  <a:srgbClr val="FF0000"/>
                </a:solidFill>
              </a:rPr>
              <a:t>有利（</a:t>
            </a:r>
            <a:r>
              <a:rPr lang="en-US" altLang="zh-CN" b="1">
                <a:solidFill>
                  <a:srgbClr val="FF0000"/>
                </a:solidFill>
              </a:rPr>
              <a:t>5</a:t>
            </a:r>
            <a:r>
              <a:rPr lang="zh-CN" altLang="zh-CN" b="1">
                <a:solidFill>
                  <a:srgbClr val="FF0000"/>
                </a:solidFill>
              </a:rPr>
              <a:t>）屡次。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>
                <a:solidFill>
                  <a:srgbClr val="FF0000"/>
                </a:solidFill>
              </a:rPr>
              <a:t>【解析】本题考查对文言实词的理解能力。这就要求学生在平时的学习中加强对文言词语用法的积累，同时要认真读句子，结合句子内容去理解词语的意思。（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）根据句意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沿着河边寻找它们，不也荒唐吗？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可知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颠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是通假字，通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癫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疯狂。（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）根据句意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空荡的山谷中传来（猿声）的回响，悲哀婉转很久才消失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可知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绝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消失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的意思。（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）根据句意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大大小小的案件，即使不能一一明查，（查明了的）一定按实情处理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可知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狱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案件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的意思。（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）根据句意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他的父亲认为这样有利可图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可知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利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是词类活用，属于意动用法，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认为</a:t>
            </a:r>
            <a:r>
              <a:rPr lang="en-US" altLang="zh-CN" b="1">
                <a:solidFill>
                  <a:srgbClr val="FF0000"/>
                </a:solidFill>
              </a:rPr>
              <a:t>…</a:t>
            </a:r>
            <a:r>
              <a:rPr lang="zh-CN" altLang="zh-CN" b="1">
                <a:solidFill>
                  <a:srgbClr val="FF0000"/>
                </a:solidFill>
              </a:rPr>
              <a:t>有利可图，以</a:t>
            </a:r>
            <a:r>
              <a:rPr lang="en-US" altLang="zh-CN" b="1">
                <a:solidFill>
                  <a:srgbClr val="FF0000"/>
                </a:solidFill>
              </a:rPr>
              <a:t>…</a:t>
            </a:r>
            <a:r>
              <a:rPr lang="zh-CN" altLang="zh-CN" b="1">
                <a:solidFill>
                  <a:srgbClr val="FF0000"/>
                </a:solidFill>
              </a:rPr>
              <a:t>为利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的意思。（</a:t>
            </a:r>
            <a:r>
              <a:rPr lang="en-US" altLang="zh-CN" b="1">
                <a:solidFill>
                  <a:srgbClr val="FF0000"/>
                </a:solidFill>
              </a:rPr>
              <a:t>5</a:t>
            </a:r>
            <a:r>
              <a:rPr lang="zh-CN" altLang="zh-CN" b="1">
                <a:solidFill>
                  <a:srgbClr val="FF0000"/>
                </a:solidFill>
              </a:rPr>
              <a:t>）根据句意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扶苏因为屡次上谏的原因，皇帝派他在外边带兵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可知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数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多次、屡次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的意思。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34181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en-US" altLang="zh-CN" b="1" smtClean="0"/>
              <a:t>8</a:t>
            </a:r>
            <a:r>
              <a:rPr lang="zh-CN" altLang="zh-CN" b="1" smtClean="0"/>
              <a:t>．下面</a:t>
            </a:r>
            <a:r>
              <a:rPr lang="zh-CN" altLang="zh-CN" b="1"/>
              <a:t>文段中加点词解释有错误的一项是（</a:t>
            </a:r>
            <a:r>
              <a:rPr lang="en-US" altLang="zh-CN" b="1"/>
              <a:t>     </a:t>
            </a:r>
            <a:r>
              <a:rPr lang="zh-CN" altLang="zh-CN" b="1"/>
              <a:t>）</a:t>
            </a:r>
          </a:p>
          <a:p>
            <a:pPr fontAlgn="ctr"/>
            <a:r>
              <a:rPr lang="zh-CN" altLang="zh-CN" b="1"/>
              <a:t>先帝创业未半而中道崩殂，今天下三分，益州疲弊，此诚危急存亡之秋也。然侍卫之臣不懈于内，忠志之士忘身于外者，盖追先帝之殊遇，欲报之于陛下也。</a:t>
            </a:r>
          </a:p>
          <a:p>
            <a:pPr fontAlgn="ctr"/>
            <a:r>
              <a:rPr lang="en-US" altLang="zh-CN" b="1"/>
              <a:t>A</a:t>
            </a:r>
            <a:r>
              <a:rPr lang="zh-CN" altLang="zh-CN" b="1"/>
              <a:t>．先帝创业未半而中道崩殂</a:t>
            </a:r>
            <a:r>
              <a:rPr lang="en-US" altLang="zh-CN" b="1"/>
              <a:t>      </a:t>
            </a:r>
            <a:r>
              <a:rPr lang="zh-CN" altLang="zh-CN" b="1"/>
              <a:t>崩：古代称皇帝死</a:t>
            </a:r>
          </a:p>
          <a:p>
            <a:pPr fontAlgn="ctr"/>
            <a:r>
              <a:rPr lang="en-US" altLang="zh-CN" b="1"/>
              <a:t>B</a:t>
            </a:r>
            <a:r>
              <a:rPr lang="zh-CN" altLang="zh-CN" b="1"/>
              <a:t>．此诚危急存亡之秋也</a:t>
            </a:r>
            <a:r>
              <a:rPr lang="en-US" altLang="zh-CN" b="1"/>
              <a:t>          </a:t>
            </a:r>
            <a:r>
              <a:rPr lang="zh-CN" altLang="zh-CN" b="1"/>
              <a:t>秋：秋天</a:t>
            </a:r>
          </a:p>
          <a:p>
            <a:pPr fontAlgn="ctr"/>
            <a:r>
              <a:rPr lang="en-US" altLang="zh-CN" b="1"/>
              <a:t>C</a:t>
            </a:r>
            <a:r>
              <a:rPr lang="zh-CN" altLang="zh-CN" b="1"/>
              <a:t>．然侍卫之臣不懈于内</a:t>
            </a:r>
            <a:r>
              <a:rPr lang="en-US" altLang="zh-CN" b="1"/>
              <a:t>          </a:t>
            </a:r>
            <a:r>
              <a:rPr lang="zh-CN" altLang="zh-CN" b="1"/>
              <a:t>懈：松懈</a:t>
            </a:r>
          </a:p>
          <a:p>
            <a:pPr fontAlgn="ctr"/>
            <a:r>
              <a:rPr lang="en-US" altLang="zh-CN" b="1"/>
              <a:t>D</a:t>
            </a:r>
            <a:r>
              <a:rPr lang="zh-CN" altLang="zh-CN" b="1"/>
              <a:t>．欲报之于陛下也</a:t>
            </a:r>
            <a:r>
              <a:rPr lang="en-US" altLang="zh-CN" b="1"/>
              <a:t>              </a:t>
            </a:r>
            <a:r>
              <a:rPr lang="zh-CN" altLang="zh-CN" b="1"/>
              <a:t>报：报答</a:t>
            </a:r>
          </a:p>
          <a:p>
            <a:pPr fontAlgn="ctr"/>
            <a:r>
              <a:rPr lang="zh-CN" altLang="zh-CN" b="1">
                <a:solidFill>
                  <a:srgbClr val="FF0000"/>
                </a:solidFill>
              </a:rPr>
              <a:t>【答案】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endParaRPr lang="zh-CN" altLang="zh-CN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284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6">
      <vt:lpstr>Arial</vt:lpstr>
      <vt:lpstr>Calibri</vt:lpstr>
      <vt:lpstr>隶书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2021-10-19T21:10:27.217</cp:lastPrinted>
  <dcterms:created xsi:type="dcterms:W3CDTF">2021-10-19T21:10:27Z</dcterms:created>
  <dcterms:modified xsi:type="dcterms:W3CDTF">2021-10-19T13:10:28Z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