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4"/>
  </p:handoutMasterIdLst>
  <p:sldIdLst>
    <p:sldId id="291" r:id="rId3"/>
    <p:sldId id="316" r:id="rId5"/>
    <p:sldId id="317" r:id="rId6"/>
    <p:sldId id="318" r:id="rId7"/>
    <p:sldId id="348" r:id="rId8"/>
    <p:sldId id="319" r:id="rId9"/>
    <p:sldId id="347" r:id="rId10"/>
    <p:sldId id="293" r:id="rId11"/>
    <p:sldId id="295" r:id="rId12"/>
    <p:sldId id="315" r:id="rId13"/>
    <p:sldId id="294" r:id="rId14"/>
    <p:sldId id="257" r:id="rId15"/>
    <p:sldId id="299" r:id="rId16"/>
    <p:sldId id="314" r:id="rId17"/>
    <p:sldId id="296" r:id="rId18"/>
    <p:sldId id="279" r:id="rId19"/>
    <p:sldId id="357" r:id="rId20"/>
    <p:sldId id="358" r:id="rId21"/>
    <p:sldId id="265" r:id="rId22"/>
    <p:sldId id="262" r:id="rId23"/>
    <p:sldId id="303" r:id="rId24"/>
    <p:sldId id="260" r:id="rId25"/>
    <p:sldId id="272" r:id="rId26"/>
    <p:sldId id="278" r:id="rId27"/>
    <p:sldId id="281" r:id="rId28"/>
    <p:sldId id="297" r:id="rId29"/>
    <p:sldId id="309" r:id="rId30"/>
    <p:sldId id="310" r:id="rId31"/>
    <p:sldId id="311" r:id="rId32"/>
    <p:sldId id="312" r:id="rId33"/>
    <p:sldId id="280" r:id="rId34"/>
    <p:sldId id="307" r:id="rId35"/>
    <p:sldId id="289" r:id="rId36"/>
    <p:sldId id="353" r:id="rId37"/>
    <p:sldId id="354" r:id="rId38"/>
    <p:sldId id="359" r:id="rId39"/>
    <p:sldId id="361" r:id="rId40"/>
    <p:sldId id="362" r:id="rId41"/>
    <p:sldId id="360" r:id="rId42"/>
    <p:sldId id="290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  <p:cmAuthor id="0" name="wangli" initials="wl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commentAuthors" Target="commentAuthors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28172" r="-74" b="3062"/>
          <a:stretch>
            <a:fillRect/>
          </a:stretch>
        </p:blipFill>
        <p:spPr>
          <a:xfrm>
            <a:off x="0" y="0"/>
            <a:ext cx="12226925" cy="6858000"/>
          </a:xfrm>
          <a:prstGeom prst="rect">
            <a:avLst/>
          </a:prstGeom>
        </p:spPr>
      </p:pic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9142095" y="6016625"/>
            <a:ext cx="2999105" cy="796290"/>
          </a:xfrm>
        </p:spPr>
        <p:txBody>
          <a:bodyPr/>
          <a:p>
            <a:pPr lvl="0">
              <a:buClrTx/>
            </a:pPr>
            <a:fld id="{BB962C8B-B14F-4D97-AF65-F5344CB8AC3E}" type="datetime1"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7030A0"/>
                </a:solidFill>
                <a:effectLst/>
                <a:uFillTx/>
                <a:ea typeface="黑体" panose="02010609060101010101" pitchFamily="2" charset="-122"/>
              </a:rPr>
            </a:fld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7030A0"/>
              </a:solidFill>
              <a:effectLst/>
              <a:uFillTx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300" y="2185670"/>
            <a:ext cx="213233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5400" b="1">
                <a:solidFill>
                  <a:srgbClr val="02F4FC"/>
                </a:solidFill>
                <a:uFillTx/>
                <a:ea typeface="黑体" panose="02010609060101010101" pitchFamily="2" charset="-122"/>
              </a:rPr>
              <a:t>王   选</a:t>
            </a:r>
            <a:endParaRPr lang="zh-CN" altLang="en-US" sz="5400" b="1">
              <a:solidFill>
                <a:srgbClr val="02F4FC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1560" y="546735"/>
            <a:ext cx="10089515" cy="13220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80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uFillTx/>
                <a:ea typeface="黑体" panose="02010609060101010101" pitchFamily="2" charset="-122"/>
              </a:rPr>
              <a:t> 我一生中的重要抉择</a:t>
            </a:r>
            <a:endParaRPr lang="zh-CN" altLang="en-US" sz="80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solidFill>
                <a:srgbClr val="FFFF00"/>
              </a:soli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44370" y="834390"/>
            <a:ext cx="847979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作者在扶植年轻人这件事上的态度主要是怎样的？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186305" y="2538731"/>
            <a:ext cx="82981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作者首先说，对于扶植年轻人的态度是真心诚意的，接着表明老师不要剥夺学生的成果，要为学生的成长创造平台，充分认识到自己只是一个普通人，这样才能真正地帮助年轻人快速成长。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571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整体把握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312035" y="712153"/>
            <a:ext cx="8125460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概括各个段落意思。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302510" y="1817370"/>
            <a:ext cx="82194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①引出话题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②扶植年轻人是一种历史规律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③马太效应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④“我”已非权威。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⑤创业的都是年轻人。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⑥“我”是真心诚意地扶植年轻人。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⑦时刻记住自己是一个普通人。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⑧总结：要体现自我价值。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571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整体把握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033270" y="527050"/>
            <a:ext cx="9363710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划分层次，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并概括每部分的内容要点。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142490" y="1226820"/>
            <a:ext cx="867727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第一部分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：用各种实例和形象的比喻引出演讲的话题。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第二部分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：分析论述作者的第六个重要抉择——花大力扶植年轻人，让年轻一代出来逐步取代自己的作用，早出成果。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第三部分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：总结全文，将著名心理学家荣格的公式送给青年学生，希望青年学生把自己溶在大集体里，体现自我价值。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571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整体把握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004695" y="1116965"/>
            <a:ext cx="9644380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开头用比尔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盖茨的事例有什么作用？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186305" y="2238376"/>
            <a:ext cx="82981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列举比尔·盖茨的事例，运用类比手法，说明让年事已高的自己来领导方正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同样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是一件不可设想的事情，表现了作者高度的责任感。为提出演讲话题铺垫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44370" y="834390"/>
            <a:ext cx="847979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作者为什么讲述《荧屏连着我和你》这一电视节目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216150" y="2607946"/>
            <a:ext cx="82981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由李素丽对自己的形容引出作者对自己的形容：“努力奋斗，曾经取得过成绩，现在高峰已过，跟不上新技术发展的一个过时的科学家。”表现了作者的谦虚。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44370" y="834390"/>
            <a:ext cx="847979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作者用一天中不同时刻的太阳来比喻不同的人群，好在哪里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035175" y="2766060"/>
            <a:ext cx="83896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比喻贴切形象，语言幽默，引出演讲的中心话题——我一生中的重要抉择；作者即景设喻，拉近了与听众的距离，又给青年人以极大的精神鼓舞。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874520" y="622300"/>
            <a:ext cx="8949055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段运用举例论证来阐述自己的观点，这些举例论证有怎样的特色，请结合实际说明。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227580" y="2748280"/>
            <a:ext cx="85959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用社会的名人举例，使作者的观点更有实际依据，更能使大家信服。从论证角度来看，麦克斯韦，布莱克的例子是从正面论证了作者的观点，扶植年轻人的重要性。增强了论述的力量和说服力。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115185" y="957263"/>
            <a:ext cx="8973185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马太效应在文中的内涵是什么？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991995" y="2640330"/>
            <a:ext cx="84480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已经得到的，他一个劲儿地得到，多多益善；不能得到的，他永远得不到。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45640" y="722313"/>
            <a:ext cx="8973185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马太效应在王选身上有什么具体表现？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065020" y="1565910"/>
            <a:ext cx="885380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王选在26岁时冲在最前沿，处于第一个创造高峰的时候，没有人承认，人们对他这个小人物不重视；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38岁搞激光照排提出一种崭新的技术途径，人家说他是权威，什么事情都说是王选领导的；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在55岁以后就没什么创造了，反而连续三年每年增加一个院士头衔，受到人们多多追捧。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44370" y="1127125"/>
            <a:ext cx="9505315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段中，作者是如何告诫年轻人的？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266315" y="2386013"/>
            <a:ext cx="82981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“一个人老在电视上露面，说明这个科技工作者的科技生涯基本上快结束了。”告诫我们要脚踏实地，不要心浮气躁，耐不住寂寞。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344295" y="819785"/>
            <a:ext cx="973074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西汉名将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霍去病屡立战功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汉武帝为了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表彰他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特意命人在长安为他建造了一座豪华住宅，叫他去看看是否满意。霍去病谢绝了汉武帝的好意，气概豪壮地说：“匈奴未灭，何以家为！”这句传诵千古的名言就是霍去病光辉一生的写照。霍去病在显贵的待遇和面对国家的责任之间作出了自己的选择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今天，我们学习《我一生中的重要抉择》，看看北大方正的创建者王选在人生的关键时期做出了什么抉择。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导入新课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45005" y="821690"/>
            <a:ext cx="8479790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在第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为什么要建议 “国家的重大项目，863计划，学术带头人，要小于或等于55岁”？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247265" y="3082925"/>
            <a:ext cx="83978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世界上一些企业的创业者、发明家，没有一个超过45岁的。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作者认为创业的都是年轻人，我们需要一种风险投资的资金来支持创业者，要看到这个趋势。</a:t>
            </a:r>
            <a:endParaRPr lang="zh-CN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44370" y="1116965"/>
            <a:ext cx="9375775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段列举了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哪些事例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有什么作用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216785" y="2415540"/>
            <a:ext cx="82994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举王安、英特尔的创业者、苹果公司的开创者、比尔·盖茨、雅虎的创业者等人作例子，论述创业者都是年轻人的事实，具有很强的励志性。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033270" y="923290"/>
            <a:ext cx="812546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第7段写了什么内容？这段和“重大抉择”有什么联系？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094865" y="2221548"/>
            <a:ext cx="82194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谈舆论对待名人和凡人的区别。其实在很多方面，名人和凡人差不多，但享受的舆论待遇不一样。提醒自己作为名人要有良好的心态。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联系：侧面说明扶植年轻人的必要性。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035175" y="873760"/>
            <a:ext cx="847979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作者在结尾为什么称自己的演讲为“狗皮膏药”式的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035175" y="2431415"/>
            <a:ext cx="83712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认为自己已经脱离第一线，创造的高峰已过去，并非站在行业的最前沿。跟大家讲的，更多的是自己一生奋斗过来的体会，而不是科技含量最高的，对大家所起的作用不是很大。这是作者自谦而诙谐的说法，显得幽默风趣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44370" y="834390"/>
            <a:ext cx="847979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如何理解王选送给我们的这个公式：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 plus We equals to Full I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035175" y="2571116"/>
            <a:ext cx="82981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这个公式的意思是“我加上我们就等于完整的我”。这意思是告诉我们，个人的力量是有限的，只有把个人融入到集体当中去，个人的力量和智慧才能完全激发出来，也才能成就一个完整的个体。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44370" y="834390"/>
            <a:ext cx="847979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从这次抉择中，你可以看出王选是一个怎样的人？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300605" y="2545715"/>
            <a:ext cx="84169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不以“权威”自居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不以“名人”自诩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不以“功高”自傲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甘做人梯、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推荐年轻人不遗余力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，敬业爱国，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勇于奉献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，虚怀若谷、随和幽默、淡漠名利。</a:t>
            </a:r>
            <a:endParaRPr lang="zh-CN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5185410" y="1277620"/>
            <a:ext cx="29089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0" fontAlgn="auto" latinLnBrk="1">
              <a:lnSpc>
                <a:spcPct val="1000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 旨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2157095" y="2340928"/>
            <a:ext cx="81781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本文通过阐述作者一生中的第六个重要的抉择，表现了作者勇于奉献、甘做人梯、敬业爱国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、淡泊名利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等优秀的道德品质，表达了作者一切为国家，为民族，乃至为全人类做贡献的思想，为我们树立了一面高贵的人格大旗。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14525" y="571500"/>
            <a:ext cx="9618345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本文运用了哪些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论证方法，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有什么作用？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136140" y="1226820"/>
            <a:ext cx="862647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道理论证（引用论证）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1段引用比尔盖茨话意在引出下文对自己的介绍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引用李素丽话意在说明自己也是为年轻科学家服务的。为引出扶植年轻人的论述话题做铺垫。增强说服力。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8段引用荣格公式意在说明在集体中最终体现自我价值，把自己要做的言简意赅说出。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道理论证，使论证具有权威性和说服力。</a:t>
            </a:r>
            <a:endParaRPr lang="zh-CN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8"/>
          <p:cNvSpPr txBox="1"/>
          <p:nvPr/>
        </p:nvSpPr>
        <p:spPr>
          <a:xfrm>
            <a:off x="2077085" y="1398588"/>
            <a:ext cx="85877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）举例论证（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事实论证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2段列举用“英国卡文迪许实验室培植年轻人的事实”说明大力扶植年轻人是一种历史的规律。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第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5段列举“王安、英特尔、苹果、比尔盖茨、雅虎”的事实意在论述创业者都是年轻人的事实。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举例论证，使论证具体有说服力。</a:t>
            </a:r>
            <a:endParaRPr lang="zh-CN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8"/>
          <p:cNvSpPr txBox="1"/>
          <p:nvPr/>
        </p:nvSpPr>
        <p:spPr>
          <a:xfrm>
            <a:off x="1937385" y="1167130"/>
            <a:ext cx="89477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）比喻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论证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1段用“太阳”的比喻论证贴切而幽默，意在引出扶植年轻人的论述话题。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第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4段把演讲、作报告说成“卖狗皮膏药”“招摇撞骗”可见作者的谦逊与幽默，同时也说明年轻与名头是用来做事的。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比喻论证，语言生动形象，能把抽象的道理说得通俗易懂。</a:t>
            </a:r>
            <a:endParaRPr lang="zh-CN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44370" y="1260475"/>
            <a:ext cx="84112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梳理演讲的思路，体会事例在演讲中的作用。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学习论证方法。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了解演讲者的观点，感受演讲的语言特点。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学习王选将一生的抉择与祖国发展紧密结合起来的高尚品质以及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甘为人梯、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淡泊名利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的精神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学习目标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8"/>
          <p:cNvSpPr txBox="1"/>
          <p:nvPr/>
        </p:nvSpPr>
        <p:spPr>
          <a:xfrm>
            <a:off x="2027555" y="1246188"/>
            <a:ext cx="85877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）对比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论证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7段用名人和凡人对比论证，不仅说理透彻，更幽默诙谐的警示自己要保持良好心态和认识上的不足，多淡泊名利，一心一意扶植年轻人。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对比论证，能突出作者的观点，增强说服力。</a:t>
            </a:r>
            <a:endParaRPr lang="zh-CN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44370" y="1116648"/>
            <a:ext cx="8479790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课文的严密性是如何体现出来的？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125980" y="2618105"/>
            <a:ext cx="84175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文章开头写自己要脱离技术第一线，原因是什么呢？原来是为了“给青年人创业的机会”，下文紧紧围绕此意思展开来写。验证了自己“要脱离技术第一线”的正确性。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705610" y="596900"/>
            <a:ext cx="9039225" cy="11169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0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这篇演讲词富有幽默色彩，请结合相关句子简要分析其语言特色。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780540" y="1553210"/>
            <a:ext cx="9305925" cy="53746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ts val="412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阅读本演讲词我们可以看出，文中有很多用括号标示出来的“笑声”，这些都是王选幽默语言的代表，特别是倒数第二段中调侃性的语言很多，如：“名人用过的东西，就是文物了，凡人用过的就是废物；名人做一点错事，写起来叫名人逸事，凡人呢，就是犯傻；……名人老了，称呼变成王老，凡人就只能叫老王。”这些语言既有人生哲理，又有情感的震撼力，语言幽默风趣，体现着一代科学家的独特风采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8"/>
          <p:cNvSpPr txBox="1"/>
          <p:nvPr/>
        </p:nvSpPr>
        <p:spPr>
          <a:xfrm>
            <a:off x="2052320" y="880745"/>
            <a:ext cx="873252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（1）主题鲜明，层次清晰。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作者讲述第六次抉择时，先明确抉择的内容，接着介绍抉择的背景、抉择后的实际行动以及怎样扶植年轻人。文中结合一些具体的事例，说明扶植年轻人的重要性。这样写，显得主题鲜明，逻辑严密。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（2）真挚感人，很接地气。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全文语言通俗，不失幽默诙谐之所，读来亲切感人。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写作特色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645285" y="782955"/>
            <a:ext cx="935545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有位木匠砍了一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棵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树把它做了三个木桶。一个装粪，就叫粪桶，众人躲着；一个装水，就叫水桶，众人用着；一个装酒，就叫酒桶，众人品着！桶是一样的，因装的东西不同命运也就不同。人生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不也是这样吗？选择什么，就会注定成为什么。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希望同学们在人生道路上，都能作出正确的选择，也希望大家都能做个高尚的人，有理想的人，敬业爱国，勇于奉献，就像王选院士一样。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课堂小结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0759" name="TextBox 8"/>
          <p:cNvSpPr txBox="1"/>
          <p:nvPr/>
        </p:nvSpPr>
        <p:spPr>
          <a:xfrm>
            <a:off x="4805045" y="1993265"/>
            <a:ext cx="5956935" cy="41078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ts val="52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一、开场白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52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二、阐述重要抉择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52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三、提出希望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5220"/>
              </a:lnSpc>
              <a:buFont typeface="Arial" panose="020B0604020202020204" pitchFamily="34" charset="0"/>
              <a:buNone/>
            </a:pP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52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运用多种论证方法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52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语言幽默风趣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板书设计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05685" y="2826385"/>
            <a:ext cx="32683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演讲内容 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05685" y="5107305"/>
            <a:ext cx="34791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写作特点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73742866" name="左大括号 20" descr="说明: 学科网(www.zxxk.com)--教育资源门户，提供试卷、教案、课件、论文、素材及各类教学资源下载，还有大量而丰富的教学相关资讯！"/>
          <p:cNvSpPr/>
          <p:nvPr/>
        </p:nvSpPr>
        <p:spPr>
          <a:xfrm>
            <a:off x="4438015" y="2361565"/>
            <a:ext cx="292735" cy="1574165"/>
          </a:xfrm>
          <a:prstGeom prst="leftBrace">
            <a:avLst>
              <a:gd name="adj1" fmla="val 59722"/>
              <a:gd name="adj2" fmla="val 50000"/>
            </a:avLst>
          </a:prstGeom>
          <a:noFill/>
          <a:ln w="28575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" name="左大括号 20" descr="说明: 学科网(www.zxxk.com)--教育资源门户，提供试卷、教案、课件、论文、素材及各类教学资源下载，还有大量而丰富的教学相关资讯！"/>
          <p:cNvSpPr/>
          <p:nvPr/>
        </p:nvSpPr>
        <p:spPr>
          <a:xfrm>
            <a:off x="4572000" y="4912360"/>
            <a:ext cx="233045" cy="1035050"/>
          </a:xfrm>
          <a:prstGeom prst="leftBrace">
            <a:avLst>
              <a:gd name="adj1" fmla="val 59722"/>
              <a:gd name="adj2" fmla="val 50000"/>
            </a:avLst>
          </a:prstGeom>
          <a:noFill/>
          <a:ln w="28575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578225" y="652780"/>
            <a:ext cx="6444615" cy="1430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 latinLnBrk="1">
              <a:lnSpc>
                <a:spcPts val="52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我一生中的重要抉择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52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王选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821815" y="522605"/>
            <a:ext cx="9131935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作者在演讲中讲到他的第六个重要的抉择就是大力扶植年轻人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而且用了文章很大一部分内容来表述这个事情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足以看出作者对培养年轻人的决心。此时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你作为祖国的未来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建设祖国的接班人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面对着前辈的殷切希望,你会说些什么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881505" y="3918585"/>
            <a:ext cx="93014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我会像前辈那样勤奋努力、不懈追求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因为只有这样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才能实现自己的目标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在追求梦想的舞台上一显身手。长江后浪推前浪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青出于蓝而胜于蓝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请前辈们放心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我们这一代会更加努力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为祖国做出更大的贡献。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296160" y="257493"/>
            <a:ext cx="8364220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关于“抉择”的名言。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687830" y="955040"/>
            <a:ext cx="9271635" cy="59029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ts val="4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（1）决定你是什么的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不是你拥有的能力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而是你的选择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——杨澜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仅次于选择益友的，就是选择好书。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——考尔德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选择幸福并不可耻，可是只图自己幸福却是可耻。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——卡缪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我决不选择任何其它国家做我的祖国， 即使我有这种选择的极大的自由。 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——克洛普斯洛克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818005" y="1230313"/>
            <a:ext cx="8555355" cy="39382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0" fontAlgn="auto" latinLnBrk="1">
              <a:lnSpc>
                <a:spcPts val="50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指出下列句子所使用的修辞手法。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0" fontAlgn="auto" latinLnBrk="1">
              <a:lnSpc>
                <a:spcPts val="50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我已经五年脱离第一线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怎么可能是权威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(　　　　)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0" fontAlgn="auto" latinLnBrk="1">
              <a:lnSpc>
                <a:spcPts val="50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名人和凡人差别在什么地方呢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名人用过的东西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就是文物了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凡人用过的就是废物。             (　　　　)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7813675" y="2558415"/>
            <a:ext cx="16694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反问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7751445" y="4451350"/>
            <a:ext cx="16694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设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问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323465" y="934085"/>
            <a:ext cx="8100695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王选把人生的不同阶段比作不同的太阳，有什么好处？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125980" y="2637791"/>
            <a:ext cx="82981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运用比喻的修辞手法。把人生的不同阶段比作不同阶段的太阳，语言生动幽默，形象地说明了自己年事已高，只能跟大家讲一下奋斗过来的体会。同时引出下文所要讲述的内容。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0759" name="TextBox 8"/>
          <p:cNvSpPr txBox="1"/>
          <p:nvPr/>
        </p:nvSpPr>
        <p:spPr>
          <a:xfrm>
            <a:off x="3928745" y="336550"/>
            <a:ext cx="819467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王选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生于1937年2月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2006年2月13日于北京病逝。江苏无锡人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曾任北京大学计算机研究所所长、教授、博士生导师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中国科学院院士、中国工程院院士、第三世界科学院院士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北大方正集团董事。王选是汉字激光照排系统的创始人和技术负责人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被称为“当代的毕昇”“汉字激光照排之父”。2002年2月1日获得2001年度国家最高科学技术奖。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2018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庆祝改革开放40周年大会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上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入选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100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位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改革先锋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名单。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作者简介</a:t>
            </a:r>
            <a:endParaRPr lang="zh-CN" altLang="en-US" sz="40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1321" b="4156"/>
          <a:stretch>
            <a:fillRect/>
          </a:stretch>
        </p:blipFill>
        <p:spPr>
          <a:xfrm>
            <a:off x="212725" y="1214120"/>
            <a:ext cx="3571875" cy="478917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72" t="14158" r="25" b="989"/>
          <a:stretch>
            <a:fillRect/>
          </a:stretch>
        </p:blipFill>
        <p:spPr>
          <a:xfrm>
            <a:off x="0" y="0"/>
            <a:ext cx="12216765" cy="6918325"/>
          </a:xfrm>
          <a:prstGeom prst="rect">
            <a:avLst/>
          </a:prstGeom>
        </p:spPr>
      </p:pic>
      <p:sp>
        <p:nvSpPr>
          <p:cNvPr id="38915" name="WordArt 3"/>
          <p:cNvSpPr/>
          <p:nvPr/>
        </p:nvSpPr>
        <p:spPr>
          <a:xfrm>
            <a:off x="2508250" y="1683385"/>
            <a:ext cx="6690360" cy="24745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auto"/>
            <a:r>
              <a:rPr lang="zh-CN" altLang="en-US" sz="2700" b="1">
                <a:solidFill>
                  <a:srgbClr val="FF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再 见</a:t>
            </a:r>
            <a:endParaRPr lang="zh-CN" altLang="en-US" sz="2700" b="1">
              <a:solidFill>
                <a:srgbClr val="FF0000"/>
              </a:solidFill>
              <a:effectLst>
                <a:outerShdw dist="35921" dir="2699999" algn="ctr" rotWithShape="0">
                  <a:srgbClr val="C0C0C0"/>
                </a:outerShdw>
              </a:effectLst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0759" name="TextBox 8"/>
          <p:cNvSpPr txBox="1"/>
          <p:nvPr/>
        </p:nvSpPr>
        <p:spPr>
          <a:xfrm>
            <a:off x="1925320" y="1167765"/>
            <a:ext cx="88741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1998年10月，王选在北大演讲。他谈到了自己人生中的八次重要抉择：选择计算数学专业，从硬件领域跨越到软件领域，锻炼英语听力，在照排项目中采用新的技术途径，致力于商业化和企业化，大力扶植年轻人，进军日本市场，进军广电业。   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本文节选了讲演的开头、“大力扶植年轻人”部分（第六个抉择）和结尾。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背景链接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0759" name="TextBox 8"/>
          <p:cNvSpPr txBox="1"/>
          <p:nvPr/>
        </p:nvSpPr>
        <p:spPr>
          <a:xfrm>
            <a:off x="2353945" y="959168"/>
            <a:ext cx="852487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狡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辩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（biàn）  　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抉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择（jué） 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枯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燥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（zào）     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崭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新（zhǎn）   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堕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落（duò）     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剥削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（bō xuē）  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阻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碍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（ài）	    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头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衔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（xián）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署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名（shǔ）     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强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词夺理（qiǎng）</a:t>
            </a: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字音字形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0759" name="TextBox 8"/>
          <p:cNvSpPr txBox="1"/>
          <p:nvPr/>
        </p:nvSpPr>
        <p:spPr>
          <a:xfrm>
            <a:off x="1375410" y="949325"/>
            <a:ext cx="1040892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扶植：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扶助培植。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逸事：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世人不大知道的关于某人的事迹（多指不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 见于正式记载的）。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堕落：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（思想、行为）往坏里变。沦落；流落。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阳奉阴违：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表面上遵从，暗地里违抗。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风口浪尖：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比喻社会斗争极为激烈、尖锐的地方。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不修边幅：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不注重衣着、容貌的整洁。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强词夺理：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本来没有理，硬说成有理。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招摇撞骗：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假借名义，到处炫耀，进行诈骗。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多多益善：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越多越好。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词语释义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094865" y="913765"/>
            <a:ext cx="830453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选文主要讲的是王选的第几次抉择？这次抉择的主要内容是什么？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094865" y="2775586"/>
            <a:ext cx="82194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主要讲的是王选的第六次抉择。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其主要内容是从1992年开始花大的力量来扶植年轻人，让年轻一代出来逐步取代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自己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的作用。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571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整体把握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65325" y="793750"/>
            <a:ext cx="812546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王选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做出这一抉择的原因是什么？有什么意义？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047875" y="2413636"/>
            <a:ext cx="82194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原因：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这是历史规律；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“我”已不是权威；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创业的都是年轻人，这是趋势；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④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“我”有自知之明，不可也不敢在科研上犯错误。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意义：鼓励年轻人大胆创新，向未知的领域探索进取，为国家建设积极做贡献。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571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整体把握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63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68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69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1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2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3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4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5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6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7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8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9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1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2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3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4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5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6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7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8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9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1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2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3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4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96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7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8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9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5020</Words>
  <Application>WPS 演示</Application>
  <PresentationFormat>宽屏</PresentationFormat>
  <Paragraphs>283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黑体</vt:lpstr>
      <vt:lpstr>Calibri</vt:lpstr>
      <vt:lpstr>幼圆</vt:lpstr>
      <vt:lpstr>Wingdings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47</cp:revision>
  <dcterms:created xsi:type="dcterms:W3CDTF">2019-06-19T02:08:00Z</dcterms:created>
  <dcterms:modified xsi:type="dcterms:W3CDTF">2020-03-09T06:16:08Z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