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ustom.xml" ContentType="application/vnd.openxmlformats-officedocument.custom-properties+xml"/>
  <Default Extension="gif" ContentType="image/gif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sldIdLst>
    <p:sldId id="258" r:id="rId2"/>
    <p:sldId id="270" r:id="rId3"/>
    <p:sldId id="314" r:id="rId4"/>
    <p:sldId id="289" r:id="rId5"/>
    <p:sldId id="279" r:id="rId6"/>
    <p:sldId id="280" r:id="rId7"/>
    <p:sldId id="291" r:id="rId8"/>
    <p:sldId id="311" r:id="rId9"/>
    <p:sldId id="312" r:id="rId10"/>
    <p:sldId id="315" r:id="rId11"/>
    <p:sldId id="265" r:id="rId12"/>
    <p:sldId id="294" r:id="rId13"/>
    <p:sldId id="295" r:id="rId14"/>
    <p:sldId id="308" r:id="rId15"/>
    <p:sldId id="302" r:id="rId16"/>
    <p:sldId id="307" r:id="rId17"/>
    <p:sldId id="303" r:id="rId18"/>
    <p:sldId id="317" r:id="rId19"/>
    <p:sldId id="316" r:id="rId20"/>
    <p:sldId id="318" r:id="rId21"/>
  </p:sldIdLst>
  <p:sldSz cx="9144000" cy="6858000" type="screen4x3"/>
  <p:notesSz cx="6858000" cy="9144000"/>
  <p:defaultTextStyle>
    <a:defPPr>
      <a:defRPr lang="zh-CN"/>
    </a:defPPr>
    <a:lvl1pPr algn="l" defTabSz="912813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5613" indent="1588" algn="l" defTabSz="912813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2813" indent="1588" algn="l" defTabSz="912813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0013" indent="1588" algn="l" defTabSz="912813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7213" indent="1588" algn="l" defTabSz="912813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23C00"/>
    <a:srgbClr val="E73A1C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45" autoAdjust="0"/>
    <p:restoredTop sz="93449" autoAdjust="0"/>
  </p:normalViewPr>
  <p:slideViewPr>
    <p:cSldViewPr snapToGrid="0" snapToObjects="1">
      <p:cViewPr>
        <p:scale>
          <a:sx n="100" d="100"/>
          <a:sy n="100" d="100"/>
        </p:scale>
        <p:origin x="-1026" y="102"/>
      </p:cViewPr>
      <p:guideLst>
        <p:guide orient="horz" pos="2128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24" d="100"/>
        <a:sy n="124" d="100"/>
      </p:scale>
      <p:origin x="0" y="0"/>
    </p:cViewPr>
  </p:sorterViewPr>
  <p:gridSpacing cx="73733025" cy="7373302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defTabSz="913765" fontAlgn="auto">
              <a:spcBef>
                <a:spcPts val="0"/>
              </a:spcBef>
              <a:spcAft>
                <a:spcPts val="0"/>
              </a:spcAft>
              <a:buFontTx/>
              <a:buNone/>
              <a:defRPr kumimoji="1" sz="1200" noProof="1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defTabSz="913765" fontAlgn="auto">
              <a:spcBef>
                <a:spcPts val="0"/>
              </a:spcBef>
              <a:spcAft>
                <a:spcPts val="0"/>
              </a:spcAft>
              <a:buFontTx/>
              <a:buNone/>
              <a:defRPr kumimoji="1" sz="1200" noProof="1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076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5" name="备注占位符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二级</a:t>
            </a:r>
          </a:p>
          <a:p>
            <a:pPr lvl="2"/>
            <a:r>
              <a:rPr lang="zh-CN" altLang="en-US" noProof="0" smtClean="0"/>
              <a:t>三级</a:t>
            </a:r>
          </a:p>
          <a:p>
            <a:pPr lvl="3"/>
            <a:r>
              <a:rPr lang="zh-CN" altLang="en-US" noProof="0" smtClean="0"/>
              <a:t>四级</a:t>
            </a:r>
          </a:p>
          <a:p>
            <a:pPr lvl="4"/>
            <a:r>
              <a:rPr lang="zh-CN" altLang="en-US" noProof="0" smtClean="0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defTabSz="913765" fontAlgn="auto">
              <a:spcBef>
                <a:spcPts val="0"/>
              </a:spcBef>
              <a:spcAft>
                <a:spcPts val="0"/>
              </a:spcAft>
              <a:buFontTx/>
              <a:buNone/>
              <a:defRPr kumimoji="1" sz="1200" noProof="1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itchFamily="34" charset="0"/>
              </a:defRPr>
            </a:lvl1pPr>
          </a:lstStyle>
          <a:p>
            <a:fld id="{69C8A9FB-2E0F-4978-9BF2-AEFB83B92D7D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79956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powerpoint/" TargetMode="External"/><Relationship Id="rId13" Type="http://schemas.openxmlformats.org/officeDocument/2006/relationships/hyperlink" Target="http://www.1ppt.cn/" TargetMode="External"/><Relationship Id="rId18" Type="http://schemas.openxmlformats.org/officeDocument/2006/relationships/hyperlink" Target="http://www.1ppt.com/kejian/meishu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hyperlink" Target="http://www.1ppt.com/kejian/huaxue/" TargetMode="External"/><Relationship Id="rId7" Type="http://schemas.openxmlformats.org/officeDocument/2006/relationships/hyperlink" Target="http://www.1ppt.com/xiazai/" TargetMode="External"/><Relationship Id="rId12" Type="http://schemas.openxmlformats.org/officeDocument/2006/relationships/hyperlink" Target="http://www.1ppt.com/jiaoan/" TargetMode="External"/><Relationship Id="rId17" Type="http://schemas.openxmlformats.org/officeDocument/2006/relationships/hyperlink" Target="http://www.1ppt.com/kejian/yingyu/" TargetMode="External"/><Relationship Id="rId2" Type="http://schemas.openxmlformats.org/officeDocument/2006/relationships/slide" Target="../slides/slide6.xml"/><Relationship Id="rId16" Type="http://schemas.openxmlformats.org/officeDocument/2006/relationships/hyperlink" Target="http://www.1ppt.com/kejian/shuxue/" TargetMode="External"/><Relationship Id="rId20" Type="http://schemas.openxmlformats.org/officeDocument/2006/relationships/hyperlink" Target="http://www.1ppt.com/kejian/wuli/" TargetMode="External"/><Relationship Id="rId1" Type="http://schemas.openxmlformats.org/officeDocument/2006/relationships/notesMaster" Target="../notesMasters/notesMaster1.xml"/><Relationship Id="rId6" Type="http://schemas.openxmlformats.org/officeDocument/2006/relationships/hyperlink" Target="http://www.1ppt.com/tubiao/" TargetMode="External"/><Relationship Id="rId11" Type="http://schemas.openxmlformats.org/officeDocument/2006/relationships/hyperlink" Target="http://www.1ppt.com/shiti/" TargetMode="External"/><Relationship Id="rId24" Type="http://schemas.openxmlformats.org/officeDocument/2006/relationships/hyperlink" Target="http://www.1ppt.com/kejian/lishi/" TargetMode="External"/><Relationship Id="rId5" Type="http://schemas.openxmlformats.org/officeDocument/2006/relationships/hyperlink" Target="http://www.1ppt.com/beijing/" TargetMode="External"/><Relationship Id="rId15" Type="http://schemas.openxmlformats.org/officeDocument/2006/relationships/hyperlink" Target="http://www.1ppt.com/kejian/yuwen/" TargetMode="External"/><Relationship Id="rId23" Type="http://schemas.openxmlformats.org/officeDocument/2006/relationships/hyperlink" Target="http://www.1ppt.com/kejian/dili/" TargetMode="External"/><Relationship Id="rId10" Type="http://schemas.openxmlformats.org/officeDocument/2006/relationships/hyperlink" Target="http://www.1ppt.com/fanwen/" TargetMode="External"/><Relationship Id="rId19" Type="http://schemas.openxmlformats.org/officeDocument/2006/relationships/hyperlink" Target="http://www.1ppt.com/kejian/kexue/" TargetMode="External"/><Relationship Id="rId4" Type="http://schemas.openxmlformats.org/officeDocument/2006/relationships/hyperlink" Target="http://www.1ppt.com/sucai/" TargetMode="External"/><Relationship Id="rId9" Type="http://schemas.openxmlformats.org/officeDocument/2006/relationships/hyperlink" Target="http://www.1ppt.com/ziliao/" TargetMode="External"/><Relationship Id="rId14" Type="http://schemas.openxmlformats.org/officeDocument/2006/relationships/hyperlink" Target="http://www.1ppt.com/kejian/" TargetMode="External"/><Relationship Id="rId22" Type="http://schemas.openxmlformats.org/officeDocument/2006/relationships/hyperlink" Target="http://www.1ppt.com/kejian/shengwu/" TargetMode="Externa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xfrm>
            <a:off x="1371600" y="1143000"/>
            <a:ext cx="4114800" cy="3086100"/>
          </a:xfrm>
          <a:ln>
            <a:miter lim="800000"/>
          </a:ln>
        </p:spPr>
      </p:sp>
      <p:sp>
        <p:nvSpPr>
          <p:cNvPr id="5122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5123" name="幻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284413" indent="1588" defTabSz="912813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741613" indent="1588" defTabSz="912813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198813" indent="1588" defTabSz="912813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656013" indent="1588" defTabSz="912813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fld id="{D1C9102D-14C1-4920-B54A-377FF814A6EA}" type="slidenum">
              <a:rPr lang="zh-CN" altLang="en-US">
                <a:latin typeface="Calibri" pitchFamily="34" charset="0"/>
              </a:rPr>
              <a:pPr/>
              <a:t>1</a:t>
            </a:fld>
            <a:endParaRPr lang="zh-CN" altLang="en-US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xfrm>
            <a:off x="1371600" y="1143000"/>
            <a:ext cx="4114800" cy="3086100"/>
          </a:xfrm>
          <a:ln>
            <a:miter lim="800000"/>
          </a:ln>
        </p:spPr>
      </p:sp>
      <p:sp>
        <p:nvSpPr>
          <p:cNvPr id="30722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30723" name="幻灯片编号占位符 3"/>
          <p:cNvSpPr>
            <a:spLocks noGrp="1" noChangeArrowheads="1"/>
          </p:cNvSpPr>
          <p:nvPr/>
        </p:nvSpPr>
        <p:spPr bwMode="auto"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/>
          <a:p>
            <a:pPr algn="r"/>
            <a:fld id="{FA76F116-AEAC-4325-9744-56476B5F7D88}" type="slidenum">
              <a:rPr lang="zh-CN" altLang="en-US" sz="1200">
                <a:latin typeface="Calibri" pitchFamily="34" charset="0"/>
              </a:rPr>
              <a:pPr algn="r"/>
              <a:t>15</a:t>
            </a:fld>
            <a:endParaRPr lang="zh-CN" altLang="en-US" sz="120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xfrm>
            <a:off x="1371600" y="1143000"/>
            <a:ext cx="4114800" cy="3086100"/>
          </a:xfrm>
          <a:ln>
            <a:miter lim="800000"/>
          </a:ln>
        </p:spPr>
      </p:sp>
      <p:sp>
        <p:nvSpPr>
          <p:cNvPr id="32770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32771" name="幻灯片编号占位符 3"/>
          <p:cNvSpPr>
            <a:spLocks noGrp="1" noChangeArrowheads="1"/>
          </p:cNvSpPr>
          <p:nvPr/>
        </p:nvSpPr>
        <p:spPr bwMode="auto"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/>
          <a:p>
            <a:pPr algn="r"/>
            <a:fld id="{6509EB90-17E0-4D91-921D-AD87DF8717BA}" type="slidenum">
              <a:rPr lang="zh-CN" altLang="en-US" sz="1200">
                <a:latin typeface="Calibri" pitchFamily="34" charset="0"/>
              </a:rPr>
              <a:pPr algn="r"/>
              <a:t>16</a:t>
            </a:fld>
            <a:endParaRPr lang="zh-CN" altLang="en-US" sz="120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xfrm>
            <a:off x="1371600" y="1143000"/>
            <a:ext cx="4114800" cy="3086100"/>
          </a:xfrm>
          <a:ln>
            <a:miter lim="800000"/>
          </a:ln>
        </p:spPr>
      </p:sp>
      <p:sp>
        <p:nvSpPr>
          <p:cNvPr id="34818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34819" name="幻灯片编号占位符 3"/>
          <p:cNvSpPr>
            <a:spLocks noGrp="1" noChangeArrowheads="1"/>
          </p:cNvSpPr>
          <p:nvPr/>
        </p:nvSpPr>
        <p:spPr bwMode="auto"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/>
          <a:p>
            <a:pPr algn="r"/>
            <a:fld id="{70CD83F6-43A1-4CE6-897F-E3013EF8242D}" type="slidenum">
              <a:rPr lang="zh-CN" altLang="en-US" sz="1200">
                <a:latin typeface="Calibri" pitchFamily="34" charset="0"/>
              </a:rPr>
              <a:pPr algn="r"/>
              <a:t>17</a:t>
            </a:fld>
            <a:endParaRPr lang="zh-CN" altLang="en-US" sz="120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xfrm>
            <a:off x="1371600" y="1143000"/>
            <a:ext cx="4114800" cy="3086100"/>
          </a:xfrm>
          <a:ln>
            <a:miter lim="800000"/>
          </a:ln>
        </p:spPr>
      </p:sp>
      <p:sp>
        <p:nvSpPr>
          <p:cNvPr id="34818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34819" name="幻灯片编号占位符 3"/>
          <p:cNvSpPr>
            <a:spLocks noGrp="1" noChangeArrowheads="1"/>
          </p:cNvSpPr>
          <p:nvPr/>
        </p:nvSpPr>
        <p:spPr bwMode="auto"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/>
          <a:p>
            <a:pPr algn="r"/>
            <a:fld id="{70CD83F6-43A1-4CE6-897F-E3013EF8242D}" type="slidenum">
              <a:rPr lang="zh-CN" altLang="en-US" sz="1200">
                <a:latin typeface="Calibri" pitchFamily="34" charset="0"/>
              </a:rPr>
              <a:pPr algn="r"/>
              <a:t>18</a:t>
            </a:fld>
            <a:endParaRPr lang="zh-CN" altLang="en-US" sz="120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xfrm>
            <a:off x="1371600" y="1143000"/>
            <a:ext cx="4114800" cy="3086100"/>
          </a:xfrm>
          <a:ln>
            <a:miter lim="800000"/>
          </a:ln>
        </p:spPr>
      </p:sp>
      <p:sp>
        <p:nvSpPr>
          <p:cNvPr id="34818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34819" name="幻灯片编号占位符 3"/>
          <p:cNvSpPr>
            <a:spLocks noGrp="1" noChangeArrowheads="1"/>
          </p:cNvSpPr>
          <p:nvPr/>
        </p:nvSpPr>
        <p:spPr bwMode="auto"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/>
          <a:p>
            <a:pPr algn="r"/>
            <a:fld id="{70CD83F6-43A1-4CE6-897F-E3013EF8242D}" type="slidenum">
              <a:rPr lang="zh-CN" altLang="en-US" sz="1200">
                <a:latin typeface="Calibri" pitchFamily="34" charset="0"/>
              </a:rPr>
              <a:pPr algn="r"/>
              <a:t>19</a:t>
            </a:fld>
            <a:endParaRPr lang="zh-CN" altLang="en-US" sz="120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xfrm>
            <a:off x="1371600" y="1143000"/>
            <a:ext cx="4114800" cy="3086100"/>
          </a:xfrm>
          <a:ln>
            <a:miter lim="800000"/>
          </a:ln>
        </p:spPr>
      </p:sp>
      <p:sp>
        <p:nvSpPr>
          <p:cNvPr id="34818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34819" name="幻灯片编号占位符 3"/>
          <p:cNvSpPr>
            <a:spLocks noGrp="1" noChangeArrowheads="1"/>
          </p:cNvSpPr>
          <p:nvPr/>
        </p:nvSpPr>
        <p:spPr bwMode="auto"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/>
          <a:p>
            <a:pPr algn="r"/>
            <a:fld id="{70CD83F6-43A1-4CE6-897F-E3013EF8242D}" type="slidenum">
              <a:rPr lang="zh-CN" altLang="en-US" sz="1200">
                <a:latin typeface="Calibri" pitchFamily="34" charset="0"/>
              </a:rPr>
              <a:pPr algn="r"/>
              <a:t>20</a:t>
            </a:fld>
            <a:endParaRPr lang="zh-CN" altLang="en-US" sz="120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资料下载：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www.1ppt.com/ziliao/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范文下载：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www.1ppt.com/fanwen/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论坛：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www.1ppt.cn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C8A9FB-2E0F-4978-9BF2-AEFB83B92D7D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79175083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xfrm>
            <a:off x="1371600" y="1143000"/>
            <a:ext cx="4114800" cy="3086100"/>
          </a:xfrm>
          <a:ln>
            <a:miter lim="800000"/>
          </a:ln>
        </p:spPr>
      </p:sp>
      <p:sp>
        <p:nvSpPr>
          <p:cNvPr id="11266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1267" name="幻灯片编号占位符 3"/>
          <p:cNvSpPr>
            <a:spLocks noGrp="1" noChangeArrowheads="1"/>
          </p:cNvSpPr>
          <p:nvPr/>
        </p:nvSpPr>
        <p:spPr bwMode="auto"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/>
          <a:p>
            <a:pPr algn="r"/>
            <a:fld id="{07B7978E-C2D1-4DD5-B544-3A76F756D993}" type="slidenum">
              <a:rPr lang="zh-CN" altLang="en-US" sz="1200">
                <a:latin typeface="Calibri" pitchFamily="34" charset="0"/>
              </a:rPr>
              <a:pPr algn="r"/>
              <a:t>7</a:t>
            </a:fld>
            <a:endParaRPr lang="zh-CN" altLang="en-US" sz="120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6A43CB-8CD8-481B-826F-9EA9627E8B14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6A43CB-8CD8-481B-826F-9EA9627E8B14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6A43CB-8CD8-481B-826F-9EA9627E8B14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xfrm>
            <a:off x="1371600" y="1143000"/>
            <a:ext cx="4114800" cy="3086100"/>
          </a:xfrm>
          <a:ln>
            <a:miter lim="800000"/>
          </a:ln>
        </p:spPr>
      </p:sp>
      <p:sp>
        <p:nvSpPr>
          <p:cNvPr id="14338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4339" name="幻灯片编号占位符 3"/>
          <p:cNvSpPr>
            <a:spLocks noGrp="1" noChangeArrowheads="1"/>
          </p:cNvSpPr>
          <p:nvPr/>
        </p:nvSpPr>
        <p:spPr bwMode="auto"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/>
          <a:p>
            <a:pPr algn="r"/>
            <a:fld id="{44485A8F-58CD-4A8E-A6D1-95D7D62C3C4E}" type="slidenum">
              <a:rPr lang="zh-CN" altLang="en-US" sz="1200">
                <a:latin typeface="Calibri" pitchFamily="34" charset="0"/>
              </a:rPr>
              <a:pPr algn="r"/>
              <a:t>12</a:t>
            </a:fld>
            <a:endParaRPr lang="zh-CN" altLang="en-US" sz="120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xfrm>
            <a:off x="1371600" y="1143000"/>
            <a:ext cx="4114800" cy="3086100"/>
          </a:xfrm>
          <a:ln>
            <a:miter lim="800000"/>
          </a:ln>
        </p:spPr>
      </p:sp>
      <p:sp>
        <p:nvSpPr>
          <p:cNvPr id="16386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6387" name="幻灯片编号占位符 3"/>
          <p:cNvSpPr>
            <a:spLocks noGrp="1" noChangeArrowheads="1"/>
          </p:cNvSpPr>
          <p:nvPr/>
        </p:nvSpPr>
        <p:spPr bwMode="auto"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/>
          <a:p>
            <a:pPr algn="r"/>
            <a:fld id="{E94DFFDD-B6A4-4C99-9023-2013CBA418FA}" type="slidenum">
              <a:rPr lang="zh-CN" altLang="en-US" sz="1200">
                <a:latin typeface="Calibri" pitchFamily="34" charset="0"/>
              </a:rPr>
              <a:pPr algn="r"/>
              <a:t>13</a:t>
            </a:fld>
            <a:endParaRPr lang="zh-CN" altLang="en-US" sz="120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xfrm>
            <a:off x="1371600" y="1143000"/>
            <a:ext cx="4114800" cy="3086100"/>
          </a:xfrm>
          <a:ln>
            <a:miter lim="800000"/>
          </a:ln>
        </p:spPr>
      </p:sp>
      <p:sp>
        <p:nvSpPr>
          <p:cNvPr id="18434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8435" name="幻灯片编号占位符 3"/>
          <p:cNvSpPr>
            <a:spLocks noGrp="1" noChangeArrowheads="1"/>
          </p:cNvSpPr>
          <p:nvPr/>
        </p:nvSpPr>
        <p:spPr bwMode="auto"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/>
          <a:p>
            <a:pPr algn="r"/>
            <a:fld id="{D60C6140-1E0F-4DBD-8CBD-486901744EFE}" type="slidenum">
              <a:rPr lang="zh-CN" altLang="en-US" sz="1200">
                <a:latin typeface="Calibri" pitchFamily="34" charset="0"/>
              </a:rPr>
              <a:pPr algn="r"/>
              <a:t>14</a:t>
            </a:fld>
            <a:endParaRPr lang="zh-CN" altLang="en-US" sz="1200">
              <a:latin typeface="Calibri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3"/>
          <p:cNvSpPr/>
          <p:nvPr/>
        </p:nvSpPr>
        <p:spPr>
          <a:xfrm rot="6238231" flipH="1">
            <a:off x="6909991" y="4381104"/>
            <a:ext cx="1169988" cy="878681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3765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kumimoji="1" lang="zh-CN" altLang="en-US" noProof="1"/>
          </a:p>
        </p:txBody>
      </p:sp>
      <p:sp>
        <p:nvSpPr>
          <p:cNvPr id="4" name="矩形 5"/>
          <p:cNvSpPr/>
          <p:nvPr/>
        </p:nvSpPr>
        <p:spPr>
          <a:xfrm rot="19041346" flipH="1">
            <a:off x="7566423" y="6107114"/>
            <a:ext cx="140494" cy="187325"/>
          </a:xfrm>
          <a:prstGeom prst="rect">
            <a:avLst/>
          </a:prstGeom>
          <a:solidFill>
            <a:schemeClr val="accent3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3765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kumimoji="1" lang="zh-CN" altLang="en-US" noProof="1"/>
          </a:p>
        </p:txBody>
      </p:sp>
      <p:sp>
        <p:nvSpPr>
          <p:cNvPr id="5" name="矩形 6"/>
          <p:cNvSpPr/>
          <p:nvPr/>
        </p:nvSpPr>
        <p:spPr>
          <a:xfrm rot="998715" flipH="1">
            <a:off x="7879557" y="5621339"/>
            <a:ext cx="354806" cy="473075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3765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kumimoji="1" lang="zh-CN" altLang="en-US" noProof="1"/>
          </a:p>
        </p:txBody>
      </p:sp>
      <p:sp>
        <p:nvSpPr>
          <p:cNvPr id="6" name="矩形 7"/>
          <p:cNvSpPr/>
          <p:nvPr/>
        </p:nvSpPr>
        <p:spPr>
          <a:xfrm rot="19250941" flipH="1">
            <a:off x="7634287" y="5688014"/>
            <a:ext cx="167879" cy="223837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3765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kumimoji="1" lang="zh-CN" altLang="en-US" noProof="1"/>
          </a:p>
        </p:txBody>
      </p:sp>
      <p:sp>
        <p:nvSpPr>
          <p:cNvPr id="7" name="矩形 8"/>
          <p:cNvSpPr/>
          <p:nvPr/>
        </p:nvSpPr>
        <p:spPr>
          <a:xfrm rot="19628487" flipH="1">
            <a:off x="8373666" y="6592889"/>
            <a:ext cx="359569" cy="477837"/>
          </a:xfrm>
          <a:prstGeom prst="rect">
            <a:avLst/>
          </a:prstGeom>
          <a:solidFill>
            <a:schemeClr val="accent4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3765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kumimoji="1" lang="zh-CN" altLang="en-US" noProof="1"/>
          </a:p>
        </p:txBody>
      </p:sp>
      <p:sp>
        <p:nvSpPr>
          <p:cNvPr id="8" name="矩形 1"/>
          <p:cNvSpPr/>
          <p:nvPr/>
        </p:nvSpPr>
        <p:spPr>
          <a:xfrm rot="1703810" flipH="1">
            <a:off x="8653463" y="2659064"/>
            <a:ext cx="502444" cy="669925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3765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kumimoji="1" lang="zh-CN" altLang="en-US" noProof="1"/>
          </a:p>
        </p:txBody>
      </p:sp>
      <p:sp>
        <p:nvSpPr>
          <p:cNvPr id="9" name="矩形 2"/>
          <p:cNvSpPr/>
          <p:nvPr/>
        </p:nvSpPr>
        <p:spPr>
          <a:xfrm rot="985914" flipH="1">
            <a:off x="8304610" y="5414963"/>
            <a:ext cx="994172" cy="1325562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3765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kumimoji="1" lang="zh-CN" altLang="en-US" noProof="1"/>
          </a:p>
        </p:txBody>
      </p:sp>
      <p:sp>
        <p:nvSpPr>
          <p:cNvPr id="10" name="矩形 4"/>
          <p:cNvSpPr/>
          <p:nvPr/>
        </p:nvSpPr>
        <p:spPr>
          <a:xfrm rot="3014278" flipH="1">
            <a:off x="7405489" y="3831631"/>
            <a:ext cx="1958975" cy="1468041"/>
          </a:xfrm>
          <a:prstGeom prst="rect">
            <a:avLst/>
          </a:prstGeom>
          <a:solidFill>
            <a:schemeClr val="accent3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3765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kumimoji="1" lang="zh-CN" altLang="en-US" noProof="1"/>
          </a:p>
        </p:txBody>
      </p:sp>
      <p:sp>
        <p:nvSpPr>
          <p:cNvPr id="11" name="矩形 10"/>
          <p:cNvSpPr/>
          <p:nvPr/>
        </p:nvSpPr>
        <p:spPr>
          <a:xfrm rot="4169379" flipH="1">
            <a:off x="6690916" y="5487988"/>
            <a:ext cx="203200" cy="152400"/>
          </a:xfrm>
          <a:prstGeom prst="rect">
            <a:avLst/>
          </a:prstGeom>
          <a:solidFill>
            <a:schemeClr val="accent4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3765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kumimoji="1" lang="zh-CN" altLang="en-US" noProof="1"/>
          </a:p>
        </p:txBody>
      </p:sp>
      <p:sp>
        <p:nvSpPr>
          <p:cNvPr id="12" name="矩形 11"/>
          <p:cNvSpPr/>
          <p:nvPr/>
        </p:nvSpPr>
        <p:spPr>
          <a:xfrm rot="1849597" flipH="1">
            <a:off x="7811691" y="6386514"/>
            <a:ext cx="501253" cy="669925"/>
          </a:xfrm>
          <a:prstGeom prst="rect">
            <a:avLst/>
          </a:prstGeom>
          <a:solidFill>
            <a:schemeClr val="accent3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3765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kumimoji="1" lang="zh-CN" altLang="en-US" noProof="1"/>
          </a:p>
        </p:txBody>
      </p:sp>
      <p:sp>
        <p:nvSpPr>
          <p:cNvPr id="13" name="矩形 12"/>
          <p:cNvSpPr/>
          <p:nvPr/>
        </p:nvSpPr>
        <p:spPr>
          <a:xfrm rot="1703810" flipH="1">
            <a:off x="7539038" y="3232150"/>
            <a:ext cx="246460" cy="330200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3765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kumimoji="1" lang="zh-CN" altLang="en-US" noProof="1"/>
          </a:p>
        </p:txBody>
      </p:sp>
      <p:pic>
        <p:nvPicPr>
          <p:cNvPr id="14" name="Picture 16" descr="timg?image&amp;quality=80&amp;size=b9999_10000&amp;sec=1514455248577&amp;di=17a6aee7f6970fc09f61a1489a9c9b1a&amp;imgtype=0&amp;src=http%3A%2F%2Fpic2"/>
          <p:cNvPicPr>
            <a:picLocks noChangeAspect="1" noChangeArrowheads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2673" y="5341939"/>
            <a:ext cx="850106" cy="1139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文本占位符 7"/>
          <p:cNvSpPr>
            <a:spLocks noGrp="1"/>
          </p:cNvSpPr>
          <p:nvPr>
            <p:ph type="body" sz="quarter" idx="10"/>
          </p:nvPr>
        </p:nvSpPr>
        <p:spPr>
          <a:xfrm>
            <a:off x="251857" y="236937"/>
            <a:ext cx="4201025" cy="529569"/>
          </a:xfrm>
          <a:prstGeom prst="rect">
            <a:avLst/>
          </a:prstGeom>
          <a:ln w="12700" cmpd="sng">
            <a:noFill/>
          </a:ln>
        </p:spPr>
        <p:txBody>
          <a:bodyPr vert="horz" anchor="ctr"/>
          <a:lstStyle>
            <a:lvl1pPr marL="0" indent="0" algn="l">
              <a:buNone/>
              <a:defRPr sz="240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</p:spTree>
    <p:extLst>
      <p:ext uri="{BB962C8B-B14F-4D97-AF65-F5344CB8AC3E}">
        <p14:creationId xmlns="" xmlns:p14="http://schemas.microsoft.com/office/powerpoint/2010/main" val="38631041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93027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478281"/>
            <a:ext cx="7886700" cy="469868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45704805-93DF-4705-8899-8C802267297F}" type="datetimeFigureOut">
              <a:rPr lang="zh-CN" altLang="en-US" smtClean="0"/>
              <a:pPr/>
              <a:t>2020/3/16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09C2A499-BA2D-4B14-A23E-F832C66777E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Arial" panose="020B0604020202020204" pitchFamily="34" charset="0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Gothic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Gothic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Gothic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Gothic" pitchFamily="34" charset="0"/>
          <a:ea typeface="宋体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itchFamily="34" charset="0"/>
        <a:buChar char="•"/>
        <a:defRPr sz="28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gi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标题 1"/>
          <p:cNvSpPr>
            <a:spLocks noChangeArrowheads="1"/>
          </p:cNvSpPr>
          <p:nvPr/>
        </p:nvSpPr>
        <p:spPr bwMode="auto">
          <a:xfrm>
            <a:off x="0" y="1643064"/>
            <a:ext cx="9144000" cy="147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defTabSz="914400" eaLnBrk="0" hangingPunct="0">
              <a:lnSpc>
                <a:spcPct val="90000"/>
              </a:lnSpc>
            </a:pPr>
            <a:r>
              <a:rPr lang="en-US" altLang="zh-CN" sz="6600" b="1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16 </a:t>
            </a:r>
            <a:r>
              <a:rPr lang="zh-CN" altLang="en-US" sz="6600" b="1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驱遣我们的想象</a:t>
            </a:r>
          </a:p>
        </p:txBody>
      </p:sp>
      <p:sp>
        <p:nvSpPr>
          <p:cNvPr id="4099" name="副标题 2"/>
          <p:cNvSpPr>
            <a:spLocks noChangeArrowheads="1"/>
          </p:cNvSpPr>
          <p:nvPr/>
        </p:nvSpPr>
        <p:spPr bwMode="auto">
          <a:xfrm>
            <a:off x="1831181" y="3360259"/>
            <a:ext cx="5481638" cy="723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ctr" defTabSz="914400" eaLnBrk="0" hangingPunct="0">
              <a:lnSpc>
                <a:spcPct val="90000"/>
              </a:lnSpc>
              <a:spcBef>
                <a:spcPts val="1000"/>
              </a:spcBef>
            </a:pPr>
            <a:r>
              <a:rPr lang="zh-CN" altLang="en-US" sz="3600" b="1" dirty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叶圣陶</a:t>
            </a:r>
          </a:p>
        </p:txBody>
      </p:sp>
    </p:spTree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8"/>
          <p:cNvSpPr txBox="1"/>
          <p:nvPr/>
        </p:nvSpPr>
        <p:spPr>
          <a:xfrm>
            <a:off x="124695" y="119979"/>
            <a:ext cx="63236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800" b="1" dirty="0">
                <a:solidFill>
                  <a:schemeClr val="tx1">
                    <a:lumMod val="50000"/>
                  </a:schemeClr>
                </a:solidFill>
                <a:latin typeface="宋体" pitchFamily="2" charset="-122"/>
                <a:ea typeface="宋体" pitchFamily="2" charset="-122"/>
              </a:rPr>
              <a:t>自主探究</a:t>
            </a:r>
          </a:p>
        </p:txBody>
      </p:sp>
      <p:cxnSp>
        <p:nvCxnSpPr>
          <p:cNvPr id="15" name="直接连接符 14"/>
          <p:cNvCxnSpPr/>
          <p:nvPr/>
        </p:nvCxnSpPr>
        <p:spPr>
          <a:xfrm flipH="1" flipV="1">
            <a:off x="788296" y="139476"/>
            <a:ext cx="0" cy="7920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本框 10"/>
          <p:cNvSpPr txBox="1"/>
          <p:nvPr/>
        </p:nvSpPr>
        <p:spPr>
          <a:xfrm>
            <a:off x="875928" y="351328"/>
            <a:ext cx="839629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b="1" dirty="0" smtClean="0">
                <a:solidFill>
                  <a:schemeClr val="tx1">
                    <a:lumMod val="50000"/>
                  </a:schemeClr>
                </a:solidFill>
                <a:latin typeface="宋体" pitchFamily="2" charset="-122"/>
                <a:ea typeface="宋体" pitchFamily="2" charset="-122"/>
                <a:sym typeface="+mn-ea"/>
              </a:rPr>
              <a:t>初步感知</a:t>
            </a:r>
          </a:p>
        </p:txBody>
      </p:sp>
      <p:grpSp>
        <p:nvGrpSpPr>
          <p:cNvPr id="2" name="组合 10"/>
          <p:cNvGrpSpPr/>
          <p:nvPr/>
        </p:nvGrpSpPr>
        <p:grpSpPr>
          <a:xfrm>
            <a:off x="1192148" y="1890146"/>
            <a:ext cx="6802029" cy="1200329"/>
            <a:chOff x="1876132" y="2094861"/>
            <a:chExt cx="9069372" cy="1200329"/>
          </a:xfrm>
        </p:grpSpPr>
        <p:sp>
          <p:nvSpPr>
            <p:cNvPr id="9" name="矩形 8"/>
            <p:cNvSpPr/>
            <p:nvPr/>
          </p:nvSpPr>
          <p:spPr>
            <a:xfrm>
              <a:off x="2217692" y="2094861"/>
              <a:ext cx="8727812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400" b="1" spc="225" dirty="0">
                  <a:solidFill>
                    <a:srgbClr val="00B050"/>
                  </a:solidFill>
                  <a:latin typeface="+mn-ea"/>
                </a:rPr>
                <a:t>第三部分</a:t>
              </a:r>
              <a:r>
                <a:rPr lang="en-US" altLang="zh-CN" sz="2400" b="1" spc="225" dirty="0">
                  <a:solidFill>
                    <a:srgbClr val="00B050"/>
                  </a:solidFill>
                  <a:latin typeface="+mn-ea"/>
                </a:rPr>
                <a:t>(</a:t>
              </a:r>
              <a:r>
                <a:rPr lang="zh-CN" altLang="en-US" sz="2400" b="1" spc="225" dirty="0">
                  <a:solidFill>
                    <a:srgbClr val="00B050"/>
                  </a:solidFill>
                  <a:latin typeface="+mn-ea"/>
                </a:rPr>
                <a:t>第</a:t>
              </a:r>
              <a:r>
                <a:rPr lang="en-US" altLang="zh-CN" sz="2400" b="1" spc="225" dirty="0">
                  <a:solidFill>
                    <a:srgbClr val="00B050"/>
                  </a:solidFill>
                  <a:latin typeface="+mn-ea"/>
                </a:rPr>
                <a:t>14</a:t>
              </a:r>
              <a:r>
                <a:rPr lang="zh-CN" altLang="en-US" sz="2400" b="1" spc="225" dirty="0">
                  <a:solidFill>
                    <a:srgbClr val="00B050"/>
                  </a:solidFill>
                  <a:latin typeface="+mn-ea"/>
                </a:rPr>
                <a:t>段</a:t>
              </a:r>
              <a:r>
                <a:rPr lang="en-US" altLang="zh-CN" sz="2400" b="1" spc="225" dirty="0">
                  <a:solidFill>
                    <a:srgbClr val="00B050"/>
                  </a:solidFill>
                  <a:latin typeface="+mn-ea"/>
                </a:rPr>
                <a:t>)</a:t>
              </a:r>
              <a:r>
                <a:rPr lang="zh-CN" altLang="en-US" sz="2400" b="1" spc="225" dirty="0">
                  <a:solidFill>
                    <a:srgbClr val="00B050"/>
                  </a:solidFill>
                  <a:latin typeface="+mn-ea"/>
                </a:rPr>
                <a:t>：</a:t>
              </a:r>
              <a:r>
                <a:rPr lang="zh-CN" altLang="en-US" sz="2400" spc="225" dirty="0">
                  <a:solidFill>
                    <a:schemeClr val="tx1">
                      <a:lumMod val="50000"/>
                    </a:schemeClr>
                  </a:solidFill>
                  <a:latin typeface="+mn-ea"/>
                </a:rPr>
                <a:t>最后强调必须驱遣我们的想象，才能够通过</a:t>
              </a:r>
              <a:r>
                <a:rPr lang="zh-CN" altLang="en-US" sz="2400" spc="225" dirty="0" smtClean="0">
                  <a:solidFill>
                    <a:schemeClr val="tx1">
                      <a:lumMod val="50000"/>
                    </a:schemeClr>
                  </a:solidFill>
                  <a:latin typeface="+mn-ea"/>
                </a:rPr>
                <a:t>文字，接受</a:t>
              </a:r>
              <a:r>
                <a:rPr lang="zh-CN" altLang="en-US" sz="2400" spc="225" dirty="0">
                  <a:solidFill>
                    <a:schemeClr val="tx1">
                      <a:lumMod val="50000"/>
                    </a:schemeClr>
                  </a:solidFill>
                  <a:latin typeface="+mn-ea"/>
                </a:rPr>
                <a:t>美感的经验，得到人生的受用。</a:t>
              </a:r>
            </a:p>
          </p:txBody>
        </p:sp>
        <p:sp>
          <p:nvSpPr>
            <p:cNvPr id="10" name="椭圆 9"/>
            <p:cNvSpPr/>
            <p:nvPr/>
          </p:nvSpPr>
          <p:spPr>
            <a:xfrm>
              <a:off x="1876132" y="2289497"/>
              <a:ext cx="216000" cy="216000"/>
            </a:xfrm>
            <a:prstGeom prst="ellipse">
              <a:avLst/>
            </a:prstGeom>
            <a:solidFill>
              <a:srgbClr val="92D050"/>
            </a:solidFill>
            <a:ln w="28575"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latin typeface="+mn-ea"/>
              </a:endParaRPr>
            </a:p>
          </p:txBody>
        </p:sp>
      </p:grpSp>
      <p:pic>
        <p:nvPicPr>
          <p:cNvPr id="12" name="图片 11" descr="63f23df1f88002f2f130a186428bc546.jpg"/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flipH="1">
            <a:off x="6694228" y="3171188"/>
            <a:ext cx="2118815" cy="368681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Text Box 5"/>
          <p:cNvSpPr txBox="1">
            <a:spLocks noChangeArrowheads="1"/>
          </p:cNvSpPr>
          <p:nvPr/>
        </p:nvSpPr>
        <p:spPr bwMode="auto">
          <a:xfrm>
            <a:off x="642938" y="127592"/>
            <a:ext cx="7631906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284413" indent="1588" defTabSz="912813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741613" indent="1588" defTabSz="912813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198813" indent="1588" defTabSz="912813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656013" indent="1588" defTabSz="912813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en-US" altLang="zh-CN" sz="3200" b="1" dirty="0">
                <a:latin typeface="宋体" pitchFamily="2" charset="-122"/>
              </a:rPr>
              <a:t>   </a:t>
            </a:r>
            <a:r>
              <a:rPr lang="zh-CN" altLang="en-US" sz="2400" b="1" dirty="0">
                <a:latin typeface="宋体" pitchFamily="2" charset="-122"/>
              </a:rPr>
              <a:t>在文中找出表达作者观点的句子，总结归纳文章的</a:t>
            </a:r>
            <a:r>
              <a:rPr lang="zh-CN" altLang="en-US" sz="2400" b="1" dirty="0">
                <a:solidFill>
                  <a:srgbClr val="00B0F0"/>
                </a:solidFill>
                <a:latin typeface="华文细黑" pitchFamily="2" charset="-122"/>
                <a:ea typeface="华文细黑" pitchFamily="2" charset="-122"/>
              </a:rPr>
              <a:t>中心观点</a:t>
            </a:r>
            <a:r>
              <a:rPr lang="zh-CN" altLang="en-US" sz="2400" b="1" dirty="0">
                <a:latin typeface="宋体" pitchFamily="2" charset="-122"/>
              </a:rPr>
              <a:t>。</a:t>
            </a:r>
            <a:r>
              <a:rPr lang="zh-CN" altLang="en-US" sz="2800" b="1" dirty="0">
                <a:latin typeface="宋体" pitchFamily="2" charset="-122"/>
              </a:rPr>
              <a:t> </a:t>
            </a:r>
          </a:p>
        </p:txBody>
      </p:sp>
      <p:sp>
        <p:nvSpPr>
          <p:cNvPr id="9239" name="Text Box 26"/>
          <p:cNvSpPr txBox="1">
            <a:spLocks noChangeArrowheads="1"/>
          </p:cNvSpPr>
          <p:nvPr/>
        </p:nvSpPr>
        <p:spPr bwMode="auto">
          <a:xfrm>
            <a:off x="642938" y="1250950"/>
            <a:ext cx="7631906" cy="8925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284413" indent="1588" defTabSz="912813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741613" indent="1588" defTabSz="912813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198813" indent="1588" defTabSz="912813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656013" indent="1588" defTabSz="912813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2400" b="1" dirty="0">
                <a:solidFill>
                  <a:srgbClr val="3333FF"/>
                </a:solidFill>
                <a:latin typeface="华文仿宋" pitchFamily="2" charset="-122"/>
                <a:ea typeface="华文仿宋" pitchFamily="2" charset="-122"/>
              </a:rPr>
              <a:t>        ①</a:t>
            </a:r>
            <a:r>
              <a:rPr lang="zh-CN" altLang="en-US" sz="2400" b="1" dirty="0">
                <a:solidFill>
                  <a:srgbClr val="FF0000"/>
                </a:solidFill>
                <a:latin typeface="华文仿宋" pitchFamily="2" charset="-122"/>
                <a:ea typeface="华文仿宋" pitchFamily="2" charset="-122"/>
              </a:rPr>
              <a:t>文字是一道桥梁</a:t>
            </a:r>
            <a:r>
              <a:rPr lang="zh-CN" altLang="en-US" sz="2400" dirty="0">
                <a:solidFill>
                  <a:srgbClr val="FF0000"/>
                </a:solidFill>
              </a:rPr>
              <a:t> </a:t>
            </a:r>
            <a:r>
              <a:rPr lang="zh-CN" altLang="en-US" sz="2400" b="1" dirty="0">
                <a:solidFill>
                  <a:srgbClr val="FF0000"/>
                </a:solidFill>
                <a:latin typeface="华文仿宋" pitchFamily="2" charset="-122"/>
                <a:ea typeface="华文仿宋" pitchFamily="2" charset="-122"/>
              </a:rPr>
              <a:t>。</a:t>
            </a:r>
            <a:r>
              <a:rPr lang="zh-CN" altLang="en-US" sz="2400" b="1" dirty="0">
                <a:solidFill>
                  <a:srgbClr val="3333FF"/>
                </a:solidFill>
                <a:latin typeface="华文仿宋" pitchFamily="2" charset="-122"/>
                <a:ea typeface="华文仿宋" pitchFamily="2" charset="-122"/>
              </a:rPr>
              <a:t>通过了这一道桥梁，读者才和作者会面</a:t>
            </a:r>
            <a:r>
              <a:rPr lang="zh-CN" altLang="en-US" sz="2400" b="1" dirty="0" smtClean="0">
                <a:solidFill>
                  <a:srgbClr val="3333FF"/>
                </a:solidFill>
                <a:latin typeface="华文仿宋" pitchFamily="2" charset="-122"/>
                <a:ea typeface="华文仿宋" pitchFamily="2" charset="-122"/>
              </a:rPr>
              <a:t>。</a:t>
            </a:r>
            <a:r>
              <a:rPr lang="zh-CN" altLang="en-US" sz="2400" b="1" dirty="0" smtClean="0">
                <a:solidFill>
                  <a:srgbClr val="FF0000"/>
                </a:solidFill>
                <a:latin typeface="华文仿宋" pitchFamily="2" charset="-122"/>
                <a:ea typeface="华文仿宋" pitchFamily="2" charset="-122"/>
              </a:rPr>
              <a:t>比喻论证</a:t>
            </a:r>
            <a:r>
              <a:rPr lang="zh-CN" altLang="en-US" sz="2800" b="1" dirty="0" smtClean="0">
                <a:solidFill>
                  <a:srgbClr val="FF0000"/>
                </a:solidFill>
                <a:latin typeface="宋体" pitchFamily="2" charset="-122"/>
              </a:rPr>
              <a:t> </a:t>
            </a:r>
            <a:endParaRPr lang="zh-CN" altLang="en-US" sz="2800" b="1" dirty="0">
              <a:solidFill>
                <a:srgbClr val="FF0000"/>
              </a:solidFill>
              <a:latin typeface="宋体" pitchFamily="2" charset="-122"/>
            </a:endParaRPr>
          </a:p>
        </p:txBody>
      </p:sp>
      <p:sp>
        <p:nvSpPr>
          <p:cNvPr id="9240" name="Text Box 26"/>
          <p:cNvSpPr txBox="1">
            <a:spLocks noChangeArrowheads="1"/>
          </p:cNvSpPr>
          <p:nvPr/>
        </p:nvSpPr>
        <p:spPr bwMode="auto">
          <a:xfrm>
            <a:off x="634604" y="2249488"/>
            <a:ext cx="7631906" cy="8925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284413" indent="1588" defTabSz="912813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741613" indent="1588" defTabSz="912813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198813" indent="1588" defTabSz="912813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656013" indent="1588" defTabSz="912813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2400" b="1" dirty="0">
                <a:solidFill>
                  <a:srgbClr val="3333FF"/>
                </a:solidFill>
                <a:latin typeface="华文仿宋" pitchFamily="2" charset="-122"/>
                <a:ea typeface="华文仿宋" pitchFamily="2" charset="-122"/>
              </a:rPr>
              <a:t>        ②作者想做到的是：写下来的文字正好传达出他的所见所感。</a:t>
            </a:r>
            <a:r>
              <a:rPr lang="zh-CN" altLang="en-US" sz="2800" b="1" dirty="0">
                <a:solidFill>
                  <a:srgbClr val="3333FF"/>
                </a:solidFill>
                <a:latin typeface="宋体" pitchFamily="2" charset="-122"/>
              </a:rPr>
              <a:t> </a:t>
            </a:r>
          </a:p>
        </p:txBody>
      </p:sp>
      <p:sp>
        <p:nvSpPr>
          <p:cNvPr id="9241" name="Text Box 26"/>
          <p:cNvSpPr txBox="1">
            <a:spLocks noChangeArrowheads="1"/>
          </p:cNvSpPr>
          <p:nvPr/>
        </p:nvSpPr>
        <p:spPr bwMode="auto">
          <a:xfrm>
            <a:off x="634604" y="3378201"/>
            <a:ext cx="7631906" cy="8925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284413" indent="1588" defTabSz="912813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741613" indent="1588" defTabSz="912813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198813" indent="1588" defTabSz="912813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656013" indent="1588" defTabSz="912813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2400" b="1" dirty="0">
                <a:solidFill>
                  <a:srgbClr val="3333FF"/>
                </a:solidFill>
                <a:latin typeface="华文仿宋" pitchFamily="2" charset="-122"/>
                <a:ea typeface="华文仿宋" pitchFamily="2" charset="-122"/>
              </a:rPr>
              <a:t>        ③就读者的方面说，他们要通过文字去接触作者的所见所感。</a:t>
            </a:r>
            <a:r>
              <a:rPr lang="zh-CN" altLang="en-US" sz="2800" b="1" dirty="0">
                <a:solidFill>
                  <a:srgbClr val="3333FF"/>
                </a:solidFill>
                <a:latin typeface="宋体" pitchFamily="2" charset="-122"/>
              </a:rPr>
              <a:t> </a:t>
            </a:r>
          </a:p>
        </p:txBody>
      </p:sp>
      <p:sp>
        <p:nvSpPr>
          <p:cNvPr id="9242" name="Text Box 26"/>
          <p:cNvSpPr txBox="1">
            <a:spLocks noChangeArrowheads="1"/>
          </p:cNvSpPr>
          <p:nvPr/>
        </p:nvSpPr>
        <p:spPr bwMode="auto">
          <a:xfrm>
            <a:off x="634604" y="4341814"/>
            <a:ext cx="7631906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284413" indent="1588" defTabSz="912813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741613" indent="1588" defTabSz="912813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198813" indent="1588" defTabSz="912813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656013" indent="1588" defTabSz="912813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2400" b="1" dirty="0">
                <a:solidFill>
                  <a:srgbClr val="3333FF"/>
                </a:solidFill>
                <a:latin typeface="华文仿宋" pitchFamily="2" charset="-122"/>
                <a:ea typeface="华文仿宋" pitchFamily="2" charset="-122"/>
              </a:rPr>
              <a:t>        ④像这样驱遣着想象来看，这一幅图画就显现在眼前了。同时也就接触了作者的意境。 </a:t>
            </a:r>
          </a:p>
        </p:txBody>
      </p:sp>
      <p:sp>
        <p:nvSpPr>
          <p:cNvPr id="9243" name="Text Box 26"/>
          <p:cNvSpPr txBox="1"/>
          <p:nvPr/>
        </p:nvSpPr>
        <p:spPr>
          <a:xfrm>
            <a:off x="434579" y="5575301"/>
            <a:ext cx="8484394" cy="83099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400" b="1" noProof="1">
                <a:solidFill>
                  <a:srgbClr val="3333FF"/>
                </a:solidFill>
                <a:latin typeface="华文仿宋" pitchFamily="2" charset="-122"/>
                <a:ea typeface="华文仿宋" pitchFamily="2" charset="-122"/>
              </a:rPr>
              <a:t>        </a:t>
            </a:r>
            <a:r>
              <a:rPr lang="zh-CN" altLang="en-US" sz="2400" b="1" noProof="1" smtClean="0">
                <a:solidFill>
                  <a:srgbClr val="3333FF"/>
                </a:solidFill>
                <a:latin typeface="华文仿宋" pitchFamily="2" charset="-122"/>
                <a:ea typeface="华文仿宋" pitchFamily="2" charset="-122"/>
              </a:rPr>
              <a:t>中心论点：</a:t>
            </a:r>
            <a:r>
              <a:rPr lang="zh-CN" altLang="en-US" sz="2400" b="1" noProof="1" smtClean="0"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仿宋" pitchFamily="2" charset="-122"/>
                <a:ea typeface="华文仿宋" pitchFamily="2" charset="-122"/>
              </a:rPr>
              <a:t>鉴赏</a:t>
            </a:r>
            <a:r>
              <a:rPr lang="zh-CN" altLang="en-US" sz="2400" b="1" noProof="1"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仿宋" pitchFamily="2" charset="-122"/>
                <a:ea typeface="华文仿宋" pitchFamily="2" charset="-122"/>
              </a:rPr>
              <a:t>文艺，必须驱遣我们的想象，通过文字去接触作者的所见所感，接受美感的经验，得到人生的受用。</a:t>
            </a:r>
            <a:r>
              <a:rPr lang="zh-CN" altLang="en-US" sz="2400" b="1" noProof="1">
                <a:solidFill>
                  <a:srgbClr val="3333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仿宋" pitchFamily="2" charset="-122"/>
                <a:ea typeface="华文仿宋" pitchFamily="2" charset="-122"/>
              </a:rPr>
              <a:t> 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6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2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2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2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6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2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2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2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6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2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2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2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6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2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3" dur="80"/>
                                        <p:tgtEl>
                                          <p:spTgt spid="924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4" dur="80"/>
                                        <p:tgtEl>
                                          <p:spTgt spid="924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5" dur="80"/>
                                        <p:tgtEl>
                                          <p:spTgt spid="924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39" grpId="0" bldLvl="0"/>
      <p:bldP spid="9240" grpId="0" bldLvl="0"/>
      <p:bldP spid="9241" grpId="0" bldLvl="0"/>
      <p:bldP spid="9242" grpId="0" bldLvl="0"/>
      <p:bldP spid="924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3" name="图片 25622" descr="1XZ{~F`X)[5%[B%B5A$`VYN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26344" y="1058864"/>
            <a:ext cx="7917656" cy="5799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3314" name="Group 11"/>
          <p:cNvGrpSpPr>
            <a:grpSpLocks/>
          </p:cNvGrpSpPr>
          <p:nvPr/>
        </p:nvGrpSpPr>
        <p:grpSpPr bwMode="auto">
          <a:xfrm>
            <a:off x="21431" y="98425"/>
            <a:ext cx="1608535" cy="960438"/>
            <a:chOff x="18" y="62"/>
            <a:chExt cx="1351" cy="605"/>
          </a:xfrm>
        </p:grpSpPr>
        <p:sp>
          <p:nvSpPr>
            <p:cNvPr id="13315" name="Oval 12"/>
            <p:cNvSpPr>
              <a:spLocks noChangeArrowheads="1"/>
            </p:cNvSpPr>
            <p:nvPr/>
          </p:nvSpPr>
          <p:spPr bwMode="auto">
            <a:xfrm>
              <a:off x="18" y="62"/>
              <a:ext cx="1084" cy="605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3316" name="Text Box 13"/>
            <p:cNvSpPr txBox="1">
              <a:spLocks noChangeArrowheads="1"/>
            </p:cNvSpPr>
            <p:nvPr/>
          </p:nvSpPr>
          <p:spPr bwMode="auto">
            <a:xfrm>
              <a:off x="18" y="195"/>
              <a:ext cx="1351" cy="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284413" indent="1588" defTabSz="912813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741613" indent="1588" defTabSz="912813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198813" indent="1588" defTabSz="912813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656013" indent="1588" defTabSz="912813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zh-CN" altLang="en-US" sz="2000" dirty="0">
                  <a:ea typeface="黑体" pitchFamily="49" charset="-122"/>
                </a:rPr>
                <a:t>精读文本</a:t>
              </a:r>
            </a:p>
          </p:txBody>
        </p:sp>
      </p:grpSp>
      <p:sp>
        <p:nvSpPr>
          <p:cNvPr id="13317" name="Text Box 5"/>
          <p:cNvSpPr txBox="1">
            <a:spLocks noChangeArrowheads="1"/>
          </p:cNvSpPr>
          <p:nvPr/>
        </p:nvSpPr>
        <p:spPr bwMode="auto">
          <a:xfrm>
            <a:off x="1009650" y="602933"/>
            <a:ext cx="7549754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284413" indent="1588" defTabSz="912813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741613" indent="1588" defTabSz="912813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198813" indent="1588" defTabSz="912813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656013" indent="1588" defTabSz="912813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en-US" altLang="zh-CN" sz="3200" b="1" dirty="0">
                <a:latin typeface="宋体" pitchFamily="2" charset="-122"/>
              </a:rPr>
              <a:t>   </a:t>
            </a:r>
            <a:r>
              <a:rPr lang="zh-CN" altLang="en-US" sz="2400" b="1" dirty="0">
                <a:latin typeface="宋体" pitchFamily="2" charset="-122"/>
              </a:rPr>
              <a:t> 1.作者要论述如何鉴赏文艺作品，为什么在开篇大篇幅论述作者、读者以及文字之间的联系？</a:t>
            </a:r>
            <a:r>
              <a:rPr lang="zh-CN" altLang="en-US" sz="2800" b="1" dirty="0">
                <a:latin typeface="宋体" pitchFamily="2" charset="-122"/>
              </a:rPr>
              <a:t> </a:t>
            </a:r>
          </a:p>
        </p:txBody>
      </p:sp>
      <p:sp>
        <p:nvSpPr>
          <p:cNvPr id="25621" name="Text Box 26"/>
          <p:cNvSpPr txBox="1">
            <a:spLocks noChangeArrowheads="1"/>
          </p:cNvSpPr>
          <p:nvPr/>
        </p:nvSpPr>
        <p:spPr bwMode="auto">
          <a:xfrm>
            <a:off x="1009650" y="1912939"/>
            <a:ext cx="5053013" cy="45243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284413" indent="1588" defTabSz="912813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741613" indent="1588" defTabSz="912813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198813" indent="1588" defTabSz="912813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656013" indent="1588" defTabSz="912813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2800" b="1" dirty="0">
                <a:solidFill>
                  <a:srgbClr val="3333FF"/>
                </a:solidFill>
                <a:latin typeface="华文仿宋" pitchFamily="2" charset="-122"/>
                <a:ea typeface="华文仿宋" pitchFamily="2" charset="-122"/>
              </a:rPr>
              <a:t>    要论述如何鉴赏文艺作品，首先要认识到文艺作品的本质，即什么是文艺作品。以文字为载体，作者要传达的所见所感，读者想要接触的作者的所见所感，就是文艺作品的本质。因此，</a:t>
            </a:r>
            <a:r>
              <a:rPr lang="zh-CN" altLang="en-US" sz="2800" b="1" dirty="0">
                <a:solidFill>
                  <a:srgbClr val="F23C00"/>
                </a:solidFill>
                <a:latin typeface="华文仿宋" pitchFamily="2" charset="-122"/>
                <a:ea typeface="华文仿宋" pitchFamily="2" charset="-122"/>
              </a:rPr>
              <a:t>论述作者、读者以及文字之间的联系，是为了明确文艺作品的</a:t>
            </a:r>
            <a:r>
              <a:rPr lang="zh-CN" altLang="en-US" sz="2800" b="1" dirty="0">
                <a:solidFill>
                  <a:srgbClr val="00B050"/>
                </a:solidFill>
                <a:latin typeface="华文仿宋" pitchFamily="2" charset="-122"/>
                <a:ea typeface="华文仿宋" pitchFamily="2" charset="-122"/>
              </a:rPr>
              <a:t>本质</a:t>
            </a:r>
            <a:r>
              <a:rPr lang="zh-CN" altLang="en-US" sz="2800" b="1" dirty="0">
                <a:solidFill>
                  <a:srgbClr val="F23C00"/>
                </a:solidFill>
                <a:latin typeface="华文仿宋" pitchFamily="2" charset="-122"/>
                <a:ea typeface="华文仿宋" pitchFamily="2" charset="-122"/>
              </a:rPr>
              <a:t>，是表达中心观点的</a:t>
            </a:r>
            <a:r>
              <a:rPr lang="zh-CN" altLang="en-US" sz="2800" b="1" dirty="0" smtClean="0">
                <a:solidFill>
                  <a:srgbClr val="00B050"/>
                </a:solidFill>
                <a:latin typeface="华文仿宋" pitchFamily="2" charset="-122"/>
                <a:ea typeface="华文仿宋" pitchFamily="2" charset="-122"/>
              </a:rPr>
              <a:t>前提、基础</a:t>
            </a:r>
            <a:r>
              <a:rPr lang="zh-CN" altLang="en-US" sz="2800" b="1" dirty="0" smtClean="0">
                <a:solidFill>
                  <a:srgbClr val="F23C00"/>
                </a:solidFill>
                <a:latin typeface="华文仿宋" pitchFamily="2" charset="-122"/>
                <a:ea typeface="华文仿宋" pitchFamily="2" charset="-122"/>
              </a:rPr>
              <a:t>。</a:t>
            </a:r>
            <a:r>
              <a:rPr lang="zh-CN" altLang="en-US" sz="3200" b="1" dirty="0" smtClean="0">
                <a:solidFill>
                  <a:srgbClr val="F23C00"/>
                </a:solidFill>
                <a:latin typeface="宋体" pitchFamily="2" charset="-122"/>
              </a:rPr>
              <a:t> </a:t>
            </a:r>
            <a:endParaRPr lang="zh-CN" altLang="en-US" sz="3200" b="1" dirty="0">
              <a:solidFill>
                <a:srgbClr val="F23C00"/>
              </a:solidFill>
              <a:latin typeface="宋体" pitchFamily="2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6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56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56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56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21" grpId="0" bldLvl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Picture 2" descr="25flower018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26344" y="6354764"/>
            <a:ext cx="806054" cy="388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2" name="Picture 3" descr="25flower018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032398" y="6354764"/>
            <a:ext cx="806053" cy="388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3" name="Picture 4" descr="25flower018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38450" y="6354764"/>
            <a:ext cx="806054" cy="388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4" name="Picture 5" descr="25flower018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644504" y="6354764"/>
            <a:ext cx="806053" cy="388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5" name="Picture 6" descr="25flower018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50556" y="6354764"/>
            <a:ext cx="806054" cy="388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6" name="Picture 7" descr="25flower018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56610" y="6354764"/>
            <a:ext cx="806053" cy="388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7" name="Picture 8" descr="25flower018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62662" y="6375400"/>
            <a:ext cx="806054" cy="388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8" name="Picture 9" descr="25flower018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68716" y="6354764"/>
            <a:ext cx="806053" cy="388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9" name="图片 26638" descr="1XZ{~F`X)[5%[B%B5A$`VYN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26344" y="1058864"/>
            <a:ext cx="7917656" cy="5799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70" name="Text Box 5"/>
          <p:cNvSpPr txBox="1">
            <a:spLocks noChangeArrowheads="1"/>
          </p:cNvSpPr>
          <p:nvPr/>
        </p:nvSpPr>
        <p:spPr bwMode="auto">
          <a:xfrm>
            <a:off x="675085" y="188913"/>
            <a:ext cx="7549753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284413" indent="1588" defTabSz="912813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741613" indent="1588" defTabSz="912813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198813" indent="1588" defTabSz="912813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656013" indent="1588" defTabSz="912813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en-US" altLang="zh-CN" sz="3200" b="1" dirty="0">
                <a:latin typeface="宋体" pitchFamily="2" charset="-122"/>
              </a:rPr>
              <a:t>   </a:t>
            </a:r>
            <a:r>
              <a:rPr lang="zh-CN" altLang="en-US" sz="2400" b="1" dirty="0">
                <a:latin typeface="宋体" pitchFamily="2" charset="-122"/>
              </a:rPr>
              <a:t>2.阅读</a:t>
            </a:r>
            <a:r>
              <a:rPr lang="en-US" altLang="zh-CN" sz="2400" b="1" dirty="0">
                <a:latin typeface="宋体" pitchFamily="2" charset="-122"/>
              </a:rPr>
              <a:t>8</a:t>
            </a:r>
            <a:r>
              <a:rPr lang="zh-CN" altLang="en-US" sz="2400" b="1" dirty="0">
                <a:latin typeface="宋体" pitchFamily="2" charset="-122"/>
              </a:rPr>
              <a:t>－</a:t>
            </a:r>
            <a:r>
              <a:rPr lang="en-US" altLang="zh-CN" sz="2400" b="1" dirty="0">
                <a:latin typeface="宋体" pitchFamily="2" charset="-122"/>
              </a:rPr>
              <a:t>10</a:t>
            </a:r>
            <a:r>
              <a:rPr lang="zh-CN" altLang="en-US" sz="2400" b="1" dirty="0">
                <a:latin typeface="宋体" pitchFamily="2" charset="-122"/>
              </a:rPr>
              <a:t>自然段，说说作者是如何论证欣赏文艺作品需要驱遣想象力的，在论证过程中运用了哪些论证方法？</a:t>
            </a:r>
            <a:r>
              <a:rPr lang="zh-CN" altLang="en-US" sz="2800" b="1" dirty="0">
                <a:latin typeface="宋体" pitchFamily="2" charset="-122"/>
              </a:rPr>
              <a:t> </a:t>
            </a:r>
          </a:p>
        </p:txBody>
      </p:sp>
      <p:sp>
        <p:nvSpPr>
          <p:cNvPr id="26641" name="Text Box 26"/>
          <p:cNvSpPr txBox="1">
            <a:spLocks noChangeArrowheads="1"/>
          </p:cNvSpPr>
          <p:nvPr/>
        </p:nvSpPr>
        <p:spPr bwMode="auto">
          <a:xfrm>
            <a:off x="675085" y="1927225"/>
            <a:ext cx="5387578" cy="35394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284413" indent="1588" defTabSz="912813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741613" indent="1588" defTabSz="912813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198813" indent="1588" defTabSz="912813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656013" indent="1588" defTabSz="912813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2400" b="1" dirty="0">
                <a:solidFill>
                  <a:srgbClr val="3333FF"/>
                </a:solidFill>
                <a:latin typeface="华文仿宋" pitchFamily="2" charset="-122"/>
                <a:ea typeface="华文仿宋" pitchFamily="2" charset="-122"/>
              </a:rPr>
              <a:t>     以王维的“大漠孤烟直，长河落日圆”为例，先从字面解释来研究，得不到诗句蕴藏的壮景与情感；接着又论述在想象中睁开眼睛来看这十个字所构成的画面，便能感受到诗中静寂的境界。</a:t>
            </a:r>
          </a:p>
          <a:p>
            <a:r>
              <a:rPr lang="zh-CN" altLang="en-US" sz="2400" b="1" dirty="0">
                <a:solidFill>
                  <a:srgbClr val="3333FF"/>
                </a:solidFill>
                <a:latin typeface="华文仿宋" pitchFamily="2" charset="-122"/>
                <a:ea typeface="华文仿宋" pitchFamily="2" charset="-122"/>
              </a:rPr>
              <a:t>     通过举例与</a:t>
            </a:r>
            <a:r>
              <a:rPr lang="zh-CN" altLang="en-US" sz="2400" b="1" dirty="0">
                <a:solidFill>
                  <a:srgbClr val="F23C00"/>
                </a:solidFill>
                <a:latin typeface="华文仿宋" pitchFamily="2" charset="-122"/>
                <a:ea typeface="华文仿宋" pitchFamily="2" charset="-122"/>
              </a:rPr>
              <a:t>对比论证</a:t>
            </a:r>
            <a:r>
              <a:rPr lang="zh-CN" altLang="en-US" sz="2400" b="1" dirty="0">
                <a:solidFill>
                  <a:srgbClr val="3333FF"/>
                </a:solidFill>
                <a:latin typeface="华文仿宋" pitchFamily="2" charset="-122"/>
                <a:ea typeface="华文仿宋" pitchFamily="2" charset="-122"/>
              </a:rPr>
              <a:t>，得出结论：“</a:t>
            </a:r>
            <a:r>
              <a:rPr lang="zh-CN" altLang="en-US" sz="2400" b="1" dirty="0">
                <a:solidFill>
                  <a:srgbClr val="00B050"/>
                </a:solidFill>
                <a:latin typeface="华文仿宋" pitchFamily="2" charset="-122"/>
                <a:ea typeface="华文仿宋" pitchFamily="2" charset="-122"/>
              </a:rPr>
              <a:t>像这样驱遣着想象来看，这一幅图画就显现在眼前了。同时也就接触了作者的意境。”</a:t>
            </a:r>
            <a:r>
              <a:rPr lang="zh-CN" altLang="en-US" sz="2800" b="1" dirty="0">
                <a:solidFill>
                  <a:srgbClr val="00B050"/>
                </a:solidFill>
                <a:latin typeface="宋体" pitchFamily="2" charset="-122"/>
              </a:rPr>
              <a:t> 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6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66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66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66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41" grpId="0" bldLvl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图片 65545" descr="1XZ{~F`X)[5%[B%B5A$`VYN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26344" y="1058864"/>
            <a:ext cx="7917656" cy="5799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0" name="Text Box 5"/>
          <p:cNvSpPr txBox="1">
            <a:spLocks noChangeArrowheads="1"/>
          </p:cNvSpPr>
          <p:nvPr/>
        </p:nvSpPr>
        <p:spPr bwMode="auto">
          <a:xfrm>
            <a:off x="675085" y="188913"/>
            <a:ext cx="7549753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284413" indent="1588" defTabSz="912813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741613" indent="1588" defTabSz="912813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198813" indent="1588" defTabSz="912813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656013" indent="1588" defTabSz="912813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en-US" altLang="zh-CN" sz="3200" b="1" dirty="0">
                <a:latin typeface="宋体" pitchFamily="2" charset="-122"/>
              </a:rPr>
              <a:t>   </a:t>
            </a:r>
            <a:r>
              <a:rPr lang="zh-CN" altLang="en-US" sz="2400" b="1" dirty="0">
                <a:latin typeface="宋体" pitchFamily="2" charset="-122"/>
              </a:rPr>
              <a:t>3.阅读</a:t>
            </a:r>
            <a:r>
              <a:rPr lang="en-US" altLang="zh-CN" sz="2400" b="1" dirty="0">
                <a:latin typeface="宋体" pitchFamily="2" charset="-122"/>
              </a:rPr>
              <a:t>11</a:t>
            </a:r>
            <a:r>
              <a:rPr lang="zh-CN" altLang="en-US" sz="2400" b="1" dirty="0">
                <a:latin typeface="宋体" pitchFamily="2" charset="-122"/>
              </a:rPr>
              <a:t>－</a:t>
            </a:r>
            <a:r>
              <a:rPr lang="en-US" altLang="zh-CN" sz="2400" b="1" dirty="0">
                <a:latin typeface="宋体" pitchFamily="2" charset="-122"/>
              </a:rPr>
              <a:t>13</a:t>
            </a:r>
            <a:r>
              <a:rPr lang="zh-CN" altLang="en-US" sz="2400" b="1" dirty="0">
                <a:latin typeface="宋体" pitchFamily="2" charset="-122"/>
              </a:rPr>
              <a:t>自然段，说说作者是如何论证欣赏文艺作品需要驱遣想象力的，在论证过程中运用了哪些论证方法？</a:t>
            </a:r>
            <a:r>
              <a:rPr lang="zh-CN" altLang="en-US" sz="2800" b="1" dirty="0">
                <a:latin typeface="宋体" pitchFamily="2" charset="-122"/>
              </a:rPr>
              <a:t> </a:t>
            </a:r>
          </a:p>
        </p:txBody>
      </p:sp>
      <p:sp>
        <p:nvSpPr>
          <p:cNvPr id="65549" name="Text Box 26"/>
          <p:cNvSpPr txBox="1">
            <a:spLocks noChangeArrowheads="1"/>
          </p:cNvSpPr>
          <p:nvPr/>
        </p:nvSpPr>
        <p:spPr bwMode="auto">
          <a:xfrm>
            <a:off x="675085" y="1927226"/>
            <a:ext cx="5748338" cy="3046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284413" indent="1588" defTabSz="912813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741613" indent="1588" defTabSz="912813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198813" indent="1588" defTabSz="912813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656013" indent="1588" defTabSz="912813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2400" b="1" dirty="0">
                <a:solidFill>
                  <a:srgbClr val="3333FF"/>
                </a:solidFill>
                <a:latin typeface="华文仿宋" pitchFamily="2" charset="-122"/>
                <a:ea typeface="华文仿宋" pitchFamily="2" charset="-122"/>
              </a:rPr>
              <a:t>    以高尔基的</a:t>
            </a:r>
            <a:r>
              <a:rPr lang="en-US" altLang="zh-CN" sz="2400" b="1" dirty="0">
                <a:solidFill>
                  <a:srgbClr val="3333FF"/>
                </a:solidFill>
                <a:latin typeface="华文仿宋" pitchFamily="2" charset="-122"/>
                <a:ea typeface="华文仿宋" pitchFamily="2" charset="-122"/>
              </a:rPr>
              <a:t>《</a:t>
            </a:r>
            <a:r>
              <a:rPr lang="zh-CN" altLang="en-US" sz="2400" b="1" dirty="0">
                <a:solidFill>
                  <a:srgbClr val="3333FF"/>
                </a:solidFill>
                <a:latin typeface="华文仿宋" pitchFamily="2" charset="-122"/>
                <a:ea typeface="华文仿宋" pitchFamily="2" charset="-122"/>
              </a:rPr>
              <a:t>海燕</a:t>
            </a:r>
            <a:r>
              <a:rPr lang="en-US" altLang="zh-CN" sz="2400" b="1" dirty="0">
                <a:solidFill>
                  <a:srgbClr val="3333FF"/>
                </a:solidFill>
                <a:latin typeface="华文仿宋" pitchFamily="2" charset="-122"/>
                <a:ea typeface="华文仿宋" pitchFamily="2" charset="-122"/>
              </a:rPr>
              <a:t>》</a:t>
            </a:r>
            <a:r>
              <a:rPr lang="zh-CN" altLang="en-US" sz="2400" b="1" dirty="0">
                <a:solidFill>
                  <a:srgbClr val="3333FF"/>
                </a:solidFill>
                <a:latin typeface="华文仿宋" pitchFamily="2" charset="-122"/>
                <a:ea typeface="华文仿宋" pitchFamily="2" charset="-122"/>
              </a:rPr>
              <a:t>为例，先从字面解释来研究，领会不到这首诗的意思；接着又论述在想象中生出一对翅膀，而且展开翅膀随海燕飞掠，就领会了这首诗。</a:t>
            </a:r>
          </a:p>
          <a:p>
            <a:r>
              <a:rPr lang="zh-CN" altLang="en-US" sz="2400" b="1" dirty="0">
                <a:solidFill>
                  <a:srgbClr val="3333FF"/>
                </a:solidFill>
                <a:latin typeface="华文仿宋" pitchFamily="2" charset="-122"/>
                <a:ea typeface="华文仿宋" pitchFamily="2" charset="-122"/>
              </a:rPr>
              <a:t>     通过</a:t>
            </a:r>
            <a:r>
              <a:rPr lang="zh-CN" altLang="en-US" sz="2400" b="1" dirty="0" smtClean="0">
                <a:solidFill>
                  <a:srgbClr val="F23C00"/>
                </a:solidFill>
                <a:latin typeface="华文仿宋" pitchFamily="2" charset="-122"/>
                <a:ea typeface="华文仿宋" pitchFamily="2" charset="-122"/>
              </a:rPr>
              <a:t>举例论证</a:t>
            </a:r>
            <a:r>
              <a:rPr lang="zh-CN" altLang="en-US" sz="2400" b="1" dirty="0" smtClean="0">
                <a:solidFill>
                  <a:srgbClr val="F23C00"/>
                </a:solidFill>
                <a:latin typeface="华文仿宋" pitchFamily="2" charset="-122"/>
                <a:ea typeface="华文仿宋" pitchFamily="2" charset="-122"/>
              </a:rPr>
              <a:t>与</a:t>
            </a:r>
            <a:r>
              <a:rPr lang="zh-CN" altLang="en-US" sz="2400" b="1" dirty="0" smtClean="0">
                <a:solidFill>
                  <a:srgbClr val="3333FF"/>
                </a:solidFill>
                <a:latin typeface="华文仿宋" pitchFamily="2" charset="-122"/>
                <a:ea typeface="华文仿宋" pitchFamily="2" charset="-122"/>
              </a:rPr>
              <a:t>，</a:t>
            </a:r>
            <a:r>
              <a:rPr lang="zh-CN" altLang="en-US" sz="2400" b="1" dirty="0">
                <a:solidFill>
                  <a:srgbClr val="3333FF"/>
                </a:solidFill>
                <a:latin typeface="华文仿宋" pitchFamily="2" charset="-122"/>
                <a:ea typeface="华文仿宋" pitchFamily="2" charset="-122"/>
              </a:rPr>
              <a:t>得出结论：</a:t>
            </a:r>
            <a:r>
              <a:rPr lang="zh-CN" altLang="en-US" sz="2400" b="1" dirty="0">
                <a:solidFill>
                  <a:srgbClr val="00B050"/>
                </a:solidFill>
                <a:latin typeface="华文仿宋" pitchFamily="2" charset="-122"/>
                <a:ea typeface="华文仿宋" pitchFamily="2" charset="-122"/>
              </a:rPr>
              <a:t>“像这样驱遣着想象</a:t>
            </a:r>
            <a:r>
              <a:rPr lang="zh-CN" altLang="en-US" sz="2400" b="1" dirty="0" smtClean="0">
                <a:solidFill>
                  <a:srgbClr val="00B050"/>
                </a:solidFill>
                <a:latin typeface="华文仿宋" pitchFamily="2" charset="-122"/>
                <a:ea typeface="华文仿宋" pitchFamily="2" charset="-122"/>
              </a:rPr>
              <a:t>来</a:t>
            </a:r>
            <a:r>
              <a:rPr lang="zh-CN" altLang="en-US" sz="2400" b="1" dirty="0" smtClean="0">
                <a:solidFill>
                  <a:srgbClr val="F23C00"/>
                </a:solidFill>
                <a:latin typeface="华文仿宋" pitchFamily="2" charset="-122"/>
                <a:ea typeface="华文仿宋" pitchFamily="2" charset="-122"/>
              </a:rPr>
              <a:t>对比论证</a:t>
            </a:r>
            <a:r>
              <a:rPr lang="zh-CN" altLang="en-US" sz="2400" b="1" dirty="0" smtClean="0">
                <a:solidFill>
                  <a:srgbClr val="00B050"/>
                </a:solidFill>
                <a:latin typeface="华文仿宋" pitchFamily="2" charset="-122"/>
                <a:ea typeface="华文仿宋" pitchFamily="2" charset="-122"/>
              </a:rPr>
              <a:t>看</a:t>
            </a:r>
            <a:r>
              <a:rPr lang="zh-CN" altLang="en-US" sz="2400" b="1" dirty="0">
                <a:solidFill>
                  <a:srgbClr val="00B050"/>
                </a:solidFill>
                <a:latin typeface="华文仿宋" pitchFamily="2" charset="-122"/>
                <a:ea typeface="华文仿宋" pitchFamily="2" charset="-122"/>
              </a:rPr>
              <a:t>，这才接触到作者的意境。</a:t>
            </a:r>
            <a:r>
              <a:rPr lang="en-US" altLang="zh-CN" sz="2400" b="1" dirty="0">
                <a:solidFill>
                  <a:srgbClr val="00B050"/>
                </a:solidFill>
                <a:latin typeface="华文仿宋" pitchFamily="2" charset="-122"/>
                <a:ea typeface="华文仿宋" pitchFamily="2" charset="-122"/>
              </a:rPr>
              <a:t>”</a:t>
            </a:r>
            <a:r>
              <a:rPr lang="zh-CN" altLang="en-US" sz="2400" b="1" dirty="0">
                <a:solidFill>
                  <a:srgbClr val="3333FF"/>
                </a:solidFill>
                <a:latin typeface="华文仿宋" pitchFamily="2" charset="-122"/>
                <a:ea typeface="华文仿宋" pitchFamily="2" charset="-122"/>
              </a:rPr>
              <a:t>读者从中体验到愉快，得到受用。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6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55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55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55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549" grpId="0" bldLvl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7" name="Picture 2" descr="25flower018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26344" y="6354764"/>
            <a:ext cx="806054" cy="388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698" name="Picture 3" descr="25flower018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032398" y="6354764"/>
            <a:ext cx="806053" cy="388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699" name="Picture 4" descr="25flower018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38450" y="6354764"/>
            <a:ext cx="806054" cy="388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700" name="Picture 5" descr="25flower018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644504" y="6354764"/>
            <a:ext cx="806053" cy="388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701" name="Picture 6" descr="25flower018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50556" y="6354764"/>
            <a:ext cx="806054" cy="388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702" name="Picture 7" descr="25flower018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56610" y="6354764"/>
            <a:ext cx="806053" cy="388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703" name="Picture 8" descr="25flower018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62662" y="6375400"/>
            <a:ext cx="806054" cy="388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704" name="Picture 9" descr="25flower018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68716" y="6354764"/>
            <a:ext cx="806053" cy="388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9705" name="Group 10"/>
          <p:cNvGrpSpPr>
            <a:grpSpLocks/>
          </p:cNvGrpSpPr>
          <p:nvPr/>
        </p:nvGrpSpPr>
        <p:grpSpPr bwMode="auto">
          <a:xfrm>
            <a:off x="21431" y="98425"/>
            <a:ext cx="1608535" cy="960438"/>
            <a:chOff x="18" y="62"/>
            <a:chExt cx="1351" cy="605"/>
          </a:xfrm>
        </p:grpSpPr>
        <p:sp>
          <p:nvSpPr>
            <p:cNvPr id="29706" name="Oval 11"/>
            <p:cNvSpPr>
              <a:spLocks noChangeArrowheads="1"/>
            </p:cNvSpPr>
            <p:nvPr/>
          </p:nvSpPr>
          <p:spPr bwMode="auto">
            <a:xfrm>
              <a:off x="18" y="62"/>
              <a:ext cx="1084" cy="605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9707" name="Text Box 12"/>
            <p:cNvSpPr txBox="1">
              <a:spLocks noChangeArrowheads="1"/>
            </p:cNvSpPr>
            <p:nvPr/>
          </p:nvSpPr>
          <p:spPr bwMode="auto">
            <a:xfrm>
              <a:off x="18" y="195"/>
              <a:ext cx="1351" cy="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284413" indent="1588" defTabSz="912813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741613" indent="1588" defTabSz="912813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198813" indent="1588" defTabSz="912813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656013" indent="1588" defTabSz="912813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zh-CN" altLang="en-US" sz="2400" dirty="0" smtClean="0">
                  <a:ea typeface="黑体" pitchFamily="49" charset="-122"/>
                </a:rPr>
                <a:t>论证思路</a:t>
              </a:r>
              <a:endParaRPr lang="zh-CN" altLang="en-US" sz="2400" dirty="0">
                <a:ea typeface="黑体" pitchFamily="49" charset="-122"/>
              </a:endParaRPr>
            </a:p>
          </p:txBody>
        </p:sp>
      </p:grpSp>
      <p:grpSp>
        <p:nvGrpSpPr>
          <p:cNvPr id="33810" name="组合 33809"/>
          <p:cNvGrpSpPr>
            <a:grpSpLocks/>
          </p:cNvGrpSpPr>
          <p:nvPr/>
        </p:nvGrpSpPr>
        <p:grpSpPr bwMode="auto">
          <a:xfrm>
            <a:off x="591742" y="808039"/>
            <a:ext cx="7946231" cy="5546725"/>
            <a:chOff x="401" y="522"/>
            <a:chExt cx="6674" cy="3494"/>
          </a:xfrm>
        </p:grpSpPr>
        <p:sp>
          <p:nvSpPr>
            <p:cNvPr id="29709" name="横卷形 33807"/>
            <p:cNvSpPr>
              <a:spLocks noChangeArrowheads="1"/>
            </p:cNvSpPr>
            <p:nvPr/>
          </p:nvSpPr>
          <p:spPr bwMode="auto">
            <a:xfrm>
              <a:off x="401" y="522"/>
              <a:ext cx="6674" cy="3494"/>
            </a:xfrm>
            <a:prstGeom prst="horizontalScroll">
              <a:avLst>
                <a:gd name="adj" fmla="val 12500"/>
              </a:avLst>
            </a:prstGeom>
            <a:solidFill>
              <a:srgbClr val="FFFF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10" name="Text Box 5"/>
            <p:cNvSpPr txBox="1">
              <a:spLocks noChangeArrowheads="1"/>
            </p:cNvSpPr>
            <p:nvPr/>
          </p:nvSpPr>
          <p:spPr bwMode="auto">
            <a:xfrm>
              <a:off x="1006" y="1196"/>
              <a:ext cx="5954" cy="1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284413" indent="1588" defTabSz="912813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741613" indent="1588" defTabSz="912813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198813" indent="1588" defTabSz="912813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656013" indent="1588" defTabSz="912813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r>
                <a:rPr lang="en-US" altLang="zh-CN" sz="3200" b="1" dirty="0">
                  <a:latin typeface="宋体" pitchFamily="2" charset="-122"/>
                </a:rPr>
                <a:t>    </a:t>
              </a:r>
              <a:r>
                <a:rPr lang="zh-CN" altLang="en-US" sz="2800" b="1" dirty="0">
                  <a:latin typeface="宋体" pitchFamily="2" charset="-122"/>
                </a:rPr>
                <a:t>本文用平实的语言</a:t>
              </a:r>
              <a:r>
                <a:rPr lang="zh-CN" altLang="en-US" sz="2800" b="1" dirty="0" smtClean="0">
                  <a:latin typeface="宋体" pitchFamily="2" charset="-122"/>
                </a:rPr>
                <a:t>，</a:t>
              </a:r>
              <a:r>
                <a:rPr lang="zh-CN" altLang="en-US" sz="2800" b="1" dirty="0" smtClean="0">
                  <a:solidFill>
                    <a:srgbClr val="F23C00"/>
                  </a:solidFill>
                  <a:latin typeface="宋体" pitchFamily="2" charset="-122"/>
                </a:rPr>
                <a:t>首先</a:t>
              </a:r>
              <a:r>
                <a:rPr lang="zh-CN" altLang="en-US" sz="2800" b="1" dirty="0">
                  <a:latin typeface="宋体" pitchFamily="2" charset="-122"/>
                </a:rPr>
                <a:t>论述文字、作者及读者之间的关系来明确文艺的本质</a:t>
              </a:r>
              <a:r>
                <a:rPr lang="zh-CN" altLang="en-US" sz="2800" b="1" dirty="0" smtClean="0">
                  <a:latin typeface="宋体" pitchFamily="2" charset="-122"/>
                </a:rPr>
                <a:t>；</a:t>
              </a:r>
              <a:r>
                <a:rPr lang="zh-CN" altLang="en-US" sz="2800" b="1" dirty="0" smtClean="0">
                  <a:solidFill>
                    <a:srgbClr val="F23C00"/>
                  </a:solidFill>
                  <a:latin typeface="宋体" pitchFamily="2" charset="-122"/>
                </a:rPr>
                <a:t>其次</a:t>
              </a:r>
              <a:r>
                <a:rPr lang="zh-CN" altLang="en-US" sz="2800" b="1" dirty="0" smtClean="0">
                  <a:latin typeface="宋体" pitchFamily="2" charset="-122"/>
                </a:rPr>
                <a:t>以</a:t>
              </a:r>
              <a:r>
                <a:rPr lang="zh-CN" altLang="en-US" sz="2800" b="1" dirty="0">
                  <a:latin typeface="宋体" pitchFamily="2" charset="-122"/>
                </a:rPr>
                <a:t>一诗一文为例，正反对比，深入浅出地阐明了欣赏文艺作品的一个基本问题</a:t>
              </a:r>
              <a:r>
                <a:rPr lang="en-US" altLang="zh-CN" sz="2800" b="1" dirty="0">
                  <a:latin typeface="宋体" pitchFamily="2" charset="-122"/>
                </a:rPr>
                <a:t>——</a:t>
              </a:r>
              <a:r>
                <a:rPr lang="zh-CN" altLang="en-US" sz="2800" b="1" dirty="0">
                  <a:latin typeface="宋体" pitchFamily="2" charset="-122"/>
                </a:rPr>
                <a:t>欣赏文艺作品，不仅要理解文字的表层含义，更要驱遣想象，透过文字进入到作品的意境中，体验阅读的</a:t>
              </a:r>
              <a:r>
                <a:rPr lang="zh-CN" altLang="en-US" sz="2800" b="1" dirty="0" smtClean="0">
                  <a:latin typeface="宋体" pitchFamily="2" charset="-122"/>
                </a:rPr>
                <a:t>愉快；</a:t>
              </a:r>
              <a:r>
                <a:rPr lang="zh-CN" altLang="en-US" sz="2800" b="1" dirty="0" smtClean="0">
                  <a:solidFill>
                    <a:srgbClr val="F23C00"/>
                  </a:solidFill>
                  <a:latin typeface="宋体" pitchFamily="2" charset="-122"/>
                </a:rPr>
                <a:t>最后</a:t>
              </a:r>
              <a:r>
                <a:rPr lang="zh-CN" altLang="en-US" sz="2800" b="1" dirty="0" smtClean="0">
                  <a:latin typeface="宋体" pitchFamily="2" charset="-122"/>
                </a:rPr>
                <a:t>进行强调。</a:t>
              </a:r>
              <a:endParaRPr lang="zh-CN" altLang="en-US" sz="2800" b="1" dirty="0">
                <a:latin typeface="宋体" pitchFamily="2" charset="-122"/>
              </a:endParaRPr>
            </a:p>
          </p:txBody>
        </p: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38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38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5" name="图片 61470" descr="$S]`UC37Q@4_4V{3KAT@0NC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032398" y="892175"/>
            <a:ext cx="7111603" cy="5975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46" name="Picture 2" descr="25flower018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26344" y="6354764"/>
            <a:ext cx="806054" cy="388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47" name="Picture 3" descr="25flower018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032398" y="6354764"/>
            <a:ext cx="806053" cy="388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48" name="Picture 4" descr="25flower018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38450" y="6354764"/>
            <a:ext cx="806054" cy="388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49" name="Picture 5" descr="25flower018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644504" y="6354764"/>
            <a:ext cx="806053" cy="388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50" name="Picture 6" descr="25flower018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50556" y="6354764"/>
            <a:ext cx="806054" cy="388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51" name="Picture 7" descr="25flower018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56610" y="6354764"/>
            <a:ext cx="806053" cy="388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52" name="Picture 8" descr="25flower018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62662" y="6375400"/>
            <a:ext cx="806054" cy="388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53" name="Picture 9" descr="25flower018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68716" y="6354764"/>
            <a:ext cx="806053" cy="388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450" name="矩形 61449"/>
          <p:cNvSpPr>
            <a:spLocks noChangeArrowheads="1" noChangeShapeType="1" noTextEdit="1"/>
          </p:cNvSpPr>
          <p:nvPr/>
        </p:nvSpPr>
        <p:spPr bwMode="auto">
          <a:xfrm rot="5400000">
            <a:off x="-690761" y="2917627"/>
            <a:ext cx="2401888" cy="541734"/>
          </a:xfrm>
          <a:prstGeom prst="rect">
            <a:avLst/>
          </a:prstGeom>
          <a:extLst>
            <a:ext uri="{91240B29-F687-4F45-9708-019B960494DF}">
              <a14:hiddenLine xmlns="" xmlns:a14="http://schemas.microsoft.com/office/drawing/2010/main" w="9525">
                <a:noFill/>
                <a:round/>
                <a:headEnd/>
                <a:tailEnd/>
              </a14:hiddenLine>
            </a:ext>
          </a:extLst>
        </p:spPr>
        <p:txBody>
          <a:bodyPr vert="eaVert" wrap="none" fromWordArt="1">
            <a:prstTxWarp prst="textPlain">
              <a:avLst>
                <a:gd name="adj" fmla="val 50000"/>
              </a:avLst>
            </a:prstTxWarp>
            <a:scene3d>
              <a:camera prst="legacyPerspectiveFront">
                <a:rot lat="20639999" lon="20699999" rev="0"/>
              </a:camera>
              <a:lightRig rig="legacyNormal3" dir="l"/>
            </a:scene3d>
            <a:sp3d extrusionH="201600" prstMaterial="legacyPlastic">
              <a:extrusionClr>
                <a:srgbClr val="FF9966"/>
              </a:extrusionClr>
            </a:sp3d>
          </a:bodyPr>
          <a:lstStyle/>
          <a:p>
            <a:pPr algn="ctr" fontAlgn="auto"/>
            <a:r>
              <a:rPr lang="zh-CN" altLang="en-US" sz="2800">
                <a:solidFill>
                  <a:srgbClr val="CC0000"/>
                </a:solidFill>
                <a:latin typeface="宋体"/>
                <a:ea typeface="宋体"/>
              </a:rPr>
              <a:t>驱遣我们的想象</a:t>
            </a:r>
          </a:p>
        </p:txBody>
      </p:sp>
      <p:sp>
        <p:nvSpPr>
          <p:cNvPr id="61458" name="左大括号 61457"/>
          <p:cNvSpPr>
            <a:spLocks/>
          </p:cNvSpPr>
          <p:nvPr/>
        </p:nvSpPr>
        <p:spPr bwMode="auto">
          <a:xfrm>
            <a:off x="4802981" y="892176"/>
            <a:ext cx="453629" cy="4371975"/>
          </a:xfrm>
          <a:prstGeom prst="leftBrace">
            <a:avLst>
              <a:gd name="adj1" fmla="val 60102"/>
              <a:gd name="adj2" fmla="val 54616"/>
            </a:avLst>
          </a:prstGeom>
          <a:noFill/>
          <a:ln w="381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 sz="1400"/>
          </a:p>
        </p:txBody>
      </p:sp>
      <p:grpSp>
        <p:nvGrpSpPr>
          <p:cNvPr id="31756" name="Group 10"/>
          <p:cNvGrpSpPr>
            <a:grpSpLocks/>
          </p:cNvGrpSpPr>
          <p:nvPr/>
        </p:nvGrpSpPr>
        <p:grpSpPr bwMode="auto">
          <a:xfrm>
            <a:off x="21431" y="98425"/>
            <a:ext cx="1608535" cy="960438"/>
            <a:chOff x="18" y="62"/>
            <a:chExt cx="1351" cy="605"/>
          </a:xfrm>
        </p:grpSpPr>
        <p:sp>
          <p:nvSpPr>
            <p:cNvPr id="31757" name="Oval 11"/>
            <p:cNvSpPr>
              <a:spLocks noChangeArrowheads="1"/>
            </p:cNvSpPr>
            <p:nvPr/>
          </p:nvSpPr>
          <p:spPr bwMode="auto">
            <a:xfrm>
              <a:off x="18" y="62"/>
              <a:ext cx="1084" cy="605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sz="1400"/>
            </a:p>
          </p:txBody>
        </p:sp>
        <p:sp>
          <p:nvSpPr>
            <p:cNvPr id="31758" name="Text Box 12"/>
            <p:cNvSpPr txBox="1">
              <a:spLocks noChangeArrowheads="1"/>
            </p:cNvSpPr>
            <p:nvPr/>
          </p:nvSpPr>
          <p:spPr bwMode="auto">
            <a:xfrm>
              <a:off x="18" y="195"/>
              <a:ext cx="1351" cy="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284413" indent="1588" defTabSz="912813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741613" indent="1588" defTabSz="912813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198813" indent="1588" defTabSz="912813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656013" indent="1588" defTabSz="912813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zh-CN" altLang="en-US" sz="2000">
                  <a:ea typeface="黑体" pitchFamily="49" charset="-122"/>
                </a:rPr>
                <a:t>文章结构</a:t>
              </a:r>
            </a:p>
          </p:txBody>
        </p:sp>
      </p:grpSp>
      <p:sp>
        <p:nvSpPr>
          <p:cNvPr id="61467" name="矩形 61466"/>
          <p:cNvSpPr>
            <a:spLocks noChangeArrowheads="1"/>
          </p:cNvSpPr>
          <p:nvPr/>
        </p:nvSpPr>
        <p:spPr bwMode="auto">
          <a:xfrm>
            <a:off x="1002507" y="2597150"/>
            <a:ext cx="2059781" cy="914400"/>
          </a:xfrm>
          <a:prstGeom prst="rect">
            <a:avLst/>
          </a:prstGeom>
          <a:solidFill>
            <a:srgbClr val="FFFF99">
              <a:alpha val="50000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0170" tIns="46990" rIns="90170" bIns="46990" anchor="ctr"/>
          <a:lstStyle/>
          <a:p>
            <a:pPr algn="ctr" eaLnBrk="0" hangingPunct="0"/>
            <a:r>
              <a:rPr lang="zh-CN" altLang="en-US" sz="3200" b="1">
                <a:solidFill>
                  <a:srgbClr val="FF0066"/>
                </a:solidFill>
              </a:rPr>
              <a:t>文字结合体</a:t>
            </a:r>
          </a:p>
        </p:txBody>
      </p:sp>
      <p:sp>
        <p:nvSpPr>
          <p:cNvPr id="61472" name="矩形 61471"/>
          <p:cNvSpPr>
            <a:spLocks noChangeArrowheads="1"/>
          </p:cNvSpPr>
          <p:nvPr/>
        </p:nvSpPr>
        <p:spPr bwMode="auto">
          <a:xfrm>
            <a:off x="1541860" y="1682750"/>
            <a:ext cx="981075" cy="914400"/>
          </a:xfrm>
          <a:prstGeom prst="rect">
            <a:avLst/>
          </a:prstGeom>
          <a:solidFill>
            <a:srgbClr val="FFFF99">
              <a:alpha val="50000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0170" tIns="46990" rIns="90170" bIns="46990" anchor="ctr"/>
          <a:lstStyle/>
          <a:p>
            <a:pPr algn="ctr" eaLnBrk="0" hangingPunct="0"/>
            <a:r>
              <a:rPr lang="zh-CN" altLang="en-US" sz="2800" b="1">
                <a:solidFill>
                  <a:srgbClr val="FF0066"/>
                </a:solidFill>
              </a:rPr>
              <a:t>作者</a:t>
            </a:r>
          </a:p>
        </p:txBody>
      </p:sp>
      <p:sp>
        <p:nvSpPr>
          <p:cNvPr id="61473" name="矩形 61472"/>
          <p:cNvSpPr>
            <a:spLocks noChangeArrowheads="1"/>
          </p:cNvSpPr>
          <p:nvPr/>
        </p:nvSpPr>
        <p:spPr bwMode="auto">
          <a:xfrm>
            <a:off x="1541860" y="3511550"/>
            <a:ext cx="981075" cy="914400"/>
          </a:xfrm>
          <a:prstGeom prst="rect">
            <a:avLst/>
          </a:prstGeom>
          <a:solidFill>
            <a:srgbClr val="FFFF99">
              <a:alpha val="50000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0170" tIns="46990" rIns="90170" bIns="46990" anchor="ctr"/>
          <a:lstStyle/>
          <a:p>
            <a:pPr algn="ctr" eaLnBrk="0" hangingPunct="0"/>
            <a:r>
              <a:rPr lang="zh-CN" altLang="en-US" sz="2800" b="1">
                <a:solidFill>
                  <a:srgbClr val="FF0066"/>
                </a:solidFill>
              </a:rPr>
              <a:t>读者</a:t>
            </a:r>
          </a:p>
        </p:txBody>
      </p:sp>
      <p:sp>
        <p:nvSpPr>
          <p:cNvPr id="61474" name="直接连接符 61473"/>
          <p:cNvSpPr>
            <a:spLocks noChangeShapeType="1"/>
          </p:cNvSpPr>
          <p:nvPr/>
        </p:nvSpPr>
        <p:spPr bwMode="auto">
          <a:xfrm flipV="1">
            <a:off x="3062288" y="3063875"/>
            <a:ext cx="1397794" cy="14288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400"/>
          </a:p>
        </p:txBody>
      </p:sp>
      <p:sp>
        <p:nvSpPr>
          <p:cNvPr id="61475" name="Text Box 26"/>
          <p:cNvSpPr txBox="1">
            <a:spLocks noChangeArrowheads="1"/>
          </p:cNvSpPr>
          <p:nvPr/>
        </p:nvSpPr>
        <p:spPr bwMode="auto">
          <a:xfrm>
            <a:off x="2725341" y="1955800"/>
            <a:ext cx="183713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284413" indent="1588" defTabSz="912813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741613" indent="1588" defTabSz="912813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198813" indent="1588" defTabSz="912813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656013" indent="1588" defTabSz="912813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2000" b="1">
                <a:solidFill>
                  <a:srgbClr val="3333FF"/>
                </a:solidFill>
                <a:latin typeface="华文仿宋" pitchFamily="2" charset="-122"/>
                <a:ea typeface="华文仿宋" pitchFamily="2" charset="-122"/>
              </a:rPr>
              <a:t>传达所见所感</a:t>
            </a:r>
            <a:r>
              <a:rPr lang="zh-CN" altLang="en-US" sz="2800" b="1">
                <a:solidFill>
                  <a:srgbClr val="3333FF"/>
                </a:solidFill>
                <a:latin typeface="宋体" pitchFamily="2" charset="-122"/>
              </a:rPr>
              <a:t> </a:t>
            </a:r>
          </a:p>
        </p:txBody>
      </p:sp>
      <p:sp>
        <p:nvSpPr>
          <p:cNvPr id="61476" name="Text Box 26"/>
          <p:cNvSpPr txBox="1">
            <a:spLocks noChangeArrowheads="1"/>
          </p:cNvSpPr>
          <p:nvPr/>
        </p:nvSpPr>
        <p:spPr bwMode="auto">
          <a:xfrm>
            <a:off x="2611041" y="3511550"/>
            <a:ext cx="183713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284413" indent="1588" defTabSz="912813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741613" indent="1588" defTabSz="912813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198813" indent="1588" defTabSz="912813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656013" indent="1588" defTabSz="912813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2000" b="1">
                <a:solidFill>
                  <a:srgbClr val="3333FF"/>
                </a:solidFill>
                <a:latin typeface="华文仿宋" pitchFamily="2" charset="-122"/>
                <a:ea typeface="华文仿宋" pitchFamily="2" charset="-122"/>
              </a:rPr>
              <a:t>接触所见所感</a:t>
            </a:r>
            <a:r>
              <a:rPr lang="zh-CN" altLang="en-US" sz="2800" b="1">
                <a:solidFill>
                  <a:srgbClr val="3333FF"/>
                </a:solidFill>
                <a:latin typeface="宋体" pitchFamily="2" charset="-122"/>
              </a:rPr>
              <a:t> </a:t>
            </a:r>
          </a:p>
        </p:txBody>
      </p:sp>
      <p:sp>
        <p:nvSpPr>
          <p:cNvPr id="61477" name="矩形 61476"/>
          <p:cNvSpPr>
            <a:spLocks noChangeArrowheads="1" noChangeShapeType="1" noTextEdit="1"/>
          </p:cNvSpPr>
          <p:nvPr/>
        </p:nvSpPr>
        <p:spPr bwMode="auto">
          <a:xfrm rot="5400000">
            <a:off x="3461147" y="2983707"/>
            <a:ext cx="2338387" cy="342900"/>
          </a:xfrm>
          <a:prstGeom prst="rect">
            <a:avLst/>
          </a:prstGeom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eaVert" wrap="none" fromWordArt="1">
            <a:prstTxWarp prst="textWave4">
              <a:avLst>
                <a:gd name="adj1" fmla="val 13005"/>
                <a:gd name="adj2" fmla="val 0"/>
              </a:avLst>
            </a:prstTxWarp>
          </a:bodyPr>
          <a:lstStyle/>
          <a:p>
            <a:pPr algn="ctr" fontAlgn="auto"/>
            <a:r>
              <a:rPr lang="zh-CN" altLang="en-US" sz="2800">
                <a:gradFill rotWithShape="0">
                  <a:gsLst>
                    <a:gs pos="0">
                      <a:srgbClr val="00FF00"/>
                    </a:gs>
                    <a:gs pos="100000">
                      <a:srgbClr val="00CCFF"/>
                    </a:gs>
                  </a:gsLst>
                  <a:lin ang="0" scaled="1"/>
                </a:gradFill>
                <a:effectLst>
                  <a:outerShdw dist="99190" dir="7788334" algn="ctr" rotWithShape="0">
                    <a:srgbClr val="000080">
                      <a:alpha val="80000"/>
                    </a:srgbClr>
                  </a:outerShdw>
                </a:effectLst>
                <a:latin typeface="宋体"/>
                <a:ea typeface="宋体"/>
              </a:rPr>
              <a:t>文艺本质</a:t>
            </a:r>
          </a:p>
        </p:txBody>
      </p:sp>
      <p:sp>
        <p:nvSpPr>
          <p:cNvPr id="61479" name="Text Box 26"/>
          <p:cNvSpPr txBox="1">
            <a:spLocks noChangeArrowheads="1"/>
          </p:cNvSpPr>
          <p:nvPr/>
        </p:nvSpPr>
        <p:spPr bwMode="auto">
          <a:xfrm>
            <a:off x="5256610" y="828675"/>
            <a:ext cx="80605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284413" indent="1588" defTabSz="912813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741613" indent="1588" defTabSz="912813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198813" indent="1588" defTabSz="912813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656013" indent="1588" defTabSz="912813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2800" b="1">
                <a:solidFill>
                  <a:srgbClr val="3333FF"/>
                </a:solidFill>
                <a:latin typeface="华文仿宋" pitchFamily="2" charset="-122"/>
                <a:ea typeface="华文仿宋" pitchFamily="2" charset="-122"/>
              </a:rPr>
              <a:t>诗</a:t>
            </a:r>
            <a:r>
              <a:rPr lang="zh-CN" altLang="en-US" sz="2800" b="1">
                <a:solidFill>
                  <a:srgbClr val="3333FF"/>
                </a:solidFill>
                <a:latin typeface="宋体" pitchFamily="2" charset="-122"/>
              </a:rPr>
              <a:t> </a:t>
            </a:r>
          </a:p>
        </p:txBody>
      </p:sp>
      <p:sp>
        <p:nvSpPr>
          <p:cNvPr id="61480" name="Text Box 26"/>
          <p:cNvSpPr txBox="1">
            <a:spLocks noChangeArrowheads="1"/>
          </p:cNvSpPr>
          <p:nvPr/>
        </p:nvSpPr>
        <p:spPr bwMode="auto">
          <a:xfrm>
            <a:off x="5256610" y="4943475"/>
            <a:ext cx="80605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284413" indent="1588" defTabSz="912813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741613" indent="1588" defTabSz="912813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198813" indent="1588" defTabSz="912813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656013" indent="1588" defTabSz="912813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2800" b="1">
                <a:solidFill>
                  <a:srgbClr val="3333FF"/>
                </a:solidFill>
                <a:latin typeface="华文仿宋" pitchFamily="2" charset="-122"/>
                <a:ea typeface="华文仿宋" pitchFamily="2" charset="-122"/>
              </a:rPr>
              <a:t>文</a:t>
            </a:r>
            <a:r>
              <a:rPr lang="zh-CN" altLang="en-US" sz="2800" b="1">
                <a:solidFill>
                  <a:srgbClr val="3333FF"/>
                </a:solidFill>
                <a:latin typeface="宋体" pitchFamily="2" charset="-122"/>
              </a:rPr>
              <a:t> </a:t>
            </a:r>
          </a:p>
        </p:txBody>
      </p:sp>
      <p:sp>
        <p:nvSpPr>
          <p:cNvPr id="61481" name="矩形 61480"/>
          <p:cNvSpPr>
            <a:spLocks noChangeArrowheads="1"/>
          </p:cNvSpPr>
          <p:nvPr/>
        </p:nvSpPr>
        <p:spPr bwMode="auto">
          <a:xfrm>
            <a:off x="5838825" y="1682750"/>
            <a:ext cx="1693069" cy="914400"/>
          </a:xfrm>
          <a:prstGeom prst="rect">
            <a:avLst/>
          </a:prstGeom>
          <a:solidFill>
            <a:srgbClr val="FFFF99">
              <a:alpha val="50000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0170" tIns="46990" rIns="90170" bIns="46990" anchor="ctr"/>
          <a:lstStyle/>
          <a:p>
            <a:pPr algn="ctr" eaLnBrk="0" hangingPunct="0"/>
            <a:r>
              <a:rPr lang="zh-CN" altLang="en-US" sz="3200" b="1">
                <a:solidFill>
                  <a:srgbClr val="FF0066"/>
                </a:solidFill>
              </a:rPr>
              <a:t>举例论证</a:t>
            </a:r>
          </a:p>
        </p:txBody>
      </p:sp>
      <p:sp>
        <p:nvSpPr>
          <p:cNvPr id="61482" name="矩形 61481"/>
          <p:cNvSpPr>
            <a:spLocks noChangeArrowheads="1"/>
          </p:cNvSpPr>
          <p:nvPr/>
        </p:nvSpPr>
        <p:spPr bwMode="auto">
          <a:xfrm>
            <a:off x="5838825" y="3695700"/>
            <a:ext cx="1693069" cy="914400"/>
          </a:xfrm>
          <a:prstGeom prst="rect">
            <a:avLst/>
          </a:prstGeom>
          <a:solidFill>
            <a:srgbClr val="FFFF99">
              <a:alpha val="50000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0170" tIns="46990" rIns="90170" bIns="46990" anchor="ctr"/>
          <a:lstStyle/>
          <a:p>
            <a:pPr algn="ctr" eaLnBrk="0" hangingPunct="0"/>
            <a:r>
              <a:rPr lang="zh-CN" altLang="en-US" sz="3200" b="1">
                <a:solidFill>
                  <a:srgbClr val="FF0066"/>
                </a:solidFill>
              </a:rPr>
              <a:t>对比论证</a:t>
            </a:r>
          </a:p>
        </p:txBody>
      </p:sp>
      <p:sp>
        <p:nvSpPr>
          <p:cNvPr id="61484" name="矩形 61483"/>
          <p:cNvSpPr>
            <a:spLocks noChangeArrowheads="1" noChangeShapeType="1" noTextEdit="1"/>
          </p:cNvSpPr>
          <p:nvPr/>
        </p:nvSpPr>
        <p:spPr bwMode="auto">
          <a:xfrm rot="5400000">
            <a:off x="6753226" y="3095229"/>
            <a:ext cx="2790825" cy="511969"/>
          </a:xfrm>
          <a:prstGeom prst="rect">
            <a:avLst/>
          </a:prstGeom>
        </p:spPr>
        <p:txBody>
          <a:bodyPr vert="eaVert"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auto"/>
            <a:r>
              <a:rPr lang="zh-CN" altLang="en-US" sz="32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宋体"/>
                <a:ea typeface="宋体"/>
              </a:rPr>
              <a:t>美感   受用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614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614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614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614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6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147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14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14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6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147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14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14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614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614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614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614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614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614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6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147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14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14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6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148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14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14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 nodeType="clickPar">
                      <p:stCondLst>
                        <p:cond delay="indefinite"/>
                      </p:stCondLst>
                      <p:childTnLst>
                        <p:par>
                          <p:cTn id="7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1" dur="500"/>
                                        <p:tgtEl>
                                          <p:spTgt spid="614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 nodeType="clickPar">
                      <p:stCondLst>
                        <p:cond delay="indefinite"/>
                      </p:stCondLst>
                      <p:childTnLst>
                        <p:par>
                          <p:cTn id="8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6" dur="500"/>
                                        <p:tgtEl>
                                          <p:spTgt spid="61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 nodeType="clickPar">
                      <p:stCondLst>
                        <p:cond delay="indefinite"/>
                      </p:stCondLst>
                      <p:childTnLst>
                        <p:par>
                          <p:cTn id="8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9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614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614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50" grpId="0" animBg="1"/>
      <p:bldP spid="61467" grpId="0" bldLvl="0" animBg="1"/>
      <p:bldP spid="61472" grpId="0" bldLvl="0" animBg="1"/>
      <p:bldP spid="61473" grpId="0" bldLvl="0" animBg="1"/>
      <p:bldP spid="61474" grpId="0" animBg="1"/>
      <p:bldP spid="61475" grpId="0" bldLvl="0"/>
      <p:bldP spid="61476" grpId="0" bldLvl="0"/>
      <p:bldP spid="61477" grpId="0" animBg="1"/>
      <p:bldP spid="61479" grpId="0" bldLvl="0"/>
      <p:bldP spid="61480" grpId="0" bldLvl="0"/>
      <p:bldP spid="61481" grpId="0" bldLvl="0" animBg="1"/>
      <p:bldP spid="61482" grpId="0" bldLvl="0" animBg="1"/>
      <p:bldP spid="6148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3" name="图片 34836" descr="[GC1S9F5}8_98BAFW06()}W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489972" y="3292476"/>
            <a:ext cx="3518297" cy="3451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3794" name="Group 10"/>
          <p:cNvGrpSpPr>
            <a:grpSpLocks/>
          </p:cNvGrpSpPr>
          <p:nvPr/>
        </p:nvGrpSpPr>
        <p:grpSpPr bwMode="auto">
          <a:xfrm>
            <a:off x="0" y="0"/>
            <a:ext cx="1608535" cy="960438"/>
            <a:chOff x="18" y="62"/>
            <a:chExt cx="1351" cy="605"/>
          </a:xfrm>
        </p:grpSpPr>
        <p:sp>
          <p:nvSpPr>
            <p:cNvPr id="33795" name="Oval 11"/>
            <p:cNvSpPr>
              <a:spLocks noChangeArrowheads="1"/>
            </p:cNvSpPr>
            <p:nvPr/>
          </p:nvSpPr>
          <p:spPr bwMode="auto">
            <a:xfrm>
              <a:off x="18" y="62"/>
              <a:ext cx="1084" cy="605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sz="1400"/>
            </a:p>
          </p:txBody>
        </p:sp>
        <p:sp>
          <p:nvSpPr>
            <p:cNvPr id="33796" name="Text Box 12"/>
            <p:cNvSpPr txBox="1">
              <a:spLocks noChangeArrowheads="1"/>
            </p:cNvSpPr>
            <p:nvPr/>
          </p:nvSpPr>
          <p:spPr bwMode="auto">
            <a:xfrm>
              <a:off x="18" y="195"/>
              <a:ext cx="1351" cy="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284413" indent="1588" defTabSz="912813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741613" indent="1588" defTabSz="912813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198813" indent="1588" defTabSz="912813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656013" indent="1588" defTabSz="912813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zh-CN" altLang="en-US" sz="2400" dirty="0">
                  <a:ea typeface="黑体" pitchFamily="49" charset="-122"/>
                </a:rPr>
                <a:t>拓展延伸</a:t>
              </a:r>
            </a:p>
          </p:txBody>
        </p:sp>
      </p:grpSp>
      <p:sp>
        <p:nvSpPr>
          <p:cNvPr id="33797" name="Text Box 5"/>
          <p:cNvSpPr txBox="1">
            <a:spLocks noChangeArrowheads="1"/>
          </p:cNvSpPr>
          <p:nvPr/>
        </p:nvSpPr>
        <p:spPr bwMode="auto">
          <a:xfrm>
            <a:off x="1039416" y="1355726"/>
            <a:ext cx="7624763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284413" indent="1588" defTabSz="912813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741613" indent="1588" defTabSz="912813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198813" indent="1588" defTabSz="912813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656013" indent="1588" defTabSz="912813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2400" b="1" dirty="0">
                <a:solidFill>
                  <a:srgbClr val="3333FF"/>
                </a:solidFill>
                <a:latin typeface="华文仿宋" pitchFamily="2" charset="-122"/>
                <a:ea typeface="华文仿宋" pitchFamily="2" charset="-122"/>
              </a:rPr>
              <a:t>    他用两手</a:t>
            </a:r>
            <a:r>
              <a:rPr lang="zh-CN" altLang="en-US" sz="2400" b="1" dirty="0">
                <a:solidFill>
                  <a:srgbClr val="F23C00"/>
                </a:solidFill>
                <a:latin typeface="华文仿宋" pitchFamily="2" charset="-122"/>
                <a:ea typeface="华文仿宋" pitchFamily="2" charset="-122"/>
              </a:rPr>
              <a:t>攀</a:t>
            </a:r>
            <a:r>
              <a:rPr lang="zh-CN" altLang="en-US" sz="2400" b="1" dirty="0">
                <a:solidFill>
                  <a:srgbClr val="3333FF"/>
                </a:solidFill>
                <a:latin typeface="华文仿宋" pitchFamily="2" charset="-122"/>
                <a:ea typeface="华文仿宋" pitchFamily="2" charset="-122"/>
              </a:rPr>
              <a:t>着上面，两脚再向上</a:t>
            </a:r>
            <a:r>
              <a:rPr lang="zh-CN" altLang="en-US" sz="2400" b="1" dirty="0">
                <a:solidFill>
                  <a:srgbClr val="F23C00"/>
                </a:solidFill>
                <a:latin typeface="华文仿宋" pitchFamily="2" charset="-122"/>
                <a:ea typeface="华文仿宋" pitchFamily="2" charset="-122"/>
              </a:rPr>
              <a:t>缩</a:t>
            </a:r>
            <a:r>
              <a:rPr lang="zh-CN" altLang="en-US" sz="2400" b="1" dirty="0">
                <a:solidFill>
                  <a:srgbClr val="3333FF"/>
                </a:solidFill>
                <a:latin typeface="华文仿宋" pitchFamily="2" charset="-122"/>
                <a:ea typeface="华文仿宋" pitchFamily="2" charset="-122"/>
              </a:rPr>
              <a:t>；他肥胖的身子向左微</a:t>
            </a:r>
            <a:r>
              <a:rPr lang="zh-CN" altLang="en-US" sz="2400" b="1" dirty="0">
                <a:solidFill>
                  <a:srgbClr val="F23C00"/>
                </a:solidFill>
                <a:latin typeface="华文仿宋" pitchFamily="2" charset="-122"/>
                <a:ea typeface="华文仿宋" pitchFamily="2" charset="-122"/>
              </a:rPr>
              <a:t>倾</a:t>
            </a:r>
            <a:r>
              <a:rPr lang="zh-CN" altLang="en-US" sz="2400" b="1" dirty="0">
                <a:solidFill>
                  <a:srgbClr val="3333FF"/>
                </a:solidFill>
                <a:latin typeface="华文仿宋" pitchFamily="2" charset="-122"/>
                <a:ea typeface="华文仿宋" pitchFamily="2" charset="-122"/>
              </a:rPr>
              <a:t>，显出努力的样子。</a:t>
            </a:r>
          </a:p>
        </p:txBody>
      </p:sp>
      <p:sp>
        <p:nvSpPr>
          <p:cNvPr id="33798" name="Text Box 5"/>
          <p:cNvSpPr txBox="1">
            <a:spLocks noChangeArrowheads="1"/>
          </p:cNvSpPr>
          <p:nvPr/>
        </p:nvSpPr>
        <p:spPr bwMode="auto">
          <a:xfrm>
            <a:off x="1159669" y="211138"/>
            <a:ext cx="7384256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284413" indent="1588" defTabSz="912813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741613" indent="1588" defTabSz="912813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198813" indent="1588" defTabSz="912813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656013" indent="1588" defTabSz="912813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en-US" altLang="zh-CN" sz="3200" b="1" dirty="0">
                <a:latin typeface="宋体" pitchFamily="2" charset="-122"/>
              </a:rPr>
              <a:t>    </a:t>
            </a:r>
            <a:r>
              <a:rPr lang="zh-CN" altLang="en-US" sz="2800" b="1" dirty="0">
                <a:latin typeface="宋体" pitchFamily="2" charset="-122"/>
              </a:rPr>
              <a:t>以朱自清的</a:t>
            </a:r>
            <a:r>
              <a:rPr lang="en-US" altLang="zh-CN" sz="2800" b="1" dirty="0">
                <a:latin typeface="宋体" pitchFamily="2" charset="-122"/>
              </a:rPr>
              <a:t>《</a:t>
            </a:r>
            <a:r>
              <a:rPr lang="zh-CN" altLang="en-US" sz="2800" b="1" dirty="0">
                <a:latin typeface="宋体" pitchFamily="2" charset="-122"/>
              </a:rPr>
              <a:t>背影</a:t>
            </a:r>
            <a:r>
              <a:rPr lang="en-US" altLang="zh-CN" sz="2800" b="1" dirty="0">
                <a:latin typeface="宋体" pitchFamily="2" charset="-122"/>
              </a:rPr>
              <a:t>》</a:t>
            </a:r>
            <a:r>
              <a:rPr lang="zh-CN" altLang="en-US" sz="2800" b="1" dirty="0">
                <a:latin typeface="宋体" pitchFamily="2" charset="-122"/>
              </a:rPr>
              <a:t>为例，论述作者的观点。</a:t>
            </a:r>
            <a:r>
              <a:rPr lang="zh-CN" altLang="en-US" sz="1400" dirty="0"/>
              <a:t> </a:t>
            </a:r>
            <a:endParaRPr lang="zh-CN" altLang="en-US" sz="2800" b="1" dirty="0">
              <a:latin typeface="宋体" pitchFamily="2" charset="-122"/>
            </a:endParaRPr>
          </a:p>
        </p:txBody>
      </p:sp>
      <p:sp>
        <p:nvSpPr>
          <p:cNvPr id="34836" name="文本框 34835"/>
          <p:cNvSpPr txBox="1">
            <a:spLocks noChangeArrowheads="1"/>
          </p:cNvSpPr>
          <p:nvPr/>
        </p:nvSpPr>
        <p:spPr bwMode="auto">
          <a:xfrm>
            <a:off x="1039417" y="2422526"/>
            <a:ext cx="4340657" cy="37856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284413" indent="1588" defTabSz="912813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741613" indent="1588" defTabSz="912813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198813" indent="1588" defTabSz="912813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656013" indent="1588" defTabSz="912813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FF3300"/>
                </a:solidFill>
                <a:latin typeface="华文仿宋" pitchFamily="2" charset="-122"/>
                <a:ea typeface="华文仿宋" pitchFamily="2" charset="-122"/>
              </a:rPr>
              <a:t>     这句描述父亲攀爬月台背影的句子，能因想象更生动。父亲身子微胖，我们可以想象他两手上攀时费了不少劲，甚至青筋突起；他</a:t>
            </a:r>
            <a:r>
              <a:rPr lang="zh-CN" altLang="en-US" sz="2400" b="1" dirty="0" smtClean="0">
                <a:solidFill>
                  <a:srgbClr val="FF3300"/>
                </a:solidFill>
                <a:latin typeface="华文仿宋" pitchFamily="2" charset="-122"/>
                <a:ea typeface="华文仿宋" pitchFamily="2" charset="-122"/>
              </a:rPr>
              <a:t>的腿</a:t>
            </a:r>
            <a:r>
              <a:rPr lang="zh-CN" altLang="en-US" sz="2400" b="1" dirty="0">
                <a:solidFill>
                  <a:srgbClr val="FF3300"/>
                </a:solidFill>
                <a:latin typeface="华文仿宋" pitchFamily="2" charset="-122"/>
                <a:ea typeface="华文仿宋" pitchFamily="2" charset="-122"/>
              </a:rPr>
              <a:t>并不是缩了一次，而似是挣</a:t>
            </a:r>
            <a:r>
              <a:rPr lang="zh-CN" altLang="en-US" sz="2400" b="1" dirty="0" smtClean="0">
                <a:solidFill>
                  <a:srgbClr val="FF3300"/>
                </a:solidFill>
                <a:latin typeface="华文仿宋" pitchFamily="2" charset="-122"/>
                <a:ea typeface="华文仿宋" pitchFamily="2" charset="-122"/>
              </a:rPr>
              <a:t>扎缩</a:t>
            </a:r>
            <a:r>
              <a:rPr lang="zh-CN" altLang="en-US" sz="2400" b="1" dirty="0">
                <a:solidFill>
                  <a:srgbClr val="FF3300"/>
                </a:solidFill>
                <a:latin typeface="华文仿宋" pitchFamily="2" charset="-122"/>
                <a:ea typeface="华文仿宋" pitchFamily="2" charset="-122"/>
              </a:rPr>
              <a:t>了好几次；身子微倾，这形</a:t>
            </a:r>
            <a:r>
              <a:rPr lang="zh-CN" altLang="en-US" sz="2400" b="1" dirty="0" smtClean="0">
                <a:solidFill>
                  <a:srgbClr val="FF3300"/>
                </a:solidFill>
                <a:latin typeface="华文仿宋" pitchFamily="2" charset="-122"/>
                <a:ea typeface="华文仿宋" pitchFamily="2" charset="-122"/>
              </a:rPr>
              <a:t>象便</a:t>
            </a:r>
            <a:r>
              <a:rPr lang="zh-CN" altLang="en-US" sz="2400" b="1" dirty="0">
                <a:solidFill>
                  <a:srgbClr val="FF3300"/>
                </a:solidFill>
                <a:latin typeface="华文仿宋" pitchFamily="2" charset="-122"/>
                <a:ea typeface="华文仿宋" pitchFamily="2" charset="-122"/>
              </a:rPr>
              <a:t>如拍照一般在脑中定格。驱</a:t>
            </a:r>
            <a:r>
              <a:rPr lang="zh-CN" altLang="en-US" sz="2400" b="1" dirty="0" smtClean="0">
                <a:solidFill>
                  <a:srgbClr val="FF3300"/>
                </a:solidFill>
                <a:latin typeface="华文仿宋" pitchFamily="2" charset="-122"/>
                <a:ea typeface="华文仿宋" pitchFamily="2" charset="-122"/>
              </a:rPr>
              <a:t>遣我</a:t>
            </a:r>
            <a:r>
              <a:rPr lang="zh-CN" altLang="en-US" sz="2400" b="1" dirty="0">
                <a:solidFill>
                  <a:srgbClr val="FF3300"/>
                </a:solidFill>
                <a:latin typeface="华文仿宋" pitchFamily="2" charset="-122"/>
                <a:ea typeface="华文仿宋" pitchFamily="2" charset="-122"/>
              </a:rPr>
              <a:t>们的想象，父亲的形象真切</a:t>
            </a:r>
            <a:r>
              <a:rPr lang="zh-CN" altLang="en-US" sz="2400" b="1" dirty="0" smtClean="0">
                <a:solidFill>
                  <a:srgbClr val="FF3300"/>
                </a:solidFill>
                <a:latin typeface="华文仿宋" pitchFamily="2" charset="-122"/>
                <a:ea typeface="华文仿宋" pitchFamily="2" charset="-122"/>
              </a:rPr>
              <a:t>起来</a:t>
            </a:r>
            <a:r>
              <a:rPr lang="zh-CN" altLang="en-US" sz="2400" b="1" dirty="0">
                <a:solidFill>
                  <a:srgbClr val="FF3300"/>
                </a:solidFill>
                <a:latin typeface="华文仿宋" pitchFamily="2" charset="-122"/>
                <a:ea typeface="华文仿宋" pitchFamily="2" charset="-122"/>
              </a:rPr>
              <a:t>，切实地打动了读者的心灵</a:t>
            </a:r>
            <a:r>
              <a:rPr lang="zh-CN" altLang="en-US" sz="2400" b="1" dirty="0" smtClean="0">
                <a:solidFill>
                  <a:srgbClr val="FF3300"/>
                </a:solidFill>
                <a:latin typeface="华文仿宋" pitchFamily="2" charset="-122"/>
                <a:ea typeface="华文仿宋" pitchFamily="2" charset="-122"/>
              </a:rPr>
              <a:t>。 </a:t>
            </a:r>
            <a:endParaRPr lang="zh-CN" altLang="en-US" sz="1400" b="1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48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3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0"/>
          <p:cNvGrpSpPr>
            <a:grpSpLocks/>
          </p:cNvGrpSpPr>
          <p:nvPr/>
        </p:nvGrpSpPr>
        <p:grpSpPr bwMode="auto">
          <a:xfrm>
            <a:off x="0" y="0"/>
            <a:ext cx="1608535" cy="960438"/>
            <a:chOff x="18" y="62"/>
            <a:chExt cx="1351" cy="605"/>
          </a:xfrm>
        </p:grpSpPr>
        <p:sp>
          <p:nvSpPr>
            <p:cNvPr id="33795" name="Oval 11"/>
            <p:cNvSpPr>
              <a:spLocks noChangeArrowheads="1"/>
            </p:cNvSpPr>
            <p:nvPr/>
          </p:nvSpPr>
          <p:spPr bwMode="auto">
            <a:xfrm>
              <a:off x="18" y="62"/>
              <a:ext cx="1084" cy="605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sz="1400"/>
            </a:p>
          </p:txBody>
        </p:sp>
        <p:sp>
          <p:nvSpPr>
            <p:cNvPr id="33796" name="Text Box 12"/>
            <p:cNvSpPr txBox="1">
              <a:spLocks noChangeArrowheads="1"/>
            </p:cNvSpPr>
            <p:nvPr/>
          </p:nvSpPr>
          <p:spPr bwMode="auto">
            <a:xfrm>
              <a:off x="18" y="195"/>
              <a:ext cx="1351" cy="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284413" indent="1588" defTabSz="912813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741613" indent="1588" defTabSz="912813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198813" indent="1588" defTabSz="912813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656013" indent="1588" defTabSz="912813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zh-CN" altLang="en-US" sz="2400" dirty="0">
                  <a:ea typeface="黑体" pitchFamily="49" charset="-122"/>
                </a:rPr>
                <a:t>拓展延伸</a:t>
              </a:r>
            </a:p>
          </p:txBody>
        </p:sp>
      </p:grpSp>
      <p:sp>
        <p:nvSpPr>
          <p:cNvPr id="33797" name="Text Box 5"/>
          <p:cNvSpPr txBox="1">
            <a:spLocks noChangeArrowheads="1"/>
          </p:cNvSpPr>
          <p:nvPr/>
        </p:nvSpPr>
        <p:spPr bwMode="auto">
          <a:xfrm>
            <a:off x="1039416" y="1355726"/>
            <a:ext cx="762476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284413" indent="1588" defTabSz="912813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741613" indent="1588" defTabSz="912813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198813" indent="1588" defTabSz="912813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656013" indent="1588" defTabSz="912813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2400" b="1" dirty="0">
                <a:solidFill>
                  <a:srgbClr val="3333FF"/>
                </a:solidFill>
                <a:latin typeface="华文仿宋" pitchFamily="2" charset="-122"/>
                <a:ea typeface="华文仿宋" pitchFamily="2" charset="-122"/>
              </a:rPr>
              <a:t>    </a:t>
            </a:r>
            <a:r>
              <a:rPr lang="en-US" altLang="zh-CN" sz="3200" b="1" dirty="0" smtClean="0">
                <a:solidFill>
                  <a:srgbClr val="3333FF"/>
                </a:solidFill>
                <a:latin typeface="华文仿宋" pitchFamily="2" charset="-122"/>
                <a:ea typeface="华文仿宋" pitchFamily="2" charset="-122"/>
              </a:rPr>
              <a:t>1</a:t>
            </a:r>
            <a:r>
              <a:rPr lang="zh-CN" altLang="en-US" sz="3200" b="1" dirty="0" smtClean="0">
                <a:solidFill>
                  <a:srgbClr val="3333FF"/>
                </a:solidFill>
                <a:latin typeface="华文仿宋" pitchFamily="2" charset="-122"/>
                <a:ea typeface="华文仿宋" pitchFamily="2" charset="-122"/>
              </a:rPr>
              <a:t>、山回路转不见君，雪上空留马行处。</a:t>
            </a:r>
            <a:endParaRPr lang="zh-CN" altLang="en-US" sz="3200" b="1" dirty="0">
              <a:solidFill>
                <a:srgbClr val="3333FF"/>
              </a:solidFill>
              <a:latin typeface="华文仿宋" pitchFamily="2" charset="-122"/>
              <a:ea typeface="华文仿宋" pitchFamily="2" charset="-122"/>
            </a:endParaRPr>
          </a:p>
        </p:txBody>
      </p:sp>
      <p:sp>
        <p:nvSpPr>
          <p:cNvPr id="33798" name="Text Box 5"/>
          <p:cNvSpPr txBox="1">
            <a:spLocks noChangeArrowheads="1"/>
          </p:cNvSpPr>
          <p:nvPr/>
        </p:nvSpPr>
        <p:spPr bwMode="auto">
          <a:xfrm>
            <a:off x="1159669" y="211138"/>
            <a:ext cx="7384256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284413" indent="1588" defTabSz="912813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741613" indent="1588" defTabSz="912813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198813" indent="1588" defTabSz="912813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656013" indent="1588" defTabSz="912813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en-US" altLang="zh-CN" sz="3200" b="1" dirty="0">
                <a:latin typeface="宋体" pitchFamily="2" charset="-122"/>
              </a:rPr>
              <a:t>    </a:t>
            </a:r>
            <a:r>
              <a:rPr lang="zh-CN" altLang="en-US" sz="3200" b="1" dirty="0" smtClean="0">
                <a:solidFill>
                  <a:srgbClr val="FF0000"/>
                </a:solidFill>
                <a:latin typeface="宋体" pitchFamily="2" charset="-122"/>
              </a:rPr>
              <a:t>古诗</a:t>
            </a:r>
            <a:r>
              <a:rPr lang="zh-CN" altLang="en-US" sz="3200" b="1" dirty="0" smtClean="0">
                <a:solidFill>
                  <a:srgbClr val="FF0000"/>
                </a:solidFill>
                <a:latin typeface="宋体" pitchFamily="2" charset="-122"/>
              </a:rPr>
              <a:t>中带有</a:t>
            </a:r>
            <a:r>
              <a:rPr lang="zh-CN" altLang="en-US" sz="3200" b="1" dirty="0" smtClean="0">
                <a:solidFill>
                  <a:srgbClr val="00B050"/>
                </a:solidFill>
                <a:latin typeface="宋体" pitchFamily="2" charset="-122"/>
              </a:rPr>
              <a:t>留白</a:t>
            </a:r>
            <a:r>
              <a:rPr lang="zh-CN" altLang="en-US" sz="3200" b="1" dirty="0" smtClean="0">
                <a:solidFill>
                  <a:srgbClr val="FF0000"/>
                </a:solidFill>
                <a:latin typeface="宋体" pitchFamily="2" charset="-122"/>
              </a:rPr>
              <a:t>的名句：</a:t>
            </a:r>
            <a:endParaRPr lang="zh-CN" altLang="en-US" sz="2800" b="1" dirty="0">
              <a:solidFill>
                <a:srgbClr val="FF0000"/>
              </a:solidFill>
              <a:latin typeface="宋体" pitchFamily="2" charset="-122"/>
            </a:endParaRPr>
          </a:p>
        </p:txBody>
      </p:sp>
      <p:sp>
        <p:nvSpPr>
          <p:cNvPr id="34836" name="文本框 34835"/>
          <p:cNvSpPr txBox="1">
            <a:spLocks noChangeArrowheads="1"/>
          </p:cNvSpPr>
          <p:nvPr/>
        </p:nvSpPr>
        <p:spPr bwMode="auto">
          <a:xfrm>
            <a:off x="1039417" y="2422525"/>
            <a:ext cx="2618183" cy="20621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284413" indent="1588" defTabSz="912813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741613" indent="1588" defTabSz="912813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198813" indent="1588" defTabSz="912813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656013" indent="1588" defTabSz="912813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FF3300"/>
                </a:solidFill>
                <a:latin typeface="华文仿宋" pitchFamily="2" charset="-122"/>
                <a:ea typeface="华文仿宋" pitchFamily="2" charset="-122"/>
              </a:rPr>
              <a:t>     </a:t>
            </a:r>
            <a:r>
              <a:rPr lang="en-US" altLang="zh-CN" sz="3200" b="1" dirty="0" smtClean="0">
                <a:solidFill>
                  <a:srgbClr val="FF3300"/>
                </a:solidFill>
                <a:latin typeface="华文仿宋" pitchFamily="2" charset="-122"/>
                <a:ea typeface="华文仿宋" pitchFamily="2" charset="-122"/>
              </a:rPr>
              <a:t>2</a:t>
            </a:r>
            <a:r>
              <a:rPr lang="zh-CN" altLang="en-US" sz="3200" b="1" dirty="0" smtClean="0">
                <a:solidFill>
                  <a:srgbClr val="FF3300"/>
                </a:solidFill>
                <a:latin typeface="华文仿宋" pitchFamily="2" charset="-122"/>
                <a:ea typeface="华文仿宋" pitchFamily="2" charset="-122"/>
              </a:rPr>
              <a:t>、孤帆远影碧空尽，唯见长江天际流。</a:t>
            </a:r>
            <a:endParaRPr lang="zh-CN" altLang="en-US" sz="3200" b="1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48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3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0"/>
          <p:cNvGrpSpPr>
            <a:grpSpLocks/>
          </p:cNvGrpSpPr>
          <p:nvPr/>
        </p:nvGrpSpPr>
        <p:grpSpPr bwMode="auto">
          <a:xfrm>
            <a:off x="0" y="0"/>
            <a:ext cx="1608535" cy="960438"/>
            <a:chOff x="18" y="62"/>
            <a:chExt cx="1351" cy="605"/>
          </a:xfrm>
        </p:grpSpPr>
        <p:sp>
          <p:nvSpPr>
            <p:cNvPr id="33795" name="Oval 11"/>
            <p:cNvSpPr>
              <a:spLocks noChangeArrowheads="1"/>
            </p:cNvSpPr>
            <p:nvPr/>
          </p:nvSpPr>
          <p:spPr bwMode="auto">
            <a:xfrm>
              <a:off x="18" y="62"/>
              <a:ext cx="1084" cy="605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sz="1400"/>
            </a:p>
          </p:txBody>
        </p:sp>
        <p:sp>
          <p:nvSpPr>
            <p:cNvPr id="33796" name="Text Box 12"/>
            <p:cNvSpPr txBox="1">
              <a:spLocks noChangeArrowheads="1"/>
            </p:cNvSpPr>
            <p:nvPr/>
          </p:nvSpPr>
          <p:spPr bwMode="auto">
            <a:xfrm>
              <a:off x="18" y="195"/>
              <a:ext cx="1351" cy="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284413" indent="1588" defTabSz="912813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741613" indent="1588" defTabSz="912813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198813" indent="1588" defTabSz="912813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656013" indent="1588" defTabSz="912813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zh-CN" altLang="en-US" sz="2400" dirty="0">
                  <a:ea typeface="黑体" pitchFamily="49" charset="-122"/>
                </a:rPr>
                <a:t>拓展延伸</a:t>
              </a:r>
            </a:p>
          </p:txBody>
        </p:sp>
      </p:grpSp>
      <p:sp>
        <p:nvSpPr>
          <p:cNvPr id="33797" name="Text Box 5"/>
          <p:cNvSpPr txBox="1">
            <a:spLocks noChangeArrowheads="1"/>
          </p:cNvSpPr>
          <p:nvPr/>
        </p:nvSpPr>
        <p:spPr bwMode="auto">
          <a:xfrm>
            <a:off x="1039416" y="1355726"/>
            <a:ext cx="762476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284413" indent="1588" defTabSz="912813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741613" indent="1588" defTabSz="912813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198813" indent="1588" defTabSz="912813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656013" indent="1588" defTabSz="912813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2400" b="1" dirty="0">
                <a:solidFill>
                  <a:srgbClr val="3333FF"/>
                </a:solidFill>
                <a:latin typeface="华文仿宋" pitchFamily="2" charset="-122"/>
                <a:ea typeface="华文仿宋" pitchFamily="2" charset="-122"/>
              </a:rPr>
              <a:t>    </a:t>
            </a:r>
            <a:r>
              <a:rPr lang="en-US" altLang="zh-CN" sz="3200" b="1" dirty="0" smtClean="0">
                <a:solidFill>
                  <a:srgbClr val="3333FF"/>
                </a:solidFill>
                <a:latin typeface="华文仿宋" pitchFamily="2" charset="-122"/>
                <a:ea typeface="华文仿宋" pitchFamily="2" charset="-122"/>
              </a:rPr>
              <a:t>1</a:t>
            </a:r>
            <a:r>
              <a:rPr lang="zh-CN" altLang="en-US" sz="3200" b="1" dirty="0" smtClean="0">
                <a:solidFill>
                  <a:srgbClr val="3333FF"/>
                </a:solidFill>
                <a:latin typeface="华文仿宋" pitchFamily="2" charset="-122"/>
                <a:ea typeface="华文仿宋" pitchFamily="2" charset="-122"/>
              </a:rPr>
              <a:t>、山回路转不见君，雪上空留马行处。</a:t>
            </a:r>
            <a:endParaRPr lang="zh-CN" altLang="en-US" sz="3200" b="1" dirty="0">
              <a:solidFill>
                <a:srgbClr val="3333FF"/>
              </a:solidFill>
              <a:latin typeface="华文仿宋" pitchFamily="2" charset="-122"/>
              <a:ea typeface="华文仿宋" pitchFamily="2" charset="-122"/>
            </a:endParaRPr>
          </a:p>
        </p:txBody>
      </p:sp>
      <p:sp>
        <p:nvSpPr>
          <p:cNvPr id="34836" name="文本框 34835"/>
          <p:cNvSpPr txBox="1">
            <a:spLocks noChangeArrowheads="1"/>
          </p:cNvSpPr>
          <p:nvPr/>
        </p:nvSpPr>
        <p:spPr bwMode="auto">
          <a:xfrm>
            <a:off x="1039417" y="2422525"/>
            <a:ext cx="2618183" cy="20621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284413" indent="1588" defTabSz="912813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741613" indent="1588" defTabSz="912813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198813" indent="1588" defTabSz="912813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656013" indent="1588" defTabSz="912813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FF3300"/>
                </a:solidFill>
                <a:latin typeface="华文仿宋" pitchFamily="2" charset="-122"/>
                <a:ea typeface="华文仿宋" pitchFamily="2" charset="-122"/>
              </a:rPr>
              <a:t>     </a:t>
            </a:r>
            <a:r>
              <a:rPr lang="en-US" altLang="zh-CN" sz="3200" b="1" dirty="0" smtClean="0">
                <a:solidFill>
                  <a:srgbClr val="FF3300"/>
                </a:solidFill>
                <a:latin typeface="华文仿宋" pitchFamily="2" charset="-122"/>
                <a:ea typeface="华文仿宋" pitchFamily="2" charset="-122"/>
              </a:rPr>
              <a:t>2</a:t>
            </a:r>
            <a:r>
              <a:rPr lang="zh-CN" altLang="en-US" sz="3200" b="1" dirty="0" smtClean="0">
                <a:solidFill>
                  <a:srgbClr val="FF3300"/>
                </a:solidFill>
                <a:latin typeface="华文仿宋" pitchFamily="2" charset="-122"/>
                <a:ea typeface="华文仿宋" pitchFamily="2" charset="-122"/>
              </a:rPr>
              <a:t>、孤帆远影碧空尽，唯见长江天际流。</a:t>
            </a:r>
            <a:endParaRPr lang="zh-CN" altLang="en-US" sz="3200" b="1" dirty="0"/>
          </a:p>
        </p:txBody>
      </p:sp>
      <p:pic>
        <p:nvPicPr>
          <p:cNvPr id="10" name="图片 9" descr="timg (1)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1355726"/>
            <a:ext cx="9144000" cy="4975860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48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3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5" name="Picture 3" descr="25flower018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26344" y="6354764"/>
            <a:ext cx="806054" cy="388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6" name="Picture 4" descr="25flower018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032398" y="6354764"/>
            <a:ext cx="806053" cy="388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7" name="Picture 5" descr="25flower018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38450" y="6354764"/>
            <a:ext cx="806054" cy="388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8" name="Picture 6" descr="25flower018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644504" y="6354764"/>
            <a:ext cx="806053" cy="388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9" name="Picture 7" descr="25flower018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50556" y="6354764"/>
            <a:ext cx="806054" cy="388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0" name="Picture 8" descr="25flower018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56610" y="6354764"/>
            <a:ext cx="806053" cy="388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1" name="Picture 9" descr="25flower018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62662" y="6375400"/>
            <a:ext cx="806054" cy="388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2" name="Picture 10" descr="25flower018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68716" y="6354764"/>
            <a:ext cx="806053" cy="388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6153" name="Group 12"/>
          <p:cNvGrpSpPr>
            <a:grpSpLocks/>
          </p:cNvGrpSpPr>
          <p:nvPr/>
        </p:nvGrpSpPr>
        <p:grpSpPr bwMode="auto">
          <a:xfrm>
            <a:off x="0" y="0"/>
            <a:ext cx="1290638" cy="960438"/>
            <a:chOff x="18" y="62"/>
            <a:chExt cx="1084" cy="605"/>
          </a:xfrm>
        </p:grpSpPr>
        <p:sp>
          <p:nvSpPr>
            <p:cNvPr id="6154" name="Oval 13"/>
            <p:cNvSpPr>
              <a:spLocks noChangeArrowheads="1"/>
            </p:cNvSpPr>
            <p:nvPr/>
          </p:nvSpPr>
          <p:spPr bwMode="auto">
            <a:xfrm>
              <a:off x="18" y="62"/>
              <a:ext cx="1084" cy="605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sz="1400"/>
            </a:p>
          </p:txBody>
        </p:sp>
        <p:sp>
          <p:nvSpPr>
            <p:cNvPr id="6155" name="Text Box 14"/>
            <p:cNvSpPr txBox="1">
              <a:spLocks noChangeArrowheads="1"/>
            </p:cNvSpPr>
            <p:nvPr/>
          </p:nvSpPr>
          <p:spPr bwMode="auto">
            <a:xfrm>
              <a:off x="60" y="206"/>
              <a:ext cx="1042" cy="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284413" indent="1588" defTabSz="912813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741613" indent="1588" defTabSz="912813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198813" indent="1588" defTabSz="912813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656013" indent="1588" defTabSz="912813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zh-CN" altLang="en-US" sz="2000" dirty="0">
                  <a:ea typeface="黑体" pitchFamily="49" charset="-122"/>
                </a:rPr>
                <a:t>导入新课</a:t>
              </a:r>
            </a:p>
          </p:txBody>
        </p:sp>
      </p:grpSp>
      <p:sp>
        <p:nvSpPr>
          <p:cNvPr id="3090" name="文本框 3089"/>
          <p:cNvSpPr txBox="1">
            <a:spLocks noChangeArrowheads="1"/>
          </p:cNvSpPr>
          <p:nvPr/>
        </p:nvSpPr>
        <p:spPr bwMode="auto">
          <a:xfrm>
            <a:off x="823913" y="960439"/>
            <a:ext cx="7554516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284413" indent="1588" defTabSz="912813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741613" indent="1588" defTabSz="912813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198813" indent="1588" defTabSz="912813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656013" indent="1588" defTabSz="912813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3333FF"/>
                </a:solidFill>
                <a:latin typeface="宋体" pitchFamily="2" charset="-122"/>
              </a:rPr>
              <a:t>    </a:t>
            </a:r>
            <a:endParaRPr lang="zh-CN" altLang="en-US" sz="2800" b="1" dirty="0">
              <a:solidFill>
                <a:srgbClr val="FF0000"/>
              </a:solidFill>
              <a:latin typeface="仿宋" pitchFamily="49" charset="-122"/>
              <a:ea typeface="仿宋" pitchFamily="49" charset="-122"/>
            </a:endParaRPr>
          </a:p>
        </p:txBody>
      </p:sp>
      <p:sp>
        <p:nvSpPr>
          <p:cNvPr id="3093" name="文本框 3092"/>
          <p:cNvSpPr txBox="1">
            <a:spLocks noChangeArrowheads="1"/>
          </p:cNvSpPr>
          <p:nvPr/>
        </p:nvSpPr>
        <p:spPr bwMode="auto">
          <a:xfrm>
            <a:off x="823912" y="3752888"/>
            <a:ext cx="7873604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284413" indent="1588" defTabSz="912813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741613" indent="1588" defTabSz="912813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198813" indent="1588" defTabSz="912813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656013" indent="1588" defTabSz="912813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3333FF"/>
                </a:solidFill>
                <a:latin typeface="宋体" pitchFamily="2" charset="-122"/>
              </a:rPr>
              <a:t>    </a:t>
            </a:r>
            <a:endParaRPr lang="zh-CN" altLang="en-US" sz="2800" b="1" dirty="0">
              <a:solidFill>
                <a:srgbClr val="FF0000"/>
              </a:solidFill>
              <a:latin typeface="仿宋" pitchFamily="49" charset="-122"/>
              <a:ea typeface="仿宋" pitchFamily="49" charset="-122"/>
            </a:endParaRPr>
          </a:p>
        </p:txBody>
      </p:sp>
      <p:pic>
        <p:nvPicPr>
          <p:cNvPr id="17" name="图片 16" descr="950b9a18d8c5d92c0468cb36524a743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90750" y="1047750"/>
            <a:ext cx="4762500" cy="4762500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09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09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09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309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309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309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90" grpId="0"/>
      <p:bldP spid="309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3" name="图片 34836" descr="[GC1S9F5}8_98BAFW06()}W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489972" y="3292476"/>
            <a:ext cx="3518297" cy="3451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" name="Group 10"/>
          <p:cNvGrpSpPr>
            <a:grpSpLocks/>
          </p:cNvGrpSpPr>
          <p:nvPr/>
        </p:nvGrpSpPr>
        <p:grpSpPr bwMode="auto">
          <a:xfrm>
            <a:off x="0" y="0"/>
            <a:ext cx="1608535" cy="960438"/>
            <a:chOff x="18" y="62"/>
            <a:chExt cx="1351" cy="605"/>
          </a:xfrm>
        </p:grpSpPr>
        <p:sp>
          <p:nvSpPr>
            <p:cNvPr id="33795" name="Oval 11"/>
            <p:cNvSpPr>
              <a:spLocks noChangeArrowheads="1"/>
            </p:cNvSpPr>
            <p:nvPr/>
          </p:nvSpPr>
          <p:spPr bwMode="auto">
            <a:xfrm>
              <a:off x="18" y="62"/>
              <a:ext cx="1084" cy="605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sz="1400"/>
            </a:p>
          </p:txBody>
        </p:sp>
        <p:sp>
          <p:nvSpPr>
            <p:cNvPr id="33796" name="Text Box 12"/>
            <p:cNvSpPr txBox="1">
              <a:spLocks noChangeArrowheads="1"/>
            </p:cNvSpPr>
            <p:nvPr/>
          </p:nvSpPr>
          <p:spPr bwMode="auto">
            <a:xfrm>
              <a:off x="18" y="195"/>
              <a:ext cx="1351" cy="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284413" indent="1588" defTabSz="912813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741613" indent="1588" defTabSz="912813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198813" indent="1588" defTabSz="912813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656013" indent="1588" defTabSz="912813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zh-CN" altLang="en-US" sz="2400" dirty="0">
                  <a:ea typeface="黑体" pitchFamily="49" charset="-122"/>
                </a:rPr>
                <a:t>拓展延伸</a:t>
              </a:r>
            </a:p>
          </p:txBody>
        </p:sp>
      </p:grpSp>
      <p:sp>
        <p:nvSpPr>
          <p:cNvPr id="34836" name="文本框 34835"/>
          <p:cNvSpPr txBox="1">
            <a:spLocks noChangeArrowheads="1"/>
          </p:cNvSpPr>
          <p:nvPr/>
        </p:nvSpPr>
        <p:spPr bwMode="auto">
          <a:xfrm>
            <a:off x="1039417" y="2422525"/>
            <a:ext cx="2618183" cy="20621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284413" indent="1588" defTabSz="912813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741613" indent="1588" defTabSz="912813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198813" indent="1588" defTabSz="912813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656013" indent="1588" defTabSz="912813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FF3300"/>
                </a:solidFill>
                <a:latin typeface="华文仿宋" pitchFamily="2" charset="-122"/>
                <a:ea typeface="华文仿宋" pitchFamily="2" charset="-122"/>
              </a:rPr>
              <a:t>     </a:t>
            </a:r>
            <a:r>
              <a:rPr lang="en-US" altLang="zh-CN" sz="3200" b="1" dirty="0" smtClean="0">
                <a:solidFill>
                  <a:srgbClr val="FF3300"/>
                </a:solidFill>
                <a:latin typeface="华文仿宋" pitchFamily="2" charset="-122"/>
                <a:ea typeface="华文仿宋" pitchFamily="2" charset="-122"/>
              </a:rPr>
              <a:t>2</a:t>
            </a:r>
            <a:r>
              <a:rPr lang="zh-CN" altLang="en-US" sz="3200" b="1" dirty="0" smtClean="0">
                <a:solidFill>
                  <a:srgbClr val="FF3300"/>
                </a:solidFill>
                <a:latin typeface="华文仿宋" pitchFamily="2" charset="-122"/>
                <a:ea typeface="华文仿宋" pitchFamily="2" charset="-122"/>
              </a:rPr>
              <a:t>、孤帆远影碧空尽，唯见长江天际流。</a:t>
            </a:r>
            <a:endParaRPr lang="zh-CN" altLang="en-US" sz="3200" b="1" dirty="0"/>
          </a:p>
        </p:txBody>
      </p:sp>
      <p:pic>
        <p:nvPicPr>
          <p:cNvPr id="9" name="图片 8" descr="timg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657600" y="2886074"/>
            <a:ext cx="5350669" cy="3857627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48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3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5" name="Picture 3" descr="25flower018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26344" y="6354764"/>
            <a:ext cx="806054" cy="388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6" name="Picture 4" descr="25flower018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032398" y="6354764"/>
            <a:ext cx="806053" cy="388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7" name="Picture 5" descr="25flower018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38450" y="6354764"/>
            <a:ext cx="806054" cy="388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8" name="Picture 6" descr="25flower018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644504" y="6354764"/>
            <a:ext cx="806053" cy="388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9" name="Picture 7" descr="25flower018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50556" y="6354764"/>
            <a:ext cx="806054" cy="388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0" name="Picture 8" descr="25flower018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56610" y="6354764"/>
            <a:ext cx="806053" cy="388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1" name="Picture 9" descr="25flower018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62662" y="6375400"/>
            <a:ext cx="806054" cy="388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2" name="Picture 10" descr="25flower018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68716" y="6354764"/>
            <a:ext cx="806053" cy="388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" name="Group 12"/>
          <p:cNvGrpSpPr>
            <a:grpSpLocks/>
          </p:cNvGrpSpPr>
          <p:nvPr/>
        </p:nvGrpSpPr>
        <p:grpSpPr bwMode="auto">
          <a:xfrm>
            <a:off x="0" y="0"/>
            <a:ext cx="1290638" cy="960438"/>
            <a:chOff x="18" y="62"/>
            <a:chExt cx="1084" cy="605"/>
          </a:xfrm>
        </p:grpSpPr>
        <p:sp>
          <p:nvSpPr>
            <p:cNvPr id="6154" name="Oval 13"/>
            <p:cNvSpPr>
              <a:spLocks noChangeArrowheads="1"/>
            </p:cNvSpPr>
            <p:nvPr/>
          </p:nvSpPr>
          <p:spPr bwMode="auto">
            <a:xfrm>
              <a:off x="18" y="62"/>
              <a:ext cx="1084" cy="605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sz="1400"/>
            </a:p>
          </p:txBody>
        </p:sp>
        <p:sp>
          <p:nvSpPr>
            <p:cNvPr id="6155" name="Text Box 14"/>
            <p:cNvSpPr txBox="1">
              <a:spLocks noChangeArrowheads="1"/>
            </p:cNvSpPr>
            <p:nvPr/>
          </p:nvSpPr>
          <p:spPr bwMode="auto">
            <a:xfrm>
              <a:off x="60" y="206"/>
              <a:ext cx="1042" cy="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284413" indent="1588" defTabSz="912813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741613" indent="1588" defTabSz="912813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198813" indent="1588" defTabSz="912813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656013" indent="1588" defTabSz="912813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zh-CN" altLang="en-US" sz="2000" dirty="0">
                  <a:ea typeface="黑体" pitchFamily="49" charset="-122"/>
                </a:rPr>
                <a:t>导入新课</a:t>
              </a:r>
            </a:p>
          </p:txBody>
        </p:sp>
      </p:grpSp>
      <p:sp>
        <p:nvSpPr>
          <p:cNvPr id="3090" name="文本框 3089"/>
          <p:cNvSpPr txBox="1">
            <a:spLocks noChangeArrowheads="1"/>
          </p:cNvSpPr>
          <p:nvPr/>
        </p:nvSpPr>
        <p:spPr bwMode="auto">
          <a:xfrm>
            <a:off x="823913" y="960439"/>
            <a:ext cx="7554516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284413" indent="1588" defTabSz="912813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741613" indent="1588" defTabSz="912813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198813" indent="1588" defTabSz="912813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656013" indent="1588" defTabSz="912813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3333FF"/>
                </a:solidFill>
                <a:latin typeface="宋体" pitchFamily="2" charset="-122"/>
              </a:rPr>
              <a:t>    </a:t>
            </a:r>
            <a:endParaRPr lang="zh-CN" altLang="en-US" sz="2800" b="1" dirty="0">
              <a:solidFill>
                <a:srgbClr val="FF0000"/>
              </a:solidFill>
              <a:latin typeface="仿宋" pitchFamily="49" charset="-122"/>
              <a:ea typeface="仿宋" pitchFamily="49" charset="-122"/>
            </a:endParaRPr>
          </a:p>
        </p:txBody>
      </p:sp>
      <p:sp>
        <p:nvSpPr>
          <p:cNvPr id="3093" name="文本框 3092"/>
          <p:cNvSpPr txBox="1">
            <a:spLocks noChangeArrowheads="1"/>
          </p:cNvSpPr>
          <p:nvPr/>
        </p:nvSpPr>
        <p:spPr bwMode="auto">
          <a:xfrm>
            <a:off x="823912" y="3752888"/>
            <a:ext cx="7873604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284413" indent="1588" defTabSz="912813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741613" indent="1588" defTabSz="912813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198813" indent="1588" defTabSz="912813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656013" indent="1588" defTabSz="912813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3333FF"/>
                </a:solidFill>
                <a:latin typeface="宋体" pitchFamily="2" charset="-122"/>
              </a:rPr>
              <a:t>    </a:t>
            </a:r>
            <a:endParaRPr lang="zh-CN" altLang="en-US" sz="2800" b="1" dirty="0">
              <a:solidFill>
                <a:srgbClr val="FF0000"/>
              </a:solidFill>
              <a:latin typeface="仿宋" pitchFamily="49" charset="-122"/>
              <a:ea typeface="仿宋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962025" y="1152525"/>
            <a:ext cx="7735491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fontAlgn="auto">
              <a:lnSpc>
                <a:spcPct val="150000"/>
              </a:lnSpc>
            </a:pPr>
            <a:r>
              <a:rPr lang="zh-CN" altLang="zh-CN" sz="2400" dirty="0" smtClean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有人说：“强大的美国来自于想象力和创造力。”</a:t>
            </a:r>
          </a:p>
          <a:p>
            <a:pPr indent="457200" fontAlgn="auto">
              <a:lnSpc>
                <a:spcPct val="150000"/>
              </a:lnSpc>
            </a:pPr>
            <a:r>
              <a:rPr lang="zh-CN" altLang="zh-CN" sz="2400" dirty="0" smtClean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诚然，想象力的重要性不言而喻，大到一个国家的发展与繁荣，小到一个人的成长与进步，都不能没有想象力的参与。</a:t>
            </a:r>
          </a:p>
          <a:p>
            <a:pPr indent="457200" fontAlgn="auto">
              <a:lnSpc>
                <a:spcPct val="150000"/>
              </a:lnSpc>
            </a:pPr>
            <a:r>
              <a:rPr lang="zh-CN" altLang="zh-CN" sz="2400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事实上，就连阅读一篇文章，欣赏一种文艺作品，没有想象的参与，都无法尽情领略到它的美感。</a:t>
            </a:r>
          </a:p>
          <a:p>
            <a:pPr indent="457200" fontAlgn="auto">
              <a:lnSpc>
                <a:spcPct val="150000"/>
              </a:lnSpc>
            </a:pPr>
            <a:r>
              <a:rPr lang="zh-CN" altLang="zh-CN" sz="2400" dirty="0" smtClean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那么，如何才能在阅读作品的时候驱遣我们的想象呢？让著名的语文教育大师叶圣陶先生告诉你。</a:t>
            </a:r>
            <a:endParaRPr lang="zh-CN" altLang="zh-CN" sz="2400" dirty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09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09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09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309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309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309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90" grpId="0"/>
      <p:bldP spid="309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9" name="Picture 2" descr="25flower018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26344" y="6354764"/>
            <a:ext cx="806054" cy="388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0" name="Picture 3" descr="25flower018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032398" y="6354764"/>
            <a:ext cx="806053" cy="388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1" name="Picture 4" descr="25flower018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38450" y="6354764"/>
            <a:ext cx="806054" cy="388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2" name="Picture 5" descr="25flower018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644504" y="6354764"/>
            <a:ext cx="806053" cy="388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3" name="Picture 6" descr="25flower018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50556" y="6354764"/>
            <a:ext cx="806054" cy="388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4" name="Picture 7" descr="25flower018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56610" y="6354764"/>
            <a:ext cx="806053" cy="388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5" name="Picture 8" descr="25flower018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62662" y="6375400"/>
            <a:ext cx="806054" cy="388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6" name="Picture 9" descr="25flower018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68716" y="6354764"/>
            <a:ext cx="806053" cy="388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7177" name="Group 11"/>
          <p:cNvGrpSpPr>
            <a:grpSpLocks/>
          </p:cNvGrpSpPr>
          <p:nvPr/>
        </p:nvGrpSpPr>
        <p:grpSpPr bwMode="auto">
          <a:xfrm>
            <a:off x="1" y="0"/>
            <a:ext cx="1393031" cy="960438"/>
            <a:chOff x="54" y="62"/>
            <a:chExt cx="1170" cy="605"/>
          </a:xfrm>
        </p:grpSpPr>
        <p:sp>
          <p:nvSpPr>
            <p:cNvPr id="7178" name="Oval 12"/>
            <p:cNvSpPr>
              <a:spLocks noChangeArrowheads="1"/>
            </p:cNvSpPr>
            <p:nvPr/>
          </p:nvSpPr>
          <p:spPr bwMode="auto">
            <a:xfrm>
              <a:off x="54" y="62"/>
              <a:ext cx="1170" cy="605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sz="1400"/>
            </a:p>
          </p:txBody>
        </p:sp>
        <p:sp>
          <p:nvSpPr>
            <p:cNvPr id="7179" name="Text Box 13"/>
            <p:cNvSpPr txBox="1">
              <a:spLocks noChangeArrowheads="1"/>
            </p:cNvSpPr>
            <p:nvPr/>
          </p:nvSpPr>
          <p:spPr bwMode="auto">
            <a:xfrm>
              <a:off x="137" y="193"/>
              <a:ext cx="1033" cy="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284413" indent="1588" defTabSz="912813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741613" indent="1588" defTabSz="912813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198813" indent="1588" defTabSz="912813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656013" indent="1588" defTabSz="912813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zh-CN" altLang="en-US" sz="2000" dirty="0">
                  <a:ea typeface="黑体" pitchFamily="49" charset="-122"/>
                </a:rPr>
                <a:t>作者简介</a:t>
              </a:r>
            </a:p>
          </p:txBody>
        </p:sp>
      </p:grpSp>
      <p:sp>
        <p:nvSpPr>
          <p:cNvPr id="4113" name="Text Box 2"/>
          <p:cNvSpPr txBox="1">
            <a:spLocks noChangeArrowheads="1"/>
          </p:cNvSpPr>
          <p:nvPr/>
        </p:nvSpPr>
        <p:spPr bwMode="auto">
          <a:xfrm>
            <a:off x="4044554" y="960439"/>
            <a:ext cx="5076825" cy="44012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284413" indent="1588" defTabSz="912813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741613" indent="1588" defTabSz="912813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198813" indent="1588" defTabSz="912813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656013" indent="1588" defTabSz="912813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hangingPunct="0"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</a:rPr>
              <a:t>       </a:t>
            </a:r>
            <a:r>
              <a:rPr lang="zh-CN" altLang="en-US" sz="2800" b="1" dirty="0">
                <a:solidFill>
                  <a:srgbClr val="FF0000"/>
                </a:solidFill>
                <a:latin typeface="仿宋" pitchFamily="49" charset="-122"/>
                <a:ea typeface="仿宋" pitchFamily="49" charset="-122"/>
              </a:rPr>
              <a:t>叶圣陶</a:t>
            </a:r>
            <a:r>
              <a:rPr lang="zh-CN" altLang="en-US" sz="2800" b="1" dirty="0">
                <a:latin typeface="仿宋" pitchFamily="49" charset="-122"/>
                <a:ea typeface="仿宋" pitchFamily="49" charset="-122"/>
              </a:rPr>
              <a:t>（1</a:t>
            </a:r>
            <a:r>
              <a:rPr lang="en-US" altLang="zh-CN" sz="2800" b="1" dirty="0">
                <a:latin typeface="仿宋" pitchFamily="49" charset="-122"/>
                <a:ea typeface="仿宋" pitchFamily="49" charset="-122"/>
              </a:rPr>
              <a:t>894-1988)</a:t>
            </a:r>
            <a:r>
              <a:rPr lang="zh-CN" altLang="en-US" sz="2800" b="1" dirty="0">
                <a:latin typeface="仿宋" pitchFamily="49" charset="-122"/>
                <a:ea typeface="仿宋" pitchFamily="49" charset="-122"/>
              </a:rPr>
              <a:t>，原名</a:t>
            </a:r>
            <a:r>
              <a:rPr lang="zh-CN" altLang="en-US" sz="2800" b="1" dirty="0">
                <a:solidFill>
                  <a:srgbClr val="FF0000"/>
                </a:solidFill>
                <a:latin typeface="仿宋" pitchFamily="49" charset="-122"/>
                <a:ea typeface="仿宋" pitchFamily="49" charset="-122"/>
              </a:rPr>
              <a:t>叶绍钧</a:t>
            </a:r>
            <a:r>
              <a:rPr lang="zh-CN" altLang="en-US" sz="2800" b="1" dirty="0">
                <a:latin typeface="仿宋" pitchFamily="49" charset="-122"/>
                <a:ea typeface="仿宋" pitchFamily="49" charset="-122"/>
              </a:rPr>
              <a:t>，</a:t>
            </a:r>
            <a:r>
              <a:rPr lang="zh-CN" altLang="en-US" sz="2800" b="1" dirty="0" smtClean="0">
                <a:latin typeface="仿宋" pitchFamily="49" charset="-122"/>
                <a:ea typeface="仿宋" pitchFamily="49" charset="-122"/>
              </a:rPr>
              <a:t>字圣陶</a:t>
            </a:r>
            <a:r>
              <a:rPr lang="zh-CN" altLang="en-US" sz="2800" b="1" dirty="0">
                <a:latin typeface="仿宋" pitchFamily="49" charset="-122"/>
                <a:ea typeface="仿宋" pitchFamily="49" charset="-122"/>
              </a:rPr>
              <a:t>，生于江苏苏州。</a:t>
            </a:r>
            <a:r>
              <a:rPr lang="zh-CN" altLang="en-US" sz="2800" b="1" dirty="0">
                <a:solidFill>
                  <a:srgbClr val="FF0000"/>
                </a:solidFill>
                <a:latin typeface="仿宋" pitchFamily="49" charset="-122"/>
                <a:ea typeface="仿宋" pitchFamily="49" charset="-122"/>
              </a:rPr>
              <a:t>现代作家、教育家、文学出版家和社会活动家，</a:t>
            </a:r>
            <a:r>
              <a:rPr lang="zh-CN" altLang="en-US" sz="2800" b="1" dirty="0">
                <a:solidFill>
                  <a:srgbClr val="00B050"/>
                </a:solidFill>
                <a:latin typeface="仿宋" pitchFamily="49" charset="-122"/>
                <a:ea typeface="仿宋" pitchFamily="49" charset="-122"/>
              </a:rPr>
              <a:t>有“优秀的语言艺术家”之称，</a:t>
            </a:r>
            <a:r>
              <a:rPr lang="zh-CN" altLang="en-US" sz="2800" b="1" dirty="0">
                <a:solidFill>
                  <a:srgbClr val="FF0000"/>
                </a:solidFill>
                <a:latin typeface="仿宋" pitchFamily="49" charset="-122"/>
                <a:ea typeface="仿宋" pitchFamily="49" charset="-122"/>
              </a:rPr>
              <a:t>终身致力于出版和语文教育。</a:t>
            </a:r>
          </a:p>
          <a:p>
            <a:pPr eaLnBrk="0" hangingPunct="0">
              <a:spcBef>
                <a:spcPct val="50000"/>
              </a:spcBef>
            </a:pPr>
            <a:r>
              <a:rPr lang="zh-CN" altLang="en-US" sz="2800" b="1" dirty="0">
                <a:latin typeface="仿宋" pitchFamily="49" charset="-122"/>
                <a:ea typeface="仿宋" pitchFamily="49" charset="-122"/>
              </a:rPr>
              <a:t>    </a:t>
            </a:r>
            <a:r>
              <a:rPr lang="zh-CN" altLang="en-US" sz="3200" b="1" dirty="0">
                <a:solidFill>
                  <a:srgbClr val="3333FF"/>
                </a:solidFill>
                <a:latin typeface="华文仿宋" pitchFamily="2" charset="-122"/>
                <a:ea typeface="华文仿宋" pitchFamily="2" charset="-122"/>
              </a:rPr>
              <a:t>他的主要代表作有</a:t>
            </a:r>
            <a:r>
              <a:rPr lang="en-US" altLang="zh-CN" sz="3200" b="1" dirty="0">
                <a:solidFill>
                  <a:srgbClr val="3333FF"/>
                </a:solidFill>
                <a:latin typeface="华文仿宋" pitchFamily="2" charset="-122"/>
                <a:ea typeface="华文仿宋" pitchFamily="2" charset="-122"/>
              </a:rPr>
              <a:t>《</a:t>
            </a:r>
            <a:r>
              <a:rPr lang="zh-CN" altLang="en-US" sz="3200" b="1" dirty="0">
                <a:solidFill>
                  <a:srgbClr val="3333FF"/>
                </a:solidFill>
                <a:latin typeface="华文仿宋" pitchFamily="2" charset="-122"/>
                <a:ea typeface="华文仿宋" pitchFamily="2" charset="-122"/>
              </a:rPr>
              <a:t>隔膜</a:t>
            </a:r>
            <a:r>
              <a:rPr lang="en-US" altLang="zh-CN" sz="3200" b="1" dirty="0">
                <a:solidFill>
                  <a:srgbClr val="3333FF"/>
                </a:solidFill>
                <a:latin typeface="华文仿宋" pitchFamily="2" charset="-122"/>
                <a:ea typeface="华文仿宋" pitchFamily="2" charset="-122"/>
              </a:rPr>
              <a:t>》《</a:t>
            </a:r>
            <a:r>
              <a:rPr lang="zh-CN" altLang="en-US" sz="3200" b="1" dirty="0">
                <a:solidFill>
                  <a:srgbClr val="3333FF"/>
                </a:solidFill>
                <a:latin typeface="华文仿宋" pitchFamily="2" charset="-122"/>
                <a:ea typeface="华文仿宋" pitchFamily="2" charset="-122"/>
              </a:rPr>
              <a:t>线下</a:t>
            </a:r>
            <a:r>
              <a:rPr lang="en-US" altLang="zh-CN" sz="3200" b="1" dirty="0">
                <a:solidFill>
                  <a:srgbClr val="3333FF"/>
                </a:solidFill>
                <a:latin typeface="华文仿宋" pitchFamily="2" charset="-122"/>
                <a:ea typeface="华文仿宋" pitchFamily="2" charset="-122"/>
              </a:rPr>
              <a:t>》《</a:t>
            </a:r>
            <a:r>
              <a:rPr lang="zh-CN" altLang="en-US" sz="3200" b="1" dirty="0">
                <a:solidFill>
                  <a:srgbClr val="3333FF"/>
                </a:solidFill>
                <a:latin typeface="华文仿宋" pitchFamily="2" charset="-122"/>
                <a:ea typeface="华文仿宋" pitchFamily="2" charset="-122"/>
              </a:rPr>
              <a:t>脚步集</a:t>
            </a:r>
            <a:r>
              <a:rPr lang="en-US" altLang="zh-CN" sz="3200" b="1" dirty="0">
                <a:solidFill>
                  <a:srgbClr val="3333FF"/>
                </a:solidFill>
                <a:latin typeface="华文仿宋" pitchFamily="2" charset="-122"/>
                <a:ea typeface="华文仿宋" pitchFamily="2" charset="-122"/>
              </a:rPr>
              <a:t>》《</a:t>
            </a:r>
            <a:r>
              <a:rPr lang="zh-CN" altLang="en-US" sz="3200" b="1" dirty="0">
                <a:solidFill>
                  <a:srgbClr val="3333FF"/>
                </a:solidFill>
                <a:latin typeface="华文仿宋" pitchFamily="2" charset="-122"/>
                <a:ea typeface="华文仿宋" pitchFamily="2" charset="-122"/>
              </a:rPr>
              <a:t>西川集</a:t>
            </a:r>
            <a:r>
              <a:rPr lang="en-US" altLang="zh-CN" sz="3200" b="1" dirty="0">
                <a:solidFill>
                  <a:srgbClr val="3333FF"/>
                </a:solidFill>
                <a:latin typeface="华文仿宋" pitchFamily="2" charset="-122"/>
                <a:ea typeface="华文仿宋" pitchFamily="2" charset="-122"/>
              </a:rPr>
              <a:t>》《</a:t>
            </a:r>
            <a:r>
              <a:rPr lang="zh-CN" altLang="en-US" sz="3200" b="1" dirty="0">
                <a:solidFill>
                  <a:srgbClr val="00B0F0"/>
                </a:solidFill>
                <a:latin typeface="华文仿宋" pitchFamily="2" charset="-122"/>
                <a:ea typeface="华文仿宋" pitchFamily="2" charset="-122"/>
              </a:rPr>
              <a:t>稻草人</a:t>
            </a:r>
            <a:r>
              <a:rPr lang="en-US" altLang="zh-CN" sz="3200" b="1" dirty="0">
                <a:solidFill>
                  <a:srgbClr val="00B0F0"/>
                </a:solidFill>
                <a:latin typeface="华文仿宋" pitchFamily="2" charset="-122"/>
                <a:ea typeface="华文仿宋" pitchFamily="2" charset="-122"/>
              </a:rPr>
              <a:t>》</a:t>
            </a:r>
            <a:r>
              <a:rPr lang="zh-CN" altLang="en-US" sz="3200" b="1" dirty="0">
                <a:solidFill>
                  <a:srgbClr val="3333FF"/>
                </a:solidFill>
                <a:latin typeface="华文仿宋" pitchFamily="2" charset="-122"/>
                <a:ea typeface="华文仿宋" pitchFamily="2" charset="-122"/>
              </a:rPr>
              <a:t>等。</a:t>
            </a:r>
          </a:p>
        </p:txBody>
      </p:sp>
      <p:pic>
        <p:nvPicPr>
          <p:cNvPr id="4116" name="图片 4115" descr="`@)8H$MXDHBQGPWG]K_VC2B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133475"/>
            <a:ext cx="3943350" cy="4892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41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1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1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1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3" name="Picture 3" descr="25flower018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26344" y="6354764"/>
            <a:ext cx="806054" cy="388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4" name="Picture 4" descr="25flower018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032398" y="6354764"/>
            <a:ext cx="806053" cy="388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5" name="Picture 5" descr="25flower018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38450" y="6354764"/>
            <a:ext cx="806054" cy="388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6" name="Picture 6" descr="25flower018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644504" y="6354764"/>
            <a:ext cx="806053" cy="388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7" name="Picture 7" descr="25flower018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50556" y="6354764"/>
            <a:ext cx="806054" cy="388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8" name="Picture 8" descr="25flower018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56610" y="6354764"/>
            <a:ext cx="806053" cy="388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9" name="Picture 9" descr="25flower018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62662" y="6375400"/>
            <a:ext cx="806054" cy="388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00" name="Picture 10" descr="25flower018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68716" y="6354764"/>
            <a:ext cx="806053" cy="388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201" name="Oval 13"/>
          <p:cNvSpPr>
            <a:spLocks noChangeArrowheads="1"/>
          </p:cNvSpPr>
          <p:nvPr/>
        </p:nvSpPr>
        <p:spPr bwMode="auto">
          <a:xfrm>
            <a:off x="0" y="-1588"/>
            <a:ext cx="1290638" cy="960438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202" name="Text Box 14"/>
          <p:cNvSpPr txBox="1">
            <a:spLocks noChangeArrowheads="1"/>
          </p:cNvSpPr>
          <p:nvPr/>
        </p:nvSpPr>
        <p:spPr bwMode="auto">
          <a:xfrm>
            <a:off x="0" y="249238"/>
            <a:ext cx="1306116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284413" indent="1588" defTabSz="912813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741613" indent="1588" defTabSz="912813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198813" indent="1588" defTabSz="912813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656013" indent="1588" defTabSz="912813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000" dirty="0">
                <a:ea typeface="黑体" pitchFamily="49" charset="-122"/>
              </a:rPr>
              <a:t>学习目标</a:t>
            </a:r>
          </a:p>
        </p:txBody>
      </p:sp>
      <p:pic>
        <p:nvPicPr>
          <p:cNvPr id="8203" name="Picture 15" descr="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201966" y="1055688"/>
            <a:ext cx="2942034" cy="5299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204" name="Text Box 5"/>
          <p:cNvSpPr txBox="1">
            <a:spLocks noChangeArrowheads="1"/>
          </p:cNvSpPr>
          <p:nvPr/>
        </p:nvSpPr>
        <p:spPr bwMode="auto">
          <a:xfrm>
            <a:off x="665560" y="1516064"/>
            <a:ext cx="5888831" cy="39333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284413" indent="1588" defTabSz="912813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741613" indent="1588" defTabSz="912813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198813" indent="1588" defTabSz="912813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656013" indent="1588" defTabSz="912813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ct val="130000"/>
              </a:lnSpc>
            </a:pPr>
            <a:r>
              <a:rPr lang="en-US" altLang="zh-CN" sz="3200" b="1" dirty="0">
                <a:latin typeface="宋体" pitchFamily="2" charset="-122"/>
              </a:rPr>
              <a:t>    1.</a:t>
            </a:r>
            <a:r>
              <a:rPr lang="zh-CN" altLang="en-US" sz="3200" b="1" dirty="0">
                <a:latin typeface="宋体" pitchFamily="2" charset="-122"/>
              </a:rPr>
              <a:t>把握作者的</a:t>
            </a:r>
            <a:r>
              <a:rPr lang="zh-CN" altLang="en-US" sz="3200" b="1" dirty="0">
                <a:solidFill>
                  <a:srgbClr val="00B050"/>
                </a:solidFill>
                <a:latin typeface="宋体" pitchFamily="2" charset="-122"/>
              </a:rPr>
              <a:t>主要观点</a:t>
            </a:r>
            <a:r>
              <a:rPr lang="zh-CN" altLang="en-US" sz="3200" b="1" dirty="0">
                <a:latin typeface="宋体" pitchFamily="2" charset="-122"/>
              </a:rPr>
              <a:t>，理清作者的</a:t>
            </a:r>
            <a:r>
              <a:rPr lang="zh-CN" altLang="en-US" sz="3200" b="1" dirty="0">
                <a:solidFill>
                  <a:srgbClr val="00B050"/>
                </a:solidFill>
                <a:latin typeface="宋体" pitchFamily="2" charset="-122"/>
              </a:rPr>
              <a:t>论证思路</a:t>
            </a:r>
            <a:r>
              <a:rPr lang="zh-CN" altLang="en-US" sz="3200" b="1" dirty="0">
                <a:latin typeface="宋体" pitchFamily="2" charset="-122"/>
              </a:rPr>
              <a:t>。 </a:t>
            </a: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latin typeface="宋体" pitchFamily="2" charset="-122"/>
              </a:rPr>
              <a:t>    2.</a:t>
            </a:r>
            <a:r>
              <a:rPr lang="zh-CN" altLang="en-US" sz="3200" b="1" dirty="0">
                <a:latin typeface="宋体" pitchFamily="2" charset="-122"/>
              </a:rPr>
              <a:t>品味文中意蕴深刻的语言。</a:t>
            </a:r>
            <a:endParaRPr lang="en-US" altLang="zh-CN" sz="3200" b="1" dirty="0">
              <a:latin typeface="宋体" pitchFamily="2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latin typeface="宋体" pitchFamily="2" charset="-122"/>
              </a:rPr>
              <a:t>    3.</a:t>
            </a:r>
            <a:r>
              <a:rPr lang="zh-CN" altLang="en-US" sz="3200" b="1" dirty="0">
                <a:latin typeface="宋体" pitchFamily="2" charset="-122"/>
              </a:rPr>
              <a:t>理解文章内容，学习欣赏文艺作品的方法。</a:t>
            </a:r>
          </a:p>
        </p:txBody>
      </p:sp>
    </p:spTree>
  </p:cSld>
  <p:clrMapOvr>
    <a:masterClrMapping/>
  </p:clrMapOvr>
  <p:transition spd="med"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 27"/>
          <p:cNvSpPr/>
          <p:nvPr/>
        </p:nvSpPr>
        <p:spPr>
          <a:xfrm>
            <a:off x="2432744" y="3479529"/>
            <a:ext cx="735006" cy="241289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www.1ppt.com/moban/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素材：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www.1ppt.com/sucai/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背景：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www.1ppt.com/beijing/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图表：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www.1ppt.com/tubiao/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www.1ppt.com/xiazai/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www.1ppt.com/powerpoint/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www.1ppt.com/ziliao/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www.1ppt.com/fanwen/     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www.1ppt.com/shiti/  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www.1ppt.com/jiaoan/       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论坛：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www.1ppt.cn                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语文课件：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www.1ppt.com/kejian/yuwen/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数学课件：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www.1ppt.com/kejian/shuxue/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英语课件：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www.1ppt.com/kejian/yingyu/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美术课件：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www.1ppt.com/kejian/meishu/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科学课件：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www.1ppt.com/kejian/kexue/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物理课件：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www.1ppt.com/kejian/wuli/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化学课件：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www.1ppt.com/kejian/huaxue/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生物课件：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www.1ppt.com/kejian/shengwu/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地理课件：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www.1ppt.com/kejian/dili/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历史课件：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www.1ppt.com/kejian/lishi/        </a:t>
            </a:r>
          </a:p>
        </p:txBody>
      </p:sp>
      <p:sp>
        <p:nvSpPr>
          <p:cNvPr id="9217" name="Text Box 11"/>
          <p:cNvSpPr txBox="1">
            <a:spLocks noChangeArrowheads="1"/>
          </p:cNvSpPr>
          <p:nvPr/>
        </p:nvSpPr>
        <p:spPr bwMode="auto">
          <a:xfrm>
            <a:off x="1312069" y="322263"/>
            <a:ext cx="262771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284413" indent="1588" defTabSz="912813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741613" indent="1588" defTabSz="912813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198813" indent="1588" defTabSz="912813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656013" indent="1588" defTabSz="912813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000" dirty="0">
                <a:ea typeface="黑体" pitchFamily="49" charset="-122"/>
              </a:rPr>
              <a:t>自读课文</a:t>
            </a:r>
            <a:r>
              <a:rPr lang="en-US" altLang="zh-CN" sz="2000" dirty="0">
                <a:latin typeface="黑体" pitchFamily="49" charset="-122"/>
                <a:ea typeface="黑体" pitchFamily="49" charset="-122"/>
              </a:rPr>
              <a:t>·</a:t>
            </a:r>
            <a:r>
              <a:rPr lang="zh-CN" altLang="en-US" sz="2000" dirty="0">
                <a:ea typeface="黑体" pitchFamily="49" charset="-122"/>
              </a:rPr>
              <a:t>动手标记</a:t>
            </a:r>
          </a:p>
        </p:txBody>
      </p:sp>
      <p:sp>
        <p:nvSpPr>
          <p:cNvPr id="9218" name="Oval 12"/>
          <p:cNvSpPr>
            <a:spLocks noChangeArrowheads="1"/>
          </p:cNvSpPr>
          <p:nvPr/>
        </p:nvSpPr>
        <p:spPr bwMode="auto">
          <a:xfrm>
            <a:off x="0" y="0"/>
            <a:ext cx="1290638" cy="960438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9220" name="Group 14"/>
          <p:cNvGrpSpPr>
            <a:grpSpLocks/>
          </p:cNvGrpSpPr>
          <p:nvPr/>
        </p:nvGrpSpPr>
        <p:grpSpPr bwMode="auto">
          <a:xfrm>
            <a:off x="0" y="0"/>
            <a:ext cx="1290638" cy="960438"/>
            <a:chOff x="0" y="0"/>
            <a:chExt cx="1084" cy="605"/>
          </a:xfrm>
        </p:grpSpPr>
        <p:sp>
          <p:nvSpPr>
            <p:cNvPr id="9221" name="Oval 16"/>
            <p:cNvSpPr>
              <a:spLocks noChangeArrowheads="1"/>
            </p:cNvSpPr>
            <p:nvPr/>
          </p:nvSpPr>
          <p:spPr bwMode="auto">
            <a:xfrm>
              <a:off x="0" y="0"/>
              <a:ext cx="1084" cy="605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9222" name="Text Box 17"/>
            <p:cNvSpPr txBox="1">
              <a:spLocks noChangeArrowheads="1"/>
            </p:cNvSpPr>
            <p:nvPr/>
          </p:nvSpPr>
          <p:spPr bwMode="auto">
            <a:xfrm>
              <a:off x="52" y="141"/>
              <a:ext cx="1032" cy="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284413" indent="1588" defTabSz="912813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741613" indent="1588" defTabSz="912813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198813" indent="1588" defTabSz="912813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656013" indent="1588" defTabSz="912813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zh-CN" altLang="en-US" sz="2000" dirty="0">
                  <a:ea typeface="黑体" pitchFamily="49" charset="-122"/>
                </a:rPr>
                <a:t>整体感知</a:t>
              </a:r>
            </a:p>
          </p:txBody>
        </p:sp>
      </p:grpSp>
      <p:pic>
        <p:nvPicPr>
          <p:cNvPr id="9223" name="Picture 18" descr="10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89423" y="223839"/>
            <a:ext cx="3106340" cy="784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24" name="Text Box 6"/>
          <p:cNvSpPr txBox="1">
            <a:spLocks noChangeArrowheads="1"/>
          </p:cNvSpPr>
          <p:nvPr/>
        </p:nvSpPr>
        <p:spPr bwMode="auto">
          <a:xfrm>
            <a:off x="1089422" y="1452563"/>
            <a:ext cx="7149703" cy="37856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284413" indent="1588" defTabSz="912813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741613" indent="1588" defTabSz="912813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198813" indent="1588" defTabSz="912813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656013" indent="1588" defTabSz="912813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en-US" altLang="zh-CN" sz="4000" b="1" dirty="0">
                <a:solidFill>
                  <a:srgbClr val="3333FF"/>
                </a:solidFill>
                <a:latin typeface="宋体" pitchFamily="2" charset="-122"/>
              </a:rPr>
              <a:t>    1.</a:t>
            </a:r>
            <a:r>
              <a:rPr lang="zh-CN" altLang="en-US" sz="4000" b="1" dirty="0">
                <a:solidFill>
                  <a:srgbClr val="3333FF"/>
                </a:solidFill>
                <a:latin typeface="宋体" pitchFamily="2" charset="-122"/>
              </a:rPr>
              <a:t>利用工具书，结合文下注释，扫清阅读障碍。</a:t>
            </a:r>
          </a:p>
          <a:p>
            <a:r>
              <a:rPr lang="en-US" altLang="zh-CN" sz="4000" b="1" dirty="0">
                <a:solidFill>
                  <a:srgbClr val="3333FF"/>
                </a:solidFill>
                <a:latin typeface="宋体" pitchFamily="2" charset="-122"/>
              </a:rPr>
              <a:t>    </a:t>
            </a:r>
          </a:p>
          <a:p>
            <a:r>
              <a:rPr lang="en-US" altLang="zh-CN" sz="4000" b="1" dirty="0">
                <a:solidFill>
                  <a:srgbClr val="3333FF"/>
                </a:solidFill>
                <a:latin typeface="宋体" pitchFamily="2" charset="-122"/>
              </a:rPr>
              <a:t>    2.</a:t>
            </a:r>
            <a:r>
              <a:rPr lang="zh-CN" altLang="en-US" sz="4000" b="1" dirty="0">
                <a:solidFill>
                  <a:srgbClr val="3333FF"/>
                </a:solidFill>
                <a:latin typeface="宋体" pitchFamily="2" charset="-122"/>
              </a:rPr>
              <a:t>试从文中找出表达作者观点的句子，总结归纳文章的中心观点。</a:t>
            </a:r>
          </a:p>
        </p:txBody>
      </p:sp>
      <p:grpSp>
        <p:nvGrpSpPr>
          <p:cNvPr id="3" name="Group 9"/>
          <p:cNvGrpSpPr>
            <a:grpSpLocks/>
          </p:cNvGrpSpPr>
          <p:nvPr/>
        </p:nvGrpSpPr>
        <p:grpSpPr bwMode="auto">
          <a:xfrm rot="8695585">
            <a:off x="6130529" y="4976814"/>
            <a:ext cx="1999059" cy="820737"/>
            <a:chOff x="3933" y="2784"/>
            <a:chExt cx="1679" cy="517"/>
          </a:xfrm>
        </p:grpSpPr>
        <p:sp>
          <p:nvSpPr>
            <p:cNvPr id="9226" name="Freeform 10"/>
            <p:cNvSpPr>
              <a:spLocks noChangeArrowheads="1"/>
            </p:cNvSpPr>
            <p:nvPr/>
          </p:nvSpPr>
          <p:spPr bwMode="auto">
            <a:xfrm>
              <a:off x="3952" y="3065"/>
              <a:ext cx="1623" cy="236"/>
            </a:xfrm>
            <a:custGeom>
              <a:avLst/>
              <a:gdLst>
                <a:gd name="T0" fmla="*/ 0 w 4052"/>
                <a:gd name="T1" fmla="*/ 268 h 583"/>
                <a:gd name="T2" fmla="*/ 63 w 4052"/>
                <a:gd name="T3" fmla="*/ 476 h 583"/>
                <a:gd name="T4" fmla="*/ 169 w 4052"/>
                <a:gd name="T5" fmla="*/ 559 h 583"/>
                <a:gd name="T6" fmla="*/ 310 w 4052"/>
                <a:gd name="T7" fmla="*/ 583 h 583"/>
                <a:gd name="T8" fmla="*/ 2893 w 4052"/>
                <a:gd name="T9" fmla="*/ 583 h 583"/>
                <a:gd name="T10" fmla="*/ 2956 w 4052"/>
                <a:gd name="T11" fmla="*/ 559 h 583"/>
                <a:gd name="T12" fmla="*/ 3096 w 4052"/>
                <a:gd name="T13" fmla="*/ 542 h 583"/>
                <a:gd name="T14" fmla="*/ 3266 w 4052"/>
                <a:gd name="T15" fmla="*/ 500 h 583"/>
                <a:gd name="T16" fmla="*/ 3407 w 4052"/>
                <a:gd name="T17" fmla="*/ 434 h 583"/>
                <a:gd name="T18" fmla="*/ 4052 w 4052"/>
                <a:gd name="T19" fmla="*/ 101 h 583"/>
                <a:gd name="T20" fmla="*/ 3470 w 4052"/>
                <a:gd name="T21" fmla="*/ 166 h 583"/>
                <a:gd name="T22" fmla="*/ 3300 w 4052"/>
                <a:gd name="T23" fmla="*/ 250 h 583"/>
                <a:gd name="T24" fmla="*/ 3111 w 4052"/>
                <a:gd name="T25" fmla="*/ 291 h 583"/>
                <a:gd name="T26" fmla="*/ 2985 w 4052"/>
                <a:gd name="T27" fmla="*/ 333 h 583"/>
                <a:gd name="T28" fmla="*/ 2927 w 4052"/>
                <a:gd name="T29" fmla="*/ 333 h 583"/>
                <a:gd name="T30" fmla="*/ 2864 w 4052"/>
                <a:gd name="T31" fmla="*/ 333 h 583"/>
                <a:gd name="T32" fmla="*/ 2752 w 4052"/>
                <a:gd name="T33" fmla="*/ 333 h 583"/>
                <a:gd name="T34" fmla="*/ 2610 w 4052"/>
                <a:gd name="T35" fmla="*/ 333 h 583"/>
                <a:gd name="T36" fmla="*/ 2421 w 4052"/>
                <a:gd name="T37" fmla="*/ 333 h 583"/>
                <a:gd name="T38" fmla="*/ 2188 w 4052"/>
                <a:gd name="T39" fmla="*/ 333 h 583"/>
                <a:gd name="T40" fmla="*/ 1970 w 4052"/>
                <a:gd name="T41" fmla="*/ 333 h 583"/>
                <a:gd name="T42" fmla="*/ 1717 w 4052"/>
                <a:gd name="T43" fmla="*/ 333 h 583"/>
                <a:gd name="T44" fmla="*/ 1470 w 4052"/>
                <a:gd name="T45" fmla="*/ 333 h 583"/>
                <a:gd name="T46" fmla="*/ 1218 w 4052"/>
                <a:gd name="T47" fmla="*/ 333 h 583"/>
                <a:gd name="T48" fmla="*/ 985 w 4052"/>
                <a:gd name="T49" fmla="*/ 333 h 583"/>
                <a:gd name="T50" fmla="*/ 766 w 4052"/>
                <a:gd name="T51" fmla="*/ 333 h 583"/>
                <a:gd name="T52" fmla="*/ 577 w 4052"/>
                <a:gd name="T53" fmla="*/ 333 h 583"/>
                <a:gd name="T54" fmla="*/ 422 w 4052"/>
                <a:gd name="T55" fmla="*/ 333 h 583"/>
                <a:gd name="T56" fmla="*/ 325 w 4052"/>
                <a:gd name="T57" fmla="*/ 333 h 583"/>
                <a:gd name="T58" fmla="*/ 262 w 4052"/>
                <a:gd name="T59" fmla="*/ 333 h 583"/>
                <a:gd name="T60" fmla="*/ 203 w 4052"/>
                <a:gd name="T61" fmla="*/ 333 h 583"/>
                <a:gd name="T62" fmla="*/ 63 w 4052"/>
                <a:gd name="T63" fmla="*/ 268 h 583"/>
                <a:gd name="T64" fmla="*/ 0 w 4052"/>
                <a:gd name="T65" fmla="*/ 166 h 583"/>
                <a:gd name="T66" fmla="*/ 0 w 4052"/>
                <a:gd name="T67" fmla="*/ 166 h 5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052" h="583">
                  <a:moveTo>
                    <a:pt x="0" y="166"/>
                  </a:moveTo>
                  <a:lnTo>
                    <a:pt x="0" y="268"/>
                  </a:lnTo>
                  <a:lnTo>
                    <a:pt x="29" y="393"/>
                  </a:lnTo>
                  <a:lnTo>
                    <a:pt x="63" y="476"/>
                  </a:lnTo>
                  <a:lnTo>
                    <a:pt x="106" y="518"/>
                  </a:lnTo>
                  <a:lnTo>
                    <a:pt x="169" y="559"/>
                  </a:lnTo>
                  <a:lnTo>
                    <a:pt x="232" y="583"/>
                  </a:lnTo>
                  <a:lnTo>
                    <a:pt x="310" y="583"/>
                  </a:lnTo>
                  <a:lnTo>
                    <a:pt x="388" y="583"/>
                  </a:lnTo>
                  <a:lnTo>
                    <a:pt x="2893" y="583"/>
                  </a:lnTo>
                  <a:lnTo>
                    <a:pt x="2907" y="583"/>
                  </a:lnTo>
                  <a:lnTo>
                    <a:pt x="2956" y="559"/>
                  </a:lnTo>
                  <a:lnTo>
                    <a:pt x="3019" y="542"/>
                  </a:lnTo>
                  <a:lnTo>
                    <a:pt x="3096" y="542"/>
                  </a:lnTo>
                  <a:lnTo>
                    <a:pt x="3174" y="500"/>
                  </a:lnTo>
                  <a:lnTo>
                    <a:pt x="3266" y="500"/>
                  </a:lnTo>
                  <a:lnTo>
                    <a:pt x="3349" y="458"/>
                  </a:lnTo>
                  <a:lnTo>
                    <a:pt x="3407" y="434"/>
                  </a:lnTo>
                  <a:lnTo>
                    <a:pt x="3737" y="268"/>
                  </a:lnTo>
                  <a:lnTo>
                    <a:pt x="4052" y="101"/>
                  </a:lnTo>
                  <a:lnTo>
                    <a:pt x="3815" y="0"/>
                  </a:lnTo>
                  <a:lnTo>
                    <a:pt x="3470" y="166"/>
                  </a:lnTo>
                  <a:lnTo>
                    <a:pt x="3392" y="208"/>
                  </a:lnTo>
                  <a:lnTo>
                    <a:pt x="3300" y="250"/>
                  </a:lnTo>
                  <a:lnTo>
                    <a:pt x="3208" y="268"/>
                  </a:lnTo>
                  <a:lnTo>
                    <a:pt x="3111" y="291"/>
                  </a:lnTo>
                  <a:lnTo>
                    <a:pt x="3048" y="309"/>
                  </a:lnTo>
                  <a:lnTo>
                    <a:pt x="2985" y="333"/>
                  </a:lnTo>
                  <a:lnTo>
                    <a:pt x="2927" y="333"/>
                  </a:lnTo>
                  <a:lnTo>
                    <a:pt x="2893" y="333"/>
                  </a:lnTo>
                  <a:lnTo>
                    <a:pt x="2864" y="333"/>
                  </a:lnTo>
                  <a:lnTo>
                    <a:pt x="2815" y="333"/>
                  </a:lnTo>
                  <a:lnTo>
                    <a:pt x="2752" y="333"/>
                  </a:lnTo>
                  <a:lnTo>
                    <a:pt x="2673" y="333"/>
                  </a:lnTo>
                  <a:lnTo>
                    <a:pt x="2610" y="333"/>
                  </a:lnTo>
                  <a:lnTo>
                    <a:pt x="2518" y="333"/>
                  </a:lnTo>
                  <a:lnTo>
                    <a:pt x="2421" y="333"/>
                  </a:lnTo>
                  <a:lnTo>
                    <a:pt x="2300" y="333"/>
                  </a:lnTo>
                  <a:lnTo>
                    <a:pt x="2188" y="333"/>
                  </a:lnTo>
                  <a:lnTo>
                    <a:pt x="2076" y="333"/>
                  </a:lnTo>
                  <a:lnTo>
                    <a:pt x="1970" y="333"/>
                  </a:lnTo>
                  <a:lnTo>
                    <a:pt x="1843" y="333"/>
                  </a:lnTo>
                  <a:lnTo>
                    <a:pt x="1717" y="333"/>
                  </a:lnTo>
                  <a:lnTo>
                    <a:pt x="1596" y="333"/>
                  </a:lnTo>
                  <a:lnTo>
                    <a:pt x="1470" y="333"/>
                  </a:lnTo>
                  <a:lnTo>
                    <a:pt x="1344" y="333"/>
                  </a:lnTo>
                  <a:lnTo>
                    <a:pt x="1218" y="333"/>
                  </a:lnTo>
                  <a:lnTo>
                    <a:pt x="1111" y="333"/>
                  </a:lnTo>
                  <a:lnTo>
                    <a:pt x="985" y="333"/>
                  </a:lnTo>
                  <a:lnTo>
                    <a:pt x="873" y="333"/>
                  </a:lnTo>
                  <a:lnTo>
                    <a:pt x="766" y="333"/>
                  </a:lnTo>
                  <a:lnTo>
                    <a:pt x="669" y="333"/>
                  </a:lnTo>
                  <a:lnTo>
                    <a:pt x="577" y="333"/>
                  </a:lnTo>
                  <a:lnTo>
                    <a:pt x="499" y="333"/>
                  </a:lnTo>
                  <a:lnTo>
                    <a:pt x="422" y="333"/>
                  </a:lnTo>
                  <a:lnTo>
                    <a:pt x="359" y="333"/>
                  </a:lnTo>
                  <a:lnTo>
                    <a:pt x="325" y="333"/>
                  </a:lnTo>
                  <a:lnTo>
                    <a:pt x="296" y="333"/>
                  </a:lnTo>
                  <a:lnTo>
                    <a:pt x="262" y="333"/>
                  </a:lnTo>
                  <a:lnTo>
                    <a:pt x="247" y="333"/>
                  </a:lnTo>
                  <a:lnTo>
                    <a:pt x="203" y="333"/>
                  </a:lnTo>
                  <a:lnTo>
                    <a:pt x="121" y="309"/>
                  </a:lnTo>
                  <a:lnTo>
                    <a:pt x="63" y="268"/>
                  </a:lnTo>
                  <a:lnTo>
                    <a:pt x="14" y="226"/>
                  </a:lnTo>
                  <a:lnTo>
                    <a:pt x="0" y="166"/>
                  </a:lnTo>
                  <a:close/>
                </a:path>
              </a:pathLst>
            </a:custGeom>
            <a:solidFill>
              <a:srgbClr val="000000"/>
            </a:solidFill>
            <a:ln w="31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9227" name="Group 11"/>
            <p:cNvGrpSpPr>
              <a:grpSpLocks/>
            </p:cNvGrpSpPr>
            <p:nvPr/>
          </p:nvGrpSpPr>
          <p:grpSpPr bwMode="auto">
            <a:xfrm>
              <a:off x="3933" y="2784"/>
              <a:ext cx="1679" cy="422"/>
              <a:chOff x="3933" y="2784"/>
              <a:chExt cx="1679" cy="422"/>
            </a:xfrm>
          </p:grpSpPr>
          <p:sp>
            <p:nvSpPr>
              <p:cNvPr id="9228" name="Freeform 12"/>
              <p:cNvSpPr>
                <a:spLocks noChangeArrowheads="1"/>
              </p:cNvSpPr>
              <p:nvPr/>
            </p:nvSpPr>
            <p:spPr bwMode="auto">
              <a:xfrm>
                <a:off x="3933" y="2784"/>
                <a:ext cx="1679" cy="212"/>
              </a:xfrm>
              <a:custGeom>
                <a:avLst/>
                <a:gdLst>
                  <a:gd name="T0" fmla="*/ 29 w 4192"/>
                  <a:gd name="T1" fmla="*/ 523 h 523"/>
                  <a:gd name="T2" fmla="*/ 29 w 4192"/>
                  <a:gd name="T3" fmla="*/ 356 h 523"/>
                  <a:gd name="T4" fmla="*/ 63 w 4192"/>
                  <a:gd name="T5" fmla="*/ 231 h 523"/>
                  <a:gd name="T6" fmla="*/ 92 w 4192"/>
                  <a:gd name="T7" fmla="*/ 148 h 523"/>
                  <a:gd name="T8" fmla="*/ 140 w 4192"/>
                  <a:gd name="T9" fmla="*/ 107 h 523"/>
                  <a:gd name="T10" fmla="*/ 203 w 4192"/>
                  <a:gd name="T11" fmla="*/ 65 h 523"/>
                  <a:gd name="T12" fmla="*/ 266 w 4192"/>
                  <a:gd name="T13" fmla="*/ 65 h 523"/>
                  <a:gd name="T14" fmla="*/ 359 w 4192"/>
                  <a:gd name="T15" fmla="*/ 40 h 523"/>
                  <a:gd name="T16" fmla="*/ 393 w 4192"/>
                  <a:gd name="T17" fmla="*/ 40 h 523"/>
                  <a:gd name="T18" fmla="*/ 485 w 4192"/>
                  <a:gd name="T19" fmla="*/ 40 h 523"/>
                  <a:gd name="T20" fmla="*/ 625 w 4192"/>
                  <a:gd name="T21" fmla="*/ 40 h 523"/>
                  <a:gd name="T22" fmla="*/ 703 w 4192"/>
                  <a:gd name="T23" fmla="*/ 40 h 523"/>
                  <a:gd name="T24" fmla="*/ 752 w 4192"/>
                  <a:gd name="T25" fmla="*/ 40 h 523"/>
                  <a:gd name="T26" fmla="*/ 2926 w 4192"/>
                  <a:gd name="T27" fmla="*/ 40 h 523"/>
                  <a:gd name="T28" fmla="*/ 3018 w 4192"/>
                  <a:gd name="T29" fmla="*/ 40 h 523"/>
                  <a:gd name="T30" fmla="*/ 3095 w 4192"/>
                  <a:gd name="T31" fmla="*/ 65 h 523"/>
                  <a:gd name="T32" fmla="*/ 3173 w 4192"/>
                  <a:gd name="T33" fmla="*/ 82 h 523"/>
                  <a:gd name="T34" fmla="*/ 3270 w 4192"/>
                  <a:gd name="T35" fmla="*/ 107 h 523"/>
                  <a:gd name="T36" fmla="*/ 3348 w 4192"/>
                  <a:gd name="T37" fmla="*/ 148 h 523"/>
                  <a:gd name="T38" fmla="*/ 3455 w 4192"/>
                  <a:gd name="T39" fmla="*/ 190 h 523"/>
                  <a:gd name="T40" fmla="*/ 3770 w 4192"/>
                  <a:gd name="T41" fmla="*/ 356 h 523"/>
                  <a:gd name="T42" fmla="*/ 4081 w 4192"/>
                  <a:gd name="T43" fmla="*/ 523 h 523"/>
                  <a:gd name="T44" fmla="*/ 4192 w 4192"/>
                  <a:gd name="T45" fmla="*/ 523 h 523"/>
                  <a:gd name="T46" fmla="*/ 3518 w 4192"/>
                  <a:gd name="T47" fmla="*/ 165 h 523"/>
                  <a:gd name="T48" fmla="*/ 3440 w 4192"/>
                  <a:gd name="T49" fmla="*/ 125 h 523"/>
                  <a:gd name="T50" fmla="*/ 3362 w 4192"/>
                  <a:gd name="T51" fmla="*/ 82 h 523"/>
                  <a:gd name="T52" fmla="*/ 3285 w 4192"/>
                  <a:gd name="T53" fmla="*/ 65 h 523"/>
                  <a:gd name="T54" fmla="*/ 3222 w 4192"/>
                  <a:gd name="T55" fmla="*/ 22 h 523"/>
                  <a:gd name="T56" fmla="*/ 3159 w 4192"/>
                  <a:gd name="T57" fmla="*/ 22 h 523"/>
                  <a:gd name="T58" fmla="*/ 3115 w 4192"/>
                  <a:gd name="T59" fmla="*/ 22 h 523"/>
                  <a:gd name="T60" fmla="*/ 3052 w 4192"/>
                  <a:gd name="T61" fmla="*/ 22 h 523"/>
                  <a:gd name="T62" fmla="*/ 2989 w 4192"/>
                  <a:gd name="T63" fmla="*/ 0 h 523"/>
                  <a:gd name="T64" fmla="*/ 407 w 4192"/>
                  <a:gd name="T65" fmla="*/ 0 h 523"/>
                  <a:gd name="T66" fmla="*/ 329 w 4192"/>
                  <a:gd name="T67" fmla="*/ 0 h 523"/>
                  <a:gd name="T68" fmla="*/ 189 w 4192"/>
                  <a:gd name="T69" fmla="*/ 22 h 523"/>
                  <a:gd name="T70" fmla="*/ 155 w 4192"/>
                  <a:gd name="T71" fmla="*/ 40 h 523"/>
                  <a:gd name="T72" fmla="*/ 92 w 4192"/>
                  <a:gd name="T73" fmla="*/ 82 h 523"/>
                  <a:gd name="T74" fmla="*/ 63 w 4192"/>
                  <a:gd name="T75" fmla="*/ 148 h 523"/>
                  <a:gd name="T76" fmla="*/ 29 w 4192"/>
                  <a:gd name="T77" fmla="*/ 208 h 523"/>
                  <a:gd name="T78" fmla="*/ 14 w 4192"/>
                  <a:gd name="T79" fmla="*/ 356 h 523"/>
                  <a:gd name="T80" fmla="*/ 0 w 4192"/>
                  <a:gd name="T81" fmla="*/ 523 h 523"/>
                  <a:gd name="T82" fmla="*/ 29 w 4192"/>
                  <a:gd name="T83" fmla="*/ 523 h 523"/>
                  <a:gd name="T84" fmla="*/ 29 w 4192"/>
                  <a:gd name="T85" fmla="*/ 523 h 523"/>
                  <a:gd name="T86" fmla="*/ 29 w 4192"/>
                  <a:gd name="T87" fmla="*/ 523 h 523"/>
                  <a:gd name="T88" fmla="*/ 29 w 4192"/>
                  <a:gd name="T89" fmla="*/ 523 h 5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4192" h="523">
                    <a:moveTo>
                      <a:pt x="29" y="523"/>
                    </a:moveTo>
                    <a:lnTo>
                      <a:pt x="29" y="356"/>
                    </a:lnTo>
                    <a:lnTo>
                      <a:pt x="63" y="231"/>
                    </a:lnTo>
                    <a:lnTo>
                      <a:pt x="92" y="148"/>
                    </a:lnTo>
                    <a:lnTo>
                      <a:pt x="140" y="107"/>
                    </a:lnTo>
                    <a:lnTo>
                      <a:pt x="203" y="65"/>
                    </a:lnTo>
                    <a:lnTo>
                      <a:pt x="266" y="65"/>
                    </a:lnTo>
                    <a:lnTo>
                      <a:pt x="359" y="40"/>
                    </a:lnTo>
                    <a:lnTo>
                      <a:pt x="393" y="40"/>
                    </a:lnTo>
                    <a:lnTo>
                      <a:pt x="485" y="40"/>
                    </a:lnTo>
                    <a:lnTo>
                      <a:pt x="625" y="40"/>
                    </a:lnTo>
                    <a:lnTo>
                      <a:pt x="703" y="40"/>
                    </a:lnTo>
                    <a:lnTo>
                      <a:pt x="752" y="40"/>
                    </a:lnTo>
                    <a:lnTo>
                      <a:pt x="2926" y="40"/>
                    </a:lnTo>
                    <a:lnTo>
                      <a:pt x="3018" y="40"/>
                    </a:lnTo>
                    <a:lnTo>
                      <a:pt x="3095" y="65"/>
                    </a:lnTo>
                    <a:lnTo>
                      <a:pt x="3173" y="82"/>
                    </a:lnTo>
                    <a:lnTo>
                      <a:pt x="3270" y="107"/>
                    </a:lnTo>
                    <a:lnTo>
                      <a:pt x="3348" y="148"/>
                    </a:lnTo>
                    <a:lnTo>
                      <a:pt x="3455" y="190"/>
                    </a:lnTo>
                    <a:lnTo>
                      <a:pt x="3770" y="356"/>
                    </a:lnTo>
                    <a:lnTo>
                      <a:pt x="4081" y="523"/>
                    </a:lnTo>
                    <a:lnTo>
                      <a:pt x="4192" y="523"/>
                    </a:lnTo>
                    <a:lnTo>
                      <a:pt x="3518" y="165"/>
                    </a:lnTo>
                    <a:lnTo>
                      <a:pt x="3440" y="125"/>
                    </a:lnTo>
                    <a:lnTo>
                      <a:pt x="3362" y="82"/>
                    </a:lnTo>
                    <a:lnTo>
                      <a:pt x="3285" y="65"/>
                    </a:lnTo>
                    <a:lnTo>
                      <a:pt x="3222" y="22"/>
                    </a:lnTo>
                    <a:lnTo>
                      <a:pt x="3159" y="22"/>
                    </a:lnTo>
                    <a:lnTo>
                      <a:pt x="3115" y="22"/>
                    </a:lnTo>
                    <a:lnTo>
                      <a:pt x="3052" y="22"/>
                    </a:lnTo>
                    <a:lnTo>
                      <a:pt x="2989" y="0"/>
                    </a:lnTo>
                    <a:lnTo>
                      <a:pt x="407" y="0"/>
                    </a:lnTo>
                    <a:lnTo>
                      <a:pt x="329" y="0"/>
                    </a:lnTo>
                    <a:lnTo>
                      <a:pt x="189" y="22"/>
                    </a:lnTo>
                    <a:lnTo>
                      <a:pt x="155" y="40"/>
                    </a:lnTo>
                    <a:lnTo>
                      <a:pt x="92" y="82"/>
                    </a:lnTo>
                    <a:lnTo>
                      <a:pt x="63" y="148"/>
                    </a:lnTo>
                    <a:lnTo>
                      <a:pt x="29" y="208"/>
                    </a:lnTo>
                    <a:lnTo>
                      <a:pt x="14" y="356"/>
                    </a:lnTo>
                    <a:lnTo>
                      <a:pt x="0" y="523"/>
                    </a:lnTo>
                    <a:lnTo>
                      <a:pt x="29" y="523"/>
                    </a:lnTo>
                    <a:close/>
                  </a:path>
                </a:pathLst>
              </a:custGeom>
              <a:solidFill>
                <a:srgbClr val="000000"/>
              </a:solidFill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229" name="Freeform 13"/>
              <p:cNvSpPr>
                <a:spLocks noChangeArrowheads="1"/>
              </p:cNvSpPr>
              <p:nvPr/>
            </p:nvSpPr>
            <p:spPr bwMode="auto">
              <a:xfrm>
                <a:off x="3933" y="2994"/>
                <a:ext cx="1679" cy="212"/>
              </a:xfrm>
              <a:custGeom>
                <a:avLst/>
                <a:gdLst>
                  <a:gd name="T0" fmla="*/ 0 w 4192"/>
                  <a:gd name="T1" fmla="*/ 0 h 523"/>
                  <a:gd name="T2" fmla="*/ 29 w 4192"/>
                  <a:gd name="T3" fmla="*/ 308 h 523"/>
                  <a:gd name="T4" fmla="*/ 111 w 4192"/>
                  <a:gd name="T5" fmla="*/ 458 h 523"/>
                  <a:gd name="T6" fmla="*/ 252 w 4192"/>
                  <a:gd name="T7" fmla="*/ 523 h 523"/>
                  <a:gd name="T8" fmla="*/ 373 w 4192"/>
                  <a:gd name="T9" fmla="*/ 523 h 523"/>
                  <a:gd name="T10" fmla="*/ 470 w 4192"/>
                  <a:gd name="T11" fmla="*/ 523 h 523"/>
                  <a:gd name="T12" fmla="*/ 625 w 4192"/>
                  <a:gd name="T13" fmla="*/ 523 h 523"/>
                  <a:gd name="T14" fmla="*/ 815 w 4192"/>
                  <a:gd name="T15" fmla="*/ 523 h 523"/>
                  <a:gd name="T16" fmla="*/ 1033 w 4192"/>
                  <a:gd name="T17" fmla="*/ 523 h 523"/>
                  <a:gd name="T18" fmla="*/ 1266 w 4192"/>
                  <a:gd name="T19" fmla="*/ 523 h 523"/>
                  <a:gd name="T20" fmla="*/ 1518 w 4192"/>
                  <a:gd name="T21" fmla="*/ 523 h 523"/>
                  <a:gd name="T22" fmla="*/ 1766 w 4192"/>
                  <a:gd name="T23" fmla="*/ 523 h 523"/>
                  <a:gd name="T24" fmla="*/ 2018 w 4192"/>
                  <a:gd name="T25" fmla="*/ 523 h 523"/>
                  <a:gd name="T26" fmla="*/ 2237 w 4192"/>
                  <a:gd name="T27" fmla="*/ 523 h 523"/>
                  <a:gd name="T28" fmla="*/ 2455 w 4192"/>
                  <a:gd name="T29" fmla="*/ 523 h 523"/>
                  <a:gd name="T30" fmla="*/ 2644 w 4192"/>
                  <a:gd name="T31" fmla="*/ 523 h 523"/>
                  <a:gd name="T32" fmla="*/ 2799 w 4192"/>
                  <a:gd name="T33" fmla="*/ 523 h 523"/>
                  <a:gd name="T34" fmla="*/ 2911 w 4192"/>
                  <a:gd name="T35" fmla="*/ 523 h 523"/>
                  <a:gd name="T36" fmla="*/ 2955 w 4192"/>
                  <a:gd name="T37" fmla="*/ 523 h 523"/>
                  <a:gd name="T38" fmla="*/ 3032 w 4192"/>
                  <a:gd name="T39" fmla="*/ 499 h 523"/>
                  <a:gd name="T40" fmla="*/ 3159 w 4192"/>
                  <a:gd name="T41" fmla="*/ 481 h 523"/>
                  <a:gd name="T42" fmla="*/ 3333 w 4192"/>
                  <a:gd name="T43" fmla="*/ 416 h 523"/>
                  <a:gd name="T44" fmla="*/ 3518 w 4192"/>
                  <a:gd name="T45" fmla="*/ 356 h 523"/>
                  <a:gd name="T46" fmla="*/ 4192 w 4192"/>
                  <a:gd name="T47" fmla="*/ 0 h 523"/>
                  <a:gd name="T48" fmla="*/ 3770 w 4192"/>
                  <a:gd name="T49" fmla="*/ 165 h 523"/>
                  <a:gd name="T50" fmla="*/ 3396 w 4192"/>
                  <a:gd name="T51" fmla="*/ 356 h 523"/>
                  <a:gd name="T52" fmla="*/ 3256 w 4192"/>
                  <a:gd name="T53" fmla="*/ 398 h 523"/>
                  <a:gd name="T54" fmla="*/ 3081 w 4192"/>
                  <a:gd name="T55" fmla="*/ 440 h 523"/>
                  <a:gd name="T56" fmla="*/ 2926 w 4192"/>
                  <a:gd name="T57" fmla="*/ 458 h 523"/>
                  <a:gd name="T58" fmla="*/ 703 w 4192"/>
                  <a:gd name="T59" fmla="*/ 458 h 523"/>
                  <a:gd name="T60" fmla="*/ 485 w 4192"/>
                  <a:gd name="T61" fmla="*/ 458 h 523"/>
                  <a:gd name="T62" fmla="*/ 359 w 4192"/>
                  <a:gd name="T63" fmla="*/ 458 h 523"/>
                  <a:gd name="T64" fmla="*/ 203 w 4192"/>
                  <a:gd name="T65" fmla="*/ 440 h 523"/>
                  <a:gd name="T66" fmla="*/ 92 w 4192"/>
                  <a:gd name="T67" fmla="*/ 356 h 523"/>
                  <a:gd name="T68" fmla="*/ 29 w 4192"/>
                  <a:gd name="T69" fmla="*/ 165 h 523"/>
                  <a:gd name="T70" fmla="*/ 29 w 4192"/>
                  <a:gd name="T71" fmla="*/ 0 h 523"/>
                  <a:gd name="T72" fmla="*/ 29 w 4192"/>
                  <a:gd name="T73" fmla="*/ 0 h 5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4192" h="523">
                    <a:moveTo>
                      <a:pt x="29" y="0"/>
                    </a:moveTo>
                    <a:lnTo>
                      <a:pt x="0" y="0"/>
                    </a:lnTo>
                    <a:lnTo>
                      <a:pt x="14" y="165"/>
                    </a:lnTo>
                    <a:lnTo>
                      <a:pt x="29" y="308"/>
                    </a:lnTo>
                    <a:lnTo>
                      <a:pt x="63" y="398"/>
                    </a:lnTo>
                    <a:lnTo>
                      <a:pt x="111" y="458"/>
                    </a:lnTo>
                    <a:lnTo>
                      <a:pt x="169" y="499"/>
                    </a:lnTo>
                    <a:lnTo>
                      <a:pt x="252" y="523"/>
                    </a:lnTo>
                    <a:lnTo>
                      <a:pt x="329" y="523"/>
                    </a:lnTo>
                    <a:lnTo>
                      <a:pt x="373" y="523"/>
                    </a:lnTo>
                    <a:lnTo>
                      <a:pt x="407" y="523"/>
                    </a:lnTo>
                    <a:lnTo>
                      <a:pt x="470" y="523"/>
                    </a:lnTo>
                    <a:lnTo>
                      <a:pt x="548" y="523"/>
                    </a:lnTo>
                    <a:lnTo>
                      <a:pt x="625" y="523"/>
                    </a:lnTo>
                    <a:lnTo>
                      <a:pt x="718" y="523"/>
                    </a:lnTo>
                    <a:lnTo>
                      <a:pt x="815" y="523"/>
                    </a:lnTo>
                    <a:lnTo>
                      <a:pt x="921" y="523"/>
                    </a:lnTo>
                    <a:lnTo>
                      <a:pt x="1033" y="523"/>
                    </a:lnTo>
                    <a:lnTo>
                      <a:pt x="1140" y="523"/>
                    </a:lnTo>
                    <a:lnTo>
                      <a:pt x="1266" y="523"/>
                    </a:lnTo>
                    <a:lnTo>
                      <a:pt x="1392" y="523"/>
                    </a:lnTo>
                    <a:lnTo>
                      <a:pt x="1518" y="523"/>
                    </a:lnTo>
                    <a:lnTo>
                      <a:pt x="1645" y="523"/>
                    </a:lnTo>
                    <a:lnTo>
                      <a:pt x="1766" y="523"/>
                    </a:lnTo>
                    <a:lnTo>
                      <a:pt x="1892" y="523"/>
                    </a:lnTo>
                    <a:lnTo>
                      <a:pt x="2018" y="523"/>
                    </a:lnTo>
                    <a:lnTo>
                      <a:pt x="2125" y="523"/>
                    </a:lnTo>
                    <a:lnTo>
                      <a:pt x="2237" y="523"/>
                    </a:lnTo>
                    <a:lnTo>
                      <a:pt x="2348" y="523"/>
                    </a:lnTo>
                    <a:lnTo>
                      <a:pt x="2455" y="523"/>
                    </a:lnTo>
                    <a:lnTo>
                      <a:pt x="2567" y="523"/>
                    </a:lnTo>
                    <a:lnTo>
                      <a:pt x="2644" y="523"/>
                    </a:lnTo>
                    <a:lnTo>
                      <a:pt x="2722" y="523"/>
                    </a:lnTo>
                    <a:lnTo>
                      <a:pt x="2799" y="523"/>
                    </a:lnTo>
                    <a:lnTo>
                      <a:pt x="2863" y="523"/>
                    </a:lnTo>
                    <a:lnTo>
                      <a:pt x="2911" y="523"/>
                    </a:lnTo>
                    <a:lnTo>
                      <a:pt x="2940" y="523"/>
                    </a:lnTo>
                    <a:lnTo>
                      <a:pt x="2955" y="523"/>
                    </a:lnTo>
                    <a:lnTo>
                      <a:pt x="2974" y="523"/>
                    </a:lnTo>
                    <a:lnTo>
                      <a:pt x="3032" y="499"/>
                    </a:lnTo>
                    <a:lnTo>
                      <a:pt x="3095" y="499"/>
                    </a:lnTo>
                    <a:lnTo>
                      <a:pt x="3159" y="481"/>
                    </a:lnTo>
                    <a:lnTo>
                      <a:pt x="3256" y="458"/>
                    </a:lnTo>
                    <a:lnTo>
                      <a:pt x="3333" y="416"/>
                    </a:lnTo>
                    <a:lnTo>
                      <a:pt x="3440" y="398"/>
                    </a:lnTo>
                    <a:lnTo>
                      <a:pt x="3518" y="356"/>
                    </a:lnTo>
                    <a:lnTo>
                      <a:pt x="3862" y="165"/>
                    </a:lnTo>
                    <a:lnTo>
                      <a:pt x="4192" y="0"/>
                    </a:lnTo>
                    <a:lnTo>
                      <a:pt x="4081" y="0"/>
                    </a:lnTo>
                    <a:lnTo>
                      <a:pt x="3770" y="165"/>
                    </a:lnTo>
                    <a:lnTo>
                      <a:pt x="3455" y="332"/>
                    </a:lnTo>
                    <a:lnTo>
                      <a:pt x="3396" y="356"/>
                    </a:lnTo>
                    <a:lnTo>
                      <a:pt x="3333" y="374"/>
                    </a:lnTo>
                    <a:lnTo>
                      <a:pt x="3256" y="398"/>
                    </a:lnTo>
                    <a:lnTo>
                      <a:pt x="3173" y="416"/>
                    </a:lnTo>
                    <a:lnTo>
                      <a:pt x="3081" y="440"/>
                    </a:lnTo>
                    <a:lnTo>
                      <a:pt x="3003" y="458"/>
                    </a:lnTo>
                    <a:lnTo>
                      <a:pt x="2926" y="458"/>
                    </a:lnTo>
                    <a:lnTo>
                      <a:pt x="752" y="458"/>
                    </a:lnTo>
                    <a:lnTo>
                      <a:pt x="703" y="458"/>
                    </a:lnTo>
                    <a:lnTo>
                      <a:pt x="625" y="458"/>
                    </a:lnTo>
                    <a:lnTo>
                      <a:pt x="485" y="458"/>
                    </a:lnTo>
                    <a:lnTo>
                      <a:pt x="393" y="458"/>
                    </a:lnTo>
                    <a:lnTo>
                      <a:pt x="359" y="458"/>
                    </a:lnTo>
                    <a:lnTo>
                      <a:pt x="266" y="458"/>
                    </a:lnTo>
                    <a:lnTo>
                      <a:pt x="203" y="440"/>
                    </a:lnTo>
                    <a:lnTo>
                      <a:pt x="140" y="416"/>
                    </a:lnTo>
                    <a:lnTo>
                      <a:pt x="92" y="356"/>
                    </a:lnTo>
                    <a:lnTo>
                      <a:pt x="63" y="268"/>
                    </a:lnTo>
                    <a:lnTo>
                      <a:pt x="29" y="165"/>
                    </a:lnTo>
                    <a:lnTo>
                      <a:pt x="29" y="0"/>
                    </a:lnTo>
                    <a:close/>
                  </a:path>
                </a:pathLst>
              </a:custGeom>
              <a:solidFill>
                <a:srgbClr val="000000"/>
              </a:solidFill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230" name="Freeform 14"/>
              <p:cNvSpPr>
                <a:spLocks noChangeArrowheads="1"/>
              </p:cNvSpPr>
              <p:nvPr/>
            </p:nvSpPr>
            <p:spPr bwMode="auto">
              <a:xfrm>
                <a:off x="4234" y="2801"/>
                <a:ext cx="965" cy="128"/>
              </a:xfrm>
              <a:custGeom>
                <a:avLst/>
                <a:gdLst>
                  <a:gd name="T0" fmla="*/ 2344 w 2407"/>
                  <a:gd name="T1" fmla="*/ 22 h 314"/>
                  <a:gd name="T2" fmla="*/ 2267 w 2407"/>
                  <a:gd name="T3" fmla="*/ 0 h 314"/>
                  <a:gd name="T4" fmla="*/ 2174 w 2407"/>
                  <a:gd name="T5" fmla="*/ 0 h 314"/>
                  <a:gd name="T6" fmla="*/ 0 w 2407"/>
                  <a:gd name="T7" fmla="*/ 0 h 314"/>
                  <a:gd name="T8" fmla="*/ 0 w 2407"/>
                  <a:gd name="T9" fmla="*/ 314 h 314"/>
                  <a:gd name="T10" fmla="*/ 2301 w 2407"/>
                  <a:gd name="T11" fmla="*/ 314 h 314"/>
                  <a:gd name="T12" fmla="*/ 2330 w 2407"/>
                  <a:gd name="T13" fmla="*/ 290 h 314"/>
                  <a:gd name="T14" fmla="*/ 2378 w 2407"/>
                  <a:gd name="T15" fmla="*/ 249 h 314"/>
                  <a:gd name="T16" fmla="*/ 2393 w 2407"/>
                  <a:gd name="T17" fmla="*/ 231 h 314"/>
                  <a:gd name="T18" fmla="*/ 2407 w 2407"/>
                  <a:gd name="T19" fmla="*/ 165 h 314"/>
                  <a:gd name="T20" fmla="*/ 2407 w 2407"/>
                  <a:gd name="T21" fmla="*/ 147 h 314"/>
                  <a:gd name="T22" fmla="*/ 2407 w 2407"/>
                  <a:gd name="T23" fmla="*/ 82 h 314"/>
                  <a:gd name="T24" fmla="*/ 2393 w 2407"/>
                  <a:gd name="T25" fmla="*/ 64 h 314"/>
                  <a:gd name="T26" fmla="*/ 2344 w 2407"/>
                  <a:gd name="T27" fmla="*/ 22 h 314"/>
                  <a:gd name="T28" fmla="*/ 2344 w 2407"/>
                  <a:gd name="T29" fmla="*/ 22 h 314"/>
                  <a:gd name="T30" fmla="*/ 2344 w 2407"/>
                  <a:gd name="T31" fmla="*/ 22 h 314"/>
                  <a:gd name="T32" fmla="*/ 2344 w 2407"/>
                  <a:gd name="T33" fmla="*/ 22 h 3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407" h="314">
                    <a:moveTo>
                      <a:pt x="2344" y="22"/>
                    </a:moveTo>
                    <a:lnTo>
                      <a:pt x="2267" y="0"/>
                    </a:lnTo>
                    <a:lnTo>
                      <a:pt x="2174" y="0"/>
                    </a:lnTo>
                    <a:lnTo>
                      <a:pt x="0" y="0"/>
                    </a:lnTo>
                    <a:lnTo>
                      <a:pt x="0" y="314"/>
                    </a:lnTo>
                    <a:lnTo>
                      <a:pt x="2301" y="314"/>
                    </a:lnTo>
                    <a:lnTo>
                      <a:pt x="2330" y="290"/>
                    </a:lnTo>
                    <a:lnTo>
                      <a:pt x="2378" y="249"/>
                    </a:lnTo>
                    <a:lnTo>
                      <a:pt x="2393" y="231"/>
                    </a:lnTo>
                    <a:lnTo>
                      <a:pt x="2407" y="165"/>
                    </a:lnTo>
                    <a:lnTo>
                      <a:pt x="2407" y="147"/>
                    </a:lnTo>
                    <a:lnTo>
                      <a:pt x="2407" y="82"/>
                    </a:lnTo>
                    <a:lnTo>
                      <a:pt x="2393" y="64"/>
                    </a:lnTo>
                    <a:lnTo>
                      <a:pt x="2344" y="22"/>
                    </a:lnTo>
                    <a:close/>
                  </a:path>
                </a:pathLst>
              </a:custGeom>
              <a:solidFill>
                <a:srgbClr val="888888"/>
              </a:solidFill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231" name="Freeform 15"/>
              <p:cNvSpPr>
                <a:spLocks noChangeArrowheads="1"/>
              </p:cNvSpPr>
              <p:nvPr/>
            </p:nvSpPr>
            <p:spPr bwMode="auto">
              <a:xfrm>
                <a:off x="4234" y="2927"/>
                <a:ext cx="959" cy="160"/>
              </a:xfrm>
              <a:custGeom>
                <a:avLst/>
                <a:gdLst>
                  <a:gd name="T0" fmla="*/ 2300 w 2392"/>
                  <a:gd name="T1" fmla="*/ 0 h 393"/>
                  <a:gd name="T2" fmla="*/ 0 w 2392"/>
                  <a:gd name="T3" fmla="*/ 0 h 393"/>
                  <a:gd name="T4" fmla="*/ 0 w 2392"/>
                  <a:gd name="T5" fmla="*/ 393 h 393"/>
                  <a:gd name="T6" fmla="*/ 2266 w 2392"/>
                  <a:gd name="T7" fmla="*/ 393 h 393"/>
                  <a:gd name="T8" fmla="*/ 2314 w 2392"/>
                  <a:gd name="T9" fmla="*/ 375 h 393"/>
                  <a:gd name="T10" fmla="*/ 2343 w 2392"/>
                  <a:gd name="T11" fmla="*/ 333 h 393"/>
                  <a:gd name="T12" fmla="*/ 2377 w 2392"/>
                  <a:gd name="T13" fmla="*/ 268 h 393"/>
                  <a:gd name="T14" fmla="*/ 2392 w 2392"/>
                  <a:gd name="T15" fmla="*/ 208 h 393"/>
                  <a:gd name="T16" fmla="*/ 2377 w 2392"/>
                  <a:gd name="T17" fmla="*/ 125 h 393"/>
                  <a:gd name="T18" fmla="*/ 2363 w 2392"/>
                  <a:gd name="T19" fmla="*/ 83 h 393"/>
                  <a:gd name="T20" fmla="*/ 2329 w 2392"/>
                  <a:gd name="T21" fmla="*/ 17 h 393"/>
                  <a:gd name="T22" fmla="*/ 2300 w 2392"/>
                  <a:gd name="T23" fmla="*/ 0 h 393"/>
                  <a:gd name="T24" fmla="*/ 2300 w 2392"/>
                  <a:gd name="T25" fmla="*/ 0 h 393"/>
                  <a:gd name="T26" fmla="*/ 2300 w 2392"/>
                  <a:gd name="T27" fmla="*/ 0 h 393"/>
                  <a:gd name="T28" fmla="*/ 2300 w 2392"/>
                  <a:gd name="T29" fmla="*/ 0 h 3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392" h="393">
                    <a:moveTo>
                      <a:pt x="2300" y="0"/>
                    </a:moveTo>
                    <a:lnTo>
                      <a:pt x="0" y="0"/>
                    </a:lnTo>
                    <a:lnTo>
                      <a:pt x="0" y="393"/>
                    </a:lnTo>
                    <a:lnTo>
                      <a:pt x="2266" y="393"/>
                    </a:lnTo>
                    <a:lnTo>
                      <a:pt x="2314" y="375"/>
                    </a:lnTo>
                    <a:lnTo>
                      <a:pt x="2343" y="333"/>
                    </a:lnTo>
                    <a:lnTo>
                      <a:pt x="2377" y="268"/>
                    </a:lnTo>
                    <a:lnTo>
                      <a:pt x="2392" y="208"/>
                    </a:lnTo>
                    <a:lnTo>
                      <a:pt x="2377" y="125"/>
                    </a:lnTo>
                    <a:lnTo>
                      <a:pt x="2363" y="83"/>
                    </a:lnTo>
                    <a:lnTo>
                      <a:pt x="2329" y="17"/>
                    </a:lnTo>
                    <a:lnTo>
                      <a:pt x="2300" y="0"/>
                    </a:lnTo>
                    <a:close/>
                  </a:path>
                </a:pathLst>
              </a:custGeom>
              <a:solidFill>
                <a:srgbClr val="888888"/>
              </a:solidFill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232" name="Freeform 16"/>
              <p:cNvSpPr>
                <a:spLocks noChangeArrowheads="1"/>
              </p:cNvSpPr>
              <p:nvPr/>
            </p:nvSpPr>
            <p:spPr bwMode="auto">
              <a:xfrm>
                <a:off x="4234" y="3084"/>
                <a:ext cx="928" cy="95"/>
              </a:xfrm>
              <a:custGeom>
                <a:avLst/>
                <a:gdLst>
                  <a:gd name="T0" fmla="*/ 0 w 2314"/>
                  <a:gd name="T1" fmla="*/ 231 h 231"/>
                  <a:gd name="T2" fmla="*/ 2173 w 2314"/>
                  <a:gd name="T3" fmla="*/ 231 h 231"/>
                  <a:gd name="T4" fmla="*/ 2188 w 2314"/>
                  <a:gd name="T5" fmla="*/ 231 h 231"/>
                  <a:gd name="T6" fmla="*/ 2203 w 2314"/>
                  <a:gd name="T7" fmla="*/ 213 h 231"/>
                  <a:gd name="T8" fmla="*/ 2237 w 2314"/>
                  <a:gd name="T9" fmla="*/ 189 h 231"/>
                  <a:gd name="T10" fmla="*/ 2266 w 2314"/>
                  <a:gd name="T11" fmla="*/ 147 h 231"/>
                  <a:gd name="T12" fmla="*/ 2300 w 2314"/>
                  <a:gd name="T13" fmla="*/ 106 h 231"/>
                  <a:gd name="T14" fmla="*/ 2314 w 2314"/>
                  <a:gd name="T15" fmla="*/ 64 h 231"/>
                  <a:gd name="T16" fmla="*/ 2300 w 2314"/>
                  <a:gd name="T17" fmla="*/ 22 h 231"/>
                  <a:gd name="T18" fmla="*/ 2266 w 2314"/>
                  <a:gd name="T19" fmla="*/ 0 h 231"/>
                  <a:gd name="T20" fmla="*/ 0 w 2314"/>
                  <a:gd name="T21" fmla="*/ 0 h 231"/>
                  <a:gd name="T22" fmla="*/ 0 w 2314"/>
                  <a:gd name="T23" fmla="*/ 231 h 231"/>
                  <a:gd name="T24" fmla="*/ 0 w 2314"/>
                  <a:gd name="T25" fmla="*/ 231 h 231"/>
                  <a:gd name="T26" fmla="*/ 0 w 2314"/>
                  <a:gd name="T27" fmla="*/ 231 h 231"/>
                  <a:gd name="T28" fmla="*/ 0 w 2314"/>
                  <a:gd name="T29" fmla="*/ 231 h 2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314" h="231">
                    <a:moveTo>
                      <a:pt x="0" y="231"/>
                    </a:moveTo>
                    <a:lnTo>
                      <a:pt x="2173" y="231"/>
                    </a:lnTo>
                    <a:lnTo>
                      <a:pt x="2188" y="231"/>
                    </a:lnTo>
                    <a:lnTo>
                      <a:pt x="2203" y="213"/>
                    </a:lnTo>
                    <a:lnTo>
                      <a:pt x="2237" y="189"/>
                    </a:lnTo>
                    <a:lnTo>
                      <a:pt x="2266" y="147"/>
                    </a:lnTo>
                    <a:lnTo>
                      <a:pt x="2300" y="106"/>
                    </a:lnTo>
                    <a:lnTo>
                      <a:pt x="2314" y="64"/>
                    </a:lnTo>
                    <a:lnTo>
                      <a:pt x="2300" y="22"/>
                    </a:lnTo>
                    <a:lnTo>
                      <a:pt x="2266" y="0"/>
                    </a:lnTo>
                    <a:lnTo>
                      <a:pt x="0" y="0"/>
                    </a:lnTo>
                    <a:lnTo>
                      <a:pt x="0" y="231"/>
                    </a:lnTo>
                    <a:close/>
                  </a:path>
                </a:pathLst>
              </a:custGeom>
              <a:solidFill>
                <a:srgbClr val="888888"/>
              </a:solidFill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233" name="Freeform 17"/>
              <p:cNvSpPr>
                <a:spLocks noChangeArrowheads="1"/>
              </p:cNvSpPr>
              <p:nvPr/>
            </p:nvSpPr>
            <p:spPr bwMode="auto">
              <a:xfrm>
                <a:off x="5103" y="2810"/>
                <a:ext cx="340" cy="369"/>
              </a:xfrm>
              <a:custGeom>
                <a:avLst/>
                <a:gdLst>
                  <a:gd name="T0" fmla="*/ 0 w 844"/>
                  <a:gd name="T1" fmla="*/ 916 h 916"/>
                  <a:gd name="T2" fmla="*/ 77 w 844"/>
                  <a:gd name="T3" fmla="*/ 916 h 916"/>
                  <a:gd name="T4" fmla="*/ 155 w 844"/>
                  <a:gd name="T5" fmla="*/ 898 h 916"/>
                  <a:gd name="T6" fmla="*/ 247 w 844"/>
                  <a:gd name="T7" fmla="*/ 874 h 916"/>
                  <a:gd name="T8" fmla="*/ 329 w 844"/>
                  <a:gd name="T9" fmla="*/ 856 h 916"/>
                  <a:gd name="T10" fmla="*/ 407 w 844"/>
                  <a:gd name="T11" fmla="*/ 832 h 916"/>
                  <a:gd name="T12" fmla="*/ 470 w 844"/>
                  <a:gd name="T13" fmla="*/ 815 h 916"/>
                  <a:gd name="T14" fmla="*/ 528 w 844"/>
                  <a:gd name="T15" fmla="*/ 791 h 916"/>
                  <a:gd name="T16" fmla="*/ 844 w 844"/>
                  <a:gd name="T17" fmla="*/ 624 h 916"/>
                  <a:gd name="T18" fmla="*/ 815 w 844"/>
                  <a:gd name="T19" fmla="*/ 600 h 916"/>
                  <a:gd name="T20" fmla="*/ 795 w 844"/>
                  <a:gd name="T21" fmla="*/ 582 h 916"/>
                  <a:gd name="T22" fmla="*/ 781 w 844"/>
                  <a:gd name="T23" fmla="*/ 541 h 916"/>
                  <a:gd name="T24" fmla="*/ 781 w 844"/>
                  <a:gd name="T25" fmla="*/ 517 h 916"/>
                  <a:gd name="T26" fmla="*/ 766 w 844"/>
                  <a:gd name="T27" fmla="*/ 457 h 916"/>
                  <a:gd name="T28" fmla="*/ 766 w 844"/>
                  <a:gd name="T29" fmla="*/ 415 h 916"/>
                  <a:gd name="T30" fmla="*/ 766 w 844"/>
                  <a:gd name="T31" fmla="*/ 374 h 916"/>
                  <a:gd name="T32" fmla="*/ 781 w 844"/>
                  <a:gd name="T33" fmla="*/ 374 h 916"/>
                  <a:gd name="T34" fmla="*/ 795 w 844"/>
                  <a:gd name="T35" fmla="*/ 332 h 916"/>
                  <a:gd name="T36" fmla="*/ 815 w 844"/>
                  <a:gd name="T37" fmla="*/ 290 h 916"/>
                  <a:gd name="T38" fmla="*/ 844 w 844"/>
                  <a:gd name="T39" fmla="*/ 290 h 916"/>
                  <a:gd name="T40" fmla="*/ 528 w 844"/>
                  <a:gd name="T41" fmla="*/ 124 h 916"/>
                  <a:gd name="T42" fmla="*/ 422 w 844"/>
                  <a:gd name="T43" fmla="*/ 82 h 916"/>
                  <a:gd name="T44" fmla="*/ 344 w 844"/>
                  <a:gd name="T45" fmla="*/ 40 h 916"/>
                  <a:gd name="T46" fmla="*/ 247 w 844"/>
                  <a:gd name="T47" fmla="*/ 16 h 916"/>
                  <a:gd name="T48" fmla="*/ 169 w 844"/>
                  <a:gd name="T49" fmla="*/ 0 h 916"/>
                  <a:gd name="T50" fmla="*/ 218 w 844"/>
                  <a:gd name="T51" fmla="*/ 40 h 916"/>
                  <a:gd name="T52" fmla="*/ 232 w 844"/>
                  <a:gd name="T53" fmla="*/ 58 h 916"/>
                  <a:gd name="T54" fmla="*/ 232 w 844"/>
                  <a:gd name="T55" fmla="*/ 124 h 916"/>
                  <a:gd name="T56" fmla="*/ 232 w 844"/>
                  <a:gd name="T57" fmla="*/ 141 h 916"/>
                  <a:gd name="T58" fmla="*/ 218 w 844"/>
                  <a:gd name="T59" fmla="*/ 207 h 916"/>
                  <a:gd name="T60" fmla="*/ 203 w 844"/>
                  <a:gd name="T61" fmla="*/ 225 h 916"/>
                  <a:gd name="T62" fmla="*/ 155 w 844"/>
                  <a:gd name="T63" fmla="*/ 267 h 916"/>
                  <a:gd name="T64" fmla="*/ 126 w 844"/>
                  <a:gd name="T65" fmla="*/ 290 h 916"/>
                  <a:gd name="T66" fmla="*/ 155 w 844"/>
                  <a:gd name="T67" fmla="*/ 308 h 916"/>
                  <a:gd name="T68" fmla="*/ 189 w 844"/>
                  <a:gd name="T69" fmla="*/ 374 h 916"/>
                  <a:gd name="T70" fmla="*/ 203 w 844"/>
                  <a:gd name="T71" fmla="*/ 415 h 916"/>
                  <a:gd name="T72" fmla="*/ 218 w 844"/>
                  <a:gd name="T73" fmla="*/ 499 h 916"/>
                  <a:gd name="T74" fmla="*/ 203 w 844"/>
                  <a:gd name="T75" fmla="*/ 558 h 916"/>
                  <a:gd name="T76" fmla="*/ 169 w 844"/>
                  <a:gd name="T77" fmla="*/ 624 h 916"/>
                  <a:gd name="T78" fmla="*/ 140 w 844"/>
                  <a:gd name="T79" fmla="*/ 666 h 916"/>
                  <a:gd name="T80" fmla="*/ 92 w 844"/>
                  <a:gd name="T81" fmla="*/ 683 h 916"/>
                  <a:gd name="T82" fmla="*/ 126 w 844"/>
                  <a:gd name="T83" fmla="*/ 707 h 916"/>
                  <a:gd name="T84" fmla="*/ 140 w 844"/>
                  <a:gd name="T85" fmla="*/ 749 h 916"/>
                  <a:gd name="T86" fmla="*/ 126 w 844"/>
                  <a:gd name="T87" fmla="*/ 791 h 916"/>
                  <a:gd name="T88" fmla="*/ 92 w 844"/>
                  <a:gd name="T89" fmla="*/ 832 h 916"/>
                  <a:gd name="T90" fmla="*/ 63 w 844"/>
                  <a:gd name="T91" fmla="*/ 874 h 916"/>
                  <a:gd name="T92" fmla="*/ 29 w 844"/>
                  <a:gd name="T93" fmla="*/ 898 h 916"/>
                  <a:gd name="T94" fmla="*/ 14 w 844"/>
                  <a:gd name="T95" fmla="*/ 916 h 916"/>
                  <a:gd name="T96" fmla="*/ 0 w 844"/>
                  <a:gd name="T97" fmla="*/ 916 h 916"/>
                  <a:gd name="T98" fmla="*/ 0 w 844"/>
                  <a:gd name="T99" fmla="*/ 916 h 916"/>
                  <a:gd name="T100" fmla="*/ 0 w 844"/>
                  <a:gd name="T101" fmla="*/ 916 h 916"/>
                  <a:gd name="T102" fmla="*/ 0 w 844"/>
                  <a:gd name="T103" fmla="*/ 916 h 9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844" h="916">
                    <a:moveTo>
                      <a:pt x="0" y="916"/>
                    </a:moveTo>
                    <a:lnTo>
                      <a:pt x="77" y="916"/>
                    </a:lnTo>
                    <a:lnTo>
                      <a:pt x="155" y="898"/>
                    </a:lnTo>
                    <a:lnTo>
                      <a:pt x="247" y="874"/>
                    </a:lnTo>
                    <a:lnTo>
                      <a:pt x="329" y="856"/>
                    </a:lnTo>
                    <a:lnTo>
                      <a:pt x="407" y="832"/>
                    </a:lnTo>
                    <a:lnTo>
                      <a:pt x="470" y="815"/>
                    </a:lnTo>
                    <a:lnTo>
                      <a:pt x="528" y="791"/>
                    </a:lnTo>
                    <a:lnTo>
                      <a:pt x="844" y="624"/>
                    </a:lnTo>
                    <a:lnTo>
                      <a:pt x="815" y="600"/>
                    </a:lnTo>
                    <a:lnTo>
                      <a:pt x="795" y="582"/>
                    </a:lnTo>
                    <a:lnTo>
                      <a:pt x="781" y="541"/>
                    </a:lnTo>
                    <a:lnTo>
                      <a:pt x="781" y="517"/>
                    </a:lnTo>
                    <a:lnTo>
                      <a:pt x="766" y="457"/>
                    </a:lnTo>
                    <a:lnTo>
                      <a:pt x="766" y="415"/>
                    </a:lnTo>
                    <a:lnTo>
                      <a:pt x="766" y="374"/>
                    </a:lnTo>
                    <a:lnTo>
                      <a:pt x="781" y="374"/>
                    </a:lnTo>
                    <a:lnTo>
                      <a:pt x="795" y="332"/>
                    </a:lnTo>
                    <a:lnTo>
                      <a:pt x="815" y="290"/>
                    </a:lnTo>
                    <a:lnTo>
                      <a:pt x="844" y="290"/>
                    </a:lnTo>
                    <a:lnTo>
                      <a:pt x="528" y="124"/>
                    </a:lnTo>
                    <a:lnTo>
                      <a:pt x="422" y="82"/>
                    </a:lnTo>
                    <a:lnTo>
                      <a:pt x="344" y="40"/>
                    </a:lnTo>
                    <a:lnTo>
                      <a:pt x="247" y="16"/>
                    </a:lnTo>
                    <a:lnTo>
                      <a:pt x="169" y="0"/>
                    </a:lnTo>
                    <a:lnTo>
                      <a:pt x="218" y="40"/>
                    </a:lnTo>
                    <a:lnTo>
                      <a:pt x="232" y="58"/>
                    </a:lnTo>
                    <a:lnTo>
                      <a:pt x="232" y="124"/>
                    </a:lnTo>
                    <a:lnTo>
                      <a:pt x="232" y="141"/>
                    </a:lnTo>
                    <a:lnTo>
                      <a:pt x="218" y="207"/>
                    </a:lnTo>
                    <a:lnTo>
                      <a:pt x="203" y="225"/>
                    </a:lnTo>
                    <a:lnTo>
                      <a:pt x="155" y="267"/>
                    </a:lnTo>
                    <a:lnTo>
                      <a:pt x="126" y="290"/>
                    </a:lnTo>
                    <a:lnTo>
                      <a:pt x="155" y="308"/>
                    </a:lnTo>
                    <a:lnTo>
                      <a:pt x="189" y="374"/>
                    </a:lnTo>
                    <a:lnTo>
                      <a:pt x="203" y="415"/>
                    </a:lnTo>
                    <a:lnTo>
                      <a:pt x="218" y="499"/>
                    </a:lnTo>
                    <a:lnTo>
                      <a:pt x="203" y="558"/>
                    </a:lnTo>
                    <a:lnTo>
                      <a:pt x="169" y="624"/>
                    </a:lnTo>
                    <a:lnTo>
                      <a:pt x="140" y="666"/>
                    </a:lnTo>
                    <a:lnTo>
                      <a:pt x="92" y="683"/>
                    </a:lnTo>
                    <a:lnTo>
                      <a:pt x="126" y="707"/>
                    </a:lnTo>
                    <a:lnTo>
                      <a:pt x="140" y="749"/>
                    </a:lnTo>
                    <a:lnTo>
                      <a:pt x="126" y="791"/>
                    </a:lnTo>
                    <a:lnTo>
                      <a:pt x="92" y="832"/>
                    </a:lnTo>
                    <a:lnTo>
                      <a:pt x="63" y="874"/>
                    </a:lnTo>
                    <a:lnTo>
                      <a:pt x="29" y="898"/>
                    </a:lnTo>
                    <a:lnTo>
                      <a:pt x="14" y="916"/>
                    </a:lnTo>
                    <a:lnTo>
                      <a:pt x="0" y="916"/>
                    </a:lnTo>
                    <a:close/>
                  </a:path>
                </a:pathLst>
              </a:custGeom>
              <a:solidFill>
                <a:srgbClr val="EEEEEE"/>
              </a:solidFill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234" name="Freeform 18"/>
              <p:cNvSpPr>
                <a:spLocks noChangeArrowheads="1"/>
              </p:cNvSpPr>
              <p:nvPr/>
            </p:nvSpPr>
            <p:spPr bwMode="auto">
              <a:xfrm>
                <a:off x="3945" y="2801"/>
                <a:ext cx="134" cy="378"/>
              </a:xfrm>
              <a:custGeom>
                <a:avLst/>
                <a:gdLst>
                  <a:gd name="T0" fmla="*/ 0 w 329"/>
                  <a:gd name="T1" fmla="*/ 480 h 939"/>
                  <a:gd name="T2" fmla="*/ 0 w 329"/>
                  <a:gd name="T3" fmla="*/ 647 h 939"/>
                  <a:gd name="T4" fmla="*/ 33 w 329"/>
                  <a:gd name="T5" fmla="*/ 748 h 939"/>
                  <a:gd name="T6" fmla="*/ 63 w 329"/>
                  <a:gd name="T7" fmla="*/ 837 h 939"/>
                  <a:gd name="T8" fmla="*/ 111 w 329"/>
                  <a:gd name="T9" fmla="*/ 897 h 939"/>
                  <a:gd name="T10" fmla="*/ 174 w 329"/>
                  <a:gd name="T11" fmla="*/ 921 h 939"/>
                  <a:gd name="T12" fmla="*/ 237 w 329"/>
                  <a:gd name="T13" fmla="*/ 939 h 939"/>
                  <a:gd name="T14" fmla="*/ 329 w 329"/>
                  <a:gd name="T15" fmla="*/ 939 h 939"/>
                  <a:gd name="T16" fmla="*/ 329 w 329"/>
                  <a:gd name="T17" fmla="*/ 0 h 939"/>
                  <a:gd name="T18" fmla="*/ 266 w 329"/>
                  <a:gd name="T19" fmla="*/ 22 h 939"/>
                  <a:gd name="T20" fmla="*/ 174 w 329"/>
                  <a:gd name="T21" fmla="*/ 22 h 939"/>
                  <a:gd name="T22" fmla="*/ 97 w 329"/>
                  <a:gd name="T23" fmla="*/ 64 h 939"/>
                  <a:gd name="T24" fmla="*/ 63 w 329"/>
                  <a:gd name="T25" fmla="*/ 106 h 939"/>
                  <a:gd name="T26" fmla="*/ 33 w 329"/>
                  <a:gd name="T27" fmla="*/ 189 h 939"/>
                  <a:gd name="T28" fmla="*/ 0 w 329"/>
                  <a:gd name="T29" fmla="*/ 314 h 939"/>
                  <a:gd name="T30" fmla="*/ 0 w 329"/>
                  <a:gd name="T31" fmla="*/ 480 h 939"/>
                  <a:gd name="T32" fmla="*/ 0 w 329"/>
                  <a:gd name="T33" fmla="*/ 480 h 939"/>
                  <a:gd name="T34" fmla="*/ 0 w 329"/>
                  <a:gd name="T35" fmla="*/ 480 h 939"/>
                  <a:gd name="T36" fmla="*/ 0 w 329"/>
                  <a:gd name="T37" fmla="*/ 480 h 9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29" h="939">
                    <a:moveTo>
                      <a:pt x="0" y="480"/>
                    </a:moveTo>
                    <a:lnTo>
                      <a:pt x="0" y="647"/>
                    </a:lnTo>
                    <a:lnTo>
                      <a:pt x="33" y="748"/>
                    </a:lnTo>
                    <a:lnTo>
                      <a:pt x="63" y="837"/>
                    </a:lnTo>
                    <a:lnTo>
                      <a:pt x="111" y="897"/>
                    </a:lnTo>
                    <a:lnTo>
                      <a:pt x="174" y="921"/>
                    </a:lnTo>
                    <a:lnTo>
                      <a:pt x="237" y="939"/>
                    </a:lnTo>
                    <a:lnTo>
                      <a:pt x="329" y="939"/>
                    </a:lnTo>
                    <a:lnTo>
                      <a:pt x="329" y="0"/>
                    </a:lnTo>
                    <a:lnTo>
                      <a:pt x="266" y="22"/>
                    </a:lnTo>
                    <a:lnTo>
                      <a:pt x="174" y="22"/>
                    </a:lnTo>
                    <a:lnTo>
                      <a:pt x="97" y="64"/>
                    </a:lnTo>
                    <a:lnTo>
                      <a:pt x="63" y="106"/>
                    </a:lnTo>
                    <a:lnTo>
                      <a:pt x="33" y="189"/>
                    </a:lnTo>
                    <a:lnTo>
                      <a:pt x="0" y="314"/>
                    </a:lnTo>
                    <a:lnTo>
                      <a:pt x="0" y="480"/>
                    </a:lnTo>
                    <a:close/>
                  </a:path>
                </a:pathLst>
              </a:custGeom>
              <a:solidFill>
                <a:srgbClr val="444444"/>
              </a:solidFill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235" name="Freeform 19"/>
              <p:cNvSpPr>
                <a:spLocks noChangeArrowheads="1"/>
              </p:cNvSpPr>
              <p:nvPr/>
            </p:nvSpPr>
            <p:spPr bwMode="auto">
              <a:xfrm>
                <a:off x="5410" y="2917"/>
                <a:ext cx="163" cy="148"/>
              </a:xfrm>
              <a:custGeom>
                <a:avLst/>
                <a:gdLst>
                  <a:gd name="T0" fmla="*/ 38 w 402"/>
                  <a:gd name="T1" fmla="*/ 0 h 363"/>
                  <a:gd name="T2" fmla="*/ 4 w 402"/>
                  <a:gd name="T3" fmla="*/ 107 h 363"/>
                  <a:gd name="T4" fmla="*/ 0 w 402"/>
                  <a:gd name="T5" fmla="*/ 190 h 363"/>
                  <a:gd name="T6" fmla="*/ 4 w 402"/>
                  <a:gd name="T7" fmla="*/ 273 h 363"/>
                  <a:gd name="T8" fmla="*/ 38 w 402"/>
                  <a:gd name="T9" fmla="*/ 333 h 363"/>
                  <a:gd name="T10" fmla="*/ 67 w 402"/>
                  <a:gd name="T11" fmla="*/ 363 h 363"/>
                  <a:gd name="T12" fmla="*/ 402 w 402"/>
                  <a:gd name="T13" fmla="*/ 190 h 363"/>
                  <a:gd name="T14" fmla="*/ 38 w 402"/>
                  <a:gd name="T15" fmla="*/ 0 h 363"/>
                  <a:gd name="T16" fmla="*/ 38 w 402"/>
                  <a:gd name="T17" fmla="*/ 0 h 363"/>
                  <a:gd name="T18" fmla="*/ 38 w 402"/>
                  <a:gd name="T19" fmla="*/ 0 h 3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02" h="363">
                    <a:moveTo>
                      <a:pt x="38" y="0"/>
                    </a:moveTo>
                    <a:lnTo>
                      <a:pt x="4" y="107"/>
                    </a:lnTo>
                    <a:lnTo>
                      <a:pt x="0" y="190"/>
                    </a:lnTo>
                    <a:lnTo>
                      <a:pt x="4" y="273"/>
                    </a:lnTo>
                    <a:lnTo>
                      <a:pt x="38" y="333"/>
                    </a:lnTo>
                    <a:lnTo>
                      <a:pt x="67" y="363"/>
                    </a:lnTo>
                    <a:lnTo>
                      <a:pt x="402" y="190"/>
                    </a:lnTo>
                    <a:lnTo>
                      <a:pt x="38" y="0"/>
                    </a:lnTo>
                    <a:close/>
                  </a:path>
                </a:pathLst>
              </a:custGeom>
              <a:solidFill>
                <a:srgbClr val="222222"/>
              </a:solidFill>
              <a:ln w="635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grpSp>
            <p:nvGrpSpPr>
              <p:cNvPr id="9236" name="Group 20"/>
              <p:cNvGrpSpPr>
                <a:grpSpLocks/>
              </p:cNvGrpSpPr>
              <p:nvPr/>
            </p:nvGrpSpPr>
            <p:grpSpPr bwMode="auto">
              <a:xfrm>
                <a:off x="4075" y="2801"/>
                <a:ext cx="161" cy="378"/>
                <a:chOff x="4075" y="2801"/>
                <a:chExt cx="161" cy="378"/>
              </a:xfrm>
            </p:grpSpPr>
            <p:sp>
              <p:nvSpPr>
                <p:cNvPr id="9237" name="Freeform 21"/>
                <p:cNvSpPr>
                  <a:spLocks noChangeArrowheads="1"/>
                </p:cNvSpPr>
                <p:nvPr/>
              </p:nvSpPr>
              <p:spPr bwMode="auto">
                <a:xfrm>
                  <a:off x="4183" y="2801"/>
                  <a:ext cx="33" cy="378"/>
                </a:xfrm>
                <a:custGeom>
                  <a:avLst/>
                  <a:gdLst>
                    <a:gd name="T0" fmla="*/ 0 w 77"/>
                    <a:gd name="T1" fmla="*/ 939 h 939"/>
                    <a:gd name="T2" fmla="*/ 77 w 77"/>
                    <a:gd name="T3" fmla="*/ 939 h 939"/>
                    <a:gd name="T4" fmla="*/ 77 w 77"/>
                    <a:gd name="T5" fmla="*/ 0 h 939"/>
                    <a:gd name="T6" fmla="*/ 0 w 77"/>
                    <a:gd name="T7" fmla="*/ 0 h 939"/>
                    <a:gd name="T8" fmla="*/ 0 w 77"/>
                    <a:gd name="T9" fmla="*/ 939 h 939"/>
                    <a:gd name="T10" fmla="*/ 0 w 77"/>
                    <a:gd name="T11" fmla="*/ 939 h 939"/>
                    <a:gd name="T12" fmla="*/ 0 w 77"/>
                    <a:gd name="T13" fmla="*/ 939 h 939"/>
                    <a:gd name="T14" fmla="*/ 0 w 77"/>
                    <a:gd name="T15" fmla="*/ 939 h 9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77" h="939">
                      <a:moveTo>
                        <a:pt x="0" y="939"/>
                      </a:moveTo>
                      <a:lnTo>
                        <a:pt x="77" y="939"/>
                      </a:lnTo>
                      <a:lnTo>
                        <a:pt x="77" y="0"/>
                      </a:lnTo>
                      <a:lnTo>
                        <a:pt x="0" y="0"/>
                      </a:lnTo>
                      <a:lnTo>
                        <a:pt x="0" y="939"/>
                      </a:lnTo>
                      <a:close/>
                    </a:path>
                  </a:pathLst>
                </a:custGeom>
                <a:solidFill>
                  <a:srgbClr val="BBBBBB"/>
                </a:solidFill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9238" name="Freeform 22"/>
                <p:cNvSpPr>
                  <a:spLocks noChangeArrowheads="1"/>
                </p:cNvSpPr>
                <p:nvPr/>
              </p:nvSpPr>
              <p:spPr bwMode="auto">
                <a:xfrm>
                  <a:off x="4127" y="2801"/>
                  <a:ext cx="58" cy="378"/>
                </a:xfrm>
                <a:custGeom>
                  <a:avLst/>
                  <a:gdLst>
                    <a:gd name="T0" fmla="*/ 0 w 140"/>
                    <a:gd name="T1" fmla="*/ 939 h 939"/>
                    <a:gd name="T2" fmla="*/ 140 w 140"/>
                    <a:gd name="T3" fmla="*/ 939 h 939"/>
                    <a:gd name="T4" fmla="*/ 140 w 140"/>
                    <a:gd name="T5" fmla="*/ 0 h 939"/>
                    <a:gd name="T6" fmla="*/ 0 w 140"/>
                    <a:gd name="T7" fmla="*/ 0 h 939"/>
                    <a:gd name="T8" fmla="*/ 0 w 140"/>
                    <a:gd name="T9" fmla="*/ 939 h 939"/>
                    <a:gd name="T10" fmla="*/ 0 w 140"/>
                    <a:gd name="T11" fmla="*/ 939 h 939"/>
                    <a:gd name="T12" fmla="*/ 0 w 140"/>
                    <a:gd name="T13" fmla="*/ 939 h 939"/>
                    <a:gd name="T14" fmla="*/ 0 w 140"/>
                    <a:gd name="T15" fmla="*/ 939 h 9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40" h="939">
                      <a:moveTo>
                        <a:pt x="0" y="939"/>
                      </a:moveTo>
                      <a:lnTo>
                        <a:pt x="140" y="939"/>
                      </a:lnTo>
                      <a:lnTo>
                        <a:pt x="140" y="0"/>
                      </a:lnTo>
                      <a:lnTo>
                        <a:pt x="0" y="0"/>
                      </a:lnTo>
                      <a:lnTo>
                        <a:pt x="0" y="939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9239" name="Freeform 23"/>
                <p:cNvSpPr>
                  <a:spLocks noChangeArrowheads="1"/>
                </p:cNvSpPr>
                <p:nvPr/>
              </p:nvSpPr>
              <p:spPr bwMode="auto">
                <a:xfrm>
                  <a:off x="4214" y="2801"/>
                  <a:ext cx="22" cy="378"/>
                </a:xfrm>
                <a:custGeom>
                  <a:avLst/>
                  <a:gdLst>
                    <a:gd name="T0" fmla="*/ 0 w 49"/>
                    <a:gd name="T1" fmla="*/ 939 h 939"/>
                    <a:gd name="T2" fmla="*/ 49 w 49"/>
                    <a:gd name="T3" fmla="*/ 939 h 939"/>
                    <a:gd name="T4" fmla="*/ 49 w 49"/>
                    <a:gd name="T5" fmla="*/ 706 h 939"/>
                    <a:gd name="T6" fmla="*/ 49 w 49"/>
                    <a:gd name="T7" fmla="*/ 314 h 939"/>
                    <a:gd name="T8" fmla="*/ 49 w 49"/>
                    <a:gd name="T9" fmla="*/ 0 h 939"/>
                    <a:gd name="T10" fmla="*/ 0 w 49"/>
                    <a:gd name="T11" fmla="*/ 0 h 939"/>
                    <a:gd name="T12" fmla="*/ 0 w 49"/>
                    <a:gd name="T13" fmla="*/ 939 h 939"/>
                    <a:gd name="T14" fmla="*/ 0 w 49"/>
                    <a:gd name="T15" fmla="*/ 939 h 939"/>
                    <a:gd name="T16" fmla="*/ 0 w 49"/>
                    <a:gd name="T17" fmla="*/ 939 h 939"/>
                    <a:gd name="T18" fmla="*/ 0 w 49"/>
                    <a:gd name="T19" fmla="*/ 939 h 9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49" h="939">
                      <a:moveTo>
                        <a:pt x="0" y="939"/>
                      </a:moveTo>
                      <a:lnTo>
                        <a:pt x="49" y="939"/>
                      </a:lnTo>
                      <a:lnTo>
                        <a:pt x="49" y="706"/>
                      </a:lnTo>
                      <a:lnTo>
                        <a:pt x="49" y="314"/>
                      </a:lnTo>
                      <a:lnTo>
                        <a:pt x="49" y="0"/>
                      </a:lnTo>
                      <a:lnTo>
                        <a:pt x="0" y="0"/>
                      </a:lnTo>
                      <a:lnTo>
                        <a:pt x="0" y="939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9240" name="Freeform 24"/>
                <p:cNvSpPr>
                  <a:spLocks noChangeArrowheads="1"/>
                </p:cNvSpPr>
                <p:nvPr/>
              </p:nvSpPr>
              <p:spPr bwMode="auto">
                <a:xfrm>
                  <a:off x="4090" y="2801"/>
                  <a:ext cx="39" cy="378"/>
                </a:xfrm>
                <a:custGeom>
                  <a:avLst/>
                  <a:gdLst>
                    <a:gd name="T0" fmla="*/ 0 w 92"/>
                    <a:gd name="T1" fmla="*/ 939 h 939"/>
                    <a:gd name="T2" fmla="*/ 92 w 92"/>
                    <a:gd name="T3" fmla="*/ 939 h 939"/>
                    <a:gd name="T4" fmla="*/ 92 w 92"/>
                    <a:gd name="T5" fmla="*/ 0 h 939"/>
                    <a:gd name="T6" fmla="*/ 0 w 92"/>
                    <a:gd name="T7" fmla="*/ 0 h 939"/>
                    <a:gd name="T8" fmla="*/ 0 w 92"/>
                    <a:gd name="T9" fmla="*/ 939 h 939"/>
                    <a:gd name="T10" fmla="*/ 0 w 92"/>
                    <a:gd name="T11" fmla="*/ 939 h 939"/>
                    <a:gd name="T12" fmla="*/ 0 w 92"/>
                    <a:gd name="T13" fmla="*/ 939 h 939"/>
                    <a:gd name="T14" fmla="*/ 0 w 92"/>
                    <a:gd name="T15" fmla="*/ 939 h 9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92" h="939">
                      <a:moveTo>
                        <a:pt x="0" y="939"/>
                      </a:moveTo>
                      <a:lnTo>
                        <a:pt x="92" y="939"/>
                      </a:lnTo>
                      <a:lnTo>
                        <a:pt x="92" y="0"/>
                      </a:lnTo>
                      <a:lnTo>
                        <a:pt x="0" y="0"/>
                      </a:lnTo>
                      <a:lnTo>
                        <a:pt x="0" y="939"/>
                      </a:lnTo>
                      <a:close/>
                    </a:path>
                  </a:pathLst>
                </a:custGeom>
                <a:solidFill>
                  <a:srgbClr val="BBBBBB"/>
                </a:solidFill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9241" name="Rectangle 25"/>
                <p:cNvSpPr>
                  <a:spLocks noChangeArrowheads="1"/>
                </p:cNvSpPr>
                <p:nvPr/>
              </p:nvSpPr>
              <p:spPr bwMode="auto">
                <a:xfrm>
                  <a:off x="4075" y="2801"/>
                  <a:ext cx="17" cy="376"/>
                </a:xfrm>
                <a:prstGeom prst="rect">
                  <a:avLst/>
                </a:prstGeom>
                <a:solidFill>
                  <a:srgbClr val="000000"/>
                </a:solidFill>
                <a:ln w="635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 rot="10800000"/>
                <a:lstStyle/>
                <a:p>
                  <a:endParaRPr lang="zh-CN" altLang="en-US"/>
                </a:p>
              </p:txBody>
            </p:sp>
          </p:grpSp>
        </p:grpSp>
      </p:grp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1" name="Picture 2" descr="25flower018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26344" y="6354764"/>
            <a:ext cx="806054" cy="388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2" name="Picture 3" descr="25flower018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032398" y="6354764"/>
            <a:ext cx="806053" cy="388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3" name="Picture 4" descr="25flower018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38450" y="6354764"/>
            <a:ext cx="806054" cy="388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4" name="Picture 5" descr="25flower018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644504" y="6354764"/>
            <a:ext cx="806053" cy="388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5" name="Picture 6" descr="25flower018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50556" y="6354764"/>
            <a:ext cx="806054" cy="388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6" name="Picture 7" descr="25flower018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56610" y="6354764"/>
            <a:ext cx="806053" cy="388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7" name="Picture 8" descr="25flower018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62662" y="6375400"/>
            <a:ext cx="806054" cy="388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8" name="Picture 9" descr="25flower018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68716" y="6354764"/>
            <a:ext cx="806053" cy="388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9" name="Text Box 30"/>
          <p:cNvSpPr txBox="1">
            <a:spLocks noChangeArrowheads="1"/>
          </p:cNvSpPr>
          <p:nvPr/>
        </p:nvSpPr>
        <p:spPr bwMode="auto">
          <a:xfrm>
            <a:off x="1633537" y="607831"/>
            <a:ext cx="6711554" cy="4493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284413" indent="1588" defTabSz="912813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741613" indent="1588" defTabSz="912813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198813" indent="1588" defTabSz="912813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656013" indent="1588" defTabSz="912813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2800" b="1" dirty="0">
                <a:latin typeface="仿宋" pitchFamily="49" charset="-122"/>
                <a:ea typeface="仿宋" pitchFamily="49" charset="-122"/>
              </a:rPr>
              <a:t>歌谣（    ）          海啸（    ）</a:t>
            </a:r>
          </a:p>
          <a:p>
            <a:endParaRPr lang="zh-CN" altLang="en-US" sz="600" b="1" dirty="0">
              <a:latin typeface="仿宋" pitchFamily="49" charset="-122"/>
              <a:ea typeface="仿宋" pitchFamily="49" charset="-122"/>
            </a:endParaRPr>
          </a:p>
          <a:p>
            <a:r>
              <a:rPr lang="zh-CN" altLang="en-US" sz="2800" b="1" dirty="0">
                <a:latin typeface="仿宋" pitchFamily="49" charset="-122"/>
                <a:ea typeface="仿宋" pitchFamily="49" charset="-122"/>
              </a:rPr>
              <a:t>桥堍（    ）：       </a:t>
            </a:r>
          </a:p>
          <a:p>
            <a:endParaRPr lang="zh-CN" altLang="en-US" sz="2800" b="1" dirty="0">
              <a:latin typeface="仿宋" pitchFamily="49" charset="-122"/>
              <a:ea typeface="仿宋" pitchFamily="49" charset="-122"/>
            </a:endParaRPr>
          </a:p>
          <a:p>
            <a:r>
              <a:rPr lang="zh-CN" altLang="en-US" sz="2800" b="1" dirty="0">
                <a:latin typeface="仿宋" pitchFamily="49" charset="-122"/>
                <a:ea typeface="仿宋" pitchFamily="49" charset="-122"/>
              </a:rPr>
              <a:t>旷（     ）远：</a:t>
            </a:r>
          </a:p>
          <a:p>
            <a:endParaRPr lang="zh-CN" altLang="en-US" sz="2800" b="1" dirty="0">
              <a:latin typeface="仿宋" pitchFamily="49" charset="-122"/>
              <a:ea typeface="仿宋" pitchFamily="49" charset="-122"/>
            </a:endParaRPr>
          </a:p>
          <a:p>
            <a:r>
              <a:rPr lang="zh-CN" altLang="en-US" sz="2800" b="1" dirty="0">
                <a:latin typeface="仿宋" pitchFamily="49" charset="-122"/>
                <a:ea typeface="仿宋" pitchFamily="49" charset="-122"/>
              </a:rPr>
              <a:t>苟（     ）安：</a:t>
            </a:r>
          </a:p>
          <a:p>
            <a:endParaRPr lang="zh-CN" altLang="en-US" sz="2800" b="1" dirty="0">
              <a:latin typeface="仿宋" pitchFamily="49" charset="-122"/>
              <a:ea typeface="仿宋" pitchFamily="49" charset="-122"/>
            </a:endParaRPr>
          </a:p>
          <a:p>
            <a:r>
              <a:rPr lang="zh-CN" altLang="en-US" sz="2800" b="1" dirty="0">
                <a:latin typeface="仿宋" pitchFamily="49" charset="-122"/>
                <a:ea typeface="仿宋" pitchFamily="49" charset="-122"/>
              </a:rPr>
              <a:t>受用：</a:t>
            </a:r>
          </a:p>
          <a:p>
            <a:endParaRPr lang="zh-CN" altLang="en-US" sz="2800" b="1" dirty="0">
              <a:latin typeface="仿宋" pitchFamily="49" charset="-122"/>
              <a:ea typeface="仿宋" pitchFamily="49" charset="-122"/>
            </a:endParaRPr>
          </a:p>
          <a:p>
            <a:r>
              <a:rPr lang="zh-CN" altLang="en-US" sz="2800" b="1" dirty="0">
                <a:latin typeface="仿宋" pitchFamily="49" charset="-122"/>
                <a:ea typeface="仿宋" pitchFamily="49" charset="-122"/>
              </a:rPr>
              <a:t>拘泥（    </a:t>
            </a:r>
            <a:r>
              <a:rPr lang="zh-CN" altLang="en-US" sz="2800" b="1" dirty="0" smtClean="0">
                <a:latin typeface="仿宋" pitchFamily="49" charset="-122"/>
                <a:ea typeface="仿宋" pitchFamily="49" charset="-122"/>
              </a:rPr>
              <a:t>）：</a:t>
            </a:r>
            <a:endParaRPr lang="zh-CN" altLang="en-US" sz="2800" b="1" dirty="0">
              <a:latin typeface="仿宋" pitchFamily="49" charset="-122"/>
              <a:ea typeface="仿宋" pitchFamily="49" charset="-122"/>
            </a:endParaRPr>
          </a:p>
        </p:txBody>
      </p:sp>
      <p:sp>
        <p:nvSpPr>
          <p:cNvPr id="10250" name="Oval 21"/>
          <p:cNvSpPr>
            <a:spLocks noChangeArrowheads="1"/>
          </p:cNvSpPr>
          <p:nvPr/>
        </p:nvSpPr>
        <p:spPr bwMode="auto">
          <a:xfrm>
            <a:off x="2225279" y="1093789"/>
            <a:ext cx="53578" cy="71437"/>
          </a:xfrm>
          <a:prstGeom prst="ellipse">
            <a:avLst/>
          </a:prstGeom>
          <a:solidFill>
            <a:srgbClr val="FF0000"/>
          </a:solidFill>
          <a:ln w="952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251" name="Oval 21"/>
          <p:cNvSpPr>
            <a:spLocks noChangeArrowheads="1"/>
          </p:cNvSpPr>
          <p:nvPr/>
        </p:nvSpPr>
        <p:spPr bwMode="auto">
          <a:xfrm>
            <a:off x="1897856" y="2778125"/>
            <a:ext cx="53579" cy="71438"/>
          </a:xfrm>
          <a:prstGeom prst="ellipse">
            <a:avLst/>
          </a:prstGeom>
          <a:solidFill>
            <a:srgbClr val="FF0000"/>
          </a:solidFill>
          <a:ln w="952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252" name="Oval 21"/>
          <p:cNvSpPr>
            <a:spLocks noChangeArrowheads="1"/>
          </p:cNvSpPr>
          <p:nvPr/>
        </p:nvSpPr>
        <p:spPr bwMode="auto">
          <a:xfrm>
            <a:off x="2225279" y="1806575"/>
            <a:ext cx="53578" cy="71438"/>
          </a:xfrm>
          <a:prstGeom prst="ellipse">
            <a:avLst/>
          </a:prstGeom>
          <a:solidFill>
            <a:srgbClr val="FF0000"/>
          </a:solidFill>
          <a:ln w="952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2555" name="Text Box 26"/>
          <p:cNvSpPr txBox="1">
            <a:spLocks noChangeArrowheads="1"/>
          </p:cNvSpPr>
          <p:nvPr/>
        </p:nvSpPr>
        <p:spPr bwMode="auto">
          <a:xfrm>
            <a:off x="3937398" y="1227138"/>
            <a:ext cx="4526118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284413" indent="1588" defTabSz="912813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741613" indent="1588" defTabSz="912813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198813" indent="1588" defTabSz="912813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656013" indent="1588" defTabSz="912813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3200" b="1" dirty="0">
                <a:solidFill>
                  <a:srgbClr val="3333FF"/>
                </a:solidFill>
                <a:latin typeface="华文仿宋" pitchFamily="2" charset="-122"/>
                <a:ea typeface="华文仿宋" pitchFamily="2" charset="-122"/>
              </a:rPr>
              <a:t>桥两头靠近平地的地方。</a:t>
            </a:r>
            <a:r>
              <a:rPr lang="zh-CN" altLang="en-US" sz="3200" b="1" dirty="0">
                <a:solidFill>
                  <a:srgbClr val="3333FF"/>
                </a:solidFill>
                <a:latin typeface="宋体" pitchFamily="2" charset="-122"/>
              </a:rPr>
              <a:t> </a:t>
            </a:r>
          </a:p>
        </p:txBody>
      </p:sp>
      <p:sp>
        <p:nvSpPr>
          <p:cNvPr id="10254" name="Oval 21"/>
          <p:cNvSpPr>
            <a:spLocks noChangeArrowheads="1"/>
          </p:cNvSpPr>
          <p:nvPr/>
        </p:nvSpPr>
        <p:spPr bwMode="auto">
          <a:xfrm>
            <a:off x="1844279" y="4229333"/>
            <a:ext cx="53578" cy="71438"/>
          </a:xfrm>
          <a:prstGeom prst="ellipse">
            <a:avLst/>
          </a:prstGeom>
          <a:solidFill>
            <a:srgbClr val="FF0000"/>
          </a:solidFill>
          <a:ln w="952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2562" name="Text Box 26"/>
          <p:cNvSpPr txBox="1">
            <a:spLocks noChangeArrowheads="1"/>
          </p:cNvSpPr>
          <p:nvPr/>
        </p:nvSpPr>
        <p:spPr bwMode="auto">
          <a:xfrm>
            <a:off x="2712244" y="549275"/>
            <a:ext cx="932260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284413" indent="1588" defTabSz="912813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741613" indent="1588" defTabSz="912813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198813" indent="1588" defTabSz="912813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656013" indent="1588" defTabSz="912813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en-US" altLang="zh-CN" sz="3200" b="1">
                <a:solidFill>
                  <a:srgbClr val="FF0000"/>
                </a:solidFill>
              </a:rPr>
              <a:t>y</a:t>
            </a:r>
            <a:r>
              <a:rPr lang="en-US" altLang="zh-CN" sz="3200" b="1">
                <a:solidFill>
                  <a:srgbClr val="FF0000"/>
                </a:solidFill>
                <a:latin typeface="宋体" pitchFamily="2" charset="-122"/>
              </a:rPr>
              <a:t>á</a:t>
            </a:r>
            <a:r>
              <a:rPr lang="en-US" altLang="zh-CN" sz="3200" b="1">
                <a:solidFill>
                  <a:srgbClr val="FF0000"/>
                </a:solidFill>
              </a:rPr>
              <a:t>o   </a:t>
            </a:r>
            <a:r>
              <a:rPr lang="en-US" altLang="zh-CN"/>
              <a:t> </a:t>
            </a:r>
            <a:r>
              <a:rPr lang="zh-CN" altLang="en-US"/>
              <a:t> </a:t>
            </a:r>
          </a:p>
        </p:txBody>
      </p:sp>
      <p:sp>
        <p:nvSpPr>
          <p:cNvPr id="22564" name="Text Box 26"/>
          <p:cNvSpPr txBox="1">
            <a:spLocks noChangeArrowheads="1"/>
          </p:cNvSpPr>
          <p:nvPr/>
        </p:nvSpPr>
        <p:spPr bwMode="auto">
          <a:xfrm>
            <a:off x="6469856" y="585788"/>
            <a:ext cx="1204913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284413" indent="1588" defTabSz="912813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741613" indent="1588" defTabSz="912813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198813" indent="1588" defTabSz="912813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656013" indent="1588" defTabSz="912813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en-US" altLang="zh-CN"/>
              <a:t> </a:t>
            </a:r>
            <a:r>
              <a:rPr lang="en-US" altLang="zh-CN" sz="3200" b="1">
                <a:solidFill>
                  <a:srgbClr val="FF0000"/>
                </a:solidFill>
              </a:rPr>
              <a:t>xi</a:t>
            </a:r>
            <a:r>
              <a:rPr lang="en-US" altLang="zh-CN" sz="3200" b="1">
                <a:solidFill>
                  <a:srgbClr val="FF0000"/>
                </a:solidFill>
                <a:latin typeface="宋体" pitchFamily="2" charset="-122"/>
              </a:rPr>
              <a:t>à</a:t>
            </a:r>
            <a:r>
              <a:rPr lang="en-US" altLang="zh-CN" sz="3200" b="1">
                <a:solidFill>
                  <a:srgbClr val="FF0000"/>
                </a:solidFill>
              </a:rPr>
              <a:t>o   </a:t>
            </a:r>
            <a:r>
              <a:rPr lang="en-US" altLang="zh-CN"/>
              <a:t> </a:t>
            </a:r>
            <a:r>
              <a:rPr lang="zh-CN" altLang="en-US"/>
              <a:t> </a:t>
            </a:r>
          </a:p>
        </p:txBody>
      </p:sp>
      <p:sp>
        <p:nvSpPr>
          <p:cNvPr id="22565" name="Text Box 26"/>
          <p:cNvSpPr txBox="1">
            <a:spLocks noChangeArrowheads="1"/>
          </p:cNvSpPr>
          <p:nvPr/>
        </p:nvSpPr>
        <p:spPr bwMode="auto">
          <a:xfrm>
            <a:off x="2838450" y="1227139"/>
            <a:ext cx="932260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284413" indent="1588" defTabSz="912813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741613" indent="1588" defTabSz="912813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198813" indent="1588" defTabSz="912813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656013" indent="1588" defTabSz="912813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en-US" altLang="zh-CN" sz="3200" b="1">
                <a:solidFill>
                  <a:srgbClr val="FF0000"/>
                </a:solidFill>
              </a:rPr>
              <a:t>tù</a:t>
            </a:r>
            <a:r>
              <a:rPr lang="en-US" altLang="zh-CN"/>
              <a:t> </a:t>
            </a:r>
            <a:r>
              <a:rPr lang="en-US" altLang="zh-CN" sz="3200" b="1">
                <a:solidFill>
                  <a:srgbClr val="FF0000"/>
                </a:solidFill>
              </a:rPr>
              <a:t>    </a:t>
            </a:r>
            <a:r>
              <a:rPr lang="en-US" altLang="zh-CN"/>
              <a:t> </a:t>
            </a:r>
            <a:r>
              <a:rPr lang="zh-CN" altLang="en-US"/>
              <a:t> </a:t>
            </a:r>
          </a:p>
        </p:txBody>
      </p:sp>
      <p:sp>
        <p:nvSpPr>
          <p:cNvPr id="22567" name="Text Box 26"/>
          <p:cNvSpPr txBox="1">
            <a:spLocks noChangeArrowheads="1"/>
          </p:cNvSpPr>
          <p:nvPr/>
        </p:nvSpPr>
        <p:spPr bwMode="auto">
          <a:xfrm>
            <a:off x="2278857" y="2036523"/>
            <a:ext cx="136564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284413" indent="1588" defTabSz="912813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741613" indent="1588" defTabSz="912813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198813" indent="1588" defTabSz="912813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656013" indent="1588" defTabSz="912813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en-US" altLang="zh-CN" sz="3200" b="1" dirty="0" err="1">
                <a:solidFill>
                  <a:srgbClr val="FF0000"/>
                </a:solidFill>
              </a:rPr>
              <a:t>ku</a:t>
            </a:r>
            <a:r>
              <a:rPr lang="en-US" altLang="zh-CN" sz="3200" b="1" dirty="0" err="1">
                <a:solidFill>
                  <a:srgbClr val="FF0000"/>
                </a:solidFill>
                <a:latin typeface="宋体" pitchFamily="2" charset="-122"/>
              </a:rPr>
              <a:t>à</a:t>
            </a:r>
            <a:r>
              <a:rPr lang="en-US" altLang="zh-CN" sz="3200" b="1" dirty="0" err="1">
                <a:solidFill>
                  <a:srgbClr val="FF0000"/>
                </a:solidFill>
              </a:rPr>
              <a:t>ng</a:t>
            </a:r>
            <a:r>
              <a:rPr lang="en-US" altLang="zh-CN" dirty="0"/>
              <a:t> </a:t>
            </a:r>
            <a:r>
              <a:rPr lang="en-US" altLang="zh-CN" sz="3200" b="1" dirty="0">
                <a:solidFill>
                  <a:srgbClr val="FF0000"/>
                </a:solidFill>
              </a:rPr>
              <a:t>  </a:t>
            </a:r>
            <a:r>
              <a:rPr lang="zh-CN" altLang="en-US" dirty="0" smtClean="0"/>
              <a:t> </a:t>
            </a:r>
            <a:endParaRPr lang="zh-CN" altLang="en-US" dirty="0"/>
          </a:p>
        </p:txBody>
      </p:sp>
      <p:sp>
        <p:nvSpPr>
          <p:cNvPr id="10259" name="Oval 21"/>
          <p:cNvSpPr>
            <a:spLocks noChangeArrowheads="1"/>
          </p:cNvSpPr>
          <p:nvPr/>
        </p:nvSpPr>
        <p:spPr bwMode="auto">
          <a:xfrm>
            <a:off x="6009085" y="1093789"/>
            <a:ext cx="53578" cy="71437"/>
          </a:xfrm>
          <a:prstGeom prst="ellipse">
            <a:avLst/>
          </a:prstGeom>
          <a:solidFill>
            <a:srgbClr val="FF0000"/>
          </a:solidFill>
          <a:ln w="952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2571" name="Text Box 26"/>
          <p:cNvSpPr txBox="1">
            <a:spLocks noChangeArrowheads="1"/>
          </p:cNvSpPr>
          <p:nvPr/>
        </p:nvSpPr>
        <p:spPr bwMode="auto">
          <a:xfrm>
            <a:off x="2277070" y="2844354"/>
            <a:ext cx="112276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284413" indent="1588" defTabSz="912813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741613" indent="1588" defTabSz="912813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198813" indent="1588" defTabSz="912813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656013" indent="1588" defTabSz="912813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en-US" altLang="zh-CN" sz="3200" b="1" dirty="0" err="1" smtClean="0">
                <a:solidFill>
                  <a:srgbClr val="FF0000"/>
                </a:solidFill>
              </a:rPr>
              <a:t>gǒu</a:t>
            </a:r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0261" name="Oval 21"/>
          <p:cNvSpPr>
            <a:spLocks noChangeArrowheads="1"/>
          </p:cNvSpPr>
          <p:nvPr/>
        </p:nvSpPr>
        <p:spPr bwMode="auto">
          <a:xfrm>
            <a:off x="2225279" y="6283325"/>
            <a:ext cx="53578" cy="71438"/>
          </a:xfrm>
          <a:prstGeom prst="ellipse">
            <a:avLst/>
          </a:prstGeom>
          <a:solidFill>
            <a:srgbClr val="FF0000"/>
          </a:solidFill>
          <a:ln w="952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2576" name="Text Box 26"/>
          <p:cNvSpPr txBox="1">
            <a:spLocks noChangeArrowheads="1"/>
          </p:cNvSpPr>
          <p:nvPr/>
        </p:nvSpPr>
        <p:spPr bwMode="auto">
          <a:xfrm>
            <a:off x="4338637" y="2036560"/>
            <a:ext cx="4006454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284413" indent="1588" defTabSz="912813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741613" indent="1588" defTabSz="912813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198813" indent="1588" defTabSz="912813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656013" indent="1588" defTabSz="912813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3200" b="1" dirty="0">
                <a:solidFill>
                  <a:srgbClr val="3333FF"/>
                </a:solidFill>
                <a:latin typeface="华文仿宋" pitchFamily="2" charset="-122"/>
                <a:ea typeface="华文仿宋" pitchFamily="2" charset="-122"/>
              </a:rPr>
              <a:t>文中指空旷辽远。</a:t>
            </a:r>
            <a:r>
              <a:rPr lang="zh-CN" altLang="en-US" sz="3200" b="1" dirty="0">
                <a:solidFill>
                  <a:srgbClr val="3333FF"/>
                </a:solidFill>
                <a:latin typeface="宋体" pitchFamily="2" charset="-122"/>
              </a:rPr>
              <a:t> </a:t>
            </a:r>
          </a:p>
        </p:txBody>
      </p:sp>
      <p:sp>
        <p:nvSpPr>
          <p:cNvPr id="22577" name="Text Box 26"/>
          <p:cNvSpPr txBox="1">
            <a:spLocks noChangeArrowheads="1"/>
          </p:cNvSpPr>
          <p:nvPr/>
        </p:nvSpPr>
        <p:spPr bwMode="auto">
          <a:xfrm>
            <a:off x="4197230" y="2893903"/>
            <a:ext cx="400645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284413" indent="1588" defTabSz="912813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741613" indent="1588" defTabSz="912813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198813" indent="1588" defTabSz="912813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656013" indent="1588" defTabSz="912813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3200" b="1" dirty="0">
                <a:solidFill>
                  <a:srgbClr val="3333FF"/>
                </a:solidFill>
                <a:latin typeface="华文仿宋" pitchFamily="2" charset="-122"/>
                <a:ea typeface="华文仿宋" pitchFamily="2" charset="-122"/>
              </a:rPr>
              <a:t>只顾眼前，暂且偷安</a:t>
            </a:r>
            <a:r>
              <a:rPr lang="zh-CN" altLang="en-US" sz="1600" dirty="0"/>
              <a:t> </a:t>
            </a:r>
            <a:r>
              <a:rPr lang="zh-CN" altLang="en-US" sz="3200" b="1" dirty="0">
                <a:solidFill>
                  <a:srgbClr val="3333FF"/>
                </a:solidFill>
                <a:latin typeface="华文仿宋" pitchFamily="2" charset="-122"/>
                <a:ea typeface="华文仿宋" pitchFamily="2" charset="-122"/>
              </a:rPr>
              <a:t>。</a:t>
            </a:r>
            <a:r>
              <a:rPr lang="zh-CN" altLang="en-US" sz="3200" b="1" dirty="0">
                <a:solidFill>
                  <a:srgbClr val="3333FF"/>
                </a:solidFill>
                <a:latin typeface="宋体" pitchFamily="2" charset="-122"/>
              </a:rPr>
              <a:t> </a:t>
            </a:r>
          </a:p>
        </p:txBody>
      </p:sp>
      <p:sp>
        <p:nvSpPr>
          <p:cNvPr id="22578" name="Text Box 26"/>
          <p:cNvSpPr txBox="1">
            <a:spLocks noChangeArrowheads="1"/>
          </p:cNvSpPr>
          <p:nvPr/>
        </p:nvSpPr>
        <p:spPr bwMode="auto">
          <a:xfrm>
            <a:off x="2712244" y="3667919"/>
            <a:ext cx="4006454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284413" indent="1588" defTabSz="912813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741613" indent="1588" defTabSz="912813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198813" indent="1588" defTabSz="912813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656013" indent="1588" defTabSz="912813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3600" b="1" dirty="0">
                <a:solidFill>
                  <a:srgbClr val="3333FF"/>
                </a:solidFill>
                <a:latin typeface="华文仿宋" pitchFamily="2" charset="-122"/>
                <a:ea typeface="华文仿宋" pitchFamily="2" charset="-122"/>
              </a:rPr>
              <a:t>受益</a:t>
            </a:r>
            <a:r>
              <a:rPr lang="zh-CN" altLang="en-US" dirty="0"/>
              <a:t> </a:t>
            </a:r>
            <a:r>
              <a:rPr lang="zh-CN" altLang="en-US" sz="3600" b="1" dirty="0">
                <a:solidFill>
                  <a:srgbClr val="3333FF"/>
                </a:solidFill>
                <a:latin typeface="华文仿宋" pitchFamily="2" charset="-122"/>
                <a:ea typeface="华文仿宋" pitchFamily="2" charset="-122"/>
              </a:rPr>
              <a:t>。</a:t>
            </a:r>
            <a:r>
              <a:rPr lang="zh-CN" altLang="en-US" sz="3600" b="1" dirty="0">
                <a:solidFill>
                  <a:srgbClr val="3333FF"/>
                </a:solidFill>
                <a:latin typeface="宋体" pitchFamily="2" charset="-122"/>
              </a:rPr>
              <a:t> </a:t>
            </a:r>
          </a:p>
        </p:txBody>
      </p:sp>
      <p:sp>
        <p:nvSpPr>
          <p:cNvPr id="22579" name="Text Box 26"/>
          <p:cNvSpPr txBox="1">
            <a:spLocks noChangeArrowheads="1"/>
          </p:cNvSpPr>
          <p:nvPr/>
        </p:nvSpPr>
        <p:spPr bwMode="auto">
          <a:xfrm>
            <a:off x="2817185" y="4504510"/>
            <a:ext cx="825104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284413" indent="1588" defTabSz="912813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741613" indent="1588" defTabSz="912813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198813" indent="1588" defTabSz="912813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656013" indent="1588" defTabSz="912813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en-US" altLang="zh-CN" dirty="0"/>
              <a:t> </a:t>
            </a:r>
            <a:r>
              <a:rPr lang="en-US" altLang="zh-CN" sz="3200" b="1" dirty="0" err="1">
                <a:solidFill>
                  <a:srgbClr val="FF0000"/>
                </a:solidFill>
              </a:rPr>
              <a:t>nì</a:t>
            </a:r>
            <a:r>
              <a:rPr lang="en-US" altLang="zh-CN" sz="3200" b="1" dirty="0">
                <a:solidFill>
                  <a:srgbClr val="FF0000"/>
                </a:solidFill>
              </a:rPr>
              <a:t>   </a:t>
            </a:r>
            <a:r>
              <a:rPr lang="en-US" altLang="zh-CN" dirty="0" smtClean="0"/>
              <a:t> </a:t>
            </a:r>
            <a:r>
              <a:rPr lang="zh-CN" altLang="en-US" dirty="0" smtClean="0"/>
              <a:t> </a:t>
            </a:r>
            <a:endParaRPr lang="zh-CN" altLang="en-US" dirty="0"/>
          </a:p>
        </p:txBody>
      </p:sp>
      <p:sp>
        <p:nvSpPr>
          <p:cNvPr id="22580" name="Text Box 26"/>
          <p:cNvSpPr txBox="1">
            <a:spLocks noChangeArrowheads="1"/>
          </p:cNvSpPr>
          <p:nvPr/>
        </p:nvSpPr>
        <p:spPr bwMode="auto">
          <a:xfrm>
            <a:off x="4191734" y="4559338"/>
            <a:ext cx="4006453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284413" indent="1588" defTabSz="912813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741613" indent="1588" defTabSz="912813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198813" indent="1588" defTabSz="912813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656013" indent="1588" defTabSz="912813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3200" b="1" dirty="0">
                <a:solidFill>
                  <a:srgbClr val="3333FF"/>
                </a:solidFill>
                <a:latin typeface="华文仿宋" pitchFamily="2" charset="-122"/>
                <a:ea typeface="华文仿宋" pitchFamily="2" charset="-122"/>
              </a:rPr>
              <a:t>固执</a:t>
            </a:r>
            <a:r>
              <a:rPr lang="en-US" altLang="zh-CN" sz="3200" b="1" dirty="0">
                <a:solidFill>
                  <a:srgbClr val="3333FF"/>
                </a:solidFill>
                <a:latin typeface="华文仿宋" pitchFamily="2" charset="-122"/>
                <a:ea typeface="华文仿宋" pitchFamily="2" charset="-122"/>
              </a:rPr>
              <a:t>;</a:t>
            </a:r>
            <a:r>
              <a:rPr lang="zh-CN" altLang="en-US" sz="3200" b="1" dirty="0">
                <a:solidFill>
                  <a:srgbClr val="3333FF"/>
                </a:solidFill>
                <a:latin typeface="华文仿宋" pitchFamily="2" charset="-122"/>
                <a:ea typeface="华文仿宋" pitchFamily="2" charset="-122"/>
              </a:rPr>
              <a:t>不知变通</a:t>
            </a:r>
            <a:r>
              <a:rPr lang="zh-CN" altLang="en-US" sz="1600" dirty="0"/>
              <a:t> </a:t>
            </a:r>
            <a:r>
              <a:rPr lang="zh-CN" altLang="en-US" sz="3200" b="1" dirty="0" smtClean="0">
                <a:solidFill>
                  <a:srgbClr val="3333FF"/>
                </a:solidFill>
                <a:latin typeface="华文仿宋" pitchFamily="2" charset="-122"/>
                <a:ea typeface="华文仿宋" pitchFamily="2" charset="-122"/>
              </a:rPr>
              <a:t>。</a:t>
            </a:r>
            <a:r>
              <a:rPr lang="zh-CN" altLang="en-US" sz="3200" b="1" dirty="0" smtClean="0">
                <a:solidFill>
                  <a:srgbClr val="FF0000"/>
                </a:solidFill>
                <a:latin typeface="华文仿宋" pitchFamily="2" charset="-122"/>
                <a:ea typeface="华文仿宋" pitchFamily="2" charset="-122"/>
              </a:rPr>
              <a:t>泥</a:t>
            </a:r>
            <a:r>
              <a:rPr lang="zh-CN" altLang="en-US" sz="3200" b="1" dirty="0" smtClean="0">
                <a:solidFill>
                  <a:srgbClr val="3333FF"/>
                </a:solidFill>
                <a:latin typeface="华文仿宋" pitchFamily="2" charset="-122"/>
                <a:ea typeface="华文仿宋" pitchFamily="2" charset="-122"/>
              </a:rPr>
              <a:t>古不化</a:t>
            </a:r>
            <a:r>
              <a:rPr lang="zh-CN" altLang="en-US" sz="3200" b="1" dirty="0" smtClean="0">
                <a:solidFill>
                  <a:srgbClr val="3333FF"/>
                </a:solidFill>
                <a:latin typeface="宋体" pitchFamily="2" charset="-122"/>
              </a:rPr>
              <a:t> </a:t>
            </a:r>
            <a:endParaRPr lang="zh-CN" altLang="en-US" sz="3200" b="1" dirty="0">
              <a:solidFill>
                <a:srgbClr val="3333FF"/>
              </a:solidFill>
              <a:latin typeface="宋体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99844" y="160837"/>
            <a:ext cx="1627369" cy="52322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2800" b="1" noProof="1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</a:rPr>
              <a:t>字词疏通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6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6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56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5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25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6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6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56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5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25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6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6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56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5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25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6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5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55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5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25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6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6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56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5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25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6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7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57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5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25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6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7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57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5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25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 nodeType="clickPar">
                      <p:stCondLst>
                        <p:cond delay="indefinite"/>
                      </p:stCondLst>
                      <p:childTnLst>
                        <p:par>
                          <p:cTn id="6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6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7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57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5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25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 nodeType="clickPar">
                      <p:stCondLst>
                        <p:cond delay="indefinite"/>
                      </p:stCondLst>
                      <p:childTnLst>
                        <p:par>
                          <p:cTn id="7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6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7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57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5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25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 nodeType="clickPar">
                      <p:stCondLst>
                        <p:cond delay="indefinite"/>
                      </p:stCondLst>
                      <p:childTnLst>
                        <p:par>
                          <p:cTn id="8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6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7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57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5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25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 nodeType="clickPar">
                      <p:stCondLst>
                        <p:cond delay="indefinite"/>
                      </p:stCondLst>
                      <p:childTnLst>
                        <p:par>
                          <p:cTn id="9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6000"/>
                                  </p:iterate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8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58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5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25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55" grpId="0" bldLvl="0"/>
      <p:bldP spid="22562" grpId="0" bldLvl="0"/>
      <p:bldP spid="22564" grpId="0" bldLvl="0"/>
      <p:bldP spid="22565" grpId="0" bldLvl="0"/>
      <p:bldP spid="22567" grpId="0" bldLvl="0"/>
      <p:bldP spid="22571" grpId="0" bldLvl="0"/>
      <p:bldP spid="22576" grpId="0" bldLvl="0"/>
      <p:bldP spid="22577" grpId="0" bldLvl="0"/>
      <p:bldP spid="22578" grpId="0" bldLvl="0"/>
      <p:bldP spid="22579" grpId="0" bldLvl="0"/>
      <p:bldP spid="22580" grpId="0" bldLvl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8"/>
          <p:cNvSpPr txBox="1"/>
          <p:nvPr/>
        </p:nvSpPr>
        <p:spPr>
          <a:xfrm>
            <a:off x="124695" y="119979"/>
            <a:ext cx="63236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800" b="1" dirty="0">
                <a:solidFill>
                  <a:schemeClr val="tx1">
                    <a:lumMod val="50000"/>
                  </a:schemeClr>
                </a:solidFill>
                <a:latin typeface="宋体" pitchFamily="2" charset="-122"/>
                <a:ea typeface="宋体" pitchFamily="2" charset="-122"/>
              </a:rPr>
              <a:t>自主探究</a:t>
            </a:r>
          </a:p>
        </p:txBody>
      </p:sp>
      <p:cxnSp>
        <p:nvCxnSpPr>
          <p:cNvPr id="15" name="直接连接符 14"/>
          <p:cNvCxnSpPr/>
          <p:nvPr/>
        </p:nvCxnSpPr>
        <p:spPr>
          <a:xfrm flipH="1" flipV="1">
            <a:off x="788296" y="139476"/>
            <a:ext cx="0" cy="7920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文本框 3"/>
          <p:cNvSpPr txBox="1">
            <a:spLocks noChangeArrowheads="1"/>
          </p:cNvSpPr>
          <p:nvPr/>
        </p:nvSpPr>
        <p:spPr bwMode="auto">
          <a:xfrm>
            <a:off x="3300002" y="741226"/>
            <a:ext cx="2565126" cy="39241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100" b="1" spc="225" dirty="0">
                <a:solidFill>
                  <a:srgbClr val="00B050"/>
                </a:solidFill>
                <a:latin typeface="宋体" pitchFamily="2" charset="-122"/>
                <a:ea typeface="宋体" pitchFamily="2" charset="-122"/>
              </a:rPr>
              <a:t> 理清文章的思路</a:t>
            </a:r>
          </a:p>
        </p:txBody>
      </p:sp>
      <p:sp>
        <p:nvSpPr>
          <p:cNvPr id="7" name="文本框 10"/>
          <p:cNvSpPr txBox="1"/>
          <p:nvPr/>
        </p:nvSpPr>
        <p:spPr>
          <a:xfrm>
            <a:off x="875928" y="351328"/>
            <a:ext cx="839629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b="1" dirty="0" smtClean="0">
                <a:solidFill>
                  <a:schemeClr val="tx1">
                    <a:lumMod val="50000"/>
                  </a:schemeClr>
                </a:solidFill>
                <a:latin typeface="宋体" pitchFamily="2" charset="-122"/>
                <a:ea typeface="宋体" pitchFamily="2" charset="-122"/>
                <a:sym typeface="+mn-ea"/>
              </a:rPr>
              <a:t>初步感知</a:t>
            </a:r>
          </a:p>
        </p:txBody>
      </p:sp>
      <p:grpSp>
        <p:nvGrpSpPr>
          <p:cNvPr id="2" name="组合 13"/>
          <p:cNvGrpSpPr/>
          <p:nvPr/>
        </p:nvGrpSpPr>
        <p:grpSpPr>
          <a:xfrm>
            <a:off x="1407101" y="1548951"/>
            <a:ext cx="6689435" cy="830997"/>
            <a:chOff x="1876132" y="1548951"/>
            <a:chExt cx="8919247" cy="830996"/>
          </a:xfrm>
        </p:grpSpPr>
        <p:sp>
          <p:nvSpPr>
            <p:cNvPr id="8" name="矩形 7"/>
            <p:cNvSpPr/>
            <p:nvPr/>
          </p:nvSpPr>
          <p:spPr>
            <a:xfrm>
              <a:off x="2217692" y="1548951"/>
              <a:ext cx="8577687" cy="83099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400" b="1" spc="225" dirty="0">
                  <a:solidFill>
                    <a:srgbClr val="00B050"/>
                  </a:solidFill>
                  <a:latin typeface="+mn-ea"/>
                </a:rPr>
                <a:t>第一部分</a:t>
              </a:r>
              <a:r>
                <a:rPr lang="en-US" altLang="zh-CN" sz="2400" b="1" spc="225" dirty="0">
                  <a:solidFill>
                    <a:srgbClr val="00B050"/>
                  </a:solidFill>
                  <a:latin typeface="+mn-ea"/>
                </a:rPr>
                <a:t>(</a:t>
              </a:r>
              <a:r>
                <a:rPr lang="zh-CN" altLang="en-US" sz="2400" b="1" spc="225" dirty="0">
                  <a:solidFill>
                    <a:srgbClr val="00B050"/>
                  </a:solidFill>
                  <a:latin typeface="+mn-ea"/>
                </a:rPr>
                <a:t>第</a:t>
              </a:r>
              <a:r>
                <a:rPr lang="en-US" altLang="zh-CN" sz="2400" b="1" spc="225" dirty="0">
                  <a:solidFill>
                    <a:srgbClr val="00B050"/>
                  </a:solidFill>
                  <a:latin typeface="+mn-ea"/>
                </a:rPr>
                <a:t>1</a:t>
              </a:r>
              <a:r>
                <a:rPr lang="zh-CN" altLang="en-US" sz="2400" b="1" spc="225" dirty="0">
                  <a:solidFill>
                    <a:srgbClr val="00B050"/>
                  </a:solidFill>
                  <a:latin typeface="+mn-ea"/>
                </a:rPr>
                <a:t>～</a:t>
              </a:r>
              <a:r>
                <a:rPr lang="en-US" altLang="zh-CN" sz="2400" b="1" spc="225" dirty="0">
                  <a:solidFill>
                    <a:srgbClr val="00B050"/>
                  </a:solidFill>
                  <a:latin typeface="+mn-ea"/>
                </a:rPr>
                <a:t>4</a:t>
              </a:r>
              <a:r>
                <a:rPr lang="zh-CN" altLang="en-US" sz="2400" b="1" spc="225" dirty="0">
                  <a:solidFill>
                    <a:srgbClr val="00B050"/>
                  </a:solidFill>
                  <a:latin typeface="+mn-ea"/>
                </a:rPr>
                <a:t>段</a:t>
              </a:r>
              <a:r>
                <a:rPr lang="en-US" altLang="zh-CN" sz="2400" b="1" spc="225" dirty="0">
                  <a:solidFill>
                    <a:srgbClr val="00B050"/>
                  </a:solidFill>
                  <a:latin typeface="+mn-ea"/>
                </a:rPr>
                <a:t>)</a:t>
              </a:r>
              <a:r>
                <a:rPr lang="zh-CN" altLang="en-US" sz="2400" b="1" spc="225" dirty="0">
                  <a:solidFill>
                    <a:srgbClr val="00B050"/>
                  </a:solidFill>
                  <a:latin typeface="+mn-ea"/>
                </a:rPr>
                <a:t>：</a:t>
              </a:r>
              <a:r>
                <a:rPr lang="zh-CN" altLang="en-US" sz="2400" spc="225" dirty="0">
                  <a:solidFill>
                    <a:schemeClr val="tx1">
                      <a:lumMod val="50000"/>
                    </a:schemeClr>
                  </a:solidFill>
                  <a:latin typeface="+mn-ea"/>
                </a:rPr>
                <a:t>先阐述各种文艺都是文字的集合体。</a:t>
              </a:r>
            </a:p>
          </p:txBody>
        </p:sp>
        <p:sp>
          <p:nvSpPr>
            <p:cNvPr id="21" name="椭圆 20"/>
            <p:cNvSpPr/>
            <p:nvPr/>
          </p:nvSpPr>
          <p:spPr>
            <a:xfrm>
              <a:off x="1876132" y="1743587"/>
              <a:ext cx="216000" cy="216000"/>
            </a:xfrm>
            <a:prstGeom prst="ellipse">
              <a:avLst/>
            </a:prstGeom>
            <a:solidFill>
              <a:srgbClr val="92D050"/>
            </a:solidFill>
            <a:ln w="28575"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latin typeface="+mn-ea"/>
              </a:endParaRPr>
            </a:p>
          </p:txBody>
        </p:sp>
      </p:grpSp>
      <p:grpSp>
        <p:nvGrpSpPr>
          <p:cNvPr id="3" name="组合 15"/>
          <p:cNvGrpSpPr/>
          <p:nvPr/>
        </p:nvGrpSpPr>
        <p:grpSpPr>
          <a:xfrm>
            <a:off x="1407101" y="3234110"/>
            <a:ext cx="6689435" cy="1200329"/>
            <a:chOff x="1876132" y="3234110"/>
            <a:chExt cx="8919247" cy="1200329"/>
          </a:xfrm>
        </p:grpSpPr>
        <p:sp>
          <p:nvSpPr>
            <p:cNvPr id="23" name="矩形 22"/>
            <p:cNvSpPr/>
            <p:nvPr/>
          </p:nvSpPr>
          <p:spPr>
            <a:xfrm>
              <a:off x="2217692" y="3234110"/>
              <a:ext cx="8577687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400" b="1" spc="225" dirty="0">
                  <a:solidFill>
                    <a:srgbClr val="00B050"/>
                  </a:solidFill>
                  <a:latin typeface="+mn-ea"/>
                </a:rPr>
                <a:t>第二部分</a:t>
              </a:r>
              <a:r>
                <a:rPr lang="en-US" altLang="zh-CN" sz="2400" b="1" spc="225" dirty="0">
                  <a:solidFill>
                    <a:srgbClr val="00B050"/>
                  </a:solidFill>
                  <a:latin typeface="+mn-ea"/>
                </a:rPr>
                <a:t>(</a:t>
              </a:r>
              <a:r>
                <a:rPr lang="zh-CN" altLang="en-US" sz="2400" b="1" spc="225" dirty="0">
                  <a:solidFill>
                    <a:srgbClr val="00B050"/>
                  </a:solidFill>
                  <a:latin typeface="+mn-ea"/>
                </a:rPr>
                <a:t>第</a:t>
              </a:r>
              <a:r>
                <a:rPr lang="en-US" altLang="zh-CN" sz="2400" b="1" spc="225" dirty="0">
                  <a:solidFill>
                    <a:srgbClr val="00B050"/>
                  </a:solidFill>
                  <a:latin typeface="+mn-ea"/>
                </a:rPr>
                <a:t>5</a:t>
              </a:r>
              <a:r>
                <a:rPr lang="zh-CN" altLang="en-US" sz="2400" b="1" spc="225" dirty="0">
                  <a:solidFill>
                    <a:srgbClr val="00B050"/>
                  </a:solidFill>
                  <a:latin typeface="+mn-ea"/>
                </a:rPr>
                <a:t>～</a:t>
              </a:r>
              <a:r>
                <a:rPr lang="en-US" altLang="zh-CN" sz="2400" b="1" spc="225" dirty="0">
                  <a:solidFill>
                    <a:srgbClr val="00B050"/>
                  </a:solidFill>
                  <a:latin typeface="+mn-ea"/>
                </a:rPr>
                <a:t>13</a:t>
              </a:r>
              <a:r>
                <a:rPr lang="zh-CN" altLang="en-US" sz="2400" b="1" spc="225" dirty="0">
                  <a:solidFill>
                    <a:srgbClr val="00B050"/>
                  </a:solidFill>
                  <a:latin typeface="+mn-ea"/>
                </a:rPr>
                <a:t>段</a:t>
              </a:r>
              <a:r>
                <a:rPr lang="en-US" altLang="zh-CN" sz="2400" b="1" spc="225" dirty="0">
                  <a:solidFill>
                    <a:srgbClr val="00B050"/>
                  </a:solidFill>
                  <a:latin typeface="+mn-ea"/>
                </a:rPr>
                <a:t>)</a:t>
              </a:r>
              <a:r>
                <a:rPr lang="zh-CN" altLang="en-US" sz="2400" b="1" spc="225" dirty="0">
                  <a:solidFill>
                    <a:srgbClr val="00B050"/>
                  </a:solidFill>
                  <a:latin typeface="+mn-ea"/>
                </a:rPr>
                <a:t>：</a:t>
              </a:r>
              <a:r>
                <a:rPr lang="zh-CN" altLang="en-US" sz="2400" spc="225" dirty="0">
                  <a:solidFill>
                    <a:schemeClr val="tx1">
                      <a:lumMod val="50000"/>
                    </a:schemeClr>
                  </a:solidFill>
                  <a:latin typeface="+mn-ea"/>
                </a:rPr>
                <a:t>举一诗一文的例子，阐明作为读者看到文字不是目的，要驱遣我们的想象，走进作者的心灵。</a:t>
              </a:r>
            </a:p>
          </p:txBody>
        </p:sp>
        <p:sp>
          <p:nvSpPr>
            <p:cNvPr id="24" name="椭圆 23"/>
            <p:cNvSpPr/>
            <p:nvPr/>
          </p:nvSpPr>
          <p:spPr>
            <a:xfrm>
              <a:off x="1876132" y="3416849"/>
              <a:ext cx="216000" cy="216000"/>
            </a:xfrm>
            <a:prstGeom prst="ellipse">
              <a:avLst/>
            </a:prstGeom>
            <a:solidFill>
              <a:srgbClr val="92D050"/>
            </a:solidFill>
            <a:ln w="28575"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latin typeface="+mn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8"/>
          <p:cNvSpPr txBox="1"/>
          <p:nvPr/>
        </p:nvSpPr>
        <p:spPr>
          <a:xfrm>
            <a:off x="124695" y="119979"/>
            <a:ext cx="63236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800" b="1" dirty="0">
                <a:solidFill>
                  <a:schemeClr val="tx1">
                    <a:lumMod val="50000"/>
                  </a:schemeClr>
                </a:solidFill>
                <a:latin typeface="宋体" pitchFamily="2" charset="-122"/>
                <a:ea typeface="宋体" pitchFamily="2" charset="-122"/>
              </a:rPr>
              <a:t>自主探究</a:t>
            </a:r>
          </a:p>
        </p:txBody>
      </p:sp>
      <p:cxnSp>
        <p:nvCxnSpPr>
          <p:cNvPr id="15" name="直接连接符 14"/>
          <p:cNvCxnSpPr/>
          <p:nvPr/>
        </p:nvCxnSpPr>
        <p:spPr>
          <a:xfrm flipH="1" flipV="1">
            <a:off x="788296" y="139476"/>
            <a:ext cx="0" cy="7920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本框 10"/>
          <p:cNvSpPr txBox="1"/>
          <p:nvPr/>
        </p:nvSpPr>
        <p:spPr>
          <a:xfrm>
            <a:off x="875928" y="351328"/>
            <a:ext cx="839629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b="1" dirty="0" smtClean="0">
                <a:solidFill>
                  <a:schemeClr val="tx1">
                    <a:lumMod val="50000"/>
                  </a:schemeClr>
                </a:solidFill>
                <a:latin typeface="宋体" pitchFamily="2" charset="-122"/>
                <a:ea typeface="宋体" pitchFamily="2" charset="-122"/>
                <a:sym typeface="+mn-ea"/>
              </a:rPr>
              <a:t>初步感知</a:t>
            </a:r>
          </a:p>
        </p:txBody>
      </p:sp>
      <p:sp>
        <p:nvSpPr>
          <p:cNvPr id="16" name="矩形 15"/>
          <p:cNvSpPr/>
          <p:nvPr/>
        </p:nvSpPr>
        <p:spPr>
          <a:xfrm>
            <a:off x="1156798" y="1312493"/>
            <a:ext cx="6877718" cy="43858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400" b="1" spc="225" dirty="0">
                <a:solidFill>
                  <a:srgbClr val="0070C0"/>
                </a:solidFill>
                <a:latin typeface="+mn-ea"/>
              </a:rPr>
              <a:t>第一层</a:t>
            </a:r>
            <a:r>
              <a:rPr lang="en-US" altLang="zh-CN" sz="2400" b="1" spc="225" dirty="0">
                <a:solidFill>
                  <a:srgbClr val="0070C0"/>
                </a:solidFill>
                <a:latin typeface="+mn-ea"/>
              </a:rPr>
              <a:t>(</a:t>
            </a:r>
            <a:r>
              <a:rPr lang="zh-CN" altLang="en-US" sz="2400" b="1" spc="225" dirty="0">
                <a:solidFill>
                  <a:srgbClr val="0070C0"/>
                </a:solidFill>
                <a:latin typeface="+mn-ea"/>
              </a:rPr>
              <a:t>第</a:t>
            </a:r>
            <a:r>
              <a:rPr lang="en-US" altLang="zh-CN" sz="2400" b="1" spc="225" dirty="0">
                <a:solidFill>
                  <a:srgbClr val="0070C0"/>
                </a:solidFill>
                <a:latin typeface="+mn-ea"/>
              </a:rPr>
              <a:t>5</a:t>
            </a:r>
            <a:r>
              <a:rPr lang="zh-CN" altLang="en-US" sz="2400" b="1" spc="225" dirty="0">
                <a:solidFill>
                  <a:srgbClr val="0070C0"/>
                </a:solidFill>
                <a:latin typeface="+mn-ea"/>
              </a:rPr>
              <a:t>段</a:t>
            </a:r>
            <a:r>
              <a:rPr lang="en-US" altLang="zh-CN" sz="2400" b="1" spc="225" dirty="0">
                <a:solidFill>
                  <a:srgbClr val="0070C0"/>
                </a:solidFill>
                <a:latin typeface="+mn-ea"/>
              </a:rPr>
              <a:t>)</a:t>
            </a:r>
            <a:r>
              <a:rPr lang="zh-CN" altLang="en-US" sz="2400" b="1" spc="225" dirty="0">
                <a:solidFill>
                  <a:srgbClr val="0070C0"/>
                </a:solidFill>
                <a:latin typeface="+mn-ea"/>
              </a:rPr>
              <a:t>：</a:t>
            </a:r>
            <a:r>
              <a:rPr lang="zh-CN" altLang="en-US" sz="2400" spc="225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总说读者和作者的关系。</a:t>
            </a:r>
          </a:p>
        </p:txBody>
      </p:sp>
      <p:sp>
        <p:nvSpPr>
          <p:cNvPr id="19" name="矩形 18"/>
          <p:cNvSpPr/>
          <p:nvPr/>
        </p:nvSpPr>
        <p:spPr>
          <a:xfrm>
            <a:off x="1156798" y="2225781"/>
            <a:ext cx="6877718" cy="807913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400" b="1" spc="225" dirty="0">
                <a:solidFill>
                  <a:srgbClr val="0070C0"/>
                </a:solidFill>
                <a:latin typeface="+mn-ea"/>
              </a:rPr>
              <a:t>第二层</a:t>
            </a:r>
            <a:r>
              <a:rPr lang="en-US" altLang="zh-CN" sz="2400" b="1" spc="225" dirty="0">
                <a:solidFill>
                  <a:srgbClr val="0070C0"/>
                </a:solidFill>
                <a:latin typeface="+mn-ea"/>
              </a:rPr>
              <a:t>(</a:t>
            </a:r>
            <a:r>
              <a:rPr lang="zh-CN" altLang="en-US" sz="2400" b="1" spc="225" dirty="0">
                <a:solidFill>
                  <a:srgbClr val="0070C0"/>
                </a:solidFill>
                <a:latin typeface="+mn-ea"/>
              </a:rPr>
              <a:t>第</a:t>
            </a:r>
            <a:r>
              <a:rPr lang="en-US" altLang="zh-CN" sz="2400" b="1" spc="225" dirty="0">
                <a:solidFill>
                  <a:srgbClr val="0070C0"/>
                </a:solidFill>
                <a:latin typeface="+mn-ea"/>
              </a:rPr>
              <a:t>6</a:t>
            </a:r>
            <a:r>
              <a:rPr lang="zh-CN" altLang="en-US" sz="2400" b="1" spc="225" dirty="0">
                <a:solidFill>
                  <a:srgbClr val="0070C0"/>
                </a:solidFill>
                <a:latin typeface="+mn-ea"/>
              </a:rPr>
              <a:t>段</a:t>
            </a:r>
            <a:r>
              <a:rPr lang="en-US" altLang="zh-CN" sz="2400" b="1" spc="225" dirty="0">
                <a:solidFill>
                  <a:srgbClr val="0070C0"/>
                </a:solidFill>
                <a:latin typeface="+mn-ea"/>
              </a:rPr>
              <a:t>)</a:t>
            </a:r>
            <a:r>
              <a:rPr lang="zh-CN" altLang="en-US" sz="2400" b="1" spc="225" dirty="0">
                <a:solidFill>
                  <a:srgbClr val="0070C0"/>
                </a:solidFill>
                <a:latin typeface="+mn-ea"/>
              </a:rPr>
              <a:t>：</a:t>
            </a:r>
            <a:r>
              <a:rPr lang="zh-CN" altLang="en-US" sz="2400" spc="225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作者用文字来传达自己的所见所感。</a:t>
            </a:r>
          </a:p>
        </p:txBody>
      </p:sp>
      <p:sp>
        <p:nvSpPr>
          <p:cNvPr id="20" name="矩形 19"/>
          <p:cNvSpPr/>
          <p:nvPr/>
        </p:nvSpPr>
        <p:spPr>
          <a:xfrm>
            <a:off x="1156798" y="3631515"/>
            <a:ext cx="6877718" cy="117724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400" b="1" spc="225" dirty="0">
                <a:solidFill>
                  <a:srgbClr val="0070C0"/>
                </a:solidFill>
                <a:latin typeface="+mn-ea"/>
              </a:rPr>
              <a:t>第三层</a:t>
            </a:r>
            <a:r>
              <a:rPr lang="en-US" altLang="zh-CN" sz="2400" b="1" spc="225" dirty="0">
                <a:solidFill>
                  <a:srgbClr val="0070C0"/>
                </a:solidFill>
                <a:latin typeface="+mn-ea"/>
              </a:rPr>
              <a:t>(</a:t>
            </a:r>
            <a:r>
              <a:rPr lang="zh-CN" altLang="en-US" sz="2400" b="1" spc="225" dirty="0">
                <a:solidFill>
                  <a:srgbClr val="0070C0"/>
                </a:solidFill>
                <a:latin typeface="+mn-ea"/>
              </a:rPr>
              <a:t>第</a:t>
            </a:r>
            <a:r>
              <a:rPr lang="en-US" altLang="zh-CN" sz="2400" b="1" spc="225" dirty="0">
                <a:solidFill>
                  <a:srgbClr val="0070C0"/>
                </a:solidFill>
                <a:latin typeface="+mn-ea"/>
              </a:rPr>
              <a:t>7</a:t>
            </a:r>
            <a:r>
              <a:rPr lang="zh-CN" altLang="en-US" sz="2400" b="1" spc="225" dirty="0">
                <a:solidFill>
                  <a:srgbClr val="0070C0"/>
                </a:solidFill>
                <a:latin typeface="+mn-ea"/>
              </a:rPr>
              <a:t>～</a:t>
            </a:r>
            <a:r>
              <a:rPr lang="en-US" altLang="zh-CN" sz="2400" b="1" spc="225" dirty="0">
                <a:solidFill>
                  <a:srgbClr val="0070C0"/>
                </a:solidFill>
                <a:latin typeface="+mn-ea"/>
              </a:rPr>
              <a:t>13</a:t>
            </a:r>
            <a:r>
              <a:rPr lang="zh-CN" altLang="en-US" sz="2400" b="1" spc="225" dirty="0">
                <a:solidFill>
                  <a:srgbClr val="0070C0"/>
                </a:solidFill>
                <a:latin typeface="+mn-ea"/>
              </a:rPr>
              <a:t>段</a:t>
            </a:r>
            <a:r>
              <a:rPr lang="en-US" altLang="zh-CN" sz="2400" b="1" spc="225" dirty="0">
                <a:solidFill>
                  <a:srgbClr val="0070C0"/>
                </a:solidFill>
                <a:latin typeface="+mn-ea"/>
              </a:rPr>
              <a:t>)</a:t>
            </a:r>
            <a:r>
              <a:rPr lang="zh-CN" altLang="en-US" sz="2400" b="1" spc="225" dirty="0">
                <a:solidFill>
                  <a:srgbClr val="0070C0"/>
                </a:solidFill>
                <a:latin typeface="+mn-ea"/>
              </a:rPr>
              <a:t>：</a:t>
            </a:r>
            <a:r>
              <a:rPr lang="zh-CN" altLang="en-US" sz="2400" spc="225" dirty="0">
                <a:solidFill>
                  <a:schemeClr val="tx1">
                    <a:lumMod val="50000"/>
                  </a:schemeClr>
                </a:solidFill>
                <a:latin typeface="+mn-ea"/>
              </a:rPr>
              <a:t>举一诗一文的例子，具体分析如何通过文字去接触作者的所见所感，走进作品的意境。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9" grpId="0"/>
      <p:bldP spid="20" grpId="0"/>
    </p:bldLst>
  </p:timing>
</p:sld>
</file>

<file path=ppt/theme/theme1.xml><?xml version="1.0" encoding="utf-8"?>
<a:theme xmlns:a="http://schemas.openxmlformats.org/drawingml/2006/main" name="Office 主题">
  <a:themeElements>
    <a:clrScheme name="自定义 86">
      <a:dk1>
        <a:srgbClr val="000000"/>
      </a:dk1>
      <a:lt1>
        <a:srgbClr val="FFFFFF"/>
      </a:lt1>
      <a:dk2>
        <a:srgbClr val="000000"/>
      </a:dk2>
      <a:lt2>
        <a:srgbClr val="FFFDFD"/>
      </a:lt2>
      <a:accent1>
        <a:srgbClr val="FAA0AA"/>
      </a:accent1>
      <a:accent2>
        <a:srgbClr val="F5E5E4"/>
      </a:accent2>
      <a:accent3>
        <a:srgbClr val="AACED2"/>
      </a:accent3>
      <a:accent4>
        <a:srgbClr val="009FB8"/>
      </a:accent4>
      <a:accent5>
        <a:srgbClr val="FFBBB3"/>
      </a:accent5>
      <a:accent6>
        <a:srgbClr val="515151"/>
      </a:accent6>
      <a:hlink>
        <a:srgbClr val="0563C1"/>
      </a:hlink>
      <a:folHlink>
        <a:srgbClr val="954F72"/>
      </a:folHlink>
    </a:clrScheme>
    <a:fontScheme name="Office 主题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101</TotalTime>
  <Words>1596</Words>
  <Application>Microsoft Office PowerPoint</Application>
  <PresentationFormat>全屏显示(4:3)</PresentationFormat>
  <Paragraphs>140</Paragraphs>
  <Slides>20</Slides>
  <Notes>15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1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subject>第一PPT模板网-WWW.1PPT.COM</dc:subject>
  <dc:creator>第一PPT模板网-WWW.1PPT.COM</dc:creator>
  <cp:keywords>第一PPT模板网-WWW.1PPT.COM</cp:keywords>
  <cp:lastModifiedBy>fund</cp:lastModifiedBy>
  <cp:revision>243</cp:revision>
  <dcterms:created xsi:type="dcterms:W3CDTF">2015-08-18T02:51:00Z</dcterms:created>
  <dcterms:modified xsi:type="dcterms:W3CDTF">2020-03-16T00:54:43Z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2052-11.1.0.8214</vt:lpwstr>
  </property>
</Properties>
</file>