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64" r:id="rId2"/>
    <p:sldId id="586" r:id="rId3"/>
    <p:sldId id="587" r:id="rId4"/>
    <p:sldId id="559" r:id="rId5"/>
    <p:sldId id="573" r:id="rId6"/>
    <p:sldId id="574" r:id="rId7"/>
    <p:sldId id="577" r:id="rId8"/>
    <p:sldId id="578" r:id="rId9"/>
    <p:sldId id="579" r:id="rId10"/>
    <p:sldId id="580" r:id="rId11"/>
    <p:sldId id="441" r:id="rId12"/>
    <p:sldId id="588" r:id="rId13"/>
    <p:sldId id="562" r:id="rId14"/>
    <p:sldId id="561" r:id="rId15"/>
    <p:sldId id="582" r:id="rId16"/>
    <p:sldId id="581" r:id="rId17"/>
    <p:sldId id="547" r:id="rId18"/>
    <p:sldId id="583" r:id="rId19"/>
    <p:sldId id="589" r:id="rId20"/>
    <p:sldId id="584" r:id="rId21"/>
    <p:sldId id="563" r:id="rId22"/>
    <p:sldId id="585" r:id="rId23"/>
    <p:sldId id="553" r:id="rId24"/>
    <p:sldId id="590" r:id="rId25"/>
    <p:sldId id="530" r:id="rId26"/>
    <p:sldId id="483" r:id="rId27"/>
  </p:sldIdLst>
  <p:sldSz cx="12190413" cy="6859588"/>
  <p:notesSz cx="6858000" cy="9144000"/>
  <p:custDataLst>
    <p:tags r:id="rId29"/>
  </p:custDataLst>
  <p:defaultTextStyle>
    <a:defPPr>
      <a:defRPr lang="zh-CN"/>
    </a:defPPr>
    <a:lvl1pPr marL="0" lvl="0"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600" b="1" i="0" u="none" kern="1200" baseline="0">
        <a:solidFill>
          <a:schemeClr val="tx1"/>
        </a:solidFill>
        <a:latin typeface="宋体" panose="02010600030101010101" pitchFamily="2" charset="-122"/>
        <a:ea typeface="等线"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63"/>
    <p:restoredTop sz="94660"/>
  </p:normalViewPr>
  <p:slideViewPr>
    <p:cSldViewPr snapToGrid="0" showGuides="1">
      <p:cViewPr varScale="1">
        <p:scale>
          <a:sx n="62" d="100"/>
          <a:sy n="62" d="100"/>
        </p:scale>
        <p:origin x="-72" y="-540"/>
      </p:cViewPr>
      <p:guideLst>
        <p:guide orient="horz" pos="917"/>
        <p:guide orient="horz" pos="273"/>
        <p:guide pos="815"/>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AB9770F7-A73D-440D-AB04-86142131742D}" type="datetimeFigureOut">
              <a:rPr kumimoji="0" lang="zh-CN" altLang="en-US" sz="12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2021-9-21</a:t>
            </a:fld>
            <a:endParaRPr kumimoji="0" lang="zh-CN" altLang="en-US" sz="12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AD78277A-61DB-4DEA-B8F6-2D50BDC311F3}" type="slidenum">
              <a:rPr kumimoji="0" lang="zh-CN" altLang="en-US" sz="12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a:t>
            </a:fld>
            <a:endParaRPr kumimoji="0" lang="zh-CN" altLang="en-US" sz="12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470523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
        <p:nvSpPr>
          <p:cNvPr id="1229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zh-CN" sz="1200">
                <a:latin typeface="Arial" panose="020B0604020202020204" pitchFamily="34" charset="0"/>
                <a:ea typeface="宋体" panose="02010600030101010101" pitchFamily="2" charset="-122"/>
              </a:rPr>
              <a:t>5</a:t>
            </a:fld>
            <a:endParaRPr lang="zh-CN" altLang="zh-CN" sz="12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
        <p:nvSpPr>
          <p:cNvPr id="14340"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zh-CN" sz="1200">
                <a:latin typeface="Arial" panose="020B0604020202020204" pitchFamily="34" charset="0"/>
                <a:ea typeface="宋体" panose="02010600030101010101" pitchFamily="2" charset="-122"/>
              </a:rPr>
              <a:t>6</a:t>
            </a:fld>
            <a:endParaRPr lang="zh-CN" altLang="zh-CN"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21"/>
            <a:ext cx="10361851" cy="1470366"/>
          </a:xfrm>
          <a:prstGeom prst="rect">
            <a:avLst/>
          </a:prstGeom>
        </p:spPr>
        <p:txBody>
          <a:bodyPr>
            <a:noAutofit/>
          </a:bodyPr>
          <a:lstStyle>
            <a:lvl1pPr>
              <a:defRPr sz="9600">
                <a:solidFill>
                  <a:srgbClr val="595959"/>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a:prstGeom prst="rect">
            <a:avLst/>
          </a:prstGeom>
        </p:spPr>
        <p:txBody>
          <a:bodyPr/>
          <a:lstStyle>
            <a:lvl1pPr marL="0" indent="0" algn="ctr">
              <a:buNone/>
              <a:defRPr sz="4265">
                <a:solidFill>
                  <a:srgbClr val="595959"/>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2"/>
          </p:nvPr>
        </p:nvSpPr>
        <p:spPr>
          <a:xfrm>
            <a:off x="609600" y="6357938"/>
            <a:ext cx="284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53C5487-7928-4F1C-9CB6-3297D96A32DE}" type="datetimeFigureOut">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2021-9-21</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5" name="页脚占位符 4"/>
          <p:cNvSpPr>
            <a:spLocks noGrp="1"/>
          </p:cNvSpPr>
          <p:nvPr>
            <p:ph type="ftr" sz="quarter" idx="3"/>
          </p:nvPr>
        </p:nvSpPr>
        <p:spPr>
          <a:xfrm>
            <a:off x="4165600" y="6357938"/>
            <a:ext cx="3859213"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4"/>
          </p:nvPr>
        </p:nvSpPr>
        <p:spPr>
          <a:xfrm>
            <a:off x="8736013" y="6357938"/>
            <a:ext cx="284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28CDE33-9F6F-4C08-95EE-4111EA39FC85}" type="slidenum">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3075" name="图片 2"/>
          <p:cNvPicPr>
            <a:picLocks noChangeAspect="1"/>
          </p:cNvPicPr>
          <p:nvPr/>
        </p:nvPicPr>
        <p:blipFill>
          <a:blip r:embed="rId2"/>
          <a:stretch>
            <a:fillRect/>
          </a:stretch>
        </p:blipFill>
        <p:spPr>
          <a:xfrm>
            <a:off x="7823200" y="3783013"/>
            <a:ext cx="4130675" cy="2768600"/>
          </a:xfrm>
          <a:prstGeom prst="rect">
            <a:avLst/>
          </a:prstGeom>
          <a:noFill/>
          <a:ln w="9525">
            <a:noFill/>
          </a:ln>
        </p:spPr>
      </p:pic>
      <p:sp>
        <p:nvSpPr>
          <p:cNvPr id="4" name="日期占位符 2"/>
          <p:cNvSpPr>
            <a:spLocks noGrp="1"/>
          </p:cNvSpPr>
          <p:nvPr>
            <p:ph type="dt" sz="half" idx="2"/>
          </p:nvPr>
        </p:nvSpPr>
        <p:spPr>
          <a:xfrm>
            <a:off x="609600" y="6357938"/>
            <a:ext cx="284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C7D17D6-1273-49FD-94BB-B99DF6E2104C}" type="datetimeFigureOut">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2021-9-21</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5" name="页脚占位符 3"/>
          <p:cNvSpPr>
            <a:spLocks noGrp="1"/>
          </p:cNvSpPr>
          <p:nvPr>
            <p:ph type="ftr" sz="quarter" idx="3"/>
          </p:nvPr>
        </p:nvSpPr>
        <p:spPr>
          <a:xfrm>
            <a:off x="4165600" y="6357938"/>
            <a:ext cx="3859213"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6" name="灯片编号占位符 4"/>
          <p:cNvSpPr>
            <a:spLocks noGrp="1"/>
          </p:cNvSpPr>
          <p:nvPr>
            <p:ph type="sldNum" sz="quarter" idx="4"/>
          </p:nvPr>
        </p:nvSpPr>
        <p:spPr>
          <a:xfrm>
            <a:off x="8736013" y="6357938"/>
            <a:ext cx="284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767B7CC-09F7-4292-950E-AE6DF191F9A8}" type="slidenum">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091" y="2817322"/>
            <a:ext cx="7314248" cy="1307577"/>
          </a:xfrm>
          <a:prstGeom prst="rect">
            <a:avLst/>
          </a:prstGeom>
        </p:spPr>
        <p:txBody>
          <a:bodyPr/>
          <a:lstStyle>
            <a:lvl1pPr algn="ctr">
              <a:defRPr/>
            </a:lvl1pPr>
          </a:lstStyle>
          <a:p>
            <a:r>
              <a:rPr lang="zh-CN" altLang="en-US" smtClean="0"/>
              <a:t>单击此处编辑母版标题样式</a:t>
            </a:r>
            <a:endParaRPr lang="zh-CN" altLang="en-US"/>
          </a:p>
        </p:txBody>
      </p:sp>
      <p:sp>
        <p:nvSpPr>
          <p:cNvPr id="9" name="副标题 2"/>
          <p:cNvSpPr>
            <a:spLocks noGrp="1"/>
          </p:cNvSpPr>
          <p:nvPr>
            <p:ph type="subTitle" idx="1"/>
          </p:nvPr>
        </p:nvSpPr>
        <p:spPr>
          <a:xfrm>
            <a:off x="838091" y="4124899"/>
            <a:ext cx="7314248" cy="759827"/>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
        <p:nvSpPr>
          <p:cNvPr id="3" name="日期占位符 2"/>
          <p:cNvSpPr>
            <a:spLocks noGrp="1"/>
          </p:cNvSpPr>
          <p:nvPr>
            <p:ph type="dt" sz="half" idx="2"/>
          </p:nvPr>
        </p:nvSpPr>
        <p:spPr>
          <a:xfrm>
            <a:off x="838200" y="6357938"/>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5B8D707-D0D5-4EA4-A573-79E11E98FB0B}" type="datetimeFigureOut">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2021-9-21</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4" name="页脚占位符 3"/>
          <p:cNvSpPr>
            <a:spLocks noGrp="1"/>
          </p:cNvSpPr>
          <p:nvPr>
            <p:ph type="ftr" sz="quarter" idx="3"/>
          </p:nvPr>
        </p:nvSpPr>
        <p:spPr>
          <a:xfrm>
            <a:off x="4038600" y="6357938"/>
            <a:ext cx="4113213"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5" name="灯片编号占位符 4"/>
          <p:cNvSpPr>
            <a:spLocks noGrp="1"/>
          </p:cNvSpPr>
          <p:nvPr>
            <p:ph type="sldNum" sz="quarter" idx="4"/>
          </p:nvPr>
        </p:nvSpPr>
        <p:spPr>
          <a:xfrm>
            <a:off x="8609013" y="6357938"/>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A3CE640-5309-4326-ADBC-3C389BC4D427}" type="slidenum">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091" y="1"/>
            <a:ext cx="10514231" cy="823151"/>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smtClean="0"/>
              <a:t>单击此处编辑母版标题样式</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pic>
        <p:nvPicPr>
          <p:cNvPr id="5122" name="图片 1"/>
          <p:cNvPicPr>
            <a:picLocks noChangeAspect="1"/>
          </p:cNvPicPr>
          <p:nvPr/>
        </p:nvPicPr>
        <p:blipFill>
          <a:blip r:embed="rId2"/>
          <a:stretch>
            <a:fillRect/>
          </a:stretch>
        </p:blipFill>
        <p:spPr>
          <a:xfrm>
            <a:off x="0" y="0"/>
            <a:ext cx="12190413" cy="6859588"/>
          </a:xfrm>
          <a:prstGeom prst="rect">
            <a:avLst/>
          </a:prstGeom>
          <a:noFill/>
          <a:ln w="9525">
            <a:noFill/>
          </a:ln>
        </p:spPr>
      </p:pic>
      <p:cxnSp>
        <p:nvCxnSpPr>
          <p:cNvPr id="4" name="直接连接符 2"/>
          <p:cNvCxnSpPr/>
          <p:nvPr/>
        </p:nvCxnSpPr>
        <p:spPr>
          <a:xfrm>
            <a:off x="106363" y="593725"/>
            <a:ext cx="11909425" cy="41275"/>
          </a:xfrm>
          <a:prstGeom prst="line">
            <a:avLst/>
          </a:prstGeom>
          <a:ln w="9525" cap="flat" cmpd="sng" algn="ctr">
            <a:solidFill>
              <a:schemeClr val="accent1">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文本框 3"/>
          <p:cNvSpPr txBox="1">
            <a:spLocks noChangeArrowheads="1"/>
          </p:cNvSpPr>
          <p:nvPr/>
        </p:nvSpPr>
        <p:spPr bwMode="auto">
          <a:xfrm>
            <a:off x="184150" y="309563"/>
            <a:ext cx="5708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配套新教材</a:t>
            </a:r>
            <a:r>
              <a:rPr kumimoji="0" lang="en-US" altLang="zh-CN" sz="1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1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语文  选择性必修上册</a:t>
            </a:r>
            <a:r>
              <a:rPr kumimoji="0" lang="en-US" altLang="zh-CN" sz="1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第四单元  逻辑的力量</a:t>
            </a:r>
          </a:p>
        </p:txBody>
      </p:sp>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3"/>
          <p:cNvSpPr>
            <a:spLocks noGrp="1"/>
          </p:cNvSpPr>
          <p:nvPr>
            <p:ph type="dt" sz="half" idx="2"/>
          </p:nvPr>
        </p:nvSpPr>
        <p:spPr>
          <a:xfrm>
            <a:off x="838200" y="6357938"/>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D21946A-7D49-46CE-8A4A-E53CB2F100E5}" type="datetimeFigureOut">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2021-9-21</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7" name="页脚占位符 4"/>
          <p:cNvSpPr>
            <a:spLocks noGrp="1"/>
          </p:cNvSpPr>
          <p:nvPr>
            <p:ph type="ftr" sz="quarter" idx="3"/>
          </p:nvPr>
        </p:nvSpPr>
        <p:spPr>
          <a:xfrm>
            <a:off x="4038600" y="6357938"/>
            <a:ext cx="4113213"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8" name="灯片编号占位符 5"/>
          <p:cNvSpPr>
            <a:spLocks noGrp="1"/>
          </p:cNvSpPr>
          <p:nvPr>
            <p:ph type="sldNum" sz="quarter" idx="4"/>
          </p:nvPr>
        </p:nvSpPr>
        <p:spPr>
          <a:xfrm>
            <a:off x="8609013" y="6357938"/>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17D3A08-866D-488E-BA6D-AB9B2B30E79F}" type="slidenum">
              <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rPr>
              <a:t>‹#›</a:t>
            </a:fld>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1217930" rtl="0" eaLnBrk="0" fontAlgn="base" hangingPunct="0">
        <a:spcBef>
          <a:spcPct val="0"/>
        </a:spcBef>
        <a:spcAft>
          <a:spcPct val="0"/>
        </a:spcAft>
        <a:defRPr sz="4800" kern="1200">
          <a:solidFill>
            <a:srgbClr val="984807"/>
          </a:solidFill>
          <a:latin typeface="黑体" panose="02010609060101010101" pitchFamily="49" charset="-122"/>
          <a:ea typeface="黑体" panose="02010609060101010101" pitchFamily="49" charset="-122"/>
          <a:cs typeface="+mj-cs"/>
        </a:defRPr>
      </a:lvl1pPr>
      <a:lvl2pPr algn="ctr" defTabSz="1217930" rtl="0" eaLnBrk="0" fontAlgn="base" hangingPunct="0">
        <a:spcBef>
          <a:spcPct val="0"/>
        </a:spcBef>
        <a:spcAft>
          <a:spcPct val="0"/>
        </a:spcAft>
        <a:defRPr sz="4800">
          <a:solidFill>
            <a:srgbClr val="984807"/>
          </a:solidFill>
          <a:latin typeface="黑体" panose="02010609060101010101" pitchFamily="49" charset="-122"/>
          <a:ea typeface="黑体" panose="02010609060101010101" pitchFamily="49" charset="-122"/>
        </a:defRPr>
      </a:lvl2pPr>
      <a:lvl3pPr algn="ctr" defTabSz="1217930" rtl="0" eaLnBrk="0" fontAlgn="base" hangingPunct="0">
        <a:spcBef>
          <a:spcPct val="0"/>
        </a:spcBef>
        <a:spcAft>
          <a:spcPct val="0"/>
        </a:spcAft>
        <a:defRPr sz="4800">
          <a:solidFill>
            <a:srgbClr val="984807"/>
          </a:solidFill>
          <a:latin typeface="黑体" panose="02010609060101010101" pitchFamily="49" charset="-122"/>
          <a:ea typeface="黑体" panose="02010609060101010101" pitchFamily="49" charset="-122"/>
        </a:defRPr>
      </a:lvl3pPr>
      <a:lvl4pPr algn="ctr" defTabSz="1217930" rtl="0" eaLnBrk="0" fontAlgn="base" hangingPunct="0">
        <a:spcBef>
          <a:spcPct val="0"/>
        </a:spcBef>
        <a:spcAft>
          <a:spcPct val="0"/>
        </a:spcAft>
        <a:defRPr sz="4800">
          <a:solidFill>
            <a:srgbClr val="984807"/>
          </a:solidFill>
          <a:latin typeface="黑体" panose="02010609060101010101" pitchFamily="49" charset="-122"/>
          <a:ea typeface="黑体" panose="02010609060101010101" pitchFamily="49" charset="-122"/>
        </a:defRPr>
      </a:lvl4pPr>
      <a:lvl5pPr algn="ctr" defTabSz="1217930" rtl="0" eaLnBrk="0" fontAlgn="base" hangingPunct="0">
        <a:spcBef>
          <a:spcPct val="0"/>
        </a:spcBef>
        <a:spcAft>
          <a:spcPct val="0"/>
        </a:spcAft>
        <a:defRPr sz="4800">
          <a:solidFill>
            <a:srgbClr val="984807"/>
          </a:solidFill>
          <a:latin typeface="黑体" panose="02010609060101010101" pitchFamily="49" charset="-122"/>
          <a:ea typeface="黑体" panose="02010609060101010101" pitchFamily="49" charset="-122"/>
        </a:defRPr>
      </a:lvl5pPr>
      <a:lvl6pPr marL="457200" algn="ctr" defTabSz="1217930" rtl="0" fontAlgn="base">
        <a:spcBef>
          <a:spcPct val="0"/>
        </a:spcBef>
        <a:spcAft>
          <a:spcPct val="0"/>
        </a:spcAft>
        <a:defRPr sz="4800">
          <a:solidFill>
            <a:srgbClr val="984807"/>
          </a:solidFill>
          <a:latin typeface="黑体" panose="02010609060101010101" pitchFamily="49" charset="-122"/>
          <a:ea typeface="黑体" panose="02010609060101010101" pitchFamily="49" charset="-122"/>
        </a:defRPr>
      </a:lvl6pPr>
      <a:lvl7pPr marL="914400" algn="ctr" defTabSz="1217930" rtl="0" fontAlgn="base">
        <a:spcBef>
          <a:spcPct val="0"/>
        </a:spcBef>
        <a:spcAft>
          <a:spcPct val="0"/>
        </a:spcAft>
        <a:defRPr sz="4800">
          <a:solidFill>
            <a:srgbClr val="984807"/>
          </a:solidFill>
          <a:latin typeface="黑体" panose="02010609060101010101" pitchFamily="49" charset="-122"/>
          <a:ea typeface="黑体" panose="02010609060101010101" pitchFamily="49" charset="-122"/>
        </a:defRPr>
      </a:lvl7pPr>
      <a:lvl8pPr marL="1371600" algn="ctr" defTabSz="1217930" rtl="0" fontAlgn="base">
        <a:spcBef>
          <a:spcPct val="0"/>
        </a:spcBef>
        <a:spcAft>
          <a:spcPct val="0"/>
        </a:spcAft>
        <a:defRPr sz="4800">
          <a:solidFill>
            <a:srgbClr val="984807"/>
          </a:solidFill>
          <a:latin typeface="黑体" panose="02010609060101010101" pitchFamily="49" charset="-122"/>
          <a:ea typeface="黑体" panose="02010609060101010101" pitchFamily="49" charset="-122"/>
        </a:defRPr>
      </a:lvl8pPr>
      <a:lvl9pPr marL="1828800" algn="ctr" defTabSz="1217930" rtl="0" fontAlgn="base">
        <a:spcBef>
          <a:spcPct val="0"/>
        </a:spcBef>
        <a:spcAft>
          <a:spcPct val="0"/>
        </a:spcAft>
        <a:defRPr sz="4800">
          <a:solidFill>
            <a:srgbClr val="984807"/>
          </a:solidFill>
          <a:latin typeface="黑体" panose="02010609060101010101" pitchFamily="49" charset="-122"/>
          <a:ea typeface="黑体" panose="02010609060101010101" pitchFamily="49" charset="-122"/>
        </a:defRPr>
      </a:lvl9pPr>
    </p:titleStyle>
    <p:bodyStyle>
      <a:lvl1pPr marL="455930" indent="-455930" algn="l" defTabSz="1217930" rtl="0" eaLnBrk="0" fontAlgn="base" hangingPunct="0">
        <a:spcBef>
          <a:spcPct val="20000"/>
        </a:spcBef>
        <a:spcAft>
          <a:spcPct val="0"/>
        </a:spcAft>
        <a:buFont typeface="Arial" panose="020B0604020202020204" pitchFamily="34" charset="0"/>
        <a:buChar char="•"/>
        <a:defRPr sz="3700" kern="1200">
          <a:solidFill>
            <a:srgbClr val="984807"/>
          </a:solidFill>
          <a:latin typeface="黑体" panose="02010609060101010101" pitchFamily="49" charset="-122"/>
          <a:ea typeface="黑体" panose="02010609060101010101" pitchFamily="49" charset="-122"/>
          <a:cs typeface="+mn-cs"/>
        </a:defRPr>
      </a:lvl1pPr>
      <a:lvl2pPr marL="989330" indent="-379730" algn="l" defTabSz="1217930" rtl="0" eaLnBrk="0" fontAlgn="base" hangingPunct="0">
        <a:spcBef>
          <a:spcPct val="20000"/>
        </a:spcBef>
        <a:spcAft>
          <a:spcPct val="0"/>
        </a:spcAft>
        <a:buFont typeface="Arial" panose="020B0604020202020204" pitchFamily="34" charset="0"/>
        <a:buChar char="–"/>
        <a:defRPr sz="3700" kern="1200">
          <a:solidFill>
            <a:schemeClr val="tx1"/>
          </a:solidFill>
          <a:latin typeface="黑体" panose="02010609060101010101" pitchFamily="49" charset="-122"/>
          <a:ea typeface="黑体" panose="02010609060101010101" pitchFamily="49" charset="-122"/>
          <a:cs typeface="+mn-cs"/>
        </a:defRPr>
      </a:lvl2pPr>
      <a:lvl3pPr marL="1522730" indent="-303530" algn="l" defTabSz="1217930" rtl="0" eaLnBrk="0" fontAlgn="base" hangingPunct="0">
        <a:spcBef>
          <a:spcPct val="20000"/>
        </a:spcBef>
        <a:spcAft>
          <a:spcPct val="0"/>
        </a:spcAft>
        <a:buFont typeface="Arial" panose="020B0604020202020204" pitchFamily="34" charset="0"/>
        <a:buChar char="•"/>
        <a:defRPr sz="3700" kern="1200">
          <a:solidFill>
            <a:schemeClr val="tx1"/>
          </a:solidFill>
          <a:latin typeface="黑体" panose="02010609060101010101" pitchFamily="49" charset="-122"/>
          <a:ea typeface="黑体" panose="02010609060101010101" pitchFamily="49" charset="-122"/>
          <a:cs typeface="+mn-cs"/>
        </a:defRPr>
      </a:lvl3pPr>
      <a:lvl4pPr marL="2132330" indent="-303530" algn="l" defTabSz="1217930" rtl="0" eaLnBrk="0" fontAlgn="base" hangingPunct="0">
        <a:spcBef>
          <a:spcPct val="20000"/>
        </a:spcBef>
        <a:spcAft>
          <a:spcPct val="0"/>
        </a:spcAft>
        <a:buFont typeface="Arial" panose="020B0604020202020204" pitchFamily="34" charset="0"/>
        <a:buChar char="–"/>
        <a:defRPr sz="3700" kern="1200">
          <a:solidFill>
            <a:schemeClr val="tx1"/>
          </a:solidFill>
          <a:latin typeface="黑体" panose="02010609060101010101" pitchFamily="49" charset="-122"/>
          <a:ea typeface="黑体" panose="02010609060101010101" pitchFamily="49" charset="-122"/>
          <a:cs typeface="+mn-cs"/>
        </a:defRPr>
      </a:lvl4pPr>
      <a:lvl5pPr marL="2741930" indent="-303530" algn="l" defTabSz="1217930" rtl="0" eaLnBrk="0" fontAlgn="base" hangingPunct="0">
        <a:spcBef>
          <a:spcPct val="20000"/>
        </a:spcBef>
        <a:spcAft>
          <a:spcPct val="0"/>
        </a:spcAft>
        <a:buFont typeface="Arial" panose="020B0604020202020204" pitchFamily="34" charset="0"/>
        <a:buChar char="»"/>
        <a:defRPr sz="3700" kern="1200">
          <a:solidFill>
            <a:schemeClr val="tx1"/>
          </a:solidFill>
          <a:latin typeface="黑体" panose="02010609060101010101" pitchFamily="49" charset="-122"/>
          <a:ea typeface="黑体" panose="02010609060101010101" pitchFamily="49" charset="-122"/>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6" name="矩形 368658"/>
          <p:cNvSpPr>
            <a:spLocks noChangeArrowheads="1"/>
          </p:cNvSpPr>
          <p:nvPr/>
        </p:nvSpPr>
        <p:spPr bwMode="auto">
          <a:xfrm>
            <a:off x="6054725" y="1014413"/>
            <a:ext cx="6778625"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176" tIns="58589" rIns="117176" bIns="58589" anchor="ctr">
            <a:spAutoFit/>
          </a:bodyPr>
          <a:lstStyle>
            <a:lvl1pPr defTabSz="1171575">
              <a:lnSpc>
                <a:spcPct val="150000"/>
              </a:lnSpc>
              <a:defRPr sz="2600" b="1">
                <a:solidFill>
                  <a:schemeClr val="tx1"/>
                </a:solidFill>
                <a:latin typeface="宋体" panose="02010600030101010101" pitchFamily="2" charset="-122"/>
                <a:ea typeface="等线" panose="02010600030101010101" pitchFamily="2" charset="-122"/>
              </a:defRPr>
            </a:lvl1pPr>
            <a:lvl2pPr marL="742950" indent="-285750" defTabSz="1171575">
              <a:lnSpc>
                <a:spcPct val="150000"/>
              </a:lnSpc>
              <a:defRPr sz="2600" b="1">
                <a:solidFill>
                  <a:schemeClr val="tx1"/>
                </a:solidFill>
                <a:latin typeface="宋体" panose="02010600030101010101" pitchFamily="2" charset="-122"/>
                <a:ea typeface="等线" panose="02010600030101010101" pitchFamily="2" charset="-122"/>
              </a:defRPr>
            </a:lvl2pPr>
            <a:lvl3pPr marL="1143000" indent="-228600" defTabSz="1171575">
              <a:lnSpc>
                <a:spcPct val="150000"/>
              </a:lnSpc>
              <a:defRPr sz="2600" b="1">
                <a:solidFill>
                  <a:schemeClr val="tx1"/>
                </a:solidFill>
                <a:latin typeface="宋体" panose="02010600030101010101" pitchFamily="2" charset="-122"/>
                <a:ea typeface="等线" panose="02010600030101010101" pitchFamily="2" charset="-122"/>
              </a:defRPr>
            </a:lvl3pPr>
            <a:lvl4pPr marL="1600200" indent="-228600" defTabSz="1171575">
              <a:lnSpc>
                <a:spcPct val="150000"/>
              </a:lnSpc>
              <a:defRPr sz="2600" b="1">
                <a:solidFill>
                  <a:schemeClr val="tx1"/>
                </a:solidFill>
                <a:latin typeface="宋体" panose="02010600030101010101" pitchFamily="2" charset="-122"/>
                <a:ea typeface="等线" panose="02010600030101010101" pitchFamily="2" charset="-122"/>
              </a:defRPr>
            </a:lvl4pPr>
            <a:lvl5pPr marL="2057400" indent="-228600" defTabSz="1171575">
              <a:lnSpc>
                <a:spcPct val="150000"/>
              </a:lnSpc>
              <a:defRPr sz="2600" b="1">
                <a:solidFill>
                  <a:schemeClr val="tx1"/>
                </a:solidFill>
                <a:latin typeface="宋体" panose="02010600030101010101" pitchFamily="2" charset="-122"/>
                <a:ea typeface="等线" panose="02010600030101010101" pitchFamily="2" charset="-122"/>
              </a:defRPr>
            </a:lvl5pPr>
            <a:lvl6pPr marL="2514600" indent="-228600" defTabSz="1171575" eaLnBrk="0" fontAlgn="base" hangingPunct="0">
              <a:lnSpc>
                <a:spcPct val="150000"/>
              </a:lnSpc>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defTabSz="1171575" eaLnBrk="0" fontAlgn="base" hangingPunct="0">
              <a:lnSpc>
                <a:spcPct val="150000"/>
              </a:lnSpc>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defTabSz="1171575" eaLnBrk="0" fontAlgn="base" hangingPunct="0">
              <a:lnSpc>
                <a:spcPct val="150000"/>
              </a:lnSpc>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defTabSz="1171575" eaLnBrk="0" fontAlgn="base" hangingPunct="0">
              <a:lnSpc>
                <a:spcPct val="150000"/>
              </a:lnSpc>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marL="0" marR="0" lvl="0" indent="0" algn="l" defTabSz="1171575" rtl="0" eaLnBrk="0" fontAlgn="base" latinLnBrk="0" hangingPunct="0">
              <a:lnSpc>
                <a:spcPct val="130000"/>
              </a:lnSpc>
              <a:spcBef>
                <a:spcPct val="0"/>
              </a:spcBef>
              <a:spcAft>
                <a:spcPct val="0"/>
              </a:spcAft>
              <a:buClrTx/>
              <a:buSzTx/>
              <a:buFontTx/>
              <a:buNone/>
              <a:defRPr/>
            </a:pPr>
            <a:endParaRPr kumimoji="0" lang="en-US" altLang="zh-CN" sz="4000" b="1" i="0" u="none" strike="noStrike" kern="1200" cap="none" spc="0" normalizeH="0" baseline="0" noProof="0" smtClean="0">
              <a:ln>
                <a:noFill/>
              </a:ln>
              <a:solidFill>
                <a:schemeClr val="accent6">
                  <a:lumMod val="50000"/>
                </a:schemeClr>
              </a:solidFill>
              <a:effectLst/>
              <a:uLnTx/>
              <a:uFillTx/>
              <a:latin typeface="黑体" panose="02010609060101010101" pitchFamily="49" charset="-122"/>
              <a:ea typeface="黑体" panose="02010609060101010101" pitchFamily="49" charset="-122"/>
              <a:cs typeface="+mn-cs"/>
            </a:endParaRPr>
          </a:p>
          <a:p>
            <a:pPr marL="0" marR="0" lvl="0" indent="0" algn="l" defTabSz="1171575" rtl="0" eaLnBrk="0" fontAlgn="base" latinLnBrk="0" hangingPunct="0">
              <a:lnSpc>
                <a:spcPct val="130000"/>
              </a:lnSpc>
              <a:spcBef>
                <a:spcPct val="0"/>
              </a:spcBef>
              <a:spcAft>
                <a:spcPct val="0"/>
              </a:spcAft>
              <a:buClrTx/>
              <a:buSzTx/>
              <a:buFontTx/>
              <a:buNone/>
              <a:defRPr/>
            </a:pPr>
            <a:r>
              <a:rPr kumimoji="0" lang="en-US" altLang="zh-CN" sz="4000" b="1" i="0" u="none" strike="noStrike" kern="1200" cap="none" spc="0" normalizeH="0" baseline="0" noProof="0" smtClean="0">
                <a:ln>
                  <a:noFill/>
                </a:ln>
                <a:solidFill>
                  <a:schemeClr val="accent6">
                    <a:lumMod val="50000"/>
                  </a:schemeClr>
                </a:solidFill>
                <a:effectLst/>
                <a:uLnTx/>
                <a:uFillTx/>
                <a:latin typeface="黑体" panose="02010609060101010101" pitchFamily="49" charset="-122"/>
                <a:ea typeface="黑体" panose="02010609060101010101" pitchFamily="49" charset="-122"/>
                <a:cs typeface="+mn-cs"/>
              </a:rPr>
              <a:t>《</a:t>
            </a:r>
            <a:r>
              <a:rPr kumimoji="0" lang="zh-CN" altLang="en-US" sz="4000" b="1" i="0" u="none" strike="noStrike" kern="1200" cap="none" spc="0" normalizeH="0" baseline="0" noProof="0" smtClean="0">
                <a:ln>
                  <a:noFill/>
                </a:ln>
                <a:solidFill>
                  <a:schemeClr val="accent6">
                    <a:lumMod val="50000"/>
                  </a:schemeClr>
                </a:solidFill>
                <a:effectLst/>
                <a:uLnTx/>
                <a:uFillTx/>
                <a:latin typeface="黑体" panose="02010609060101010101" pitchFamily="49" charset="-122"/>
                <a:ea typeface="黑体" panose="02010609060101010101" pitchFamily="49" charset="-122"/>
                <a:cs typeface="+mn-cs"/>
              </a:rPr>
              <a:t>为了忘却的记念</a:t>
            </a:r>
            <a:r>
              <a:rPr kumimoji="0" lang="en-US" altLang="zh-CN" sz="4000" b="1" i="0" u="none" strike="noStrike" kern="1200" cap="none" spc="0" normalizeH="0" baseline="0" noProof="0" smtClean="0">
                <a:ln>
                  <a:noFill/>
                </a:ln>
                <a:solidFill>
                  <a:schemeClr val="accent6">
                    <a:lumMod val="50000"/>
                  </a:schemeClr>
                </a:solidFill>
                <a:effectLst/>
                <a:uLnTx/>
                <a:uFillTx/>
                <a:latin typeface="黑体" panose="02010609060101010101" pitchFamily="49" charset="-122"/>
                <a:ea typeface="黑体" panose="02010609060101010101" pitchFamily="49" charset="-122"/>
                <a:cs typeface="+mn-cs"/>
              </a:rPr>
              <a:t>》</a:t>
            </a:r>
          </a:p>
        </p:txBody>
      </p:sp>
      <p:cxnSp>
        <p:nvCxnSpPr>
          <p:cNvPr id="3" name="直接连接符 2"/>
          <p:cNvCxnSpPr/>
          <p:nvPr/>
        </p:nvCxnSpPr>
        <p:spPr>
          <a:xfrm>
            <a:off x="5335588" y="2960688"/>
            <a:ext cx="6307138"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815263" y="3187700"/>
            <a:ext cx="1951038" cy="585788"/>
          </a:xfrm>
          <a:prstGeom prst="rect">
            <a:avLst/>
          </a:prstGeom>
          <a:noFill/>
        </p:spPr>
        <p:txBody>
          <a:bodyPr>
            <a:spAutoFit/>
          </a:bodyPr>
          <a:lstStyle/>
          <a:p>
            <a:pPr marR="0" defTabSz="914400">
              <a:buClrTx/>
              <a:buSzTx/>
              <a:buFontTx/>
              <a:buNone/>
              <a:defRPr/>
            </a:pPr>
            <a:r>
              <a:rPr kumimoji="0" lang="zh-CN" altLang="en-US" sz="3200" kern="1200" cap="none" spc="0" normalizeH="0" baseline="0" noProof="0">
                <a:solidFill>
                  <a:schemeClr val="accent6">
                    <a:lumMod val="50000"/>
                  </a:schemeClr>
                </a:solidFill>
                <a:latin typeface="宋体" panose="02010600030101010101" pitchFamily="2" charset="-122"/>
                <a:ea typeface="等线" panose="02010600030101010101" pitchFamily="2" charset="-122"/>
                <a:cs typeface="+mn-cs"/>
              </a:rPr>
              <a:t>导读课件</a:t>
            </a:r>
          </a:p>
        </p:txBody>
      </p:sp>
      <p:sp>
        <p:nvSpPr>
          <p:cNvPr id="6" name="文本框 5"/>
          <p:cNvSpPr txBox="1"/>
          <p:nvPr/>
        </p:nvSpPr>
        <p:spPr>
          <a:xfrm>
            <a:off x="3559175" y="552450"/>
            <a:ext cx="3244850" cy="461963"/>
          </a:xfrm>
          <a:prstGeom prst="rect">
            <a:avLst/>
          </a:prstGeom>
          <a:solidFill>
            <a:schemeClr val="bg1">
              <a:lumMod val="95000"/>
            </a:schemeClr>
          </a:solidFill>
        </p:spPr>
        <p:txBody>
          <a:bodyPr>
            <a:spAutoFit/>
          </a:bodyPr>
          <a:lstStyle/>
          <a:p>
            <a:pPr marR="0" defTabSz="914400">
              <a:buClrTx/>
              <a:buSzTx/>
              <a:buFontTx/>
              <a:buNone/>
              <a:defRPr/>
            </a:pPr>
            <a:r>
              <a:rPr kumimoji="0" lang="zh-CN" altLang="en-US" sz="2400" kern="1200" cap="none" spc="0" normalizeH="0" baseline="0" noProof="0">
                <a:solidFill>
                  <a:schemeClr val="accent6">
                    <a:lumMod val="50000"/>
                  </a:schemeClr>
                </a:solidFill>
                <a:latin typeface="宋体" panose="02010600030101010101" pitchFamily="2" charset="-122"/>
                <a:ea typeface="等线" panose="02010600030101010101" pitchFamily="2" charset="-122"/>
                <a:cs typeface="+mn-cs"/>
              </a:rPr>
              <a:t>中国革命传统作品研习</a:t>
            </a:r>
          </a:p>
        </p:txBody>
      </p:sp>
    </p:spTree>
  </p:cSld>
  <p:clrMapOvr>
    <a:overrideClrMapping bg1="lt1" tx1="dk1" bg2="lt2" tx2="dk2" accent1="accent1" accent2="accent2" accent3="accent3" accent4="accent4" accent5="accent5" accent6="accent6" hlink="hlink" folHlink="folHlink"/>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1708" name="Rectangle 12"/>
          <p:cNvSpPr/>
          <p:nvPr/>
        </p:nvSpPr>
        <p:spPr>
          <a:xfrm>
            <a:off x="1957388" y="4251325"/>
            <a:ext cx="7315200" cy="523875"/>
          </a:xfrm>
          <a:prstGeom prst="rect">
            <a:avLst/>
          </a:prstGeom>
          <a:noFill/>
          <a:ln w="9525">
            <a:noFill/>
          </a:ln>
        </p:spPr>
        <p:txBody>
          <a:bodyPr wrap="none" anchor="ctr" anchorCtr="0">
            <a:spAutoFit/>
          </a:bodyPr>
          <a:lstStyle/>
          <a:p>
            <a:pPr eaLnBrk="1" hangingPunct="1"/>
            <a:r>
              <a:rPr lang="zh-CN" altLang="en-US" sz="2800">
                <a:solidFill>
                  <a:srgbClr val="FF0000"/>
                </a:solidFill>
                <a:latin typeface="Times New Roman" panose="02020603050405020304" pitchFamily="18" charset="0"/>
                <a:cs typeface="Times New Roman" panose="02020603050405020304" pitchFamily="18" charset="0"/>
              </a:rPr>
              <a:t>“人心惟危”指人的心地险恶难测。符合语境。</a:t>
            </a:r>
            <a:endParaRPr lang="zh-CN" altLang="en-US" sz="2800" b="0">
              <a:solidFill>
                <a:srgbClr val="000000"/>
              </a:solidFill>
              <a:latin typeface="Times New Roman" panose="02020603050405020304" pitchFamily="18" charset="0"/>
              <a:ea typeface="Times New Roman" panose="02020603050405020304" pitchFamily="18" charset="0"/>
            </a:endParaRPr>
          </a:p>
        </p:txBody>
      </p:sp>
      <p:sp>
        <p:nvSpPr>
          <p:cNvPr id="18435" name="Text Box 2"/>
          <p:cNvSpPr txBox="1"/>
          <p:nvPr/>
        </p:nvSpPr>
        <p:spPr>
          <a:xfrm>
            <a:off x="5083175" y="66675"/>
            <a:ext cx="2952750" cy="708025"/>
          </a:xfrm>
          <a:prstGeom prst="rect">
            <a:avLst/>
          </a:prstGeom>
          <a:noFill/>
          <a:ln w="9525">
            <a:noFill/>
          </a:ln>
        </p:spPr>
        <p:txBody>
          <a:bodyPr>
            <a:spAutoFit/>
          </a:bodyPr>
          <a:lstStyle/>
          <a:p>
            <a:pPr eaLnBrk="1" hangingPunct="1"/>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2" name="矩形 1"/>
          <p:cNvSpPr/>
          <p:nvPr/>
        </p:nvSpPr>
        <p:spPr>
          <a:xfrm>
            <a:off x="1244600" y="1758950"/>
            <a:ext cx="9963150" cy="2032000"/>
          </a:xfrm>
          <a:prstGeom prst="rect">
            <a:avLst/>
          </a:prstGeom>
        </p:spPr>
        <p:txBody>
          <a:bodyPr>
            <a:spAutoFit/>
          </a:bodyPr>
          <a:lstStyle/>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Times New Roman" panose="02020603050405020304" pitchFamily="18" charset="0"/>
                <a:cs typeface="Times New Roman" panose="02020603050405020304" pitchFamily="18" charset="0"/>
              </a:rPr>
              <a:t> </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Times New Roman" panose="02020603050405020304" pitchFamily="18" charset="0"/>
                <a:cs typeface="Times New Roman" panose="02020603050405020304" pitchFamily="18" charset="0"/>
              </a:rPr>
              <a:t>(4)</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慈悲精神应该作为一种普适价值而得以信守和传扬，尤其是在社会诚信滑坡，</a:t>
            </a:r>
            <a:r>
              <a:rPr kumimoji="0" lang="zh-CN" altLang="zh-CN" sz="2800" b="1" i="0" u="none" strike="noStrike" kern="1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人心惟危</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的时刻。</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请说明理由：</a:t>
            </a:r>
            <a:r>
              <a:rPr kumimoji="0" lang="en-US" altLang="zh-CN" sz="2800" b="1" i="0" u="sng"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1708"/>
                                        </p:tgtEl>
                                        <p:attrNameLst>
                                          <p:attrName>style.visibility</p:attrName>
                                        </p:attrNameLst>
                                      </p:cBhvr>
                                      <p:to>
                                        <p:strVal val="visible"/>
                                      </p:to>
                                    </p:set>
                                    <p:animEffect transition="in" filter="blinds(horizontal)">
                                      <p:cBhvr>
                                        <p:cTn id="7" dur="500"/>
                                        <p:tgtEl>
                                          <p:spTgt spid="541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0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框 2328577"/>
          <p:cNvSpPr txBox="1"/>
          <p:nvPr/>
        </p:nvSpPr>
        <p:spPr>
          <a:xfrm>
            <a:off x="1166813" y="1441450"/>
            <a:ext cx="8769350" cy="1503363"/>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000000"/>
                </a:solidFill>
                <a:latin typeface="黑体" panose="02010609060101010101" pitchFamily="49" charset="-122"/>
                <a:ea typeface="黑体" panose="02010609060101010101" pitchFamily="49" charset="-122"/>
              </a:rPr>
              <a:t>　　 国民党反动派为了配合反革命军事“围剿”，一方面利用反动文人对抗革命文艺运动，一方面采取查禁书刊、封闭书店、逮捕、暗杀左翼作家等法西斯文化专制主义手段“围剿”左翼文学。</a:t>
            </a:r>
          </a:p>
        </p:txBody>
      </p:sp>
      <p:grpSp>
        <p:nvGrpSpPr>
          <p:cNvPr id="19459" name="组合 2"/>
          <p:cNvGrpSpPr/>
          <p:nvPr/>
        </p:nvGrpSpPr>
        <p:grpSpPr>
          <a:xfrm>
            <a:off x="190500" y="990600"/>
            <a:ext cx="1952625" cy="652463"/>
            <a:chOff x="0" y="0"/>
            <a:chExt cx="3788755" cy="955148"/>
          </a:xfrm>
        </p:grpSpPr>
        <p:pic>
          <p:nvPicPr>
            <p:cNvPr id="19471" name="图片 3"/>
            <p:cNvPicPr>
              <a:picLocks noChangeAspect="1"/>
            </p:cNvPicPr>
            <p:nvPr/>
          </p:nvPicPr>
          <p:blipFill>
            <a:blip r:embed="rId3"/>
            <a:stretch>
              <a:fillRect/>
            </a:stretch>
          </p:blipFill>
          <p:spPr>
            <a:xfrm>
              <a:off x="0" y="0"/>
              <a:ext cx="3788755" cy="955148"/>
            </a:xfrm>
            <a:prstGeom prst="rect">
              <a:avLst/>
            </a:prstGeom>
            <a:noFill/>
            <a:ln w="9525">
              <a:noFill/>
            </a:ln>
          </p:spPr>
        </p:pic>
        <p:sp>
          <p:nvSpPr>
            <p:cNvPr id="19472" name="文本框 4"/>
            <p:cNvSpPr txBox="1"/>
            <p:nvPr/>
          </p:nvSpPr>
          <p:spPr>
            <a:xfrm>
              <a:off x="265991" y="75789"/>
              <a:ext cx="2396844" cy="585362"/>
            </a:xfrm>
            <a:prstGeom prst="rect">
              <a:avLst/>
            </a:prstGeom>
            <a:noFill/>
            <a:ln w="9525">
              <a:noFill/>
            </a:ln>
          </p:spPr>
          <p:txBody>
            <a:bodyPr>
              <a:spAutoFit/>
            </a:bodyPr>
            <a:lstStyle/>
            <a:p>
              <a:pPr eaLnBrk="1" hangingPunct="1"/>
              <a:r>
                <a:rPr lang="zh-CN" altLang="en-US" sz="2000">
                  <a:solidFill>
                    <a:schemeClr val="bg1"/>
                  </a:solidFill>
                  <a:latin typeface="黑体" panose="02010609060101010101" pitchFamily="49" charset="-122"/>
                  <a:ea typeface="黑体" panose="02010609060101010101" pitchFamily="49" charset="-122"/>
                </a:rPr>
                <a:t>背景简介</a:t>
              </a:r>
            </a:p>
          </p:txBody>
        </p:sp>
      </p:grpSp>
      <p:sp>
        <p:nvSpPr>
          <p:cNvPr id="19460" name="TextBox 1"/>
          <p:cNvSpPr txBox="1"/>
          <p:nvPr/>
        </p:nvSpPr>
        <p:spPr>
          <a:xfrm>
            <a:off x="5046663" y="34925"/>
            <a:ext cx="2233612"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19461" name="文本框 2328577"/>
          <p:cNvSpPr txBox="1"/>
          <p:nvPr/>
        </p:nvSpPr>
        <p:spPr>
          <a:xfrm>
            <a:off x="2662238" y="5662613"/>
            <a:ext cx="8828087" cy="1042987"/>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000000"/>
                </a:solidFill>
                <a:latin typeface="黑体" panose="02010609060101010101" pitchFamily="49" charset="-122"/>
                <a:ea typeface="黑体" panose="02010609060101010101" pitchFamily="49" charset="-122"/>
              </a:rPr>
              <a:t>    在烈士遇难两周年的日子里，即</a:t>
            </a:r>
            <a:r>
              <a:rPr lang="en-US" altLang="zh-CN" sz="2000" b="0">
                <a:solidFill>
                  <a:srgbClr val="000000"/>
                </a:solidFill>
                <a:latin typeface="黑体" panose="02010609060101010101" pitchFamily="49" charset="-122"/>
                <a:ea typeface="黑体" panose="02010609060101010101" pitchFamily="49" charset="-122"/>
              </a:rPr>
              <a:t>1933</a:t>
            </a:r>
            <a:r>
              <a:rPr lang="zh-CN" altLang="en-US" sz="2000" b="0">
                <a:solidFill>
                  <a:srgbClr val="000000"/>
                </a:solidFill>
                <a:latin typeface="黑体" panose="02010609060101010101" pitchFamily="49" charset="-122"/>
                <a:ea typeface="黑体" panose="02010609060101010101" pitchFamily="49" charset="-122"/>
              </a:rPr>
              <a:t>年</a:t>
            </a:r>
            <a:r>
              <a:rPr lang="en-US" altLang="zh-CN" sz="2000" b="0">
                <a:solidFill>
                  <a:srgbClr val="000000"/>
                </a:solidFill>
                <a:latin typeface="黑体" panose="02010609060101010101" pitchFamily="49" charset="-122"/>
                <a:ea typeface="黑体" panose="02010609060101010101" pitchFamily="49" charset="-122"/>
              </a:rPr>
              <a:t>2</a:t>
            </a:r>
            <a:r>
              <a:rPr lang="zh-CN" altLang="en-US" sz="2000" b="0">
                <a:solidFill>
                  <a:srgbClr val="000000"/>
                </a:solidFill>
                <a:latin typeface="黑体" panose="02010609060101010101" pitchFamily="49" charset="-122"/>
                <a:ea typeface="黑体" panose="02010609060101010101" pitchFamily="49" charset="-122"/>
              </a:rPr>
              <a:t>月</a:t>
            </a:r>
            <a:r>
              <a:rPr lang="en-US" altLang="zh-CN" sz="2000" b="0">
                <a:solidFill>
                  <a:srgbClr val="000000"/>
                </a:solidFill>
                <a:latin typeface="黑体" panose="02010609060101010101" pitchFamily="49" charset="-122"/>
                <a:ea typeface="黑体" panose="02010609060101010101" pitchFamily="49" charset="-122"/>
              </a:rPr>
              <a:t>8</a:t>
            </a:r>
            <a:r>
              <a:rPr lang="zh-CN" altLang="en-US" sz="2000" b="0">
                <a:solidFill>
                  <a:srgbClr val="000000"/>
                </a:solidFill>
                <a:latin typeface="黑体" panose="02010609060101010101" pitchFamily="49" charset="-122"/>
                <a:ea typeface="黑体" panose="02010609060101010101" pitchFamily="49" charset="-122"/>
              </a:rPr>
              <a:t>日，鲁迅先生用饱含血泪的笔，带着无限悲愤的感情写下了</a:t>
            </a:r>
            <a:r>
              <a:rPr lang="en-US" altLang="zh-CN" sz="2000" b="0">
                <a:solidFill>
                  <a:srgbClr val="000000"/>
                </a:solidFill>
                <a:latin typeface="黑体" panose="02010609060101010101" pitchFamily="49" charset="-122"/>
                <a:ea typeface="黑体" panose="02010609060101010101" pitchFamily="49" charset="-122"/>
              </a:rPr>
              <a:t>《</a:t>
            </a:r>
            <a:r>
              <a:rPr lang="zh-CN" altLang="en-US" sz="2000" b="0">
                <a:solidFill>
                  <a:srgbClr val="000000"/>
                </a:solidFill>
                <a:latin typeface="黑体" panose="02010609060101010101" pitchFamily="49" charset="-122"/>
                <a:ea typeface="黑体" panose="02010609060101010101" pitchFamily="49" charset="-122"/>
              </a:rPr>
              <a:t>为了忘却的记念</a:t>
            </a:r>
            <a:r>
              <a:rPr lang="en-US" altLang="zh-CN" sz="2000" b="0">
                <a:solidFill>
                  <a:srgbClr val="000000"/>
                </a:solidFill>
                <a:latin typeface="黑体" panose="02010609060101010101" pitchFamily="49" charset="-122"/>
                <a:ea typeface="黑体" panose="02010609060101010101" pitchFamily="49" charset="-122"/>
              </a:rPr>
              <a:t>》</a:t>
            </a:r>
            <a:r>
              <a:rPr lang="zh-CN" altLang="en-US" sz="2000" b="0">
                <a:solidFill>
                  <a:srgbClr val="000000"/>
                </a:solidFill>
                <a:latin typeface="黑体" panose="02010609060101010101" pitchFamily="49" charset="-122"/>
                <a:ea typeface="黑体" panose="02010609060101010101" pitchFamily="49" charset="-122"/>
              </a:rPr>
              <a:t>这篇纪念性文章。</a:t>
            </a:r>
          </a:p>
        </p:txBody>
      </p:sp>
      <p:sp>
        <p:nvSpPr>
          <p:cNvPr id="19462" name="文本框 2328577"/>
          <p:cNvSpPr txBox="1"/>
          <p:nvPr/>
        </p:nvSpPr>
        <p:spPr>
          <a:xfrm>
            <a:off x="2044700" y="4165600"/>
            <a:ext cx="9367838" cy="1503363"/>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000000"/>
                </a:solidFill>
                <a:latin typeface="黑体" panose="02010609060101010101" pitchFamily="49" charset="-122"/>
                <a:ea typeface="黑体" panose="02010609060101010101" pitchFamily="49" charset="-122"/>
              </a:rPr>
              <a:t>    鲁迅先生也时刻面临着被捕的危险。但他毫不畏惧反动派的淫威与屠刀，在闻知柔石等五位青年遇难的消息后立即发表了</a:t>
            </a:r>
            <a:r>
              <a:rPr lang="en-US" altLang="zh-CN" sz="2000" b="0">
                <a:solidFill>
                  <a:srgbClr val="000000"/>
                </a:solidFill>
                <a:latin typeface="黑体" panose="02010609060101010101" pitchFamily="49" charset="-122"/>
                <a:ea typeface="黑体" panose="02010609060101010101" pitchFamily="49" charset="-122"/>
              </a:rPr>
              <a:t>《</a:t>
            </a:r>
            <a:r>
              <a:rPr lang="zh-CN" altLang="en-US" sz="2000" b="0">
                <a:solidFill>
                  <a:srgbClr val="000000"/>
                </a:solidFill>
                <a:latin typeface="黑体" panose="02010609060101010101" pitchFamily="49" charset="-122"/>
                <a:ea typeface="黑体" panose="02010609060101010101" pitchFamily="49" charset="-122"/>
              </a:rPr>
              <a:t>中国无产阶级革命文学和前驱的血</a:t>
            </a:r>
            <a:r>
              <a:rPr lang="en-US" altLang="zh-CN" sz="2000" b="0">
                <a:solidFill>
                  <a:srgbClr val="000000"/>
                </a:solidFill>
                <a:latin typeface="黑体" panose="02010609060101010101" pitchFamily="49" charset="-122"/>
                <a:ea typeface="黑体" panose="02010609060101010101" pitchFamily="49" charset="-122"/>
              </a:rPr>
              <a:t>》《</a:t>
            </a:r>
            <a:r>
              <a:rPr lang="zh-CN" altLang="en-US" sz="2000" b="0">
                <a:solidFill>
                  <a:srgbClr val="000000"/>
                </a:solidFill>
                <a:latin typeface="黑体" panose="02010609060101010101" pitchFamily="49" charset="-122"/>
                <a:ea typeface="黑体" panose="02010609060101010101" pitchFamily="49" charset="-122"/>
              </a:rPr>
              <a:t>黑暗中国的文艺界的现状</a:t>
            </a:r>
            <a:r>
              <a:rPr lang="en-US" altLang="zh-CN" sz="2000" b="0">
                <a:solidFill>
                  <a:srgbClr val="000000"/>
                </a:solidFill>
                <a:latin typeface="黑体" panose="02010609060101010101" pitchFamily="49" charset="-122"/>
                <a:ea typeface="黑体" panose="02010609060101010101" pitchFamily="49" charset="-122"/>
              </a:rPr>
              <a:t>》</a:t>
            </a:r>
            <a:r>
              <a:rPr lang="zh-CN" altLang="en-US" sz="2000" b="0">
                <a:solidFill>
                  <a:srgbClr val="000000"/>
                </a:solidFill>
                <a:latin typeface="黑体" panose="02010609060101010101" pitchFamily="49" charset="-122"/>
                <a:ea typeface="黑体" panose="02010609060101010101" pitchFamily="49" charset="-122"/>
              </a:rPr>
              <a:t>等文章，强烈抗议和揭露国民党反动派的罪行。</a:t>
            </a:r>
          </a:p>
        </p:txBody>
      </p:sp>
      <p:sp>
        <p:nvSpPr>
          <p:cNvPr id="19463" name="文本框 2328577"/>
          <p:cNvSpPr txBox="1"/>
          <p:nvPr/>
        </p:nvSpPr>
        <p:spPr>
          <a:xfrm>
            <a:off x="1514475" y="3054350"/>
            <a:ext cx="9109075" cy="10414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000000"/>
                </a:solidFill>
                <a:latin typeface="黑体" panose="02010609060101010101" pitchFamily="49" charset="-122"/>
                <a:ea typeface="黑体" panose="02010609060101010101" pitchFamily="49" charset="-122"/>
              </a:rPr>
              <a:t>　   </a:t>
            </a:r>
            <a:r>
              <a:rPr lang="en-US" altLang="zh-CN" sz="2000" b="0">
                <a:solidFill>
                  <a:srgbClr val="000000"/>
                </a:solidFill>
                <a:latin typeface="黑体" panose="02010609060101010101" pitchFamily="49" charset="-122"/>
                <a:ea typeface="黑体" panose="02010609060101010101" pitchFamily="49" charset="-122"/>
              </a:rPr>
              <a:t>1931</a:t>
            </a:r>
            <a:r>
              <a:rPr lang="zh-CN" altLang="en-US" sz="2000" b="0">
                <a:solidFill>
                  <a:srgbClr val="000000"/>
                </a:solidFill>
                <a:latin typeface="黑体" panose="02010609060101010101" pitchFamily="49" charset="-122"/>
                <a:ea typeface="黑体" panose="02010609060101010101" pitchFamily="49" charset="-122"/>
              </a:rPr>
              <a:t>年</a:t>
            </a:r>
            <a:r>
              <a:rPr lang="en-US" altLang="zh-CN" sz="2000" b="0">
                <a:solidFill>
                  <a:srgbClr val="000000"/>
                </a:solidFill>
                <a:latin typeface="黑体" panose="02010609060101010101" pitchFamily="49" charset="-122"/>
                <a:ea typeface="黑体" panose="02010609060101010101" pitchFamily="49" charset="-122"/>
              </a:rPr>
              <a:t>1</a:t>
            </a:r>
            <a:r>
              <a:rPr lang="zh-CN" altLang="en-US" sz="2000" b="0">
                <a:solidFill>
                  <a:srgbClr val="000000"/>
                </a:solidFill>
                <a:latin typeface="黑体" panose="02010609060101010101" pitchFamily="49" charset="-122"/>
                <a:ea typeface="黑体" panose="02010609060101010101" pitchFamily="49" charset="-122"/>
              </a:rPr>
              <a:t>月</a:t>
            </a:r>
            <a:r>
              <a:rPr lang="en-US" altLang="zh-CN" sz="2000" b="0">
                <a:solidFill>
                  <a:srgbClr val="000000"/>
                </a:solidFill>
                <a:latin typeface="黑体" panose="02010609060101010101" pitchFamily="49" charset="-122"/>
                <a:ea typeface="黑体" panose="02010609060101010101" pitchFamily="49" charset="-122"/>
              </a:rPr>
              <a:t>17</a:t>
            </a:r>
            <a:r>
              <a:rPr lang="zh-CN" altLang="en-US" sz="2000" b="0">
                <a:solidFill>
                  <a:srgbClr val="000000"/>
                </a:solidFill>
                <a:latin typeface="黑体" panose="02010609060101010101" pitchFamily="49" charset="-122"/>
                <a:ea typeface="黑体" panose="02010609060101010101" pitchFamily="49" charset="-122"/>
              </a:rPr>
              <a:t>日，柔石、白莽等“左联”的五位青年作家被捕，同年</a:t>
            </a:r>
            <a:r>
              <a:rPr lang="en-US" altLang="zh-CN" sz="2000" b="0">
                <a:solidFill>
                  <a:srgbClr val="000000"/>
                </a:solidFill>
                <a:latin typeface="黑体" panose="02010609060101010101" pitchFamily="49" charset="-122"/>
                <a:ea typeface="黑体" panose="02010609060101010101" pitchFamily="49" charset="-122"/>
              </a:rPr>
              <a:t>2</a:t>
            </a:r>
            <a:r>
              <a:rPr lang="zh-CN" altLang="en-US" sz="2000" b="0">
                <a:solidFill>
                  <a:srgbClr val="000000"/>
                </a:solidFill>
                <a:latin typeface="黑体" panose="02010609060101010101" pitchFamily="49" charset="-122"/>
                <a:ea typeface="黑体" panose="02010609060101010101" pitchFamily="49" charset="-122"/>
              </a:rPr>
              <a:t>月</a:t>
            </a:r>
            <a:r>
              <a:rPr lang="en-US" altLang="zh-CN" sz="2000" b="0">
                <a:solidFill>
                  <a:srgbClr val="000000"/>
                </a:solidFill>
                <a:latin typeface="黑体" panose="02010609060101010101" pitchFamily="49" charset="-122"/>
                <a:ea typeface="黑体" panose="02010609060101010101" pitchFamily="49" charset="-122"/>
              </a:rPr>
              <a:t>7</a:t>
            </a:r>
            <a:r>
              <a:rPr lang="zh-CN" altLang="en-US" sz="2000" b="0">
                <a:solidFill>
                  <a:srgbClr val="000000"/>
                </a:solidFill>
                <a:latin typeface="黑体" panose="02010609060101010101" pitchFamily="49" charset="-122"/>
                <a:ea typeface="黑体" panose="02010609060101010101" pitchFamily="49" charset="-122"/>
              </a:rPr>
              <a:t>日，被秘密枪杀于上海龙华，大批“左联”作家被通缉，</a:t>
            </a:r>
          </a:p>
        </p:txBody>
      </p:sp>
      <p:sp>
        <p:nvSpPr>
          <p:cNvPr id="2" name="圆角矩形 1"/>
          <p:cNvSpPr/>
          <p:nvPr/>
        </p:nvSpPr>
        <p:spPr>
          <a:xfrm>
            <a:off x="1017588" y="1493838"/>
            <a:ext cx="9059863" cy="13525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11" name="圆角矩形 10"/>
          <p:cNvSpPr/>
          <p:nvPr/>
        </p:nvSpPr>
        <p:spPr>
          <a:xfrm>
            <a:off x="1562100" y="2946400"/>
            <a:ext cx="9061450" cy="1160463"/>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12" name="圆角矩形 11"/>
          <p:cNvSpPr/>
          <p:nvPr/>
        </p:nvSpPr>
        <p:spPr>
          <a:xfrm>
            <a:off x="2019300" y="4206875"/>
            <a:ext cx="9420225" cy="1331913"/>
          </a:xfrm>
          <a:prstGeom prst="round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13" name="圆角矩形 12"/>
          <p:cNvSpPr/>
          <p:nvPr/>
        </p:nvSpPr>
        <p:spPr>
          <a:xfrm>
            <a:off x="2459038" y="5662613"/>
            <a:ext cx="9258300" cy="106045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pic>
        <p:nvPicPr>
          <p:cNvPr id="14" name="图片 13"/>
          <p:cNvPicPr>
            <a:picLocks noChangeAspect="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rot="6247171" flipV="1">
            <a:off x="832369" y="2775331"/>
            <a:ext cx="668881" cy="772759"/>
          </a:xfrm>
          <a:prstGeom prst="rect">
            <a:avLst/>
          </a:prstGeom>
        </p:spPr>
      </p:pic>
      <p:pic>
        <p:nvPicPr>
          <p:cNvPr id="15" name="图片 14"/>
          <p:cNvPicPr>
            <a:picLocks noChangeAspect="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rot="6247171" flipV="1">
            <a:off x="1284286" y="4230321"/>
            <a:ext cx="668881" cy="772759"/>
          </a:xfrm>
          <a:prstGeom prst="rect">
            <a:avLst/>
          </a:prstGeom>
        </p:spPr>
      </p:pic>
      <p:pic>
        <p:nvPicPr>
          <p:cNvPr id="16" name="图片 15"/>
          <p:cNvPicPr>
            <a:picLocks noChangeAspect="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rot="6247171" flipV="1">
            <a:off x="1831119" y="5567491"/>
            <a:ext cx="668881" cy="772759"/>
          </a:xfrm>
          <a:prstGeom prst="rect">
            <a:avLst/>
          </a:prstGeom>
        </p:spPr>
      </p:pic>
    </p:spTree>
  </p:cSld>
  <p:clrMapOvr>
    <a:overrideClrMapping bg1="lt1" tx1="dk1" bg2="lt2" tx2="dk2" accent1="accent1" accent2="accent2" accent3="accent3" accent4="accent4" accent5="accent5" accent6="accent6" hlink="hlink" folHlink="folHlink"/>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44538" y="2041525"/>
            <a:ext cx="11274425" cy="3970338"/>
          </a:xfrm>
          <a:prstGeom prst="rect">
            <a:avLst/>
          </a:prstGeom>
        </p:spPr>
        <p:txBody>
          <a:bodyPr>
            <a:spAutoFit/>
          </a:bodyPr>
          <a:lstStyle/>
          <a:p>
            <a:pPr marL="0" marR="0" lvl="0" indent="612140" algn="just" defTabSz="914400" rtl="0" eaLnBrk="0" fontAlgn="base" latinLnBrk="0" hangingPunct="0">
              <a:lnSpc>
                <a:spcPct val="150000"/>
              </a:lnSpc>
              <a:spcBef>
                <a:spcPct val="0"/>
              </a:spcBef>
              <a:spcAft>
                <a:spcPct val="0"/>
              </a:spcAft>
              <a:buClrTx/>
              <a:buSzTx/>
              <a:buFontTx/>
              <a:buNone/>
              <a:defRPr/>
            </a:pP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中国左翼作家联盟</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en-US"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简称</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“左联</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 ，于</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1930</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年</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3</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月在上海成立，它是</a:t>
            </a:r>
            <a:r>
              <a:rPr kumimoji="0" lang="zh-CN" altLang="en-US"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由中国共产党领导创建，</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由文学研究会、创造社的进步青年所组成的文学组织，</a:t>
            </a:r>
            <a:r>
              <a:rPr kumimoji="0" lang="zh-CN" altLang="en-US"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目的是与中国国民党争取宣传阵地，吸引广大民众支持其思想。左联的旗帜人物是鲁迅。</a:t>
            </a:r>
            <a:endPar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左联</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倡导无产阶级革命文学，并把马克思主义理论作为工作方针，主张</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对旧社会和旧势力的斗争必须坚持、持久，而且要注重实力</a:t>
            </a: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。白莽、柔石、冯铿、李伟森、胡也频参加了这一进步组织。《北斗》是其主要刊物。</a:t>
            </a:r>
            <a:endPar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en-US"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1936</a:t>
            </a:r>
            <a:r>
              <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年初，为建立文艺界抗日民族统一战线，“左联”宣布自动解散。</a:t>
            </a:r>
          </a:p>
        </p:txBody>
      </p:sp>
      <p:sp>
        <p:nvSpPr>
          <p:cNvPr id="20483" name="TextBox 1"/>
          <p:cNvSpPr txBox="1"/>
          <p:nvPr/>
        </p:nvSpPr>
        <p:spPr>
          <a:xfrm>
            <a:off x="5046663" y="34925"/>
            <a:ext cx="2233612"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4" name="矩形 3"/>
          <p:cNvSpPr/>
          <p:nvPr/>
        </p:nvSpPr>
        <p:spPr>
          <a:xfrm>
            <a:off x="4376738" y="1084263"/>
            <a:ext cx="3775075" cy="522288"/>
          </a:xfrm>
          <a:prstGeom prst="rect">
            <a:avLst/>
          </a:prstGeom>
          <a:solidFill>
            <a:schemeClr val="bg1">
              <a:lumMod val="95000"/>
            </a:schemeClr>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r>
              <a:rPr kumimoji="0" lang="zh-CN" altLang="zh-CN" sz="28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中国左翼作家联盟</a:t>
            </a:r>
            <a:r>
              <a:rPr kumimoji="0" lang="en-US" altLang="zh-CN" sz="28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a:t>
            </a:r>
            <a:endParaRPr kumimoji="0" lang="zh-CN" altLang="en-US" sz="2600" b="1"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1"/>
          <p:cNvSpPr txBox="1"/>
          <p:nvPr/>
        </p:nvSpPr>
        <p:spPr>
          <a:xfrm>
            <a:off x="5645150" y="3390900"/>
            <a:ext cx="5842000" cy="739775"/>
          </a:xfrm>
          <a:prstGeom prst="rect">
            <a:avLst/>
          </a:prstGeom>
          <a:noFill/>
          <a:ln w="9525">
            <a:noFill/>
          </a:ln>
        </p:spPr>
        <p:txBody>
          <a:bodyPr>
            <a:spAutoFit/>
          </a:bodyPr>
          <a:lstStyle/>
          <a:p>
            <a:pPr>
              <a:lnSpc>
                <a:spcPct val="150000"/>
              </a:lnSpc>
            </a:pPr>
            <a:r>
              <a:rPr lang="en-US" altLang="zh-CN" sz="2800">
                <a:latin typeface="宋体" panose="02010600030101010101" pitchFamily="2" charset="-122"/>
              </a:rPr>
              <a:t>《</a:t>
            </a:r>
            <a:r>
              <a:rPr lang="zh-CN" altLang="en-US" sz="2800">
                <a:latin typeface="宋体" panose="02010600030101010101" pitchFamily="2" charset="-122"/>
              </a:rPr>
              <a:t>为了忘却的记念</a:t>
            </a:r>
            <a:r>
              <a:rPr lang="en-US" altLang="zh-CN" sz="2800">
                <a:latin typeface="宋体" panose="02010600030101010101" pitchFamily="2" charset="-122"/>
              </a:rPr>
              <a:t>》</a:t>
            </a:r>
            <a:r>
              <a:rPr lang="zh-CN" altLang="en-US" sz="2800">
                <a:latin typeface="宋体" panose="02010600030101010101" pitchFamily="2" charset="-122"/>
              </a:rPr>
              <a:t>研读点拨</a:t>
            </a:r>
          </a:p>
        </p:txBody>
      </p:sp>
      <p:sp>
        <p:nvSpPr>
          <p:cNvPr id="21507" name="TextBox 1"/>
          <p:cNvSpPr txBox="1"/>
          <p:nvPr/>
        </p:nvSpPr>
        <p:spPr>
          <a:xfrm>
            <a:off x="5046663" y="34925"/>
            <a:ext cx="2233612"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研读点拨</a:t>
            </a:r>
          </a:p>
        </p:txBody>
      </p:sp>
      <p:pic>
        <p:nvPicPr>
          <p:cNvPr id="21508" name="图片 1"/>
          <p:cNvPicPr>
            <a:picLocks noChangeAspect="1"/>
          </p:cNvPicPr>
          <p:nvPr/>
        </p:nvPicPr>
        <p:blipFill>
          <a:blip r:embed="rId2"/>
          <a:srcRect b="5452"/>
          <a:stretch>
            <a:fillRect/>
          </a:stretch>
        </p:blipFill>
        <p:spPr>
          <a:xfrm>
            <a:off x="947738" y="1577975"/>
            <a:ext cx="4098925" cy="4710113"/>
          </a:xfrm>
          <a:prstGeom prst="rect">
            <a:avLst/>
          </a:prstGeom>
          <a:noFill/>
          <a:ln w="9525">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extBox 1"/>
          <p:cNvSpPr txBox="1"/>
          <p:nvPr/>
        </p:nvSpPr>
        <p:spPr>
          <a:xfrm>
            <a:off x="5137150" y="17463"/>
            <a:ext cx="22336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研读探究</a:t>
            </a:r>
          </a:p>
        </p:txBody>
      </p:sp>
      <p:sp>
        <p:nvSpPr>
          <p:cNvPr id="22531" name="文本框 27"/>
          <p:cNvSpPr txBox="1"/>
          <p:nvPr/>
        </p:nvSpPr>
        <p:spPr>
          <a:xfrm>
            <a:off x="1306513" y="968375"/>
            <a:ext cx="5876925" cy="6731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FF0000"/>
                </a:solidFill>
                <a:latin typeface="黑体" panose="02010609060101010101" pitchFamily="49" charset="-122"/>
                <a:ea typeface="黑体" panose="02010609060101010101" pitchFamily="49" charset="-122"/>
              </a:rPr>
              <a:t>任务一：理解本文题目的含义。</a:t>
            </a:r>
          </a:p>
        </p:txBody>
      </p:sp>
      <p:sp>
        <p:nvSpPr>
          <p:cNvPr id="22532" name="文本框 15"/>
          <p:cNvSpPr txBox="1"/>
          <p:nvPr/>
        </p:nvSpPr>
        <p:spPr>
          <a:xfrm>
            <a:off x="1038225" y="1884363"/>
            <a:ext cx="10431463" cy="1200150"/>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     作者把本文题为</a:t>
            </a:r>
            <a:r>
              <a:rPr lang="en-US" altLang="zh-CN" sz="2400">
                <a:latin typeface="宋体" panose="02010600030101010101" pitchFamily="2" charset="-122"/>
              </a:rPr>
              <a:t>《</a:t>
            </a:r>
            <a:r>
              <a:rPr lang="zh-CN" altLang="en-US" sz="2400">
                <a:latin typeface="宋体" panose="02010600030101010101" pitchFamily="2" charset="-122"/>
              </a:rPr>
              <a:t>为了忘却的记念</a:t>
            </a:r>
            <a:r>
              <a:rPr lang="en-US" altLang="zh-CN" sz="2400">
                <a:latin typeface="宋体" panose="02010600030101010101" pitchFamily="2" charset="-122"/>
              </a:rPr>
              <a:t>》</a:t>
            </a:r>
            <a:r>
              <a:rPr lang="zh-CN" altLang="en-US" sz="2400">
                <a:latin typeface="宋体" panose="02010600030101010101" pitchFamily="2" charset="-122"/>
              </a:rPr>
              <a:t>，即然是“记念”，为什么说是“为了忘却”？请从课文首尾两段中找出有关的语句进行理解。</a:t>
            </a:r>
          </a:p>
        </p:txBody>
      </p:sp>
      <p:sp>
        <p:nvSpPr>
          <p:cNvPr id="12" name="矩形 11"/>
          <p:cNvSpPr/>
          <p:nvPr/>
        </p:nvSpPr>
        <p:spPr>
          <a:xfrm>
            <a:off x="666750" y="3814763"/>
            <a:ext cx="7575550" cy="2308225"/>
          </a:xfrm>
          <a:prstGeom prst="rect">
            <a:avLst/>
          </a:prstGeom>
          <a:solidFill>
            <a:schemeClr val="bg1">
              <a:lumMod val="95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   “两年以来，悲愤总时时来袭击我的心” “目睹许多青年的血，层层淤积起来”， “埋得不能呼吸”。</a:t>
            </a:r>
            <a:endParaRPr kumimoji="0" lang="en-US" altLang="zh-CN"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“将悲哀摆脱，给自己轻松一下”， “倒要将他们忘却了”。</a:t>
            </a:r>
            <a:endParaRPr kumimoji="0" lang="en-US" altLang="zh-CN"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2534" name="矩形 12"/>
          <p:cNvSpPr/>
          <p:nvPr/>
        </p:nvSpPr>
        <p:spPr>
          <a:xfrm>
            <a:off x="8242300" y="4014788"/>
            <a:ext cx="4032250" cy="1014412"/>
          </a:xfrm>
          <a:prstGeom prst="rect">
            <a:avLst/>
          </a:prstGeom>
          <a:noFill/>
          <a:ln w="9525">
            <a:noFill/>
          </a:ln>
        </p:spPr>
        <p:txBody>
          <a:bodyPr>
            <a:spAutoFit/>
          </a:bodyPr>
          <a:lstStyle/>
          <a:p>
            <a:pPr indent="457200">
              <a:lnSpc>
                <a:spcPct val="150000"/>
              </a:lnSpc>
            </a:pPr>
            <a:r>
              <a:rPr lang="zh-CN" altLang="en-US" sz="2000" b="0">
                <a:solidFill>
                  <a:srgbClr val="FF0000"/>
                </a:solidFill>
                <a:latin typeface="黑体" panose="02010609060101010101" pitchFamily="49" charset="-122"/>
                <a:ea typeface="黑体" panose="02010609060101010101" pitchFamily="49" charset="-122"/>
              </a:rPr>
              <a:t>郁结心中的悲愤和长期积聚的精神重负，使他感到十分窒息。</a:t>
            </a:r>
            <a:endParaRPr lang="zh-CN" altLang="en-US" sz="2000">
              <a:solidFill>
                <a:srgbClr val="FF0000"/>
              </a:solidFill>
              <a:latin typeface="宋体" panose="02010600030101010101" pitchFamily="2" charset="-122"/>
            </a:endParaRPr>
          </a:p>
        </p:txBody>
      </p:sp>
      <p:sp>
        <p:nvSpPr>
          <p:cNvPr id="22535" name="矩形 13"/>
          <p:cNvSpPr/>
          <p:nvPr/>
        </p:nvSpPr>
        <p:spPr>
          <a:xfrm>
            <a:off x="7953375" y="5251450"/>
            <a:ext cx="4237038" cy="554038"/>
          </a:xfrm>
          <a:prstGeom prst="rect">
            <a:avLst/>
          </a:prstGeom>
          <a:noFill/>
          <a:ln w="9525">
            <a:noFill/>
          </a:ln>
        </p:spPr>
        <p:txBody>
          <a:bodyPr>
            <a:spAutoFit/>
          </a:bodyPr>
          <a:lstStyle/>
          <a:p>
            <a:pPr indent="457200">
              <a:lnSpc>
                <a:spcPct val="150000"/>
              </a:lnSpc>
            </a:pPr>
            <a:r>
              <a:rPr lang="zh-CN" altLang="en-US" sz="2000" b="0">
                <a:solidFill>
                  <a:srgbClr val="FF0000"/>
                </a:solidFill>
                <a:latin typeface="黑体" panose="02010609060101010101" pitchFamily="49" charset="-122"/>
                <a:ea typeface="黑体" panose="02010609060101010101" pitchFamily="49" charset="-122"/>
              </a:rPr>
              <a:t>这是从主观方面强调“忘却”</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Box 1"/>
          <p:cNvSpPr txBox="1"/>
          <p:nvPr/>
        </p:nvSpPr>
        <p:spPr>
          <a:xfrm>
            <a:off x="5070475" y="73025"/>
            <a:ext cx="22336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研读探究</a:t>
            </a:r>
          </a:p>
        </p:txBody>
      </p:sp>
      <p:sp>
        <p:nvSpPr>
          <p:cNvPr id="23555" name="矩形 11"/>
          <p:cNvSpPr/>
          <p:nvPr/>
        </p:nvSpPr>
        <p:spPr>
          <a:xfrm>
            <a:off x="6562725" y="1233488"/>
            <a:ext cx="5267325" cy="1938337"/>
          </a:xfrm>
          <a:prstGeom prst="rect">
            <a:avLst/>
          </a:prstGeom>
          <a:noFill/>
          <a:ln w="9525">
            <a:noFill/>
          </a:ln>
        </p:spPr>
        <p:txBody>
          <a:bodyPr>
            <a:spAutoFit/>
          </a:bodyPr>
          <a:lstStyle/>
          <a:p>
            <a:pPr indent="457200">
              <a:lnSpc>
                <a:spcPct val="150000"/>
              </a:lnSpc>
            </a:pPr>
            <a:r>
              <a:rPr lang="zh-CN" altLang="en-US" sz="2000" b="0">
                <a:solidFill>
                  <a:srgbClr val="FF0000"/>
                </a:solidFill>
                <a:latin typeface="黑体" panose="02010609060101010101" pitchFamily="49" charset="-122"/>
                <a:ea typeface="黑体" panose="02010609060101010101" pitchFamily="49" charset="-122"/>
              </a:rPr>
              <a:t>通过三十年血的经验教训的总结，意识到需要节制自己的感情，过于沉浸在悲痛之中是不利于战斗的。革命的道路漫长而曲折，需要发扬坚韧不拔的精神去战斗。</a:t>
            </a:r>
          </a:p>
        </p:txBody>
      </p:sp>
      <p:sp>
        <p:nvSpPr>
          <p:cNvPr id="23556" name="矩形 5"/>
          <p:cNvSpPr/>
          <p:nvPr/>
        </p:nvSpPr>
        <p:spPr>
          <a:xfrm>
            <a:off x="654050" y="4921250"/>
            <a:ext cx="10479088" cy="1938338"/>
          </a:xfrm>
          <a:prstGeom prst="rect">
            <a:avLst/>
          </a:prstGeom>
          <a:noFill/>
          <a:ln w="9525">
            <a:noFill/>
          </a:ln>
        </p:spPr>
        <p:txBody>
          <a:bodyPr>
            <a:spAutoFit/>
          </a:bodyPr>
          <a:lstStyle/>
          <a:p>
            <a:pPr indent="457200">
              <a:lnSpc>
                <a:spcPct val="150000"/>
              </a:lnSpc>
            </a:pPr>
            <a:r>
              <a:rPr lang="zh-CN" altLang="en-US" sz="2000" b="0">
                <a:latin typeface="黑体" panose="02010609060101010101" pitchFamily="49" charset="-122"/>
                <a:ea typeface="黑体" panose="02010609060101010101" pitchFamily="49" charset="-122"/>
              </a:rPr>
              <a:t>对反动派杀害烈士的血债，对战友为革命献身的光辉业绩，鲁迅是不会忘却的，他要将那无比的悲痛暂时搁置，把情绪从始终支配着自己的悲痛中摆脱出来，化悲痛为力量，以更有效的战斗来纪念死者。所以他坚信，只要生者努力奋斗，“将来总会有记起他们，再说他们的时候的。”</a:t>
            </a:r>
          </a:p>
        </p:txBody>
      </p:sp>
      <p:sp>
        <p:nvSpPr>
          <p:cNvPr id="2" name="矩形 1"/>
          <p:cNvSpPr/>
          <p:nvPr/>
        </p:nvSpPr>
        <p:spPr>
          <a:xfrm>
            <a:off x="852488" y="1809750"/>
            <a:ext cx="5540375" cy="1200150"/>
          </a:xfrm>
          <a:prstGeom prst="rect">
            <a:avLst/>
          </a:prstGeom>
          <a:solidFill>
            <a:schemeClr val="bg1">
              <a:lumMod val="95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“夜正长，路也正长，我不如忘却，不说的好罢。”</a:t>
            </a:r>
          </a:p>
        </p:txBody>
      </p:sp>
      <p:sp>
        <p:nvSpPr>
          <p:cNvPr id="23558" name="矩形 7"/>
          <p:cNvSpPr/>
          <p:nvPr/>
        </p:nvSpPr>
        <p:spPr>
          <a:xfrm>
            <a:off x="6562725" y="3060700"/>
            <a:ext cx="3541713" cy="554038"/>
          </a:xfrm>
          <a:prstGeom prst="rect">
            <a:avLst/>
          </a:prstGeom>
          <a:noFill/>
          <a:ln w="9525">
            <a:noFill/>
          </a:ln>
        </p:spPr>
        <p:txBody>
          <a:bodyPr>
            <a:spAutoFit/>
          </a:bodyPr>
          <a:lstStyle/>
          <a:p>
            <a:pPr indent="457200">
              <a:lnSpc>
                <a:spcPct val="150000"/>
              </a:lnSpc>
            </a:pPr>
            <a:r>
              <a:rPr lang="zh-CN" altLang="en-US" sz="2000" b="0">
                <a:solidFill>
                  <a:srgbClr val="FF0000"/>
                </a:solidFill>
                <a:latin typeface="黑体" panose="02010609060101010101" pitchFamily="49" charset="-122"/>
                <a:ea typeface="黑体" panose="02010609060101010101" pitchFamily="49" charset="-122"/>
              </a:rPr>
              <a:t>从客观方面强调“忘却”</a:t>
            </a:r>
          </a:p>
        </p:txBody>
      </p:sp>
      <p:sp>
        <p:nvSpPr>
          <p:cNvPr id="23559" name="矩形 2"/>
          <p:cNvSpPr/>
          <p:nvPr/>
        </p:nvSpPr>
        <p:spPr>
          <a:xfrm>
            <a:off x="2479675" y="3748088"/>
            <a:ext cx="1414463" cy="460375"/>
          </a:xfrm>
          <a:prstGeom prst="rect">
            <a:avLst/>
          </a:prstGeom>
          <a:noFill/>
          <a:ln w="9525">
            <a:noFill/>
          </a:ln>
        </p:spPr>
        <p:txBody>
          <a:bodyPr wrap="none">
            <a:spAutoFit/>
          </a:bodyPr>
          <a:lstStyle/>
          <a:p>
            <a:r>
              <a:rPr lang="zh-CN" altLang="en-US" sz="2400" b="0">
                <a:solidFill>
                  <a:srgbClr val="FF0000"/>
                </a:solidFill>
                <a:latin typeface="黑体" panose="02010609060101010101" pitchFamily="49" charset="-122"/>
                <a:ea typeface="黑体" panose="02010609060101010101" pitchFamily="49" charset="-122"/>
              </a:rPr>
              <a:t>“忘却”</a:t>
            </a:r>
            <a:endParaRPr lang="zh-CN" altLang="en-US" sz="2400">
              <a:solidFill>
                <a:srgbClr val="FF0000"/>
              </a:solidFill>
              <a:latin typeface="宋体" panose="02010600030101010101" pitchFamily="2" charset="-122"/>
            </a:endParaRPr>
          </a:p>
        </p:txBody>
      </p:sp>
      <p:sp>
        <p:nvSpPr>
          <p:cNvPr id="23560" name="矩形 3"/>
          <p:cNvSpPr/>
          <p:nvPr/>
        </p:nvSpPr>
        <p:spPr>
          <a:xfrm>
            <a:off x="4854575" y="3767138"/>
            <a:ext cx="2954338" cy="461962"/>
          </a:xfrm>
          <a:prstGeom prst="rect">
            <a:avLst/>
          </a:prstGeom>
          <a:noFill/>
          <a:ln w="9525">
            <a:noFill/>
          </a:ln>
        </p:spPr>
        <p:txBody>
          <a:bodyPr wrap="none">
            <a:spAutoFit/>
          </a:bodyPr>
          <a:lstStyle/>
          <a:p>
            <a:r>
              <a:rPr lang="zh-CN" altLang="en-US" sz="2400" b="0">
                <a:solidFill>
                  <a:srgbClr val="FF0000"/>
                </a:solidFill>
                <a:latin typeface="黑体" panose="02010609060101010101" pitchFamily="49" charset="-122"/>
                <a:ea typeface="黑体" panose="02010609060101010101" pitchFamily="49" charset="-122"/>
              </a:rPr>
              <a:t>“摆脱”、“搁置”</a:t>
            </a:r>
            <a:endParaRPr lang="zh-CN" altLang="en-US" sz="2400">
              <a:solidFill>
                <a:srgbClr val="FF0000"/>
              </a:solidFill>
              <a:latin typeface="宋体" panose="02010600030101010101" pitchFamily="2" charset="-122"/>
            </a:endParaRPr>
          </a:p>
        </p:txBody>
      </p:sp>
      <p:sp>
        <p:nvSpPr>
          <p:cNvPr id="23561" name="矩形 4"/>
          <p:cNvSpPr/>
          <p:nvPr/>
        </p:nvSpPr>
        <p:spPr>
          <a:xfrm>
            <a:off x="1001713" y="4322763"/>
            <a:ext cx="2954337" cy="460375"/>
          </a:xfrm>
          <a:prstGeom prst="rect">
            <a:avLst/>
          </a:prstGeom>
          <a:noFill/>
          <a:ln w="9525">
            <a:noFill/>
          </a:ln>
        </p:spPr>
        <p:txBody>
          <a:bodyPr wrap="none">
            <a:spAutoFit/>
          </a:bodyPr>
          <a:lstStyle/>
          <a:p>
            <a:r>
              <a:rPr lang="zh-CN" altLang="en-US" sz="2400" b="0">
                <a:solidFill>
                  <a:srgbClr val="FF0000"/>
                </a:solidFill>
                <a:latin typeface="黑体" panose="02010609060101010101" pitchFamily="49" charset="-122"/>
                <a:ea typeface="黑体" panose="02010609060101010101" pitchFamily="49" charset="-122"/>
              </a:rPr>
              <a:t>“为了忘却的记念”</a:t>
            </a:r>
            <a:endParaRPr lang="zh-CN" altLang="en-US" sz="2400">
              <a:solidFill>
                <a:srgbClr val="FF0000"/>
              </a:solidFill>
              <a:latin typeface="宋体" panose="02010600030101010101" pitchFamily="2" charset="-122"/>
            </a:endParaRPr>
          </a:p>
        </p:txBody>
      </p:sp>
      <p:sp>
        <p:nvSpPr>
          <p:cNvPr id="23562" name="矩形 6"/>
          <p:cNvSpPr/>
          <p:nvPr/>
        </p:nvSpPr>
        <p:spPr>
          <a:xfrm>
            <a:off x="4914900" y="4322763"/>
            <a:ext cx="2955925" cy="460375"/>
          </a:xfrm>
          <a:prstGeom prst="rect">
            <a:avLst/>
          </a:prstGeom>
          <a:noFill/>
          <a:ln w="9525">
            <a:noFill/>
          </a:ln>
        </p:spPr>
        <p:txBody>
          <a:bodyPr wrap="none">
            <a:spAutoFit/>
          </a:bodyPr>
          <a:lstStyle/>
          <a:p>
            <a:r>
              <a:rPr lang="zh-CN" altLang="en-US" sz="2400" b="0">
                <a:solidFill>
                  <a:srgbClr val="FF0000"/>
                </a:solidFill>
                <a:latin typeface="黑体" panose="02010609060101010101" pitchFamily="49" charset="-122"/>
                <a:ea typeface="黑体" panose="02010609060101010101" pitchFamily="49" charset="-122"/>
              </a:rPr>
              <a:t>“为了战斗的记念”</a:t>
            </a:r>
            <a:endParaRPr lang="zh-CN" altLang="en-US" sz="2400">
              <a:solidFill>
                <a:srgbClr val="FF0000"/>
              </a:solidFill>
              <a:latin typeface="宋体" panose="02010600030101010101" pitchFamily="2" charset="-122"/>
            </a:endParaRPr>
          </a:p>
        </p:txBody>
      </p:sp>
      <p:cxnSp>
        <p:nvCxnSpPr>
          <p:cNvPr id="10" name="直接箭头连接符 9"/>
          <p:cNvCxnSpPr/>
          <p:nvPr/>
        </p:nvCxnSpPr>
        <p:spPr>
          <a:xfrm>
            <a:off x="3894138" y="3968750"/>
            <a:ext cx="960438" cy="19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3956050" y="4511675"/>
            <a:ext cx="958850" cy="19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p:cNvSpPr/>
          <p:nvPr/>
        </p:nvSpPr>
        <p:spPr>
          <a:xfrm>
            <a:off x="1055688" y="1941513"/>
            <a:ext cx="900113" cy="3300413"/>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为了忘却的记念</a:t>
            </a:r>
          </a:p>
        </p:txBody>
      </p:sp>
      <p:sp>
        <p:nvSpPr>
          <p:cNvPr id="3" name="左大括号 2"/>
          <p:cNvSpPr/>
          <p:nvPr/>
        </p:nvSpPr>
        <p:spPr>
          <a:xfrm>
            <a:off x="1955800" y="1966913"/>
            <a:ext cx="419100" cy="37973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
        <p:nvSpPr>
          <p:cNvPr id="24580" name="文本框 3"/>
          <p:cNvSpPr txBox="1"/>
          <p:nvPr/>
        </p:nvSpPr>
        <p:spPr>
          <a:xfrm>
            <a:off x="2406650" y="1741488"/>
            <a:ext cx="898525" cy="892175"/>
          </a:xfrm>
          <a:prstGeom prst="rect">
            <a:avLst/>
          </a:prstGeom>
          <a:solidFill>
            <a:schemeClr val="accent1"/>
          </a:solidFill>
          <a:ln w="9525">
            <a:noFill/>
          </a:ln>
        </p:spPr>
        <p:txBody>
          <a:bodyPr>
            <a:spAutoFit/>
          </a:bodyPr>
          <a:lstStyle/>
          <a:p>
            <a:r>
              <a:rPr lang="zh-CN" altLang="en-US">
                <a:solidFill>
                  <a:schemeClr val="bg1"/>
                </a:solidFill>
                <a:latin typeface="宋体" panose="02010600030101010101" pitchFamily="2" charset="-122"/>
              </a:rPr>
              <a:t>写作缘由</a:t>
            </a:r>
          </a:p>
        </p:txBody>
      </p:sp>
      <p:sp>
        <p:nvSpPr>
          <p:cNvPr id="24581" name="文本框 4"/>
          <p:cNvSpPr txBox="1"/>
          <p:nvPr/>
        </p:nvSpPr>
        <p:spPr>
          <a:xfrm>
            <a:off x="2436813" y="3729038"/>
            <a:ext cx="898525" cy="892175"/>
          </a:xfrm>
          <a:prstGeom prst="rect">
            <a:avLst/>
          </a:prstGeom>
          <a:solidFill>
            <a:schemeClr val="accent1"/>
          </a:solidFill>
          <a:ln w="9525">
            <a:noFill/>
          </a:ln>
        </p:spPr>
        <p:txBody>
          <a:bodyPr>
            <a:spAutoFit/>
          </a:bodyPr>
          <a:lstStyle/>
          <a:p>
            <a:r>
              <a:rPr lang="zh-CN" altLang="en-US">
                <a:solidFill>
                  <a:schemeClr val="bg1"/>
                </a:solidFill>
                <a:latin typeface="宋体" panose="02010600030101010101" pitchFamily="2" charset="-122"/>
              </a:rPr>
              <a:t>回忆烈士</a:t>
            </a:r>
          </a:p>
        </p:txBody>
      </p:sp>
      <p:sp>
        <p:nvSpPr>
          <p:cNvPr id="24582" name="文本框 5"/>
          <p:cNvSpPr txBox="1"/>
          <p:nvPr/>
        </p:nvSpPr>
        <p:spPr>
          <a:xfrm>
            <a:off x="2352675" y="5521325"/>
            <a:ext cx="898525" cy="892175"/>
          </a:xfrm>
          <a:prstGeom prst="rect">
            <a:avLst/>
          </a:prstGeom>
          <a:solidFill>
            <a:schemeClr val="accent1"/>
          </a:solidFill>
          <a:ln w="9525">
            <a:noFill/>
          </a:ln>
        </p:spPr>
        <p:txBody>
          <a:bodyPr>
            <a:spAutoFit/>
          </a:bodyPr>
          <a:lstStyle/>
          <a:p>
            <a:r>
              <a:rPr lang="zh-CN" altLang="en-US">
                <a:solidFill>
                  <a:schemeClr val="bg1"/>
                </a:solidFill>
                <a:latin typeface="宋体" panose="02010600030101010101" pitchFamily="2" charset="-122"/>
              </a:rPr>
              <a:t>记念意义</a:t>
            </a:r>
          </a:p>
        </p:txBody>
      </p:sp>
      <p:cxnSp>
        <p:nvCxnSpPr>
          <p:cNvPr id="8" name="直接箭头连接符 7"/>
          <p:cNvCxnSpPr/>
          <p:nvPr/>
        </p:nvCxnSpPr>
        <p:spPr>
          <a:xfrm flipV="1">
            <a:off x="3233738" y="2225675"/>
            <a:ext cx="831850" cy="158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2982913" y="4208463"/>
            <a:ext cx="1271588"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3154363" y="5976938"/>
            <a:ext cx="127000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4586" name="文本框 12"/>
          <p:cNvSpPr txBox="1"/>
          <p:nvPr/>
        </p:nvSpPr>
        <p:spPr>
          <a:xfrm>
            <a:off x="4799013" y="5538788"/>
            <a:ext cx="1938337" cy="493712"/>
          </a:xfrm>
          <a:prstGeom prst="rect">
            <a:avLst/>
          </a:prstGeom>
          <a:noFill/>
          <a:ln w="9525">
            <a:noFill/>
          </a:ln>
        </p:spPr>
        <p:txBody>
          <a:bodyPr>
            <a:spAutoFit/>
          </a:bodyPr>
          <a:lstStyle/>
          <a:p>
            <a:r>
              <a:rPr lang="zh-CN" altLang="en-US">
                <a:latin typeface="宋体" panose="02010600030101010101" pitchFamily="2" charset="-122"/>
              </a:rPr>
              <a:t>作者的悲愤</a:t>
            </a:r>
          </a:p>
        </p:txBody>
      </p:sp>
      <p:sp>
        <p:nvSpPr>
          <p:cNvPr id="24587" name="文本框 15"/>
          <p:cNvSpPr txBox="1"/>
          <p:nvPr/>
        </p:nvSpPr>
        <p:spPr>
          <a:xfrm>
            <a:off x="4829175" y="2865438"/>
            <a:ext cx="1470025" cy="646112"/>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回忆柔石</a:t>
            </a:r>
          </a:p>
        </p:txBody>
      </p:sp>
      <p:sp>
        <p:nvSpPr>
          <p:cNvPr id="24588" name="文本框 16"/>
          <p:cNvSpPr txBox="1"/>
          <p:nvPr/>
        </p:nvSpPr>
        <p:spPr>
          <a:xfrm>
            <a:off x="4924425" y="4811713"/>
            <a:ext cx="3711575" cy="646112"/>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简介李维森、胡也频</a:t>
            </a:r>
            <a:endParaRPr lang="en-US" altLang="zh-CN" sz="2400">
              <a:latin typeface="宋体" panose="02010600030101010101" pitchFamily="2" charset="-122"/>
            </a:endParaRPr>
          </a:p>
        </p:txBody>
      </p:sp>
      <p:sp>
        <p:nvSpPr>
          <p:cNvPr id="24589" name="TextBox 1"/>
          <p:cNvSpPr txBox="1"/>
          <p:nvPr/>
        </p:nvSpPr>
        <p:spPr>
          <a:xfrm>
            <a:off x="5137150" y="17463"/>
            <a:ext cx="22336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研读探究</a:t>
            </a:r>
          </a:p>
        </p:txBody>
      </p:sp>
      <p:sp>
        <p:nvSpPr>
          <p:cNvPr id="24590" name="文本框 27"/>
          <p:cNvSpPr txBox="1"/>
          <p:nvPr/>
        </p:nvSpPr>
        <p:spPr>
          <a:xfrm>
            <a:off x="774700" y="833438"/>
            <a:ext cx="5876925" cy="6731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FF0000"/>
                </a:solidFill>
                <a:latin typeface="黑体" panose="02010609060101010101" pitchFamily="49" charset="-122"/>
                <a:ea typeface="黑体" panose="02010609060101010101" pitchFamily="49" charset="-122"/>
              </a:rPr>
              <a:t>任务二：感知全文思路，完成思维导图。</a:t>
            </a:r>
          </a:p>
        </p:txBody>
      </p:sp>
      <p:sp>
        <p:nvSpPr>
          <p:cNvPr id="24591" name="文本框 15"/>
          <p:cNvSpPr txBox="1"/>
          <p:nvPr/>
        </p:nvSpPr>
        <p:spPr>
          <a:xfrm>
            <a:off x="4540250" y="1387475"/>
            <a:ext cx="3711575" cy="646113"/>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交代写作目的，解题</a:t>
            </a:r>
          </a:p>
        </p:txBody>
      </p:sp>
      <p:sp>
        <p:nvSpPr>
          <p:cNvPr id="11" name="左大括号 10"/>
          <p:cNvSpPr/>
          <p:nvPr/>
        </p:nvSpPr>
        <p:spPr>
          <a:xfrm>
            <a:off x="4138613" y="1541463"/>
            <a:ext cx="285750" cy="143351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
        <p:nvSpPr>
          <p:cNvPr id="24593" name="文本框 15"/>
          <p:cNvSpPr txBox="1"/>
          <p:nvPr/>
        </p:nvSpPr>
        <p:spPr>
          <a:xfrm>
            <a:off x="4540250" y="1849438"/>
            <a:ext cx="3711575" cy="646112"/>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五人被害后社会反应</a:t>
            </a:r>
          </a:p>
        </p:txBody>
      </p:sp>
      <p:sp>
        <p:nvSpPr>
          <p:cNvPr id="24594" name="文本框 15"/>
          <p:cNvSpPr txBox="1"/>
          <p:nvPr/>
        </p:nvSpPr>
        <p:spPr>
          <a:xfrm>
            <a:off x="4551363" y="2327275"/>
            <a:ext cx="3711575" cy="646113"/>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与白莽的三次交往</a:t>
            </a:r>
          </a:p>
        </p:txBody>
      </p:sp>
      <p:sp>
        <p:nvSpPr>
          <p:cNvPr id="32" name="左大括号 31"/>
          <p:cNvSpPr/>
          <p:nvPr/>
        </p:nvSpPr>
        <p:spPr>
          <a:xfrm>
            <a:off x="4225925" y="3081338"/>
            <a:ext cx="239713" cy="2160588"/>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
        <p:nvSpPr>
          <p:cNvPr id="24596" name="文本框 12"/>
          <p:cNvSpPr txBox="1"/>
          <p:nvPr/>
        </p:nvSpPr>
        <p:spPr>
          <a:xfrm>
            <a:off x="9366250" y="1835150"/>
            <a:ext cx="1735138" cy="492125"/>
          </a:xfrm>
          <a:prstGeom prst="rect">
            <a:avLst/>
          </a:prstGeom>
          <a:noFill/>
          <a:ln w="9525">
            <a:noFill/>
          </a:ln>
        </p:spPr>
        <p:txBody>
          <a:bodyPr>
            <a:spAutoFit/>
          </a:bodyPr>
          <a:lstStyle/>
          <a:p>
            <a:r>
              <a:rPr lang="zh-CN" altLang="en-US">
                <a:latin typeface="宋体" panose="02010600030101010101" pitchFamily="2" charset="-122"/>
              </a:rPr>
              <a:t>第一部分</a:t>
            </a:r>
          </a:p>
        </p:txBody>
      </p:sp>
      <p:sp>
        <p:nvSpPr>
          <p:cNvPr id="24597" name="文本框 15"/>
          <p:cNvSpPr txBox="1"/>
          <p:nvPr/>
        </p:nvSpPr>
        <p:spPr>
          <a:xfrm>
            <a:off x="4829175" y="3776663"/>
            <a:ext cx="3306763" cy="646112"/>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交代白莽、柔石被捕</a:t>
            </a:r>
          </a:p>
        </p:txBody>
      </p:sp>
      <p:sp>
        <p:nvSpPr>
          <p:cNvPr id="24598" name="文本框 15"/>
          <p:cNvSpPr txBox="1"/>
          <p:nvPr/>
        </p:nvSpPr>
        <p:spPr>
          <a:xfrm>
            <a:off x="4840288" y="3311525"/>
            <a:ext cx="1470025" cy="584200"/>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简介冯铿</a:t>
            </a:r>
          </a:p>
        </p:txBody>
      </p:sp>
      <p:sp>
        <p:nvSpPr>
          <p:cNvPr id="24599" name="文本框 15"/>
          <p:cNvSpPr txBox="1"/>
          <p:nvPr/>
        </p:nvSpPr>
        <p:spPr>
          <a:xfrm>
            <a:off x="4875213" y="4256088"/>
            <a:ext cx="3306762" cy="582612"/>
          </a:xfrm>
          <a:prstGeom prst="rect">
            <a:avLst/>
          </a:prstGeom>
          <a:noFill/>
          <a:ln w="9525">
            <a:noFill/>
          </a:ln>
        </p:spPr>
        <p:txBody>
          <a:bodyPr>
            <a:spAutoFit/>
          </a:bodyPr>
          <a:lstStyle/>
          <a:p>
            <a:pPr>
              <a:lnSpc>
                <a:spcPct val="150000"/>
              </a:lnSpc>
            </a:pPr>
            <a:r>
              <a:rPr lang="zh-CN" altLang="en-US" sz="2400">
                <a:latin typeface="宋体" panose="02010600030101010101" pitchFamily="2" charset="-122"/>
              </a:rPr>
              <a:t>悼念柔石</a:t>
            </a:r>
          </a:p>
        </p:txBody>
      </p:sp>
      <p:sp>
        <p:nvSpPr>
          <p:cNvPr id="24600" name="文本框 12"/>
          <p:cNvSpPr txBox="1"/>
          <p:nvPr/>
        </p:nvSpPr>
        <p:spPr>
          <a:xfrm>
            <a:off x="8666163" y="4008438"/>
            <a:ext cx="2979737" cy="493712"/>
          </a:xfrm>
          <a:prstGeom prst="rect">
            <a:avLst/>
          </a:prstGeom>
          <a:noFill/>
          <a:ln w="9525">
            <a:noFill/>
          </a:ln>
        </p:spPr>
        <p:txBody>
          <a:bodyPr>
            <a:spAutoFit/>
          </a:bodyPr>
          <a:lstStyle/>
          <a:p>
            <a:r>
              <a:rPr lang="zh-CN" altLang="en-US">
                <a:latin typeface="宋体" panose="02010600030101010101" pitchFamily="2" charset="-122"/>
              </a:rPr>
              <a:t>第二、三、四部分</a:t>
            </a:r>
          </a:p>
        </p:txBody>
      </p:sp>
      <p:sp>
        <p:nvSpPr>
          <p:cNvPr id="24601" name="文本框 12"/>
          <p:cNvSpPr txBox="1"/>
          <p:nvPr/>
        </p:nvSpPr>
        <p:spPr>
          <a:xfrm>
            <a:off x="4799013" y="5991225"/>
            <a:ext cx="4795837" cy="492125"/>
          </a:xfrm>
          <a:prstGeom prst="rect">
            <a:avLst/>
          </a:prstGeom>
          <a:noFill/>
          <a:ln w="9525">
            <a:noFill/>
          </a:ln>
        </p:spPr>
        <p:txBody>
          <a:bodyPr>
            <a:spAutoFit/>
          </a:bodyPr>
          <a:lstStyle/>
          <a:p>
            <a:r>
              <a:rPr lang="zh-CN" altLang="en-US">
                <a:latin typeface="宋体" panose="02010600030101010101" pitchFamily="2" charset="-122"/>
              </a:rPr>
              <a:t>控诉敌人罪行，给人民以启示</a:t>
            </a:r>
          </a:p>
        </p:txBody>
      </p:sp>
      <p:sp>
        <p:nvSpPr>
          <p:cNvPr id="39" name="左大括号 38"/>
          <p:cNvSpPr/>
          <p:nvPr/>
        </p:nvSpPr>
        <p:spPr>
          <a:xfrm>
            <a:off x="4330700" y="5662613"/>
            <a:ext cx="188913" cy="65722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
        <p:nvSpPr>
          <p:cNvPr id="24603" name="文本框 12"/>
          <p:cNvSpPr txBox="1"/>
          <p:nvPr/>
        </p:nvSpPr>
        <p:spPr>
          <a:xfrm>
            <a:off x="9594850" y="5821363"/>
            <a:ext cx="1736725" cy="492125"/>
          </a:xfrm>
          <a:prstGeom prst="rect">
            <a:avLst/>
          </a:prstGeom>
          <a:noFill/>
          <a:ln w="9525">
            <a:noFill/>
          </a:ln>
        </p:spPr>
        <p:txBody>
          <a:bodyPr>
            <a:spAutoFit/>
          </a:bodyPr>
          <a:lstStyle/>
          <a:p>
            <a:r>
              <a:rPr lang="zh-CN" altLang="en-US">
                <a:latin typeface="宋体" panose="02010600030101010101" pitchFamily="2" charset="-122"/>
              </a:rPr>
              <a:t>第五部分</a:t>
            </a:r>
          </a:p>
        </p:txBody>
      </p:sp>
      <p:sp>
        <p:nvSpPr>
          <p:cNvPr id="41" name="左大括号 40"/>
          <p:cNvSpPr/>
          <p:nvPr/>
        </p:nvSpPr>
        <p:spPr>
          <a:xfrm flipH="1">
            <a:off x="8056563" y="3121025"/>
            <a:ext cx="407988" cy="217646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
        <p:nvSpPr>
          <p:cNvPr id="42" name="左大括号 41"/>
          <p:cNvSpPr/>
          <p:nvPr/>
        </p:nvSpPr>
        <p:spPr>
          <a:xfrm flipH="1">
            <a:off x="8023225" y="1390650"/>
            <a:ext cx="366713" cy="140017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
        <p:nvSpPr>
          <p:cNvPr id="43" name="左大括号 42"/>
          <p:cNvSpPr/>
          <p:nvPr/>
        </p:nvSpPr>
        <p:spPr>
          <a:xfrm flipH="1">
            <a:off x="9131300" y="5683250"/>
            <a:ext cx="307975" cy="712788"/>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文本框 1"/>
          <p:cNvSpPr txBox="1"/>
          <p:nvPr/>
        </p:nvSpPr>
        <p:spPr>
          <a:xfrm>
            <a:off x="5127625" y="100013"/>
            <a:ext cx="23098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研读探究</a:t>
            </a:r>
          </a:p>
        </p:txBody>
      </p:sp>
      <p:sp>
        <p:nvSpPr>
          <p:cNvPr id="25603" name="文本框 4"/>
          <p:cNvSpPr txBox="1"/>
          <p:nvPr/>
        </p:nvSpPr>
        <p:spPr>
          <a:xfrm>
            <a:off x="1093788" y="954088"/>
            <a:ext cx="4283075" cy="6731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FF0000"/>
                </a:solidFill>
                <a:latin typeface="黑体" panose="02010609060101010101" pitchFamily="49" charset="-122"/>
                <a:ea typeface="黑体" panose="02010609060101010101" pitchFamily="49" charset="-122"/>
              </a:rPr>
              <a:t>任务三：探讨白莽的形象特点</a:t>
            </a:r>
          </a:p>
        </p:txBody>
      </p:sp>
      <p:sp>
        <p:nvSpPr>
          <p:cNvPr id="2" name="矩形 1"/>
          <p:cNvSpPr/>
          <p:nvPr/>
        </p:nvSpPr>
        <p:spPr>
          <a:xfrm>
            <a:off x="1312863" y="1627188"/>
            <a:ext cx="9066213" cy="1200150"/>
          </a:xfrm>
          <a:prstGeom prst="rect">
            <a:avLst/>
          </a:prstGeom>
          <a:solidFill>
            <a:schemeClr val="bg1">
              <a:lumMod val="95000"/>
            </a:schemeClr>
          </a:solidFill>
        </p:spPr>
        <p:txBody>
          <a:bodyPr>
            <a:spAutoFit/>
          </a:bodyPr>
          <a:lstStyle/>
          <a:p>
            <a:pPr marL="0" marR="0" lvl="0" indent="266700" algn="l" defTabSz="914400" rtl="0" eaLnBrk="0" fontAlgn="base" latinLnBrk="0" hangingPunct="0">
              <a:lnSpc>
                <a:spcPct val="150000"/>
              </a:lnSpc>
              <a:spcBef>
                <a:spcPct val="0"/>
              </a:spcBef>
              <a:spcAft>
                <a:spcPct val="0"/>
              </a:spcAft>
              <a:buClrTx/>
              <a:buSzTx/>
              <a:buFontTx/>
              <a:buNone/>
              <a:defRPr/>
            </a:pPr>
            <a:r>
              <a:rPr kumimoji="0" lang="en-US" altLang="zh-CN" sz="24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  </a:t>
            </a:r>
            <a:r>
              <a:rPr kumimoji="0" lang="zh-CN" altLang="zh-CN" sz="24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复述作者同白莽三次会见的情况，并说说作者通过哪些具体生动的材料，表现白莽形象的什么特点。</a:t>
            </a:r>
            <a:endPar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952500" y="3563938"/>
            <a:ext cx="5137150" cy="554038"/>
          </a:xfrm>
          <a:prstGeom prst="rect">
            <a:avLst/>
          </a:prstGeom>
        </p:spPr>
        <p:txBody>
          <a:bodyPr>
            <a:spAutoFit/>
          </a:bodyPr>
          <a:lstStyle/>
          <a:p>
            <a:pPr marL="0" marR="0" lvl="0" indent="266700" algn="l" defTabSz="914400" rtl="0" eaLnBrk="0" fontAlgn="base" latinLnBrk="0" hangingPunct="0">
              <a:lnSpc>
                <a:spcPct val="150000"/>
              </a:lnSpc>
              <a:spcBef>
                <a:spcPct val="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1.</a:t>
            </a:r>
            <a:r>
              <a:rPr kumimoji="0" lang="zh-CN"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对彼得裴传和诗的翻译及有意曲译</a:t>
            </a:r>
            <a:endParaRPr kumimoji="0" lang="zh-CN" altLang="zh-CN" sz="20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7" name="矩形 6"/>
          <p:cNvSpPr/>
          <p:nvPr/>
        </p:nvSpPr>
        <p:spPr>
          <a:xfrm>
            <a:off x="952500" y="4217988"/>
            <a:ext cx="6891338" cy="554038"/>
          </a:xfrm>
          <a:prstGeom prst="rect">
            <a:avLst/>
          </a:prstGeom>
        </p:spPr>
        <p:txBody>
          <a:bodyPr>
            <a:spAutoFit/>
          </a:bodyPr>
          <a:lstStyle/>
          <a:p>
            <a:pPr marL="0" marR="0" lvl="0" indent="266700" algn="l" defTabSz="914400" rtl="0" eaLnBrk="0" fontAlgn="base" latinLnBrk="0" hangingPunct="0">
              <a:lnSpc>
                <a:spcPct val="150000"/>
              </a:lnSpc>
              <a:spcBef>
                <a:spcPct val="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2.</a:t>
            </a:r>
            <a:r>
              <a:rPr kumimoji="0" lang="zh-CN"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与鲁迅初次见面后来信并坦率地表示</a:t>
            </a:r>
            <a:r>
              <a:rPr kumimoji="0" lang="en-US"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a:t>
            </a:r>
            <a:r>
              <a:rPr kumimoji="0" lang="zh-CN"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很悔和我相见</a:t>
            </a:r>
            <a:r>
              <a:rPr kumimoji="0" lang="en-US"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a:t>
            </a:r>
            <a:endParaRPr kumimoji="0" lang="zh-CN"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8" name="矩形 7"/>
          <p:cNvSpPr/>
          <p:nvPr/>
        </p:nvSpPr>
        <p:spPr>
          <a:xfrm>
            <a:off x="952500" y="4929188"/>
            <a:ext cx="6664325" cy="1016000"/>
          </a:xfrm>
          <a:prstGeom prst="rect">
            <a:avLst/>
          </a:prstGeom>
        </p:spPr>
        <p:txBody>
          <a:bodyPr>
            <a:spAutoFit/>
          </a:bodyPr>
          <a:lstStyle/>
          <a:p>
            <a:pPr marL="0" marR="0" lvl="0" indent="266700" algn="l" defTabSz="914400" rtl="0" eaLnBrk="0" fontAlgn="base" latinLnBrk="0" hangingPunct="0">
              <a:lnSpc>
                <a:spcPct val="150000"/>
              </a:lnSpc>
              <a:spcBef>
                <a:spcPct val="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3.</a:t>
            </a:r>
            <a:r>
              <a:rPr kumimoji="0" lang="zh-CN"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刚从狱中释出，热天穿厚棉袍、汗流满面，却毫无愁苦地便登门拜访鲁迅，并告知自己是革命者</a:t>
            </a:r>
            <a:endParaRPr kumimoji="0" lang="zh-CN" altLang="zh-CN" sz="20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25608" name="矩形 8"/>
          <p:cNvSpPr/>
          <p:nvPr/>
        </p:nvSpPr>
        <p:spPr>
          <a:xfrm>
            <a:off x="8158163" y="4206875"/>
            <a:ext cx="3333750" cy="1041400"/>
          </a:xfrm>
          <a:prstGeom prst="rect">
            <a:avLst/>
          </a:prstGeom>
          <a:noFill/>
          <a:ln w="9525">
            <a:noFill/>
          </a:ln>
        </p:spPr>
        <p:txBody>
          <a:bodyPr lIns="117176" tIns="58589" rIns="117176" bIns="58589">
            <a:spAutoFit/>
          </a:bodyPr>
          <a:lstStyle/>
          <a:p>
            <a:pPr defTabSz="1171575" eaLnBrk="1" hangingPunct="1">
              <a:lnSpc>
                <a:spcPct val="150000"/>
              </a:lnSpc>
            </a:pPr>
            <a:r>
              <a:rPr lang="zh-CN" altLang="zh-CN" sz="2000" b="0">
                <a:solidFill>
                  <a:srgbClr val="FF0000"/>
                </a:solidFill>
                <a:latin typeface="黑体" panose="02010609060101010101" pitchFamily="49" charset="-122"/>
                <a:ea typeface="黑体" panose="02010609060101010101" pitchFamily="49" charset="-122"/>
              </a:rPr>
              <a:t>勤奋坦诚、爱憎分明、坚强乐观的革命文学青年的形象</a:t>
            </a:r>
          </a:p>
        </p:txBody>
      </p:sp>
      <p:sp>
        <p:nvSpPr>
          <p:cNvPr id="5" name="右大括号 4"/>
          <p:cNvSpPr/>
          <p:nvPr/>
        </p:nvSpPr>
        <p:spPr>
          <a:xfrm>
            <a:off x="7616825" y="3676650"/>
            <a:ext cx="395288" cy="2101850"/>
          </a:xfrm>
          <a:prstGeom prst="rightBrace">
            <a:avLst>
              <a:gd name="adj1" fmla="val 29761"/>
              <a:gd name="adj2" fmla="val 50000"/>
            </a:avLst>
          </a:prstGeom>
          <a:ln w="190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tx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文本框 1"/>
          <p:cNvSpPr txBox="1"/>
          <p:nvPr/>
        </p:nvSpPr>
        <p:spPr>
          <a:xfrm>
            <a:off x="5051425" y="26988"/>
            <a:ext cx="23098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研读探究</a:t>
            </a:r>
          </a:p>
        </p:txBody>
      </p:sp>
      <p:sp>
        <p:nvSpPr>
          <p:cNvPr id="26627" name="文本框 4"/>
          <p:cNvSpPr txBox="1"/>
          <p:nvPr/>
        </p:nvSpPr>
        <p:spPr>
          <a:xfrm>
            <a:off x="1093788" y="954088"/>
            <a:ext cx="4283075" cy="6731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FF0000"/>
                </a:solidFill>
                <a:latin typeface="黑体" panose="02010609060101010101" pitchFamily="49" charset="-122"/>
                <a:ea typeface="黑体" panose="02010609060101010101" pitchFamily="49" charset="-122"/>
              </a:rPr>
              <a:t>任务四：探讨柔石的形象特点</a:t>
            </a:r>
          </a:p>
        </p:txBody>
      </p:sp>
      <p:sp>
        <p:nvSpPr>
          <p:cNvPr id="2" name="矩形 1"/>
          <p:cNvSpPr/>
          <p:nvPr/>
        </p:nvSpPr>
        <p:spPr>
          <a:xfrm>
            <a:off x="1366838" y="1824038"/>
            <a:ext cx="7683500" cy="646113"/>
          </a:xfrm>
          <a:prstGeom prst="rect">
            <a:avLst/>
          </a:prstGeom>
          <a:solidFill>
            <a:schemeClr val="bg1">
              <a:lumMod val="95000"/>
            </a:schemeClr>
          </a:solidFill>
        </p:spPr>
        <p:txBody>
          <a:bodyPr>
            <a:spAutoFit/>
          </a:bodyPr>
          <a:lstStyle/>
          <a:p>
            <a:pPr marL="0" marR="0" lvl="0" indent="26670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  第二、四部分通过哪些材料写出柔石的哪些特点？</a:t>
            </a:r>
            <a:endParaRPr kumimoji="0" lang="zh-CN" altLang="zh-CN" sz="24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26629" name="矩形 8"/>
          <p:cNvSpPr/>
          <p:nvPr/>
        </p:nvSpPr>
        <p:spPr>
          <a:xfrm>
            <a:off x="7208838" y="5611813"/>
            <a:ext cx="4532312" cy="579437"/>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FF0000"/>
                </a:solidFill>
                <a:latin typeface="黑体" panose="02010609060101010101" pitchFamily="49" charset="-122"/>
                <a:ea typeface="黑体" panose="02010609060101010101" pitchFamily="49" charset="-122"/>
              </a:rPr>
              <a:t>在艺术上积极进取、勇于探索的精神</a:t>
            </a:r>
            <a:endParaRPr lang="zh-CN" altLang="zh-CN" sz="2000" b="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1042988" y="5654675"/>
            <a:ext cx="4257675"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在创作上，转换作品的内容和形式。</a:t>
            </a:r>
            <a:endParaRPr kumimoji="0" lang="zh-CN" altLang="en-US" sz="2000" b="0" i="0" u="none" strike="noStrike" kern="1200" cap="none" spc="0" normalizeH="0" baseline="0" noProof="0">
              <a:ln>
                <a:noFill/>
              </a:ln>
              <a:solidFill>
                <a:schemeClr val="tx1"/>
              </a:solidFill>
              <a:effectLst/>
              <a:uLnTx/>
              <a:uFillTx/>
              <a:latin typeface="宋体" panose="02010600030101010101" pitchFamily="2" charset="-122"/>
              <a:ea typeface="等线" panose="02010600030101010101" pitchFamily="2" charset="-122"/>
              <a:cs typeface="+mn-cs"/>
            </a:endParaRPr>
          </a:p>
        </p:txBody>
      </p:sp>
      <p:sp>
        <p:nvSpPr>
          <p:cNvPr id="11" name="矩形 10"/>
          <p:cNvSpPr/>
          <p:nvPr/>
        </p:nvSpPr>
        <p:spPr>
          <a:xfrm>
            <a:off x="2000250" y="6919913"/>
            <a:ext cx="7305675" cy="3784600"/>
          </a:xfrm>
          <a:prstGeom prst="rect">
            <a:avLst/>
          </a:prstGeom>
        </p:spPr>
        <p:txBody>
          <a:bodyPr>
            <a:spAutoFit/>
          </a:bodyPr>
          <a:lstStyle/>
          <a:p>
            <a:pPr marL="0" marR="0" lvl="0" indent="266700" algn="l" defTabSz="914400" rtl="0" eaLnBrk="0" fontAlgn="base" latinLnBrk="0" hangingPunct="0">
              <a:lnSpc>
                <a:spcPct val="150000"/>
              </a:lnSpc>
              <a:spcBef>
                <a:spcPct val="0"/>
              </a:spcBef>
              <a:spcAft>
                <a:spcPct val="0"/>
              </a:spcAft>
              <a:buClrTx/>
              <a:buSzTx/>
              <a:buFontTx/>
              <a:buNone/>
              <a:defRPr/>
            </a:pP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②单凭柔石与冯铿有交往和自己对冯铿的主观印象来推断柔石近来要做大部头小说，这一“疑”是没有根据的。③凭自己一时的主观印象，从而断定冯铿的“罗曼谛克”、“急于事功”是没有充分根据的。④两个青年人积极进取的可贵精神，使作者对自己原先的想法产生了怀疑，目的在于批判自己。疑心自己“偷懒的主张”，这个“疑心”是对上面两个“疑心”的否定。⑤只要学起来。⑥指“譬如使惯了刀的，这回要他耍棍，怎么能行呢”的主张。⑦不应“迁怒”。⑧严于解剖自己的精神。</a:t>
            </a:r>
            <a:endParaRPr kumimoji="0" lang="zh-CN" altLang="zh-CN" sz="2000" b="0" i="0" u="none" strike="noStrike" kern="1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6" name="矩形 5"/>
          <p:cNvSpPr/>
          <p:nvPr/>
        </p:nvSpPr>
        <p:spPr>
          <a:xfrm>
            <a:off x="1023938" y="3097213"/>
            <a:ext cx="4295775" cy="7080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 是当时作者唯一“敢于随便谈笑”和“敢于托他办点私事的人” </a:t>
            </a:r>
          </a:p>
        </p:txBody>
      </p:sp>
      <p:sp>
        <p:nvSpPr>
          <p:cNvPr id="10" name="矩形 9"/>
          <p:cNvSpPr/>
          <p:nvPr/>
        </p:nvSpPr>
        <p:spPr>
          <a:xfrm>
            <a:off x="1004888" y="4067175"/>
            <a:ext cx="4565650"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与他的来往缘由和柔石的姓名、籍贯</a:t>
            </a:r>
          </a:p>
        </p:txBody>
      </p:sp>
      <p:sp>
        <p:nvSpPr>
          <p:cNvPr id="12" name="矩形 11"/>
          <p:cNvSpPr/>
          <p:nvPr/>
        </p:nvSpPr>
        <p:spPr>
          <a:xfrm>
            <a:off x="1042988" y="4640263"/>
            <a:ext cx="3517900"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柔石在朝花社工作的种种表现</a:t>
            </a:r>
          </a:p>
        </p:txBody>
      </p:sp>
      <p:sp>
        <p:nvSpPr>
          <p:cNvPr id="13" name="矩形 12"/>
          <p:cNvSpPr/>
          <p:nvPr/>
        </p:nvSpPr>
        <p:spPr>
          <a:xfrm>
            <a:off x="976313" y="6191250"/>
            <a:ext cx="2176463"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 </a:t>
            </a: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狱中</a:t>
            </a:r>
            <a:r>
              <a:rPr kumimoji="0" lang="zh-CN" altLang="zh-CN"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来信</a:t>
            </a:r>
            <a:endPar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6636" name="矩形 13"/>
          <p:cNvSpPr/>
          <p:nvPr/>
        </p:nvSpPr>
        <p:spPr>
          <a:xfrm>
            <a:off x="7208838" y="2947988"/>
            <a:ext cx="3790950" cy="10414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FF0000"/>
                </a:solidFill>
                <a:latin typeface="黑体" panose="02010609060101010101" pitchFamily="49" charset="-122"/>
                <a:ea typeface="黑体" panose="02010609060101010101" pitchFamily="49" charset="-122"/>
              </a:rPr>
              <a:t>体现了作者对柔石的评价，说明了作者与柔石的相知之深。</a:t>
            </a:r>
          </a:p>
        </p:txBody>
      </p:sp>
      <p:sp>
        <p:nvSpPr>
          <p:cNvPr id="26637" name="矩形 16"/>
          <p:cNvSpPr/>
          <p:nvPr/>
        </p:nvSpPr>
        <p:spPr>
          <a:xfrm>
            <a:off x="7208838" y="6102350"/>
            <a:ext cx="3968750" cy="579438"/>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FF0000"/>
                </a:solidFill>
                <a:latin typeface="黑体" panose="02010609060101010101" pitchFamily="49" charset="-122"/>
                <a:ea typeface="黑体" panose="02010609060101010101" pitchFamily="49" charset="-122"/>
              </a:rPr>
              <a:t>天真、上进和“迂”</a:t>
            </a:r>
            <a:endParaRPr lang="zh-CN" altLang="zh-CN" sz="2000" b="0">
              <a:solidFill>
                <a:srgbClr val="FF0000"/>
              </a:solidFill>
              <a:latin typeface="黑体" panose="02010609060101010101" pitchFamily="49" charset="-122"/>
              <a:ea typeface="黑体" panose="02010609060101010101" pitchFamily="49" charset="-122"/>
            </a:endParaRPr>
          </a:p>
        </p:txBody>
      </p:sp>
      <p:sp>
        <p:nvSpPr>
          <p:cNvPr id="26638" name="矩形 17"/>
          <p:cNvSpPr/>
          <p:nvPr/>
        </p:nvSpPr>
        <p:spPr>
          <a:xfrm>
            <a:off x="7208838" y="3962400"/>
            <a:ext cx="4532312" cy="1042988"/>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FF0000"/>
                </a:solidFill>
                <a:latin typeface="黑体" panose="02010609060101010101" pitchFamily="49" charset="-122"/>
                <a:ea typeface="黑体" panose="02010609060101010101" pitchFamily="49" charset="-122"/>
              </a:rPr>
              <a:t>通过方孝孺的典故，简洁议论柔石的性格特点：“硬气”和“迂”。</a:t>
            </a:r>
          </a:p>
        </p:txBody>
      </p:sp>
      <p:sp>
        <p:nvSpPr>
          <p:cNvPr id="19" name="矩形 18"/>
          <p:cNvSpPr/>
          <p:nvPr/>
        </p:nvSpPr>
        <p:spPr>
          <a:xfrm>
            <a:off x="1004888" y="5154613"/>
            <a:ext cx="4046538"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Arial" panose="020B0604020202020204" pitchFamily="34" charset="0"/>
              </a:rPr>
              <a:t>跟女性走路、和作者走路的表现</a:t>
            </a:r>
          </a:p>
        </p:txBody>
      </p:sp>
      <p:sp>
        <p:nvSpPr>
          <p:cNvPr id="26640" name="矩形 19"/>
          <p:cNvSpPr/>
          <p:nvPr/>
        </p:nvSpPr>
        <p:spPr>
          <a:xfrm>
            <a:off x="7208838" y="5005388"/>
            <a:ext cx="2520950" cy="579437"/>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000" b="0">
                <a:solidFill>
                  <a:srgbClr val="FF0000"/>
                </a:solidFill>
                <a:latin typeface="黑体" panose="02010609060101010101" pitchFamily="49" charset="-122"/>
                <a:ea typeface="黑体" panose="02010609060101010101" pitchFamily="49" charset="-122"/>
              </a:rPr>
              <a:t>淳朴、善照顾人</a:t>
            </a:r>
            <a:endParaRPr lang="zh-CN" altLang="zh-CN" sz="2000" b="0">
              <a:solidFill>
                <a:srgbClr val="FF0000"/>
              </a:solidFill>
              <a:latin typeface="黑体" panose="02010609060101010101" pitchFamily="49" charset="-122"/>
              <a:ea typeface="黑体" panose="02010609060101010101" pitchFamily="49" charset="-122"/>
            </a:endParaRPr>
          </a:p>
        </p:txBody>
      </p:sp>
      <p:sp>
        <p:nvSpPr>
          <p:cNvPr id="27" name="右箭头 26"/>
          <p:cNvSpPr/>
          <p:nvPr/>
        </p:nvSpPr>
        <p:spPr>
          <a:xfrm>
            <a:off x="5967413" y="4919663"/>
            <a:ext cx="785813" cy="35877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30" name="右箭头 29"/>
          <p:cNvSpPr/>
          <p:nvPr/>
        </p:nvSpPr>
        <p:spPr>
          <a:xfrm>
            <a:off x="5930900" y="3424238"/>
            <a:ext cx="787400" cy="35877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31" name="右箭头 30"/>
          <p:cNvSpPr/>
          <p:nvPr/>
        </p:nvSpPr>
        <p:spPr>
          <a:xfrm>
            <a:off x="5954713" y="4213225"/>
            <a:ext cx="785813" cy="35877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32" name="右箭头 31"/>
          <p:cNvSpPr/>
          <p:nvPr/>
        </p:nvSpPr>
        <p:spPr>
          <a:xfrm>
            <a:off x="6013450" y="6269038"/>
            <a:ext cx="787400" cy="35877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
        <p:nvSpPr>
          <p:cNvPr id="33" name="右箭头 32"/>
          <p:cNvSpPr/>
          <p:nvPr/>
        </p:nvSpPr>
        <p:spPr>
          <a:xfrm>
            <a:off x="5967413" y="5654675"/>
            <a:ext cx="785813" cy="35877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600" b="1" i="0" u="none" strike="noStrike" kern="1200" cap="none" spc="0" normalizeH="0" baseline="0" noProof="0">
              <a:ln>
                <a:noFill/>
              </a:ln>
              <a:solidFill>
                <a:schemeClr val="lt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矩形 1"/>
          <p:cNvSpPr/>
          <p:nvPr/>
        </p:nvSpPr>
        <p:spPr>
          <a:xfrm>
            <a:off x="1300163" y="1781175"/>
            <a:ext cx="9710737" cy="5078413"/>
          </a:xfrm>
          <a:prstGeom prst="rect">
            <a:avLst/>
          </a:prstGeom>
          <a:noFill/>
          <a:ln w="9525">
            <a:noFill/>
          </a:ln>
        </p:spPr>
        <p:txBody>
          <a:bodyPr>
            <a:spAutoFit/>
          </a:bodyPr>
          <a:lstStyle/>
          <a:p>
            <a:pPr indent="457200">
              <a:lnSpc>
                <a:spcPct val="150000"/>
              </a:lnSpc>
            </a:pPr>
            <a:r>
              <a:rPr lang="zh-CN" altLang="en-US" sz="2400" b="0">
                <a:latin typeface="黑体" panose="02010609060101010101" pitchFamily="49" charset="-122"/>
                <a:ea typeface="黑体" panose="02010609060101010101" pitchFamily="49" charset="-122"/>
              </a:rPr>
              <a:t>从文中我们可以看出柔石的“迂”指两个方面，</a:t>
            </a:r>
            <a:endParaRPr lang="en-US" altLang="zh-CN" sz="2400" b="0">
              <a:latin typeface="黑体" panose="02010609060101010101" pitchFamily="49" charset="-122"/>
              <a:ea typeface="黑体" panose="02010609060101010101" pitchFamily="49" charset="-122"/>
            </a:endParaRPr>
          </a:p>
          <a:p>
            <a:pPr indent="457200">
              <a:lnSpc>
                <a:spcPct val="150000"/>
              </a:lnSpc>
            </a:pPr>
            <a:r>
              <a:rPr lang="zh-CN" altLang="en-US" sz="2400" b="0">
                <a:latin typeface="黑体" panose="02010609060101010101" pitchFamily="49" charset="-122"/>
                <a:ea typeface="黑体" panose="02010609060101010101" pitchFamily="49" charset="-122"/>
              </a:rPr>
              <a:t>一是对社会的黑暗、人心的险恶，还缺乏清醒的深刻的认识，因而不免碰钉子；</a:t>
            </a:r>
            <a:endParaRPr lang="en-US" altLang="zh-CN" sz="2400" b="0">
              <a:latin typeface="黑体" panose="02010609060101010101" pitchFamily="49" charset="-122"/>
              <a:ea typeface="黑体" panose="02010609060101010101" pitchFamily="49" charset="-122"/>
            </a:endParaRPr>
          </a:p>
          <a:p>
            <a:pPr indent="457200">
              <a:lnSpc>
                <a:spcPct val="150000"/>
              </a:lnSpc>
            </a:pPr>
            <a:r>
              <a:rPr lang="zh-CN" altLang="en-US" sz="2400" b="0">
                <a:latin typeface="黑体" panose="02010609060101010101" pitchFamily="49" charset="-122"/>
                <a:ea typeface="黑体" panose="02010609060101010101" pitchFamily="49" charset="-122"/>
              </a:rPr>
              <a:t>二是受“男女授受不亲”的影响，和女性在一起不自然，难为情，连一同走路都不敢，后来就是敢了，还要拉开距离。</a:t>
            </a:r>
            <a:endParaRPr lang="en-US" altLang="zh-CN" sz="2400" b="0">
              <a:latin typeface="黑体" panose="02010609060101010101" pitchFamily="49" charset="-122"/>
              <a:ea typeface="黑体" panose="02010609060101010101" pitchFamily="49" charset="-122"/>
            </a:endParaRPr>
          </a:p>
          <a:p>
            <a:pPr indent="457200">
              <a:lnSpc>
                <a:spcPct val="150000"/>
              </a:lnSpc>
            </a:pPr>
            <a:r>
              <a:rPr lang="zh-CN" altLang="en-US" sz="2400" b="0">
                <a:latin typeface="黑体" panose="02010609060101010101" pitchFamily="49" charset="-122"/>
                <a:ea typeface="黑体" panose="02010609060101010101" pitchFamily="49" charset="-122"/>
              </a:rPr>
              <a:t>柔石的“迂”，固然说明他对时代对社会缺乏洞察力，单纯稚嫩。但是“迂”得可爱，至少说明他自己心好，身居十里洋场，品行依然十分端正。就是这样好的一个青年，却被捕了，被敌人杀害了，作者能不悲愤？</a:t>
            </a:r>
          </a:p>
        </p:txBody>
      </p:sp>
      <p:sp>
        <p:nvSpPr>
          <p:cNvPr id="27651" name="文本框 4"/>
          <p:cNvSpPr txBox="1"/>
          <p:nvPr/>
        </p:nvSpPr>
        <p:spPr>
          <a:xfrm>
            <a:off x="1093788" y="954088"/>
            <a:ext cx="4283075" cy="6731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FF0000"/>
                </a:solidFill>
                <a:latin typeface="黑体" panose="02010609060101010101" pitchFamily="49" charset="-122"/>
                <a:ea typeface="黑体" panose="02010609060101010101" pitchFamily="49" charset="-122"/>
              </a:rPr>
              <a:t>任务四：探讨柔石的形象特点</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1"/>
          <p:cNvSpPr/>
          <p:nvPr/>
        </p:nvSpPr>
        <p:spPr>
          <a:xfrm>
            <a:off x="3074988" y="1993900"/>
            <a:ext cx="8378825" cy="2862263"/>
          </a:xfrm>
          <a:prstGeom prst="rect">
            <a:avLst/>
          </a:prstGeom>
          <a:noFill/>
          <a:ln w="9525">
            <a:noFill/>
          </a:ln>
        </p:spPr>
        <p:txBody>
          <a:bodyPr>
            <a:spAutoFit/>
          </a:bodyPr>
          <a:lstStyle/>
          <a:p>
            <a:pPr indent="622300" eaLnBrk="1">
              <a:lnSpc>
                <a:spcPct val="150000"/>
              </a:lnSpc>
              <a:buFont typeface="Wingdings" panose="05000000000000000000" pitchFamily="2" charset="2"/>
              <a:buNone/>
            </a:pPr>
            <a:r>
              <a:rPr lang="en-US" altLang="zh-CN" sz="2400" b="0" dirty="0">
                <a:latin typeface="黑体" panose="02010609060101010101" pitchFamily="49" charset="-122"/>
                <a:ea typeface="黑体" panose="02010609060101010101" pitchFamily="49" charset="-122"/>
              </a:rPr>
              <a:t>1926</a:t>
            </a:r>
            <a:r>
              <a:rPr lang="zh-CN" altLang="en-US" sz="2400" b="0" dirty="0">
                <a:latin typeface="黑体" panose="02010609060101010101" pitchFamily="49" charset="-122"/>
                <a:ea typeface="黑体" panose="02010609060101010101" pitchFamily="49" charset="-122"/>
              </a:rPr>
              <a:t>年</a:t>
            </a:r>
            <a:r>
              <a:rPr lang="en-US" altLang="zh-CN" sz="2400" b="0" dirty="0">
                <a:latin typeface="黑体" panose="02010609060101010101" pitchFamily="49" charset="-122"/>
                <a:ea typeface="黑体" panose="02010609060101010101" pitchFamily="49" charset="-122"/>
              </a:rPr>
              <a:t>3</a:t>
            </a:r>
            <a:r>
              <a:rPr lang="zh-CN" altLang="en-US" sz="2400" b="0" dirty="0">
                <a:latin typeface="黑体" panose="02010609060101010101" pitchFamily="49" charset="-122"/>
                <a:ea typeface="黑体" panose="02010609060101010101" pitchFamily="49" charset="-122"/>
              </a:rPr>
              <a:t>月</a:t>
            </a:r>
            <a:r>
              <a:rPr lang="en-US" altLang="zh-CN" sz="2400" b="0" dirty="0">
                <a:latin typeface="黑体" panose="02010609060101010101" pitchFamily="49" charset="-122"/>
                <a:ea typeface="黑体" panose="02010609060101010101" pitchFamily="49" charset="-122"/>
              </a:rPr>
              <a:t>18</a:t>
            </a:r>
            <a:r>
              <a:rPr lang="zh-CN" altLang="en-US" sz="2400" b="0" dirty="0">
                <a:latin typeface="黑体" panose="02010609060101010101" pitchFamily="49" charset="-122"/>
                <a:ea typeface="黑体" panose="02010609060101010101" pitchFamily="49" charset="-122"/>
              </a:rPr>
              <a:t>日的那一幕，令鲁迅先生铭心刻骨，五年之后，反动派再次向进步青年举起屠刀，柔石、白莽等“左联”的五位青年作家惨遭杀害，鲁迅先生又一次失去了好朋友，中国又一次失去了好青年。试想，鲁迅先生会怎样？是沉默还是高声呐喊？</a:t>
            </a:r>
          </a:p>
        </p:txBody>
      </p:sp>
      <p:sp>
        <p:nvSpPr>
          <p:cNvPr id="8195" name="TextBox 1"/>
          <p:cNvSpPr txBox="1"/>
          <p:nvPr/>
        </p:nvSpPr>
        <p:spPr>
          <a:xfrm>
            <a:off x="2924175" y="68263"/>
            <a:ext cx="6834188"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情境导入</a:t>
            </a:r>
          </a:p>
        </p:txBody>
      </p:sp>
      <p:pic>
        <p:nvPicPr>
          <p:cNvPr id="8196" name="图片 1"/>
          <p:cNvPicPr>
            <a:picLocks noChangeAspect="1"/>
          </p:cNvPicPr>
          <p:nvPr/>
        </p:nvPicPr>
        <p:blipFill>
          <a:blip r:embed="rId2"/>
          <a:stretch>
            <a:fillRect/>
          </a:stretch>
        </p:blipFill>
        <p:spPr>
          <a:xfrm>
            <a:off x="190500" y="2360613"/>
            <a:ext cx="2571750" cy="2495550"/>
          </a:xfrm>
          <a:prstGeom prst="rect">
            <a:avLst/>
          </a:prstGeom>
          <a:noFill/>
          <a:ln w="9525">
            <a:no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文本框 2475009"/>
          <p:cNvSpPr txBox="1"/>
          <p:nvPr/>
        </p:nvSpPr>
        <p:spPr>
          <a:xfrm>
            <a:off x="546100" y="1392238"/>
            <a:ext cx="10852150" cy="671512"/>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FF0000"/>
                </a:solidFill>
                <a:latin typeface="黑体" panose="02010609060101010101" pitchFamily="49" charset="-122"/>
                <a:ea typeface="黑体" panose="02010609060101010101" pitchFamily="49" charset="-122"/>
              </a:rPr>
              <a:t>　  </a:t>
            </a:r>
            <a:r>
              <a:rPr lang="en-US" altLang="zh-CN" sz="2400" b="0">
                <a:latin typeface="黑体" panose="02010609060101010101" pitchFamily="49" charset="-122"/>
                <a:ea typeface="黑体" panose="02010609060101010101" pitchFamily="49" charset="-122"/>
              </a:rPr>
              <a:t>1.</a:t>
            </a:r>
            <a:r>
              <a:rPr lang="zh-CN" altLang="en-US" sz="2400" b="0">
                <a:latin typeface="黑体" panose="02010609060101010101" pitchFamily="49" charset="-122"/>
                <a:ea typeface="黑体" panose="02010609060101010101" pitchFamily="49" charset="-122"/>
              </a:rPr>
              <a:t>找出课文一、四部分的记叙与议论，并具体说明这些议论的特点和作用。</a:t>
            </a:r>
            <a:endParaRPr lang="en-US" altLang="zh-CN" sz="2400" b="0">
              <a:latin typeface="黑体" panose="02010609060101010101" pitchFamily="49" charset="-122"/>
              <a:ea typeface="黑体" panose="02010609060101010101" pitchFamily="49" charset="-122"/>
            </a:endParaRPr>
          </a:p>
        </p:txBody>
      </p:sp>
      <p:sp>
        <p:nvSpPr>
          <p:cNvPr id="28675" name="文本框 1"/>
          <p:cNvSpPr txBox="1"/>
          <p:nvPr/>
        </p:nvSpPr>
        <p:spPr>
          <a:xfrm>
            <a:off x="5127625" y="100013"/>
            <a:ext cx="23098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研读探究</a:t>
            </a:r>
          </a:p>
        </p:txBody>
      </p:sp>
      <p:sp>
        <p:nvSpPr>
          <p:cNvPr id="28676" name="文本框 4"/>
          <p:cNvSpPr txBox="1"/>
          <p:nvPr/>
        </p:nvSpPr>
        <p:spPr>
          <a:xfrm>
            <a:off x="1323975" y="944563"/>
            <a:ext cx="4957763" cy="487362"/>
          </a:xfrm>
          <a:prstGeom prst="rect">
            <a:avLst/>
          </a:prstGeom>
          <a:noFill/>
          <a:ln w="9525">
            <a:noFill/>
          </a:ln>
        </p:spPr>
        <p:txBody>
          <a:bodyPr lIns="117176" tIns="58589" rIns="117176" bIns="58589">
            <a:spAutoFit/>
          </a:bodyPr>
          <a:lstStyle/>
          <a:p>
            <a:pPr defTabSz="1171575" eaLnBrk="1" hangingPunct="1"/>
            <a:r>
              <a:rPr lang="zh-CN" altLang="en-US" sz="2400" b="0">
                <a:solidFill>
                  <a:srgbClr val="FF0000"/>
                </a:solidFill>
                <a:latin typeface="黑体" panose="02010609060101010101" pitchFamily="49" charset="-122"/>
                <a:ea typeface="黑体" panose="02010609060101010101" pitchFamily="49" charset="-122"/>
              </a:rPr>
              <a:t>任务五：探究本文夹叙夹议的写法</a:t>
            </a:r>
          </a:p>
        </p:txBody>
      </p:sp>
      <p:graphicFrame>
        <p:nvGraphicFramePr>
          <p:cNvPr id="3" name="表格 2"/>
          <p:cNvGraphicFramePr>
            <a:graphicFrameLocks noGrp="1"/>
          </p:cNvGraphicFramePr>
          <p:nvPr/>
        </p:nvGraphicFramePr>
        <p:xfrm>
          <a:off x="720725" y="2074863"/>
          <a:ext cx="10915651" cy="4481513"/>
        </p:xfrm>
        <a:graphic>
          <a:graphicData uri="http://schemas.openxmlformats.org/drawingml/2006/table">
            <a:tbl>
              <a:tblPr firstRow="1" bandRow="1">
                <a:tableStyleId>{5C22544A-7EE6-4342-B048-85BDC9FD1C3A}</a:tableStyleId>
              </a:tblPr>
              <a:tblGrid>
                <a:gridCol w="801235"/>
                <a:gridCol w="2026654"/>
                <a:gridCol w="4043881"/>
                <a:gridCol w="4043881"/>
              </a:tblGrid>
              <a:tr h="548757">
                <a:tc>
                  <a:txBody>
                    <a:bodyPr/>
                    <a:lstStyle/>
                    <a:p>
                      <a:pPr>
                        <a:lnSpc>
                          <a:spcPct val="150000"/>
                        </a:lnSpc>
                      </a:pP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叙 述</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议  论</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表达效果</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1006054">
                <a:tc>
                  <a:txBody>
                    <a:bodyPr/>
                    <a:lstStyle/>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1</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赠给白莽的两本书而失落</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两本书落在“三道头”之类的手里，痛感“明珠投暗”、“岂不冤枉”</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对反动派的憎恶之情</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1463351">
                <a:tc rowSpan="2">
                  <a:txBody>
                    <a:bodyPr/>
                    <a:lstStyle/>
                    <a:p>
                      <a:pPr algn="ctr">
                        <a:lnSpc>
                          <a:spcPct val="150000"/>
                        </a:lnSpc>
                      </a:pPr>
                      <a:endParaRPr lang="en-US" altLang="zh-CN" sz="2000" b="0" smtClean="0">
                        <a:solidFill>
                          <a:schemeClr val="tx1"/>
                        </a:solidFill>
                        <a:latin typeface="黑体" panose="02010609060101010101" pitchFamily="49" charset="-122"/>
                        <a:ea typeface="黑体" panose="02010609060101010101" pitchFamily="49" charset="-122"/>
                      </a:endParaRPr>
                    </a:p>
                    <a:p>
                      <a:pPr algn="ctr">
                        <a:lnSpc>
                          <a:spcPct val="150000"/>
                        </a:lnSpc>
                      </a:pPr>
                      <a:endParaRPr lang="en-US" altLang="zh-CN" sz="2000" b="0" smtClean="0">
                        <a:solidFill>
                          <a:schemeClr val="tx1"/>
                        </a:solidFill>
                        <a:latin typeface="黑体" panose="02010609060101010101" pitchFamily="49" charset="-122"/>
                        <a:ea typeface="黑体" panose="02010609060101010101" pitchFamily="49" charset="-122"/>
                      </a:endParaRPr>
                    </a:p>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2</a:t>
                      </a:r>
                      <a:endParaRPr lang="zh-CN" altLang="en-US" sz="2000" b="0">
                        <a:solidFill>
                          <a:schemeClr val="tx1"/>
                        </a:solidFill>
                        <a:latin typeface="黑体" panose="02010609060101010101" pitchFamily="49" charset="-122"/>
                        <a:ea typeface="黑体" panose="02010609060101010101" pitchFamily="49" charset="-122"/>
                      </a:endParaRPr>
                    </a:p>
                    <a:p>
                      <a:pPr algn="ctr">
                        <a:lnSpc>
                          <a:spcPct val="150000"/>
                        </a:lnSpc>
                      </a:pP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rowSpan="2">
                  <a:txBody>
                    <a:bodyPr/>
                    <a:lstStyle/>
                    <a:p>
                      <a:pPr>
                        <a:lnSpc>
                          <a:spcPct val="150000"/>
                        </a:lnSpc>
                      </a:pPr>
                      <a:endParaRPr lang="en-US" altLang="zh-CN" sz="2000" b="0" smtClean="0">
                        <a:solidFill>
                          <a:schemeClr val="tx1"/>
                        </a:solidFill>
                        <a:latin typeface="黑体" panose="02010609060101010101" pitchFamily="49" charset="-122"/>
                        <a:ea typeface="黑体" panose="02010609060101010101" pitchFamily="49" charset="-122"/>
                      </a:endParaRPr>
                    </a:p>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柔石被捕，“官厅”因印书合同“在找寻我”</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“印书的合同，是明明白白的，但我不愿意到那些不明不白的地方去辩解”</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揭露反动派的黑暗统治，表明对反动官府的蔑视。</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1463351">
                <a:tc vMerge="1">
                  <a:txBody>
                    <a:bodyPr/>
                    <a:lstStyle/>
                    <a:p>
                      <a:endParaRPr/>
                    </a:p>
                  </a:txBody>
                  <a:tcPr marL="91448" marR="91448">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vMerge="1">
                  <a:txBody>
                    <a:bodyPr/>
                    <a:lstStyle/>
                    <a:p>
                      <a:endParaRPr/>
                    </a:p>
                  </a:txBody>
                  <a:tcPr marL="91448" marR="91448">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借</a:t>
                      </a:r>
                      <a:r>
                        <a:rPr lang="en-US" altLang="zh-CN" sz="2000" b="0" smtClean="0">
                          <a:solidFill>
                            <a:schemeClr val="tx1"/>
                          </a:solidFill>
                          <a:latin typeface="黑体" panose="02010609060101010101" pitchFamily="49" charset="-122"/>
                          <a:ea typeface="黑体" panose="02010609060101010101" pitchFamily="49" charset="-122"/>
                        </a:rPr>
                        <a:t>《</a:t>
                      </a:r>
                      <a:r>
                        <a:rPr lang="zh-CN" altLang="en-US" sz="2000" b="0" smtClean="0">
                          <a:solidFill>
                            <a:schemeClr val="tx1"/>
                          </a:solidFill>
                          <a:latin typeface="黑体" panose="02010609060101010101" pitchFamily="49" charset="-122"/>
                          <a:ea typeface="黑体" panose="02010609060101010101" pitchFamily="49" charset="-122"/>
                        </a:rPr>
                        <a:t>说岳全传</a:t>
                      </a:r>
                      <a:r>
                        <a:rPr lang="en-US" altLang="zh-CN" sz="2000" b="0" smtClean="0">
                          <a:solidFill>
                            <a:schemeClr val="tx1"/>
                          </a:solidFill>
                          <a:latin typeface="黑体" panose="02010609060101010101" pitchFamily="49" charset="-122"/>
                          <a:ea typeface="黑体" panose="02010609060101010101" pitchFamily="49" charset="-122"/>
                        </a:rPr>
                        <a:t>》</a:t>
                      </a:r>
                      <a:r>
                        <a:rPr lang="zh-CN" altLang="en-US" sz="2000" b="0" smtClean="0">
                          <a:solidFill>
                            <a:schemeClr val="tx1"/>
                          </a:solidFill>
                          <a:latin typeface="黑体" panose="02010609060101010101" pitchFamily="49" charset="-122"/>
                          <a:ea typeface="黑体" panose="02010609060101010101" pitchFamily="49" charset="-122"/>
                        </a:rPr>
                        <a:t>引起的议论</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批判空盼“剑侠”的无稽，嘲讽了敌来“坐化”的无益，倡导 “韧”的战斗精神。</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30" marB="457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bl>
          </a:graphicData>
        </a:graphic>
      </p:graphicFrame>
    </p:spTree>
  </p:cSld>
  <p:clrMapOvr>
    <a:overrideClrMapping bg1="lt1" tx1="dk1" bg2="lt2" tx2="dk2" accent1="accent1" accent2="accent2" accent3="accent3" accent4="accent4" accent5="accent5" accent6="accent6" hlink="hlink" folHlink="folHlink"/>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1"/>
          <p:cNvSpPr txBox="1"/>
          <p:nvPr/>
        </p:nvSpPr>
        <p:spPr>
          <a:xfrm>
            <a:off x="5127625" y="100013"/>
            <a:ext cx="2309813" cy="708025"/>
          </a:xfrm>
          <a:prstGeom prst="rect">
            <a:avLst/>
          </a:prstGeom>
          <a:noFill/>
          <a:ln w="9525">
            <a:noFill/>
          </a:ln>
        </p:spPr>
        <p:txBody>
          <a:bodyPr>
            <a:spAutoFit/>
          </a:bodyPr>
          <a:lstStyle/>
          <a:p>
            <a:r>
              <a:rPr lang="zh-CN" altLang="en-US" sz="4000">
                <a:solidFill>
                  <a:schemeClr val="bg1"/>
                </a:solidFill>
                <a:latin typeface="黑体" panose="02010609060101010101" pitchFamily="49" charset="-122"/>
                <a:ea typeface="黑体" panose="02010609060101010101" pitchFamily="49" charset="-122"/>
              </a:rPr>
              <a:t>研读探究</a:t>
            </a:r>
          </a:p>
        </p:txBody>
      </p:sp>
      <p:graphicFrame>
        <p:nvGraphicFramePr>
          <p:cNvPr id="3" name="表格 2"/>
          <p:cNvGraphicFramePr>
            <a:graphicFrameLocks noGrp="1"/>
          </p:cNvGraphicFramePr>
          <p:nvPr/>
        </p:nvGraphicFramePr>
        <p:xfrm>
          <a:off x="682625" y="1366838"/>
          <a:ext cx="10917238" cy="4937672"/>
        </p:xfrm>
        <a:graphic>
          <a:graphicData uri="http://schemas.openxmlformats.org/drawingml/2006/table">
            <a:tbl>
              <a:tblPr firstRow="1" bandRow="1">
                <a:tableStyleId>{5C22544A-7EE6-4342-B048-85BDC9FD1C3A}</a:tableStyleId>
              </a:tblPr>
              <a:tblGrid>
                <a:gridCol w="801351"/>
                <a:gridCol w="2230079"/>
                <a:gridCol w="3841339"/>
                <a:gridCol w="4044469"/>
              </a:tblGrid>
              <a:tr h="548563">
                <a:tc>
                  <a:txBody>
                    <a:bodyPr/>
                    <a:lstStyle/>
                    <a:p>
                      <a:pPr>
                        <a:lnSpc>
                          <a:spcPct val="150000"/>
                        </a:lnSpc>
                      </a:pP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叙述</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议论</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表达效果</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2377145">
                <a:tc>
                  <a:txBody>
                    <a:bodyPr/>
                    <a:lstStyle/>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3</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抄录了柔石的来信</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“但他信里有些话是错误的，政治犯而上镣，并非从他们开始，但他向来看得官场还太高，以为文明至今，到他们才开始了严酷，其实是不然的。”</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善意地指出柔石的“迂”，更是强烈地控诉国民党反动派一贯残酷镇压革命人民的法西斯暴行，表示了作者的革命义愤。</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1462854">
                <a:tc>
                  <a:txBody>
                    <a:bodyPr/>
                    <a:lstStyle/>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4</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rowSpan="2">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叙述柔石和其他</a:t>
                      </a:r>
                      <a:r>
                        <a:rPr lang="en-US" altLang="zh-CN" sz="2000" b="0" smtClean="0">
                          <a:solidFill>
                            <a:schemeClr val="tx1"/>
                          </a:solidFill>
                          <a:latin typeface="黑体" panose="02010609060101010101" pitchFamily="49" charset="-122"/>
                          <a:ea typeface="黑体" panose="02010609060101010101" pitchFamily="49" charset="-122"/>
                        </a:rPr>
                        <a:t>23</a:t>
                      </a:r>
                      <a:r>
                        <a:rPr lang="zh-CN" altLang="en-US" sz="2000" b="0" smtClean="0">
                          <a:solidFill>
                            <a:schemeClr val="tx1"/>
                          </a:solidFill>
                          <a:latin typeface="黑体" panose="02010609060101010101" pitchFamily="49" charset="-122"/>
                          <a:ea typeface="黑体" panose="02010609060101010101" pitchFamily="49" charset="-122"/>
                        </a:rPr>
                        <a:t>人一同遇难，他身上中了十弹之后</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“原来如此！</a:t>
                      </a:r>
                      <a:r>
                        <a:rPr lang="en-US" altLang="zh-CN" sz="2000" b="0" smtClean="0">
                          <a:solidFill>
                            <a:schemeClr val="tx1"/>
                          </a:solidFill>
                          <a:latin typeface="黑体" panose="02010609060101010101" pitchFamily="49" charset="-122"/>
                          <a:ea typeface="黑体" panose="02010609060101010101" pitchFamily="49" charset="-122"/>
                        </a:rPr>
                        <a:t>……”</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对战士惨死的无限悲痛和无比的惋惜之情，又有对反动派血腥暴行的满腔愤怒和强烈的抗议之意。</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548563">
                <a:tc>
                  <a:txBody>
                    <a:bodyPr/>
                    <a:lstStyle/>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5</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vMerge="1">
                  <a:txBody>
                    <a:bodyPr/>
                    <a:lstStyle/>
                    <a:p>
                      <a:endParaRPr/>
                    </a:p>
                  </a:txBody>
                  <a:tcPr marL="91448" marR="91448">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a:t>
                      </a:r>
                      <a:endParaRPr lang="zh-CN" altLang="en-US" sz="2000" b="0">
                        <a:solidFill>
                          <a:schemeClr val="tx1"/>
                        </a:solidFill>
                        <a:latin typeface="黑体" panose="02010609060101010101" pitchFamily="49" charset="-122"/>
                        <a:ea typeface="黑体" panose="02010609060101010101" pitchFamily="49" charset="-122"/>
                      </a:endParaRPr>
                    </a:p>
                  </a:txBody>
                  <a:tcPr marL="91456" marR="91456" marT="45709" marB="45709">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bl>
          </a:graphicData>
        </a:graphic>
      </p:graphicFrame>
    </p:spTree>
  </p:cSld>
  <p:clrMapOvr>
    <a:overrideClrMapping bg1="lt1" tx1="dk1" bg2="lt2" tx2="dk2" accent1="accent1" accent2="accent2" accent3="accent3" accent4="accent4" accent5="accent5" accent6="accent6" hlink="hlink" folHlink="folHlink"/>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文本框 1"/>
          <p:cNvSpPr txBox="1"/>
          <p:nvPr/>
        </p:nvSpPr>
        <p:spPr>
          <a:xfrm>
            <a:off x="5127625" y="100013"/>
            <a:ext cx="2309813" cy="646112"/>
          </a:xfrm>
          <a:prstGeom prst="rect">
            <a:avLst/>
          </a:prstGeom>
          <a:noFill/>
          <a:ln w="9525">
            <a:noFill/>
          </a:ln>
        </p:spPr>
        <p:txBody>
          <a:bodyPr>
            <a:spAutoFit/>
          </a:bodyPr>
          <a:lstStyle/>
          <a:p>
            <a:r>
              <a:rPr lang="zh-CN" altLang="en-US" sz="3600">
                <a:solidFill>
                  <a:schemeClr val="bg1"/>
                </a:solidFill>
                <a:latin typeface="宋体" panose="02010600030101010101" pitchFamily="2" charset="-122"/>
              </a:rPr>
              <a:t>研读探究</a:t>
            </a:r>
          </a:p>
        </p:txBody>
      </p:sp>
      <p:graphicFrame>
        <p:nvGraphicFramePr>
          <p:cNvPr id="3" name="表格 2"/>
          <p:cNvGraphicFramePr>
            <a:graphicFrameLocks noGrp="1"/>
          </p:cNvGraphicFramePr>
          <p:nvPr/>
        </p:nvGraphicFramePr>
        <p:xfrm>
          <a:off x="711200" y="1601788"/>
          <a:ext cx="10915651" cy="2103438"/>
        </p:xfrm>
        <a:graphic>
          <a:graphicData uri="http://schemas.openxmlformats.org/drawingml/2006/table">
            <a:tbl>
              <a:tblPr firstRow="1" bandRow="1">
                <a:tableStyleId>{5C22544A-7EE6-4342-B048-85BDC9FD1C3A}</a:tableStyleId>
              </a:tblPr>
              <a:tblGrid>
                <a:gridCol w="801235"/>
                <a:gridCol w="2229755"/>
                <a:gridCol w="3840780"/>
                <a:gridCol w="4043881"/>
              </a:tblGrid>
              <a:tr h="548723">
                <a:tc>
                  <a:txBody>
                    <a:bodyPr/>
                    <a:lstStyle/>
                    <a:p>
                      <a:pPr>
                        <a:lnSpc>
                          <a:spcPct val="150000"/>
                        </a:lnSpc>
                      </a:pP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叙述</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议    论</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       表达效果</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1005992">
                <a:tc>
                  <a:txBody>
                    <a:bodyPr/>
                    <a:lstStyle/>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6</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“一个深夜”环境的沉寂</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“我沉重的感到我失掉了很好的朋友，中国失掉了很好的青年”</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2000" b="0" smtClean="0">
                          <a:solidFill>
                            <a:schemeClr val="tx1"/>
                          </a:solidFill>
                          <a:latin typeface="黑体" panose="02010609060101010101" pitchFamily="49" charset="-122"/>
                          <a:ea typeface="黑体" panose="02010609060101010101" pitchFamily="49" charset="-122"/>
                        </a:rPr>
                        <a:t>以那脍炙人口的七言诗表示抗议</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548723">
                <a:tc>
                  <a:txBody>
                    <a:bodyPr/>
                    <a:lstStyle/>
                    <a:p>
                      <a:pPr algn="ct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7</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en-US" altLang="zh-CN" sz="2000" b="0" smtClean="0">
                          <a:solidFill>
                            <a:schemeClr val="tx1"/>
                          </a:solidFill>
                          <a:latin typeface="黑体" panose="02010609060101010101" pitchFamily="49" charset="-122"/>
                          <a:ea typeface="黑体" panose="02010609060101010101" pitchFamily="49" charset="-122"/>
                        </a:rPr>
                        <a:t>……</a:t>
                      </a:r>
                      <a:endParaRPr lang="zh-CN" altLang="en-US" sz="2000" b="0">
                        <a:solidFill>
                          <a:schemeClr val="tx1"/>
                        </a:solidFill>
                        <a:latin typeface="黑体" panose="02010609060101010101" pitchFamily="49" charset="-122"/>
                        <a:ea typeface="黑体" panose="02010609060101010101" pitchFamily="49" charset="-122"/>
                      </a:endParaRPr>
                    </a:p>
                  </a:txBody>
                  <a:tcPr marL="91443" marR="91443" marT="45727" marB="45727">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bl>
          </a:graphicData>
        </a:graphic>
      </p:graphicFrame>
      <p:sp>
        <p:nvSpPr>
          <p:cNvPr id="2" name="矩形 1"/>
          <p:cNvSpPr/>
          <p:nvPr/>
        </p:nvSpPr>
        <p:spPr>
          <a:xfrm>
            <a:off x="938213" y="4314825"/>
            <a:ext cx="10915650" cy="1939925"/>
          </a:xfrm>
          <a:prstGeom prst="rect">
            <a:avLst/>
          </a:prstGeom>
          <a:solidFill>
            <a:schemeClr val="bg1">
              <a:lumMod val="95000"/>
            </a:schemeClr>
          </a:solidFill>
        </p:spPr>
        <p:txBody>
          <a:bodyPr>
            <a:spAutoFit/>
          </a:bodyPr>
          <a:lstStyle/>
          <a:p>
            <a:pPr marL="0" marR="0" lvl="0" indent="457200" algn="l" defTabSz="914400" rtl="0" eaLnBrk="0" fontAlgn="base" latinLnBrk="0" hangingPunct="0">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记叙是基础，议论是在记叙的基础上进行。</a:t>
            </a:r>
            <a:endParaRPr kumimoji="0" lang="en-US" altLang="zh-CN"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457200" algn="l" defTabSz="914400" rtl="0" eaLnBrk="0" fontAlgn="base" latinLnBrk="0" hangingPunct="0">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记叙是“画龙”，议论则是“点睛”，二者相互为用。</a:t>
            </a:r>
            <a:endParaRPr kumimoji="0" lang="en-US" altLang="zh-CN"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457200" algn="l" defTabSz="914400" rtl="0" eaLnBrk="0" fontAlgn="base" latinLnBrk="0" hangingPunct="0">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议论或是对所叙的内容直接表明见解或做出判断，或是就个别事物点出它的普遍意义，议论必须紧密联系记叙的内容，绝不能凭空外加进去。</a:t>
            </a:r>
          </a:p>
        </p:txBody>
      </p:sp>
    </p:spTree>
  </p:cSld>
  <p:clrMapOvr>
    <a:overrideClrMapping bg1="lt1" tx1="dk1" bg2="lt2" tx2="dk2" accent1="accent1" accent2="accent2" accent3="accent3" accent4="accent4" accent5="accent5" accent6="accent6" hlink="hlink" folHlink="folHlink"/>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文本框 2482177"/>
          <p:cNvSpPr txBox="1"/>
          <p:nvPr/>
        </p:nvSpPr>
        <p:spPr>
          <a:xfrm>
            <a:off x="536575" y="1068388"/>
            <a:ext cx="5270500" cy="746125"/>
          </a:xfrm>
          <a:prstGeom prst="rect">
            <a:avLst/>
          </a:prstGeom>
          <a:noFill/>
          <a:ln w="9525">
            <a:noFill/>
          </a:ln>
        </p:spPr>
        <p:txBody>
          <a:bodyPr lIns="117176" tIns="58589" rIns="117176" bIns="58589">
            <a:spAutoFit/>
          </a:bodyPr>
          <a:lstStyle/>
          <a:p>
            <a:pPr defTabSz="1171575" eaLnBrk="1" hangingPunct="1">
              <a:lnSpc>
                <a:spcPct val="170000"/>
              </a:lnSpc>
            </a:pPr>
            <a:r>
              <a:rPr lang="zh-CN" altLang="en-US" sz="2400">
                <a:solidFill>
                  <a:srgbClr val="000000"/>
                </a:solidFill>
                <a:latin typeface="黑体" panose="02010609060101010101" pitchFamily="49" charset="-122"/>
                <a:ea typeface="黑体" panose="02010609060101010101" pitchFamily="49" charset="-122"/>
              </a:rPr>
              <a:t>    </a:t>
            </a:r>
            <a:r>
              <a:rPr lang="zh-CN" altLang="en-US" sz="2000">
                <a:solidFill>
                  <a:srgbClr val="000000"/>
                </a:solidFill>
                <a:latin typeface="黑体" panose="02010609060101010101" pitchFamily="49" charset="-122"/>
                <a:ea typeface="黑体" panose="02010609060101010101" pitchFamily="49" charset="-122"/>
              </a:rPr>
              <a:t>找出文中三处用典，体会其作用：</a:t>
            </a:r>
          </a:p>
        </p:txBody>
      </p:sp>
      <p:sp>
        <p:nvSpPr>
          <p:cNvPr id="31747" name="文本框 2482177"/>
          <p:cNvSpPr txBox="1"/>
          <p:nvPr/>
        </p:nvSpPr>
        <p:spPr>
          <a:xfrm>
            <a:off x="1614488" y="1871663"/>
            <a:ext cx="7121525" cy="641350"/>
          </a:xfrm>
          <a:prstGeom prst="rect">
            <a:avLst/>
          </a:prstGeom>
          <a:noFill/>
          <a:ln w="9525" cap="flat" cmpd="sng">
            <a:solidFill>
              <a:srgbClr val="000000"/>
            </a:solidFill>
            <a:prstDash val="solid"/>
            <a:miter/>
            <a:headEnd type="none" w="med" len="med"/>
            <a:tailEnd type="none" w="med" len="med"/>
          </a:ln>
        </p:spPr>
        <p:txBody>
          <a:bodyPr lIns="117176" tIns="58589" rIns="117176" bIns="58589">
            <a:spAutoFit/>
          </a:bodyPr>
          <a:lstStyle/>
          <a:p>
            <a:pPr defTabSz="1171575" eaLnBrk="1" hangingPunct="1">
              <a:lnSpc>
                <a:spcPct val="170000"/>
              </a:lnSpc>
            </a:pPr>
            <a:r>
              <a:rPr lang="en-US" altLang="zh-CN" sz="2000">
                <a:solidFill>
                  <a:srgbClr val="000000"/>
                </a:solidFill>
                <a:latin typeface="楷体" panose="02010609060101010101" pitchFamily="49" charset="-122"/>
                <a:ea typeface="楷体" panose="02010609060101010101" pitchFamily="49" charset="-122"/>
              </a:rPr>
              <a:t>1.</a:t>
            </a:r>
            <a:r>
              <a:rPr lang="zh-CN" altLang="en-US" sz="2000">
                <a:solidFill>
                  <a:srgbClr val="000000"/>
                </a:solidFill>
                <a:latin typeface="楷体" panose="02010609060101010101" pitchFamily="49" charset="-122"/>
                <a:ea typeface="楷体" panose="02010609060101010101" pitchFamily="49" charset="-122"/>
              </a:rPr>
              <a:t>从柔石的硬而且迂想到他的明代同乡方孝孺；</a:t>
            </a:r>
          </a:p>
        </p:txBody>
      </p:sp>
      <p:sp>
        <p:nvSpPr>
          <p:cNvPr id="31748" name="文本框 2482177"/>
          <p:cNvSpPr txBox="1"/>
          <p:nvPr/>
        </p:nvSpPr>
        <p:spPr>
          <a:xfrm>
            <a:off x="1614488" y="2708275"/>
            <a:ext cx="7878762" cy="641350"/>
          </a:xfrm>
          <a:prstGeom prst="rect">
            <a:avLst/>
          </a:prstGeom>
          <a:noFill/>
          <a:ln w="9525" cap="flat" cmpd="sng">
            <a:solidFill>
              <a:srgbClr val="000000"/>
            </a:solidFill>
            <a:prstDash val="solid"/>
            <a:miter/>
            <a:headEnd type="none" w="med" len="med"/>
            <a:tailEnd type="none" w="med" len="med"/>
          </a:ln>
        </p:spPr>
        <p:txBody>
          <a:bodyPr lIns="117176" tIns="58589" rIns="117176" bIns="58589">
            <a:spAutoFit/>
          </a:bodyPr>
          <a:lstStyle/>
          <a:p>
            <a:pPr defTabSz="1171575" eaLnBrk="1" hangingPunct="1">
              <a:lnSpc>
                <a:spcPct val="170000"/>
              </a:lnSpc>
            </a:pPr>
            <a:r>
              <a:rPr lang="en-US" altLang="zh-CN" sz="2000">
                <a:solidFill>
                  <a:srgbClr val="000000"/>
                </a:solidFill>
                <a:latin typeface="楷体" panose="02010609060101010101" pitchFamily="49" charset="-122"/>
                <a:ea typeface="楷体" panose="02010609060101010101" pitchFamily="49" charset="-122"/>
              </a:rPr>
              <a:t>2.</a:t>
            </a:r>
            <a:r>
              <a:rPr lang="zh-CN" altLang="en-US" sz="2000">
                <a:solidFill>
                  <a:srgbClr val="000000"/>
                </a:solidFill>
                <a:latin typeface="楷体" panose="02010609060101010101" pitchFamily="49" charset="-122"/>
                <a:ea typeface="楷体" panose="02010609060101010101" pitchFamily="49" charset="-122"/>
              </a:rPr>
              <a:t>从柔石被捕、自己避难而掉起</a:t>
            </a:r>
            <a:r>
              <a:rPr lang="en-US" altLang="zh-CN" sz="2000">
                <a:solidFill>
                  <a:srgbClr val="000000"/>
                </a:solidFill>
                <a:latin typeface="楷体" panose="02010609060101010101" pitchFamily="49" charset="-122"/>
                <a:ea typeface="楷体" panose="02010609060101010101" pitchFamily="49" charset="-122"/>
              </a:rPr>
              <a:t>《</a:t>
            </a:r>
            <a:r>
              <a:rPr lang="zh-CN" altLang="en-US" sz="2000">
                <a:solidFill>
                  <a:srgbClr val="000000"/>
                </a:solidFill>
                <a:latin typeface="楷体" panose="02010609060101010101" pitchFamily="49" charset="-122"/>
                <a:ea typeface="楷体" panose="02010609060101010101" pitchFamily="49" charset="-122"/>
              </a:rPr>
              <a:t>说岳全传</a:t>
            </a:r>
            <a:r>
              <a:rPr lang="en-US" altLang="zh-CN" sz="2000">
                <a:solidFill>
                  <a:srgbClr val="000000"/>
                </a:solidFill>
                <a:latin typeface="楷体" panose="02010609060101010101" pitchFamily="49" charset="-122"/>
                <a:ea typeface="楷体" panose="02010609060101010101" pitchFamily="49" charset="-122"/>
              </a:rPr>
              <a:t>》</a:t>
            </a:r>
            <a:r>
              <a:rPr lang="zh-CN" altLang="en-US" sz="2000">
                <a:solidFill>
                  <a:srgbClr val="000000"/>
                </a:solidFill>
                <a:latin typeface="楷体" panose="02010609060101010101" pitchFamily="49" charset="-122"/>
                <a:ea typeface="楷体" panose="02010609060101010101" pitchFamily="49" charset="-122"/>
              </a:rPr>
              <a:t>里高僧坐化的故事；　　</a:t>
            </a:r>
          </a:p>
        </p:txBody>
      </p:sp>
      <p:sp>
        <p:nvSpPr>
          <p:cNvPr id="5" name="文本框 2482177"/>
          <p:cNvSpPr txBox="1">
            <a:spLocks noChangeArrowheads="1"/>
          </p:cNvSpPr>
          <p:nvPr/>
        </p:nvSpPr>
        <p:spPr bwMode="auto">
          <a:xfrm>
            <a:off x="766763" y="4581525"/>
            <a:ext cx="11126788" cy="1687513"/>
          </a:xfrm>
          <a:prstGeom prst="rect">
            <a:avLst/>
          </a:prstGeom>
          <a:solidFill>
            <a:schemeClr val="bg1">
              <a:lumMod val="95000"/>
            </a:schemeClr>
          </a:solidFill>
          <a:ln>
            <a:noFill/>
          </a:ln>
        </p:spPr>
        <p:txBody>
          <a:bodyPr lIns="117176" tIns="58589" rIns="117176" bIns="58589">
            <a:spAutoFit/>
          </a:bodyPr>
          <a:lstStyle>
            <a:lvl1pPr defTabSz="1171575">
              <a:defRPr sz="2600" b="1">
                <a:solidFill>
                  <a:schemeClr val="tx1"/>
                </a:solidFill>
                <a:latin typeface="宋体" panose="02010600030101010101" pitchFamily="2" charset="-122"/>
                <a:ea typeface="等线" panose="02010600030101010101" pitchFamily="2" charset="-122"/>
              </a:defRPr>
            </a:lvl1pPr>
            <a:lvl2pPr marL="742950" indent="-285750" defTabSz="1171575">
              <a:defRPr sz="2600" b="1">
                <a:solidFill>
                  <a:schemeClr val="tx1"/>
                </a:solidFill>
                <a:latin typeface="宋体" panose="02010600030101010101" pitchFamily="2" charset="-122"/>
                <a:ea typeface="等线" panose="02010600030101010101" pitchFamily="2" charset="-122"/>
              </a:defRPr>
            </a:lvl2pPr>
            <a:lvl3pPr marL="1143000" indent="-228600" defTabSz="1171575">
              <a:defRPr sz="2600" b="1">
                <a:solidFill>
                  <a:schemeClr val="tx1"/>
                </a:solidFill>
                <a:latin typeface="宋体" panose="02010600030101010101" pitchFamily="2" charset="-122"/>
                <a:ea typeface="等线" panose="02010600030101010101" pitchFamily="2" charset="-122"/>
              </a:defRPr>
            </a:lvl3pPr>
            <a:lvl4pPr marL="1600200" indent="-228600" defTabSz="1171575">
              <a:defRPr sz="2600" b="1">
                <a:solidFill>
                  <a:schemeClr val="tx1"/>
                </a:solidFill>
                <a:latin typeface="宋体" panose="02010600030101010101" pitchFamily="2" charset="-122"/>
                <a:ea typeface="等线" panose="02010600030101010101" pitchFamily="2" charset="-122"/>
              </a:defRPr>
            </a:lvl4pPr>
            <a:lvl5pPr marL="2057400" indent="-228600" defTabSz="1171575">
              <a:defRPr sz="2600" b="1">
                <a:solidFill>
                  <a:schemeClr val="tx1"/>
                </a:solidFill>
                <a:latin typeface="宋体" panose="02010600030101010101" pitchFamily="2" charset="-122"/>
                <a:ea typeface="等线" panose="02010600030101010101" pitchFamily="2" charset="-122"/>
              </a:defRPr>
            </a:lvl5pPr>
            <a:lvl6pPr marL="25146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marL="0" marR="0" lvl="0" indent="0" algn="l" defTabSz="1171575" rtl="0" eaLnBrk="1" fontAlgn="base" latinLnBrk="0" hangingPunct="1">
              <a:lnSpc>
                <a:spcPct val="17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     这三个典故都是我国古代奸邪残害忠良的三个大冤案，大惨案，大悲剧。这三个典故，说明一个宗旨，即用司马昭杀害嵇康、吕安，秦桧杀害岳飞，朱棣杀害方孝孺这些惨案冤狱，影射国民党反动派杀害柔石白莽等革命者和进步青年。</a:t>
            </a:r>
          </a:p>
        </p:txBody>
      </p:sp>
      <p:sp>
        <p:nvSpPr>
          <p:cNvPr id="31750" name="文本框 7"/>
          <p:cNvSpPr txBox="1"/>
          <p:nvPr/>
        </p:nvSpPr>
        <p:spPr>
          <a:xfrm>
            <a:off x="5175250" y="111125"/>
            <a:ext cx="2309813" cy="646113"/>
          </a:xfrm>
          <a:prstGeom prst="rect">
            <a:avLst/>
          </a:prstGeom>
          <a:noFill/>
          <a:ln w="9525">
            <a:noFill/>
          </a:ln>
        </p:spPr>
        <p:txBody>
          <a:bodyPr>
            <a:spAutoFit/>
          </a:bodyPr>
          <a:lstStyle/>
          <a:p>
            <a:r>
              <a:rPr lang="zh-CN" altLang="en-US" sz="3600">
                <a:solidFill>
                  <a:schemeClr val="bg1"/>
                </a:solidFill>
                <a:latin typeface="宋体" panose="02010600030101010101" pitchFamily="2" charset="-122"/>
              </a:rPr>
              <a:t>研读探究</a:t>
            </a:r>
          </a:p>
        </p:txBody>
      </p:sp>
      <p:sp>
        <p:nvSpPr>
          <p:cNvPr id="31751" name="文本框 2482177"/>
          <p:cNvSpPr txBox="1"/>
          <p:nvPr/>
        </p:nvSpPr>
        <p:spPr>
          <a:xfrm>
            <a:off x="1592263" y="3544888"/>
            <a:ext cx="9858375" cy="554037"/>
          </a:xfrm>
          <a:prstGeom prst="rect">
            <a:avLst/>
          </a:prstGeom>
          <a:noFill/>
          <a:ln w="9525" cap="flat" cmpd="sng">
            <a:solidFill>
              <a:srgbClr val="000000"/>
            </a:solidFill>
            <a:prstDash val="solid"/>
            <a:miter/>
            <a:headEnd type="none" w="med" len="med"/>
            <a:tailEnd type="none" w="med" len="med"/>
          </a:ln>
        </p:spPr>
        <p:txBody>
          <a:bodyPr lIns="117176" tIns="58589" rIns="117176" bIns="58589">
            <a:spAutoFit/>
          </a:bodyPr>
          <a:lstStyle/>
          <a:p>
            <a:pPr defTabSz="1171575" eaLnBrk="1" hangingPunct="1">
              <a:lnSpc>
                <a:spcPct val="170000"/>
              </a:lnSpc>
            </a:pPr>
            <a:r>
              <a:rPr lang="en-US" altLang="zh-CN" sz="2000">
                <a:solidFill>
                  <a:srgbClr val="000000"/>
                </a:solidFill>
                <a:latin typeface="楷体" panose="02010609060101010101" pitchFamily="49" charset="-122"/>
                <a:ea typeface="楷体" panose="02010609060101010101" pitchFamily="49" charset="-122"/>
              </a:rPr>
              <a:t>3.</a:t>
            </a:r>
            <a:r>
              <a:rPr lang="zh-CN" altLang="en-US" sz="2000">
                <a:solidFill>
                  <a:srgbClr val="000000"/>
                </a:solidFill>
                <a:latin typeface="楷体" panose="02010609060101010101" pitchFamily="49" charset="-122"/>
                <a:ea typeface="楷体" panose="02010609060101010101" pitchFamily="49" charset="-122"/>
              </a:rPr>
              <a:t>从自己纪念战友没有写处，懂得了向子期</a:t>
            </a:r>
            <a:r>
              <a:rPr lang="en-US" altLang="zh-CN" sz="2000">
                <a:solidFill>
                  <a:srgbClr val="000000"/>
                </a:solidFill>
                <a:latin typeface="楷体" panose="02010609060101010101" pitchFamily="49" charset="-122"/>
                <a:ea typeface="楷体" panose="02010609060101010101" pitchFamily="49" charset="-122"/>
              </a:rPr>
              <a:t>《</a:t>
            </a:r>
            <a:r>
              <a:rPr lang="zh-CN" altLang="en-US" sz="2000">
                <a:solidFill>
                  <a:srgbClr val="000000"/>
                </a:solidFill>
                <a:latin typeface="楷体" panose="02010609060101010101" pitchFamily="49" charset="-122"/>
                <a:ea typeface="楷体" panose="02010609060101010101" pitchFamily="49" charset="-122"/>
              </a:rPr>
              <a:t>思旧赋</a:t>
            </a:r>
            <a:r>
              <a:rPr lang="en-US" altLang="zh-CN" sz="2000">
                <a:solidFill>
                  <a:srgbClr val="000000"/>
                </a:solidFill>
                <a:latin typeface="楷体" panose="02010609060101010101" pitchFamily="49" charset="-122"/>
                <a:ea typeface="楷体" panose="02010609060101010101" pitchFamily="49" charset="-122"/>
              </a:rPr>
              <a:t>》</a:t>
            </a:r>
            <a:r>
              <a:rPr lang="zh-CN" altLang="en-US" sz="2000">
                <a:solidFill>
                  <a:srgbClr val="000000"/>
                </a:solidFill>
                <a:latin typeface="楷体" panose="02010609060101010101" pitchFamily="49" charset="-122"/>
                <a:ea typeface="楷体" panose="02010609060101010101" pitchFamily="49" charset="-122"/>
              </a:rPr>
              <a:t>只有寥寥几笔的缘由。　　</a:t>
            </a:r>
          </a:p>
        </p:txBody>
      </p:sp>
    </p:spTree>
  </p:cSld>
  <p:clrMapOvr>
    <a:overrideClrMapping bg1="lt1" tx1="dk1" bg2="lt2" tx2="dk2" accent1="accent1" accent2="accent2" accent3="accent3" accent4="accent4" accent5="accent5" accent6="accent6" hlink="hlink" folHlink="folHlink"/>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498600" y="2160588"/>
            <a:ext cx="9698038" cy="1114425"/>
          </a:xfrm>
          <a:prstGeom prst="rect">
            <a:avLst/>
          </a:prstGeom>
          <a:solidFill>
            <a:schemeClr val="bg1">
              <a:lumMod val="95000"/>
            </a:schemeClr>
          </a:solidFill>
        </p:spPr>
        <p:txBody>
          <a:bodyPr>
            <a:spAutoFit/>
          </a:bodyPr>
          <a:lstStyle/>
          <a:p>
            <a:pPr marL="0" marR="0" lvl="0" indent="45720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  夜正长，路也正长，我不如忘却，不说的好罢。但我知道，即使不是我，将来总会有记起他们，再说他们的时候的。</a:t>
            </a:r>
          </a:p>
        </p:txBody>
      </p:sp>
      <p:sp>
        <p:nvSpPr>
          <p:cNvPr id="32771" name="矩形 2"/>
          <p:cNvSpPr/>
          <p:nvPr/>
        </p:nvSpPr>
        <p:spPr>
          <a:xfrm>
            <a:off x="1498600" y="3998913"/>
            <a:ext cx="9663113" cy="1476375"/>
          </a:xfrm>
          <a:prstGeom prst="rect">
            <a:avLst/>
          </a:prstGeom>
          <a:noFill/>
          <a:ln w="9525">
            <a:noFill/>
          </a:ln>
        </p:spPr>
        <p:txBody>
          <a:bodyPr>
            <a:spAutoFit/>
          </a:bodyPr>
          <a:lstStyle/>
          <a:p>
            <a:pPr indent="457200">
              <a:lnSpc>
                <a:spcPct val="150000"/>
              </a:lnSpc>
            </a:pPr>
            <a:r>
              <a:rPr lang="zh-CN" altLang="en-US" sz="2000" b="0">
                <a:latin typeface="黑体" panose="02010609060101010101" pitchFamily="49" charset="-122"/>
                <a:ea typeface="黑体" panose="02010609060101010101" pitchFamily="49" charset="-122"/>
              </a:rPr>
              <a:t>  这里的“夜”象征当时的黑暗社会，也就是国民党反动派统治的漫漫长夜；“路”象征什么革命的道路，就是与反动统治进行不屈斗争的革命之路。文章结尾与开头互相照应。表达了作者对革命胜利的坚定信心和与敌人斗争到底的彻底革命。</a:t>
            </a:r>
          </a:p>
        </p:txBody>
      </p:sp>
      <p:sp>
        <p:nvSpPr>
          <p:cNvPr id="32772" name="文本框 2482177"/>
          <p:cNvSpPr txBox="1"/>
          <p:nvPr/>
        </p:nvSpPr>
        <p:spPr>
          <a:xfrm>
            <a:off x="1389063" y="1087438"/>
            <a:ext cx="5270500" cy="641350"/>
          </a:xfrm>
          <a:prstGeom prst="rect">
            <a:avLst/>
          </a:prstGeom>
          <a:noFill/>
          <a:ln w="9525">
            <a:noFill/>
          </a:ln>
        </p:spPr>
        <p:txBody>
          <a:bodyPr lIns="117176" tIns="58589" rIns="117176" bIns="58589">
            <a:spAutoFit/>
          </a:bodyPr>
          <a:lstStyle/>
          <a:p>
            <a:pPr defTabSz="1171575" eaLnBrk="1" hangingPunct="1">
              <a:lnSpc>
                <a:spcPct val="170000"/>
              </a:lnSpc>
            </a:pPr>
            <a:r>
              <a:rPr lang="zh-CN" altLang="en-US" sz="2000">
                <a:solidFill>
                  <a:srgbClr val="000000"/>
                </a:solidFill>
                <a:latin typeface="黑体" panose="02010609060101010101" pitchFamily="49" charset="-122"/>
                <a:ea typeface="黑体" panose="02010609060101010101" pitchFamily="49" charset="-122"/>
              </a:rPr>
              <a:t>体会结尾句的作用：</a:t>
            </a:r>
          </a:p>
        </p:txBody>
      </p:sp>
      <p:sp>
        <p:nvSpPr>
          <p:cNvPr id="32773" name="文本框 7"/>
          <p:cNvSpPr txBox="1"/>
          <p:nvPr/>
        </p:nvSpPr>
        <p:spPr>
          <a:xfrm>
            <a:off x="5175250" y="111125"/>
            <a:ext cx="2309813" cy="646113"/>
          </a:xfrm>
          <a:prstGeom prst="rect">
            <a:avLst/>
          </a:prstGeom>
          <a:noFill/>
          <a:ln w="9525">
            <a:noFill/>
          </a:ln>
        </p:spPr>
        <p:txBody>
          <a:bodyPr>
            <a:spAutoFit/>
          </a:bodyPr>
          <a:lstStyle/>
          <a:p>
            <a:r>
              <a:rPr lang="zh-CN" altLang="en-US" sz="3600">
                <a:solidFill>
                  <a:schemeClr val="bg1"/>
                </a:solidFill>
                <a:latin typeface="宋体" panose="02010600030101010101" pitchFamily="2" charset="-122"/>
              </a:rPr>
              <a:t>研读探究</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文本框 2455553"/>
          <p:cNvSpPr txBox="1"/>
          <p:nvPr/>
        </p:nvSpPr>
        <p:spPr>
          <a:xfrm>
            <a:off x="577850" y="1101725"/>
            <a:ext cx="4984750" cy="673100"/>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000000"/>
                </a:solidFill>
                <a:latin typeface="黑体" panose="02010609060101010101" pitchFamily="49" charset="-122"/>
                <a:ea typeface="黑体" panose="02010609060101010101" pitchFamily="49" charset="-122"/>
              </a:rPr>
              <a:t>   如何理解文中重要句子的含义？</a:t>
            </a:r>
            <a:endParaRPr lang="zh-CN" altLang="en-US" sz="2400" b="0">
              <a:solidFill>
                <a:srgbClr val="0000FF"/>
              </a:solidFill>
              <a:latin typeface="黑体" panose="02010609060101010101" pitchFamily="49" charset="-122"/>
              <a:ea typeface="黑体" panose="02010609060101010101" pitchFamily="49" charset="-122"/>
            </a:endParaRPr>
          </a:p>
        </p:txBody>
      </p:sp>
      <p:sp>
        <p:nvSpPr>
          <p:cNvPr id="33795" name="文本框 2"/>
          <p:cNvSpPr txBox="1"/>
          <p:nvPr/>
        </p:nvSpPr>
        <p:spPr>
          <a:xfrm>
            <a:off x="5175250" y="111125"/>
            <a:ext cx="2309813" cy="646113"/>
          </a:xfrm>
          <a:prstGeom prst="rect">
            <a:avLst/>
          </a:prstGeom>
          <a:noFill/>
          <a:ln w="9525">
            <a:noFill/>
          </a:ln>
        </p:spPr>
        <p:txBody>
          <a:bodyPr>
            <a:spAutoFit/>
          </a:bodyPr>
          <a:lstStyle/>
          <a:p>
            <a:r>
              <a:rPr lang="zh-CN" altLang="en-US" sz="3600">
                <a:solidFill>
                  <a:schemeClr val="bg1"/>
                </a:solidFill>
                <a:latin typeface="宋体" panose="02010600030101010101" pitchFamily="2" charset="-122"/>
              </a:rPr>
              <a:t>读写策略</a:t>
            </a:r>
          </a:p>
        </p:txBody>
      </p:sp>
      <p:sp>
        <p:nvSpPr>
          <p:cNvPr id="33796" name="文本框 2455553"/>
          <p:cNvSpPr txBox="1"/>
          <p:nvPr/>
        </p:nvSpPr>
        <p:spPr>
          <a:xfrm>
            <a:off x="2211388" y="5848350"/>
            <a:ext cx="8662987" cy="671513"/>
          </a:xfrm>
          <a:prstGeom prst="rect">
            <a:avLst/>
          </a:prstGeom>
          <a:noFill/>
          <a:ln w="9525">
            <a:noFill/>
          </a:ln>
        </p:spPr>
        <p:txBody>
          <a:bodyPr lIns="117176" tIns="58589" rIns="117176" bIns="58589">
            <a:spAutoFit/>
          </a:bodyPr>
          <a:lstStyle/>
          <a:p>
            <a:pPr defTabSz="1171575" eaLnBrk="1" hangingPunct="1">
              <a:lnSpc>
                <a:spcPct val="150000"/>
              </a:lnSpc>
            </a:pPr>
            <a:r>
              <a:rPr lang="zh-CN" altLang="en-US" sz="2400" b="0">
                <a:solidFill>
                  <a:srgbClr val="000000"/>
                </a:solidFill>
                <a:latin typeface="黑体" panose="02010609060101010101" pitchFamily="49" charset="-122"/>
                <a:ea typeface="黑体" panose="02010609060101010101" pitchFamily="49" charset="-122"/>
              </a:rPr>
              <a:t>    可学习本套资源中</a:t>
            </a:r>
            <a:r>
              <a:rPr lang="en-US" altLang="zh-CN" sz="2400" b="0">
                <a:solidFill>
                  <a:srgbClr val="FF0000"/>
                </a:solidFill>
                <a:latin typeface="黑体" panose="02010609060101010101" pitchFamily="49" charset="-122"/>
                <a:ea typeface="黑体" panose="02010609060101010101" pitchFamily="49" charset="-122"/>
              </a:rPr>
              <a:t>【</a:t>
            </a:r>
            <a:r>
              <a:rPr lang="zh-CN" altLang="en-US" sz="2400" b="0">
                <a:solidFill>
                  <a:srgbClr val="FF0000"/>
                </a:solidFill>
                <a:latin typeface="黑体" panose="02010609060101010101" pitchFamily="49" charset="-122"/>
                <a:ea typeface="黑体" panose="02010609060101010101" pitchFamily="49" charset="-122"/>
              </a:rPr>
              <a:t>读写策略</a:t>
            </a:r>
            <a:r>
              <a:rPr lang="en-US" altLang="zh-CN" sz="2400" b="0">
                <a:solidFill>
                  <a:srgbClr val="FF0000"/>
                </a:solidFill>
                <a:latin typeface="黑体" panose="02010609060101010101" pitchFamily="49" charset="-122"/>
                <a:ea typeface="黑体" panose="02010609060101010101" pitchFamily="49" charset="-122"/>
              </a:rPr>
              <a:t>】</a:t>
            </a:r>
            <a:r>
              <a:rPr lang="zh-CN" altLang="en-US" sz="2400" b="0">
                <a:solidFill>
                  <a:srgbClr val="FF0000"/>
                </a:solidFill>
                <a:latin typeface="黑体" panose="02010609060101010101" pitchFamily="49" charset="-122"/>
                <a:ea typeface="黑体" panose="02010609060101010101" pitchFamily="49" charset="-122"/>
              </a:rPr>
              <a:t>理解文中重要句子的含义。</a:t>
            </a:r>
          </a:p>
        </p:txBody>
      </p:sp>
      <p:pic>
        <p:nvPicPr>
          <p:cNvPr id="33797" name="图片 1"/>
          <p:cNvPicPr>
            <a:picLocks noChangeAspect="1"/>
          </p:cNvPicPr>
          <p:nvPr/>
        </p:nvPicPr>
        <p:blipFill>
          <a:blip r:embed="rId3"/>
          <a:stretch>
            <a:fillRect/>
          </a:stretch>
        </p:blipFill>
        <p:spPr>
          <a:xfrm>
            <a:off x="3167063" y="1976438"/>
            <a:ext cx="6750050" cy="3792537"/>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文本框 2405377"/>
          <p:cNvSpPr txBox="1">
            <a:spLocks noChangeArrowheads="1"/>
          </p:cNvSpPr>
          <p:nvPr/>
        </p:nvSpPr>
        <p:spPr bwMode="auto">
          <a:xfrm>
            <a:off x="3082925" y="1031875"/>
            <a:ext cx="5746750" cy="3443288"/>
          </a:xfrm>
          <a:prstGeom prst="rect">
            <a:avLst/>
          </a:prstGeom>
          <a:solidFill>
            <a:schemeClr val="bg1">
              <a:lumMod val="95000"/>
            </a:schemeClr>
          </a:solidFill>
          <a:ln>
            <a:noFill/>
          </a:ln>
        </p:spPr>
        <p:txBody>
          <a:bodyPr lIns="117176" tIns="58589" rIns="117176" bIns="58589">
            <a:spAutoFit/>
          </a:bodyPr>
          <a:lstStyle>
            <a:lvl1pPr defTabSz="1171575">
              <a:defRPr sz="2600" b="1">
                <a:solidFill>
                  <a:schemeClr val="tx1"/>
                </a:solidFill>
                <a:latin typeface="宋体" panose="02010600030101010101" pitchFamily="2" charset="-122"/>
                <a:ea typeface="等线" panose="02010600030101010101" pitchFamily="2" charset="-122"/>
              </a:defRPr>
            </a:lvl1pPr>
            <a:lvl2pPr marL="742950" indent="-285750" defTabSz="1171575">
              <a:defRPr sz="2600" b="1">
                <a:solidFill>
                  <a:schemeClr val="tx1"/>
                </a:solidFill>
                <a:latin typeface="宋体" panose="02010600030101010101" pitchFamily="2" charset="-122"/>
                <a:ea typeface="等线" panose="02010600030101010101" pitchFamily="2" charset="-122"/>
              </a:defRPr>
            </a:lvl2pPr>
            <a:lvl3pPr marL="1143000" indent="-228600" defTabSz="1171575">
              <a:defRPr sz="2600" b="1">
                <a:solidFill>
                  <a:schemeClr val="tx1"/>
                </a:solidFill>
                <a:latin typeface="宋体" panose="02010600030101010101" pitchFamily="2" charset="-122"/>
                <a:ea typeface="等线" panose="02010600030101010101" pitchFamily="2" charset="-122"/>
              </a:defRPr>
            </a:lvl3pPr>
            <a:lvl4pPr marL="1600200" indent="-228600" defTabSz="1171575">
              <a:defRPr sz="2600" b="1">
                <a:solidFill>
                  <a:schemeClr val="tx1"/>
                </a:solidFill>
                <a:latin typeface="宋体" panose="02010600030101010101" pitchFamily="2" charset="-122"/>
                <a:ea typeface="等线" panose="02010600030101010101" pitchFamily="2" charset="-122"/>
              </a:defRPr>
            </a:lvl4pPr>
            <a:lvl5pPr marL="2057400" indent="-228600" defTabSz="1171575">
              <a:defRPr sz="2600" b="1">
                <a:solidFill>
                  <a:schemeClr val="tx1"/>
                </a:solidFill>
                <a:latin typeface="宋体" panose="02010600030101010101" pitchFamily="2" charset="-122"/>
                <a:ea typeface="等线" panose="02010600030101010101" pitchFamily="2" charset="-122"/>
              </a:defRPr>
            </a:lvl5pPr>
            <a:lvl6pPr marL="25146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marL="0" marR="0" lvl="0" indent="0" algn="ctr" defTabSz="1171575"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自　嘲</a:t>
            </a:r>
          </a:p>
          <a:p>
            <a:pPr marL="0" marR="0" lvl="0" indent="0" algn="ctr" defTabSz="1171575"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鲁　迅</a:t>
            </a:r>
          </a:p>
          <a:p>
            <a:pPr marL="0" marR="0" lvl="0" indent="0" algn="ctr" defTabSz="1171575"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运交华盖欲何求？未敢翻身已碰头。</a:t>
            </a:r>
          </a:p>
          <a:p>
            <a:pPr marL="0" marR="0" lvl="0" indent="0" algn="ctr" defTabSz="1171575"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破帽遮颜过闹市，漏船载酒泛中流。</a:t>
            </a:r>
          </a:p>
          <a:p>
            <a:pPr marL="0" marR="0" lvl="0" indent="0" algn="ctr" defTabSz="1171575"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横眉冷对千夫指，俯首甘为孺子牛。</a:t>
            </a:r>
          </a:p>
          <a:p>
            <a:pPr marL="0" marR="0" lvl="0" indent="0" algn="ctr" defTabSz="1171575"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rPr>
              <a:t>躲进小楼成一统，管他冬夏与春秋。</a:t>
            </a:r>
            <a:endParaRPr kumimoji="0" lang="zh-CN" altLang="en-US" sz="24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4819" name="文本框 3"/>
          <p:cNvSpPr txBox="1"/>
          <p:nvPr/>
        </p:nvSpPr>
        <p:spPr>
          <a:xfrm>
            <a:off x="5175250" y="111125"/>
            <a:ext cx="2309813" cy="646113"/>
          </a:xfrm>
          <a:prstGeom prst="rect">
            <a:avLst/>
          </a:prstGeom>
          <a:noFill/>
          <a:ln w="9525">
            <a:noFill/>
          </a:ln>
        </p:spPr>
        <p:txBody>
          <a:bodyPr>
            <a:spAutoFit/>
          </a:bodyPr>
          <a:lstStyle/>
          <a:p>
            <a:r>
              <a:rPr lang="zh-CN" altLang="en-US" sz="3600">
                <a:solidFill>
                  <a:schemeClr val="bg1"/>
                </a:solidFill>
                <a:latin typeface="宋体" panose="02010600030101010101" pitchFamily="2" charset="-122"/>
              </a:rPr>
              <a:t>拓展阅读</a:t>
            </a:r>
          </a:p>
        </p:txBody>
      </p:sp>
      <p:sp>
        <p:nvSpPr>
          <p:cNvPr id="5" name="文本框 2406401"/>
          <p:cNvSpPr txBox="1">
            <a:spLocks noChangeArrowheads="1"/>
          </p:cNvSpPr>
          <p:nvPr/>
        </p:nvSpPr>
        <p:spPr bwMode="auto">
          <a:xfrm>
            <a:off x="1149350" y="4562475"/>
            <a:ext cx="10669588" cy="1965325"/>
          </a:xfrm>
          <a:prstGeom prst="rect">
            <a:avLst/>
          </a:prstGeom>
          <a:noFill/>
          <a:ln w="19050">
            <a:solidFill>
              <a:schemeClr val="accent6">
                <a:lumMod val="75000"/>
              </a:schemeClr>
            </a:solidFill>
            <a:prstDash val="dash"/>
            <a:miter lim="800000"/>
          </a:ln>
          <a:extLst>
            <a:ext uri="{909E8E84-426E-40DD-AFC4-6F175D3DCCD1}">
              <a14:hiddenFill xmlns:a14="http://schemas.microsoft.com/office/drawing/2010/main">
                <a:solidFill>
                  <a:srgbClr val="FFFFFF"/>
                </a:solidFill>
              </a14:hiddenFill>
            </a:ext>
          </a:extLst>
        </p:spPr>
        <p:txBody>
          <a:bodyPr lIns="117176" tIns="58589" rIns="117176" bIns="58589">
            <a:spAutoFit/>
          </a:bodyPr>
          <a:lstStyle>
            <a:lvl1pPr defTabSz="1171575">
              <a:defRPr sz="2600" b="1">
                <a:solidFill>
                  <a:schemeClr val="tx1"/>
                </a:solidFill>
                <a:latin typeface="宋体" panose="02010600030101010101" pitchFamily="2" charset="-122"/>
                <a:ea typeface="等线" panose="02010600030101010101" pitchFamily="2" charset="-122"/>
              </a:defRPr>
            </a:lvl1pPr>
            <a:lvl2pPr marL="742950" indent="-285750" defTabSz="1171575">
              <a:defRPr sz="2600" b="1">
                <a:solidFill>
                  <a:schemeClr val="tx1"/>
                </a:solidFill>
                <a:latin typeface="宋体" panose="02010600030101010101" pitchFamily="2" charset="-122"/>
                <a:ea typeface="等线" panose="02010600030101010101" pitchFamily="2" charset="-122"/>
              </a:defRPr>
            </a:lvl2pPr>
            <a:lvl3pPr marL="1143000" indent="-228600" defTabSz="1171575">
              <a:defRPr sz="2600" b="1">
                <a:solidFill>
                  <a:schemeClr val="tx1"/>
                </a:solidFill>
                <a:latin typeface="宋体" panose="02010600030101010101" pitchFamily="2" charset="-122"/>
                <a:ea typeface="等线" panose="02010600030101010101" pitchFamily="2" charset="-122"/>
              </a:defRPr>
            </a:lvl3pPr>
            <a:lvl4pPr marL="1600200" indent="-228600" defTabSz="1171575">
              <a:defRPr sz="2600" b="1">
                <a:solidFill>
                  <a:schemeClr val="tx1"/>
                </a:solidFill>
                <a:latin typeface="宋体" panose="02010600030101010101" pitchFamily="2" charset="-122"/>
                <a:ea typeface="等线" panose="02010600030101010101" pitchFamily="2" charset="-122"/>
              </a:defRPr>
            </a:lvl4pPr>
            <a:lvl5pPr marL="2057400" indent="-228600" defTabSz="1171575">
              <a:defRPr sz="2600" b="1">
                <a:solidFill>
                  <a:schemeClr val="tx1"/>
                </a:solidFill>
                <a:latin typeface="宋体" panose="02010600030101010101" pitchFamily="2" charset="-122"/>
                <a:ea typeface="等线" panose="02010600030101010101" pitchFamily="2" charset="-122"/>
              </a:defRPr>
            </a:lvl5pPr>
            <a:lvl6pPr marL="25146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marL="0" marR="0" lvl="0" indent="0" algn="l" defTabSz="1171575"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     本</a:t>
            </a: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诗表明了鲁迅对敌人的藐视和为革命事业战斗到底的决心</a:t>
            </a:r>
            <a:r>
              <a:rPr kumimoji="0" lang="zh-CN" altLang="en-US" sz="2000" b="0"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 “横眉”</a:t>
            </a: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“俯首”形象地写出了革命战士对待敌人和对待人民两种截然不同的态度。这两句不仅意义深长而且形象鲜明。郭沫若同志在</a:t>
            </a:r>
            <a:r>
              <a:rPr kumimoji="0" lang="en-US" altLang="zh-CN"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a:t>
            </a: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鲁迅诗稿序</a:t>
            </a:r>
            <a:r>
              <a:rPr kumimoji="0" lang="en-US" altLang="zh-CN"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a:t>
            </a:r>
            <a:r>
              <a:rPr kumimoji="0" lang="zh-CN" altLang="en-US" sz="2000" b="0"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里赞美这一联道：“虽寥寥十四字，对方生与垂死之力量，爱憎分明；将团结与斗争之精神，表现具足。此真可谓前无古人，后启来者。”</a:t>
            </a:r>
            <a:endParaRPr kumimoji="0" lang="zh-CN" altLang="en-US" sz="2000" b="0"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endParaRPr>
          </a:p>
        </p:txBody>
      </p:sp>
      <p:pic>
        <p:nvPicPr>
          <p:cNvPr id="34821" name="Picture 6" descr="18.TIF"/>
          <p:cNvPicPr>
            <a:picLocks noChangeAspect="1"/>
          </p:cNvPicPr>
          <p:nvPr/>
        </p:nvPicPr>
        <p:blipFill>
          <a:blip r:embed="rId3"/>
          <a:stretch>
            <a:fillRect/>
          </a:stretch>
        </p:blipFill>
        <p:spPr>
          <a:xfrm>
            <a:off x="9823450" y="1281113"/>
            <a:ext cx="1393825" cy="286385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txBox="1"/>
          <p:nvPr/>
        </p:nvSpPr>
        <p:spPr>
          <a:xfrm>
            <a:off x="923925" y="1979613"/>
            <a:ext cx="10699750" cy="4117975"/>
          </a:xfrm>
          <a:prstGeom prst="rect">
            <a:avLst/>
          </a:prstGeom>
          <a:noFill/>
          <a:ln w="9525" cap="flat" cmpd="sng">
            <a:solidFill>
              <a:schemeClr val="tx1"/>
            </a:solidFill>
            <a:prstDash val="solid"/>
            <a:miter/>
            <a:headEnd type="none" w="med" len="med"/>
            <a:tailEnd type="none" w="med" len="med"/>
          </a:ln>
        </p:spPr>
        <p:txBody>
          <a:bodyPr/>
          <a:lstStyle/>
          <a:p>
            <a:pPr indent="622300" defTabSz="1217930" eaLnBrk="1">
              <a:lnSpc>
                <a:spcPct val="130000"/>
              </a:lnSpc>
              <a:spcBef>
                <a:spcPct val="20000"/>
              </a:spcBef>
              <a:buFont typeface="Wingdings" panose="05000000000000000000" pitchFamily="2" charset="2"/>
              <a:buNone/>
            </a:pPr>
            <a:r>
              <a:rPr lang="zh-CN" altLang="en-US" sz="2400" b="0">
                <a:latin typeface="黑体" panose="02010609060101010101" pitchFamily="49" charset="-122"/>
                <a:ea typeface="黑体" panose="02010609060101010101" pitchFamily="49" charset="-122"/>
              </a:rPr>
              <a:t>阅读</a:t>
            </a:r>
            <a:r>
              <a:rPr lang="en-US" altLang="zh-CN" sz="2400" b="0">
                <a:latin typeface="黑体" panose="02010609060101010101" pitchFamily="49" charset="-122"/>
                <a:ea typeface="黑体" panose="02010609060101010101" pitchFamily="49" charset="-122"/>
              </a:rPr>
              <a:t>《</a:t>
            </a:r>
            <a:r>
              <a:rPr lang="zh-CN" altLang="en-US" sz="2400" b="0">
                <a:latin typeface="黑体" panose="02010609060101010101" pitchFamily="49" charset="-122"/>
                <a:ea typeface="黑体" panose="02010609060101010101" pitchFamily="49" charset="-122"/>
              </a:rPr>
              <a:t>为了忘却的记念</a:t>
            </a:r>
            <a:r>
              <a:rPr lang="en-US" altLang="zh-CN" sz="2400" b="0">
                <a:latin typeface="黑体" panose="02010609060101010101" pitchFamily="49" charset="-122"/>
                <a:ea typeface="黑体" panose="02010609060101010101" pitchFamily="49" charset="-122"/>
              </a:rPr>
              <a:t>》</a:t>
            </a:r>
            <a:r>
              <a:rPr lang="zh-CN" altLang="en-US" sz="2400" b="0">
                <a:latin typeface="黑体" panose="02010609060101010101" pitchFamily="49" charset="-122"/>
                <a:ea typeface="黑体" panose="02010609060101010101" pitchFamily="49" charset="-122"/>
              </a:rPr>
              <a:t>，完成或思考下列问题：</a:t>
            </a:r>
          </a:p>
          <a:p>
            <a:pPr indent="622300" defTabSz="1217930" eaLnBrk="1">
              <a:lnSpc>
                <a:spcPct val="130000"/>
              </a:lnSpc>
              <a:spcBef>
                <a:spcPct val="20000"/>
              </a:spcBef>
              <a:buFont typeface="Wingdings" panose="05000000000000000000" pitchFamily="2" charset="2"/>
              <a:buNone/>
            </a:pPr>
            <a:r>
              <a:rPr lang="en-US" altLang="zh-CN" sz="2400" b="0">
                <a:latin typeface="黑体" panose="02010609060101010101" pitchFamily="49" charset="-122"/>
                <a:ea typeface="黑体" panose="02010609060101010101" pitchFamily="49" charset="-122"/>
              </a:rPr>
              <a:t>1.</a:t>
            </a:r>
            <a:r>
              <a:rPr lang="zh-CN" altLang="en-US" sz="2400" b="0">
                <a:latin typeface="黑体" panose="02010609060101010101" pitchFamily="49" charset="-122"/>
                <a:ea typeface="黑体" panose="02010609060101010101" pitchFamily="49" charset="-122"/>
              </a:rPr>
              <a:t>借助书下注释和工具书，扫清文字障碍。</a:t>
            </a:r>
          </a:p>
          <a:p>
            <a:pPr indent="622300" defTabSz="1217930" eaLnBrk="1">
              <a:lnSpc>
                <a:spcPct val="130000"/>
              </a:lnSpc>
              <a:spcBef>
                <a:spcPct val="20000"/>
              </a:spcBef>
              <a:buFont typeface="Wingdings" panose="05000000000000000000" pitchFamily="2" charset="2"/>
              <a:buNone/>
            </a:pPr>
            <a:r>
              <a:rPr lang="en-US" altLang="zh-CN" sz="2400" b="0">
                <a:latin typeface="黑体" panose="02010609060101010101" pitchFamily="49" charset="-122"/>
                <a:ea typeface="黑体" panose="02010609060101010101" pitchFamily="49" charset="-122"/>
              </a:rPr>
              <a:t>2.</a:t>
            </a:r>
            <a:r>
              <a:rPr lang="zh-CN" altLang="en-US" sz="2400" b="0">
                <a:latin typeface="黑体" panose="02010609060101010101" pitchFamily="49" charset="-122"/>
                <a:ea typeface="黑体" panose="02010609060101010101" pitchFamily="49" charset="-122"/>
              </a:rPr>
              <a:t>课文题目是不是一个病句，应该怎样断句，如何理解？</a:t>
            </a:r>
          </a:p>
          <a:p>
            <a:pPr indent="622300" defTabSz="1217930" eaLnBrk="1">
              <a:lnSpc>
                <a:spcPct val="130000"/>
              </a:lnSpc>
              <a:spcBef>
                <a:spcPct val="20000"/>
              </a:spcBef>
              <a:buFont typeface="Wingdings" panose="05000000000000000000" pitchFamily="2" charset="2"/>
              <a:buNone/>
            </a:pPr>
            <a:r>
              <a:rPr lang="en-US" altLang="zh-CN" sz="2400" b="0">
                <a:latin typeface="黑体" panose="02010609060101010101" pitchFamily="49" charset="-122"/>
                <a:ea typeface="黑体" panose="02010609060101010101" pitchFamily="49" charset="-122"/>
              </a:rPr>
              <a:t>3.</a:t>
            </a:r>
            <a:r>
              <a:rPr lang="zh-CN" altLang="en-US" sz="2400" b="0">
                <a:latin typeface="黑体" panose="02010609060101010101" pitchFamily="49" charset="-122"/>
                <a:ea typeface="黑体" panose="02010609060101010101" pitchFamily="49" charset="-122"/>
              </a:rPr>
              <a:t>文章中提到了三个典故，要求能够口述给别人听。</a:t>
            </a:r>
          </a:p>
          <a:p>
            <a:pPr indent="622300" defTabSz="1217930" eaLnBrk="1">
              <a:lnSpc>
                <a:spcPct val="130000"/>
              </a:lnSpc>
              <a:spcBef>
                <a:spcPct val="20000"/>
              </a:spcBef>
              <a:buFont typeface="Wingdings" panose="05000000000000000000" pitchFamily="2" charset="2"/>
              <a:buNone/>
            </a:pPr>
            <a:r>
              <a:rPr lang="en-US" altLang="zh-CN" sz="2400" b="0">
                <a:latin typeface="黑体" panose="02010609060101010101" pitchFamily="49" charset="-122"/>
                <a:ea typeface="黑体" panose="02010609060101010101" pitchFamily="49" charset="-122"/>
              </a:rPr>
              <a:t>4.</a:t>
            </a:r>
            <a:r>
              <a:rPr lang="zh-CN" altLang="en-US" sz="2400" b="0">
                <a:latin typeface="黑体" panose="02010609060101010101" pitchFamily="49" charset="-122"/>
                <a:ea typeface="黑体" panose="02010609060101010101" pitchFamily="49" charset="-122"/>
              </a:rPr>
              <a:t>课文共五部分，在每个序号后写下本部分的大意。</a:t>
            </a:r>
          </a:p>
          <a:p>
            <a:pPr indent="622300" defTabSz="1217930" eaLnBrk="1">
              <a:lnSpc>
                <a:spcPct val="130000"/>
              </a:lnSpc>
              <a:spcBef>
                <a:spcPct val="20000"/>
              </a:spcBef>
              <a:buFont typeface="Wingdings" panose="05000000000000000000" pitchFamily="2" charset="2"/>
              <a:buNone/>
            </a:pPr>
            <a:r>
              <a:rPr lang="en-US" altLang="zh-CN" sz="2400" b="0">
                <a:latin typeface="黑体" panose="02010609060101010101" pitchFamily="49" charset="-122"/>
                <a:ea typeface="黑体" panose="02010609060101010101" pitchFamily="49" charset="-122"/>
              </a:rPr>
              <a:t>5.</a:t>
            </a:r>
            <a:r>
              <a:rPr lang="zh-CN" altLang="en-US" sz="2400" b="0">
                <a:latin typeface="黑体" panose="02010609060101010101" pitchFamily="49" charset="-122"/>
                <a:ea typeface="黑体" panose="02010609060101010101" pitchFamily="49" charset="-122"/>
              </a:rPr>
              <a:t>理清每部分大意后揣摩作者的写作思路。</a:t>
            </a:r>
          </a:p>
          <a:p>
            <a:pPr indent="622300" defTabSz="1217930" eaLnBrk="1">
              <a:lnSpc>
                <a:spcPct val="130000"/>
              </a:lnSpc>
              <a:spcBef>
                <a:spcPct val="20000"/>
              </a:spcBef>
              <a:buFont typeface="Wingdings" panose="05000000000000000000" pitchFamily="2" charset="2"/>
              <a:buNone/>
            </a:pPr>
            <a:r>
              <a:rPr lang="en-US" altLang="zh-CN" sz="2400" b="0">
                <a:latin typeface="黑体" panose="02010609060101010101" pitchFamily="49" charset="-122"/>
                <a:ea typeface="黑体" panose="02010609060101010101" pitchFamily="49" charset="-122"/>
              </a:rPr>
              <a:t>6.</a:t>
            </a:r>
            <a:r>
              <a:rPr lang="zh-CN" altLang="en-US" sz="2400" b="0">
                <a:latin typeface="黑体" panose="02010609060101010101" pitchFamily="49" charset="-122"/>
                <a:ea typeface="黑体" panose="02010609060101010101" pitchFamily="49" charset="-122"/>
              </a:rPr>
              <a:t>通过阅读课文，就课文内容提出疑问。</a:t>
            </a:r>
            <a:r>
              <a:rPr lang="en-US" altLang="zh-CN" sz="2400" b="0">
                <a:latin typeface="黑体" panose="02010609060101010101" pitchFamily="49" charset="-122"/>
                <a:ea typeface="黑体" panose="02010609060101010101" pitchFamily="49" charset="-122"/>
              </a:rPr>
              <a:t>(</a:t>
            </a:r>
            <a:r>
              <a:rPr lang="zh-CN" altLang="en-US" sz="2400" b="0">
                <a:latin typeface="黑体" panose="02010609060101010101" pitchFamily="49" charset="-122"/>
                <a:ea typeface="黑体" panose="02010609060101010101" pitchFamily="49" charset="-122"/>
              </a:rPr>
              <a:t>包括文意、思路、语言等方面</a:t>
            </a:r>
            <a:r>
              <a:rPr lang="en-US" altLang="zh-CN" sz="2400" b="0">
                <a:latin typeface="黑体" panose="02010609060101010101" pitchFamily="49" charset="-122"/>
                <a:ea typeface="黑体" panose="02010609060101010101" pitchFamily="49" charset="-122"/>
              </a:rPr>
              <a:t>)</a:t>
            </a:r>
            <a:endParaRPr lang="zh-CN" altLang="en-US" sz="2400" b="0">
              <a:latin typeface="黑体" panose="02010609060101010101" pitchFamily="49" charset="-122"/>
              <a:ea typeface="黑体" panose="02010609060101010101" pitchFamily="49" charset="-122"/>
            </a:endParaRPr>
          </a:p>
        </p:txBody>
      </p:sp>
      <p:sp>
        <p:nvSpPr>
          <p:cNvPr id="9219" name="矩形 2"/>
          <p:cNvSpPr/>
          <p:nvPr/>
        </p:nvSpPr>
        <p:spPr>
          <a:xfrm>
            <a:off x="409575" y="1152525"/>
            <a:ext cx="2249488" cy="652463"/>
          </a:xfrm>
          <a:prstGeom prst="rect">
            <a:avLst/>
          </a:prstGeom>
          <a:noFill/>
          <a:ln w="9525">
            <a:noFill/>
          </a:ln>
        </p:spPr>
        <p:txBody>
          <a:bodyPr wrap="none">
            <a:spAutoFit/>
          </a:bodyPr>
          <a:lstStyle/>
          <a:p>
            <a:pPr indent="622300" eaLnBrk="1">
              <a:lnSpc>
                <a:spcPct val="130000"/>
              </a:lnSpc>
              <a:buFont typeface="Wingdings" panose="05000000000000000000" pitchFamily="2" charset="2"/>
              <a:buNone/>
            </a:pPr>
            <a:r>
              <a:rPr lang="zh-CN" altLang="en-US" sz="2800" b="0">
                <a:latin typeface="黑体" panose="02010609060101010101" pitchFamily="49" charset="-122"/>
                <a:ea typeface="黑体" panose="02010609060101010101" pitchFamily="49" charset="-122"/>
              </a:rPr>
              <a:t>预习问题</a:t>
            </a:r>
          </a:p>
        </p:txBody>
      </p:sp>
      <p:sp>
        <p:nvSpPr>
          <p:cNvPr id="9220" name="TextBox 1"/>
          <p:cNvSpPr txBox="1"/>
          <p:nvPr/>
        </p:nvSpPr>
        <p:spPr>
          <a:xfrm>
            <a:off x="2924175" y="68263"/>
            <a:ext cx="6834188"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情境导入</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1"/>
          <p:cNvSpPr/>
          <p:nvPr/>
        </p:nvSpPr>
        <p:spPr>
          <a:xfrm>
            <a:off x="2179638" y="2076450"/>
            <a:ext cx="8262937" cy="3292475"/>
          </a:xfrm>
          <a:prstGeom prst="rect">
            <a:avLst/>
          </a:prstGeom>
          <a:noFill/>
          <a:ln w="9525">
            <a:noFill/>
          </a:ln>
        </p:spPr>
        <p:txBody>
          <a:bodyPr>
            <a:spAutoFit/>
          </a:bodyPr>
          <a:lstStyle/>
          <a:p>
            <a:pPr>
              <a:lnSpc>
                <a:spcPct val="200000"/>
              </a:lnSpc>
            </a:pPr>
            <a:r>
              <a:rPr lang="zh-CN" altLang="en-US">
                <a:solidFill>
                  <a:srgbClr val="FF0000"/>
                </a:solidFill>
                <a:latin typeface="宋体" panose="02010600030101010101" pitchFamily="2" charset="-122"/>
              </a:rPr>
              <a:t>吮</a:t>
            </a:r>
            <a:r>
              <a:rPr lang="zh-CN" altLang="en-US">
                <a:latin typeface="宋体" panose="02010600030101010101" pitchFamily="2" charset="-122"/>
              </a:rPr>
              <a:t>血</a:t>
            </a:r>
            <a:r>
              <a:rPr lang="en-US" altLang="zh-CN">
                <a:solidFill>
                  <a:srgbClr val="FF0000"/>
                </a:solidFill>
                <a:latin typeface="宋体" panose="02010600030101010101" pitchFamily="2" charset="-122"/>
              </a:rPr>
              <a:t>(shǔn)</a:t>
            </a:r>
            <a:r>
              <a:rPr lang="zh-CN" altLang="en-US">
                <a:solidFill>
                  <a:srgbClr val="FF0000"/>
                </a:solidFill>
                <a:latin typeface="宋体" panose="02010600030101010101" pitchFamily="2" charset="-122"/>
              </a:rPr>
              <a:t>　　	戳</a:t>
            </a:r>
            <a:r>
              <a:rPr lang="zh-CN" altLang="en-US">
                <a:latin typeface="宋体" panose="02010600030101010101" pitchFamily="2" charset="-122"/>
              </a:rPr>
              <a:t>穿</a:t>
            </a:r>
            <a:r>
              <a:rPr lang="en-US" altLang="zh-CN">
                <a:solidFill>
                  <a:srgbClr val="FF0000"/>
                </a:solidFill>
                <a:latin typeface="宋体" panose="02010600030101010101" pitchFamily="2" charset="-122"/>
              </a:rPr>
              <a:t>(chuō)</a:t>
            </a:r>
            <a:r>
              <a:rPr lang="zh-CN" altLang="en-US">
                <a:solidFill>
                  <a:srgbClr val="FF0000"/>
                </a:solidFill>
                <a:latin typeface="宋体" panose="02010600030101010101" pitchFamily="2" charset="-122"/>
              </a:rPr>
              <a:t>　　	缁</a:t>
            </a:r>
            <a:r>
              <a:rPr lang="zh-CN" altLang="en-US">
                <a:latin typeface="宋体" panose="02010600030101010101" pitchFamily="2" charset="-122"/>
              </a:rPr>
              <a:t>衣</a:t>
            </a:r>
            <a:r>
              <a:rPr lang="en-US" altLang="zh-CN">
                <a:solidFill>
                  <a:srgbClr val="FF0000"/>
                </a:solidFill>
                <a:latin typeface="宋体" panose="02010600030101010101" pitchFamily="2" charset="-122"/>
              </a:rPr>
              <a:t>(zī)</a:t>
            </a:r>
          </a:p>
          <a:p>
            <a:pPr>
              <a:lnSpc>
                <a:spcPct val="200000"/>
              </a:lnSpc>
            </a:pPr>
            <a:r>
              <a:rPr lang="zh-CN" altLang="en-US">
                <a:solidFill>
                  <a:srgbClr val="FF0000"/>
                </a:solidFill>
                <a:latin typeface="宋体" panose="02010600030101010101" pitchFamily="2" charset="-122"/>
              </a:rPr>
              <a:t>挈</a:t>
            </a:r>
            <a:r>
              <a:rPr lang="zh-CN" altLang="en-US">
                <a:latin typeface="宋体" panose="02010600030101010101" pitchFamily="2" charset="-122"/>
              </a:rPr>
              <a:t>妇</a:t>
            </a:r>
            <a:r>
              <a:rPr lang="en-US" altLang="zh-CN">
                <a:solidFill>
                  <a:srgbClr val="FF0000"/>
                </a:solidFill>
                <a:latin typeface="宋体" panose="02010600030101010101" pitchFamily="2" charset="-122"/>
              </a:rPr>
              <a:t>(qiè)    	</a:t>
            </a:r>
            <a:r>
              <a:rPr lang="zh-CN" altLang="en-US">
                <a:latin typeface="宋体" panose="02010600030101010101" pitchFamily="2" charset="-122"/>
              </a:rPr>
              <a:t>将</a:t>
            </a:r>
            <a:r>
              <a:rPr lang="zh-CN" altLang="en-US">
                <a:solidFill>
                  <a:srgbClr val="FF0000"/>
                </a:solidFill>
                <a:latin typeface="宋体" panose="02010600030101010101" pitchFamily="2" charset="-122"/>
              </a:rPr>
              <a:t>雏</a:t>
            </a:r>
            <a:r>
              <a:rPr lang="en-US" altLang="zh-CN">
                <a:solidFill>
                  <a:srgbClr val="FF0000"/>
                </a:solidFill>
                <a:latin typeface="宋体" panose="02010600030101010101" pitchFamily="2" charset="-122"/>
              </a:rPr>
              <a:t>(chú)   	</a:t>
            </a:r>
            <a:r>
              <a:rPr lang="zh-CN" altLang="en-US">
                <a:solidFill>
                  <a:srgbClr val="FF0000"/>
                </a:solidFill>
                <a:latin typeface="宋体" panose="02010600030101010101" pitchFamily="2" charset="-122"/>
              </a:rPr>
              <a:t>涅槃</a:t>
            </a:r>
            <a:r>
              <a:rPr lang="en-US" altLang="zh-CN">
                <a:solidFill>
                  <a:srgbClr val="FF0000"/>
                </a:solidFill>
                <a:latin typeface="宋体" panose="02010600030101010101" pitchFamily="2" charset="-122"/>
              </a:rPr>
              <a:t>(niè)(pán)</a:t>
            </a:r>
          </a:p>
          <a:p>
            <a:pPr>
              <a:lnSpc>
                <a:spcPct val="200000"/>
              </a:lnSpc>
            </a:pPr>
            <a:r>
              <a:rPr lang="zh-CN" altLang="en-US">
                <a:latin typeface="宋体" panose="02010600030101010101" pitchFamily="2" charset="-122"/>
              </a:rPr>
              <a:t>客</a:t>
            </a:r>
            <a:r>
              <a:rPr lang="zh-CN" altLang="en-US">
                <a:solidFill>
                  <a:srgbClr val="FF0000"/>
                </a:solidFill>
                <a:latin typeface="宋体" panose="02010600030101010101" pitchFamily="2" charset="-122"/>
              </a:rPr>
              <a:t>栈</a:t>
            </a:r>
            <a:r>
              <a:rPr lang="en-US" altLang="zh-CN">
                <a:solidFill>
                  <a:srgbClr val="FF0000"/>
                </a:solidFill>
                <a:latin typeface="宋体" panose="02010600030101010101" pitchFamily="2" charset="-122"/>
              </a:rPr>
              <a:t>(zhàn)  	</a:t>
            </a:r>
            <a:r>
              <a:rPr lang="zh-CN" altLang="en-US">
                <a:latin typeface="宋体" panose="02010600030101010101" pitchFamily="2" charset="-122"/>
              </a:rPr>
              <a:t>不</a:t>
            </a:r>
            <a:r>
              <a:rPr lang="zh-CN" altLang="en-US">
                <a:solidFill>
                  <a:srgbClr val="FF0000"/>
                </a:solidFill>
                <a:latin typeface="宋体" panose="02010600030101010101" pitchFamily="2" charset="-122"/>
              </a:rPr>
              <a:t>屑</a:t>
            </a:r>
            <a:r>
              <a:rPr lang="en-US" altLang="zh-CN">
                <a:solidFill>
                  <a:srgbClr val="FF0000"/>
                </a:solidFill>
                <a:latin typeface="宋体" panose="02010600030101010101" pitchFamily="2" charset="-122"/>
              </a:rPr>
              <a:t>(xiè)   	</a:t>
            </a:r>
            <a:r>
              <a:rPr lang="zh-CN" altLang="en-US">
                <a:latin typeface="宋体" panose="02010600030101010101" pitchFamily="2" charset="-122"/>
              </a:rPr>
              <a:t>信</a:t>
            </a:r>
            <a:r>
              <a:rPr lang="zh-CN" altLang="en-US">
                <a:solidFill>
                  <a:srgbClr val="FF0000"/>
                </a:solidFill>
                <a:latin typeface="宋体" panose="02010600030101010101" pitchFamily="2" charset="-122"/>
              </a:rPr>
              <a:t>札</a:t>
            </a:r>
            <a:r>
              <a:rPr lang="en-US" altLang="zh-CN">
                <a:solidFill>
                  <a:srgbClr val="FF0000"/>
                </a:solidFill>
                <a:latin typeface="宋体" panose="02010600030101010101" pitchFamily="2" charset="-122"/>
              </a:rPr>
              <a:t>(zhá)</a:t>
            </a:r>
          </a:p>
          <a:p>
            <a:pPr>
              <a:lnSpc>
                <a:spcPct val="200000"/>
              </a:lnSpc>
            </a:pPr>
            <a:r>
              <a:rPr lang="zh-CN" altLang="en-US">
                <a:solidFill>
                  <a:srgbClr val="FF0000"/>
                </a:solidFill>
                <a:latin typeface="宋体" panose="02010600030101010101" pitchFamily="2" charset="-122"/>
              </a:rPr>
              <a:t>淤</a:t>
            </a:r>
            <a:r>
              <a:rPr lang="zh-CN" altLang="en-US">
                <a:latin typeface="宋体" panose="02010600030101010101" pitchFamily="2" charset="-122"/>
              </a:rPr>
              <a:t>积</a:t>
            </a:r>
            <a:r>
              <a:rPr lang="en-US" altLang="zh-CN">
                <a:solidFill>
                  <a:srgbClr val="FF0000"/>
                </a:solidFill>
                <a:latin typeface="宋体" panose="02010600030101010101" pitchFamily="2" charset="-122"/>
              </a:rPr>
              <a:t>(yū)</a:t>
            </a:r>
          </a:p>
        </p:txBody>
      </p:sp>
      <p:sp>
        <p:nvSpPr>
          <p:cNvPr id="10243" name="TextBox 1"/>
          <p:cNvSpPr txBox="1"/>
          <p:nvPr/>
        </p:nvSpPr>
        <p:spPr>
          <a:xfrm>
            <a:off x="5137150" y="17463"/>
            <a:ext cx="2233613" cy="708025"/>
          </a:xfrm>
          <a:prstGeom prst="rect">
            <a:avLst/>
          </a:prstGeom>
          <a:noFill/>
          <a:ln w="9525">
            <a:noFill/>
          </a:ln>
        </p:spPr>
        <p:txBody>
          <a:bodyPr>
            <a:spAutoFit/>
          </a:bodyPr>
          <a:lstStyle/>
          <a:p>
            <a:pPr algn="ctr"/>
            <a:r>
              <a:rPr lang="zh-CN" altLang="en-US" sz="4000">
                <a:solidFill>
                  <a:schemeClr val="bg1"/>
                </a:solidFill>
                <a:latin typeface="黑体" panose="02010609060101010101" pitchFamily="49" charset="-122"/>
                <a:ea typeface="黑体" panose="02010609060101010101" pitchFamily="49" charset="-122"/>
              </a:rPr>
              <a:t>自我研习</a:t>
            </a:r>
          </a:p>
        </p:txBody>
      </p:sp>
      <p:pic>
        <p:nvPicPr>
          <p:cNvPr id="10244" name="图片 3"/>
          <p:cNvPicPr>
            <a:picLocks noChangeAspect="1"/>
          </p:cNvPicPr>
          <p:nvPr/>
        </p:nvPicPr>
        <p:blipFill>
          <a:blip r:embed="rId2"/>
          <a:stretch>
            <a:fillRect/>
          </a:stretch>
        </p:blipFill>
        <p:spPr>
          <a:xfrm>
            <a:off x="1608138" y="1954213"/>
            <a:ext cx="8834437" cy="3414712"/>
          </a:xfrm>
          <a:prstGeom prst="rect">
            <a:avLst/>
          </a:prstGeom>
          <a:noFill/>
          <a:ln w="9525">
            <a:noFill/>
          </a:ln>
        </p:spPr>
      </p:pic>
      <p:grpSp>
        <p:nvGrpSpPr>
          <p:cNvPr id="10245" name="组合 17"/>
          <p:cNvGrpSpPr/>
          <p:nvPr/>
        </p:nvGrpSpPr>
        <p:grpSpPr>
          <a:xfrm>
            <a:off x="190500" y="990600"/>
            <a:ext cx="1952625" cy="652463"/>
            <a:chOff x="0" y="0"/>
            <a:chExt cx="3788755" cy="955148"/>
          </a:xfrm>
        </p:grpSpPr>
        <p:pic>
          <p:nvPicPr>
            <p:cNvPr id="10246" name="图片 18"/>
            <p:cNvPicPr>
              <a:picLocks noChangeAspect="1"/>
            </p:cNvPicPr>
            <p:nvPr/>
          </p:nvPicPr>
          <p:blipFill>
            <a:blip r:embed="rId3"/>
            <a:stretch>
              <a:fillRect/>
            </a:stretch>
          </p:blipFill>
          <p:spPr>
            <a:xfrm>
              <a:off x="0" y="0"/>
              <a:ext cx="3788755" cy="955148"/>
            </a:xfrm>
            <a:prstGeom prst="rect">
              <a:avLst/>
            </a:prstGeom>
            <a:noFill/>
            <a:ln w="9525">
              <a:noFill/>
            </a:ln>
          </p:spPr>
        </p:pic>
        <p:sp>
          <p:nvSpPr>
            <p:cNvPr id="10247" name="文本框 19"/>
            <p:cNvSpPr txBox="1"/>
            <p:nvPr/>
          </p:nvSpPr>
          <p:spPr>
            <a:xfrm>
              <a:off x="265991" y="75789"/>
              <a:ext cx="2396844" cy="585362"/>
            </a:xfrm>
            <a:prstGeom prst="rect">
              <a:avLst/>
            </a:prstGeom>
            <a:noFill/>
            <a:ln w="9525">
              <a:noFill/>
            </a:ln>
          </p:spPr>
          <p:txBody>
            <a:bodyPr>
              <a:spAutoFit/>
            </a:bodyPr>
            <a:lstStyle/>
            <a:p>
              <a:pPr eaLnBrk="1" hangingPunct="1"/>
              <a:r>
                <a:rPr lang="zh-CN" altLang="en-US" sz="2000">
                  <a:solidFill>
                    <a:schemeClr val="bg1"/>
                  </a:solidFill>
                  <a:latin typeface="黑体" panose="02010609060101010101" pitchFamily="49" charset="-122"/>
                  <a:ea typeface="黑体" panose="02010609060101010101" pitchFamily="49" charset="-122"/>
                </a:rPr>
                <a:t>识记字音</a:t>
              </a: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 Box 2"/>
          <p:cNvSpPr txBox="1"/>
          <p:nvPr/>
        </p:nvSpPr>
        <p:spPr>
          <a:xfrm>
            <a:off x="5008563" y="0"/>
            <a:ext cx="2952750" cy="708025"/>
          </a:xfrm>
          <a:prstGeom prst="rect">
            <a:avLst/>
          </a:prstGeom>
          <a:noFill/>
          <a:ln w="9525">
            <a:noFill/>
          </a:ln>
        </p:spPr>
        <p:txBody>
          <a:bodyPr>
            <a:spAutoFit/>
          </a:bodyPr>
          <a:lstStyle/>
          <a:p>
            <a:pPr eaLnBrk="1" hangingPunct="1"/>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846138" y="1454150"/>
            <a:ext cx="1871663" cy="595313"/>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年青</a:t>
            </a:r>
            <a:r>
              <a:rPr kumimoji="0" lang="en-US" altLang="zh-CN" sz="2400" b="1" i="0" u="none" strike="noStrike" kern="1200" cap="none" spc="0" normalizeH="0" baseline="0" noProof="0">
                <a:ln>
                  <a:noFill/>
                </a:ln>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a:t>
            </a:r>
            <a:r>
              <a:rPr kumimoji="0" lang="zh-CN" altLang="en-US" sz="2400" b="1" i="0" u="none" strike="noStrike" kern="1200" cap="none" spc="0" normalizeH="0" baseline="0" noProof="0">
                <a:ln>
                  <a:noFill/>
                </a:ln>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年轻</a:t>
            </a:r>
          </a:p>
        </p:txBody>
      </p:sp>
      <p:graphicFrame>
        <p:nvGraphicFramePr>
          <p:cNvPr id="14" name="表格 13"/>
          <p:cNvGraphicFramePr>
            <a:graphicFrameLocks noGrp="1"/>
          </p:cNvGraphicFramePr>
          <p:nvPr/>
        </p:nvGraphicFramePr>
        <p:xfrm>
          <a:off x="846138" y="2049463"/>
          <a:ext cx="10910887" cy="4664083"/>
        </p:xfrm>
        <a:graphic>
          <a:graphicData uri="http://schemas.openxmlformats.org/drawingml/2006/table">
            <a:tbl>
              <a:tblPr firstRow="1" bandRow="1">
                <a:tableStyleId>{BC89EF96-8CEA-46FF-86C4-4CE0E7609802}</a:tableStyleId>
              </a:tblPr>
              <a:tblGrid>
                <a:gridCol w="1821944"/>
                <a:gridCol w="4644100"/>
                <a:gridCol w="4444843"/>
              </a:tblGrid>
              <a:tr h="640232">
                <a:tc>
                  <a:txBody>
                    <a:bodyPr/>
                    <a:lstStyle/>
                    <a:p>
                      <a:pPr>
                        <a:lnSpc>
                          <a:spcPct val="150000"/>
                        </a:lnSpc>
                      </a:pPr>
                      <a:r>
                        <a:rPr lang="zh-CN" altLang="en-US" sz="2400" smtClean="0">
                          <a:latin typeface="黑体" panose="02010609060101010101" pitchFamily="49" charset="-122"/>
                          <a:ea typeface="黑体" panose="02010609060101010101" pitchFamily="49" charset="-122"/>
                        </a:rPr>
                        <a:t>  辨 析</a:t>
                      </a:r>
                      <a:endParaRPr lang="zh-CN" altLang="en-US" sz="2400">
                        <a:latin typeface="黑体" panose="02010609060101010101" pitchFamily="49" charset="-122"/>
                        <a:ea typeface="黑体" panose="02010609060101010101" pitchFamily="49" charset="-122"/>
                      </a:endParaRPr>
                    </a:p>
                  </a:txBody>
                  <a:tcPr marL="91431" marR="91431" marT="45731" marB="45731"/>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年 青</a:t>
                      </a:r>
                      <a:endParaRPr lang="zh-CN" altLang="en-US" sz="2400">
                        <a:solidFill>
                          <a:srgbClr val="FF0000"/>
                        </a:solidFill>
                        <a:latin typeface="黑体" panose="02010609060101010101" pitchFamily="49" charset="-122"/>
                        <a:ea typeface="黑体" panose="02010609060101010101" pitchFamily="49" charset="-122"/>
                      </a:endParaRPr>
                    </a:p>
                  </a:txBody>
                  <a:tcPr marL="91431" marR="91431" marT="45731" marB="45731">
                    <a:noFill/>
                  </a:tcPr>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年 轻</a:t>
                      </a:r>
                      <a:endParaRPr lang="zh-CN" altLang="en-US" sz="2400">
                        <a:solidFill>
                          <a:srgbClr val="FF0000"/>
                        </a:solidFill>
                        <a:latin typeface="黑体" panose="02010609060101010101" pitchFamily="49" charset="-122"/>
                        <a:ea typeface="黑体" panose="02010609060101010101" pitchFamily="49" charset="-122"/>
                      </a:endParaRPr>
                    </a:p>
                  </a:txBody>
                  <a:tcPr marL="91431" marR="91431" marT="45731" marB="45731">
                    <a:noFill/>
                  </a:tcPr>
                </a:tc>
              </a:tr>
              <a:tr h="640232">
                <a:tc>
                  <a:txBody>
                    <a:bodyPr/>
                    <a:lstStyle/>
                    <a:p>
                      <a:pPr>
                        <a:lnSpc>
                          <a:spcPct val="150000"/>
                        </a:lnSpc>
                      </a:pPr>
                      <a:r>
                        <a:rPr lang="zh-CN" altLang="en-US" sz="2400" smtClean="0">
                          <a:latin typeface="黑体" panose="02010609060101010101" pitchFamily="49" charset="-122"/>
                          <a:ea typeface="黑体" panose="02010609060101010101" pitchFamily="49" charset="-122"/>
                        </a:rPr>
                        <a:t> 相同点</a:t>
                      </a:r>
                      <a:endParaRPr lang="zh-CN" altLang="en-US" sz="2400">
                        <a:latin typeface="黑体" panose="02010609060101010101" pitchFamily="49" charset="-122"/>
                        <a:ea typeface="黑体" panose="02010609060101010101" pitchFamily="49" charset="-122"/>
                      </a:endParaRPr>
                    </a:p>
                  </a:txBody>
                  <a:tcPr marL="91431" marR="91431" marT="45731" marB="45731">
                    <a:solidFill>
                      <a:schemeClr val="accent5">
                        <a:lumMod val="20000"/>
                        <a:lumOff val="80000"/>
                      </a:schemeClr>
                    </a:solidFill>
                  </a:tcPr>
                </a:tc>
                <a:tc gridSpan="2">
                  <a:txBody>
                    <a:bodyPr/>
                    <a:lstStyle/>
                    <a:p>
                      <a:pPr>
                        <a:lnSpc>
                          <a:spcPct val="150000"/>
                        </a:lnSpc>
                      </a:pPr>
                      <a:r>
                        <a:rPr lang="zh-CN" altLang="en-US" sz="2000" smtClean="0">
                          <a:latin typeface="黑体" panose="02010609060101010101" pitchFamily="49" charset="-122"/>
                          <a:ea typeface="黑体" panose="02010609060101010101" pitchFamily="49" charset="-122"/>
                        </a:rPr>
                        <a:t>二者均表示年纪小</a:t>
                      </a:r>
                      <a:endParaRPr lang="zh-CN" altLang="en-US" sz="2000">
                        <a:latin typeface="黑体" panose="02010609060101010101" pitchFamily="49" charset="-122"/>
                        <a:ea typeface="黑体" panose="02010609060101010101" pitchFamily="49" charset="-122"/>
                      </a:endParaRPr>
                    </a:p>
                  </a:txBody>
                  <a:tcPr marL="91431" marR="91431" marT="45731" marB="45731">
                    <a:noFill/>
                  </a:tcPr>
                </a:tc>
                <a:tc hMerge="1">
                  <a:txBody>
                    <a:bodyPr/>
                    <a:lstStyle/>
                    <a:p>
                      <a:endParaRPr/>
                    </a:p>
                  </a:txBody>
                  <a:tcPr/>
                </a:tc>
              </a:tr>
              <a:tr h="1920253">
                <a:tc>
                  <a:txBody>
                    <a:bodyPr/>
                    <a:lstStyle/>
                    <a:p>
                      <a:pPr>
                        <a:lnSpc>
                          <a:spcPct val="150000"/>
                        </a:lnSpc>
                      </a:pPr>
                      <a:r>
                        <a:rPr lang="zh-CN" altLang="en-US" sz="2400" smtClean="0">
                          <a:latin typeface="黑体" panose="02010609060101010101" pitchFamily="49" charset="-122"/>
                          <a:ea typeface="黑体" panose="02010609060101010101" pitchFamily="49" charset="-122"/>
                        </a:rPr>
                        <a:t> </a:t>
                      </a:r>
                      <a:endParaRPr lang="en-US" altLang="zh-CN" sz="2400" smtClean="0">
                        <a:latin typeface="黑体" panose="02010609060101010101" pitchFamily="49" charset="-122"/>
                        <a:ea typeface="黑体" panose="02010609060101010101" pitchFamily="49" charset="-122"/>
                      </a:endParaRPr>
                    </a:p>
                    <a:p>
                      <a:pPr>
                        <a:lnSpc>
                          <a:spcPct val="150000"/>
                        </a:lnSpc>
                      </a:pPr>
                      <a:r>
                        <a:rPr lang="en-US" altLang="zh-CN" sz="2400" smtClean="0">
                          <a:latin typeface="黑体" panose="02010609060101010101" pitchFamily="49" charset="-122"/>
                          <a:ea typeface="黑体" panose="02010609060101010101" pitchFamily="49" charset="-122"/>
                        </a:rPr>
                        <a:t> </a:t>
                      </a:r>
                      <a:r>
                        <a:rPr lang="zh-CN" altLang="en-US" sz="2400" smtClean="0">
                          <a:latin typeface="黑体" panose="02010609060101010101" pitchFamily="49" charset="-122"/>
                          <a:ea typeface="黑体" panose="02010609060101010101" pitchFamily="49" charset="-122"/>
                        </a:rPr>
                        <a:t>不同点</a:t>
                      </a:r>
                      <a:endParaRPr lang="zh-CN" altLang="en-US" sz="2400">
                        <a:latin typeface="黑体" panose="02010609060101010101" pitchFamily="49" charset="-122"/>
                        <a:ea typeface="黑体" panose="02010609060101010101" pitchFamily="49" charset="-122"/>
                      </a:endParaRPr>
                    </a:p>
                  </a:txBody>
                  <a:tcPr marL="91431" marR="91431" marT="45731" marB="45731">
                    <a:solidFill>
                      <a:schemeClr val="accent5">
                        <a:lumMod val="20000"/>
                        <a:lumOff val="80000"/>
                      </a:schemeClr>
                    </a:solidFill>
                  </a:tcPr>
                </a:tc>
                <a:tc>
                  <a:txBody>
                    <a:bodyPr/>
                    <a:lstStyle/>
                    <a:p>
                      <a:pPr>
                        <a:lnSpc>
                          <a:spcPct val="150000"/>
                        </a:lnSpc>
                      </a:pPr>
                      <a:r>
                        <a:rPr lang="zh-CN" altLang="en-US" sz="2000" smtClean="0">
                          <a:latin typeface="黑体" panose="02010609060101010101" pitchFamily="49" charset="-122"/>
                          <a:ea typeface="黑体" panose="02010609060101010101" pitchFamily="49" charset="-122"/>
                        </a:rPr>
                        <a:t>“年青”指处在青少年时期，强调年龄正是青年时代。它只适用于年龄在二十岁左右至三十岁左右的人，而不能用于四五十岁以上的人，它一般不用于比较。</a:t>
                      </a:r>
                    </a:p>
                  </a:txBody>
                  <a:tcPr marL="91431" marR="91431" marT="45731" marB="45731"/>
                </a:tc>
                <a:tc>
                  <a:txBody>
                    <a:bodyPr/>
                    <a:lstStyle/>
                    <a:p>
                      <a:pPr>
                        <a:lnSpc>
                          <a:spcPct val="150000"/>
                        </a:lnSpc>
                      </a:pPr>
                      <a:r>
                        <a:rPr lang="zh-CN" altLang="en-US" sz="2000" smtClean="0">
                          <a:latin typeface="黑体" panose="02010609060101010101" pitchFamily="49" charset="-122"/>
                          <a:ea typeface="黑体" panose="02010609060101010101" pitchFamily="49" charset="-122"/>
                        </a:rPr>
                        <a:t>“年轻”指年纪不大，强调相对来说年龄处于较小的状态。可用于二十岁左右至三十岁左右的人，也可以用于四五十岁以上的人，多用于比较。</a:t>
                      </a:r>
                    </a:p>
                  </a:txBody>
                  <a:tcPr marL="91431" marR="91431" marT="45731" marB="45731"/>
                </a:tc>
              </a:tr>
              <a:tr h="1463357">
                <a:tc>
                  <a:txBody>
                    <a:bodyPr/>
                    <a:lstStyle/>
                    <a:p>
                      <a:pPr>
                        <a:lnSpc>
                          <a:spcPct val="150000"/>
                        </a:lnSpc>
                      </a:pPr>
                      <a:endParaRPr lang="en-US" altLang="zh-CN" sz="2400" smtClean="0">
                        <a:latin typeface="黑体" panose="02010609060101010101" pitchFamily="49" charset="-122"/>
                        <a:ea typeface="黑体" panose="02010609060101010101" pitchFamily="49" charset="-122"/>
                      </a:endParaRPr>
                    </a:p>
                    <a:p>
                      <a:pPr>
                        <a:lnSpc>
                          <a:spcPct val="150000"/>
                        </a:lnSpc>
                      </a:pPr>
                      <a:r>
                        <a:rPr lang="zh-CN" altLang="en-US" sz="2400" smtClean="0">
                          <a:latin typeface="黑体" panose="02010609060101010101" pitchFamily="49" charset="-122"/>
                          <a:ea typeface="黑体" panose="02010609060101010101" pitchFamily="49" charset="-122"/>
                        </a:rPr>
                        <a:t>造句与用例</a:t>
                      </a:r>
                      <a:endParaRPr lang="zh-CN" altLang="en-US" sz="2400">
                        <a:latin typeface="黑体" panose="02010609060101010101" pitchFamily="49" charset="-122"/>
                        <a:ea typeface="黑体" panose="02010609060101010101" pitchFamily="49" charset="-122"/>
                      </a:endParaRPr>
                    </a:p>
                  </a:txBody>
                  <a:tcPr marL="91431" marR="91431" marT="45731" marB="45731">
                    <a:solidFill>
                      <a:schemeClr val="accent5">
                        <a:lumMod val="20000"/>
                        <a:lumOff val="80000"/>
                      </a:schemeClr>
                    </a:solidFill>
                  </a:tcPr>
                </a:tc>
                <a:tc>
                  <a:txBody>
                    <a:bodyPr/>
                    <a:lstStyle/>
                    <a:p>
                      <a:pPr>
                        <a:lnSpc>
                          <a:spcPct val="150000"/>
                        </a:lnSpc>
                      </a:pPr>
                      <a:r>
                        <a:rPr lang="zh-CN" altLang="en-US" sz="2000" smtClean="0">
                          <a:solidFill>
                            <a:schemeClr val="tx1"/>
                          </a:solidFill>
                          <a:latin typeface="黑体" panose="02010609060101010101" pitchFamily="49" charset="-122"/>
                          <a:ea typeface="黑体" panose="02010609060101010101" pitchFamily="49" charset="-122"/>
                        </a:rPr>
                        <a:t>在小小化学家活动上，仅有不到四成的孩子以当科学家为自己的愿望，</a:t>
                      </a:r>
                      <a:r>
                        <a:rPr lang="zh-CN" altLang="en-US" sz="2000" smtClean="0">
                          <a:solidFill>
                            <a:srgbClr val="FF0000"/>
                          </a:solidFill>
                          <a:latin typeface="黑体" panose="02010609060101010101" pitchFamily="49" charset="-122"/>
                          <a:ea typeface="黑体" panose="02010609060101010101" pitchFamily="49" charset="-122"/>
                        </a:rPr>
                        <a:t>年青</a:t>
                      </a:r>
                      <a:r>
                        <a:rPr lang="zh-CN" altLang="en-US" sz="2000" smtClean="0">
                          <a:solidFill>
                            <a:schemeClr val="tx1"/>
                          </a:solidFill>
                          <a:latin typeface="黑体" panose="02010609060101010101" pitchFamily="49" charset="-122"/>
                          <a:ea typeface="黑体" panose="02010609060101010101" pitchFamily="49" charset="-122"/>
                        </a:rPr>
                        <a:t>一代离科学越来越远？</a:t>
                      </a:r>
                    </a:p>
                  </a:txBody>
                  <a:tcPr marL="91431" marR="91431" marT="45731" marB="45731">
                    <a:noFill/>
                  </a:tcPr>
                </a:tc>
                <a:tc>
                  <a:txBody>
                    <a:bodyPr/>
                    <a:lstStyle/>
                    <a:p>
                      <a:pPr>
                        <a:lnSpc>
                          <a:spcPct val="150000"/>
                        </a:lnSpc>
                      </a:pP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根据</a:t>
                      </a:r>
                      <a:r>
                        <a:rPr lang="en-US" altLang="zh-CN" sz="2000" b="0" i="0" kern="1200" smtClean="0">
                          <a:solidFill>
                            <a:schemeClr val="tx1"/>
                          </a:solidFill>
                          <a:effectLst/>
                          <a:latin typeface="黑体" panose="02010609060101010101" pitchFamily="49" charset="-122"/>
                          <a:ea typeface="黑体" panose="02010609060101010101" pitchFamily="49" charset="-122"/>
                          <a:cs typeface="+mn-cs"/>
                        </a:rPr>
                        <a:t>《</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中国糖尿病控制现状</a:t>
                      </a:r>
                      <a:r>
                        <a:rPr lang="en-US" altLang="zh-CN" sz="2000" b="0" i="0" kern="1200" smtClean="0">
                          <a:solidFill>
                            <a:schemeClr val="tx1"/>
                          </a:solidFill>
                          <a:effectLst/>
                          <a:latin typeface="黑体" panose="02010609060101010101" pitchFamily="49" charset="-122"/>
                          <a:ea typeface="黑体" panose="02010609060101010101" pitchFamily="49" charset="-122"/>
                          <a:cs typeface="+mn-cs"/>
                        </a:rPr>
                        <a:t>》</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报告，我国目前有糖尿病患者三千万，是全球糖尿病第二大国，且呈</a:t>
                      </a:r>
                      <a:r>
                        <a:rPr lang="zh-CN" altLang="en-US" sz="2000" b="0" i="0" kern="1200" smtClean="0">
                          <a:solidFill>
                            <a:srgbClr val="FF0000"/>
                          </a:solidFill>
                          <a:effectLst/>
                          <a:latin typeface="黑体" panose="02010609060101010101" pitchFamily="49" charset="-122"/>
                          <a:ea typeface="黑体" panose="02010609060101010101" pitchFamily="49" charset="-122"/>
                          <a:cs typeface="+mn-cs"/>
                        </a:rPr>
                        <a:t>年轻</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化趋势。</a:t>
                      </a:r>
                    </a:p>
                  </a:txBody>
                  <a:tcPr marL="91431" marR="91431" marT="45731" marB="45731">
                    <a:noFill/>
                  </a:tcPr>
                </a:tc>
              </a:tr>
            </a:tbl>
          </a:graphicData>
        </a:graphic>
      </p:graphicFrame>
      <p:grpSp>
        <p:nvGrpSpPr>
          <p:cNvPr id="11290" name="组合 17"/>
          <p:cNvGrpSpPr/>
          <p:nvPr/>
        </p:nvGrpSpPr>
        <p:grpSpPr>
          <a:xfrm>
            <a:off x="190500" y="990600"/>
            <a:ext cx="1952625" cy="760413"/>
            <a:chOff x="0" y="0"/>
            <a:chExt cx="3788755" cy="1112072"/>
          </a:xfrm>
        </p:grpSpPr>
        <p:pic>
          <p:nvPicPr>
            <p:cNvPr id="11291" name="图片 18"/>
            <p:cNvPicPr>
              <a:picLocks noChangeAspect="1"/>
            </p:cNvPicPr>
            <p:nvPr/>
          </p:nvPicPr>
          <p:blipFill>
            <a:blip r:embed="rId3"/>
            <a:stretch>
              <a:fillRect/>
            </a:stretch>
          </p:blipFill>
          <p:spPr>
            <a:xfrm>
              <a:off x="0" y="0"/>
              <a:ext cx="3788755" cy="955148"/>
            </a:xfrm>
            <a:prstGeom prst="rect">
              <a:avLst/>
            </a:prstGeom>
            <a:noFill/>
            <a:ln w="9525">
              <a:noFill/>
            </a:ln>
          </p:spPr>
        </p:pic>
        <p:sp>
          <p:nvSpPr>
            <p:cNvPr id="11292" name="文本框 19"/>
            <p:cNvSpPr txBox="1"/>
            <p:nvPr/>
          </p:nvSpPr>
          <p:spPr>
            <a:xfrm>
              <a:off x="265991" y="75790"/>
              <a:ext cx="2396845" cy="1036282"/>
            </a:xfrm>
            <a:prstGeom prst="rect">
              <a:avLst/>
            </a:prstGeom>
            <a:noFill/>
            <a:ln w="9525">
              <a:noFill/>
            </a:ln>
          </p:spPr>
          <p:txBody>
            <a:bodyPr>
              <a:spAutoFit/>
            </a:bodyPr>
            <a:lstStyle/>
            <a:p>
              <a:pPr eaLnBrk="1" hangingPunct="1"/>
              <a:r>
                <a:rPr lang="zh-CN" altLang="en-US" sz="2000">
                  <a:solidFill>
                    <a:schemeClr val="bg1"/>
                  </a:solidFill>
                  <a:latin typeface="黑体" panose="02010609060101010101" pitchFamily="49" charset="-122"/>
                  <a:ea typeface="黑体" panose="02010609060101010101" pitchFamily="49" charset="-122"/>
                </a:rPr>
                <a:t>辨识近义词</a:t>
              </a: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 Box 2"/>
          <p:cNvSpPr txBox="1"/>
          <p:nvPr/>
        </p:nvSpPr>
        <p:spPr>
          <a:xfrm>
            <a:off x="5083175" y="66675"/>
            <a:ext cx="2952750" cy="708025"/>
          </a:xfrm>
          <a:prstGeom prst="rect">
            <a:avLst/>
          </a:prstGeom>
          <a:noFill/>
          <a:ln w="9525">
            <a:noFill/>
          </a:ln>
        </p:spPr>
        <p:txBody>
          <a:bodyPr>
            <a:spAutoFit/>
          </a:bodyPr>
          <a:lstStyle/>
          <a:p>
            <a:pPr eaLnBrk="1" hangingPunct="1"/>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715963" y="1436688"/>
            <a:ext cx="3086100" cy="577850"/>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简洁、简捷</a:t>
            </a:r>
          </a:p>
        </p:txBody>
      </p:sp>
      <p:graphicFrame>
        <p:nvGraphicFramePr>
          <p:cNvPr id="14" name="表格 13"/>
          <p:cNvGraphicFramePr>
            <a:graphicFrameLocks noGrp="1"/>
          </p:cNvGraphicFramePr>
          <p:nvPr/>
        </p:nvGraphicFramePr>
        <p:xfrm>
          <a:off x="715963" y="2135188"/>
          <a:ext cx="10910887" cy="4392620"/>
        </p:xfrm>
        <a:graphic>
          <a:graphicData uri="http://schemas.openxmlformats.org/drawingml/2006/table">
            <a:tbl>
              <a:tblPr firstRow="1" bandRow="1">
                <a:tableStyleId>{BC89EF96-8CEA-46FF-86C4-4CE0E7609802}</a:tableStyleId>
              </a:tblPr>
              <a:tblGrid>
                <a:gridCol w="2199093"/>
                <a:gridCol w="4266951"/>
                <a:gridCol w="4444843"/>
              </a:tblGrid>
              <a:tr h="683583">
                <a:tc>
                  <a:txBody>
                    <a:bodyPr/>
                    <a:lstStyle/>
                    <a:p>
                      <a:pPr>
                        <a:lnSpc>
                          <a:spcPct val="150000"/>
                        </a:lnSpc>
                      </a:pPr>
                      <a:r>
                        <a:rPr lang="zh-CN" altLang="en-US" sz="2400" smtClean="0">
                          <a:latin typeface="黑体" panose="02010609060101010101" pitchFamily="49" charset="-122"/>
                          <a:ea typeface="黑体" panose="02010609060101010101" pitchFamily="49" charset="-122"/>
                        </a:rPr>
                        <a:t>  辨 析</a:t>
                      </a:r>
                      <a:endParaRPr lang="zh-CN" altLang="en-US" sz="2400">
                        <a:latin typeface="黑体" panose="02010609060101010101" pitchFamily="49" charset="-122"/>
                        <a:ea typeface="黑体" panose="02010609060101010101" pitchFamily="49" charset="-122"/>
                      </a:endParaRPr>
                    </a:p>
                  </a:txBody>
                  <a:tcPr marL="91431" marR="91431" marT="45706" marB="45706"/>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简洁</a:t>
                      </a:r>
                      <a:endParaRPr lang="zh-CN" altLang="en-US" sz="2400">
                        <a:solidFill>
                          <a:srgbClr val="FF0000"/>
                        </a:solidFill>
                        <a:latin typeface="黑体" panose="02010609060101010101" pitchFamily="49" charset="-122"/>
                        <a:ea typeface="黑体" panose="02010609060101010101" pitchFamily="49" charset="-122"/>
                      </a:endParaRPr>
                    </a:p>
                  </a:txBody>
                  <a:tcPr marL="91431" marR="91431" marT="45706" marB="45706">
                    <a:noFill/>
                  </a:tcPr>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简捷</a:t>
                      </a:r>
                      <a:endParaRPr lang="zh-CN" altLang="en-US" sz="2400">
                        <a:solidFill>
                          <a:srgbClr val="FF0000"/>
                        </a:solidFill>
                        <a:latin typeface="黑体" panose="02010609060101010101" pitchFamily="49" charset="-122"/>
                        <a:ea typeface="黑体" panose="02010609060101010101" pitchFamily="49" charset="-122"/>
                      </a:endParaRPr>
                    </a:p>
                  </a:txBody>
                  <a:tcPr marL="91431" marR="91431" marT="45706" marB="45706">
                    <a:noFill/>
                  </a:tcPr>
                </a:tc>
              </a:tr>
              <a:tr h="683583">
                <a:tc>
                  <a:txBody>
                    <a:bodyPr/>
                    <a:lstStyle/>
                    <a:p>
                      <a:pPr>
                        <a:lnSpc>
                          <a:spcPct val="150000"/>
                        </a:lnSpc>
                      </a:pPr>
                      <a:r>
                        <a:rPr lang="zh-CN" altLang="en-US" sz="2400" smtClean="0">
                          <a:latin typeface="黑体" panose="02010609060101010101" pitchFamily="49" charset="-122"/>
                          <a:ea typeface="黑体" panose="02010609060101010101" pitchFamily="49" charset="-122"/>
                        </a:rPr>
                        <a:t> 相同点</a:t>
                      </a:r>
                      <a:endParaRPr lang="zh-CN" altLang="en-US" sz="2400">
                        <a:latin typeface="黑体" panose="02010609060101010101" pitchFamily="49" charset="-122"/>
                        <a:ea typeface="黑体" panose="02010609060101010101" pitchFamily="49" charset="-122"/>
                      </a:endParaRPr>
                    </a:p>
                  </a:txBody>
                  <a:tcPr marL="91431" marR="91431" marT="45706" marB="45706">
                    <a:solidFill>
                      <a:schemeClr val="accent5">
                        <a:lumMod val="20000"/>
                        <a:lumOff val="80000"/>
                      </a:schemeClr>
                    </a:solidFill>
                  </a:tcPr>
                </a:tc>
                <a:tc gridSpan="2">
                  <a:txBody>
                    <a:bodyPr/>
                    <a:lstStyle/>
                    <a:p>
                      <a:pPr>
                        <a:lnSpc>
                          <a:spcPct val="150000"/>
                        </a:lnSpc>
                      </a:pPr>
                      <a:r>
                        <a:rPr lang="zh-CN" altLang="en-US" sz="2000" smtClean="0">
                          <a:latin typeface="黑体" panose="02010609060101010101" pitchFamily="49" charset="-122"/>
                          <a:ea typeface="黑体" panose="02010609060101010101" pitchFamily="49" charset="-122"/>
                        </a:rPr>
                        <a:t>二者均用来形容人物说话，还都表示会说、能说、乐说。</a:t>
                      </a:r>
                      <a:endParaRPr lang="zh-CN" altLang="en-US" sz="2000">
                        <a:latin typeface="黑体" panose="02010609060101010101" pitchFamily="49" charset="-122"/>
                        <a:ea typeface="黑体" panose="02010609060101010101" pitchFamily="49" charset="-122"/>
                      </a:endParaRPr>
                    </a:p>
                  </a:txBody>
                  <a:tcPr marL="91431" marR="91431" marT="45706" marB="45706">
                    <a:noFill/>
                  </a:tcPr>
                </a:tc>
                <a:tc hMerge="1">
                  <a:txBody>
                    <a:bodyPr/>
                    <a:lstStyle/>
                    <a:p>
                      <a:endParaRPr/>
                    </a:p>
                  </a:txBody>
                  <a:tcPr/>
                </a:tc>
              </a:tr>
              <a:tr h="1463005">
                <a:tc>
                  <a:txBody>
                    <a:bodyPr/>
                    <a:lstStyle/>
                    <a:p>
                      <a:pPr>
                        <a:lnSpc>
                          <a:spcPct val="150000"/>
                        </a:lnSpc>
                      </a:pPr>
                      <a:r>
                        <a:rPr lang="zh-CN" altLang="en-US" sz="2400" smtClean="0">
                          <a:latin typeface="黑体" panose="02010609060101010101" pitchFamily="49" charset="-122"/>
                          <a:ea typeface="黑体" panose="02010609060101010101" pitchFamily="49" charset="-122"/>
                        </a:rPr>
                        <a:t> </a:t>
                      </a:r>
                      <a:endParaRPr lang="en-US" altLang="zh-CN" sz="2400" smtClean="0">
                        <a:latin typeface="黑体" panose="02010609060101010101" pitchFamily="49" charset="-122"/>
                        <a:ea typeface="黑体" panose="02010609060101010101" pitchFamily="49" charset="-122"/>
                      </a:endParaRPr>
                    </a:p>
                    <a:p>
                      <a:pPr>
                        <a:lnSpc>
                          <a:spcPct val="150000"/>
                        </a:lnSpc>
                      </a:pPr>
                      <a:r>
                        <a:rPr lang="en-US" altLang="zh-CN" sz="2400" baseline="0" smtClean="0">
                          <a:latin typeface="黑体" panose="02010609060101010101" pitchFamily="49" charset="-122"/>
                          <a:ea typeface="黑体" panose="02010609060101010101" pitchFamily="49" charset="-122"/>
                        </a:rPr>
                        <a:t> </a:t>
                      </a:r>
                      <a:r>
                        <a:rPr lang="zh-CN" altLang="en-US" sz="2400" smtClean="0">
                          <a:latin typeface="黑体" panose="02010609060101010101" pitchFamily="49" charset="-122"/>
                          <a:ea typeface="黑体" panose="02010609060101010101" pitchFamily="49" charset="-122"/>
                        </a:rPr>
                        <a:t>不同点</a:t>
                      </a:r>
                      <a:endParaRPr lang="zh-CN" altLang="en-US" sz="2400">
                        <a:latin typeface="黑体" panose="02010609060101010101" pitchFamily="49" charset="-122"/>
                        <a:ea typeface="黑体" panose="02010609060101010101" pitchFamily="49" charset="-122"/>
                      </a:endParaRPr>
                    </a:p>
                  </a:txBody>
                  <a:tcPr marL="91431" marR="91431" marT="45706" marB="45706">
                    <a:solidFill>
                      <a:schemeClr val="accent5">
                        <a:lumMod val="20000"/>
                        <a:lumOff val="80000"/>
                      </a:schemeClr>
                    </a:solidFill>
                  </a:tcPr>
                </a:tc>
                <a:tc>
                  <a:txBody>
                    <a:bodyPr/>
                    <a:lstStyle/>
                    <a:p>
                      <a:pPr>
                        <a:lnSpc>
                          <a:spcPct val="150000"/>
                        </a:lnSpc>
                      </a:pPr>
                      <a:r>
                        <a:rPr lang="zh-CN" altLang="en-US" sz="2000" smtClean="0">
                          <a:latin typeface="黑体" panose="02010609060101010101" pitchFamily="49" charset="-122"/>
                          <a:ea typeface="黑体" panose="02010609060101010101" pitchFamily="49" charset="-122"/>
                        </a:rPr>
                        <a:t>“简洁”侧重指“干净整洁、不啰嗦、不拖泥带水”，指说话或行文简明扼要，没有多余的内容。</a:t>
                      </a:r>
                    </a:p>
                  </a:txBody>
                  <a:tcPr marL="91431" marR="91431" marT="45706" marB="45706"/>
                </a:tc>
                <a:tc>
                  <a:txBody>
                    <a:bodyPr/>
                    <a:lstStyle/>
                    <a:p>
                      <a:pPr>
                        <a:lnSpc>
                          <a:spcPct val="150000"/>
                        </a:lnSpc>
                      </a:pPr>
                      <a:r>
                        <a:rPr lang="zh-CN" altLang="en-US" sz="2000" smtClean="0">
                          <a:latin typeface="黑体" panose="02010609060101010101" pitchFamily="49" charset="-122"/>
                          <a:ea typeface="黑体" panose="02010609060101010101" pitchFamily="49" charset="-122"/>
                        </a:rPr>
                        <a:t>“简捷”侧重于快捷，有两个用法：①简便快捷；②直截了当。</a:t>
                      </a:r>
                    </a:p>
                  </a:txBody>
                  <a:tcPr marL="91431" marR="91431" marT="45706" marB="45706"/>
                </a:tc>
              </a:tr>
              <a:tr h="1562442">
                <a:tc>
                  <a:txBody>
                    <a:bodyPr/>
                    <a:lstStyle/>
                    <a:p>
                      <a:pPr>
                        <a:lnSpc>
                          <a:spcPct val="150000"/>
                        </a:lnSpc>
                      </a:pPr>
                      <a:endParaRPr lang="en-US" altLang="zh-CN" sz="2400" smtClean="0">
                        <a:latin typeface="黑体" panose="02010609060101010101" pitchFamily="49" charset="-122"/>
                        <a:ea typeface="黑体" panose="02010609060101010101" pitchFamily="49" charset="-122"/>
                      </a:endParaRPr>
                    </a:p>
                    <a:p>
                      <a:pPr>
                        <a:lnSpc>
                          <a:spcPct val="150000"/>
                        </a:lnSpc>
                      </a:pPr>
                      <a:r>
                        <a:rPr lang="zh-CN" altLang="en-US" sz="2400" smtClean="0">
                          <a:latin typeface="黑体" panose="02010609060101010101" pitchFamily="49" charset="-122"/>
                          <a:ea typeface="黑体" panose="02010609060101010101" pitchFamily="49" charset="-122"/>
                        </a:rPr>
                        <a:t>造句与用例</a:t>
                      </a:r>
                      <a:endParaRPr lang="zh-CN" altLang="en-US" sz="2400">
                        <a:latin typeface="黑体" panose="02010609060101010101" pitchFamily="49" charset="-122"/>
                        <a:ea typeface="黑体" panose="02010609060101010101" pitchFamily="49" charset="-122"/>
                      </a:endParaRPr>
                    </a:p>
                  </a:txBody>
                  <a:tcPr marL="91431" marR="91431" marT="45706" marB="45706">
                    <a:solidFill>
                      <a:schemeClr val="accent5">
                        <a:lumMod val="20000"/>
                        <a:lumOff val="80000"/>
                      </a:schemeClr>
                    </a:solidFill>
                  </a:tcPr>
                </a:tc>
                <a:tc>
                  <a:txBody>
                    <a:bodyPr/>
                    <a:lstStyle/>
                    <a:p>
                      <a:pPr>
                        <a:lnSpc>
                          <a:spcPct val="150000"/>
                        </a:lnSpc>
                      </a:pPr>
                      <a:r>
                        <a:rPr lang="zh-CN" altLang="en-US" sz="2000" smtClean="0">
                          <a:solidFill>
                            <a:schemeClr val="tx1"/>
                          </a:solidFill>
                          <a:latin typeface="黑体" panose="02010609060101010101" pitchFamily="49" charset="-122"/>
                          <a:ea typeface="黑体" panose="02010609060101010101" pitchFamily="49" charset="-122"/>
                        </a:rPr>
                        <a:t>电景音乐具有</a:t>
                      </a:r>
                      <a:r>
                        <a:rPr lang="zh-CN" altLang="en-US" sz="2000" smtClean="0">
                          <a:solidFill>
                            <a:srgbClr val="FF0000"/>
                          </a:solidFill>
                          <a:latin typeface="黑体" panose="02010609060101010101" pitchFamily="49" charset="-122"/>
                          <a:ea typeface="黑体" panose="02010609060101010101" pitchFamily="49" charset="-122"/>
                        </a:rPr>
                        <a:t>简洁</a:t>
                      </a:r>
                      <a:r>
                        <a:rPr lang="zh-CN" altLang="en-US" sz="2000" smtClean="0">
                          <a:solidFill>
                            <a:schemeClr val="tx1"/>
                          </a:solidFill>
                          <a:latin typeface="黑体" panose="02010609060101010101" pitchFamily="49" charset="-122"/>
                          <a:ea typeface="黑体" panose="02010609060101010101" pitchFamily="49" charset="-122"/>
                        </a:rPr>
                        <a:t>、概括的特点。</a:t>
                      </a:r>
                    </a:p>
                  </a:txBody>
                  <a:tcPr marL="91431" marR="91431" marT="45706" marB="45706">
                    <a:noFill/>
                  </a:tcPr>
                </a:tc>
                <a:tc>
                  <a:txBody>
                    <a:bodyPr/>
                    <a:lstStyle/>
                    <a:p>
                      <a:pPr>
                        <a:lnSpc>
                          <a:spcPct val="150000"/>
                        </a:lnSpc>
                      </a:pP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建立</a:t>
                      </a:r>
                      <a:r>
                        <a:rPr lang="zh-CN" altLang="en-US" sz="2000" b="0" i="0" kern="1200" smtClean="0">
                          <a:solidFill>
                            <a:srgbClr val="FF0000"/>
                          </a:solidFill>
                          <a:effectLst/>
                          <a:latin typeface="黑体" panose="02010609060101010101" pitchFamily="49" charset="-122"/>
                          <a:ea typeface="黑体" panose="02010609060101010101" pitchFamily="49" charset="-122"/>
                          <a:cs typeface="+mn-cs"/>
                        </a:rPr>
                        <a:t>简捷</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管用的制度体系，促使员工养成主动执行制度的良好习惯，是银行业风险管理的核心内容。</a:t>
                      </a:r>
                    </a:p>
                  </a:txBody>
                  <a:tcPr marL="91431" marR="91431" marT="45706" marB="45706">
                    <a:noFill/>
                  </a:tcPr>
                </a:tc>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63588" y="1400175"/>
            <a:ext cx="10388600" cy="3970338"/>
          </a:xfrm>
          <a:prstGeom prst="rect">
            <a:avLst/>
          </a:prstGeom>
        </p:spPr>
        <p:txBody>
          <a:bodyPr>
            <a:spAutoFit/>
          </a:bodyPr>
          <a:lstStyle/>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熟语运用</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请判断下列加点的成语使用是否正确。</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詹姆斯称自己有意参加今年全明星的扣篮大赛，但在今天的采访中他却</a:t>
            </a:r>
            <a:r>
              <a:rPr kumimoji="0" lang="zh-CN" altLang="zh-CN" sz="2800" b="1" i="0" u="none" strike="noStrike" kern="1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隐约其辞</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，没有具体透露到底参不参加扣篮大赛。</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请说明理由：</a:t>
            </a:r>
            <a:r>
              <a:rPr kumimoji="0" lang="en-US" altLang="zh-CN" sz="2800" b="1" i="0" u="sng"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
        <p:nvSpPr>
          <p:cNvPr id="539654" name="Rectangle 6"/>
          <p:cNvSpPr/>
          <p:nvPr/>
        </p:nvSpPr>
        <p:spPr>
          <a:xfrm>
            <a:off x="1055688" y="5580063"/>
            <a:ext cx="10680700" cy="831850"/>
          </a:xfrm>
          <a:prstGeom prst="rect">
            <a:avLst/>
          </a:prstGeom>
          <a:noFill/>
          <a:ln w="9525">
            <a:noFill/>
          </a:ln>
        </p:spPr>
        <p:txBody>
          <a:bodyPr wrap="none" anchor="ctr" anchorCtr="0">
            <a:spAutoFit/>
          </a:bodyPr>
          <a:lstStyle/>
          <a:p>
            <a:pPr eaLnBrk="1" hangingPunct="1"/>
            <a:r>
              <a:rPr lang="zh-CN" altLang="en-US" sz="2400">
                <a:solidFill>
                  <a:srgbClr val="FF0000"/>
                </a:solidFill>
                <a:latin typeface="Times New Roman" panose="02020603050405020304" pitchFamily="18" charset="0"/>
                <a:cs typeface="Times New Roman" panose="02020603050405020304" pitchFamily="18" charset="0"/>
              </a:rPr>
              <a:t>“隐约其辞”指由于某种原因说话或写文章故意不把意思直说出来。符合语境。 </a:t>
            </a:r>
          </a:p>
          <a:p>
            <a:pPr eaLnBrk="1" hangingPunct="1"/>
            <a:r>
              <a:rPr lang="zh-CN" altLang="en-US" sz="2400" b="0">
                <a:solidFill>
                  <a:srgbClr val="000000"/>
                </a:solidFill>
                <a:latin typeface="Times New Roman" panose="02020603050405020304" pitchFamily="18" charset="0"/>
                <a:cs typeface="Times New Roman" panose="02020603050405020304" pitchFamily="18" charset="0"/>
              </a:rPr>
              <a:t>              </a:t>
            </a:r>
            <a:endParaRPr lang="zh-CN" altLang="en-US" sz="2400" b="0">
              <a:solidFill>
                <a:srgbClr val="000000"/>
              </a:solidFill>
              <a:latin typeface="Times New Roman" panose="02020603050405020304" pitchFamily="18" charset="0"/>
              <a:ea typeface="Times New Roman" panose="02020603050405020304" pitchFamily="18" charset="0"/>
            </a:endParaRPr>
          </a:p>
        </p:txBody>
      </p:sp>
      <p:sp>
        <p:nvSpPr>
          <p:cNvPr id="15364" name="Text Box 2"/>
          <p:cNvSpPr txBox="1"/>
          <p:nvPr/>
        </p:nvSpPr>
        <p:spPr>
          <a:xfrm>
            <a:off x="5083175" y="66675"/>
            <a:ext cx="2952750" cy="708025"/>
          </a:xfrm>
          <a:prstGeom prst="rect">
            <a:avLst/>
          </a:prstGeom>
          <a:noFill/>
          <a:ln w="9525">
            <a:noFill/>
          </a:ln>
        </p:spPr>
        <p:txBody>
          <a:bodyPr>
            <a:spAutoFit/>
          </a:bodyPr>
          <a:lstStyle/>
          <a:p>
            <a:pPr eaLnBrk="1" hangingPunct="1"/>
            <a:r>
              <a:rPr lang="zh-CN" altLang="en-US" sz="4000">
                <a:solidFill>
                  <a:schemeClr val="bg1"/>
                </a:solidFill>
                <a:latin typeface="黑体" panose="02010609060101010101" pitchFamily="49" charset="-122"/>
                <a:ea typeface="黑体" panose="02010609060101010101" pitchFamily="49" charset="-122"/>
              </a:rPr>
              <a:t>自我研习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9654"/>
                                        </p:tgtEl>
                                        <p:attrNameLst>
                                          <p:attrName>style.visibility</p:attrName>
                                        </p:attrNameLst>
                                      </p:cBhvr>
                                      <p:to>
                                        <p:strVal val="visible"/>
                                      </p:to>
                                    </p:set>
                                    <p:animEffect transition="in" filter="blinds(horizontal)">
                                      <p:cBhvr>
                                        <p:cTn id="7" dur="500"/>
                                        <p:tgtEl>
                                          <p:spTgt spid="539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65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92175" y="1581150"/>
            <a:ext cx="9628188" cy="3322638"/>
          </a:xfrm>
          <a:prstGeom prst="rect">
            <a:avLst/>
          </a:prstGeom>
        </p:spPr>
        <p:txBody>
          <a:bodyPr>
            <a:spAutoFit/>
          </a:bodyPr>
          <a:lstStyle/>
          <a:p>
            <a:pPr marL="0" marR="0" lvl="0" indent="612140" algn="just"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如果重视不够，这些人才要么在</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1" i="0" u="none" strike="noStrike" kern="1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明珠暗投</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、怀才不遇</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的嗟叹中远走异乡，成为他人的座上宾；要么错过了出成果、做贡献的黄金岁月。</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请说明理由：</a:t>
            </a:r>
            <a:r>
              <a:rPr kumimoji="0" lang="en-US" altLang="zh-CN" sz="2800" b="1" i="0" u="sng"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2800" b="1" i="0" u="sng"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
        <p:nvSpPr>
          <p:cNvPr id="540682" name="Rectangle 10"/>
          <p:cNvSpPr/>
          <p:nvPr/>
        </p:nvSpPr>
        <p:spPr>
          <a:xfrm>
            <a:off x="1122363" y="4384675"/>
            <a:ext cx="10020300" cy="2032000"/>
          </a:xfrm>
          <a:prstGeom prst="rect">
            <a:avLst/>
          </a:prstGeom>
          <a:noFill/>
          <a:ln w="9525">
            <a:noFill/>
          </a:ln>
        </p:spPr>
        <p:txBody>
          <a:bodyPr anchor="ctr" anchorCtr="0">
            <a:spAutoFit/>
          </a:bodyPr>
          <a:lstStyle/>
          <a:p>
            <a:pPr eaLnBrk="1" hangingPunct="1">
              <a:lnSpc>
                <a:spcPct val="150000"/>
              </a:lnSpc>
            </a:pPr>
            <a:r>
              <a:rPr lang="zh-CN" altLang="en-US" sz="2800">
                <a:solidFill>
                  <a:srgbClr val="FF0000"/>
                </a:solidFill>
                <a:latin typeface="Times New Roman" panose="02020603050405020304" pitchFamily="18" charset="0"/>
                <a:cs typeface="Times New Roman" panose="02020603050405020304" pitchFamily="18" charset="0"/>
              </a:rPr>
              <a:t>         “明珠暗投”比喻贵重物品落到不识货的人手里，也比喻有才能的人没有得到重视或好人误投了昏君。符合语境。 </a:t>
            </a:r>
          </a:p>
          <a:p>
            <a:pPr eaLnBrk="1" hangingPunct="1">
              <a:lnSpc>
                <a:spcPct val="150000"/>
              </a:lnSpc>
            </a:pPr>
            <a:r>
              <a:rPr lang="zh-CN" altLang="en-US" sz="2800" b="0">
                <a:solidFill>
                  <a:srgbClr val="000000"/>
                </a:solidFill>
                <a:latin typeface="Times New Roman" panose="02020603050405020304" pitchFamily="18" charset="0"/>
                <a:cs typeface="Times New Roman" panose="02020603050405020304" pitchFamily="18" charset="0"/>
              </a:rPr>
              <a:t> </a:t>
            </a:r>
            <a:endParaRPr lang="zh-CN" altLang="en-US" sz="2800" b="0">
              <a:solidFill>
                <a:srgbClr val="000000"/>
              </a:solidFill>
              <a:latin typeface="Times New Roman" panose="02020603050405020304" pitchFamily="18" charset="0"/>
              <a:ea typeface="Times New Roman" panose="02020603050405020304" pitchFamily="18" charset="0"/>
            </a:endParaRPr>
          </a:p>
        </p:txBody>
      </p:sp>
      <p:sp>
        <p:nvSpPr>
          <p:cNvPr id="16388" name="Text Box 2"/>
          <p:cNvSpPr txBox="1"/>
          <p:nvPr/>
        </p:nvSpPr>
        <p:spPr>
          <a:xfrm>
            <a:off x="5083175" y="66675"/>
            <a:ext cx="2952750" cy="708025"/>
          </a:xfrm>
          <a:prstGeom prst="rect">
            <a:avLst/>
          </a:prstGeom>
          <a:noFill/>
          <a:ln w="9525">
            <a:noFill/>
          </a:ln>
        </p:spPr>
        <p:txBody>
          <a:bodyPr>
            <a:spAutoFit/>
          </a:bodyPr>
          <a:lstStyle/>
          <a:p>
            <a:pPr eaLnBrk="1" hangingPunct="1"/>
            <a:r>
              <a:rPr lang="zh-CN" altLang="en-US" sz="4000">
                <a:solidFill>
                  <a:schemeClr val="bg1"/>
                </a:solidFill>
                <a:latin typeface="黑体" panose="02010609060101010101" pitchFamily="49" charset="-122"/>
                <a:ea typeface="黑体" panose="02010609060101010101" pitchFamily="49" charset="-122"/>
              </a:rPr>
              <a:t>自我研习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0682"/>
                                        </p:tgtEl>
                                        <p:attrNameLst>
                                          <p:attrName>style.visibility</p:attrName>
                                        </p:attrNameLst>
                                      </p:cBhvr>
                                      <p:to>
                                        <p:strVal val="visible"/>
                                      </p:to>
                                    </p:set>
                                    <p:animEffect transition="in" filter="blinds(horizontal)">
                                      <p:cBhvr>
                                        <p:cTn id="7" dur="500"/>
                                        <p:tgtEl>
                                          <p:spTgt spid="540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8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1706" name="Rectangle 10"/>
          <p:cNvSpPr/>
          <p:nvPr/>
        </p:nvSpPr>
        <p:spPr>
          <a:xfrm>
            <a:off x="1670050" y="4622800"/>
            <a:ext cx="9148763" cy="1200150"/>
          </a:xfrm>
          <a:prstGeom prst="rect">
            <a:avLst/>
          </a:prstGeom>
          <a:noFill/>
          <a:ln w="9525">
            <a:noFill/>
          </a:ln>
        </p:spPr>
        <p:txBody>
          <a:bodyPr anchor="ctr" anchorCtr="0">
            <a:spAutoFit/>
          </a:bodyPr>
          <a:lstStyle/>
          <a:p>
            <a:pPr indent="457200" eaLnBrk="1" hangingPunct="1">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    “急于事功”指做事急于求成。但在语境中，这位冠军表达的是不想功成身退的意思。与语境不合</a:t>
            </a:r>
            <a:r>
              <a:rPr lang="zh-CN" altLang="en-US" sz="2400" b="0">
                <a:solidFill>
                  <a:srgbClr val="000000"/>
                </a:solidFill>
                <a:latin typeface="Times New Roman" panose="02020603050405020304" pitchFamily="18" charset="0"/>
                <a:cs typeface="Times New Roman" panose="02020603050405020304" pitchFamily="18" charset="0"/>
              </a:rPr>
              <a:t> </a:t>
            </a:r>
            <a:endParaRPr lang="zh-CN" altLang="en-US" sz="2400" b="0">
              <a:solidFill>
                <a:srgbClr val="000000"/>
              </a:solidFill>
              <a:latin typeface="Times New Roman" panose="02020603050405020304" pitchFamily="18" charset="0"/>
              <a:ea typeface="Times New Roman" panose="02020603050405020304" pitchFamily="18" charset="0"/>
            </a:endParaRPr>
          </a:p>
        </p:txBody>
      </p:sp>
      <p:sp>
        <p:nvSpPr>
          <p:cNvPr id="17411" name="Text Box 2"/>
          <p:cNvSpPr txBox="1"/>
          <p:nvPr/>
        </p:nvSpPr>
        <p:spPr>
          <a:xfrm>
            <a:off x="5083175" y="66675"/>
            <a:ext cx="2952750" cy="708025"/>
          </a:xfrm>
          <a:prstGeom prst="rect">
            <a:avLst/>
          </a:prstGeom>
          <a:noFill/>
          <a:ln w="9525">
            <a:noFill/>
          </a:ln>
        </p:spPr>
        <p:txBody>
          <a:bodyPr>
            <a:spAutoFit/>
          </a:bodyPr>
          <a:lstStyle/>
          <a:p>
            <a:pPr eaLnBrk="1" hangingPunct="1"/>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2" name="矩形 1"/>
          <p:cNvSpPr/>
          <p:nvPr/>
        </p:nvSpPr>
        <p:spPr>
          <a:xfrm>
            <a:off x="1438275" y="1676400"/>
            <a:ext cx="9380538" cy="3324225"/>
          </a:xfrm>
          <a:prstGeom prst="rect">
            <a:avLst/>
          </a:prstGeom>
        </p:spPr>
        <p:txBody>
          <a:bodyPr>
            <a:spAutoFit/>
          </a:bodyPr>
          <a:lstStyle/>
          <a:p>
            <a:pPr marL="0" marR="0" lvl="0" indent="612140" algn="just"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(3)</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面对未来，这位</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22</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岁的俄罗斯艺术体操冠军日前透露，她并不</a:t>
            </a:r>
            <a:r>
              <a:rPr kumimoji="0" lang="zh-CN" altLang="zh-CN" sz="2800" b="1" i="0" u="none" strike="noStrike" kern="1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急于事功</a:t>
            </a: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，虽然艺术体操的生命短暂，但征战里约奥运会也并非没有可能。</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612140" algn="just"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请说明理由：</a:t>
            </a:r>
            <a:r>
              <a:rPr kumimoji="0" lang="en-US" altLang="zh-CN" sz="2800" b="1" i="0" u="sng"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zh-CN" sz="11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1706"/>
                                        </p:tgtEl>
                                        <p:attrNameLst>
                                          <p:attrName>style.visibility</p:attrName>
                                        </p:attrNameLst>
                                      </p:cBhvr>
                                      <p:to>
                                        <p:strVal val="visible"/>
                                      </p:to>
                                    </p:set>
                                    <p:animEffect transition="in" filter="blinds(horizontal)">
                                      <p:cBhvr>
                                        <p:cTn id="7" dur="500"/>
                                        <p:tgtEl>
                                          <p:spTgt spid="541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0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TotalTime>
  <Words>2731</Words>
  <Application>Microsoft Office PowerPoint</Application>
  <PresentationFormat>自定义</PresentationFormat>
  <Paragraphs>221</Paragraphs>
  <Slides>26</Slides>
  <Notes>2</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2021-08-20T17:53:52Z</cp:lastPrinted>
  <dcterms:created xsi:type="dcterms:W3CDTF">2021-08-20T17:53:52Z</dcterms:created>
  <dcterms:modified xsi:type="dcterms:W3CDTF">2021-09-21T08:46:28Z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