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71" r:id="rId2"/>
  </p:sldMasterIdLst>
  <p:sldIdLst>
    <p:sldId id="259" r:id="rId3"/>
    <p:sldId id="257" r:id="rId4"/>
    <p:sldId id="260" r:id="rId5"/>
    <p:sldId id="273" r:id="rId6"/>
    <p:sldId id="270" r:id="rId7"/>
    <p:sldId id="269" r:id="rId8"/>
    <p:sldId id="272" r:id="rId9"/>
    <p:sldId id="274" r:id="rId10"/>
    <p:sldId id="276" r:id="rId11"/>
    <p:sldId id="277" r:id="rId12"/>
    <p:sldId id="275" r:id="rId13"/>
    <p:sldId id="282" r:id="rId14"/>
    <p:sldId id="278" r:id="rId15"/>
    <p:sldId id="271" r:id="rId16"/>
    <p:sldId id="281" r:id="rId17"/>
    <p:sldId id="286" r:id="rId18"/>
    <p:sldId id="287" r:id="rId19"/>
    <p:sldId id="288" r:id="rId20"/>
    <p:sldId id="289" r:id="rId21"/>
    <p:sldId id="290" r:id="rId22"/>
    <p:sldId id="291" r:id="rId23"/>
    <p:sldId id="292" r:id="rId24"/>
    <p:sldId id="293" r:id="rId25"/>
    <p:sldId id="29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C6C0EC-18E9-45C4-80D3-63FB3D57E2C0}" type="doc">
      <dgm:prSet loTypeId="urn:microsoft.com/office/officeart/2008/layout/VerticalCurvedList" loCatId="list" qsTypeId="urn:microsoft.com/office/officeart/2005/8/quickstyle/simple3" qsCatId="simple" csTypeId="urn:microsoft.com/office/officeart/2005/8/colors/accent1_5" csCatId="accent1" phldr="1"/>
      <dgm:spPr/>
      <dgm:t>
        <a:bodyPr/>
        <a:lstStyle/>
        <a:p>
          <a:endParaRPr lang="zh-CN" altLang="en-US"/>
        </a:p>
      </dgm:t>
    </dgm:pt>
    <dgm:pt modelId="{CDF3D4BB-23D3-44D5-A81B-8D3CCBD68272}">
      <dgm:prSet phldrT="[文本]" custT="1"/>
      <dgm:spPr/>
      <dgm:t>
        <a:bodyPr/>
        <a:lstStyle/>
        <a:p>
          <a:r>
            <a:rPr lang="zh-CN" altLang="en-US" sz="2800" b="1" dirty="0" smtClean="0">
              <a:latin typeface="华文新魏" panose="02010800040101010101" pitchFamily="2" charset="-122"/>
              <a:ea typeface="华文新魏" panose="02010800040101010101" pitchFamily="2" charset="-122"/>
            </a:rPr>
            <a:t>了解文言文翻译的基本原则</a:t>
          </a:r>
          <a:endParaRPr lang="zh-CN" altLang="en-US" sz="2800" b="1" dirty="0">
            <a:latin typeface="华文新魏" panose="02010800040101010101" pitchFamily="2" charset="-122"/>
            <a:ea typeface="华文新魏" panose="02010800040101010101" pitchFamily="2" charset="-122"/>
          </a:endParaRPr>
        </a:p>
      </dgm:t>
    </dgm:pt>
    <dgm:pt modelId="{006151FD-EE3F-41E5-9CF9-1B599A343AE6}" type="parTrans" cxnId="{1D5022E3-13A8-4841-848A-E94F3949426E}">
      <dgm:prSet/>
      <dgm:spPr/>
      <dgm:t>
        <a:bodyPr/>
        <a:lstStyle/>
        <a:p>
          <a:endParaRPr lang="zh-CN" altLang="en-US"/>
        </a:p>
      </dgm:t>
    </dgm:pt>
    <dgm:pt modelId="{565A00C8-77A0-4B58-B3B0-EBF457AC9321}" type="sibTrans" cxnId="{1D5022E3-13A8-4841-848A-E94F3949426E}">
      <dgm:prSet/>
      <dgm:spPr/>
      <dgm:t>
        <a:bodyPr/>
        <a:lstStyle/>
        <a:p>
          <a:endParaRPr lang="zh-CN" altLang="en-US"/>
        </a:p>
      </dgm:t>
    </dgm:pt>
    <dgm:pt modelId="{20D5C892-21B3-403D-8479-0310D9682EDF}">
      <dgm:prSet phldrT="[文本]" custT="1"/>
      <dgm:spPr/>
      <dgm:t>
        <a:bodyPr/>
        <a:lstStyle/>
        <a:p>
          <a:r>
            <a:rPr lang="zh-CN" altLang="en-US" sz="2800" b="1" smtClean="0">
              <a:latin typeface="华文新魏" panose="02010800040101010101" pitchFamily="2" charset="-122"/>
              <a:ea typeface="华文新魏" panose="02010800040101010101" pitchFamily="2" charset="-122"/>
            </a:rPr>
            <a:t>了解文言文翻译的基本要求</a:t>
          </a:r>
          <a:endParaRPr lang="zh-CN" altLang="en-US" sz="2800" b="1" dirty="0">
            <a:latin typeface="华文新魏" panose="02010800040101010101" pitchFamily="2" charset="-122"/>
            <a:ea typeface="华文新魏" panose="02010800040101010101" pitchFamily="2" charset="-122"/>
          </a:endParaRPr>
        </a:p>
      </dgm:t>
    </dgm:pt>
    <dgm:pt modelId="{3EC526CE-C776-48FA-B25A-A54E862CAB5D}" type="parTrans" cxnId="{37951D98-427A-4C2A-A4F0-5369D4A3EA64}">
      <dgm:prSet/>
      <dgm:spPr/>
      <dgm:t>
        <a:bodyPr/>
        <a:lstStyle/>
        <a:p>
          <a:endParaRPr lang="zh-CN" altLang="en-US"/>
        </a:p>
      </dgm:t>
    </dgm:pt>
    <dgm:pt modelId="{965AF92F-98F6-4E4A-A2C9-8A1E11F657DF}" type="sibTrans" cxnId="{37951D98-427A-4C2A-A4F0-5369D4A3EA64}">
      <dgm:prSet/>
      <dgm:spPr/>
      <dgm:t>
        <a:bodyPr/>
        <a:lstStyle/>
        <a:p>
          <a:endParaRPr lang="zh-CN" altLang="en-US"/>
        </a:p>
      </dgm:t>
    </dgm:pt>
    <dgm:pt modelId="{5E3594CA-B0C0-4463-8C8C-83116FCC48A2}">
      <dgm:prSet phldrT="[文本]" custT="1"/>
      <dgm:spPr/>
      <dgm:t>
        <a:bodyPr/>
        <a:lstStyle/>
        <a:p>
          <a:r>
            <a:rPr lang="zh-CN" altLang="en-US" sz="2800" b="1" smtClean="0">
              <a:latin typeface="华文新魏" panose="02010800040101010101" pitchFamily="2" charset="-122"/>
              <a:ea typeface="华文新魏" panose="02010800040101010101" pitchFamily="2" charset="-122"/>
            </a:rPr>
            <a:t>学习五种方法，增强翻译技能</a:t>
          </a:r>
          <a:endParaRPr lang="zh-CN" altLang="en-US" sz="2800" b="1" dirty="0">
            <a:latin typeface="华文新魏" panose="02010800040101010101" pitchFamily="2" charset="-122"/>
            <a:ea typeface="华文新魏" panose="02010800040101010101" pitchFamily="2" charset="-122"/>
          </a:endParaRPr>
        </a:p>
      </dgm:t>
    </dgm:pt>
    <dgm:pt modelId="{2B042A35-7AED-4EE5-8471-F480AD7F0AAE}" type="parTrans" cxnId="{A2B92DDF-DA63-4019-ACD2-B10AC02A96AD}">
      <dgm:prSet/>
      <dgm:spPr/>
      <dgm:t>
        <a:bodyPr/>
        <a:lstStyle/>
        <a:p>
          <a:endParaRPr lang="zh-CN" altLang="en-US"/>
        </a:p>
      </dgm:t>
    </dgm:pt>
    <dgm:pt modelId="{5F809407-F768-4384-A49D-B9EAC4C697AC}" type="sibTrans" cxnId="{A2B92DDF-DA63-4019-ACD2-B10AC02A96AD}">
      <dgm:prSet/>
      <dgm:spPr/>
      <dgm:t>
        <a:bodyPr/>
        <a:lstStyle/>
        <a:p>
          <a:endParaRPr lang="zh-CN" altLang="en-US"/>
        </a:p>
      </dgm:t>
    </dgm:pt>
    <dgm:pt modelId="{0CAFAA01-827D-4430-A57C-08EED786F8B2}" type="pres">
      <dgm:prSet presAssocID="{39C6C0EC-18E9-45C4-80D3-63FB3D57E2C0}" presName="Name0" presStyleCnt="0">
        <dgm:presLayoutVars>
          <dgm:chMax val="7"/>
          <dgm:chPref val="7"/>
          <dgm:dir/>
        </dgm:presLayoutVars>
      </dgm:prSet>
      <dgm:spPr/>
      <dgm:t>
        <a:bodyPr/>
        <a:lstStyle/>
        <a:p>
          <a:endParaRPr lang="zh-CN" altLang="en-US"/>
        </a:p>
      </dgm:t>
    </dgm:pt>
    <dgm:pt modelId="{38708EB6-0729-48B5-B91F-75E2BC914A60}" type="pres">
      <dgm:prSet presAssocID="{39C6C0EC-18E9-45C4-80D3-63FB3D57E2C0}" presName="Name1" presStyleCnt="0"/>
      <dgm:spPr/>
    </dgm:pt>
    <dgm:pt modelId="{4B10B07A-A1B9-49D7-9B72-9D1C5DA11476}" type="pres">
      <dgm:prSet presAssocID="{39C6C0EC-18E9-45C4-80D3-63FB3D57E2C0}" presName="cycle" presStyleCnt="0"/>
      <dgm:spPr/>
    </dgm:pt>
    <dgm:pt modelId="{69E4A2FE-CC29-41BB-A49E-5DB3CB40627C}" type="pres">
      <dgm:prSet presAssocID="{39C6C0EC-18E9-45C4-80D3-63FB3D57E2C0}" presName="srcNode" presStyleLbl="node1" presStyleIdx="0" presStyleCnt="3"/>
      <dgm:spPr/>
    </dgm:pt>
    <dgm:pt modelId="{D5429462-66A7-4B47-8B84-2D9D5966B7E2}" type="pres">
      <dgm:prSet presAssocID="{39C6C0EC-18E9-45C4-80D3-63FB3D57E2C0}" presName="conn" presStyleLbl="parChTrans1D2" presStyleIdx="0" presStyleCnt="1"/>
      <dgm:spPr/>
      <dgm:t>
        <a:bodyPr/>
        <a:lstStyle/>
        <a:p>
          <a:endParaRPr lang="zh-CN" altLang="en-US"/>
        </a:p>
      </dgm:t>
    </dgm:pt>
    <dgm:pt modelId="{E458F9E1-5393-46AC-8953-C9122DA19F06}" type="pres">
      <dgm:prSet presAssocID="{39C6C0EC-18E9-45C4-80D3-63FB3D57E2C0}" presName="extraNode" presStyleLbl="node1" presStyleIdx="0" presStyleCnt="3"/>
      <dgm:spPr/>
    </dgm:pt>
    <dgm:pt modelId="{35C0C5DD-7B90-4147-B9D4-7D81901913DC}" type="pres">
      <dgm:prSet presAssocID="{39C6C0EC-18E9-45C4-80D3-63FB3D57E2C0}" presName="dstNode" presStyleLbl="node1" presStyleIdx="0" presStyleCnt="3"/>
      <dgm:spPr/>
    </dgm:pt>
    <dgm:pt modelId="{F2C5BF17-C25B-4276-A9B9-3A24554CFAF5}" type="pres">
      <dgm:prSet presAssocID="{CDF3D4BB-23D3-44D5-A81B-8D3CCBD68272}" presName="text_1" presStyleLbl="node1" presStyleIdx="0" presStyleCnt="3">
        <dgm:presLayoutVars>
          <dgm:bulletEnabled val="1"/>
        </dgm:presLayoutVars>
      </dgm:prSet>
      <dgm:spPr/>
      <dgm:t>
        <a:bodyPr/>
        <a:lstStyle/>
        <a:p>
          <a:endParaRPr lang="zh-CN" altLang="en-US"/>
        </a:p>
      </dgm:t>
    </dgm:pt>
    <dgm:pt modelId="{4B26AB9C-B727-42E6-A160-A376653277D6}" type="pres">
      <dgm:prSet presAssocID="{CDF3D4BB-23D3-44D5-A81B-8D3CCBD68272}" presName="accent_1" presStyleCnt="0"/>
      <dgm:spPr/>
    </dgm:pt>
    <dgm:pt modelId="{ED245F59-9C5A-4DA1-B01D-67628FD9107F}" type="pres">
      <dgm:prSet presAssocID="{CDF3D4BB-23D3-44D5-A81B-8D3CCBD68272}" presName="accentRepeatNode" presStyleLbl="solidFgAcc1" presStyleIdx="0" presStyleCnt="3"/>
      <dgm:spPr/>
    </dgm:pt>
    <dgm:pt modelId="{19DC6F5D-3C7F-40D6-91F4-CA979E91BE5F}" type="pres">
      <dgm:prSet presAssocID="{20D5C892-21B3-403D-8479-0310D9682EDF}" presName="text_2" presStyleLbl="node1" presStyleIdx="1" presStyleCnt="3">
        <dgm:presLayoutVars>
          <dgm:bulletEnabled val="1"/>
        </dgm:presLayoutVars>
      </dgm:prSet>
      <dgm:spPr/>
      <dgm:t>
        <a:bodyPr/>
        <a:lstStyle/>
        <a:p>
          <a:endParaRPr lang="zh-CN" altLang="en-US"/>
        </a:p>
      </dgm:t>
    </dgm:pt>
    <dgm:pt modelId="{E286979A-150C-4412-9B4A-1E33C20C48E3}" type="pres">
      <dgm:prSet presAssocID="{20D5C892-21B3-403D-8479-0310D9682EDF}" presName="accent_2" presStyleCnt="0"/>
      <dgm:spPr/>
    </dgm:pt>
    <dgm:pt modelId="{60D0593A-3245-4FD7-9A2C-280BAE7CB65B}" type="pres">
      <dgm:prSet presAssocID="{20D5C892-21B3-403D-8479-0310D9682EDF}" presName="accentRepeatNode" presStyleLbl="solidFgAcc1" presStyleIdx="1" presStyleCnt="3" custLinFactNeighborX="-13426" custLinFactNeighborY="9854"/>
      <dgm:spPr/>
    </dgm:pt>
    <dgm:pt modelId="{B7C8EB4D-CAE3-4911-9CA2-F4EA06F02C17}" type="pres">
      <dgm:prSet presAssocID="{5E3594CA-B0C0-4463-8C8C-83116FCC48A2}" presName="text_3" presStyleLbl="node1" presStyleIdx="2" presStyleCnt="3">
        <dgm:presLayoutVars>
          <dgm:bulletEnabled val="1"/>
        </dgm:presLayoutVars>
      </dgm:prSet>
      <dgm:spPr/>
      <dgm:t>
        <a:bodyPr/>
        <a:lstStyle/>
        <a:p>
          <a:endParaRPr lang="zh-CN" altLang="en-US"/>
        </a:p>
      </dgm:t>
    </dgm:pt>
    <dgm:pt modelId="{68EDA26F-1B9C-485C-99E5-63E6F53B7C5C}" type="pres">
      <dgm:prSet presAssocID="{5E3594CA-B0C0-4463-8C8C-83116FCC48A2}" presName="accent_3" presStyleCnt="0"/>
      <dgm:spPr/>
    </dgm:pt>
    <dgm:pt modelId="{362F77E0-7237-419E-A475-2DAA50A321BD}" type="pres">
      <dgm:prSet presAssocID="{5E3594CA-B0C0-4463-8C8C-83116FCC48A2}" presName="accentRepeatNode" presStyleLbl="solidFgAcc1" presStyleIdx="2" presStyleCnt="3"/>
      <dgm:spPr/>
    </dgm:pt>
  </dgm:ptLst>
  <dgm:cxnLst>
    <dgm:cxn modelId="{A2B92DDF-DA63-4019-ACD2-B10AC02A96AD}" srcId="{39C6C0EC-18E9-45C4-80D3-63FB3D57E2C0}" destId="{5E3594CA-B0C0-4463-8C8C-83116FCC48A2}" srcOrd="2" destOrd="0" parTransId="{2B042A35-7AED-4EE5-8471-F480AD7F0AAE}" sibTransId="{5F809407-F768-4384-A49D-B9EAC4C697AC}"/>
    <dgm:cxn modelId="{37951D98-427A-4C2A-A4F0-5369D4A3EA64}" srcId="{39C6C0EC-18E9-45C4-80D3-63FB3D57E2C0}" destId="{20D5C892-21B3-403D-8479-0310D9682EDF}" srcOrd="1" destOrd="0" parTransId="{3EC526CE-C776-48FA-B25A-A54E862CAB5D}" sibTransId="{965AF92F-98F6-4E4A-A2C9-8A1E11F657DF}"/>
    <dgm:cxn modelId="{F78BCA26-5CE1-41AF-9CC9-C58B60678C77}" type="presOf" srcId="{5E3594CA-B0C0-4463-8C8C-83116FCC48A2}" destId="{B7C8EB4D-CAE3-4911-9CA2-F4EA06F02C17}" srcOrd="0" destOrd="0" presId="urn:microsoft.com/office/officeart/2008/layout/VerticalCurvedList"/>
    <dgm:cxn modelId="{DE8F203D-5D5B-4B6E-A963-26FAFF52D84F}" type="presOf" srcId="{565A00C8-77A0-4B58-B3B0-EBF457AC9321}" destId="{D5429462-66A7-4B47-8B84-2D9D5966B7E2}" srcOrd="0" destOrd="0" presId="urn:microsoft.com/office/officeart/2008/layout/VerticalCurvedList"/>
    <dgm:cxn modelId="{C16980A7-B99A-4573-8C03-36166957F3A5}" type="presOf" srcId="{39C6C0EC-18E9-45C4-80D3-63FB3D57E2C0}" destId="{0CAFAA01-827D-4430-A57C-08EED786F8B2}" srcOrd="0" destOrd="0" presId="urn:microsoft.com/office/officeart/2008/layout/VerticalCurvedList"/>
    <dgm:cxn modelId="{1D5022E3-13A8-4841-848A-E94F3949426E}" srcId="{39C6C0EC-18E9-45C4-80D3-63FB3D57E2C0}" destId="{CDF3D4BB-23D3-44D5-A81B-8D3CCBD68272}" srcOrd="0" destOrd="0" parTransId="{006151FD-EE3F-41E5-9CF9-1B599A343AE6}" sibTransId="{565A00C8-77A0-4B58-B3B0-EBF457AC9321}"/>
    <dgm:cxn modelId="{A53EA718-F301-49AE-976D-D655C0FC3E6F}" type="presOf" srcId="{CDF3D4BB-23D3-44D5-A81B-8D3CCBD68272}" destId="{F2C5BF17-C25B-4276-A9B9-3A24554CFAF5}" srcOrd="0" destOrd="0" presId="urn:microsoft.com/office/officeart/2008/layout/VerticalCurvedList"/>
    <dgm:cxn modelId="{5D056A9F-BF3E-41CB-B206-B81C11943CD9}" type="presOf" srcId="{20D5C892-21B3-403D-8479-0310D9682EDF}" destId="{19DC6F5D-3C7F-40D6-91F4-CA979E91BE5F}" srcOrd="0" destOrd="0" presId="urn:microsoft.com/office/officeart/2008/layout/VerticalCurvedList"/>
    <dgm:cxn modelId="{3A3BA7DB-06C7-4E11-A463-FFB69ED9ED1D}" type="presParOf" srcId="{0CAFAA01-827D-4430-A57C-08EED786F8B2}" destId="{38708EB6-0729-48B5-B91F-75E2BC914A60}" srcOrd="0" destOrd="0" presId="urn:microsoft.com/office/officeart/2008/layout/VerticalCurvedList"/>
    <dgm:cxn modelId="{12A96EEC-1578-4C06-BE09-612088D1A91E}" type="presParOf" srcId="{38708EB6-0729-48B5-B91F-75E2BC914A60}" destId="{4B10B07A-A1B9-49D7-9B72-9D1C5DA11476}" srcOrd="0" destOrd="0" presId="urn:microsoft.com/office/officeart/2008/layout/VerticalCurvedList"/>
    <dgm:cxn modelId="{58E985F2-E7FF-4F0C-99CA-6D3FDA2E0FC5}" type="presParOf" srcId="{4B10B07A-A1B9-49D7-9B72-9D1C5DA11476}" destId="{69E4A2FE-CC29-41BB-A49E-5DB3CB40627C}" srcOrd="0" destOrd="0" presId="urn:microsoft.com/office/officeart/2008/layout/VerticalCurvedList"/>
    <dgm:cxn modelId="{E61D13AA-F1AF-4282-904F-112E7AA0B32A}" type="presParOf" srcId="{4B10B07A-A1B9-49D7-9B72-9D1C5DA11476}" destId="{D5429462-66A7-4B47-8B84-2D9D5966B7E2}" srcOrd="1" destOrd="0" presId="urn:microsoft.com/office/officeart/2008/layout/VerticalCurvedList"/>
    <dgm:cxn modelId="{A1BCF03B-3925-48C5-96E9-88C3D1F9B9DE}" type="presParOf" srcId="{4B10B07A-A1B9-49D7-9B72-9D1C5DA11476}" destId="{E458F9E1-5393-46AC-8953-C9122DA19F06}" srcOrd="2" destOrd="0" presId="urn:microsoft.com/office/officeart/2008/layout/VerticalCurvedList"/>
    <dgm:cxn modelId="{7EE80DC3-B827-4302-BBBE-BB5FB1C9CDB3}" type="presParOf" srcId="{4B10B07A-A1B9-49D7-9B72-9D1C5DA11476}" destId="{35C0C5DD-7B90-4147-B9D4-7D81901913DC}" srcOrd="3" destOrd="0" presId="urn:microsoft.com/office/officeart/2008/layout/VerticalCurvedList"/>
    <dgm:cxn modelId="{BE323C11-16C4-4A3C-B71D-680E670DEB79}" type="presParOf" srcId="{38708EB6-0729-48B5-B91F-75E2BC914A60}" destId="{F2C5BF17-C25B-4276-A9B9-3A24554CFAF5}" srcOrd="1" destOrd="0" presId="urn:microsoft.com/office/officeart/2008/layout/VerticalCurvedList"/>
    <dgm:cxn modelId="{94047B60-7E78-4B0F-A7CB-DF893C4680B9}" type="presParOf" srcId="{38708EB6-0729-48B5-B91F-75E2BC914A60}" destId="{4B26AB9C-B727-42E6-A160-A376653277D6}" srcOrd="2" destOrd="0" presId="urn:microsoft.com/office/officeart/2008/layout/VerticalCurvedList"/>
    <dgm:cxn modelId="{FCE73248-C36B-4AB0-98D4-ACC597B64BDC}" type="presParOf" srcId="{4B26AB9C-B727-42E6-A160-A376653277D6}" destId="{ED245F59-9C5A-4DA1-B01D-67628FD9107F}" srcOrd="0" destOrd="0" presId="urn:microsoft.com/office/officeart/2008/layout/VerticalCurvedList"/>
    <dgm:cxn modelId="{C283E12A-017F-447D-8A54-B4A5BC1B4FE5}" type="presParOf" srcId="{38708EB6-0729-48B5-B91F-75E2BC914A60}" destId="{19DC6F5D-3C7F-40D6-91F4-CA979E91BE5F}" srcOrd="3" destOrd="0" presId="urn:microsoft.com/office/officeart/2008/layout/VerticalCurvedList"/>
    <dgm:cxn modelId="{508D90F6-7020-476A-9920-6398A3AE3137}" type="presParOf" srcId="{38708EB6-0729-48B5-B91F-75E2BC914A60}" destId="{E286979A-150C-4412-9B4A-1E33C20C48E3}" srcOrd="4" destOrd="0" presId="urn:microsoft.com/office/officeart/2008/layout/VerticalCurvedList"/>
    <dgm:cxn modelId="{0B802AFA-B985-4056-AA11-3D8D761E933F}" type="presParOf" srcId="{E286979A-150C-4412-9B4A-1E33C20C48E3}" destId="{60D0593A-3245-4FD7-9A2C-280BAE7CB65B}" srcOrd="0" destOrd="0" presId="urn:microsoft.com/office/officeart/2008/layout/VerticalCurvedList"/>
    <dgm:cxn modelId="{D68042B6-76BE-4804-804E-6A3807D8C80C}" type="presParOf" srcId="{38708EB6-0729-48B5-B91F-75E2BC914A60}" destId="{B7C8EB4D-CAE3-4911-9CA2-F4EA06F02C17}" srcOrd="5" destOrd="0" presId="urn:microsoft.com/office/officeart/2008/layout/VerticalCurvedList"/>
    <dgm:cxn modelId="{733D7B0A-6876-4B1F-BB04-57353E8921FE}" type="presParOf" srcId="{38708EB6-0729-48B5-B91F-75E2BC914A60}" destId="{68EDA26F-1B9C-485C-99E5-63E6F53B7C5C}" srcOrd="6" destOrd="0" presId="urn:microsoft.com/office/officeart/2008/layout/VerticalCurvedList"/>
    <dgm:cxn modelId="{285FDFFF-1E31-49AC-A725-49D462F1D822}" type="presParOf" srcId="{68EDA26F-1B9C-485C-99E5-63E6F53B7C5C}" destId="{362F77E0-7237-419E-A475-2DAA50A321BD}" srcOrd="0" destOrd="0" presId="urn:microsoft.com/office/officeart/2008/layout/VerticalCurv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E226C4-1571-4BBC-8B05-BB2340BF2FDC}" type="doc">
      <dgm:prSet loTypeId="urn:microsoft.com/office/officeart/2009/3/layout/StepUpProcess" loCatId="process" qsTypeId="urn:microsoft.com/office/officeart/2005/8/quickstyle/simple1" qsCatId="simple" csTypeId="urn:microsoft.com/office/officeart/2005/8/colors/colorful2" csCatId="colorful" phldr="1"/>
      <dgm:spPr/>
      <dgm:t>
        <a:bodyPr/>
        <a:lstStyle/>
        <a:p>
          <a:endParaRPr lang="zh-CN" altLang="en-US"/>
        </a:p>
      </dgm:t>
    </dgm:pt>
    <dgm:pt modelId="{4F98FB6A-362E-4695-95C8-4B328AB22120}">
      <dgm:prSet phldrT="[文本]"/>
      <dgm:spPr/>
      <dgm:t>
        <a:bodyPr/>
        <a:lstStyle/>
        <a:p>
          <a:r>
            <a:rPr lang="zh-CN" altLang="en-US" b="1" dirty="0" smtClean="0">
              <a:solidFill>
                <a:srgbClr val="C00000"/>
              </a:solidFill>
              <a:latin typeface="华文新魏" panose="02010800040101010101" pitchFamily="2" charset="-122"/>
              <a:ea typeface="华文新魏" panose="02010800040101010101" pitchFamily="2" charset="-122"/>
            </a:rPr>
            <a:t>信</a:t>
          </a:r>
          <a:endParaRPr lang="zh-CN" altLang="en-US" b="1" dirty="0">
            <a:solidFill>
              <a:srgbClr val="C00000"/>
            </a:solidFill>
            <a:latin typeface="华文新魏" panose="02010800040101010101" pitchFamily="2" charset="-122"/>
            <a:ea typeface="华文新魏" panose="02010800040101010101" pitchFamily="2" charset="-122"/>
          </a:endParaRPr>
        </a:p>
      </dgm:t>
    </dgm:pt>
    <dgm:pt modelId="{BC8CA348-E39C-435F-BC99-6BCFB45EA673}" type="parTrans" cxnId="{6FF7FC84-5DB9-4945-B90F-888B06F4C377}">
      <dgm:prSet/>
      <dgm:spPr/>
      <dgm:t>
        <a:bodyPr/>
        <a:lstStyle/>
        <a:p>
          <a:endParaRPr lang="zh-CN" altLang="en-US"/>
        </a:p>
      </dgm:t>
    </dgm:pt>
    <dgm:pt modelId="{5D7219BF-65E0-41F3-8CEE-477FF837DD5F}" type="sibTrans" cxnId="{6FF7FC84-5DB9-4945-B90F-888B06F4C377}">
      <dgm:prSet/>
      <dgm:spPr/>
      <dgm:t>
        <a:bodyPr/>
        <a:lstStyle/>
        <a:p>
          <a:endParaRPr lang="zh-CN" altLang="en-US"/>
        </a:p>
      </dgm:t>
    </dgm:pt>
    <dgm:pt modelId="{B7C4B8F7-C761-47CB-A113-4696AE2FFF71}">
      <dgm:prSet phldrT="[文本]"/>
      <dgm:spPr/>
      <dgm:t>
        <a:bodyPr/>
        <a:lstStyle/>
        <a:p>
          <a:r>
            <a:rPr lang="zh-CN" altLang="en-US" b="1" dirty="0" smtClean="0">
              <a:solidFill>
                <a:srgbClr val="C00000"/>
              </a:solidFill>
              <a:latin typeface="华文新魏" panose="02010800040101010101" pitchFamily="2" charset="-122"/>
              <a:ea typeface="华文新魏" panose="02010800040101010101" pitchFamily="2" charset="-122"/>
            </a:rPr>
            <a:t>达</a:t>
          </a:r>
          <a:endParaRPr lang="zh-CN" altLang="en-US" b="1" dirty="0">
            <a:solidFill>
              <a:srgbClr val="C00000"/>
            </a:solidFill>
            <a:latin typeface="华文新魏" panose="02010800040101010101" pitchFamily="2" charset="-122"/>
            <a:ea typeface="华文新魏" panose="02010800040101010101" pitchFamily="2" charset="-122"/>
          </a:endParaRPr>
        </a:p>
      </dgm:t>
    </dgm:pt>
    <dgm:pt modelId="{4C8C1FB0-15A6-4BCA-B4FC-DD91FF908D5B}" type="parTrans" cxnId="{5E5B8BC0-A5FF-4A2F-88C8-2460A10B3D52}">
      <dgm:prSet/>
      <dgm:spPr/>
      <dgm:t>
        <a:bodyPr/>
        <a:lstStyle/>
        <a:p>
          <a:endParaRPr lang="zh-CN" altLang="en-US"/>
        </a:p>
      </dgm:t>
    </dgm:pt>
    <dgm:pt modelId="{D2D405EA-CCE4-447A-B69D-FC0D7AEA7A2D}" type="sibTrans" cxnId="{5E5B8BC0-A5FF-4A2F-88C8-2460A10B3D52}">
      <dgm:prSet/>
      <dgm:spPr/>
      <dgm:t>
        <a:bodyPr/>
        <a:lstStyle/>
        <a:p>
          <a:endParaRPr lang="zh-CN" altLang="en-US"/>
        </a:p>
      </dgm:t>
    </dgm:pt>
    <dgm:pt modelId="{ADFB0167-C87F-4F2E-9B24-EF7BCDD5A03E}">
      <dgm:prSet phldrT="[文本]"/>
      <dgm:spPr/>
      <dgm:t>
        <a:bodyPr/>
        <a:lstStyle/>
        <a:p>
          <a:r>
            <a:rPr lang="zh-CN" altLang="en-US" b="1" dirty="0" smtClean="0">
              <a:solidFill>
                <a:srgbClr val="C00000"/>
              </a:solidFill>
              <a:latin typeface="华文新魏" panose="02010800040101010101" pitchFamily="2" charset="-122"/>
              <a:ea typeface="华文新魏" panose="02010800040101010101" pitchFamily="2" charset="-122"/>
            </a:rPr>
            <a:t>雅</a:t>
          </a:r>
          <a:endParaRPr lang="zh-CN" altLang="en-US" b="1" dirty="0">
            <a:solidFill>
              <a:srgbClr val="C00000"/>
            </a:solidFill>
            <a:latin typeface="华文新魏" panose="02010800040101010101" pitchFamily="2" charset="-122"/>
            <a:ea typeface="华文新魏" panose="02010800040101010101" pitchFamily="2" charset="-122"/>
          </a:endParaRPr>
        </a:p>
      </dgm:t>
    </dgm:pt>
    <dgm:pt modelId="{65228E61-3FC8-4E4F-BFCC-83E403C19F3C}" type="parTrans" cxnId="{1F4716E9-9E37-4517-855B-994839C26507}">
      <dgm:prSet/>
      <dgm:spPr/>
      <dgm:t>
        <a:bodyPr/>
        <a:lstStyle/>
        <a:p>
          <a:endParaRPr lang="zh-CN" altLang="en-US"/>
        </a:p>
      </dgm:t>
    </dgm:pt>
    <dgm:pt modelId="{D8E0EDF6-5346-4824-98C1-EB325271151D}" type="sibTrans" cxnId="{1F4716E9-9E37-4517-855B-994839C26507}">
      <dgm:prSet/>
      <dgm:spPr/>
      <dgm:t>
        <a:bodyPr/>
        <a:lstStyle/>
        <a:p>
          <a:endParaRPr lang="zh-CN" altLang="en-US"/>
        </a:p>
      </dgm:t>
    </dgm:pt>
    <dgm:pt modelId="{DCA61DBE-E393-4170-88A7-740895F828C2}" type="pres">
      <dgm:prSet presAssocID="{BDE226C4-1571-4BBC-8B05-BB2340BF2FDC}" presName="rootnode" presStyleCnt="0">
        <dgm:presLayoutVars>
          <dgm:chMax/>
          <dgm:chPref/>
          <dgm:dir/>
          <dgm:animLvl val="lvl"/>
        </dgm:presLayoutVars>
      </dgm:prSet>
      <dgm:spPr/>
      <dgm:t>
        <a:bodyPr/>
        <a:lstStyle/>
        <a:p>
          <a:endParaRPr lang="zh-CN" altLang="en-US"/>
        </a:p>
      </dgm:t>
    </dgm:pt>
    <dgm:pt modelId="{CC7B4A97-1FE7-4CF8-AFF9-579A7558A4D1}" type="pres">
      <dgm:prSet presAssocID="{4F98FB6A-362E-4695-95C8-4B328AB22120}" presName="composite" presStyleCnt="0"/>
      <dgm:spPr/>
    </dgm:pt>
    <dgm:pt modelId="{57125E38-A4FE-407F-A61B-A5C405C2A2BA}" type="pres">
      <dgm:prSet presAssocID="{4F98FB6A-362E-4695-95C8-4B328AB22120}" presName="LShape" presStyleLbl="alignNode1" presStyleIdx="0" presStyleCnt="5"/>
      <dgm:spPr/>
    </dgm:pt>
    <dgm:pt modelId="{B253D658-F698-4725-9FE5-85390C293F4C}" type="pres">
      <dgm:prSet presAssocID="{4F98FB6A-362E-4695-95C8-4B328AB22120}" presName="ParentText" presStyleLbl="revTx" presStyleIdx="0" presStyleCnt="3">
        <dgm:presLayoutVars>
          <dgm:chMax val="0"/>
          <dgm:chPref val="0"/>
          <dgm:bulletEnabled val="1"/>
        </dgm:presLayoutVars>
      </dgm:prSet>
      <dgm:spPr/>
      <dgm:t>
        <a:bodyPr/>
        <a:lstStyle/>
        <a:p>
          <a:endParaRPr lang="zh-CN" altLang="en-US"/>
        </a:p>
      </dgm:t>
    </dgm:pt>
    <dgm:pt modelId="{DDF04D84-3161-484B-A5B4-4564BBCA5A0F}" type="pres">
      <dgm:prSet presAssocID="{4F98FB6A-362E-4695-95C8-4B328AB22120}" presName="Triangle" presStyleLbl="alignNode1" presStyleIdx="1" presStyleCnt="5"/>
      <dgm:spPr/>
    </dgm:pt>
    <dgm:pt modelId="{A3B9444E-6505-45EE-AF79-473AF6F6FBC7}" type="pres">
      <dgm:prSet presAssocID="{5D7219BF-65E0-41F3-8CEE-477FF837DD5F}" presName="sibTrans" presStyleCnt="0"/>
      <dgm:spPr/>
    </dgm:pt>
    <dgm:pt modelId="{F03E9441-937D-404F-8608-596332A3041B}" type="pres">
      <dgm:prSet presAssocID="{5D7219BF-65E0-41F3-8CEE-477FF837DD5F}" presName="space" presStyleCnt="0"/>
      <dgm:spPr/>
    </dgm:pt>
    <dgm:pt modelId="{4E91F6B0-82F5-402E-A414-F5D887E38E07}" type="pres">
      <dgm:prSet presAssocID="{B7C4B8F7-C761-47CB-A113-4696AE2FFF71}" presName="composite" presStyleCnt="0"/>
      <dgm:spPr/>
    </dgm:pt>
    <dgm:pt modelId="{C3D6CB19-7C4B-470D-99F7-88F4A160B982}" type="pres">
      <dgm:prSet presAssocID="{B7C4B8F7-C761-47CB-A113-4696AE2FFF71}" presName="LShape" presStyleLbl="alignNode1" presStyleIdx="2" presStyleCnt="5"/>
      <dgm:spPr/>
    </dgm:pt>
    <dgm:pt modelId="{A0DC05D0-EBEA-4D1A-8D6E-65A14CE65B5D}" type="pres">
      <dgm:prSet presAssocID="{B7C4B8F7-C761-47CB-A113-4696AE2FFF71}" presName="ParentText" presStyleLbl="revTx" presStyleIdx="1" presStyleCnt="3">
        <dgm:presLayoutVars>
          <dgm:chMax val="0"/>
          <dgm:chPref val="0"/>
          <dgm:bulletEnabled val="1"/>
        </dgm:presLayoutVars>
      </dgm:prSet>
      <dgm:spPr/>
      <dgm:t>
        <a:bodyPr/>
        <a:lstStyle/>
        <a:p>
          <a:endParaRPr lang="zh-CN" altLang="en-US"/>
        </a:p>
      </dgm:t>
    </dgm:pt>
    <dgm:pt modelId="{46376C4B-A01F-4903-B34D-F4C910A0487F}" type="pres">
      <dgm:prSet presAssocID="{B7C4B8F7-C761-47CB-A113-4696AE2FFF71}" presName="Triangle" presStyleLbl="alignNode1" presStyleIdx="3" presStyleCnt="5"/>
      <dgm:spPr/>
    </dgm:pt>
    <dgm:pt modelId="{435228A4-426C-412C-96F8-9D0B24C51A39}" type="pres">
      <dgm:prSet presAssocID="{D2D405EA-CCE4-447A-B69D-FC0D7AEA7A2D}" presName="sibTrans" presStyleCnt="0"/>
      <dgm:spPr/>
    </dgm:pt>
    <dgm:pt modelId="{B0B7A4EB-DEBB-4EE8-8099-77E6CB2A4CDC}" type="pres">
      <dgm:prSet presAssocID="{D2D405EA-CCE4-447A-B69D-FC0D7AEA7A2D}" presName="space" presStyleCnt="0"/>
      <dgm:spPr/>
    </dgm:pt>
    <dgm:pt modelId="{EF0F9494-9DDC-4A81-9FC5-842DFDBBB72A}" type="pres">
      <dgm:prSet presAssocID="{ADFB0167-C87F-4F2E-9B24-EF7BCDD5A03E}" presName="composite" presStyleCnt="0"/>
      <dgm:spPr/>
    </dgm:pt>
    <dgm:pt modelId="{F28B167B-CC06-463A-B1E4-30D97999BA51}" type="pres">
      <dgm:prSet presAssocID="{ADFB0167-C87F-4F2E-9B24-EF7BCDD5A03E}" presName="LShape" presStyleLbl="alignNode1" presStyleIdx="4" presStyleCnt="5"/>
      <dgm:spPr/>
    </dgm:pt>
    <dgm:pt modelId="{A1DF3E91-58BD-449C-B8C2-C8626B04A103}" type="pres">
      <dgm:prSet presAssocID="{ADFB0167-C87F-4F2E-9B24-EF7BCDD5A03E}" presName="ParentText" presStyleLbl="revTx" presStyleIdx="2" presStyleCnt="3">
        <dgm:presLayoutVars>
          <dgm:chMax val="0"/>
          <dgm:chPref val="0"/>
          <dgm:bulletEnabled val="1"/>
        </dgm:presLayoutVars>
      </dgm:prSet>
      <dgm:spPr/>
      <dgm:t>
        <a:bodyPr/>
        <a:lstStyle/>
        <a:p>
          <a:endParaRPr lang="zh-CN" altLang="en-US"/>
        </a:p>
      </dgm:t>
    </dgm:pt>
  </dgm:ptLst>
  <dgm:cxnLst>
    <dgm:cxn modelId="{1F4716E9-9E37-4517-855B-994839C26507}" srcId="{BDE226C4-1571-4BBC-8B05-BB2340BF2FDC}" destId="{ADFB0167-C87F-4F2E-9B24-EF7BCDD5A03E}" srcOrd="2" destOrd="0" parTransId="{65228E61-3FC8-4E4F-BFCC-83E403C19F3C}" sibTransId="{D8E0EDF6-5346-4824-98C1-EB325271151D}"/>
    <dgm:cxn modelId="{5E5B8BC0-A5FF-4A2F-88C8-2460A10B3D52}" srcId="{BDE226C4-1571-4BBC-8B05-BB2340BF2FDC}" destId="{B7C4B8F7-C761-47CB-A113-4696AE2FFF71}" srcOrd="1" destOrd="0" parTransId="{4C8C1FB0-15A6-4BCA-B4FC-DD91FF908D5B}" sibTransId="{D2D405EA-CCE4-447A-B69D-FC0D7AEA7A2D}"/>
    <dgm:cxn modelId="{CDD25CF7-F6D9-4586-B853-3AFC670BB350}" type="presOf" srcId="{BDE226C4-1571-4BBC-8B05-BB2340BF2FDC}" destId="{DCA61DBE-E393-4170-88A7-740895F828C2}" srcOrd="0" destOrd="0" presId="urn:microsoft.com/office/officeart/2009/3/layout/StepUpProcess"/>
    <dgm:cxn modelId="{6FF7FC84-5DB9-4945-B90F-888B06F4C377}" srcId="{BDE226C4-1571-4BBC-8B05-BB2340BF2FDC}" destId="{4F98FB6A-362E-4695-95C8-4B328AB22120}" srcOrd="0" destOrd="0" parTransId="{BC8CA348-E39C-435F-BC99-6BCFB45EA673}" sibTransId="{5D7219BF-65E0-41F3-8CEE-477FF837DD5F}"/>
    <dgm:cxn modelId="{61FAA423-BD2A-4A1D-8DD1-2D81D259C52F}" type="presOf" srcId="{B7C4B8F7-C761-47CB-A113-4696AE2FFF71}" destId="{A0DC05D0-EBEA-4D1A-8D6E-65A14CE65B5D}" srcOrd="0" destOrd="0" presId="urn:microsoft.com/office/officeart/2009/3/layout/StepUpProcess"/>
    <dgm:cxn modelId="{AA417468-EC5D-44E6-9ED6-29B4D4D5366C}" type="presOf" srcId="{ADFB0167-C87F-4F2E-9B24-EF7BCDD5A03E}" destId="{A1DF3E91-58BD-449C-B8C2-C8626B04A103}" srcOrd="0" destOrd="0" presId="urn:microsoft.com/office/officeart/2009/3/layout/StepUpProcess"/>
    <dgm:cxn modelId="{4108A2D4-A16A-4F58-AF66-DA4502CE529F}" type="presOf" srcId="{4F98FB6A-362E-4695-95C8-4B328AB22120}" destId="{B253D658-F698-4725-9FE5-85390C293F4C}" srcOrd="0" destOrd="0" presId="urn:microsoft.com/office/officeart/2009/3/layout/StepUpProcess"/>
    <dgm:cxn modelId="{DA905488-756D-46D3-884A-44900971F2BA}" type="presParOf" srcId="{DCA61DBE-E393-4170-88A7-740895F828C2}" destId="{CC7B4A97-1FE7-4CF8-AFF9-579A7558A4D1}" srcOrd="0" destOrd="0" presId="urn:microsoft.com/office/officeart/2009/3/layout/StepUpProcess"/>
    <dgm:cxn modelId="{1BEF1F4C-4ED1-46D0-834F-06A6A00727F3}" type="presParOf" srcId="{CC7B4A97-1FE7-4CF8-AFF9-579A7558A4D1}" destId="{57125E38-A4FE-407F-A61B-A5C405C2A2BA}" srcOrd="0" destOrd="0" presId="urn:microsoft.com/office/officeart/2009/3/layout/StepUpProcess"/>
    <dgm:cxn modelId="{9CDE361A-D95A-4FBD-BBEA-B4DCCF406EBA}" type="presParOf" srcId="{CC7B4A97-1FE7-4CF8-AFF9-579A7558A4D1}" destId="{B253D658-F698-4725-9FE5-85390C293F4C}" srcOrd="1" destOrd="0" presId="urn:microsoft.com/office/officeart/2009/3/layout/StepUpProcess"/>
    <dgm:cxn modelId="{E324C242-4AB9-4F7E-8FC0-B9842026BC4F}" type="presParOf" srcId="{CC7B4A97-1FE7-4CF8-AFF9-579A7558A4D1}" destId="{DDF04D84-3161-484B-A5B4-4564BBCA5A0F}" srcOrd="2" destOrd="0" presId="urn:microsoft.com/office/officeart/2009/3/layout/StepUpProcess"/>
    <dgm:cxn modelId="{BEBCF190-9F2B-48FC-A4E3-54911B0C5DFA}" type="presParOf" srcId="{DCA61DBE-E393-4170-88A7-740895F828C2}" destId="{A3B9444E-6505-45EE-AF79-473AF6F6FBC7}" srcOrd="1" destOrd="0" presId="urn:microsoft.com/office/officeart/2009/3/layout/StepUpProcess"/>
    <dgm:cxn modelId="{87CA6463-1159-4BDD-9D60-B82F1F308500}" type="presParOf" srcId="{A3B9444E-6505-45EE-AF79-473AF6F6FBC7}" destId="{F03E9441-937D-404F-8608-596332A3041B}" srcOrd="0" destOrd="0" presId="urn:microsoft.com/office/officeart/2009/3/layout/StepUpProcess"/>
    <dgm:cxn modelId="{1E62C0FD-76C1-484F-8F2E-8A5CCB519335}" type="presParOf" srcId="{DCA61DBE-E393-4170-88A7-740895F828C2}" destId="{4E91F6B0-82F5-402E-A414-F5D887E38E07}" srcOrd="2" destOrd="0" presId="urn:microsoft.com/office/officeart/2009/3/layout/StepUpProcess"/>
    <dgm:cxn modelId="{3951EC21-3244-4575-8C0C-B21BE8A47882}" type="presParOf" srcId="{4E91F6B0-82F5-402E-A414-F5D887E38E07}" destId="{C3D6CB19-7C4B-470D-99F7-88F4A160B982}" srcOrd="0" destOrd="0" presId="urn:microsoft.com/office/officeart/2009/3/layout/StepUpProcess"/>
    <dgm:cxn modelId="{2E564CCC-D397-4A26-8B38-52A4AAD008C3}" type="presParOf" srcId="{4E91F6B0-82F5-402E-A414-F5D887E38E07}" destId="{A0DC05D0-EBEA-4D1A-8D6E-65A14CE65B5D}" srcOrd="1" destOrd="0" presId="urn:microsoft.com/office/officeart/2009/3/layout/StepUpProcess"/>
    <dgm:cxn modelId="{ED4ADFFE-EDA0-4300-9B73-E4C9F274692B}" type="presParOf" srcId="{4E91F6B0-82F5-402E-A414-F5D887E38E07}" destId="{46376C4B-A01F-4903-B34D-F4C910A0487F}" srcOrd="2" destOrd="0" presId="urn:microsoft.com/office/officeart/2009/3/layout/StepUpProcess"/>
    <dgm:cxn modelId="{4ED11CC8-6881-4EAC-9488-05BB0B7C6E3A}" type="presParOf" srcId="{DCA61DBE-E393-4170-88A7-740895F828C2}" destId="{435228A4-426C-412C-96F8-9D0B24C51A39}" srcOrd="3" destOrd="0" presId="urn:microsoft.com/office/officeart/2009/3/layout/StepUpProcess"/>
    <dgm:cxn modelId="{B0148D26-91EA-4598-ADAB-6D1C9D657ED4}" type="presParOf" srcId="{435228A4-426C-412C-96F8-9D0B24C51A39}" destId="{B0B7A4EB-DEBB-4EE8-8099-77E6CB2A4CDC}" srcOrd="0" destOrd="0" presId="urn:microsoft.com/office/officeart/2009/3/layout/StepUpProcess"/>
    <dgm:cxn modelId="{12E38476-967D-400F-9321-E8943DC1B95D}" type="presParOf" srcId="{DCA61DBE-E393-4170-88A7-740895F828C2}" destId="{EF0F9494-9DDC-4A81-9FC5-842DFDBBB72A}" srcOrd="4" destOrd="0" presId="urn:microsoft.com/office/officeart/2009/3/layout/StepUpProcess"/>
    <dgm:cxn modelId="{1D25A70F-B378-4FDA-AE88-FBBF0B15365A}" type="presParOf" srcId="{EF0F9494-9DDC-4A81-9FC5-842DFDBBB72A}" destId="{F28B167B-CC06-463A-B1E4-30D97999BA51}" srcOrd="0" destOrd="0" presId="urn:microsoft.com/office/officeart/2009/3/layout/StepUpProcess"/>
    <dgm:cxn modelId="{0FEB8FA5-6AD2-4706-B11E-E5FB894D69DD}" type="presParOf" srcId="{EF0F9494-9DDC-4A81-9FC5-842DFDBBB72A}" destId="{A1DF3E91-58BD-449C-B8C2-C8626B04A103}" srcOrd="1" destOrd="0" presId="urn:microsoft.com/office/officeart/2009/3/layout/StepUp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29462-66A7-4B47-8B84-2D9D5966B7E2}">
      <dsp:nvSpPr>
        <dsp:cNvPr id="0" name=""/>
        <dsp:cNvSpPr/>
      </dsp:nvSpPr>
      <dsp:spPr>
        <a:xfrm>
          <a:off x="-4594335" y="-704407"/>
          <a:ext cx="5472816" cy="5472816"/>
        </a:xfrm>
        <a:prstGeom prst="blockArc">
          <a:avLst>
            <a:gd name="adj1" fmla="val 18900000"/>
            <a:gd name="adj2" fmla="val 2700000"/>
            <a:gd name="adj3" fmla="val 395"/>
          </a:avLst>
        </a:prstGeom>
        <a:noFill/>
        <a:ln w="158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C5BF17-C25B-4276-A9B9-3A24554CFAF5}">
      <dsp:nvSpPr>
        <dsp:cNvPr id="0" name=""/>
        <dsp:cNvSpPr/>
      </dsp:nvSpPr>
      <dsp:spPr>
        <a:xfrm>
          <a:off x="564979" y="406400"/>
          <a:ext cx="5475833" cy="812800"/>
        </a:xfrm>
        <a:prstGeom prst="rect">
          <a:avLst/>
        </a:prstGeom>
        <a:gradFill rotWithShape="0">
          <a:gsLst>
            <a:gs pos="0">
              <a:schemeClr val="accent1">
                <a:alpha val="90000"/>
                <a:hueOff val="0"/>
                <a:satOff val="0"/>
                <a:lumOff val="0"/>
                <a:alphaOff val="0"/>
                <a:tint val="20000"/>
                <a:satMod val="180000"/>
                <a:lumMod val="98000"/>
              </a:schemeClr>
            </a:gs>
            <a:gs pos="40000">
              <a:schemeClr val="accent1">
                <a:alpha val="90000"/>
                <a:hueOff val="0"/>
                <a:satOff val="0"/>
                <a:lumOff val="0"/>
                <a:alphaOff val="0"/>
                <a:tint val="30000"/>
                <a:satMod val="260000"/>
                <a:lumMod val="84000"/>
              </a:schemeClr>
            </a:gs>
            <a:gs pos="100000">
              <a:schemeClr val="accent1">
                <a:alpha val="90000"/>
                <a:hueOff val="0"/>
                <a:satOff val="0"/>
                <a:lumOff val="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5160" tIns="71120" rIns="71120" bIns="71120" numCol="1" spcCol="1270" anchor="ctr" anchorCtr="0">
          <a:noAutofit/>
        </a:bodyPr>
        <a:lstStyle/>
        <a:p>
          <a:pPr lvl="0" algn="l" defTabSz="1244600">
            <a:lnSpc>
              <a:spcPct val="90000"/>
            </a:lnSpc>
            <a:spcBef>
              <a:spcPct val="0"/>
            </a:spcBef>
            <a:spcAft>
              <a:spcPct val="35000"/>
            </a:spcAft>
          </a:pPr>
          <a:r>
            <a:rPr lang="zh-CN" altLang="en-US" sz="2800" b="1" kern="1200" dirty="0" smtClean="0">
              <a:latin typeface="华文新魏" panose="02010800040101010101" pitchFamily="2" charset="-122"/>
              <a:ea typeface="华文新魏" panose="02010800040101010101" pitchFamily="2" charset="-122"/>
            </a:rPr>
            <a:t>了解文言文翻译的基本原则</a:t>
          </a:r>
          <a:endParaRPr lang="zh-CN" altLang="en-US" sz="2800" b="1" kern="1200" dirty="0">
            <a:latin typeface="华文新魏" panose="02010800040101010101" pitchFamily="2" charset="-122"/>
            <a:ea typeface="华文新魏" panose="02010800040101010101" pitchFamily="2" charset="-122"/>
          </a:endParaRPr>
        </a:p>
      </dsp:txBody>
      <dsp:txXfrm>
        <a:off x="564979" y="406400"/>
        <a:ext cx="5475833" cy="812800"/>
      </dsp:txXfrm>
    </dsp:sp>
    <dsp:sp modelId="{ED245F59-9C5A-4DA1-B01D-67628FD9107F}">
      <dsp:nvSpPr>
        <dsp:cNvPr id="0" name=""/>
        <dsp:cNvSpPr/>
      </dsp:nvSpPr>
      <dsp:spPr>
        <a:xfrm>
          <a:off x="56979" y="304800"/>
          <a:ext cx="1016000" cy="1016000"/>
        </a:xfrm>
        <a:prstGeom prst="ellipse">
          <a:avLst/>
        </a:prstGeom>
        <a:gradFill rotWithShape="0">
          <a:gsLst>
            <a:gs pos="0">
              <a:schemeClr val="lt1">
                <a:hueOff val="0"/>
                <a:satOff val="0"/>
                <a:lumOff val="0"/>
                <a:alphaOff val="0"/>
                <a:tint val="20000"/>
                <a:satMod val="180000"/>
                <a:lumMod val="98000"/>
              </a:schemeClr>
            </a:gs>
            <a:gs pos="40000">
              <a:schemeClr val="lt1">
                <a:hueOff val="0"/>
                <a:satOff val="0"/>
                <a:lumOff val="0"/>
                <a:alphaOff val="0"/>
                <a:tint val="30000"/>
                <a:satMod val="260000"/>
                <a:lumMod val="84000"/>
              </a:schemeClr>
            </a:gs>
            <a:gs pos="100000">
              <a:schemeClr val="lt1">
                <a:hueOff val="0"/>
                <a:satOff val="0"/>
                <a:lumOff val="0"/>
                <a:alphaOff val="0"/>
                <a:tint val="100000"/>
                <a:satMod val="110000"/>
                <a:lumMod val="100000"/>
              </a:schemeClr>
            </a:gs>
          </a:gsLst>
          <a:lin ang="5040000" scaled="1"/>
        </a:gradFill>
        <a:ln w="9525" cap="flat" cmpd="sng" algn="ctr">
          <a:solidFill>
            <a:schemeClr val="accent1">
              <a:alpha val="90000"/>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9DC6F5D-3C7F-40D6-91F4-CA979E91BE5F}">
      <dsp:nvSpPr>
        <dsp:cNvPr id="0" name=""/>
        <dsp:cNvSpPr/>
      </dsp:nvSpPr>
      <dsp:spPr>
        <a:xfrm>
          <a:off x="860432" y="1625599"/>
          <a:ext cx="5180380" cy="812800"/>
        </a:xfrm>
        <a:prstGeom prst="rect">
          <a:avLst/>
        </a:prstGeom>
        <a:gradFill rotWithShape="0">
          <a:gsLst>
            <a:gs pos="0">
              <a:schemeClr val="accent1">
                <a:alpha val="90000"/>
                <a:hueOff val="0"/>
                <a:satOff val="0"/>
                <a:lumOff val="0"/>
                <a:alphaOff val="-20000"/>
                <a:tint val="20000"/>
                <a:satMod val="180000"/>
                <a:lumMod val="98000"/>
              </a:schemeClr>
            </a:gs>
            <a:gs pos="40000">
              <a:schemeClr val="accent1">
                <a:alpha val="90000"/>
                <a:hueOff val="0"/>
                <a:satOff val="0"/>
                <a:lumOff val="0"/>
                <a:alphaOff val="-20000"/>
                <a:tint val="30000"/>
                <a:satMod val="260000"/>
                <a:lumMod val="84000"/>
              </a:schemeClr>
            </a:gs>
            <a:gs pos="100000">
              <a:schemeClr val="accent1">
                <a:alpha val="90000"/>
                <a:hueOff val="0"/>
                <a:satOff val="0"/>
                <a:lumOff val="0"/>
                <a:alphaOff val="-2000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5160" tIns="71120" rIns="71120" bIns="71120" numCol="1" spcCol="1270" anchor="ctr" anchorCtr="0">
          <a:noAutofit/>
        </a:bodyPr>
        <a:lstStyle/>
        <a:p>
          <a:pPr lvl="0" algn="l" defTabSz="1244600">
            <a:lnSpc>
              <a:spcPct val="90000"/>
            </a:lnSpc>
            <a:spcBef>
              <a:spcPct val="0"/>
            </a:spcBef>
            <a:spcAft>
              <a:spcPct val="35000"/>
            </a:spcAft>
          </a:pPr>
          <a:r>
            <a:rPr lang="zh-CN" altLang="en-US" sz="2800" b="1" kern="1200" smtClean="0">
              <a:latin typeface="华文新魏" panose="02010800040101010101" pitchFamily="2" charset="-122"/>
              <a:ea typeface="华文新魏" panose="02010800040101010101" pitchFamily="2" charset="-122"/>
            </a:rPr>
            <a:t>了解文言文翻译的基本要求</a:t>
          </a:r>
          <a:endParaRPr lang="zh-CN" altLang="en-US" sz="2800" b="1" kern="1200" dirty="0">
            <a:latin typeface="华文新魏" panose="02010800040101010101" pitchFamily="2" charset="-122"/>
            <a:ea typeface="华文新魏" panose="02010800040101010101" pitchFamily="2" charset="-122"/>
          </a:endParaRPr>
        </a:p>
      </dsp:txBody>
      <dsp:txXfrm>
        <a:off x="860432" y="1625599"/>
        <a:ext cx="5180380" cy="812800"/>
      </dsp:txXfrm>
    </dsp:sp>
    <dsp:sp modelId="{60D0593A-3245-4FD7-9A2C-280BAE7CB65B}">
      <dsp:nvSpPr>
        <dsp:cNvPr id="0" name=""/>
        <dsp:cNvSpPr/>
      </dsp:nvSpPr>
      <dsp:spPr>
        <a:xfrm>
          <a:off x="216024" y="1624116"/>
          <a:ext cx="1016000" cy="1016000"/>
        </a:xfrm>
        <a:prstGeom prst="ellipse">
          <a:avLst/>
        </a:prstGeom>
        <a:gradFill rotWithShape="0">
          <a:gsLst>
            <a:gs pos="0">
              <a:schemeClr val="lt1">
                <a:hueOff val="0"/>
                <a:satOff val="0"/>
                <a:lumOff val="0"/>
                <a:alphaOff val="0"/>
                <a:tint val="20000"/>
                <a:satMod val="180000"/>
                <a:lumMod val="98000"/>
              </a:schemeClr>
            </a:gs>
            <a:gs pos="40000">
              <a:schemeClr val="lt1">
                <a:hueOff val="0"/>
                <a:satOff val="0"/>
                <a:lumOff val="0"/>
                <a:alphaOff val="0"/>
                <a:tint val="30000"/>
                <a:satMod val="260000"/>
                <a:lumMod val="84000"/>
              </a:schemeClr>
            </a:gs>
            <a:gs pos="100000">
              <a:schemeClr val="lt1">
                <a:hueOff val="0"/>
                <a:satOff val="0"/>
                <a:lumOff val="0"/>
                <a:alphaOff val="0"/>
                <a:tint val="100000"/>
                <a:satMod val="110000"/>
                <a:lumMod val="100000"/>
              </a:schemeClr>
            </a:gs>
          </a:gsLst>
          <a:lin ang="5040000" scaled="1"/>
        </a:gradFill>
        <a:ln w="9525" cap="flat" cmpd="sng" algn="ctr">
          <a:solidFill>
            <a:schemeClr val="accent1">
              <a:alpha val="90000"/>
              <a:hueOff val="0"/>
              <a:satOff val="0"/>
              <a:lumOff val="0"/>
              <a:alphaOff val="-20000"/>
            </a:schemeClr>
          </a:solidFill>
          <a:prstDash val="solid"/>
        </a:ln>
        <a:effectLst/>
      </dsp:spPr>
      <dsp:style>
        <a:lnRef idx="1">
          <a:scrgbClr r="0" g="0" b="0"/>
        </a:lnRef>
        <a:fillRef idx="2">
          <a:scrgbClr r="0" g="0" b="0"/>
        </a:fillRef>
        <a:effectRef idx="0">
          <a:scrgbClr r="0" g="0" b="0"/>
        </a:effectRef>
        <a:fontRef idx="minor"/>
      </dsp:style>
    </dsp:sp>
    <dsp:sp modelId="{B7C8EB4D-CAE3-4911-9CA2-F4EA06F02C17}">
      <dsp:nvSpPr>
        <dsp:cNvPr id="0" name=""/>
        <dsp:cNvSpPr/>
      </dsp:nvSpPr>
      <dsp:spPr>
        <a:xfrm>
          <a:off x="564979" y="2844800"/>
          <a:ext cx="5475833" cy="812800"/>
        </a:xfrm>
        <a:prstGeom prst="rect">
          <a:avLst/>
        </a:prstGeom>
        <a:gradFill rotWithShape="0">
          <a:gsLst>
            <a:gs pos="0">
              <a:schemeClr val="accent1">
                <a:alpha val="90000"/>
                <a:hueOff val="0"/>
                <a:satOff val="0"/>
                <a:lumOff val="0"/>
                <a:alphaOff val="-40000"/>
                <a:tint val="20000"/>
                <a:satMod val="180000"/>
                <a:lumMod val="98000"/>
              </a:schemeClr>
            </a:gs>
            <a:gs pos="40000">
              <a:schemeClr val="accent1">
                <a:alpha val="90000"/>
                <a:hueOff val="0"/>
                <a:satOff val="0"/>
                <a:lumOff val="0"/>
                <a:alphaOff val="-40000"/>
                <a:tint val="30000"/>
                <a:satMod val="260000"/>
                <a:lumMod val="84000"/>
              </a:schemeClr>
            </a:gs>
            <a:gs pos="100000">
              <a:schemeClr val="accent1">
                <a:alpha val="90000"/>
                <a:hueOff val="0"/>
                <a:satOff val="0"/>
                <a:lumOff val="0"/>
                <a:alphaOff val="-4000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5160" tIns="71120" rIns="71120" bIns="71120" numCol="1" spcCol="1270" anchor="ctr" anchorCtr="0">
          <a:noAutofit/>
        </a:bodyPr>
        <a:lstStyle/>
        <a:p>
          <a:pPr lvl="0" algn="l" defTabSz="1244600">
            <a:lnSpc>
              <a:spcPct val="90000"/>
            </a:lnSpc>
            <a:spcBef>
              <a:spcPct val="0"/>
            </a:spcBef>
            <a:spcAft>
              <a:spcPct val="35000"/>
            </a:spcAft>
          </a:pPr>
          <a:r>
            <a:rPr lang="zh-CN" altLang="en-US" sz="2800" b="1" kern="1200" smtClean="0">
              <a:latin typeface="华文新魏" panose="02010800040101010101" pitchFamily="2" charset="-122"/>
              <a:ea typeface="华文新魏" panose="02010800040101010101" pitchFamily="2" charset="-122"/>
            </a:rPr>
            <a:t>学习五种方法，增强翻译技能</a:t>
          </a:r>
          <a:endParaRPr lang="zh-CN" altLang="en-US" sz="2800" b="1" kern="1200" dirty="0">
            <a:latin typeface="华文新魏" panose="02010800040101010101" pitchFamily="2" charset="-122"/>
            <a:ea typeface="华文新魏" panose="02010800040101010101" pitchFamily="2" charset="-122"/>
          </a:endParaRPr>
        </a:p>
      </dsp:txBody>
      <dsp:txXfrm>
        <a:off x="564979" y="2844800"/>
        <a:ext cx="5475833" cy="812800"/>
      </dsp:txXfrm>
    </dsp:sp>
    <dsp:sp modelId="{362F77E0-7237-419E-A475-2DAA50A321BD}">
      <dsp:nvSpPr>
        <dsp:cNvPr id="0" name=""/>
        <dsp:cNvSpPr/>
      </dsp:nvSpPr>
      <dsp:spPr>
        <a:xfrm>
          <a:off x="56979" y="2743200"/>
          <a:ext cx="1016000" cy="1016000"/>
        </a:xfrm>
        <a:prstGeom prst="ellipse">
          <a:avLst/>
        </a:prstGeom>
        <a:gradFill rotWithShape="0">
          <a:gsLst>
            <a:gs pos="0">
              <a:schemeClr val="lt1">
                <a:hueOff val="0"/>
                <a:satOff val="0"/>
                <a:lumOff val="0"/>
                <a:alphaOff val="0"/>
                <a:tint val="20000"/>
                <a:satMod val="180000"/>
                <a:lumMod val="98000"/>
              </a:schemeClr>
            </a:gs>
            <a:gs pos="40000">
              <a:schemeClr val="lt1">
                <a:hueOff val="0"/>
                <a:satOff val="0"/>
                <a:lumOff val="0"/>
                <a:alphaOff val="0"/>
                <a:tint val="30000"/>
                <a:satMod val="260000"/>
                <a:lumMod val="84000"/>
              </a:schemeClr>
            </a:gs>
            <a:gs pos="100000">
              <a:schemeClr val="lt1">
                <a:hueOff val="0"/>
                <a:satOff val="0"/>
                <a:lumOff val="0"/>
                <a:alphaOff val="0"/>
                <a:tint val="100000"/>
                <a:satMod val="110000"/>
                <a:lumMod val="100000"/>
              </a:schemeClr>
            </a:gs>
          </a:gsLst>
          <a:lin ang="5040000" scaled="1"/>
        </a:gradFill>
        <a:ln w="9525" cap="flat" cmpd="sng" algn="ctr">
          <a:solidFill>
            <a:schemeClr val="accent1">
              <a:alpha val="90000"/>
              <a:hueOff val="0"/>
              <a:satOff val="0"/>
              <a:lumOff val="0"/>
              <a:alphaOff val="-4000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125E38-A4FE-407F-A61B-A5C405C2A2BA}">
      <dsp:nvSpPr>
        <dsp:cNvPr id="0" name=""/>
        <dsp:cNvSpPr/>
      </dsp:nvSpPr>
      <dsp:spPr>
        <a:xfrm rot="5400000">
          <a:off x="237132" y="706168"/>
          <a:ext cx="712126" cy="1184962"/>
        </a:xfrm>
        <a:prstGeom prst="corner">
          <a:avLst>
            <a:gd name="adj1" fmla="val 16120"/>
            <a:gd name="adj2" fmla="val 1611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53D658-F698-4725-9FE5-85390C293F4C}">
      <dsp:nvSpPr>
        <dsp:cNvPr id="0" name=""/>
        <dsp:cNvSpPr/>
      </dsp:nvSpPr>
      <dsp:spPr>
        <a:xfrm>
          <a:off x="118260" y="1060217"/>
          <a:ext cx="1069790" cy="937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lvl="0" algn="l" defTabSz="1778000">
            <a:lnSpc>
              <a:spcPct val="90000"/>
            </a:lnSpc>
            <a:spcBef>
              <a:spcPct val="0"/>
            </a:spcBef>
            <a:spcAft>
              <a:spcPct val="35000"/>
            </a:spcAft>
          </a:pPr>
          <a:r>
            <a:rPr lang="zh-CN" altLang="en-US" sz="4000" b="1" kern="1200" dirty="0" smtClean="0">
              <a:solidFill>
                <a:srgbClr val="C00000"/>
              </a:solidFill>
              <a:latin typeface="华文新魏" panose="02010800040101010101" pitchFamily="2" charset="-122"/>
              <a:ea typeface="华文新魏" panose="02010800040101010101" pitchFamily="2" charset="-122"/>
            </a:rPr>
            <a:t>信</a:t>
          </a:r>
          <a:endParaRPr lang="zh-CN" altLang="en-US" sz="4000" b="1" kern="1200" dirty="0">
            <a:solidFill>
              <a:srgbClr val="C00000"/>
            </a:solidFill>
            <a:latin typeface="华文新魏" panose="02010800040101010101" pitchFamily="2" charset="-122"/>
            <a:ea typeface="华文新魏" panose="02010800040101010101" pitchFamily="2" charset="-122"/>
          </a:endParaRPr>
        </a:p>
      </dsp:txBody>
      <dsp:txXfrm>
        <a:off x="118260" y="1060217"/>
        <a:ext cx="1069790" cy="937734"/>
      </dsp:txXfrm>
    </dsp:sp>
    <dsp:sp modelId="{DDF04D84-3161-484B-A5B4-4564BBCA5A0F}">
      <dsp:nvSpPr>
        <dsp:cNvPr id="0" name=""/>
        <dsp:cNvSpPr/>
      </dsp:nvSpPr>
      <dsp:spPr>
        <a:xfrm>
          <a:off x="986203" y="618930"/>
          <a:ext cx="201847" cy="201847"/>
        </a:xfrm>
        <a:prstGeom prst="triangle">
          <a:avLst>
            <a:gd name="adj" fmla="val 100000"/>
          </a:avLst>
        </a:prstGeom>
        <a:solidFill>
          <a:schemeClr val="accent2">
            <a:hueOff val="-184307"/>
            <a:satOff val="22167"/>
            <a:lumOff val="2549"/>
            <a:alphaOff val="0"/>
          </a:schemeClr>
        </a:solidFill>
        <a:ln w="15875" cap="flat" cmpd="sng" algn="ctr">
          <a:solidFill>
            <a:schemeClr val="accent2">
              <a:hueOff val="-184307"/>
              <a:satOff val="22167"/>
              <a:lumOff val="2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D6CB19-7C4B-470D-99F7-88F4A160B982}">
      <dsp:nvSpPr>
        <dsp:cNvPr id="0" name=""/>
        <dsp:cNvSpPr/>
      </dsp:nvSpPr>
      <dsp:spPr>
        <a:xfrm rot="5400000">
          <a:off x="1546764" y="382098"/>
          <a:ext cx="712126" cy="1184962"/>
        </a:xfrm>
        <a:prstGeom prst="corner">
          <a:avLst>
            <a:gd name="adj1" fmla="val 16120"/>
            <a:gd name="adj2" fmla="val 16110"/>
          </a:avLst>
        </a:prstGeom>
        <a:solidFill>
          <a:schemeClr val="accent2">
            <a:hueOff val="-368613"/>
            <a:satOff val="44335"/>
            <a:lumOff val="5098"/>
            <a:alphaOff val="0"/>
          </a:schemeClr>
        </a:solidFill>
        <a:ln w="15875" cap="flat" cmpd="sng" algn="ctr">
          <a:solidFill>
            <a:schemeClr val="accent2">
              <a:hueOff val="-368613"/>
              <a:satOff val="44335"/>
              <a:lumOff val="5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DC05D0-EBEA-4D1A-8D6E-65A14CE65B5D}">
      <dsp:nvSpPr>
        <dsp:cNvPr id="0" name=""/>
        <dsp:cNvSpPr/>
      </dsp:nvSpPr>
      <dsp:spPr>
        <a:xfrm>
          <a:off x="1427892" y="736147"/>
          <a:ext cx="1069790" cy="937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lvl="0" algn="l" defTabSz="1778000">
            <a:lnSpc>
              <a:spcPct val="90000"/>
            </a:lnSpc>
            <a:spcBef>
              <a:spcPct val="0"/>
            </a:spcBef>
            <a:spcAft>
              <a:spcPct val="35000"/>
            </a:spcAft>
          </a:pPr>
          <a:r>
            <a:rPr lang="zh-CN" altLang="en-US" sz="4000" b="1" kern="1200" dirty="0" smtClean="0">
              <a:solidFill>
                <a:srgbClr val="C00000"/>
              </a:solidFill>
              <a:latin typeface="华文新魏" panose="02010800040101010101" pitchFamily="2" charset="-122"/>
              <a:ea typeface="华文新魏" panose="02010800040101010101" pitchFamily="2" charset="-122"/>
            </a:rPr>
            <a:t>达</a:t>
          </a:r>
          <a:endParaRPr lang="zh-CN" altLang="en-US" sz="4000" b="1" kern="1200" dirty="0">
            <a:solidFill>
              <a:srgbClr val="C00000"/>
            </a:solidFill>
            <a:latin typeface="华文新魏" panose="02010800040101010101" pitchFamily="2" charset="-122"/>
            <a:ea typeface="华文新魏" panose="02010800040101010101" pitchFamily="2" charset="-122"/>
          </a:endParaRPr>
        </a:p>
      </dsp:txBody>
      <dsp:txXfrm>
        <a:off x="1427892" y="736147"/>
        <a:ext cx="1069790" cy="937734"/>
      </dsp:txXfrm>
    </dsp:sp>
    <dsp:sp modelId="{46376C4B-A01F-4903-B34D-F4C910A0487F}">
      <dsp:nvSpPr>
        <dsp:cNvPr id="0" name=""/>
        <dsp:cNvSpPr/>
      </dsp:nvSpPr>
      <dsp:spPr>
        <a:xfrm>
          <a:off x="2295836" y="294860"/>
          <a:ext cx="201847" cy="201847"/>
        </a:xfrm>
        <a:prstGeom prst="triangle">
          <a:avLst>
            <a:gd name="adj" fmla="val 100000"/>
          </a:avLst>
        </a:prstGeom>
        <a:solidFill>
          <a:schemeClr val="accent2">
            <a:hueOff val="-552920"/>
            <a:satOff val="66502"/>
            <a:lumOff val="7647"/>
            <a:alphaOff val="0"/>
          </a:schemeClr>
        </a:solidFill>
        <a:ln w="15875" cap="flat" cmpd="sng" algn="ctr">
          <a:solidFill>
            <a:schemeClr val="accent2">
              <a:hueOff val="-552920"/>
              <a:satOff val="66502"/>
              <a:lumOff val="76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8B167B-CC06-463A-B1E4-30D97999BA51}">
      <dsp:nvSpPr>
        <dsp:cNvPr id="0" name=""/>
        <dsp:cNvSpPr/>
      </dsp:nvSpPr>
      <dsp:spPr>
        <a:xfrm rot="5400000">
          <a:off x="2856397" y="58028"/>
          <a:ext cx="712126" cy="1184962"/>
        </a:xfrm>
        <a:prstGeom prst="corner">
          <a:avLst>
            <a:gd name="adj1" fmla="val 16120"/>
            <a:gd name="adj2" fmla="val 16110"/>
          </a:avLst>
        </a:prstGeom>
        <a:solidFill>
          <a:schemeClr val="accent2">
            <a:hueOff val="-737226"/>
            <a:satOff val="88670"/>
            <a:lumOff val="10196"/>
            <a:alphaOff val="0"/>
          </a:schemeClr>
        </a:solidFill>
        <a:ln w="15875" cap="flat" cmpd="sng" algn="ctr">
          <a:solidFill>
            <a:schemeClr val="accent2">
              <a:hueOff val="-737226"/>
              <a:satOff val="88670"/>
              <a:lumOff val="10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DF3E91-58BD-449C-B8C2-C8626B04A103}">
      <dsp:nvSpPr>
        <dsp:cNvPr id="0" name=""/>
        <dsp:cNvSpPr/>
      </dsp:nvSpPr>
      <dsp:spPr>
        <a:xfrm>
          <a:off x="2737525" y="412077"/>
          <a:ext cx="1069790" cy="937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lvl="0" algn="l" defTabSz="1778000">
            <a:lnSpc>
              <a:spcPct val="90000"/>
            </a:lnSpc>
            <a:spcBef>
              <a:spcPct val="0"/>
            </a:spcBef>
            <a:spcAft>
              <a:spcPct val="35000"/>
            </a:spcAft>
          </a:pPr>
          <a:r>
            <a:rPr lang="zh-CN" altLang="en-US" sz="4000" b="1" kern="1200" dirty="0" smtClean="0">
              <a:solidFill>
                <a:srgbClr val="C00000"/>
              </a:solidFill>
              <a:latin typeface="华文新魏" panose="02010800040101010101" pitchFamily="2" charset="-122"/>
              <a:ea typeface="华文新魏" panose="02010800040101010101" pitchFamily="2" charset="-122"/>
            </a:rPr>
            <a:t>雅</a:t>
          </a:r>
          <a:endParaRPr lang="zh-CN" altLang="en-US" sz="4000" b="1" kern="1200" dirty="0">
            <a:solidFill>
              <a:srgbClr val="C00000"/>
            </a:solidFill>
            <a:latin typeface="华文新魏" panose="02010800040101010101" pitchFamily="2" charset="-122"/>
            <a:ea typeface="华文新魏" panose="02010800040101010101" pitchFamily="2" charset="-122"/>
          </a:endParaRPr>
        </a:p>
      </dsp:txBody>
      <dsp:txXfrm>
        <a:off x="2737525" y="412077"/>
        <a:ext cx="1069790" cy="93773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90843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734484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30820CF-B880-4189-942D-D702A7CBA730}" type="datetimeFigureOut">
              <a:rPr lang="zh-CN" altLang="en-US" smtClean="0"/>
              <a:pPr/>
              <a:t>2020/4/4</a:t>
            </a:fld>
            <a:endParaRPr lang="zh-CN" alt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C913308-F349-4B6D-A68A-DD1791B4A57B}" type="slidenum">
              <a:rPr lang="zh-CN" altLang="en-US" smtClean="0"/>
              <a:pPr/>
              <a:t>‹#›</a:t>
            </a:fld>
            <a:endParaRPr lang="zh-CN" alt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Content Placeholder 8"/>
          <p:cNvSpPr>
            <a:spLocks noGrp="1"/>
          </p:cNvSpPr>
          <p:nvPr>
            <p:ph sz="quarter" idx="13"/>
          </p:nvPr>
        </p:nvSpPr>
        <p:spPr>
          <a:xfrm>
            <a:off x="1042416" y="2313432"/>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pPr/>
              <a:t>2020/4/4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1026" name="图片 3" descr="图片包含 游戏机, 食物&#10;&#10;描述已自动生成">
            <a:extLst>
              <a:ext uri="{FF2B5EF4-FFF2-40B4-BE49-F238E27FC236}">
                <a16:creationId xmlns:a16="http://schemas.microsoft.com/office/drawing/2014/main" xmlns="" id="{C84482E7-4D28-4024-B954-A21DA8FA4820}"/>
              </a:ext>
            </a:extLst>
          </p:cNvPr>
          <p:cNvPicPr>
            <a:picLocks noChangeAspect="1" noChangeArrowheads="1"/>
          </p:cNvPicPr>
          <p:nvPr userDrawn="1"/>
        </p:nvPicPr>
        <p:blipFill>
          <a:blip r:embed="rId4">
            <a:extLst>
              <a:ext uri="{28A0092B-C50C-407E-A947-70E740481C1C}">
                <a14:useLocalDpi xmlns:a14="http://schemas.microsoft.com/office/drawing/2010/main" xmlns="" val="0"/>
              </a:ext>
            </a:extLst>
          </a:blip>
          <a:srcRect l="17223" t="-2190" r="-780" b="10692"/>
          <a:stretch>
            <a:fillRect/>
          </a:stretch>
        </p:blipFill>
        <p:spPr bwMode="auto">
          <a:xfrm>
            <a:off x="-12700" y="-220133"/>
            <a:ext cx="9337675" cy="7078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图片 4">
            <a:extLst>
              <a:ext uri="{FF2B5EF4-FFF2-40B4-BE49-F238E27FC236}">
                <a16:creationId xmlns:a16="http://schemas.microsoft.com/office/drawing/2014/main" xmlns="" id="{767ACF18-BD55-4362-8128-754D5CB626A3}"/>
              </a:ext>
            </a:extLst>
          </p:cNvPr>
          <p:cNvPicPr>
            <a:picLocks noChangeAspect="1" noChangeArrowheads="1"/>
          </p:cNvPicPr>
          <p:nvPr userDrawn="1"/>
        </p:nvPicPr>
        <p:blipFill>
          <a:blip r:embed="rId5">
            <a:extLst>
              <a:ext uri="{28A0092B-C50C-407E-A947-70E740481C1C}">
                <a14:useLocalDpi xmlns:a14="http://schemas.microsoft.com/office/drawing/2010/main" xmlns="" val="0"/>
              </a:ext>
            </a:extLst>
          </a:blip>
          <a:srcRect/>
          <a:stretch>
            <a:fillRect/>
          </a:stretch>
        </p:blipFill>
        <p:spPr bwMode="auto">
          <a:xfrm>
            <a:off x="7019926" y="-27517"/>
            <a:ext cx="2244725" cy="1830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8" name="图形 1">
            <a:extLst>
              <a:ext uri="{FF2B5EF4-FFF2-40B4-BE49-F238E27FC236}">
                <a16:creationId xmlns:a16="http://schemas.microsoft.com/office/drawing/2014/main" xmlns="" id="{122D9D0A-CAA7-4890-A048-310141181D77}"/>
              </a:ext>
            </a:extLst>
          </p:cNvPr>
          <p:cNvPicPr>
            <a:picLocks noChangeAspect="1" noChangeArrowheads="1"/>
          </p:cNvPicPr>
          <p:nvPr userDrawn="1"/>
        </p:nvPicPr>
        <p:blipFill>
          <a:blip r:embed="rId6">
            <a:extLst>
              <a:ext uri="{28A0092B-C50C-407E-A947-70E740481C1C}">
                <a14:useLocalDpi xmlns:a14="http://schemas.microsoft.com/office/drawing/2010/main" xmlns="" val="0"/>
              </a:ext>
            </a:extLst>
          </a:blip>
          <a:srcRect/>
          <a:stretch>
            <a:fillRect/>
          </a:stretch>
        </p:blipFill>
        <p:spPr bwMode="auto">
          <a:xfrm rot="1820846">
            <a:off x="-4763" y="5105400"/>
            <a:ext cx="1352551" cy="1797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30547379"/>
      </p:ext>
    </p:extLst>
  </p:cSld>
  <p:clrMap bg1="lt1" tx1="dk1" bg2="lt2" tx2="dk2" accent1="accent1" accent2="accent2" accent3="accent3" accent4="accent4" accent5="accent5" accent6="accent6" hlink="hlink" folHlink="folHlink"/>
  <p:sldLayoutIdLst>
    <p:sldLayoutId id="2147483745" r:id="rId1"/>
    <p:sldLayoutId id="2147483746" r:id="rId2"/>
  </p:sldLayoutIdLst>
  <p:transition spd="slow"/>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6C01193-8287-4834-A286-6B880643E934}" type="datetime4">
              <a:rPr lang="en-US" smtClean="0"/>
              <a:pPr/>
              <a:t>April 4, 2020</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jnyz50\Desktop\千图网_绿叶圆环燕子飞翔边框绿色背景素材_图片编号28783174\预览图_千图网_编号2878317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981" y="14512"/>
            <a:ext cx="9186715" cy="684348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内容占位符 2"/>
          <p:cNvSpPr txBox="1"/>
          <p:nvPr/>
        </p:nvSpPr>
        <p:spPr bwMode="auto">
          <a:xfrm>
            <a:off x="467544" y="980728"/>
            <a:ext cx="8136904" cy="4824536"/>
          </a:xfrm>
          <a:prstGeom prst="rect">
            <a:avLst/>
          </a:prstGeom>
          <a:noFill/>
          <a:ln w="9525">
            <a:noFill/>
            <a:miter lim="800000"/>
          </a:ln>
        </p:spPr>
        <p:txBody>
          <a:bodyPr/>
          <a:lstStyle/>
          <a:p>
            <a:pPr marL="228600" indent="-228600" algn="ctr">
              <a:lnSpc>
                <a:spcPct val="90000"/>
              </a:lnSpc>
              <a:spcBef>
                <a:spcPts val="1000"/>
              </a:spcBef>
              <a:buFont typeface="Arial" panose="020B0604020202020204" pitchFamily="34" charset="0"/>
              <a:buNone/>
            </a:pPr>
            <a:endParaRPr lang="en-US" altLang="zh-CN" sz="4800" b="1" dirty="0">
              <a:latin typeface="等线" pitchFamily="2" charset="-122"/>
              <a:ea typeface="等线" pitchFamily="2" charset="-122"/>
            </a:endParaRPr>
          </a:p>
          <a:p>
            <a:pPr marL="228600" indent="-228600" algn="ctr">
              <a:lnSpc>
                <a:spcPct val="90000"/>
              </a:lnSpc>
              <a:spcBef>
                <a:spcPts val="1000"/>
              </a:spcBef>
              <a:buFont typeface="Arial" panose="020B0604020202020204" pitchFamily="34" charset="0"/>
              <a:buNone/>
            </a:pPr>
            <a:r>
              <a:rPr lang="zh-CN" altLang="en-US" sz="4800" b="1" dirty="0">
                <a:latin typeface="等线" pitchFamily="2" charset="-122"/>
                <a:ea typeface="等线" pitchFamily="2" charset="-122"/>
              </a:rPr>
              <a:t> </a:t>
            </a:r>
            <a:r>
              <a:rPr lang="en-US" altLang="zh-CN" sz="4800" b="1" dirty="0" smtClean="0">
                <a:latin typeface="等线" pitchFamily="2" charset="-122"/>
                <a:ea typeface="等线" pitchFamily="2" charset="-122"/>
              </a:rPr>
              <a:t>2020</a:t>
            </a:r>
            <a:r>
              <a:rPr lang="zh-CN" altLang="en-US" sz="4800" b="1" dirty="0" smtClean="0">
                <a:latin typeface="等线" pitchFamily="2" charset="-122"/>
                <a:ea typeface="等线" pitchFamily="2" charset="-122"/>
              </a:rPr>
              <a:t>高考语文二轮专题复习</a:t>
            </a:r>
            <a:endParaRPr lang="en-US" altLang="zh-CN" sz="4800" b="1" dirty="0" smtClean="0">
              <a:latin typeface="等线" pitchFamily="2" charset="-122"/>
              <a:ea typeface="等线" pitchFamily="2" charset="-122"/>
            </a:endParaRPr>
          </a:p>
          <a:p>
            <a:pPr marL="228600" indent="-228600" algn="ctr">
              <a:lnSpc>
                <a:spcPct val="90000"/>
              </a:lnSpc>
              <a:spcBef>
                <a:spcPts val="1000"/>
              </a:spcBef>
              <a:buFont typeface="Arial" panose="020B0604020202020204" pitchFamily="34" charset="0"/>
              <a:buNone/>
            </a:pPr>
            <a:endParaRPr lang="en-US" altLang="zh-CN" sz="2800" b="1" dirty="0">
              <a:latin typeface="黑体" panose="02010609060101010101" pitchFamily="49" charset="-122"/>
              <a:ea typeface="黑体" panose="02010609060101010101" pitchFamily="49" charset="-122"/>
            </a:endParaRPr>
          </a:p>
          <a:p>
            <a:pPr marL="228600" indent="-228600" algn="ctr">
              <a:lnSpc>
                <a:spcPct val="90000"/>
              </a:lnSpc>
              <a:spcBef>
                <a:spcPts val="1000"/>
              </a:spcBef>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文言文翻译</a:t>
            </a:r>
            <a:endParaRPr lang="en-US" altLang="zh-CN" sz="2800" b="1" dirty="0" smtClean="0">
              <a:latin typeface="黑体" panose="02010609060101010101" pitchFamily="49" charset="-122"/>
              <a:ea typeface="黑体" panose="02010609060101010101" pitchFamily="49" charset="-122"/>
            </a:endParaRPr>
          </a:p>
          <a:p>
            <a:pPr marL="228600" indent="-228600" algn="ctr">
              <a:lnSpc>
                <a:spcPct val="90000"/>
              </a:lnSpc>
              <a:spcBef>
                <a:spcPts val="1000"/>
              </a:spcBef>
              <a:buFont typeface="Arial" panose="020B0604020202020204" pitchFamily="34" charset="0"/>
              <a:buNone/>
            </a:pPr>
            <a:endParaRPr lang="en-US" altLang="zh-CN"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08518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3" name="矩形 2"/>
          <p:cNvSpPr/>
          <p:nvPr/>
        </p:nvSpPr>
        <p:spPr>
          <a:xfrm>
            <a:off x="525210" y="1618064"/>
            <a:ext cx="7992888" cy="1631216"/>
          </a:xfrm>
          <a:prstGeom prst="rect">
            <a:avLst/>
          </a:prstGeom>
        </p:spPr>
        <p:txBody>
          <a:bodyPr wrap="square">
            <a:spAutoFit/>
          </a:bodyPr>
          <a:lstStyle/>
          <a:p>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总结</a:t>
            </a:r>
            <a:r>
              <a:rPr lang="en-US" altLang="zh-CN" sz="2000" b="1"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r>
              <a:rPr lang="en-US" altLang="zh-CN" sz="2000" b="1" dirty="0" smtClean="0">
                <a:latin typeface="宋体" panose="02010600030101010101" pitchFamily="2" charset="-122"/>
                <a:ea typeface="宋体" panose="02010600030101010101" pitchFamily="2" charset="-122"/>
              </a:rPr>
              <a:t>    </a:t>
            </a:r>
            <a:r>
              <a:rPr lang="zh-CN" altLang="zh-CN" sz="2000" b="1" dirty="0" smtClean="0">
                <a:latin typeface="宋体" panose="02010600030101010101" pitchFamily="2" charset="-122"/>
                <a:ea typeface="宋体" panose="02010600030101010101" pitchFamily="2" charset="-122"/>
              </a:rPr>
              <a:t>有些</a:t>
            </a:r>
            <a:r>
              <a:rPr lang="zh-CN" altLang="zh-CN" sz="2000" b="1" dirty="0">
                <a:latin typeface="宋体" panose="02010600030101010101" pitchFamily="2" charset="-122"/>
                <a:ea typeface="宋体" panose="02010600030101010101" pitchFamily="2" charset="-122"/>
              </a:rPr>
              <a:t>文言虚词在句中没有什么实在意义，有的起舒缓语气、凑足音节的作用；有的是</a:t>
            </a:r>
            <a:r>
              <a:rPr lang="zh-CN" altLang="zh-CN" sz="2000" b="1" dirty="0" smtClean="0">
                <a:latin typeface="宋体" panose="02010600030101010101" pitchFamily="2" charset="-122"/>
                <a:ea typeface="宋体" panose="02010600030101010101" pitchFamily="2" charset="-122"/>
              </a:rPr>
              <a:t>判断句</a:t>
            </a:r>
            <a:r>
              <a:rPr lang="zh-CN" altLang="en-US" sz="2000" b="1" dirty="0">
                <a:latin typeface="宋体" panose="02010600030101010101" pitchFamily="2" charset="-122"/>
                <a:ea typeface="宋体" panose="02010600030101010101" pitchFamily="2" charset="-122"/>
              </a:rPr>
              <a:t>句式</a:t>
            </a:r>
            <a:r>
              <a:rPr lang="zh-CN" altLang="zh-CN" sz="2000" b="1" dirty="0" smtClean="0">
                <a:latin typeface="宋体" panose="02010600030101010101" pitchFamily="2" charset="-122"/>
                <a:ea typeface="宋体" panose="02010600030101010101" pitchFamily="2" charset="-122"/>
              </a:rPr>
              <a:t>的</a:t>
            </a:r>
            <a:r>
              <a:rPr lang="zh-CN" altLang="zh-CN" sz="2000" b="1" dirty="0">
                <a:latin typeface="宋体" panose="02010600030101010101" pitchFamily="2" charset="-122"/>
                <a:ea typeface="宋体" panose="02010600030101010101" pitchFamily="2" charset="-122"/>
              </a:rPr>
              <a:t>标志；有些在句中，有些在句末，也有在句首的，如“夫”“盖”“焉”等。 对这些虚词，翻译时可酌情删去，即不必译出。</a:t>
            </a:r>
            <a:endParaRPr lang="zh-CN" altLang="zh-CN"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155244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3" name="矩形 2"/>
          <p:cNvSpPr/>
          <p:nvPr/>
        </p:nvSpPr>
        <p:spPr>
          <a:xfrm>
            <a:off x="395536" y="791651"/>
            <a:ext cx="8280920" cy="1508105"/>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例</a:t>
            </a:r>
            <a:r>
              <a:rPr lang="en-US" altLang="zh-CN" b="1" dirty="0">
                <a:latin typeface="宋体" panose="02010600030101010101" pitchFamily="2" charset="-122"/>
                <a:ea typeface="宋体" panose="02010600030101010101" pitchFamily="2" charset="-122"/>
              </a:rPr>
              <a:t>4</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a:t>
            </a:r>
            <a:r>
              <a:rPr lang="en-US" altLang="zh-CN" b="1" dirty="0" smtClean="0">
                <a:latin typeface="宋体" panose="02010600030101010101" pitchFamily="2" charset="-122"/>
                <a:ea typeface="宋体" panose="02010600030101010101" pitchFamily="2" charset="-122"/>
              </a:rPr>
              <a:t>2019</a:t>
            </a:r>
            <a:r>
              <a:rPr lang="zh-CN" altLang="en-US" b="1" dirty="0" smtClean="0">
                <a:latin typeface="宋体" panose="02010600030101010101" pitchFamily="2" charset="-122"/>
                <a:ea typeface="宋体" panose="02010600030101010101" pitchFamily="2" charset="-122"/>
              </a:rPr>
              <a:t>江苏卷）</a:t>
            </a:r>
            <a:r>
              <a:rPr lang="zh-CN" altLang="zh-CN" b="1" dirty="0" smtClean="0">
                <a:latin typeface="宋体" panose="02010600030101010101" pitchFamily="2" charset="-122"/>
                <a:ea typeface="宋体" panose="02010600030101010101" pitchFamily="2" charset="-122"/>
              </a:rPr>
              <a:t>公</a:t>
            </a:r>
            <a:r>
              <a:rPr lang="en-US" altLang="zh-CN" b="1" baseline="30000" dirty="0">
                <a:latin typeface="宋体" panose="02010600030101010101" pitchFamily="2" charset="-122"/>
                <a:ea typeface="宋体" panose="02010600030101010101" pitchFamily="2" charset="-122"/>
              </a:rPr>
              <a:t>[</a:t>
            </a:r>
            <a:r>
              <a:rPr lang="zh-CN" altLang="zh-CN" b="1" baseline="30000" dirty="0">
                <a:latin typeface="宋体" panose="02010600030101010101" pitchFamily="2" charset="-122"/>
                <a:ea typeface="宋体" panose="02010600030101010101" pitchFamily="2" charset="-122"/>
              </a:rPr>
              <a:t>注</a:t>
            </a:r>
            <a:r>
              <a:rPr lang="en-US" altLang="zh-CN" b="1" baseline="30000"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与予约游具区灵岩虎丘诸山川，而不能办三月粮，逡巡中辍。</a:t>
            </a:r>
            <a:r>
              <a:rPr lang="zh-CN" altLang="zh-CN" b="1" u="sng" dirty="0">
                <a:latin typeface="宋体" panose="02010600030101010101" pitchFamily="2" charset="-122"/>
                <a:ea typeface="宋体" panose="02010600030101010101" pitchFamily="2" charset="-122"/>
              </a:rPr>
              <a:t>然不自言贫，人亦不尽知公贫。公非自信其心者耶？予虽为之执鞭，所忻慕焉</a:t>
            </a:r>
            <a:r>
              <a:rPr lang="zh-CN" altLang="zh-CN" b="1" u="sng" dirty="0" smtClean="0">
                <a:latin typeface="宋体" panose="02010600030101010101" pitchFamily="2" charset="-122"/>
                <a:ea typeface="宋体" panose="02010600030101010101" pitchFamily="2" charset="-122"/>
              </a:rPr>
              <a:t>。</a:t>
            </a:r>
            <a:endParaRPr lang="en-US" altLang="zh-CN" b="1" u="sng" dirty="0" smtClean="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 </a:t>
            </a:r>
            <a:r>
              <a:rPr lang="en-US" altLang="zh-CN" b="1" dirty="0" smtClean="0">
                <a:latin typeface="宋体" panose="02010600030101010101" pitchFamily="2" charset="-122"/>
                <a:ea typeface="宋体" panose="02010600030101010101" pitchFamily="2" charset="-122"/>
              </a:rPr>
              <a:t> </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注</a:t>
            </a:r>
            <a:r>
              <a:rPr lang="en-US" altLang="zh-CN" b="1"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公：指汤显祖</a:t>
            </a:r>
            <a:r>
              <a:rPr lang="zh-CN" altLang="zh-CN" b="1" dirty="0" smtClean="0">
                <a:latin typeface="宋体" panose="02010600030101010101" pitchFamily="2" charset="-122"/>
                <a:ea typeface="宋体" panose="02010600030101010101" pitchFamily="2" charset="-122"/>
              </a:rPr>
              <a:t>。</a:t>
            </a:r>
            <a:r>
              <a:rPr lang="en-US" altLang="zh-CN" dirty="0" smtClean="0">
                <a:latin typeface="宋体" panose="02010600030101010101" pitchFamily="2" charset="-122"/>
                <a:ea typeface="宋体" panose="02010600030101010101" pitchFamily="2" charset="-122"/>
              </a:rPr>
              <a:t>             </a:t>
            </a:r>
            <a:r>
              <a:rPr lang="en-US" altLang="zh-CN" b="1" dirty="0" smtClean="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选自《汤显祖诗文集》附录，有删节</a:t>
            </a:r>
            <a:r>
              <a:rPr lang="en-US" altLang="zh-CN" b="1" dirty="0" smtClean="0">
                <a:latin typeface="宋体" panose="02010600030101010101" pitchFamily="2" charset="-122"/>
                <a:ea typeface="宋体" panose="02010600030101010101" pitchFamily="2" charset="-122"/>
              </a:rPr>
              <a:t>)</a:t>
            </a:r>
          </a:p>
          <a:p>
            <a:endParaRPr lang="zh-CN" altLang="zh-CN" sz="2000" dirty="0"/>
          </a:p>
        </p:txBody>
      </p:sp>
      <p:sp>
        <p:nvSpPr>
          <p:cNvPr id="5" name="TextBox 4"/>
          <p:cNvSpPr txBox="1"/>
          <p:nvPr/>
        </p:nvSpPr>
        <p:spPr>
          <a:xfrm>
            <a:off x="594029" y="1937189"/>
            <a:ext cx="2304256" cy="369332"/>
          </a:xfrm>
          <a:prstGeom prst="rect">
            <a:avLst/>
          </a:prstGeom>
          <a:noFill/>
        </p:spPr>
        <p:txBody>
          <a:bodyPr wrap="square" rtlCol="0">
            <a:spAutoFit/>
          </a:bodyPr>
          <a:lstStyle/>
          <a:p>
            <a:r>
              <a:rPr lang="en-US" altLang="zh-CN" b="1" dirty="0" smtClean="0"/>
              <a:t>【</a:t>
            </a:r>
            <a:r>
              <a:rPr lang="zh-CN" altLang="en-US" b="1" dirty="0" smtClean="0">
                <a:latin typeface="宋体" panose="02010600030101010101" pitchFamily="2" charset="-122"/>
                <a:ea typeface="宋体" panose="02010600030101010101" pitchFamily="2" charset="-122"/>
              </a:rPr>
              <a:t>考生翻译</a:t>
            </a:r>
            <a:r>
              <a:rPr lang="en-US" altLang="zh-CN" b="1" dirty="0" smtClean="0"/>
              <a:t>】</a:t>
            </a:r>
            <a:endParaRPr lang="zh-CN" altLang="en-US" b="1" dirty="0"/>
          </a:p>
        </p:txBody>
      </p:sp>
      <p:sp>
        <p:nvSpPr>
          <p:cNvPr id="6" name="矩形 5"/>
          <p:cNvSpPr/>
          <p:nvPr/>
        </p:nvSpPr>
        <p:spPr>
          <a:xfrm>
            <a:off x="497830" y="4005064"/>
            <a:ext cx="8148339" cy="1015663"/>
          </a:xfrm>
          <a:prstGeom prst="rect">
            <a:avLst/>
          </a:prstGeom>
        </p:spPr>
        <p:txBody>
          <a:bodyPr wrap="square">
            <a:spAutoFit/>
          </a:bodyPr>
          <a:lstStyle/>
          <a:p>
            <a:endParaRPr lang="zh-CN" altLang="zh-CN" sz="2000" b="1" dirty="0">
              <a:latin typeface="宋体" panose="02010600030101010101" pitchFamily="2" charset="-122"/>
              <a:ea typeface="宋体" panose="02010600030101010101" pitchFamily="2" charset="-122"/>
            </a:endParaRPr>
          </a:p>
          <a:p>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参考答案</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但他自己不</a:t>
            </a:r>
            <a:r>
              <a:rPr lang="zh-CN" altLang="zh-CN" sz="2000" b="1" dirty="0" smtClean="0">
                <a:latin typeface="宋体" panose="02010600030101010101" pitchFamily="2" charset="-122"/>
                <a:ea typeface="宋体" panose="02010600030101010101" pitchFamily="2" charset="-122"/>
              </a:rPr>
              <a:t>说</a:t>
            </a:r>
            <a:r>
              <a:rPr lang="zh-CN" altLang="en-US" sz="2000" b="1" dirty="0" smtClean="0">
                <a:latin typeface="宋体" panose="02010600030101010101" pitchFamily="2" charset="-122"/>
                <a:ea typeface="宋体" panose="02010600030101010101" pitchFamily="2" charset="-122"/>
              </a:rPr>
              <a:t>贫困</a:t>
            </a:r>
            <a:r>
              <a:rPr lang="zh-CN" altLang="zh-CN" sz="2000" b="1" dirty="0" smtClean="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别人也不都知道</a:t>
            </a:r>
            <a:r>
              <a:rPr lang="zh-CN" altLang="zh-CN" sz="2000" b="1" dirty="0" smtClean="0">
                <a:latin typeface="宋体" panose="02010600030101010101" pitchFamily="2" charset="-122"/>
                <a:ea typeface="宋体" panose="02010600030101010101" pitchFamily="2" charset="-122"/>
              </a:rPr>
              <a:t>他</a:t>
            </a:r>
            <a:r>
              <a:rPr lang="zh-CN" altLang="en-US" sz="2000" b="1" dirty="0" smtClean="0">
                <a:latin typeface="宋体" panose="02010600030101010101" pitchFamily="2" charset="-122"/>
                <a:ea typeface="宋体" panose="02010600030101010101" pitchFamily="2" charset="-122"/>
              </a:rPr>
              <a:t>贫困</a:t>
            </a:r>
            <a:r>
              <a:rPr lang="zh-CN" altLang="zh-CN" sz="2000" b="1" dirty="0" smtClean="0">
                <a:latin typeface="宋体" panose="02010600030101010101" pitchFamily="2" charset="-122"/>
                <a:ea typeface="宋体" panose="02010600030101010101" pitchFamily="2" charset="-122"/>
              </a:rPr>
              <a:t>。</a:t>
            </a:r>
            <a:r>
              <a:rPr lang="zh-CN" altLang="en-US" sz="2000" b="1" dirty="0" smtClean="0">
                <a:latin typeface="宋体" panose="02010600030101010101" pitchFamily="2" charset="-122"/>
                <a:ea typeface="宋体" panose="02010600030101010101" pitchFamily="2" charset="-122"/>
              </a:rPr>
              <a:t>先生难道不是坚信自己的本心吗</a:t>
            </a:r>
            <a:r>
              <a:rPr lang="zh-CN" altLang="zh-CN" sz="2000" b="1" dirty="0" smtClean="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我</a:t>
            </a:r>
            <a:r>
              <a:rPr lang="zh-CN" altLang="zh-CN" sz="2000" b="1" dirty="0" smtClean="0">
                <a:latin typeface="宋体" panose="02010600030101010101" pitchFamily="2" charset="-122"/>
                <a:ea typeface="宋体" panose="02010600030101010101" pitchFamily="2" charset="-122"/>
              </a:rPr>
              <a:t>即使</a:t>
            </a:r>
            <a:r>
              <a:rPr lang="zh-CN" altLang="en-US" sz="2000" b="1" dirty="0" smtClean="0">
                <a:latin typeface="宋体" panose="02010600030101010101" pitchFamily="2" charset="-122"/>
                <a:ea typeface="宋体" panose="02010600030101010101" pitchFamily="2" charset="-122"/>
              </a:rPr>
              <a:t>是给他拿着马鞭赶车</a:t>
            </a:r>
            <a:r>
              <a:rPr lang="zh-CN" altLang="zh-CN" sz="2000" b="1" dirty="0" smtClean="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也是乐意和向往的。</a:t>
            </a:r>
          </a:p>
        </p:txBody>
      </p:sp>
      <p:sp>
        <p:nvSpPr>
          <p:cNvPr id="8" name="矩形 7"/>
          <p:cNvSpPr/>
          <p:nvPr/>
        </p:nvSpPr>
        <p:spPr>
          <a:xfrm>
            <a:off x="497830" y="5229200"/>
            <a:ext cx="7931577" cy="707886"/>
          </a:xfrm>
          <a:prstGeom prst="rect">
            <a:avLst/>
          </a:prstGeom>
        </p:spPr>
        <p:txBody>
          <a:bodyPr wrap="square">
            <a:spAutoFit/>
          </a:bodyPr>
          <a:lstStyle/>
          <a:p>
            <a:pPr lvl="0"/>
            <a:r>
              <a:rPr lang="en-US" altLang="zh-CN" sz="2000" b="1" dirty="0">
                <a:solidFill>
                  <a:prstClr val="black"/>
                </a:solidFill>
                <a:latin typeface="宋体" panose="02010600030101010101" pitchFamily="2" charset="-122"/>
                <a:ea typeface="宋体" panose="02010600030101010101" pitchFamily="2" charset="-122"/>
              </a:rPr>
              <a:t>[</a:t>
            </a:r>
            <a:r>
              <a:rPr lang="zh-CN" altLang="zh-CN" sz="2000" b="1" dirty="0">
                <a:solidFill>
                  <a:prstClr val="black"/>
                </a:solidFill>
                <a:latin typeface="宋体" panose="02010600030101010101" pitchFamily="2" charset="-122"/>
                <a:ea typeface="宋体" panose="02010600030101010101" pitchFamily="2" charset="-122"/>
              </a:rPr>
              <a:t>失分评析</a:t>
            </a:r>
            <a:r>
              <a:rPr lang="en-US" altLang="zh-CN" sz="2000" b="1" dirty="0" smtClean="0">
                <a:solidFill>
                  <a:prstClr val="black"/>
                </a:solidFill>
                <a:latin typeface="宋体" panose="02010600030101010101" pitchFamily="2" charset="-122"/>
                <a:ea typeface="宋体" panose="02010600030101010101" pitchFamily="2" charset="-122"/>
              </a:rPr>
              <a:t>]</a:t>
            </a:r>
            <a:r>
              <a:rPr lang="zh-CN" altLang="zh-CN" sz="2000" b="1" u="wavy" dirty="0"/>
              <a:t>非自信，为宾语前置句，未调整语序</a:t>
            </a:r>
            <a:r>
              <a:rPr lang="zh-CN" altLang="zh-CN" sz="2000" b="1" u="wavy" dirty="0" smtClean="0"/>
              <a:t>翻译</a:t>
            </a:r>
            <a:r>
              <a:rPr lang="zh-CN" altLang="en-US" sz="2000" b="1" u="wavy" dirty="0" smtClean="0"/>
              <a:t>。</a:t>
            </a:r>
            <a:endParaRPr lang="en-US" altLang="zh-CN" sz="2000" b="1" u="wavy" dirty="0" smtClean="0"/>
          </a:p>
          <a:p>
            <a:pPr lvl="0"/>
            <a:r>
              <a:rPr lang="zh-CN" altLang="zh-CN" sz="2000" b="1" u="wavy" dirty="0" smtClean="0"/>
              <a:t>虽</a:t>
            </a:r>
            <a:r>
              <a:rPr lang="zh-CN" altLang="zh-CN" sz="2000" b="1" u="wavy" dirty="0"/>
              <a:t>，翻译成“虽然”，</a:t>
            </a:r>
            <a:r>
              <a:rPr lang="zh-CN" altLang="zh-CN" sz="2000" b="1" u="wavy" dirty="0" smtClean="0"/>
              <a:t>错误</a:t>
            </a:r>
            <a:r>
              <a:rPr lang="zh-CN" altLang="en-US" sz="2000" b="1" u="wavy" dirty="0" smtClean="0"/>
              <a:t>。</a:t>
            </a:r>
            <a:r>
              <a:rPr lang="zh-CN" altLang="zh-CN" sz="2000" b="1" u="wavy" dirty="0" smtClean="0"/>
              <a:t>“忻”</a:t>
            </a:r>
            <a:r>
              <a:rPr lang="zh-CN" altLang="zh-CN" sz="2000" b="1" u="wavy" dirty="0"/>
              <a:t>未</a:t>
            </a:r>
            <a:r>
              <a:rPr lang="zh-CN" altLang="zh-CN" sz="2000" b="1" u="wavy" dirty="0" smtClean="0"/>
              <a:t>翻译</a:t>
            </a:r>
            <a:r>
              <a:rPr lang="zh-CN" altLang="en-US" sz="2000" b="1" u="wavy" dirty="0" smtClean="0"/>
              <a:t>。</a:t>
            </a:r>
            <a:endParaRPr lang="en-US" altLang="zh-CN" sz="2000" b="1" dirty="0">
              <a:solidFill>
                <a:prstClr val="black"/>
              </a:solidFill>
              <a:latin typeface="宋体" panose="02010600030101010101" pitchFamily="2" charset="-122"/>
              <a:ea typeface="宋体" panose="02010600030101010101" pitchFamily="2" charset="-122"/>
            </a:endParaRPr>
          </a:p>
        </p:txBody>
      </p:sp>
      <p:pic>
        <p:nvPicPr>
          <p:cNvPr id="9" name="图片 8" descr=" "/>
          <p:cNvPicPr/>
          <p:nvPr/>
        </p:nvPicPr>
        <p:blipFill>
          <a:blip r:embed="rId2">
            <a:extLst>
              <a:ext uri="{28A0092B-C50C-407E-A947-70E740481C1C}">
                <a14:useLocalDpi xmlns:a14="http://schemas.microsoft.com/office/drawing/2010/main" xmlns="" val="0"/>
              </a:ext>
            </a:extLst>
          </a:blip>
          <a:stretch>
            <a:fillRect/>
          </a:stretch>
        </p:blipFill>
        <p:spPr>
          <a:xfrm>
            <a:off x="522740" y="2306521"/>
            <a:ext cx="7677167" cy="1512168"/>
          </a:xfrm>
          <a:prstGeom prst="rect">
            <a:avLst/>
          </a:prstGeom>
          <a:noFill/>
          <a:ln>
            <a:noFill/>
          </a:ln>
        </p:spPr>
      </p:pic>
    </p:spTree>
    <p:extLst>
      <p:ext uri="{BB962C8B-B14F-4D97-AF65-F5344CB8AC3E}">
        <p14:creationId xmlns:p14="http://schemas.microsoft.com/office/powerpoint/2010/main" xmlns="" val="1918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633247"/>
            <a:ext cx="7996811" cy="1631216"/>
          </a:xfrm>
          <a:prstGeom prst="rect">
            <a:avLst/>
          </a:prstGeom>
        </p:spPr>
        <p:txBody>
          <a:bodyPr wrap="square">
            <a:spAutoFit/>
          </a:bodyPr>
          <a:lstStyle/>
          <a:p>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总结</a:t>
            </a:r>
            <a:r>
              <a:rPr lang="en-US" altLang="zh-CN" sz="2000" b="1" dirty="0">
                <a:latin typeface="宋体" panose="02010600030101010101" pitchFamily="2" charset="-122"/>
                <a:ea typeface="宋体" panose="02010600030101010101" pitchFamily="2" charset="-122"/>
              </a:rPr>
              <a:t>]</a:t>
            </a:r>
            <a:endParaRPr lang="zh-CN" altLang="zh-CN" sz="2000" b="1" dirty="0">
              <a:latin typeface="宋体" panose="02010600030101010101" pitchFamily="2" charset="-122"/>
              <a:ea typeface="宋体" panose="02010600030101010101" pitchFamily="2" charset="-122"/>
            </a:endParaRPr>
          </a:p>
          <a:p>
            <a:r>
              <a:rPr lang="en-US" altLang="zh-CN" sz="2000" b="1" dirty="0" smtClean="0">
                <a:latin typeface="宋体" panose="02010600030101010101" pitchFamily="2" charset="-122"/>
                <a:ea typeface="宋体" panose="02010600030101010101" pitchFamily="2" charset="-122"/>
              </a:rPr>
              <a:t>    </a:t>
            </a:r>
            <a:r>
              <a:rPr lang="zh-CN" altLang="zh-CN" sz="2000" b="1" dirty="0" smtClean="0">
                <a:latin typeface="宋体" panose="02010600030101010101" pitchFamily="2" charset="-122"/>
                <a:ea typeface="宋体" panose="02010600030101010101" pitchFamily="2" charset="-122"/>
              </a:rPr>
              <a:t>古</a:t>
            </a:r>
            <a:r>
              <a:rPr lang="zh-CN" altLang="zh-CN" sz="2000" b="1" dirty="0">
                <a:latin typeface="宋体" panose="02010600030101010101" pitchFamily="2" charset="-122"/>
                <a:ea typeface="宋体" panose="02010600030101010101" pitchFamily="2" charset="-122"/>
              </a:rPr>
              <a:t>汉语常见句子倒装现象</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特别是宾语前置、状语后置、主谓倒装、定语后置等文言句式</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，我们翻译时要调整过来，使之合乎现代汉语语法规范与现代语言习惯。否则，该调不调，语言不合规范也会影响句意的理解。</a:t>
            </a:r>
          </a:p>
        </p:txBody>
      </p:sp>
    </p:spTree>
    <p:extLst>
      <p:ext uri="{BB962C8B-B14F-4D97-AF65-F5344CB8AC3E}">
        <p14:creationId xmlns:p14="http://schemas.microsoft.com/office/powerpoint/2010/main" xmlns="" val="2710621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 name="矩形 3"/>
          <p:cNvSpPr/>
          <p:nvPr/>
        </p:nvSpPr>
        <p:spPr>
          <a:xfrm>
            <a:off x="467544" y="908720"/>
            <a:ext cx="8208912" cy="646331"/>
          </a:xfrm>
          <a:prstGeom prst="rect">
            <a:avLst/>
          </a:prstGeom>
        </p:spPr>
        <p:txBody>
          <a:bodyPr wrap="square">
            <a:spAutoFit/>
          </a:bodyPr>
          <a:lstStyle/>
          <a:p>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例</a:t>
            </a:r>
            <a:r>
              <a:rPr lang="en-US" altLang="zh-CN" b="1" dirty="0" smtClean="0">
                <a:latin typeface="宋体" panose="02010600030101010101" pitchFamily="2" charset="-122"/>
                <a:ea typeface="宋体" panose="02010600030101010101" pitchFamily="2" charset="-122"/>
              </a:rPr>
              <a:t>5】</a:t>
            </a:r>
            <a:r>
              <a:rPr lang="zh-CN" altLang="en-US" b="1" dirty="0" smtClean="0">
                <a:latin typeface="宋体" panose="02010600030101010101" pitchFamily="2" charset="-122"/>
                <a:ea typeface="宋体" panose="02010600030101010101" pitchFamily="2" charset="-122"/>
              </a:rPr>
              <a:t>（</a:t>
            </a:r>
            <a:r>
              <a:rPr lang="en-US" altLang="zh-CN" b="1" dirty="0" smtClean="0">
                <a:latin typeface="宋体" panose="02010600030101010101" pitchFamily="2" charset="-122"/>
                <a:ea typeface="宋体" panose="02010600030101010101" pitchFamily="2" charset="-122"/>
              </a:rPr>
              <a:t>2016</a:t>
            </a:r>
            <a:r>
              <a:rPr lang="zh-CN" altLang="en-US" b="1" dirty="0" smtClean="0">
                <a:latin typeface="宋体" panose="02010600030101010101" pitchFamily="2" charset="-122"/>
                <a:ea typeface="宋体" panose="02010600030101010101" pitchFamily="2" charset="-122"/>
              </a:rPr>
              <a:t>江苏卷）</a:t>
            </a:r>
            <a:r>
              <a:rPr lang="zh-CN" altLang="zh-CN" b="1" dirty="0" smtClean="0">
                <a:latin typeface="宋体" panose="02010600030101010101" pitchFamily="2" charset="-122"/>
                <a:ea typeface="宋体" panose="02010600030101010101" pitchFamily="2" charset="-122"/>
              </a:rPr>
              <a:t>友人</a:t>
            </a:r>
            <a:r>
              <a:rPr lang="zh-CN" altLang="zh-CN" b="1" dirty="0">
                <a:latin typeface="宋体" panose="02010600030101010101" pitchFamily="2" charset="-122"/>
                <a:ea typeface="宋体" panose="02010600030101010101" pitchFamily="2" charset="-122"/>
              </a:rPr>
              <a:t>以经书题相商，入耳文立就，后有言及者，辄塞耳不敢</a:t>
            </a:r>
            <a:r>
              <a:rPr lang="zh-CN" altLang="zh-CN" b="1" dirty="0" smtClean="0">
                <a:latin typeface="宋体" panose="02010600030101010101" pitchFamily="2" charset="-122"/>
                <a:ea typeface="宋体" panose="02010600030101010101" pitchFamily="2" charset="-122"/>
              </a:rPr>
              <a:t>听</a:t>
            </a:r>
            <a:r>
              <a:rPr lang="zh-CN" altLang="en-US" b="1" dirty="0" smtClean="0">
                <a:latin typeface="宋体" panose="02010600030101010101" pitchFamily="2" charset="-122"/>
                <a:ea typeface="宋体" panose="02010600030101010101" pitchFamily="2" charset="-122"/>
              </a:rPr>
              <a:t>。                               </a:t>
            </a:r>
            <a:r>
              <a:rPr lang="en-US" altLang="zh-CN" b="1" dirty="0" smtClean="0">
                <a:latin typeface="宋体" panose="02010600030101010101" pitchFamily="2" charset="-122"/>
                <a:ea typeface="宋体" panose="02010600030101010101" pitchFamily="2" charset="-122"/>
              </a:rPr>
              <a:t>(</a:t>
            </a:r>
            <a:r>
              <a:rPr lang="zh-CN" altLang="zh-CN" b="1" dirty="0" smtClean="0">
                <a:latin typeface="宋体" panose="02010600030101010101" pitchFamily="2" charset="-122"/>
                <a:ea typeface="宋体" panose="02010600030101010101" pitchFamily="2" charset="-122"/>
              </a:rPr>
              <a:t>选</a:t>
            </a:r>
            <a:r>
              <a:rPr lang="zh-CN" altLang="zh-CN" b="1" dirty="0">
                <a:latin typeface="宋体" panose="02010600030101010101" pitchFamily="2" charset="-122"/>
                <a:ea typeface="宋体" panose="02010600030101010101" pitchFamily="2" charset="-122"/>
              </a:rPr>
              <a:t>自张岱《家传》，有删节</a:t>
            </a:r>
            <a:r>
              <a:rPr lang="en-US" altLang="zh-CN" b="1"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
        <p:nvSpPr>
          <p:cNvPr id="6" name="TextBox 5"/>
          <p:cNvSpPr txBox="1"/>
          <p:nvPr/>
        </p:nvSpPr>
        <p:spPr>
          <a:xfrm>
            <a:off x="607637" y="2152890"/>
            <a:ext cx="7761916" cy="707886"/>
          </a:xfrm>
          <a:prstGeom prst="rect">
            <a:avLst/>
          </a:prstGeom>
          <a:noFill/>
        </p:spPr>
        <p:txBody>
          <a:bodyPr wrap="square" rtlCol="0">
            <a:spAutoFit/>
          </a:bodyPr>
          <a:lstStyle/>
          <a:p>
            <a:r>
              <a:rPr lang="en-US" altLang="zh-CN" sz="2000" b="1" dirty="0" smtClean="0">
                <a:solidFill>
                  <a:srgbClr val="002060"/>
                </a:solidFill>
                <a:latin typeface="华文楷体" panose="02010600040101010101" pitchFamily="2" charset="-122"/>
                <a:ea typeface="华文楷体" panose="02010600040101010101" pitchFamily="2" charset="-122"/>
              </a:rPr>
              <a:t>    </a:t>
            </a:r>
            <a:r>
              <a:rPr lang="zh-CN" altLang="zh-CN" sz="2000" b="1" dirty="0" smtClean="0">
                <a:solidFill>
                  <a:srgbClr val="002060"/>
                </a:solidFill>
                <a:latin typeface="华文楷体" panose="02010600040101010101" pitchFamily="2" charset="-122"/>
                <a:ea typeface="华文楷体" panose="02010600040101010101" pitchFamily="2" charset="-122"/>
              </a:rPr>
              <a:t>朋友</a:t>
            </a:r>
            <a:r>
              <a:rPr lang="zh-CN" altLang="zh-CN" sz="2000" b="1" dirty="0">
                <a:solidFill>
                  <a:srgbClr val="002060"/>
                </a:solidFill>
                <a:latin typeface="华文楷体" panose="02010600040101010101" pitchFamily="2" charset="-122"/>
                <a:ea typeface="华文楷体" panose="02010600040101010101" pitchFamily="2" charset="-122"/>
              </a:rPr>
              <a:t>用经书中的</a:t>
            </a:r>
            <a:r>
              <a:rPr lang="zh-CN" altLang="zh-CN" sz="2000" b="1" dirty="0" smtClean="0">
                <a:solidFill>
                  <a:srgbClr val="002060"/>
                </a:solidFill>
                <a:latin typeface="华文楷体" panose="02010600040101010101" pitchFamily="2" charset="-122"/>
                <a:ea typeface="华文楷体" panose="02010600040101010101" pitchFamily="2" charset="-122"/>
              </a:rPr>
              <a:t>考题</a:t>
            </a:r>
            <a:r>
              <a:rPr lang="zh-CN" altLang="en-US" sz="2000" b="1" dirty="0" smtClean="0">
                <a:solidFill>
                  <a:srgbClr val="002060"/>
                </a:solidFill>
                <a:latin typeface="华文楷体" panose="02010600040101010101" pitchFamily="2" charset="-122"/>
                <a:ea typeface="华文楷体" panose="02010600040101010101" pitchFamily="2" charset="-122"/>
              </a:rPr>
              <a:t>相互</a:t>
            </a:r>
            <a:r>
              <a:rPr lang="zh-CN" altLang="en-US" sz="2000" b="1" dirty="0">
                <a:solidFill>
                  <a:srgbClr val="002060"/>
                </a:solidFill>
                <a:latin typeface="华文楷体" panose="02010600040101010101" pitchFamily="2" charset="-122"/>
                <a:ea typeface="华文楷体" panose="02010600040101010101" pitchFamily="2" charset="-122"/>
              </a:rPr>
              <a:t>商讨</a:t>
            </a:r>
            <a:r>
              <a:rPr lang="zh-CN" altLang="zh-CN" sz="2000" b="1" dirty="0" smtClean="0">
                <a:solidFill>
                  <a:srgbClr val="002060"/>
                </a:solidFill>
                <a:latin typeface="华文楷体" panose="02010600040101010101" pitchFamily="2" charset="-122"/>
                <a:ea typeface="华文楷体" panose="02010600040101010101" pitchFamily="2" charset="-122"/>
              </a:rPr>
              <a:t>，一入他</a:t>
            </a:r>
            <a:r>
              <a:rPr lang="zh-CN" altLang="en-US" sz="2000" b="1" dirty="0" smtClean="0">
                <a:solidFill>
                  <a:srgbClr val="002060"/>
                </a:solidFill>
                <a:latin typeface="华文楷体" panose="02010600040101010101" pitchFamily="2" charset="-122"/>
                <a:ea typeface="华文楷体" panose="02010600040101010101" pitchFamily="2" charset="-122"/>
              </a:rPr>
              <a:t>耳朵</a:t>
            </a:r>
            <a:r>
              <a:rPr lang="zh-CN" altLang="zh-CN" sz="2000" b="1" dirty="0" smtClean="0">
                <a:solidFill>
                  <a:srgbClr val="002060"/>
                </a:solidFill>
                <a:latin typeface="华文楷体" panose="02010600040101010101" pitchFamily="2" charset="-122"/>
                <a:ea typeface="华文楷体" panose="02010600040101010101" pitchFamily="2" charset="-122"/>
              </a:rPr>
              <a:t>文章</a:t>
            </a:r>
            <a:r>
              <a:rPr lang="zh-CN" altLang="en-US" sz="2000" b="1" dirty="0" smtClean="0">
                <a:solidFill>
                  <a:srgbClr val="002060"/>
                </a:solidFill>
                <a:latin typeface="华文楷体" panose="02010600040101010101" pitchFamily="2" charset="-122"/>
                <a:ea typeface="华文楷体" panose="02010600040101010101" pitchFamily="2" charset="-122"/>
              </a:rPr>
              <a:t>立即</a:t>
            </a:r>
            <a:r>
              <a:rPr lang="zh-CN" altLang="zh-CN" sz="2000" b="1" dirty="0" smtClean="0">
                <a:solidFill>
                  <a:srgbClr val="002060"/>
                </a:solidFill>
                <a:latin typeface="华文楷体" panose="02010600040101010101" pitchFamily="2" charset="-122"/>
                <a:ea typeface="华文楷体" panose="02010600040101010101" pitchFamily="2" charset="-122"/>
              </a:rPr>
              <a:t>就</a:t>
            </a:r>
            <a:r>
              <a:rPr lang="zh-CN" altLang="zh-CN" sz="2000" b="1" dirty="0">
                <a:solidFill>
                  <a:srgbClr val="002060"/>
                </a:solidFill>
                <a:latin typeface="华文楷体" panose="02010600040101010101" pitchFamily="2" charset="-122"/>
                <a:ea typeface="华文楷体" panose="02010600040101010101" pitchFamily="2" charset="-122"/>
              </a:rPr>
              <a:t>形成了，后来再有</a:t>
            </a:r>
            <a:r>
              <a:rPr lang="zh-CN" altLang="zh-CN" sz="2000" b="1" dirty="0" smtClean="0">
                <a:solidFill>
                  <a:srgbClr val="002060"/>
                </a:solidFill>
                <a:latin typeface="华文楷体" panose="02010600040101010101" pitchFamily="2" charset="-122"/>
                <a:ea typeface="华文楷体" panose="02010600040101010101" pitchFamily="2" charset="-122"/>
              </a:rPr>
              <a:t>谈到的，就</a:t>
            </a:r>
            <a:r>
              <a:rPr lang="zh-CN" altLang="zh-CN" sz="2000" b="1" dirty="0">
                <a:solidFill>
                  <a:srgbClr val="002060"/>
                </a:solidFill>
                <a:latin typeface="华文楷体" panose="02010600040101010101" pitchFamily="2" charset="-122"/>
                <a:ea typeface="华文楷体" panose="02010600040101010101" pitchFamily="2" charset="-122"/>
              </a:rPr>
              <a:t>堵住耳朵不敢听了。</a:t>
            </a:r>
            <a:endParaRPr lang="zh-CN" altLang="en-US" sz="2000" dirty="0">
              <a:solidFill>
                <a:srgbClr val="002060"/>
              </a:solidFill>
              <a:latin typeface="华文楷体" panose="02010600040101010101" pitchFamily="2" charset="-122"/>
              <a:ea typeface="华文楷体" panose="02010600040101010101" pitchFamily="2" charset="-122"/>
            </a:endParaRPr>
          </a:p>
        </p:txBody>
      </p:sp>
      <p:sp>
        <p:nvSpPr>
          <p:cNvPr id="7" name="矩形 6"/>
          <p:cNvSpPr/>
          <p:nvPr/>
        </p:nvSpPr>
        <p:spPr>
          <a:xfrm>
            <a:off x="545614" y="2996952"/>
            <a:ext cx="8058833" cy="646331"/>
          </a:xfrm>
          <a:prstGeom prst="rect">
            <a:avLst/>
          </a:prstGeom>
        </p:spPr>
        <p:txBody>
          <a:bodyPr wrap="square">
            <a:spAutoFit/>
          </a:bodyPr>
          <a:lstStyle/>
          <a:p>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参考答案</a:t>
            </a:r>
            <a:r>
              <a:rPr lang="en-US" altLang="zh-CN" b="1" dirty="0" smtClean="0">
                <a:latin typeface="宋体" panose="02010600030101010101" pitchFamily="2" charset="-122"/>
                <a:ea typeface="宋体" panose="02010600030101010101" pitchFamily="2" charset="-122"/>
              </a:rPr>
              <a:t>】</a:t>
            </a:r>
            <a:r>
              <a:rPr lang="zh-CN" altLang="zh-CN" b="1" dirty="0" smtClean="0">
                <a:latin typeface="宋体" panose="02010600030101010101" pitchFamily="2" charset="-122"/>
                <a:ea typeface="宋体" panose="02010600030101010101" pitchFamily="2" charset="-122"/>
              </a:rPr>
              <a:t>朋友</a:t>
            </a:r>
            <a:r>
              <a:rPr lang="zh-CN" altLang="zh-CN" b="1" dirty="0">
                <a:latin typeface="宋体" panose="02010600030101010101" pitchFamily="2" charset="-122"/>
                <a:ea typeface="宋体" panose="02010600030101010101" pitchFamily="2" charset="-122"/>
              </a:rPr>
              <a:t>用经书中的考题彼此商量，</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考题</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一传入他耳中文章马上就形成了，后来再有谈到</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考题</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的，</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他</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就堵住耳朵不敢听了。</a:t>
            </a:r>
            <a:endParaRPr lang="zh-CN" altLang="en-US" dirty="0">
              <a:latin typeface="宋体" panose="02010600030101010101" pitchFamily="2" charset="-122"/>
              <a:ea typeface="宋体" panose="02010600030101010101" pitchFamily="2" charset="-122"/>
            </a:endParaRPr>
          </a:p>
        </p:txBody>
      </p:sp>
      <p:sp>
        <p:nvSpPr>
          <p:cNvPr id="8" name="矩形 7"/>
          <p:cNvSpPr/>
          <p:nvPr/>
        </p:nvSpPr>
        <p:spPr>
          <a:xfrm>
            <a:off x="527092" y="3899956"/>
            <a:ext cx="7848872" cy="923330"/>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失分评析</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句中的</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入耳文立就</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省略了主语</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题</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及</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后省略了宾语</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题</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辄塞耳不敢听</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省略了主语</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他</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，这些省略的成分，在翻译时应该补出来</a:t>
            </a:r>
            <a:r>
              <a:rPr lang="zh-CN"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考生</a:t>
            </a:r>
            <a:r>
              <a:rPr lang="zh-CN" altLang="zh-CN" b="1" dirty="0" smtClean="0">
                <a:latin typeface="宋体" panose="02010600030101010101" pitchFamily="2" charset="-122"/>
                <a:ea typeface="宋体" panose="02010600030101010101" pitchFamily="2" charset="-122"/>
              </a:rPr>
              <a:t>该</a:t>
            </a:r>
            <a:r>
              <a:rPr lang="zh-CN" altLang="zh-CN" b="1" dirty="0">
                <a:latin typeface="宋体" panose="02010600030101010101" pitchFamily="2" charset="-122"/>
                <a:ea typeface="宋体" panose="02010600030101010101" pitchFamily="2" charset="-122"/>
              </a:rPr>
              <a:t>补不补，翻译出来的语句意思不通，语意不明。</a:t>
            </a:r>
            <a:endParaRPr lang="zh-CN" altLang="en-US" b="1" dirty="0">
              <a:latin typeface="宋体" panose="02010600030101010101" pitchFamily="2" charset="-122"/>
              <a:ea typeface="宋体" panose="02010600030101010101" pitchFamily="2" charset="-122"/>
            </a:endParaRPr>
          </a:p>
        </p:txBody>
      </p:sp>
      <p:sp>
        <p:nvSpPr>
          <p:cNvPr id="9" name="矩形 8"/>
          <p:cNvSpPr/>
          <p:nvPr/>
        </p:nvSpPr>
        <p:spPr>
          <a:xfrm>
            <a:off x="488315" y="4941168"/>
            <a:ext cx="8077356" cy="1200329"/>
          </a:xfrm>
          <a:prstGeom prst="rect">
            <a:avLst/>
          </a:prstGeom>
        </p:spPr>
        <p:txBody>
          <a:bodyPr wrap="square">
            <a:spAutoFit/>
          </a:bodyPr>
          <a:lstStyle/>
          <a:p>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总结</a:t>
            </a:r>
            <a:r>
              <a:rPr lang="en-US" altLang="zh-CN" b="1" dirty="0" smtClean="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a:p>
            <a:r>
              <a:rPr lang="zh-CN" altLang="zh-CN" b="1" dirty="0">
                <a:latin typeface="宋体" panose="02010600030101010101" pitchFamily="2" charset="-122"/>
                <a:ea typeface="宋体" panose="02010600030101010101" pitchFamily="2" charset="-122"/>
              </a:rPr>
              <a:t>在翻译时，要特别注意省略句式，一个句子在翻译时务必关注是否省略了主语、谓语、宾语和介词，按照现代汉语基本句子成分来审查。一旦确定有省略成分，一定要补充出来</a:t>
            </a:r>
            <a:r>
              <a:rPr lang="zh-CN" altLang="en-US"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sp>
        <p:nvSpPr>
          <p:cNvPr id="10" name="TextBox 9"/>
          <p:cNvSpPr txBox="1"/>
          <p:nvPr/>
        </p:nvSpPr>
        <p:spPr>
          <a:xfrm>
            <a:off x="607637" y="1754858"/>
            <a:ext cx="2304256" cy="369332"/>
          </a:xfrm>
          <a:prstGeom prst="rect">
            <a:avLst/>
          </a:prstGeom>
          <a:noFill/>
        </p:spPr>
        <p:txBody>
          <a:bodyPr wrap="square" rtlCol="0">
            <a:spAutoFit/>
          </a:bodyPr>
          <a:lstStyle/>
          <a:p>
            <a:r>
              <a:rPr lang="en-US" altLang="zh-CN" b="1" dirty="0" smtClean="0"/>
              <a:t>【</a:t>
            </a:r>
            <a:r>
              <a:rPr lang="zh-CN" altLang="en-US" b="1" dirty="0" smtClean="0">
                <a:latin typeface="宋体" panose="02010600030101010101" pitchFamily="2" charset="-122"/>
                <a:ea typeface="宋体" panose="02010600030101010101" pitchFamily="2" charset="-122"/>
              </a:rPr>
              <a:t>考生翻译</a:t>
            </a:r>
            <a:r>
              <a:rPr lang="en-US" altLang="zh-CN" b="1" dirty="0" smtClean="0"/>
              <a:t>】</a:t>
            </a:r>
            <a:endParaRPr lang="zh-CN" altLang="en-US" b="1" dirty="0"/>
          </a:p>
        </p:txBody>
      </p:sp>
    </p:spTree>
    <p:extLst>
      <p:ext uri="{BB962C8B-B14F-4D97-AF65-F5344CB8AC3E}">
        <p14:creationId xmlns:p14="http://schemas.microsoft.com/office/powerpoint/2010/main" xmlns="" val="260541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2"/>
          <p:cNvSpPr txBox="1">
            <a:spLocks noChangeArrowheads="1"/>
          </p:cNvSpPr>
          <p:nvPr/>
        </p:nvSpPr>
        <p:spPr bwMode="auto">
          <a:xfrm>
            <a:off x="533400" y="381000"/>
            <a:ext cx="6400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endParaRPr lang="zh-CN" altLang="en-US" sz="2400">
              <a:solidFill>
                <a:srgbClr val="000000"/>
              </a:solidFill>
              <a:latin typeface="Times New Roman" pitchFamily="18" charset="0"/>
            </a:endParaRPr>
          </a:p>
        </p:txBody>
      </p:sp>
      <p:grpSp>
        <p:nvGrpSpPr>
          <p:cNvPr id="2" name="Group 4"/>
          <p:cNvGrpSpPr>
            <a:grpSpLocks/>
          </p:cNvGrpSpPr>
          <p:nvPr/>
        </p:nvGrpSpPr>
        <p:grpSpPr bwMode="auto">
          <a:xfrm>
            <a:off x="533400" y="1143000"/>
            <a:ext cx="1371600" cy="1066800"/>
            <a:chOff x="0" y="0"/>
            <a:chExt cx="864" cy="672"/>
          </a:xfrm>
        </p:grpSpPr>
        <p:sp>
          <p:nvSpPr>
            <p:cNvPr id="19460" name="Oval 5"/>
            <p:cNvSpPr>
              <a:spLocks noChangeArrowheads="1"/>
            </p:cNvSpPr>
            <p:nvPr/>
          </p:nvSpPr>
          <p:spPr bwMode="auto">
            <a:xfrm>
              <a:off x="0" y="0"/>
              <a:ext cx="864" cy="672"/>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19461" name="Text Box 6"/>
            <p:cNvSpPr txBox="1">
              <a:spLocks noChangeArrowheads="1"/>
            </p:cNvSpPr>
            <p:nvPr/>
          </p:nvSpPr>
          <p:spPr bwMode="auto">
            <a:xfrm>
              <a:off x="196" y="48"/>
              <a:ext cx="511" cy="519"/>
            </a:xfrm>
            <a:prstGeom prst="rect">
              <a:avLst/>
            </a:prstGeom>
            <a:ln/>
            <a:extLst/>
          </p:spPr>
          <p:style>
            <a:lnRef idx="1">
              <a:schemeClr val="accent5"/>
            </a:lnRef>
            <a:fillRef idx="3">
              <a:schemeClr val="accent5"/>
            </a:fillRef>
            <a:effectRef idx="2">
              <a:schemeClr val="accent5"/>
            </a:effectRef>
            <a:fontRef idx="minor">
              <a:schemeClr val="lt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4800" b="1">
                  <a:solidFill>
                    <a:srgbClr val="FF3300"/>
                  </a:solidFill>
                  <a:latin typeface="Times New Roman" pitchFamily="18" charset="0"/>
                </a:rPr>
                <a:t>留</a:t>
              </a:r>
            </a:p>
          </p:txBody>
        </p:sp>
      </p:grpSp>
      <p:grpSp>
        <p:nvGrpSpPr>
          <p:cNvPr id="3" name="Group 7"/>
          <p:cNvGrpSpPr>
            <a:grpSpLocks/>
          </p:cNvGrpSpPr>
          <p:nvPr/>
        </p:nvGrpSpPr>
        <p:grpSpPr bwMode="auto">
          <a:xfrm>
            <a:off x="5162360" y="3733800"/>
            <a:ext cx="1371600" cy="1066800"/>
            <a:chOff x="0" y="0"/>
            <a:chExt cx="864" cy="672"/>
          </a:xfrm>
        </p:grpSpPr>
        <p:sp>
          <p:nvSpPr>
            <p:cNvPr id="19463" name="Oval 8"/>
            <p:cNvSpPr>
              <a:spLocks noChangeArrowheads="1"/>
            </p:cNvSpPr>
            <p:nvPr/>
          </p:nvSpPr>
          <p:spPr bwMode="auto">
            <a:xfrm>
              <a:off x="0" y="0"/>
              <a:ext cx="864" cy="672"/>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19464" name="Text Box 9"/>
            <p:cNvSpPr txBox="1">
              <a:spLocks noChangeArrowheads="1"/>
            </p:cNvSpPr>
            <p:nvPr/>
          </p:nvSpPr>
          <p:spPr bwMode="auto">
            <a:xfrm>
              <a:off x="196" y="48"/>
              <a:ext cx="511" cy="519"/>
            </a:xfrm>
            <a:prstGeom prst="rect">
              <a:avLst/>
            </a:prstGeom>
            <a:ln/>
            <a:extLst/>
          </p:spPr>
          <p:style>
            <a:lnRef idx="1">
              <a:schemeClr val="accent5"/>
            </a:lnRef>
            <a:fillRef idx="2">
              <a:schemeClr val="accent5"/>
            </a:fillRef>
            <a:effectRef idx="1">
              <a:schemeClr val="accent5"/>
            </a:effectRef>
            <a:fontRef idx="minor">
              <a:schemeClr val="dk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4800" b="1">
                  <a:solidFill>
                    <a:srgbClr val="333399"/>
                  </a:solidFill>
                  <a:latin typeface="Times New Roman" pitchFamily="18" charset="0"/>
                </a:rPr>
                <a:t>调</a:t>
              </a:r>
            </a:p>
          </p:txBody>
        </p:sp>
      </p:grpSp>
      <p:grpSp>
        <p:nvGrpSpPr>
          <p:cNvPr id="4" name="Group 10"/>
          <p:cNvGrpSpPr>
            <a:grpSpLocks/>
          </p:cNvGrpSpPr>
          <p:nvPr/>
        </p:nvGrpSpPr>
        <p:grpSpPr bwMode="auto">
          <a:xfrm>
            <a:off x="6591537" y="4267200"/>
            <a:ext cx="1371600" cy="1066800"/>
            <a:chOff x="0" y="0"/>
            <a:chExt cx="864" cy="672"/>
          </a:xfrm>
        </p:grpSpPr>
        <p:sp>
          <p:nvSpPr>
            <p:cNvPr id="19466" name="Oval 11"/>
            <p:cNvSpPr>
              <a:spLocks noChangeArrowheads="1"/>
            </p:cNvSpPr>
            <p:nvPr/>
          </p:nvSpPr>
          <p:spPr bwMode="auto">
            <a:xfrm>
              <a:off x="0" y="0"/>
              <a:ext cx="864" cy="672"/>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19467" name="Text Box 12"/>
            <p:cNvSpPr txBox="1">
              <a:spLocks noChangeArrowheads="1"/>
            </p:cNvSpPr>
            <p:nvPr/>
          </p:nvSpPr>
          <p:spPr bwMode="auto">
            <a:xfrm>
              <a:off x="196" y="48"/>
              <a:ext cx="511" cy="519"/>
            </a:xfrm>
            <a:prstGeom prst="rect">
              <a:avLst/>
            </a:prstGeom>
            <a:ln/>
            <a:extLst/>
          </p:spPr>
          <p:style>
            <a:lnRef idx="1">
              <a:schemeClr val="accent3"/>
            </a:lnRef>
            <a:fillRef idx="3">
              <a:schemeClr val="accent3"/>
            </a:fillRef>
            <a:effectRef idx="2">
              <a:schemeClr val="accent3"/>
            </a:effectRef>
            <a:fontRef idx="minor">
              <a:schemeClr val="lt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4800" b="1">
                  <a:solidFill>
                    <a:srgbClr val="333399"/>
                  </a:solidFill>
                  <a:latin typeface="Times New Roman" pitchFamily="18" charset="0"/>
                </a:rPr>
                <a:t>补</a:t>
              </a:r>
            </a:p>
          </p:txBody>
        </p:sp>
      </p:grpSp>
      <p:grpSp>
        <p:nvGrpSpPr>
          <p:cNvPr id="6" name="Group 16"/>
          <p:cNvGrpSpPr>
            <a:grpSpLocks/>
          </p:cNvGrpSpPr>
          <p:nvPr/>
        </p:nvGrpSpPr>
        <p:grpSpPr bwMode="auto">
          <a:xfrm>
            <a:off x="1828800" y="1905000"/>
            <a:ext cx="1371600" cy="1066800"/>
            <a:chOff x="0" y="0"/>
            <a:chExt cx="864" cy="672"/>
          </a:xfrm>
        </p:grpSpPr>
        <p:sp>
          <p:nvSpPr>
            <p:cNvPr id="19472" name="Oval 17"/>
            <p:cNvSpPr>
              <a:spLocks noChangeArrowheads="1"/>
            </p:cNvSpPr>
            <p:nvPr/>
          </p:nvSpPr>
          <p:spPr bwMode="auto">
            <a:xfrm>
              <a:off x="0" y="0"/>
              <a:ext cx="864" cy="672"/>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19473" name="Text Box 18"/>
            <p:cNvSpPr txBox="1">
              <a:spLocks noChangeArrowheads="1"/>
            </p:cNvSpPr>
            <p:nvPr/>
          </p:nvSpPr>
          <p:spPr bwMode="auto">
            <a:xfrm>
              <a:off x="196" y="48"/>
              <a:ext cx="511" cy="519"/>
            </a:xfrm>
            <a:prstGeom prst="rect">
              <a:avLst/>
            </a:prstGeom>
            <a:ln/>
            <a:extLst/>
          </p:spPr>
          <p:style>
            <a:lnRef idx="1">
              <a:schemeClr val="accent2"/>
            </a:lnRef>
            <a:fillRef idx="3">
              <a:schemeClr val="accent2"/>
            </a:fillRef>
            <a:effectRef idx="2">
              <a:schemeClr val="accent2"/>
            </a:effectRef>
            <a:fontRef idx="minor">
              <a:schemeClr val="lt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4800" b="1">
                  <a:solidFill>
                    <a:srgbClr val="FF3300"/>
                  </a:solidFill>
                  <a:latin typeface="Times New Roman" pitchFamily="18" charset="0"/>
                </a:rPr>
                <a:t>删</a:t>
              </a:r>
            </a:p>
          </p:txBody>
        </p:sp>
      </p:grpSp>
      <p:grpSp>
        <p:nvGrpSpPr>
          <p:cNvPr id="7" name="Group 19"/>
          <p:cNvGrpSpPr>
            <a:grpSpLocks/>
          </p:cNvGrpSpPr>
          <p:nvPr/>
        </p:nvGrpSpPr>
        <p:grpSpPr bwMode="auto">
          <a:xfrm>
            <a:off x="3200400" y="2667000"/>
            <a:ext cx="1371600" cy="1066800"/>
            <a:chOff x="0" y="0"/>
            <a:chExt cx="864" cy="672"/>
          </a:xfrm>
        </p:grpSpPr>
        <p:sp>
          <p:nvSpPr>
            <p:cNvPr id="19475" name="Oval 20"/>
            <p:cNvSpPr>
              <a:spLocks noChangeArrowheads="1"/>
            </p:cNvSpPr>
            <p:nvPr/>
          </p:nvSpPr>
          <p:spPr bwMode="auto">
            <a:xfrm>
              <a:off x="0" y="0"/>
              <a:ext cx="864" cy="672"/>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19476" name="Text Box 21"/>
            <p:cNvSpPr txBox="1">
              <a:spLocks noChangeArrowheads="1"/>
            </p:cNvSpPr>
            <p:nvPr/>
          </p:nvSpPr>
          <p:spPr bwMode="auto">
            <a:xfrm>
              <a:off x="196" y="48"/>
              <a:ext cx="511" cy="519"/>
            </a:xfrm>
            <a:prstGeom prst="rect">
              <a:avLst/>
            </a:prstGeom>
            <a:ln/>
            <a:extLst/>
          </p:spPr>
          <p:style>
            <a:lnRef idx="1">
              <a:schemeClr val="accent5"/>
            </a:lnRef>
            <a:fillRef idx="3">
              <a:schemeClr val="accent5"/>
            </a:fillRef>
            <a:effectRef idx="2">
              <a:schemeClr val="accent5"/>
            </a:effectRef>
            <a:fontRef idx="minor">
              <a:schemeClr val="lt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4800" b="1" dirty="0">
                  <a:solidFill>
                    <a:srgbClr val="FF3300"/>
                  </a:solidFill>
                  <a:latin typeface="Times New Roman" pitchFamily="18" charset="0"/>
                </a:rPr>
                <a:t>换</a:t>
              </a:r>
            </a:p>
          </p:txBody>
        </p:sp>
      </p:grpSp>
      <p:grpSp>
        <p:nvGrpSpPr>
          <p:cNvPr id="8" name="Group 22"/>
          <p:cNvGrpSpPr>
            <a:grpSpLocks/>
          </p:cNvGrpSpPr>
          <p:nvPr/>
        </p:nvGrpSpPr>
        <p:grpSpPr bwMode="auto">
          <a:xfrm>
            <a:off x="368300" y="4643438"/>
            <a:ext cx="1841500" cy="1223962"/>
            <a:chOff x="0" y="0"/>
            <a:chExt cx="1160" cy="771"/>
          </a:xfrm>
        </p:grpSpPr>
        <p:grpSp>
          <p:nvGrpSpPr>
            <p:cNvPr id="19478" name="Group 23"/>
            <p:cNvGrpSpPr>
              <a:grpSpLocks/>
            </p:cNvGrpSpPr>
            <p:nvPr/>
          </p:nvGrpSpPr>
          <p:grpSpPr bwMode="auto">
            <a:xfrm>
              <a:off x="0" y="0"/>
              <a:ext cx="1160" cy="771"/>
              <a:chOff x="0" y="0"/>
              <a:chExt cx="1160" cy="771"/>
            </a:xfrm>
          </p:grpSpPr>
          <p:sp>
            <p:nvSpPr>
              <p:cNvPr id="19479" name="AutoShape 24"/>
              <p:cNvSpPr>
                <a:spLocks noChangeArrowheads="1"/>
              </p:cNvSpPr>
              <p:nvPr/>
            </p:nvSpPr>
            <p:spPr bwMode="auto">
              <a:xfrm rot="7959832">
                <a:off x="192" y="-192"/>
                <a:ext cx="768" cy="1152"/>
              </a:xfrm>
              <a:prstGeom prst="wedgeRoundRectCallout">
                <a:avLst>
                  <a:gd name="adj1" fmla="val -165755"/>
                  <a:gd name="adj2" fmla="val 110847"/>
                  <a:gd name="adj3" fmla="val 16667"/>
                </a:avLst>
              </a:prstGeom>
              <a:ln>
                <a:headEnd/>
                <a:tailEnd/>
              </a:ln>
            </p:spPr>
            <p:style>
              <a:lnRef idx="1">
                <a:schemeClr val="accent1"/>
              </a:lnRef>
              <a:fillRef idx="2">
                <a:schemeClr val="accent1"/>
              </a:fillRef>
              <a:effectRef idx="1">
                <a:schemeClr val="accent1"/>
              </a:effectRef>
              <a:fontRef idx="minor">
                <a:schemeClr val="dk1"/>
              </a:fontRef>
            </p:style>
            <p:txBody>
              <a:bodyPr rot="10800000"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sp>
            <p:nvSpPr>
              <p:cNvPr id="19480" name="AutoShape 25"/>
              <p:cNvSpPr>
                <a:spLocks noChangeArrowheads="1"/>
              </p:cNvSpPr>
              <p:nvPr/>
            </p:nvSpPr>
            <p:spPr bwMode="auto">
              <a:xfrm rot="7959832">
                <a:off x="200" y="-189"/>
                <a:ext cx="768" cy="1152"/>
              </a:xfrm>
              <a:prstGeom prst="wedgeRoundRectCallout">
                <a:avLst>
                  <a:gd name="adj1" fmla="val -182454"/>
                  <a:gd name="adj2" fmla="val 60250"/>
                  <a:gd name="adj3" fmla="val 16667"/>
                </a:avLst>
              </a:prstGeom>
              <a:ln>
                <a:headEnd/>
                <a:tailEnd/>
              </a:ln>
            </p:spPr>
            <p:style>
              <a:lnRef idx="1">
                <a:schemeClr val="accent1"/>
              </a:lnRef>
              <a:fillRef idx="2">
                <a:schemeClr val="accent1"/>
              </a:fillRef>
              <a:effectRef idx="1">
                <a:schemeClr val="accent1"/>
              </a:effectRef>
              <a:fontRef idx="minor">
                <a:schemeClr val="dk1"/>
              </a:fontRef>
            </p:style>
            <p:txBody>
              <a:bodyPr rot="10800000"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sp>
            <p:nvSpPr>
              <p:cNvPr id="19481" name="AutoShape 26"/>
              <p:cNvSpPr>
                <a:spLocks noChangeArrowheads="1"/>
              </p:cNvSpPr>
              <p:nvPr/>
            </p:nvSpPr>
            <p:spPr bwMode="auto">
              <a:xfrm rot="7959832">
                <a:off x="200" y="-189"/>
                <a:ext cx="768" cy="1152"/>
              </a:xfrm>
              <a:prstGeom prst="wedgeRoundRectCallout">
                <a:avLst>
                  <a:gd name="adj1" fmla="val -209773"/>
                  <a:gd name="adj2" fmla="val 2560"/>
                  <a:gd name="adj3" fmla="val 16667"/>
                </a:avLst>
              </a:prstGeom>
              <a:ln>
                <a:headEnd/>
                <a:tailEnd/>
              </a:ln>
            </p:spPr>
            <p:style>
              <a:lnRef idx="1">
                <a:schemeClr val="accent1"/>
              </a:lnRef>
              <a:fillRef idx="2">
                <a:schemeClr val="accent1"/>
              </a:fillRef>
              <a:effectRef idx="1">
                <a:schemeClr val="accent1"/>
              </a:effectRef>
              <a:fontRef idx="minor">
                <a:schemeClr val="dk1"/>
              </a:fontRef>
            </p:style>
            <p:txBody>
              <a:bodyPr rot="10800000"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grpSp>
        <p:sp>
          <p:nvSpPr>
            <p:cNvPr id="19482" name="Text Box 27"/>
            <p:cNvSpPr txBox="1">
              <a:spLocks noChangeArrowheads="1"/>
            </p:cNvSpPr>
            <p:nvPr/>
          </p:nvSpPr>
          <p:spPr bwMode="auto">
            <a:xfrm>
              <a:off x="248" y="51"/>
              <a:ext cx="528" cy="576"/>
            </a:xfrm>
            <a:prstGeom prst="rect">
              <a:avLst/>
            </a:prstGeom>
            <a:ln/>
            <a:extLst/>
          </p:spPr>
          <p:style>
            <a:lnRef idx="1">
              <a:schemeClr val="accent1"/>
            </a:lnRef>
            <a:fillRef idx="2">
              <a:schemeClr val="accent1"/>
            </a:fillRef>
            <a:effectRef idx="1">
              <a:schemeClr val="accent1"/>
            </a:effectRef>
            <a:fontRef idx="minor">
              <a:schemeClr val="dk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5400" b="1">
                  <a:solidFill>
                    <a:srgbClr val="000000"/>
                  </a:solidFill>
                  <a:latin typeface="Times New Roman" pitchFamily="18" charset="0"/>
                </a:rPr>
                <a:t>字</a:t>
              </a:r>
            </a:p>
          </p:txBody>
        </p:sp>
      </p:grpSp>
      <p:grpSp>
        <p:nvGrpSpPr>
          <p:cNvPr id="10" name="Group 28"/>
          <p:cNvGrpSpPr>
            <a:grpSpLocks/>
          </p:cNvGrpSpPr>
          <p:nvPr/>
        </p:nvGrpSpPr>
        <p:grpSpPr bwMode="auto">
          <a:xfrm>
            <a:off x="6997700" y="1371600"/>
            <a:ext cx="1841500" cy="1223963"/>
            <a:chOff x="0" y="0"/>
            <a:chExt cx="1160" cy="771"/>
          </a:xfrm>
        </p:grpSpPr>
        <p:grpSp>
          <p:nvGrpSpPr>
            <p:cNvPr id="19484" name="Group 29"/>
            <p:cNvGrpSpPr>
              <a:grpSpLocks/>
            </p:cNvGrpSpPr>
            <p:nvPr/>
          </p:nvGrpSpPr>
          <p:grpSpPr bwMode="auto">
            <a:xfrm rot="-10705661">
              <a:off x="0" y="0"/>
              <a:ext cx="1160" cy="771"/>
              <a:chOff x="0" y="0"/>
              <a:chExt cx="1160" cy="771"/>
            </a:xfrm>
          </p:grpSpPr>
          <p:sp>
            <p:nvSpPr>
              <p:cNvPr id="19485" name="AutoShape 30"/>
              <p:cNvSpPr>
                <a:spLocks noChangeArrowheads="1"/>
              </p:cNvSpPr>
              <p:nvPr/>
            </p:nvSpPr>
            <p:spPr bwMode="auto">
              <a:xfrm rot="7959832">
                <a:off x="192" y="-192"/>
                <a:ext cx="768" cy="1152"/>
              </a:xfrm>
              <a:prstGeom prst="wedgeRoundRectCallout">
                <a:avLst>
                  <a:gd name="adj1" fmla="val -165755"/>
                  <a:gd name="adj2" fmla="val 110847"/>
                  <a:gd name="adj3" fmla="val 16667"/>
                </a:avLst>
              </a:prstGeom>
              <a:solidFill>
                <a:srgbClr val="FF9900"/>
              </a:solidFill>
              <a:ln w="9525">
                <a:solidFill>
                  <a:schemeClr val="tx1"/>
                </a:solidFill>
                <a:miter lim="800000"/>
                <a:headEnd/>
                <a:tailEnd/>
              </a:ln>
            </p:spPr>
            <p:txBody>
              <a:bodyPr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sp>
            <p:nvSpPr>
              <p:cNvPr id="19486" name="AutoShape 31"/>
              <p:cNvSpPr>
                <a:spLocks noChangeArrowheads="1"/>
              </p:cNvSpPr>
              <p:nvPr/>
            </p:nvSpPr>
            <p:spPr bwMode="auto">
              <a:xfrm rot="7959832">
                <a:off x="200" y="-189"/>
                <a:ext cx="768" cy="1152"/>
              </a:xfrm>
              <a:prstGeom prst="wedgeRoundRectCallout">
                <a:avLst>
                  <a:gd name="adj1" fmla="val -182454"/>
                  <a:gd name="adj2" fmla="val 60250"/>
                  <a:gd name="adj3" fmla="val 16667"/>
                </a:avLst>
              </a:prstGeom>
              <a:solidFill>
                <a:srgbClr val="FF9900"/>
              </a:solidFill>
              <a:ln w="9525">
                <a:solidFill>
                  <a:schemeClr val="tx1"/>
                </a:solidFill>
                <a:miter lim="800000"/>
                <a:headEnd/>
                <a:tailEnd/>
              </a:ln>
            </p:spPr>
            <p:txBody>
              <a:bodyPr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sp>
            <p:nvSpPr>
              <p:cNvPr id="19487" name="AutoShape 32"/>
              <p:cNvSpPr>
                <a:spLocks noChangeArrowheads="1"/>
              </p:cNvSpPr>
              <p:nvPr/>
            </p:nvSpPr>
            <p:spPr bwMode="auto">
              <a:xfrm rot="7959832">
                <a:off x="200" y="-189"/>
                <a:ext cx="768" cy="1152"/>
              </a:xfrm>
              <a:prstGeom prst="wedgeRoundRectCallout">
                <a:avLst>
                  <a:gd name="adj1" fmla="val -209773"/>
                  <a:gd name="adj2" fmla="val 2560"/>
                  <a:gd name="adj3" fmla="val 16667"/>
                </a:avLst>
              </a:prstGeom>
              <a:ln>
                <a:headEnd/>
                <a:tailEnd/>
              </a:ln>
            </p:spPr>
            <p:style>
              <a:lnRef idx="1">
                <a:schemeClr val="accent1"/>
              </a:lnRef>
              <a:fillRef idx="2">
                <a:schemeClr val="accent1"/>
              </a:fillRef>
              <a:effectRef idx="1">
                <a:schemeClr val="accent1"/>
              </a:effectRef>
              <a:fontRef idx="minor">
                <a:schemeClr val="dk1"/>
              </a:fontRef>
            </p:style>
            <p:txBody>
              <a:bodyPr vert="eaVert"/>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endParaRPr lang="zh-CN" altLang="en-US" sz="2400">
                  <a:solidFill>
                    <a:srgbClr val="000000"/>
                  </a:solidFill>
                  <a:latin typeface="Times New Roman" pitchFamily="18" charset="0"/>
                </a:endParaRPr>
              </a:p>
            </p:txBody>
          </p:sp>
        </p:grpSp>
        <p:sp>
          <p:nvSpPr>
            <p:cNvPr id="19488" name="Text Box 33"/>
            <p:cNvSpPr txBox="1">
              <a:spLocks noChangeArrowheads="1"/>
            </p:cNvSpPr>
            <p:nvPr/>
          </p:nvSpPr>
          <p:spPr bwMode="auto">
            <a:xfrm rot="167600">
              <a:off x="381" y="148"/>
              <a:ext cx="528" cy="576"/>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5400" b="1">
                  <a:solidFill>
                    <a:srgbClr val="000000"/>
                  </a:solidFill>
                  <a:latin typeface="Times New Roman" pitchFamily="18" charset="0"/>
                </a:rPr>
                <a:t>句</a:t>
              </a:r>
            </a:p>
          </p:txBody>
        </p:sp>
      </p:grpSp>
      <p:sp>
        <p:nvSpPr>
          <p:cNvPr id="34" name="Text Box 5"/>
          <p:cNvSpPr txBox="1">
            <a:spLocks noChangeArrowheads="1"/>
          </p:cNvSpPr>
          <p:nvPr/>
        </p:nvSpPr>
        <p:spPr bwMode="auto">
          <a:xfrm>
            <a:off x="5150267" y="-38912"/>
            <a:ext cx="2812870" cy="769441"/>
          </a:xfrm>
          <a:prstGeom prst="rect">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4400" b="1" dirty="0" smtClean="0">
                <a:solidFill>
                  <a:schemeClr val="bg1"/>
                </a:solidFill>
                <a:ea typeface="楷体_GB2312" pitchFamily="49" charset="-122"/>
              </a:rPr>
              <a:t>翻译方法</a:t>
            </a:r>
            <a:endParaRPr lang="zh-CN" altLang="en-US" sz="4400" b="1" dirty="0">
              <a:solidFill>
                <a:schemeClr val="bg1"/>
              </a:solidFill>
              <a:ea typeface="楷体_GB2312" pitchFamily="49" charset="-122"/>
            </a:endParaRPr>
          </a:p>
        </p:txBody>
      </p:sp>
    </p:spTree>
    <p:extLst>
      <p:ext uri="{BB962C8B-B14F-4D97-AF65-F5344CB8AC3E}">
        <p14:creationId xmlns:p14="http://schemas.microsoft.com/office/powerpoint/2010/main" xmlns="" val="39431179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3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35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40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37"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outVertical)">
                                      <p:cBhvr>
                                        <p:cTn id="33" dur="500"/>
                                        <p:tgtEl>
                                          <p:spTgt spid="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37"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outVertical)">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853484" y="-38912"/>
            <a:ext cx="1406435" cy="769441"/>
          </a:xfrm>
          <a:prstGeom prst="rect">
            <a:avLst/>
          </a:prstGeom>
          <a:noFill/>
          <a:ln w="2540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4400" b="1" dirty="0" smtClean="0">
                <a:solidFill>
                  <a:schemeClr val="bg1"/>
                </a:solidFill>
                <a:ea typeface="楷体_GB2312" pitchFamily="49" charset="-122"/>
              </a:rPr>
              <a:t>练习</a:t>
            </a:r>
            <a:endParaRPr lang="zh-CN" altLang="en-US" sz="4400" b="1" dirty="0">
              <a:solidFill>
                <a:schemeClr val="bg1"/>
              </a:solidFill>
              <a:ea typeface="楷体_GB2312" pitchFamily="49" charset="-122"/>
            </a:endParaRPr>
          </a:p>
        </p:txBody>
      </p:sp>
      <p:sp>
        <p:nvSpPr>
          <p:cNvPr id="3" name="矩形 2"/>
          <p:cNvSpPr/>
          <p:nvPr/>
        </p:nvSpPr>
        <p:spPr>
          <a:xfrm>
            <a:off x="467544" y="730529"/>
            <a:ext cx="8136904" cy="5447645"/>
          </a:xfrm>
          <a:prstGeom prst="rect">
            <a:avLst/>
          </a:prstGeom>
        </p:spPr>
        <p:txBody>
          <a:bodyPr wrap="square">
            <a:spAutoFit/>
          </a:bodyPr>
          <a:lstStyle/>
          <a:p>
            <a:r>
              <a:rPr lang="zh-CN" altLang="zh-CN" sz="2400" dirty="0">
                <a:latin typeface="宋体" panose="02010600030101010101" pitchFamily="2" charset="-122"/>
                <a:ea typeface="宋体" panose="02010600030101010101" pitchFamily="2" charset="-122"/>
              </a:rPr>
              <a:t>将文中画横线的句子翻译成现代汉语。</a:t>
            </a:r>
          </a:p>
          <a:p>
            <a:r>
              <a:rPr lang="en-US" altLang="zh-CN" sz="2800" dirty="0" smtClean="0">
                <a:latin typeface="华文楷体" panose="02010600040101010101" pitchFamily="2" charset="-122"/>
                <a:ea typeface="华文楷体" panose="02010600040101010101" pitchFamily="2" charset="-122"/>
              </a:rPr>
              <a:t>        </a:t>
            </a:r>
            <a:r>
              <a:rPr lang="zh-CN" altLang="zh-CN" sz="2800" dirty="0" smtClean="0">
                <a:latin typeface="华文楷体" panose="02010600040101010101" pitchFamily="2" charset="-122"/>
                <a:ea typeface="华文楷体" panose="02010600040101010101" pitchFamily="2" charset="-122"/>
              </a:rPr>
              <a:t>耿秉</a:t>
            </a:r>
            <a:r>
              <a:rPr lang="zh-CN" altLang="zh-CN" sz="2800" dirty="0">
                <a:latin typeface="华文楷体" panose="02010600040101010101" pitchFamily="2" charset="-122"/>
                <a:ea typeface="华文楷体" panose="02010600040101010101" pitchFamily="2" charset="-122"/>
              </a:rPr>
              <a:t>字伯初，有伟体，腰带八围。博通书记，能说《司马兵法》，尤好将帅之略。以父任为郎，数上言兵事。</a:t>
            </a:r>
            <a:r>
              <a:rPr lang="zh-CN" altLang="zh-CN" sz="2800" u="sng" dirty="0">
                <a:solidFill>
                  <a:srgbClr val="FF0000"/>
                </a:solidFill>
                <a:latin typeface="华文楷体" panose="02010600040101010101" pitchFamily="2" charset="-122"/>
                <a:ea typeface="华文楷体" panose="02010600040101010101" pitchFamily="2" charset="-122"/>
              </a:rPr>
              <a:t>永平中，召诣省闼，问前后所上便宜方略，拜谒者仆射，遂见亲幸。</a:t>
            </a:r>
            <a:r>
              <a:rPr lang="zh-CN" altLang="zh-CN" sz="2800" dirty="0">
                <a:latin typeface="华文楷体" panose="02010600040101010101" pitchFamily="2" charset="-122"/>
                <a:ea typeface="华文楷体" panose="02010600040101010101" pitchFamily="2" charset="-122"/>
              </a:rPr>
              <a:t>永元二年，代桓虞为光禄勋。明年夏卒，时年五十余。赐以朱棺、玉衣，将作大匠穿冢，假鼓吹，五营骑士三百余人送葬。谥曰桓侯。匈奴闻秉卒，举国号哭，或至斴面流血。</a:t>
            </a:r>
            <a:r>
              <a:rPr lang="zh-CN" altLang="zh-CN" sz="2800" u="sng" dirty="0">
                <a:solidFill>
                  <a:srgbClr val="FF0000"/>
                </a:solidFill>
                <a:latin typeface="华文楷体" panose="02010600040101010101" pitchFamily="2" charset="-122"/>
                <a:ea typeface="华文楷体" panose="02010600040101010101" pitchFamily="2" charset="-122"/>
              </a:rPr>
              <a:t>长子冲嗣，及窦宪败，以秉窦氏党，国除。</a:t>
            </a:r>
            <a:r>
              <a:rPr lang="zh-CN" altLang="zh-CN" sz="2800" dirty="0">
                <a:latin typeface="华文楷体" panose="02010600040101010101" pitchFamily="2" charset="-122"/>
                <a:ea typeface="华文楷体" panose="02010600040101010101" pitchFamily="2" charset="-122"/>
              </a:rPr>
              <a:t>冲官至汉阳太守</a:t>
            </a:r>
            <a:r>
              <a:rPr lang="zh-CN" altLang="zh-CN" sz="2400" dirty="0" smtClean="0">
                <a:latin typeface="华文楷体" panose="02010600040101010101" pitchFamily="2" charset="-122"/>
                <a:ea typeface="华文楷体" panose="02010600040101010101" pitchFamily="2" charset="-122"/>
              </a:rPr>
              <a:t>。</a:t>
            </a:r>
            <a:r>
              <a:rPr lang="en-US" altLang="zh-CN" sz="2400" dirty="0" smtClean="0">
                <a:latin typeface="华文楷体" panose="02010600040101010101" pitchFamily="2" charset="-122"/>
                <a:ea typeface="华文楷体" panose="0201060004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节选自《后汉书·耿秉传》）</a:t>
            </a:r>
            <a:endParaRPr lang="zh-CN" altLang="zh-CN" sz="2800" dirty="0">
              <a:latin typeface="宋体" panose="02010600030101010101" pitchFamily="2" charset="-122"/>
              <a:ea typeface="宋体" panose="02010600030101010101" pitchFamily="2" charset="-122"/>
            </a:endParaRPr>
          </a:p>
          <a:p>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）永平中，召诣省闼，问前后所上便宜方略，拜谒者仆射，遂见亲幸。</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）长子冲嗣，及窦宪败，以秉窦氏党，国除。</a:t>
            </a:r>
          </a:p>
        </p:txBody>
      </p:sp>
    </p:spTree>
    <p:extLst>
      <p:ext uri="{BB962C8B-B14F-4D97-AF65-F5344CB8AC3E}">
        <p14:creationId xmlns:p14="http://schemas.microsoft.com/office/powerpoint/2010/main" xmlns="" val="42258799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015974"/>
            <a:ext cx="8046024" cy="830997"/>
          </a:xfrm>
          <a:prstGeom prst="rect">
            <a:avLst/>
          </a:prstGeom>
        </p:spPr>
        <p:txBody>
          <a:bodyPr wrap="square">
            <a:spAutoFit/>
          </a:bodyPr>
          <a:lstStyle/>
          <a:p>
            <a:pPr>
              <a:spcBef>
                <a:spcPct val="0"/>
              </a:spcBef>
            </a:pPr>
            <a:r>
              <a:rPr lang="en-US" altLang="zh-CN" sz="2400" b="1" dirty="0" smtClean="0">
                <a:latin typeface="华文宋体" panose="02010600040101010101" pitchFamily="2" charset="-122"/>
                <a:ea typeface="华文宋体" panose="02010600040101010101" pitchFamily="2" charset="-122"/>
              </a:rPr>
              <a:t>1.</a:t>
            </a:r>
            <a:r>
              <a:rPr lang="zh-CN" altLang="en-US" sz="2400" b="1" dirty="0" smtClean="0">
                <a:latin typeface="华文宋体" panose="02010600040101010101" pitchFamily="2" charset="-122"/>
                <a:ea typeface="华文宋体" panose="02010600040101010101" pitchFamily="2" charset="-122"/>
              </a:rPr>
              <a:t>（</a:t>
            </a:r>
            <a:r>
              <a:rPr lang="en-US" altLang="zh-CN" sz="2400" b="1" dirty="0" smtClean="0">
                <a:latin typeface="华文宋体" panose="02010600040101010101" pitchFamily="2" charset="-122"/>
                <a:ea typeface="华文宋体" panose="02010600040101010101" pitchFamily="2" charset="-122"/>
              </a:rPr>
              <a:t>2019</a:t>
            </a:r>
            <a:r>
              <a:rPr lang="zh-CN" altLang="en-US" sz="2400" b="1" dirty="0" smtClean="0">
                <a:latin typeface="华文宋体" panose="02010600040101010101" pitchFamily="2" charset="-122"/>
                <a:ea typeface="华文宋体" panose="02010600040101010101" pitchFamily="2" charset="-122"/>
              </a:rPr>
              <a:t>全国</a:t>
            </a:r>
            <a:r>
              <a:rPr lang="en-US" altLang="zh-CN" sz="2400" b="1" dirty="0" smtClean="0">
                <a:latin typeface="华文宋体" panose="02010600040101010101" pitchFamily="2" charset="-122"/>
                <a:ea typeface="华文宋体" panose="02010600040101010101" pitchFamily="2" charset="-122"/>
              </a:rPr>
              <a:t>Ⅰ</a:t>
            </a:r>
            <a:r>
              <a:rPr lang="zh-CN" altLang="en-US" sz="2400" b="1" dirty="0" smtClean="0">
                <a:latin typeface="华文宋体" panose="02010600040101010101" pitchFamily="2" charset="-122"/>
                <a:ea typeface="华文宋体" panose="02010600040101010101" pitchFamily="2" charset="-122"/>
              </a:rPr>
              <a:t>卷）</a:t>
            </a:r>
            <a:r>
              <a:rPr lang="zh-CN" altLang="zh-CN" sz="2400" b="1" dirty="0" smtClean="0">
                <a:latin typeface="华文宋体" panose="02010600040101010101" pitchFamily="2" charset="-122"/>
                <a:ea typeface="华文宋体" panose="02010600040101010101" pitchFamily="2" charset="-122"/>
              </a:rPr>
              <a:t>乃</a:t>
            </a:r>
            <a:r>
              <a:rPr lang="zh-CN" altLang="zh-CN" sz="2400" b="1" dirty="0">
                <a:latin typeface="华文宋体" panose="02010600040101010101" pitchFamily="2" charset="-122"/>
                <a:ea typeface="华文宋体" panose="02010600040101010101" pitchFamily="2" charset="-122"/>
              </a:rPr>
              <a:t>短贾生</a:t>
            </a:r>
            <a:r>
              <a:rPr lang="zh-CN" altLang="zh-CN" sz="2400" b="1" dirty="0" smtClean="0">
                <a:latin typeface="华文宋体" panose="02010600040101010101" pitchFamily="2" charset="-122"/>
                <a:ea typeface="华文宋体" panose="02010600040101010101" pitchFamily="2" charset="-122"/>
              </a:rPr>
              <a:t>曰</a:t>
            </a:r>
            <a:r>
              <a:rPr lang="zh-CN" altLang="en-US" sz="2400" b="1" dirty="0" smtClean="0">
                <a:latin typeface="华文宋体" panose="02010600040101010101" pitchFamily="2" charset="-122"/>
                <a:ea typeface="华文宋体" panose="02010600040101010101" pitchFamily="2" charset="-122"/>
              </a:rPr>
              <a:t>：</a:t>
            </a:r>
            <a:r>
              <a:rPr lang="zh-CN" altLang="zh-CN" sz="2400" b="1" dirty="0" smtClean="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洛阳之人，年少初学，专欲擅权，纷乱诸事。</a:t>
            </a:r>
            <a:r>
              <a:rPr lang="zh-CN" altLang="zh-CN" sz="2400" b="1" dirty="0" smtClean="0">
                <a:latin typeface="华文宋体" panose="02010600040101010101" pitchFamily="2" charset="-122"/>
                <a:ea typeface="华文宋体" panose="02010600040101010101" pitchFamily="2" charset="-122"/>
              </a:rPr>
              <a:t>”</a:t>
            </a:r>
            <a:r>
              <a:rPr lang="zh-CN" altLang="en-US" sz="2400" b="1" dirty="0" smtClean="0">
                <a:latin typeface="华文宋体" panose="02010600040101010101" pitchFamily="2" charset="-122"/>
                <a:ea typeface="华文宋体" panose="02010600040101010101" pitchFamily="2" charset="-122"/>
              </a:rPr>
              <a:t>（</a:t>
            </a:r>
            <a:r>
              <a:rPr lang="en-US" altLang="zh-CN" sz="2400" b="1" dirty="0" smtClean="0">
                <a:latin typeface="华文宋体" panose="02010600040101010101" pitchFamily="2" charset="-122"/>
                <a:ea typeface="华文宋体" panose="02010600040101010101" pitchFamily="2" charset="-122"/>
              </a:rPr>
              <a:t>5</a:t>
            </a:r>
            <a:r>
              <a:rPr lang="zh-CN" altLang="en-US" sz="2400" b="1" dirty="0" smtClean="0">
                <a:latin typeface="华文宋体" panose="02010600040101010101" pitchFamily="2" charset="-122"/>
                <a:ea typeface="华文宋体" panose="02010600040101010101" pitchFamily="2" charset="-122"/>
              </a:rPr>
              <a:t>分）</a:t>
            </a:r>
            <a:endParaRPr lang="en-US" altLang="zh-CN" sz="2400" b="1" dirty="0" smtClean="0">
              <a:latin typeface="华文宋体" panose="02010600040101010101" pitchFamily="2" charset="-122"/>
              <a:ea typeface="华文宋体" panose="02010600040101010101" pitchFamily="2" charset="-122"/>
            </a:endParaRPr>
          </a:p>
        </p:txBody>
      </p:sp>
      <p:sp>
        <p:nvSpPr>
          <p:cNvPr id="4" name="矩形 3"/>
          <p:cNvSpPr/>
          <p:nvPr/>
        </p:nvSpPr>
        <p:spPr>
          <a:xfrm>
            <a:off x="486416" y="3573016"/>
            <a:ext cx="8046024" cy="830997"/>
          </a:xfrm>
          <a:prstGeom prst="rect">
            <a:avLst/>
          </a:prstGeom>
        </p:spPr>
        <p:txBody>
          <a:bodyPr wrap="square">
            <a:spAutoFit/>
          </a:bodyPr>
          <a:lstStyle/>
          <a:p>
            <a:r>
              <a:rPr lang="en-US" altLang="zh-CN" sz="2400" b="1" dirty="0">
                <a:latin typeface="华文宋体" panose="02010600040101010101" pitchFamily="2" charset="-122"/>
                <a:ea typeface="华文宋体" panose="02010600040101010101" pitchFamily="2" charset="-122"/>
              </a:rPr>
              <a:t>2.</a:t>
            </a:r>
            <a:r>
              <a:rPr lang="zh-CN" altLang="en-US" sz="2400" b="1" dirty="0">
                <a:latin typeface="华文宋体" panose="02010600040101010101" pitchFamily="2" charset="-122"/>
                <a:ea typeface="华文宋体" panose="02010600040101010101" pitchFamily="2" charset="-122"/>
              </a:rPr>
              <a:t>（</a:t>
            </a:r>
            <a:r>
              <a:rPr lang="en-US" altLang="zh-CN" sz="2400" b="1" dirty="0">
                <a:latin typeface="华文宋体" panose="02010600040101010101" pitchFamily="2" charset="-122"/>
                <a:ea typeface="华文宋体" panose="02010600040101010101" pitchFamily="2" charset="-122"/>
              </a:rPr>
              <a:t>2019.11</a:t>
            </a:r>
            <a:r>
              <a:rPr lang="zh-CN" altLang="en-US" sz="2400" b="1" dirty="0">
                <a:latin typeface="华文宋体" panose="02010600040101010101" pitchFamily="2" charset="-122"/>
                <a:ea typeface="华文宋体" panose="02010600040101010101" pitchFamily="2" charset="-122"/>
              </a:rPr>
              <a:t>山东省高考模拟卷）辄奏上，可，许以从事；即不及奏上，辄以便宜施行，上来以闻</a:t>
            </a:r>
            <a:r>
              <a:rPr lang="zh-CN" altLang="en-US" sz="2400" b="1" dirty="0" smtClean="0">
                <a:latin typeface="华文宋体" panose="02010600040101010101" pitchFamily="2" charset="-122"/>
                <a:ea typeface="华文宋体" panose="02010600040101010101" pitchFamily="2" charset="-122"/>
              </a:rPr>
              <a:t>。（</a:t>
            </a:r>
            <a:r>
              <a:rPr lang="en-US" altLang="zh-CN" sz="2400" b="1" dirty="0" smtClean="0">
                <a:latin typeface="华文宋体" panose="02010600040101010101" pitchFamily="2" charset="-122"/>
                <a:ea typeface="华文宋体" panose="02010600040101010101" pitchFamily="2" charset="-122"/>
              </a:rPr>
              <a:t>4</a:t>
            </a:r>
            <a:r>
              <a:rPr lang="zh-CN" altLang="en-US" sz="2400" b="1" dirty="0" smtClean="0">
                <a:latin typeface="华文宋体" panose="02010600040101010101" pitchFamily="2" charset="-122"/>
                <a:ea typeface="华文宋体" panose="02010600040101010101" pitchFamily="2" charset="-122"/>
              </a:rPr>
              <a:t>分）</a:t>
            </a:r>
            <a:endParaRPr lang="en-US" altLang="zh-CN" sz="2400" b="1" dirty="0">
              <a:latin typeface="华文宋体" panose="02010600040101010101" pitchFamily="2" charset="-122"/>
              <a:ea typeface="华文宋体" panose="02010600040101010101" pitchFamily="2" charset="-122"/>
            </a:endParaRPr>
          </a:p>
        </p:txBody>
      </p:sp>
      <p:sp>
        <p:nvSpPr>
          <p:cNvPr id="5" name="TextBox 4"/>
          <p:cNvSpPr txBox="1"/>
          <p:nvPr/>
        </p:nvSpPr>
        <p:spPr>
          <a:xfrm>
            <a:off x="5796136" y="0"/>
            <a:ext cx="1800200" cy="584775"/>
          </a:xfrm>
          <a:prstGeom prst="rect">
            <a:avLst/>
          </a:prstGeom>
          <a:noFill/>
        </p:spPr>
        <p:txBody>
          <a:bodyPr wrap="square" rtlCol="0">
            <a:spAutoFit/>
          </a:bodyPr>
          <a:lstStyle/>
          <a:p>
            <a:r>
              <a:rPr lang="zh-CN" altLang="en-US" sz="3200" b="1" dirty="0" smtClean="0">
                <a:solidFill>
                  <a:schemeClr val="bg1"/>
                </a:solidFill>
                <a:latin typeface="华文宋体" panose="02010600040101010101" pitchFamily="2" charset="-122"/>
                <a:ea typeface="华文宋体" panose="02010600040101010101" pitchFamily="2" charset="-122"/>
              </a:rPr>
              <a:t>示例</a:t>
            </a:r>
            <a:endParaRPr lang="zh-CN" altLang="en-US" sz="3200" b="1" dirty="0">
              <a:solidFill>
                <a:schemeClr val="bg1"/>
              </a:solidFill>
              <a:latin typeface="华文宋体" panose="02010600040101010101" pitchFamily="2" charset="-122"/>
              <a:ea typeface="华文宋体" panose="02010600040101010101" pitchFamily="2" charset="-122"/>
            </a:endParaRPr>
          </a:p>
        </p:txBody>
      </p:sp>
      <p:sp>
        <p:nvSpPr>
          <p:cNvPr id="3" name="矩形 2"/>
          <p:cNvSpPr/>
          <p:nvPr/>
        </p:nvSpPr>
        <p:spPr>
          <a:xfrm>
            <a:off x="674923" y="1879663"/>
            <a:ext cx="7848872" cy="830997"/>
          </a:xfrm>
          <a:prstGeom prst="rect">
            <a:avLst/>
          </a:prstGeom>
        </p:spPr>
        <p:txBody>
          <a:bodyPr wrap="square">
            <a:spAutoFit/>
          </a:bodyPr>
          <a:lstStyle/>
          <a:p>
            <a:pPr>
              <a:spcBef>
                <a:spcPct val="0"/>
              </a:spcBef>
            </a:pP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en-US" sz="2400" b="1" dirty="0">
                <a:solidFill>
                  <a:srgbClr val="002060"/>
                </a:solidFill>
                <a:latin typeface="华文宋体" panose="02010600040101010101" pitchFamily="2" charset="-122"/>
                <a:ea typeface="华文宋体" panose="02010600040101010101" pitchFamily="2" charset="-122"/>
              </a:rPr>
              <a:t>评分参考</a:t>
            </a: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译出大意给</a:t>
            </a:r>
            <a:r>
              <a:rPr lang="en-US" altLang="zh-CN" sz="2400" b="1" dirty="0">
                <a:latin typeface="华文宋体" panose="02010600040101010101" pitchFamily="2" charset="-122"/>
                <a:ea typeface="华文宋体" panose="02010600040101010101" pitchFamily="2" charset="-122"/>
              </a:rPr>
              <a:t>2</a:t>
            </a:r>
            <a:r>
              <a:rPr lang="zh-CN" altLang="zh-CN" sz="2400" b="1" dirty="0">
                <a:latin typeface="华文宋体" panose="02010600040101010101" pitchFamily="2" charset="-122"/>
                <a:ea typeface="华文宋体" panose="02010600040101010101" pitchFamily="2" charset="-122"/>
              </a:rPr>
              <a:t>分</a:t>
            </a:r>
            <a:r>
              <a:rPr lang="zh-CN" altLang="en-US"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短</a:t>
            </a:r>
            <a:r>
              <a:rPr lang="zh-CN" altLang="en-US" sz="2400" b="1" dirty="0">
                <a:latin typeface="华文宋体" panose="02010600040101010101" pitchFamily="2" charset="-122"/>
                <a:ea typeface="华文宋体" panose="02010600040101010101" pitchFamily="2" charset="-122"/>
              </a:rPr>
              <a:t>、专、</a:t>
            </a:r>
            <a:r>
              <a:rPr lang="zh-CN" altLang="zh-CN" sz="2400" b="1" dirty="0">
                <a:latin typeface="华文宋体" panose="02010600040101010101" pitchFamily="2" charset="-122"/>
                <a:ea typeface="华文宋体" panose="02010600040101010101" pitchFamily="2" charset="-122"/>
              </a:rPr>
              <a:t>纷乱</a:t>
            </a:r>
            <a:r>
              <a:rPr lang="zh-CN" altLang="en-US"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每译对一处给</a:t>
            </a:r>
            <a:r>
              <a:rPr lang="en-US" altLang="zh-CN" sz="2400" b="1" dirty="0">
                <a:latin typeface="华文宋体" panose="02010600040101010101" pitchFamily="2" charset="-122"/>
                <a:ea typeface="华文宋体" panose="02010600040101010101" pitchFamily="2" charset="-122"/>
              </a:rPr>
              <a:t>1</a:t>
            </a:r>
            <a:r>
              <a:rPr lang="zh-CN" altLang="zh-CN" sz="2400" b="1" dirty="0">
                <a:latin typeface="华文宋体" panose="02010600040101010101" pitchFamily="2" charset="-122"/>
                <a:ea typeface="华文宋体" panose="02010600040101010101" pitchFamily="2" charset="-122"/>
              </a:rPr>
              <a:t>分。</a:t>
            </a:r>
            <a:endParaRPr lang="zh-CN" altLang="en-US" sz="2400" b="1" dirty="0">
              <a:solidFill>
                <a:srgbClr val="002060"/>
              </a:solidFill>
              <a:latin typeface="华文宋体" panose="02010600040101010101" pitchFamily="2" charset="-122"/>
              <a:ea typeface="华文宋体" panose="02010600040101010101" pitchFamily="2" charset="-122"/>
            </a:endParaRPr>
          </a:p>
        </p:txBody>
      </p:sp>
      <p:sp>
        <p:nvSpPr>
          <p:cNvPr id="6" name="矩形 5"/>
          <p:cNvSpPr/>
          <p:nvPr/>
        </p:nvSpPr>
        <p:spPr>
          <a:xfrm>
            <a:off x="674923" y="2733425"/>
            <a:ext cx="7416824" cy="830997"/>
          </a:xfrm>
          <a:prstGeom prst="rect">
            <a:avLst/>
          </a:prstGeom>
        </p:spPr>
        <p:txBody>
          <a:bodyPr wrap="square">
            <a:spAutoFit/>
          </a:bodyPr>
          <a:lstStyle/>
          <a:p>
            <a:pPr>
              <a:spcBef>
                <a:spcPct val="0"/>
              </a:spcBef>
            </a:pP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en-US" sz="2400" b="1" dirty="0">
                <a:solidFill>
                  <a:srgbClr val="002060"/>
                </a:solidFill>
                <a:latin typeface="华文宋体" panose="02010600040101010101" pitchFamily="2" charset="-122"/>
                <a:ea typeface="华文宋体" panose="02010600040101010101" pitchFamily="2" charset="-122"/>
              </a:rPr>
              <a:t>参考答案</a:t>
            </a: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zh-CN" sz="2400" b="1" dirty="0">
                <a:latin typeface="华文楷体" panose="02010600040101010101" pitchFamily="2" charset="-122"/>
                <a:ea typeface="华文楷体" panose="02010600040101010101" pitchFamily="2" charset="-122"/>
              </a:rPr>
              <a:t>于是说贾谊坏话道</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“洛阳之人，年轻学浅，一味想独揽权力，使事情变得复杂混乱。”</a:t>
            </a:r>
            <a:endParaRPr lang="en-US" altLang="zh-CN" sz="2400" b="1" dirty="0">
              <a:solidFill>
                <a:srgbClr val="002060"/>
              </a:solidFill>
              <a:latin typeface="华文楷体" panose="02010600040101010101" pitchFamily="2" charset="-122"/>
              <a:ea typeface="华文楷体" panose="02010600040101010101" pitchFamily="2" charset="-122"/>
            </a:endParaRPr>
          </a:p>
        </p:txBody>
      </p:sp>
      <p:sp>
        <p:nvSpPr>
          <p:cNvPr id="7" name="矩形 6"/>
          <p:cNvSpPr/>
          <p:nvPr/>
        </p:nvSpPr>
        <p:spPr>
          <a:xfrm>
            <a:off x="755577" y="4404013"/>
            <a:ext cx="7336170" cy="830997"/>
          </a:xfrm>
          <a:prstGeom prst="rect">
            <a:avLst/>
          </a:prstGeom>
        </p:spPr>
        <p:txBody>
          <a:bodyPr wrap="square">
            <a:spAutoFit/>
          </a:bodyPr>
          <a:lstStyle/>
          <a:p>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zh-CN" sz="2400" b="1" dirty="0">
                <a:solidFill>
                  <a:srgbClr val="002060"/>
                </a:solidFill>
                <a:latin typeface="华文宋体" panose="02010600040101010101" pitchFamily="2" charset="-122"/>
                <a:ea typeface="华文宋体" panose="02010600040101010101" pitchFamily="2" charset="-122"/>
              </a:rPr>
              <a:t>评分参考</a:t>
            </a: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译出大意给</a:t>
            </a:r>
            <a:r>
              <a:rPr lang="en-US" altLang="zh-CN" sz="2400" b="1" dirty="0">
                <a:latin typeface="华文宋体" panose="02010600040101010101" pitchFamily="2" charset="-122"/>
                <a:ea typeface="华文宋体" panose="02010600040101010101" pitchFamily="2" charset="-122"/>
              </a:rPr>
              <a:t>2</a:t>
            </a:r>
            <a:r>
              <a:rPr lang="zh-CN" altLang="zh-CN" sz="2400" b="1" dirty="0">
                <a:latin typeface="华文宋体" panose="02010600040101010101" pitchFamily="2" charset="-122"/>
                <a:ea typeface="华文宋体" panose="02010600040101010101" pitchFamily="2" charset="-122"/>
              </a:rPr>
              <a:t>分；</a:t>
            </a:r>
            <a:r>
              <a:rPr lang="en-US" altLang="zh-CN"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即</a:t>
            </a:r>
            <a:r>
              <a:rPr lang="en-US" altLang="zh-CN"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便宜</a:t>
            </a:r>
            <a:r>
              <a:rPr lang="en-US" altLang="zh-CN"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两处</a:t>
            </a:r>
            <a:r>
              <a:rPr lang="en-US" altLang="zh-CN" sz="2400" b="1" dirty="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每译对一处给</a:t>
            </a:r>
            <a:r>
              <a:rPr lang="en-US" altLang="zh-CN" sz="2400" b="1" dirty="0">
                <a:latin typeface="华文宋体" panose="02010600040101010101" pitchFamily="2" charset="-122"/>
                <a:ea typeface="华文宋体" panose="02010600040101010101" pitchFamily="2" charset="-122"/>
              </a:rPr>
              <a:t>1</a:t>
            </a:r>
            <a:r>
              <a:rPr lang="zh-CN" altLang="zh-CN" sz="2400" b="1" dirty="0">
                <a:latin typeface="华文宋体" panose="02010600040101010101" pitchFamily="2" charset="-122"/>
                <a:ea typeface="华文宋体" panose="02010600040101010101" pitchFamily="2" charset="-122"/>
              </a:rPr>
              <a:t>分。</a:t>
            </a:r>
            <a:endParaRPr lang="zh-CN" altLang="en-US" sz="2400" b="1" dirty="0">
              <a:latin typeface="华文宋体" panose="02010600040101010101" pitchFamily="2" charset="-122"/>
              <a:ea typeface="华文宋体" panose="02010600040101010101" pitchFamily="2" charset="-122"/>
            </a:endParaRPr>
          </a:p>
        </p:txBody>
      </p:sp>
      <p:sp>
        <p:nvSpPr>
          <p:cNvPr id="8" name="矩形 7"/>
          <p:cNvSpPr/>
          <p:nvPr/>
        </p:nvSpPr>
        <p:spPr>
          <a:xfrm>
            <a:off x="895270" y="5327341"/>
            <a:ext cx="7056784" cy="830997"/>
          </a:xfrm>
          <a:prstGeom prst="rect">
            <a:avLst/>
          </a:prstGeom>
        </p:spPr>
        <p:txBody>
          <a:bodyPr wrap="square">
            <a:spAutoFit/>
          </a:bodyPr>
          <a:lstStyle/>
          <a:p>
            <a:pPr>
              <a:spcBef>
                <a:spcPct val="0"/>
              </a:spcBef>
            </a:pPr>
            <a:r>
              <a:rPr lang="en-US" altLang="zh-CN" sz="2400" b="1" dirty="0">
                <a:solidFill>
                  <a:srgbClr val="002060"/>
                </a:solidFill>
                <a:latin typeface="华文宋体" panose="02010600040101010101" pitchFamily="2" charset="-122"/>
                <a:ea typeface="华文宋体" panose="02010600040101010101" pitchFamily="2" charset="-122"/>
              </a:rPr>
              <a:t>【</a:t>
            </a:r>
            <a:r>
              <a:rPr lang="zh-CN" altLang="en-US" sz="2400" b="1" dirty="0">
                <a:solidFill>
                  <a:srgbClr val="002060"/>
                </a:solidFill>
                <a:latin typeface="华文宋体" panose="02010600040101010101" pitchFamily="2" charset="-122"/>
                <a:ea typeface="华文宋体" panose="02010600040101010101" pitchFamily="2" charset="-122"/>
              </a:rPr>
              <a:t>参考答案</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诸事总要奏请汉王</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获准了就执行</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倘若来不及奏请</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就根据情况酌情处理</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汉王来了再报告。</a:t>
            </a:r>
          </a:p>
        </p:txBody>
      </p:sp>
    </p:spTree>
    <p:extLst>
      <p:ext uri="{BB962C8B-B14F-4D97-AF65-F5344CB8AC3E}">
        <p14:creationId xmlns:p14="http://schemas.microsoft.com/office/powerpoint/2010/main" xmlns="" val="104199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764704"/>
            <a:ext cx="3096344" cy="369332"/>
          </a:xfrm>
          <a:prstGeom prst="rect">
            <a:avLst/>
          </a:prstGeom>
          <a:noFill/>
        </p:spPr>
        <p:txBody>
          <a:bodyPr wrap="square" rtlCol="0">
            <a:spAutoFit/>
          </a:bodyPr>
          <a:lstStyle/>
          <a:p>
            <a:endParaRPr lang="zh-CN" alt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27100" y="1772816"/>
            <a:ext cx="5245100" cy="8763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27100" y="3068960"/>
            <a:ext cx="5232400" cy="9080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448468" y="817390"/>
            <a:ext cx="5923732" cy="523220"/>
          </a:xfrm>
          <a:prstGeom prst="rect">
            <a:avLst/>
          </a:prstGeom>
          <a:solidFill>
            <a:schemeClr val="accent1">
              <a:lumMod val="40000"/>
              <a:lumOff val="60000"/>
            </a:schemeClr>
          </a:solidFill>
          <a:effectLst>
            <a:glow rad="63500">
              <a:schemeClr val="accent2">
                <a:satMod val="175000"/>
                <a:alpha val="40000"/>
              </a:schemeClr>
            </a:glow>
          </a:effectLst>
        </p:spPr>
        <p:txBody>
          <a:bodyPr wrap="square" rtlCol="0">
            <a:spAutoFit/>
          </a:bodyPr>
          <a:lstStyle/>
          <a:p>
            <a:r>
              <a:rPr lang="zh-CN" altLang="en-US" sz="2800" b="1" dirty="0" smtClean="0">
                <a:latin typeface="华文宋体" panose="02010600040101010101" pitchFamily="2" charset="-122"/>
                <a:ea typeface="华文宋体" panose="02010600040101010101" pitchFamily="2" charset="-122"/>
              </a:rPr>
              <a:t>分析所给例句，从中得出什么启示？</a:t>
            </a:r>
            <a:endParaRPr lang="zh-CN" altLang="en-US" sz="2800" b="1" dirty="0">
              <a:latin typeface="华文宋体" panose="02010600040101010101" pitchFamily="2" charset="-122"/>
              <a:ea typeface="华文宋体" panose="02010600040101010101" pitchFamily="2" charset="-122"/>
            </a:endParaRPr>
          </a:p>
        </p:txBody>
      </p:sp>
      <p:sp>
        <p:nvSpPr>
          <p:cNvPr id="11" name="TextBox 10"/>
          <p:cNvSpPr txBox="1"/>
          <p:nvPr/>
        </p:nvSpPr>
        <p:spPr>
          <a:xfrm>
            <a:off x="5868144" y="-1"/>
            <a:ext cx="1800200" cy="584775"/>
          </a:xfrm>
          <a:prstGeom prst="rect">
            <a:avLst/>
          </a:prstGeom>
          <a:noFill/>
        </p:spPr>
        <p:txBody>
          <a:bodyPr wrap="square" rtlCol="0">
            <a:spAutoFit/>
          </a:bodyPr>
          <a:lstStyle/>
          <a:p>
            <a:r>
              <a:rPr lang="zh-CN" altLang="en-US" sz="3200" b="1" dirty="0" smtClean="0">
                <a:solidFill>
                  <a:schemeClr val="bg1"/>
                </a:solidFill>
                <a:latin typeface="华文宋体" panose="02010600040101010101" pitchFamily="2" charset="-122"/>
                <a:ea typeface="华文宋体" panose="02010600040101010101" pitchFamily="2" charset="-122"/>
              </a:rPr>
              <a:t>分析</a:t>
            </a:r>
            <a:endParaRPr lang="zh-CN" altLang="en-US" sz="3200" b="1" dirty="0">
              <a:solidFill>
                <a:schemeClr val="bg1"/>
              </a:solidFill>
              <a:latin typeface="华文宋体" panose="02010600040101010101" pitchFamily="2" charset="-122"/>
              <a:ea typeface="华文宋体" panose="02010600040101010101" pitchFamily="2" charset="-122"/>
            </a:endParaRPr>
          </a:p>
        </p:txBody>
      </p:sp>
      <p:pic>
        <p:nvPicPr>
          <p:cNvPr id="1030" name="Picture 6" descr="C:\Users\jnyz50\Desktop\漂亮的水墨江南插画.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99756" y="3212976"/>
            <a:ext cx="4464360" cy="44643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209051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471" y="695744"/>
            <a:ext cx="6120680"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一、剖析文句设定，</a:t>
            </a:r>
            <a:r>
              <a:rPr lang="zh-CN" altLang="en-US" sz="3200" b="1" dirty="0">
                <a:latin typeface="华文楷体" panose="02010600040101010101" pitchFamily="2" charset="-122"/>
                <a:ea typeface="华文楷体" panose="02010600040101010101" pitchFamily="2" charset="-122"/>
              </a:rPr>
              <a:t>紧</a:t>
            </a:r>
            <a:r>
              <a:rPr lang="zh-CN" altLang="en-US" sz="3200" b="1" dirty="0" smtClean="0">
                <a:latin typeface="华文楷体" panose="02010600040101010101" pitchFamily="2" charset="-122"/>
                <a:ea typeface="华文楷体" panose="02010600040101010101" pitchFamily="2" charset="-122"/>
              </a:rPr>
              <a:t>盯采分点。</a:t>
            </a:r>
            <a:endParaRPr lang="en-US" altLang="zh-CN" sz="3200" b="1" dirty="0">
              <a:latin typeface="华文楷体" panose="02010600040101010101" pitchFamily="2" charset="-122"/>
              <a:ea typeface="华文楷体" panose="02010600040101010101" pitchFamily="2" charset="-122"/>
            </a:endParaRPr>
          </a:p>
        </p:txBody>
      </p:sp>
      <p:sp>
        <p:nvSpPr>
          <p:cNvPr id="5" name="TextBox 4"/>
          <p:cNvSpPr txBox="1"/>
          <p:nvPr/>
        </p:nvSpPr>
        <p:spPr>
          <a:xfrm>
            <a:off x="5436096" y="0"/>
            <a:ext cx="2016224" cy="584775"/>
          </a:xfrm>
          <a:prstGeom prst="rect">
            <a:avLst/>
          </a:prstGeom>
          <a:noFill/>
        </p:spPr>
        <p:txBody>
          <a:bodyPr wrap="square" rtlCol="0">
            <a:spAutoFit/>
          </a:bodyPr>
          <a:lstStyle/>
          <a:p>
            <a:r>
              <a:rPr lang="zh-CN" altLang="en-US" sz="3200" b="1" dirty="0" smtClean="0">
                <a:solidFill>
                  <a:schemeClr val="bg1"/>
                </a:solidFill>
                <a:latin typeface="华文宋体" panose="02010600040101010101" pitchFamily="2" charset="-122"/>
                <a:ea typeface="华文宋体" panose="02010600040101010101" pitchFamily="2" charset="-122"/>
              </a:rPr>
              <a:t>应对方法</a:t>
            </a:r>
            <a:endParaRPr lang="zh-CN" altLang="en-US" sz="3200" b="1" dirty="0">
              <a:solidFill>
                <a:schemeClr val="bg1"/>
              </a:solidFill>
              <a:latin typeface="华文宋体" panose="02010600040101010101" pitchFamily="2" charset="-122"/>
              <a:ea typeface="华文宋体" panose="02010600040101010101" pitchFamily="2" charset="-122"/>
            </a:endParaRPr>
          </a:p>
        </p:txBody>
      </p:sp>
      <p:sp>
        <p:nvSpPr>
          <p:cNvPr id="6" name="矩形 5"/>
          <p:cNvSpPr/>
          <p:nvPr/>
        </p:nvSpPr>
        <p:spPr>
          <a:xfrm>
            <a:off x="478470" y="1628800"/>
            <a:ext cx="8053969" cy="4801314"/>
          </a:xfrm>
          <a:prstGeom prst="rect">
            <a:avLst/>
          </a:prstGeom>
        </p:spPr>
        <p:txBody>
          <a:bodyPr wrap="square">
            <a:spAutoFit/>
          </a:bodyPr>
          <a:lstStyle/>
          <a:p>
            <a:r>
              <a:rPr lang="en-US" altLang="zh-CN" sz="2400" dirty="0" smtClean="0">
                <a:latin typeface="华文宋体" panose="02010600040101010101" pitchFamily="2" charset="-122"/>
                <a:ea typeface="华文宋体" panose="02010600040101010101" pitchFamily="2" charset="-122"/>
              </a:rPr>
              <a:t>        </a:t>
            </a:r>
            <a:r>
              <a:rPr lang="zh-CN" altLang="zh-CN" sz="2400" dirty="0" smtClean="0">
                <a:latin typeface="宋体" panose="02010600030101010101" pitchFamily="2" charset="-122"/>
                <a:ea typeface="宋体" panose="02010600030101010101" pitchFamily="2" charset="-122"/>
              </a:rPr>
              <a:t>高考</a:t>
            </a:r>
            <a:r>
              <a:rPr lang="zh-CN" altLang="zh-CN" sz="2400" dirty="0">
                <a:latin typeface="宋体" panose="02010600030101010101" pitchFamily="2" charset="-122"/>
                <a:ea typeface="宋体" panose="02010600030101010101" pitchFamily="2" charset="-122"/>
              </a:rPr>
              <a:t>文言文翻译题考査的固然是全句的翻译，但命题者对文句的设定是独具</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慧眼</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的</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他们总是选择那些带有关键词语和重要语法现象的文句来让考生翻译，并将其设定为</a:t>
            </a:r>
            <a:r>
              <a:rPr lang="zh-CN" altLang="zh-CN" sz="2400" dirty="0" smtClean="0">
                <a:latin typeface="宋体" panose="02010600030101010101" pitchFamily="2" charset="-122"/>
                <a:ea typeface="宋体" panose="02010600030101010101" pitchFamily="2" charset="-122"/>
              </a:rPr>
              <a:t>高考阅卷</a:t>
            </a:r>
            <a:r>
              <a:rPr lang="zh-CN" altLang="zh-CN" sz="2400" dirty="0">
                <a:latin typeface="宋体" panose="02010600030101010101" pitchFamily="2" charset="-122"/>
                <a:ea typeface="宋体" panose="02010600030101010101" pitchFamily="2" charset="-122"/>
              </a:rPr>
              <a:t>的釆分点。这些关键词语和重要语法现象大致可以分为两类：</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r>
              <a:rPr lang="zh-CN" altLang="zh-CN" sz="2400" b="1" dirty="0">
                <a:solidFill>
                  <a:srgbClr val="002060"/>
                </a:solidFill>
                <a:latin typeface="华文楷体" panose="02010600040101010101" pitchFamily="2" charset="-122"/>
                <a:ea typeface="华文楷体" panose="02010600040101010101" pitchFamily="2" charset="-122"/>
              </a:rPr>
              <a:t>（</a:t>
            </a:r>
            <a:r>
              <a:rPr lang="en-US" altLang="zh-CN" sz="2400" b="1" dirty="0">
                <a:solidFill>
                  <a:srgbClr val="002060"/>
                </a:solidFill>
                <a:latin typeface="华文楷体" panose="02010600040101010101" pitchFamily="2" charset="-122"/>
                <a:ea typeface="华文楷体" panose="02010600040101010101" pitchFamily="2" charset="-122"/>
              </a:rPr>
              <a:t>1</a:t>
            </a:r>
            <a:r>
              <a:rPr lang="zh-CN" altLang="zh-CN" sz="2400" b="1" dirty="0">
                <a:solidFill>
                  <a:srgbClr val="002060"/>
                </a:solidFill>
                <a:latin typeface="华文楷体" panose="02010600040101010101" pitchFamily="2" charset="-122"/>
                <a:ea typeface="华文楷体" panose="02010600040101010101" pitchFamily="2" charset="-122"/>
              </a:rPr>
              <a:t>） 积累性的</a:t>
            </a:r>
            <a:r>
              <a:rPr lang="en-US" altLang="zh-CN" sz="2400" b="1" dirty="0">
                <a:solidFill>
                  <a:srgbClr val="002060"/>
                </a:solidFill>
                <a:latin typeface="华文楷体" panose="02010600040101010101" pitchFamily="2" charset="-122"/>
                <a:ea typeface="华文楷体" panose="02010600040101010101" pitchFamily="2" charset="-122"/>
              </a:rPr>
              <a:t>——</a:t>
            </a:r>
            <a:r>
              <a:rPr lang="zh-CN" altLang="zh-CN" sz="2400" b="1" dirty="0">
                <a:solidFill>
                  <a:srgbClr val="002060"/>
                </a:solidFill>
                <a:latin typeface="华文楷体" panose="02010600040101010101" pitchFamily="2" charset="-122"/>
                <a:ea typeface="华文楷体" panose="02010600040101010101" pitchFamily="2" charset="-122"/>
              </a:rPr>
              <a:t>重要实词（含</a:t>
            </a:r>
            <a:r>
              <a:rPr lang="en-US" altLang="zh-CN" sz="2400" b="1" dirty="0">
                <a:solidFill>
                  <a:srgbClr val="002060"/>
                </a:solidFill>
                <a:latin typeface="华文楷体" panose="02010600040101010101" pitchFamily="2" charset="-122"/>
                <a:ea typeface="华文楷体" panose="02010600040101010101" pitchFamily="2" charset="-122"/>
              </a:rPr>
              <a:t>“</a:t>
            </a:r>
            <a:r>
              <a:rPr lang="zh-CN" altLang="zh-CN" sz="2400" b="1" dirty="0">
                <a:solidFill>
                  <a:srgbClr val="002060"/>
                </a:solidFill>
                <a:latin typeface="华文楷体" panose="02010600040101010101" pitchFamily="2" charset="-122"/>
                <a:ea typeface="华文楷体" panose="02010600040101010101" pitchFamily="2" charset="-122"/>
              </a:rPr>
              <a:t>古今异义词</a:t>
            </a:r>
            <a:r>
              <a:rPr lang="en-US" altLang="zh-CN" sz="2400" b="1" dirty="0">
                <a:solidFill>
                  <a:srgbClr val="002060"/>
                </a:solidFill>
                <a:latin typeface="华文楷体" panose="02010600040101010101" pitchFamily="2" charset="-122"/>
                <a:ea typeface="华文楷体" panose="02010600040101010101" pitchFamily="2" charset="-122"/>
              </a:rPr>
              <a:t>” “</a:t>
            </a:r>
            <a:r>
              <a:rPr lang="zh-CN" altLang="zh-CN" sz="2400" b="1" dirty="0">
                <a:solidFill>
                  <a:srgbClr val="002060"/>
                </a:solidFill>
                <a:latin typeface="华文楷体" panose="02010600040101010101" pitchFamily="2" charset="-122"/>
                <a:ea typeface="华文楷体" panose="02010600040101010101" pitchFamily="2" charset="-122"/>
              </a:rPr>
              <a:t>通假字</a:t>
            </a:r>
            <a:r>
              <a:rPr lang="en-US" altLang="zh-CN" sz="2400" b="1" dirty="0">
                <a:solidFill>
                  <a:srgbClr val="002060"/>
                </a:solidFill>
                <a:latin typeface="华文楷体" panose="02010600040101010101" pitchFamily="2" charset="-122"/>
                <a:ea typeface="华文楷体" panose="02010600040101010101" pitchFamily="2" charset="-122"/>
              </a:rPr>
              <a:t>”</a:t>
            </a:r>
            <a:r>
              <a:rPr lang="zh-CN" altLang="zh-CN" sz="2400" b="1" dirty="0">
                <a:solidFill>
                  <a:srgbClr val="002060"/>
                </a:solidFill>
                <a:latin typeface="华文楷体" panose="02010600040101010101" pitchFamily="2" charset="-122"/>
                <a:ea typeface="华文楷体" panose="02010600040101010101" pitchFamily="2" charset="-122"/>
              </a:rPr>
              <a:t>）和重要虚词。如：</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r>
              <a:rPr lang="en-US" altLang="zh-CN" sz="2400" dirty="0">
                <a:latin typeface="宋体" panose="02010600030101010101" pitchFamily="2" charset="-122"/>
                <a:ea typeface="宋体" panose="02010600030101010101" pitchFamily="2" charset="-122"/>
              </a:rPr>
              <a:t>① </a:t>
            </a:r>
            <a:r>
              <a:rPr lang="zh-CN" altLang="zh-CN" sz="2400" dirty="0">
                <a:latin typeface="宋体" panose="02010600030101010101" pitchFamily="2" charset="-122"/>
                <a:ea typeface="宋体" panose="02010600030101010101" pitchFamily="2" charset="-122"/>
              </a:rPr>
              <a:t>帝</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以</a:t>
            </a:r>
            <a:r>
              <a:rPr lang="zh-CN" altLang="zh-CN" sz="2400" dirty="0">
                <a:latin typeface="宋体" panose="02010600030101010101" pitchFamily="2" charset="-122"/>
                <a:ea typeface="宋体" panose="02010600030101010101" pitchFamily="2" charset="-122"/>
              </a:rPr>
              <a:t>（因为）芝清忠</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履</a:t>
            </a:r>
            <a:r>
              <a:rPr lang="zh-CN" altLang="zh-CN" sz="2400" dirty="0">
                <a:latin typeface="宋体" panose="02010600030101010101" pitchFamily="2" charset="-122"/>
                <a:ea typeface="宋体" panose="02010600030101010101" pitchFamily="2" charset="-122"/>
              </a:rPr>
              <a:t>（行为）正，</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素</a:t>
            </a:r>
            <a:r>
              <a:rPr lang="zh-CN" altLang="zh-CN" sz="2400" dirty="0">
                <a:latin typeface="宋体" panose="02010600030101010101" pitchFamily="2" charset="-122"/>
                <a:ea typeface="宋体" panose="02010600030101010101" pitchFamily="2" charset="-122"/>
              </a:rPr>
              <a:t>（一向）无居宅，使军兵为作屋五十间。（</a:t>
            </a:r>
            <a:r>
              <a:rPr lang="en-US" altLang="zh-CN" sz="2400" dirty="0">
                <a:latin typeface="宋体" panose="02010600030101010101" pitchFamily="2" charset="-122"/>
                <a:ea typeface="宋体" panose="02010600030101010101" pitchFamily="2" charset="-122"/>
              </a:rPr>
              <a:t>2018</a:t>
            </a:r>
            <a:r>
              <a:rPr lang="zh-CN" altLang="zh-CN" sz="2400" dirty="0">
                <a:latin typeface="宋体" panose="02010600030101010101" pitchFamily="2" charset="-122"/>
                <a:ea typeface="宋体" panose="02010600030101010101" pitchFamily="2" charset="-122"/>
              </a:rPr>
              <a:t>年全国新课标卷Ⅰ）</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r>
              <a:rPr lang="en-US" altLang="zh-CN" sz="2400" dirty="0">
                <a:latin typeface="宋体" panose="02010600030101010101" pitchFamily="2" charset="-122"/>
                <a:ea typeface="宋体" panose="02010600030101010101" pitchFamily="2" charset="-122"/>
              </a:rPr>
              <a:t>② </a:t>
            </a:r>
            <a:r>
              <a:rPr lang="zh-CN" altLang="zh-CN" sz="2400" dirty="0">
                <a:latin typeface="宋体" panose="02010600030101010101" pitchFamily="2" charset="-122"/>
                <a:ea typeface="宋体" panose="02010600030101010101" pitchFamily="2" charset="-122"/>
              </a:rPr>
              <a:t>一岁断</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狱</a:t>
            </a:r>
            <a:r>
              <a:rPr lang="zh-CN" altLang="zh-CN" sz="2400" dirty="0">
                <a:latin typeface="宋体" panose="02010600030101010101" pitchFamily="2" charset="-122"/>
                <a:ea typeface="宋体" panose="02010600030101010101" pitchFamily="2" charset="-122"/>
              </a:rPr>
              <a:t>（古今异义词，案件），不过数十，威风猛于涣，而</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文理</a:t>
            </a:r>
            <a:r>
              <a:rPr lang="zh-CN" altLang="zh-CN" sz="2400" dirty="0">
                <a:latin typeface="宋体" panose="02010600030101010101" pitchFamily="2" charset="-122"/>
                <a:ea typeface="宋体" panose="02010600030101010101" pitchFamily="2" charset="-122"/>
              </a:rPr>
              <a:t>（古今异义词，条理）不及之。（</a:t>
            </a:r>
            <a:r>
              <a:rPr lang="en-US" altLang="zh-CN" sz="2400" dirty="0">
                <a:latin typeface="宋体" panose="02010600030101010101" pitchFamily="2" charset="-122"/>
                <a:ea typeface="宋体" panose="02010600030101010101" pitchFamily="2" charset="-122"/>
              </a:rPr>
              <a:t>2018</a:t>
            </a:r>
            <a:r>
              <a:rPr lang="zh-CN" altLang="zh-CN" sz="2400" dirty="0">
                <a:latin typeface="宋体" panose="02010600030101010101" pitchFamily="2" charset="-122"/>
                <a:ea typeface="宋体" panose="02010600030101010101" pitchFamily="2" charset="-122"/>
              </a:rPr>
              <a:t>年全国新课标卷Ⅱ）</a:t>
            </a:r>
            <a:r>
              <a:rPr lang="en-US" altLang="zh-CN" dirty="0">
                <a:latin typeface="宋体" panose="02010600030101010101" pitchFamily="2" charset="-122"/>
                <a:ea typeface="宋体" panose="02010600030101010101" pitchFamily="2" charset="-122"/>
              </a:rPr>
              <a:t/>
            </a:r>
            <a:br>
              <a:rPr lang="en-US" altLang="zh-CN" dirty="0">
                <a:latin typeface="宋体" panose="02010600030101010101" pitchFamily="2" charset="-122"/>
                <a:ea typeface="宋体" panose="02010600030101010101" pitchFamily="2" charset="-122"/>
              </a:rPr>
            </a:b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7610062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36096" y="0"/>
            <a:ext cx="2016224" cy="584775"/>
          </a:xfrm>
          <a:prstGeom prst="rect">
            <a:avLst/>
          </a:prstGeom>
          <a:noFill/>
        </p:spPr>
        <p:txBody>
          <a:bodyPr wrap="square" rtlCol="0">
            <a:spAutoFit/>
          </a:bodyPr>
          <a:lstStyle/>
          <a:p>
            <a:r>
              <a:rPr lang="zh-CN" altLang="en-US" sz="3200" b="1" dirty="0" smtClean="0">
                <a:solidFill>
                  <a:schemeClr val="bg1"/>
                </a:solidFill>
                <a:latin typeface="华文宋体" panose="02010600040101010101" pitchFamily="2" charset="-122"/>
                <a:ea typeface="华文宋体" panose="02010600040101010101" pitchFamily="2" charset="-122"/>
              </a:rPr>
              <a:t>应对方法</a:t>
            </a:r>
            <a:endParaRPr lang="zh-CN" altLang="en-US" sz="3200" b="1" dirty="0">
              <a:solidFill>
                <a:schemeClr val="bg1"/>
              </a:solidFill>
              <a:latin typeface="华文宋体" panose="02010600040101010101" pitchFamily="2" charset="-122"/>
              <a:ea typeface="华文宋体" panose="02010600040101010101" pitchFamily="2" charset="-122"/>
            </a:endParaRPr>
          </a:p>
        </p:txBody>
      </p:sp>
      <p:sp>
        <p:nvSpPr>
          <p:cNvPr id="2" name="矩形 1"/>
          <p:cNvSpPr/>
          <p:nvPr/>
        </p:nvSpPr>
        <p:spPr>
          <a:xfrm>
            <a:off x="467544" y="1196752"/>
            <a:ext cx="8136904" cy="3046988"/>
          </a:xfrm>
          <a:prstGeom prst="rect">
            <a:avLst/>
          </a:prstGeom>
        </p:spPr>
        <p:txBody>
          <a:bodyPr wrap="square">
            <a:spAutoFit/>
          </a:bodyPr>
          <a:lstStyle/>
          <a:p>
            <a:r>
              <a:rPr lang="zh-CN" altLang="zh-CN" sz="2400" b="1" dirty="0">
                <a:solidFill>
                  <a:srgbClr val="002060"/>
                </a:solidFill>
                <a:latin typeface="华文楷体" panose="02010600040101010101" pitchFamily="2" charset="-122"/>
                <a:ea typeface="华文楷体" panose="02010600040101010101" pitchFamily="2" charset="-122"/>
              </a:rPr>
              <a:t>（</a:t>
            </a:r>
            <a:r>
              <a:rPr lang="en-US" altLang="zh-CN" sz="2400" b="1" dirty="0">
                <a:solidFill>
                  <a:srgbClr val="002060"/>
                </a:solidFill>
                <a:latin typeface="华文楷体" panose="02010600040101010101" pitchFamily="2" charset="-122"/>
                <a:ea typeface="华文楷体" panose="02010600040101010101" pitchFamily="2" charset="-122"/>
              </a:rPr>
              <a:t>2</a:t>
            </a:r>
            <a:r>
              <a:rPr lang="zh-CN" altLang="zh-CN" sz="2400" b="1" dirty="0">
                <a:solidFill>
                  <a:srgbClr val="002060"/>
                </a:solidFill>
                <a:latin typeface="华文楷体" panose="02010600040101010101" pitchFamily="2" charset="-122"/>
                <a:ea typeface="华文楷体" panose="02010600040101010101" pitchFamily="2" charset="-122"/>
              </a:rPr>
              <a:t>） 规律性的</a:t>
            </a:r>
            <a:r>
              <a:rPr lang="en-US" altLang="zh-CN" sz="2400" b="1" dirty="0">
                <a:solidFill>
                  <a:srgbClr val="002060"/>
                </a:solidFill>
                <a:latin typeface="华文楷体" panose="02010600040101010101" pitchFamily="2" charset="-122"/>
                <a:ea typeface="华文楷体" panose="02010600040101010101" pitchFamily="2" charset="-122"/>
              </a:rPr>
              <a:t>——</a:t>
            </a:r>
            <a:r>
              <a:rPr lang="zh-CN" altLang="zh-CN" sz="2400" b="1" dirty="0">
                <a:solidFill>
                  <a:srgbClr val="002060"/>
                </a:solidFill>
                <a:latin typeface="华文楷体" panose="02010600040101010101" pitchFamily="2" charset="-122"/>
                <a:ea typeface="华文楷体" panose="02010600040101010101" pitchFamily="2" charset="-122"/>
              </a:rPr>
              <a:t>词类活用、特殊句式和固定结构。如：</a:t>
            </a:r>
            <a:r>
              <a:rPr lang="en-US" altLang="zh-CN" sz="2400" b="1" dirty="0">
                <a:solidFill>
                  <a:srgbClr val="002060"/>
                </a:solidFill>
                <a:latin typeface="华文楷体" panose="02010600040101010101" pitchFamily="2" charset="-122"/>
                <a:ea typeface="华文楷体" panose="02010600040101010101" pitchFamily="2" charset="-122"/>
              </a:rPr>
              <a:t/>
            </a:r>
            <a:br>
              <a:rPr lang="en-US" altLang="zh-CN" sz="2400" b="1" dirty="0">
                <a:solidFill>
                  <a:srgbClr val="002060"/>
                </a:solidFill>
                <a:latin typeface="华文楷体" panose="02010600040101010101" pitchFamily="2" charset="-122"/>
                <a:ea typeface="华文楷体" panose="02010600040101010101" pitchFamily="2" charset="-122"/>
              </a:rPr>
            </a:br>
            <a:r>
              <a:rPr lang="en-US" altLang="zh-CN" sz="2400" dirty="0">
                <a:latin typeface="宋体" panose="02010600030101010101" pitchFamily="2" charset="-122"/>
                <a:ea typeface="宋体" panose="02010600030101010101" pitchFamily="2" charset="-122"/>
              </a:rPr>
              <a:t>① </a:t>
            </a:r>
            <a:r>
              <a:rPr lang="zh-CN" altLang="zh-CN" sz="2400" dirty="0">
                <a:latin typeface="宋体" panose="02010600030101010101" pitchFamily="2" charset="-122"/>
                <a:ea typeface="宋体" panose="02010600030101010101" pitchFamily="2" charset="-122"/>
              </a:rPr>
              <a:t>民思其德</a:t>
            </a:r>
            <a:r>
              <a:rPr lang="en-US" altLang="zh-CN" sz="2400" dirty="0">
                <a:latin typeface="宋体" panose="02010600030101010101" pitchFamily="2" charset="-122"/>
                <a:ea typeface="宋体" panose="02010600030101010101" pitchFamily="2" charset="-122"/>
              </a:rPr>
              <a:t>,</a:t>
            </a:r>
            <a:r>
              <a:rPr lang="zh-CN" altLang="zh-CN" sz="2400" u="sng" dirty="0">
                <a:solidFill>
                  <a:srgbClr val="FF0000"/>
                </a:solidFill>
                <a:latin typeface="宋体" panose="02010600030101010101" pitchFamily="2" charset="-122"/>
                <a:ea typeface="宋体" panose="02010600030101010101" pitchFamily="2" charset="-122"/>
              </a:rPr>
              <a:t>为立祠安阳亭西</a:t>
            </a:r>
            <a:r>
              <a:rPr lang="zh-CN" altLang="zh-CN" sz="2400" dirty="0">
                <a:latin typeface="宋体" panose="02010600030101010101" pitchFamily="2" charset="-122"/>
                <a:ea typeface="宋体" panose="02010600030101010101" pitchFamily="2" charset="-122"/>
              </a:rPr>
              <a:t>（省略句式兼介宾短语后置句式），每食辄</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弦歌</a:t>
            </a:r>
            <a:r>
              <a:rPr lang="zh-CN" altLang="zh-CN" sz="2400" dirty="0">
                <a:latin typeface="宋体" panose="02010600030101010101" pitchFamily="2" charset="-122"/>
                <a:ea typeface="宋体" panose="02010600030101010101" pitchFamily="2" charset="-122"/>
              </a:rPr>
              <a:t>（名词用作动词，奏乐歌咏）而荐之</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2018</a:t>
            </a:r>
            <a:r>
              <a:rPr lang="zh-CN" altLang="zh-CN" sz="2400" dirty="0">
                <a:latin typeface="宋体" panose="02010600030101010101" pitchFamily="2" charset="-122"/>
                <a:ea typeface="宋体" panose="02010600030101010101" pitchFamily="2" charset="-122"/>
              </a:rPr>
              <a:t>年全国新课标卷Ⅱ）</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r>
              <a:rPr lang="en-US" altLang="zh-CN" sz="2400" dirty="0">
                <a:latin typeface="宋体" panose="02010600030101010101" pitchFamily="2" charset="-122"/>
                <a:ea typeface="宋体" panose="02010600030101010101" pitchFamily="2" charset="-122"/>
              </a:rPr>
              <a:t>② </a:t>
            </a:r>
            <a:r>
              <a:rPr lang="zh-CN" altLang="zh-CN" sz="2400" dirty="0">
                <a:latin typeface="宋体" panose="02010600030101010101" pitchFamily="2" charset="-122"/>
                <a:ea typeface="宋体" panose="02010600030101010101" pitchFamily="2" charset="-122"/>
              </a:rPr>
              <a:t>将曰：</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此事，申饬边臣岂不可，</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何以</a:t>
            </a:r>
            <a:r>
              <a:rPr lang="zh-CN" altLang="zh-CN" sz="2400" dirty="0">
                <a:latin typeface="宋体" panose="02010600030101010101" pitchFamily="2" charset="-122"/>
                <a:ea typeface="宋体" panose="02010600030101010101" pitchFamily="2" charset="-122"/>
              </a:rPr>
              <a:t>使</a:t>
            </a:r>
            <a:r>
              <a:rPr lang="zh-CN" altLang="zh-CN" sz="2400"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为</a:t>
            </a:r>
            <a:r>
              <a:rPr lang="zh-CN" altLang="zh-CN" sz="2400" dirty="0">
                <a:latin typeface="宋体" panose="02010600030101010101" pitchFamily="2" charset="-122"/>
                <a:ea typeface="宋体" panose="02010600030101010101" pitchFamily="2" charset="-122"/>
              </a:rPr>
              <a:t>（固定结构，要</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做什么呢，为什么</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呢）</a:t>
            </a:r>
            <a:r>
              <a:rPr lang="zh-CN" altLang="zh-CN"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禧惭不能对</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2017</a:t>
            </a:r>
            <a:r>
              <a:rPr lang="zh-CN" altLang="zh-CN" sz="2400" dirty="0">
                <a:latin typeface="宋体" panose="02010600030101010101" pitchFamily="2" charset="-122"/>
                <a:ea typeface="宋体" panose="02010600030101010101" pitchFamily="2" charset="-122"/>
              </a:rPr>
              <a:t>年全国新课标卷</a:t>
            </a:r>
            <a:r>
              <a:rPr lang="zh-CN" altLang="zh-CN" sz="2400" dirty="0" smtClean="0">
                <a:latin typeface="宋体" panose="02010600030101010101" pitchFamily="2" charset="-122"/>
                <a:ea typeface="宋体" panose="02010600030101010101" pitchFamily="2" charset="-122"/>
              </a:rPr>
              <a:t>Ⅲ）</a:t>
            </a:r>
            <a:endParaRPr lang="zh-CN"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p:txBody>
      </p:sp>
      <p:sp>
        <p:nvSpPr>
          <p:cNvPr id="3" name="TextBox 2"/>
          <p:cNvSpPr txBox="1"/>
          <p:nvPr/>
        </p:nvSpPr>
        <p:spPr>
          <a:xfrm>
            <a:off x="467544" y="4509120"/>
            <a:ext cx="820891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dirty="0" smtClean="0">
                <a:solidFill>
                  <a:srgbClr val="002060"/>
                </a:solidFill>
                <a:latin typeface="华文楷体" panose="02010600040101010101" pitchFamily="2" charset="-122"/>
                <a:ea typeface="华文楷体" panose="02010600040101010101" pitchFamily="2" charset="-122"/>
              </a:rPr>
              <a:t>        备考时必须将上述两大类五个方面列为复习重点，加以系统的梳理，进行有针对性的训练。</a:t>
            </a:r>
            <a:endParaRPr lang="zh-CN" altLang="en-US" sz="2800" dirty="0">
              <a:solidFill>
                <a:srgbClr val="00206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173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jnyz50\Desktop\32ef44fe84b550874e3ae28f0dc51300.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12466" y="3140967"/>
            <a:ext cx="3851921" cy="385192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608962" y="2996952"/>
            <a:ext cx="6483318" cy="3046988"/>
          </a:xfrm>
          <a:prstGeom prst="rect">
            <a:avLst/>
          </a:prstGeom>
          <a:noFill/>
        </p:spPr>
        <p:txBody>
          <a:bodyPr wrap="square" rtlCol="0">
            <a:spAutoFit/>
          </a:bodyPr>
          <a:lstStyle/>
          <a:p>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近年来，全国卷文言文翻译题的考查方式主要体现在四个方面：</a:t>
            </a:r>
            <a:endPar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）题型为主观题；</a:t>
            </a:r>
            <a:endPar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）题量为两道小题；</a:t>
            </a:r>
            <a:endPar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3</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）每小题翻译的句子在</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20</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字左右；</a:t>
            </a:r>
            <a:endPar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4</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）每小题</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5</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分，共</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10</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分。</a:t>
            </a:r>
            <a:endPar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2019</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年</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11</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月山东省高考模拟考试，文言文翻译题分值有所变动：每小题</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4</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分，共</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8</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分。</a:t>
            </a:r>
            <a:endPar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4" name="TextBox 3"/>
          <p:cNvSpPr txBox="1"/>
          <p:nvPr/>
        </p:nvSpPr>
        <p:spPr>
          <a:xfrm>
            <a:off x="5148064" y="-99392"/>
            <a:ext cx="2736304" cy="707886"/>
          </a:xfrm>
          <a:prstGeom prst="rect">
            <a:avLst/>
          </a:prstGeom>
          <a:noFill/>
        </p:spPr>
        <p:txBody>
          <a:bodyPr wrap="square" rtlCol="0">
            <a:spAutoFit/>
          </a:bodyPr>
          <a:lstStyle/>
          <a:p>
            <a:r>
              <a:rPr lang="zh-CN" altLang="en-US" sz="4000" b="1" dirty="0" smtClean="0">
                <a:solidFill>
                  <a:schemeClr val="bg1"/>
                </a:solidFill>
                <a:latin typeface="宋体" panose="02010600030101010101" pitchFamily="2" charset="-122"/>
                <a:ea typeface="宋体" panose="02010600030101010101" pitchFamily="2" charset="-122"/>
              </a:rPr>
              <a:t>考点解读</a:t>
            </a:r>
            <a:endParaRPr lang="zh-CN" altLang="en-US" sz="4000" b="1" dirty="0">
              <a:solidFill>
                <a:schemeClr val="bg1"/>
              </a:solidFill>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5576" y="980728"/>
            <a:ext cx="6082090" cy="17281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728894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36096" y="0"/>
            <a:ext cx="2016224" cy="584775"/>
          </a:xfrm>
          <a:prstGeom prst="rect">
            <a:avLst/>
          </a:prstGeom>
          <a:noFill/>
        </p:spPr>
        <p:txBody>
          <a:bodyPr wrap="square" rtlCol="0">
            <a:spAutoFit/>
          </a:bodyPr>
          <a:lstStyle/>
          <a:p>
            <a:r>
              <a:rPr lang="zh-CN" altLang="en-US" sz="3200" b="1" dirty="0" smtClean="0">
                <a:solidFill>
                  <a:schemeClr val="bg1"/>
                </a:solidFill>
                <a:latin typeface="华文宋体" panose="02010600040101010101" pitchFamily="2" charset="-122"/>
                <a:ea typeface="华文宋体" panose="02010600040101010101" pitchFamily="2" charset="-122"/>
              </a:rPr>
              <a:t>应对方法</a:t>
            </a:r>
            <a:endParaRPr lang="zh-CN" altLang="en-US" sz="3200" b="1" dirty="0">
              <a:solidFill>
                <a:schemeClr val="bg1"/>
              </a:solidFill>
              <a:latin typeface="华文宋体" panose="02010600040101010101" pitchFamily="2" charset="-122"/>
              <a:ea typeface="华文宋体" panose="02010600040101010101" pitchFamily="2" charset="-122"/>
            </a:endParaRPr>
          </a:p>
        </p:txBody>
      </p:sp>
      <p:sp>
        <p:nvSpPr>
          <p:cNvPr id="6" name="TextBox 5"/>
          <p:cNvSpPr txBox="1"/>
          <p:nvPr/>
        </p:nvSpPr>
        <p:spPr>
          <a:xfrm>
            <a:off x="467544" y="836712"/>
            <a:ext cx="6192688"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二、强化语境意识，抓牢句意分。</a:t>
            </a:r>
            <a:endParaRPr lang="en-US" altLang="zh-CN" sz="3200" b="1" dirty="0">
              <a:latin typeface="华文楷体" panose="02010600040101010101" pitchFamily="2" charset="-122"/>
              <a:ea typeface="华文楷体" panose="02010600040101010101" pitchFamily="2" charset="-122"/>
            </a:endParaRPr>
          </a:p>
        </p:txBody>
      </p:sp>
      <p:sp>
        <p:nvSpPr>
          <p:cNvPr id="7" name="矩形 6"/>
          <p:cNvSpPr/>
          <p:nvPr/>
        </p:nvSpPr>
        <p:spPr>
          <a:xfrm>
            <a:off x="467544" y="1556792"/>
            <a:ext cx="7992888" cy="3539430"/>
          </a:xfrm>
          <a:prstGeom prst="rect">
            <a:avLst/>
          </a:prstGeom>
        </p:spPr>
        <p:txBody>
          <a:bodyPr wrap="square">
            <a:spAutoFit/>
          </a:bodyPr>
          <a:lstStyle/>
          <a:p>
            <a:r>
              <a:rPr lang="zh-CN" altLang="en-US" sz="2400" b="1" dirty="0" smtClean="0">
                <a:latin typeface="华文楷体" panose="02010600040101010101" pitchFamily="2" charset="-122"/>
                <a:ea typeface="华文楷体" panose="02010600040101010101" pitchFamily="2" charset="-122"/>
              </a:rPr>
              <a:t>例</a:t>
            </a:r>
            <a:r>
              <a:rPr lang="en-US" altLang="zh-CN" sz="2400" b="1" dirty="0" smtClean="0">
                <a:latin typeface="华文楷体" panose="02010600040101010101" pitchFamily="2" charset="-122"/>
                <a:ea typeface="华文楷体" panose="02010600040101010101" pitchFamily="2" charset="-122"/>
              </a:rPr>
              <a:t>1</a:t>
            </a:r>
            <a:r>
              <a:rPr lang="zh-CN" altLang="en-US" sz="2400" b="1" dirty="0" smtClean="0">
                <a:latin typeface="华文楷体" panose="02010600040101010101" pitchFamily="2" charset="-122"/>
                <a:ea typeface="华文楷体" panose="02010600040101010101" pitchFamily="2" charset="-122"/>
              </a:rPr>
              <a:t>：</a:t>
            </a:r>
            <a:r>
              <a:rPr lang="zh-CN" altLang="zh-CN" sz="2400" b="1" dirty="0" smtClean="0">
                <a:latin typeface="华文楷体" panose="02010600040101010101" pitchFamily="2" charset="-122"/>
                <a:ea typeface="华文楷体" panose="02010600040101010101" pitchFamily="2" charset="-122"/>
              </a:rPr>
              <a:t>天</a:t>
            </a:r>
            <a:r>
              <a:rPr lang="zh-CN" altLang="zh-CN" sz="2400" b="1" dirty="0">
                <a:latin typeface="华文楷体" panose="02010600040101010101" pitchFamily="2" charset="-122"/>
                <a:ea typeface="华文楷体" panose="02010600040101010101" pitchFamily="2" charset="-122"/>
              </a:rPr>
              <a:t>祥至潮阳，见弘范</a:t>
            </a:r>
            <a:r>
              <a:rPr lang="zh-CN" altLang="zh-CN" sz="2400" b="1" baseline="30000" dirty="0">
                <a:latin typeface="华文楷体" panose="02010600040101010101" pitchFamily="2" charset="-122"/>
                <a:ea typeface="华文楷体" panose="02010600040101010101" pitchFamily="2" charset="-122"/>
              </a:rPr>
              <a:t>①</a:t>
            </a:r>
            <a:r>
              <a:rPr lang="zh-CN" altLang="zh-CN" sz="2400" b="1" dirty="0">
                <a:latin typeface="华文楷体" panose="02010600040101010101" pitchFamily="2" charset="-122"/>
                <a:ea typeface="华文楷体" panose="02010600040101010101" pitchFamily="2" charset="-122"/>
              </a:rPr>
              <a:t>，左右命之拜，不拜，弘范遂以客礼见之。与俱入厓山</a:t>
            </a:r>
            <a:r>
              <a:rPr lang="zh-CN" altLang="zh-CN" sz="2400" b="1" baseline="30000" dirty="0">
                <a:latin typeface="华文楷体" panose="02010600040101010101" pitchFamily="2" charset="-122"/>
                <a:ea typeface="华文楷体" panose="02010600040101010101" pitchFamily="2" charset="-122"/>
              </a:rPr>
              <a:t>②</a:t>
            </a:r>
            <a:r>
              <a:rPr lang="zh-CN" altLang="zh-CN" sz="2400" b="1" dirty="0">
                <a:latin typeface="华文楷体" panose="02010600040101010101" pitchFamily="2" charset="-122"/>
                <a:ea typeface="华文楷体" panose="02010600040101010101" pitchFamily="2" charset="-122"/>
              </a:rPr>
              <a:t>，使为书招张世杰。天祥曰：“吾不能扞</a:t>
            </a:r>
            <a:r>
              <a:rPr lang="zh-CN" altLang="zh-CN" sz="2400" b="1" baseline="30000" dirty="0">
                <a:latin typeface="华文楷体" panose="02010600040101010101" pitchFamily="2" charset="-122"/>
                <a:ea typeface="华文楷体" panose="02010600040101010101" pitchFamily="2" charset="-122"/>
              </a:rPr>
              <a:t>③</a:t>
            </a:r>
            <a:r>
              <a:rPr lang="zh-CN" altLang="zh-CN" sz="2400" b="1" dirty="0">
                <a:latin typeface="华文楷体" panose="02010600040101010101" pitchFamily="2" charset="-122"/>
                <a:ea typeface="华文楷体" panose="02010600040101010101" pitchFamily="2" charset="-122"/>
              </a:rPr>
              <a:t>父母，乃教人叛父母，可乎</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a:t>
            </a:r>
            <a:r>
              <a:rPr lang="zh-CN" altLang="zh-CN" sz="2800" b="1" u="sng" dirty="0">
                <a:solidFill>
                  <a:srgbClr val="FF0000"/>
                </a:solidFill>
                <a:latin typeface="华文楷体" panose="02010600040101010101" pitchFamily="2" charset="-122"/>
                <a:ea typeface="华文楷体" panose="02010600040101010101" pitchFamily="2" charset="-122"/>
              </a:rPr>
              <a:t>索之固，乃书所过零丁洋诗与之。</a:t>
            </a:r>
            <a:r>
              <a:rPr lang="zh-CN" altLang="zh-CN" sz="2400" b="1" dirty="0">
                <a:latin typeface="华文楷体" panose="02010600040101010101" pitchFamily="2" charset="-122"/>
                <a:ea typeface="华文楷体" panose="02010600040101010101" pitchFamily="2" charset="-122"/>
              </a:rPr>
              <a:t>其末有</a:t>
            </a:r>
            <a:r>
              <a:rPr lang="zh-CN" altLang="zh-CN" sz="2400" b="1" dirty="0" smtClean="0">
                <a:latin typeface="华文楷体" panose="02010600040101010101" pitchFamily="2" charset="-122"/>
                <a:ea typeface="华文楷体" panose="02010600040101010101" pitchFamily="2" charset="-122"/>
              </a:rPr>
              <a:t>云</a:t>
            </a:r>
            <a:r>
              <a:rPr lang="zh-CN" altLang="en-US" sz="2400" b="1" dirty="0" smtClean="0">
                <a:latin typeface="华文楷体" panose="02010600040101010101" pitchFamily="2" charset="-122"/>
                <a:ea typeface="华文楷体" panose="02010600040101010101" pitchFamily="2" charset="-122"/>
              </a:rPr>
              <a:t>：</a:t>
            </a:r>
            <a:r>
              <a:rPr lang="zh-CN" altLang="zh-CN" sz="2400" b="1" dirty="0" smtClean="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人生自古谁无死，留取丹心照汗青”。弘范笑而置之</a:t>
            </a:r>
            <a:r>
              <a:rPr lang="zh-CN" altLang="zh-CN" sz="2400" b="1" dirty="0" smtClean="0">
                <a:latin typeface="华文楷体" panose="02010600040101010101" pitchFamily="2" charset="-122"/>
                <a:ea typeface="华文楷体" panose="02010600040101010101" pitchFamily="2" charset="-122"/>
              </a:rPr>
              <a:t>。</a:t>
            </a:r>
            <a:endParaRPr lang="en-US" altLang="zh-CN" sz="2400" b="1" dirty="0" smtClean="0">
              <a:latin typeface="华文楷体" panose="02010600040101010101" pitchFamily="2" charset="-122"/>
              <a:ea typeface="华文楷体" panose="02010600040101010101" pitchFamily="2" charset="-122"/>
            </a:endParaRPr>
          </a:p>
          <a:p>
            <a:r>
              <a:rPr lang="zh-CN" altLang="en-US" sz="2400" b="1" dirty="0" smtClean="0">
                <a:latin typeface="华文楷体" panose="02010600040101010101" pitchFamily="2" charset="-122"/>
                <a:ea typeface="华文楷体" panose="02010600040101010101" pitchFamily="2" charset="-122"/>
              </a:rPr>
              <a:t>                                                           （</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宋史</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文天祥传</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a:t>
            </a:r>
            <a:endParaRPr lang="zh-CN" altLang="zh-CN" sz="2400" b="1" dirty="0">
              <a:latin typeface="华文楷体" panose="02010600040101010101" pitchFamily="2" charset="-122"/>
              <a:ea typeface="华文楷体" panose="02010600040101010101" pitchFamily="2" charset="-122"/>
            </a:endParaRPr>
          </a:p>
          <a:p>
            <a:r>
              <a:rPr lang="zh-CN" altLang="zh-CN" sz="2400" dirty="0">
                <a:latin typeface="宋体" panose="02010600030101010101" pitchFamily="2" charset="-122"/>
                <a:ea typeface="宋体" panose="02010600030101010101" pitchFamily="2" charset="-122"/>
              </a:rPr>
              <a:t>【注】①弘范：即张弘范，是当时进攻广东潮阳地区的元军统帅，率部下抓获文天祥。 ②厓（</a:t>
            </a:r>
            <a:r>
              <a:rPr lang="en-US" altLang="zh-CN" sz="2400" dirty="0">
                <a:latin typeface="宋体" panose="02010600030101010101" pitchFamily="2" charset="-122"/>
                <a:ea typeface="宋体" panose="02010600030101010101" pitchFamily="2" charset="-122"/>
              </a:rPr>
              <a:t>y</a:t>
            </a:r>
            <a:r>
              <a:rPr lang="zh-CN" altLang="zh-CN" sz="2400" dirty="0">
                <a:latin typeface="宋体" panose="02010600030101010101" pitchFamily="2" charset="-122"/>
                <a:ea typeface="宋体" panose="02010600030101010101" pitchFamily="2" charset="-122"/>
              </a:rPr>
              <a:t>á）山：宋末抗元的最后据点。③扞（</a:t>
            </a:r>
            <a:r>
              <a:rPr lang="en-US" altLang="zh-CN" sz="2400" dirty="0">
                <a:latin typeface="宋体" panose="02010600030101010101" pitchFamily="2" charset="-122"/>
                <a:ea typeface="宋体" panose="02010600030101010101" pitchFamily="2" charset="-122"/>
              </a:rPr>
              <a:t>h</a:t>
            </a:r>
            <a:r>
              <a:rPr lang="zh-CN" altLang="zh-CN" sz="2400" dirty="0">
                <a:latin typeface="宋体" panose="02010600030101010101" pitchFamily="2" charset="-122"/>
                <a:ea typeface="宋体" panose="02010600030101010101" pitchFamily="2" charset="-122"/>
              </a:rPr>
              <a:t>à</a:t>
            </a:r>
            <a:r>
              <a:rPr lang="en-US" altLang="zh-CN" sz="2400" dirty="0">
                <a:latin typeface="宋体" panose="02010600030101010101" pitchFamily="2" charset="-122"/>
                <a:ea typeface="宋体" panose="02010600030101010101" pitchFamily="2" charset="-122"/>
              </a:rPr>
              <a:t>n</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保卫。</a:t>
            </a:r>
          </a:p>
        </p:txBody>
      </p:sp>
      <p:sp>
        <p:nvSpPr>
          <p:cNvPr id="9" name="矩形 8"/>
          <p:cNvSpPr/>
          <p:nvPr/>
        </p:nvSpPr>
        <p:spPr>
          <a:xfrm>
            <a:off x="539552" y="5188550"/>
            <a:ext cx="6624736"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zh-CN" altLang="zh-CN" b="1" dirty="0">
                <a:latin typeface="宋体" panose="02010600030101010101" pitchFamily="2" charset="-122"/>
                <a:ea typeface="宋体" panose="02010600030101010101" pitchFamily="2" charset="-122"/>
              </a:rPr>
              <a:t>找出人物，理出人物之间的</a:t>
            </a:r>
            <a:r>
              <a:rPr lang="zh-CN" altLang="zh-CN" b="1" dirty="0" smtClean="0">
                <a:latin typeface="宋体" panose="02010600030101010101" pitchFamily="2" charset="-122"/>
                <a:ea typeface="宋体" panose="02010600030101010101" pitchFamily="2" charset="-122"/>
              </a:rPr>
              <a:t>关系</a:t>
            </a:r>
            <a:r>
              <a:rPr lang="zh-CN" altLang="en-US" b="1" dirty="0" smtClean="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了解</a:t>
            </a:r>
            <a:r>
              <a:rPr lang="zh-CN" altLang="zh-CN" b="1" dirty="0" smtClean="0">
                <a:latin typeface="宋体" panose="02010600030101010101" pitchFamily="2" charset="-122"/>
                <a:ea typeface="宋体" panose="02010600030101010101" pitchFamily="2" charset="-122"/>
              </a:rPr>
              <a:t>大意</a:t>
            </a:r>
            <a:r>
              <a:rPr lang="zh-CN" altLang="en-US" b="1" dirty="0" smtClean="0">
                <a:latin typeface="宋体" panose="02010600030101010101" pitchFamily="2" charset="-122"/>
                <a:ea typeface="宋体" panose="02010600030101010101" pitchFamily="2" charset="-122"/>
              </a:rPr>
              <a:t>，抓住大意分</a:t>
            </a:r>
            <a:r>
              <a:rPr lang="en-US" altLang="zh-CN" b="1" dirty="0" smtClean="0">
                <a:latin typeface="宋体" panose="02010600030101010101" pitchFamily="2" charset="-122"/>
                <a:ea typeface="宋体" panose="02010600030101010101" pitchFamily="2" charset="-122"/>
              </a:rPr>
              <a:t>2</a:t>
            </a:r>
            <a:r>
              <a:rPr lang="zh-CN" altLang="en-US" b="1" dirty="0" smtClean="0">
                <a:latin typeface="宋体" panose="02010600030101010101" pitchFamily="2" charset="-122"/>
                <a:ea typeface="宋体" panose="02010600030101010101" pitchFamily="2" charset="-122"/>
              </a:rPr>
              <a:t>分。</a:t>
            </a:r>
            <a:endParaRPr lang="zh-CN" altLang="zh-CN" b="1" dirty="0">
              <a:latin typeface="宋体" panose="02010600030101010101" pitchFamily="2" charset="-122"/>
              <a:ea typeface="宋体" panose="02010600030101010101" pitchFamily="2" charset="-122"/>
            </a:endParaRPr>
          </a:p>
        </p:txBody>
      </p:sp>
      <p:sp>
        <p:nvSpPr>
          <p:cNvPr id="10" name="矩形 9"/>
          <p:cNvSpPr/>
          <p:nvPr/>
        </p:nvSpPr>
        <p:spPr>
          <a:xfrm>
            <a:off x="539552" y="5793388"/>
            <a:ext cx="3903633"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b="1" dirty="0">
                <a:solidFill>
                  <a:schemeClr val="dk1"/>
                </a:solidFill>
                <a:latin typeface="宋体" panose="02010600030101010101" pitchFamily="2" charset="-122"/>
                <a:ea typeface="宋体" panose="02010600030101010101" pitchFamily="2" charset="-122"/>
              </a:rPr>
              <a:t>判断必须</a:t>
            </a:r>
            <a:r>
              <a:rPr lang="zh-CN" altLang="zh-CN" b="1" dirty="0">
                <a:solidFill>
                  <a:schemeClr val="dk1"/>
                </a:solidFill>
                <a:latin typeface="宋体" panose="02010600030101010101" pitchFamily="2" charset="-122"/>
                <a:ea typeface="宋体" panose="02010600030101010101" pitchFamily="2" charset="-122"/>
              </a:rPr>
              <a:t>落实的点</a:t>
            </a:r>
            <a:r>
              <a:rPr lang="zh-CN" altLang="en-US" b="1" dirty="0">
                <a:solidFill>
                  <a:schemeClr val="dk1"/>
                </a:solidFill>
                <a:latin typeface="宋体" panose="02010600030101010101" pitchFamily="2" charset="-122"/>
                <a:ea typeface="宋体" panose="02010600030101010101" pitchFamily="2" charset="-122"/>
              </a:rPr>
              <a:t>应</a:t>
            </a:r>
            <a:r>
              <a:rPr lang="zh-CN" altLang="zh-CN" b="1" dirty="0">
                <a:solidFill>
                  <a:schemeClr val="dk1"/>
                </a:solidFill>
                <a:latin typeface="宋体" panose="02010600030101010101" pitchFamily="2" charset="-122"/>
                <a:ea typeface="宋体" panose="02010600030101010101" pitchFamily="2" charset="-122"/>
              </a:rPr>
              <a:t>是哪些词和句式</a:t>
            </a:r>
            <a:endParaRPr lang="zh-CN" altLang="en-US" b="1" dirty="0">
              <a:solidFill>
                <a:schemeClr val="dk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83449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44008" y="0"/>
            <a:ext cx="3600400" cy="523220"/>
          </a:xfrm>
          <a:prstGeom prst="rect">
            <a:avLst/>
          </a:prstGeom>
          <a:noFill/>
        </p:spPr>
        <p:txBody>
          <a:bodyPr wrap="square" rtlCol="0">
            <a:spAutoFit/>
          </a:bodyPr>
          <a:lstStyle/>
          <a:p>
            <a:r>
              <a:rPr lang="zh-CN" altLang="en-US" sz="2800" b="1" dirty="0" smtClean="0">
                <a:solidFill>
                  <a:schemeClr val="bg1"/>
                </a:solidFill>
                <a:latin typeface="华文宋体" panose="02010600040101010101" pitchFamily="2" charset="-122"/>
                <a:ea typeface="华文宋体" panose="02010600040101010101" pitchFamily="2" charset="-122"/>
              </a:rPr>
              <a:t>词不离句，句不离段</a:t>
            </a:r>
            <a:endParaRPr lang="zh-CN" altLang="en-US" sz="2800" b="1" dirty="0">
              <a:solidFill>
                <a:schemeClr val="bg1"/>
              </a:solidFill>
              <a:latin typeface="华文宋体" panose="02010600040101010101" pitchFamily="2" charset="-122"/>
              <a:ea typeface="华文宋体" panose="02010600040101010101" pitchFamily="2" charset="-122"/>
            </a:endParaRPr>
          </a:p>
        </p:txBody>
      </p:sp>
      <p:sp>
        <p:nvSpPr>
          <p:cNvPr id="6" name="TextBox 5"/>
          <p:cNvSpPr txBox="1"/>
          <p:nvPr/>
        </p:nvSpPr>
        <p:spPr>
          <a:xfrm>
            <a:off x="467544" y="836712"/>
            <a:ext cx="6192688"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二、强化语境意识，抓牢句意分。</a:t>
            </a:r>
            <a:endParaRPr lang="en-US" altLang="zh-CN" sz="3200" b="1" dirty="0">
              <a:latin typeface="华文楷体" panose="02010600040101010101" pitchFamily="2" charset="-122"/>
              <a:ea typeface="华文楷体" panose="02010600040101010101" pitchFamily="2" charset="-122"/>
            </a:endParaRPr>
          </a:p>
        </p:txBody>
      </p:sp>
      <p:sp>
        <p:nvSpPr>
          <p:cNvPr id="7" name="矩形 6"/>
          <p:cNvSpPr/>
          <p:nvPr/>
        </p:nvSpPr>
        <p:spPr>
          <a:xfrm>
            <a:off x="467544" y="1556792"/>
            <a:ext cx="7992888" cy="2431435"/>
          </a:xfrm>
          <a:prstGeom prst="rect">
            <a:avLst/>
          </a:prstGeom>
        </p:spPr>
        <p:txBody>
          <a:bodyPr wrap="square">
            <a:spAutoFit/>
          </a:bodyPr>
          <a:lstStyle/>
          <a:p>
            <a:r>
              <a:rPr lang="zh-CN" altLang="en-US" sz="2400" b="1" dirty="0" smtClean="0">
                <a:latin typeface="华文楷体" panose="02010600040101010101" pitchFamily="2" charset="-122"/>
                <a:ea typeface="华文楷体" panose="02010600040101010101" pitchFamily="2" charset="-122"/>
              </a:rPr>
              <a:t>例</a:t>
            </a:r>
            <a:r>
              <a:rPr lang="en-US" altLang="zh-CN" sz="2400" b="1" dirty="0" smtClean="0">
                <a:latin typeface="华文楷体" panose="02010600040101010101" pitchFamily="2" charset="-122"/>
                <a:ea typeface="华文楷体" panose="02010600040101010101" pitchFamily="2" charset="-122"/>
              </a:rPr>
              <a:t>1</a:t>
            </a:r>
            <a:r>
              <a:rPr lang="zh-CN" altLang="en-US" sz="2400" b="1" dirty="0" smtClean="0">
                <a:latin typeface="华文楷体" panose="02010600040101010101" pitchFamily="2" charset="-122"/>
                <a:ea typeface="华文楷体" panose="02010600040101010101" pitchFamily="2" charset="-122"/>
              </a:rPr>
              <a:t>：</a:t>
            </a:r>
            <a:r>
              <a:rPr lang="zh-CN" altLang="zh-CN" sz="2400" b="1" dirty="0" smtClean="0">
                <a:latin typeface="华文楷体" panose="02010600040101010101" pitchFamily="2" charset="-122"/>
                <a:ea typeface="华文楷体" panose="02010600040101010101" pitchFamily="2" charset="-122"/>
              </a:rPr>
              <a:t>天</a:t>
            </a:r>
            <a:r>
              <a:rPr lang="zh-CN" altLang="zh-CN" sz="2400" b="1" dirty="0">
                <a:latin typeface="华文楷体" panose="02010600040101010101" pitchFamily="2" charset="-122"/>
                <a:ea typeface="华文楷体" panose="02010600040101010101" pitchFamily="2" charset="-122"/>
              </a:rPr>
              <a:t>祥至潮阳，见弘范</a:t>
            </a:r>
            <a:r>
              <a:rPr lang="zh-CN" altLang="zh-CN" sz="2400" b="1" baseline="30000" dirty="0">
                <a:latin typeface="华文楷体" panose="02010600040101010101" pitchFamily="2" charset="-122"/>
                <a:ea typeface="华文楷体" panose="02010600040101010101" pitchFamily="2" charset="-122"/>
              </a:rPr>
              <a:t>①</a:t>
            </a:r>
            <a:r>
              <a:rPr lang="zh-CN" altLang="zh-CN" sz="2400" b="1" dirty="0">
                <a:latin typeface="华文楷体" panose="02010600040101010101" pitchFamily="2" charset="-122"/>
                <a:ea typeface="华文楷体" panose="02010600040101010101" pitchFamily="2" charset="-122"/>
              </a:rPr>
              <a:t>，左右命之拜，不拜，弘范遂以客礼见之。与俱入厓山</a:t>
            </a:r>
            <a:r>
              <a:rPr lang="zh-CN" altLang="zh-CN" sz="2400" b="1" baseline="30000" dirty="0">
                <a:latin typeface="华文楷体" panose="02010600040101010101" pitchFamily="2" charset="-122"/>
                <a:ea typeface="华文楷体" panose="02010600040101010101" pitchFamily="2" charset="-122"/>
              </a:rPr>
              <a:t>②</a:t>
            </a:r>
            <a:r>
              <a:rPr lang="zh-CN" altLang="zh-CN" sz="2400" b="1" dirty="0">
                <a:latin typeface="华文楷体" panose="02010600040101010101" pitchFamily="2" charset="-122"/>
                <a:ea typeface="华文楷体" panose="02010600040101010101" pitchFamily="2" charset="-122"/>
              </a:rPr>
              <a:t>，使为书招张世杰。天祥曰：“吾不能扞</a:t>
            </a:r>
            <a:r>
              <a:rPr lang="zh-CN" altLang="zh-CN" sz="2400" b="1" baseline="30000" dirty="0">
                <a:latin typeface="华文楷体" panose="02010600040101010101" pitchFamily="2" charset="-122"/>
                <a:ea typeface="华文楷体" panose="02010600040101010101" pitchFamily="2" charset="-122"/>
              </a:rPr>
              <a:t>③</a:t>
            </a:r>
            <a:r>
              <a:rPr lang="zh-CN" altLang="zh-CN" sz="2400" b="1" dirty="0">
                <a:latin typeface="华文楷体" panose="02010600040101010101" pitchFamily="2" charset="-122"/>
                <a:ea typeface="华文楷体" panose="02010600040101010101" pitchFamily="2" charset="-122"/>
              </a:rPr>
              <a:t>父母，乃教人叛父母，可乎</a:t>
            </a:r>
            <a:r>
              <a:rPr lang="en-US" altLang="zh-CN" sz="2400" b="1" dirty="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a:t>
            </a:r>
            <a:r>
              <a:rPr lang="zh-CN" altLang="zh-CN" sz="2800" b="1" u="sng" dirty="0">
                <a:solidFill>
                  <a:srgbClr val="FF0000"/>
                </a:solidFill>
                <a:latin typeface="华文楷体" panose="02010600040101010101" pitchFamily="2" charset="-122"/>
                <a:ea typeface="华文楷体" panose="02010600040101010101" pitchFamily="2" charset="-122"/>
              </a:rPr>
              <a:t>索之固，乃书所过零丁洋诗与之。</a:t>
            </a:r>
            <a:r>
              <a:rPr lang="zh-CN" altLang="zh-CN" sz="2400" b="1" dirty="0">
                <a:latin typeface="华文楷体" panose="02010600040101010101" pitchFamily="2" charset="-122"/>
                <a:ea typeface="华文楷体" panose="02010600040101010101" pitchFamily="2" charset="-122"/>
              </a:rPr>
              <a:t>其末有</a:t>
            </a:r>
            <a:r>
              <a:rPr lang="zh-CN" altLang="zh-CN" sz="2400" b="1" dirty="0" smtClean="0">
                <a:latin typeface="华文楷体" panose="02010600040101010101" pitchFamily="2" charset="-122"/>
                <a:ea typeface="华文楷体" panose="02010600040101010101" pitchFamily="2" charset="-122"/>
              </a:rPr>
              <a:t>云</a:t>
            </a:r>
            <a:r>
              <a:rPr lang="zh-CN" altLang="en-US" sz="2400" b="1" dirty="0" smtClean="0">
                <a:latin typeface="华文楷体" panose="02010600040101010101" pitchFamily="2" charset="-122"/>
                <a:ea typeface="华文楷体" panose="02010600040101010101" pitchFamily="2" charset="-122"/>
              </a:rPr>
              <a:t>：</a:t>
            </a:r>
            <a:r>
              <a:rPr lang="zh-CN" altLang="zh-CN" sz="2400" b="1" dirty="0" smtClean="0">
                <a:latin typeface="华文楷体" panose="02010600040101010101" pitchFamily="2" charset="-122"/>
                <a:ea typeface="华文楷体" panose="02010600040101010101" pitchFamily="2" charset="-122"/>
              </a:rPr>
              <a:t>“</a:t>
            </a:r>
            <a:r>
              <a:rPr lang="zh-CN" altLang="zh-CN" sz="2400" b="1" dirty="0">
                <a:latin typeface="华文楷体" panose="02010600040101010101" pitchFamily="2" charset="-122"/>
                <a:ea typeface="华文楷体" panose="02010600040101010101" pitchFamily="2" charset="-122"/>
              </a:rPr>
              <a:t>人生自古谁无死，留取丹心照汗青”。弘范笑而置之</a:t>
            </a:r>
            <a:r>
              <a:rPr lang="zh-CN" altLang="zh-CN" sz="2400" b="1" dirty="0" smtClean="0">
                <a:latin typeface="华文楷体" panose="02010600040101010101" pitchFamily="2" charset="-122"/>
                <a:ea typeface="华文楷体" panose="02010600040101010101" pitchFamily="2" charset="-122"/>
              </a:rPr>
              <a:t>。</a:t>
            </a:r>
            <a:endParaRPr lang="en-US" altLang="zh-CN" sz="2400" b="1" dirty="0" smtClean="0">
              <a:latin typeface="华文楷体" panose="02010600040101010101" pitchFamily="2" charset="-122"/>
              <a:ea typeface="华文楷体" panose="02010600040101010101" pitchFamily="2" charset="-122"/>
            </a:endParaRPr>
          </a:p>
          <a:p>
            <a:r>
              <a:rPr lang="zh-CN" altLang="en-US" sz="2400" b="1" dirty="0" smtClean="0">
                <a:latin typeface="华文楷体" panose="02010600040101010101" pitchFamily="2" charset="-122"/>
                <a:ea typeface="华文楷体" panose="02010600040101010101" pitchFamily="2" charset="-122"/>
              </a:rPr>
              <a:t>                                                           （</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宋史</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文天祥传</a:t>
            </a:r>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a:t>
            </a:r>
            <a:endParaRPr lang="zh-CN" altLang="zh-CN" sz="2400" b="1" dirty="0">
              <a:latin typeface="华文楷体" panose="02010600040101010101" pitchFamily="2" charset="-122"/>
              <a:ea typeface="华文楷体" panose="02010600040101010101" pitchFamily="2" charset="-122"/>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7544" y="4338711"/>
            <a:ext cx="8208912" cy="1934037"/>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3936601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标注 7"/>
          <p:cNvSpPr/>
          <p:nvPr/>
        </p:nvSpPr>
        <p:spPr>
          <a:xfrm>
            <a:off x="6372200" y="3063165"/>
            <a:ext cx="2232248" cy="772235"/>
          </a:xfrm>
          <a:prstGeom prst="wedgeRoundRectCallout">
            <a:avLst>
              <a:gd name="adj1" fmla="val -40443"/>
              <a:gd name="adj2" fmla="val 110368"/>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 name="矩形 1"/>
          <p:cNvSpPr/>
          <p:nvPr/>
        </p:nvSpPr>
        <p:spPr>
          <a:xfrm>
            <a:off x="556758" y="1556792"/>
            <a:ext cx="7687649" cy="1631216"/>
          </a:xfrm>
          <a:prstGeom prst="rect">
            <a:avLst/>
          </a:prstGeom>
        </p:spPr>
        <p:txBody>
          <a:bodyPr wrap="square">
            <a:spAutoFit/>
          </a:bodyPr>
          <a:lstStyle/>
          <a:p>
            <a:r>
              <a:rPr lang="zh-CN" altLang="en-US" sz="2000" b="1" dirty="0" smtClean="0">
                <a:latin typeface="华文楷体" panose="02010600040101010101" pitchFamily="2" charset="-122"/>
                <a:ea typeface="华文楷体" panose="02010600040101010101" pitchFamily="2" charset="-122"/>
              </a:rPr>
              <a:t>例</a:t>
            </a:r>
            <a:r>
              <a:rPr lang="en-US" altLang="zh-CN" sz="2000" b="1" dirty="0" smtClean="0">
                <a:latin typeface="华文楷体" panose="02010600040101010101" pitchFamily="2" charset="-122"/>
                <a:ea typeface="华文楷体" panose="02010600040101010101" pitchFamily="2" charset="-122"/>
              </a:rPr>
              <a:t>2.</a:t>
            </a:r>
            <a:r>
              <a:rPr lang="zh-CN" altLang="en-US" sz="2000" b="1" dirty="0" smtClean="0">
                <a:latin typeface="华文楷体" panose="02010600040101010101" pitchFamily="2" charset="-122"/>
                <a:ea typeface="华文楷体" panose="02010600040101010101" pitchFamily="2" charset="-122"/>
              </a:rPr>
              <a:t> （</a:t>
            </a:r>
            <a:r>
              <a:rPr lang="zh-CN" altLang="en-US" sz="2000" b="1" dirty="0">
                <a:latin typeface="华文楷体" panose="02010600040101010101" pitchFamily="2" charset="-122"/>
                <a:ea typeface="华文楷体" panose="02010600040101010101" pitchFamily="2" charset="-122"/>
              </a:rPr>
              <a:t>孙</a:t>
            </a:r>
            <a:r>
              <a:rPr lang="zh-CN" altLang="en-US" sz="2000" b="1" dirty="0" smtClean="0">
                <a:latin typeface="华文楷体" panose="02010600040101010101" pitchFamily="2" charset="-122"/>
                <a:ea typeface="华文楷体" panose="02010600040101010101" pitchFamily="2" charset="-122"/>
              </a:rPr>
              <a:t>）</a:t>
            </a:r>
            <a:r>
              <a:rPr lang="zh-CN" altLang="zh-CN" sz="2000" b="1" dirty="0" smtClean="0">
                <a:latin typeface="华文楷体" panose="02010600040101010101" pitchFamily="2" charset="-122"/>
                <a:ea typeface="华文楷体" panose="02010600040101010101" pitchFamily="2" charset="-122"/>
              </a:rPr>
              <a:t>堪</a:t>
            </a:r>
            <a:r>
              <a:rPr lang="zh-CN" altLang="zh-CN" sz="2000" b="1" dirty="0">
                <a:latin typeface="华文楷体" panose="02010600040101010101" pitchFamily="2" charset="-122"/>
                <a:ea typeface="华文楷体" panose="02010600040101010101" pitchFamily="2" charset="-122"/>
              </a:rPr>
              <a:t>字子</a:t>
            </a:r>
            <a:r>
              <a:rPr lang="zh-CN" altLang="zh-CN" sz="2000" b="1" dirty="0" smtClean="0">
                <a:latin typeface="华文楷体" panose="02010600040101010101" pitchFamily="2" charset="-122"/>
                <a:ea typeface="华文楷体" panose="02010600040101010101" pitchFamily="2" charset="-122"/>
              </a:rPr>
              <a:t>稺</a:t>
            </a:r>
            <a:r>
              <a:rPr lang="zh-CN" altLang="en-US" sz="2000" b="1" dirty="0" smtClean="0">
                <a:latin typeface="华文楷体" panose="02010600040101010101" pitchFamily="2" charset="-122"/>
                <a:ea typeface="华文楷体" panose="02010600040101010101" pitchFamily="2" charset="-122"/>
              </a:rPr>
              <a:t>（</a:t>
            </a:r>
            <a:r>
              <a:rPr lang="en-US" altLang="zh-CN" sz="2000" b="1" dirty="0" err="1" smtClean="0">
                <a:latin typeface="华文楷体" panose="02010600040101010101" pitchFamily="2" charset="-122"/>
                <a:ea typeface="华文楷体" panose="02010600040101010101" pitchFamily="2" charset="-122"/>
              </a:rPr>
              <a:t>zh</a:t>
            </a:r>
            <a:r>
              <a:rPr lang="zh-CN" altLang="zh-CN" sz="2000" b="1" dirty="0">
                <a:latin typeface="华文楷体" panose="02010600040101010101" pitchFamily="2" charset="-122"/>
                <a:ea typeface="华文楷体" panose="02010600040101010101" pitchFamily="2" charset="-122"/>
              </a:rPr>
              <a:t>ì</a:t>
            </a:r>
            <a:r>
              <a:rPr lang="zh-CN" altLang="en-US" sz="2000" b="1" dirty="0" smtClean="0">
                <a:latin typeface="华文楷体" panose="02010600040101010101" pitchFamily="2" charset="-122"/>
                <a:ea typeface="华文楷体" panose="02010600040101010101" pitchFamily="2" charset="-122"/>
              </a:rPr>
              <a:t>）</a:t>
            </a:r>
            <a:r>
              <a:rPr lang="zh-CN" altLang="zh-CN" sz="2000" b="1" dirty="0" smtClean="0">
                <a:latin typeface="华文楷体" panose="02010600040101010101" pitchFamily="2" charset="-122"/>
                <a:ea typeface="华文楷体" panose="02010600040101010101" pitchFamily="2" charset="-122"/>
              </a:rPr>
              <a:t>，</a:t>
            </a:r>
            <a:r>
              <a:rPr lang="zh-CN" altLang="zh-CN" sz="2000" b="1" dirty="0">
                <a:latin typeface="华文楷体" panose="02010600040101010101" pitchFamily="2" charset="-122"/>
                <a:ea typeface="华文楷体" panose="02010600040101010101" pitchFamily="2" charset="-122"/>
              </a:rPr>
              <a:t>河南</a:t>
            </a:r>
            <a:r>
              <a:rPr lang="zh-CN" altLang="zh-CN" sz="2000" b="1" dirty="0" smtClean="0">
                <a:latin typeface="华文楷体" panose="02010600040101010101" pitchFamily="2" charset="-122"/>
                <a:ea typeface="华文楷体" panose="02010600040101010101" pitchFamily="2" charset="-122"/>
              </a:rPr>
              <a:t>缑</a:t>
            </a:r>
            <a:r>
              <a:rPr lang="zh-CN" altLang="en-US" sz="2000" b="1" dirty="0" smtClean="0">
                <a:latin typeface="华文楷体" panose="02010600040101010101" pitchFamily="2" charset="-122"/>
                <a:ea typeface="华文楷体" panose="02010600040101010101" pitchFamily="2" charset="-122"/>
              </a:rPr>
              <a:t>（</a:t>
            </a:r>
            <a:r>
              <a:rPr lang="en-US" altLang="zh-CN" sz="2000" b="1" dirty="0" smtClean="0">
                <a:latin typeface="华文楷体" panose="02010600040101010101" pitchFamily="2" charset="-122"/>
                <a:ea typeface="华文楷体" panose="02010600040101010101" pitchFamily="2" charset="-122"/>
              </a:rPr>
              <a:t>g</a:t>
            </a:r>
            <a:r>
              <a:rPr lang="zh-CN" altLang="zh-CN" sz="2000" b="1" dirty="0" smtClean="0">
                <a:latin typeface="华文楷体" panose="02010600040101010101" pitchFamily="2" charset="-122"/>
                <a:ea typeface="华文楷体" panose="02010600040101010101" pitchFamily="2" charset="-122"/>
              </a:rPr>
              <a:t>ō</a:t>
            </a:r>
            <a:r>
              <a:rPr lang="en-US" altLang="zh-CN" sz="2000" b="1" dirty="0">
                <a:latin typeface="华文楷体" panose="02010600040101010101" pitchFamily="2" charset="-122"/>
                <a:ea typeface="华文楷体" panose="02010600040101010101" pitchFamily="2" charset="-122"/>
              </a:rPr>
              <a:t>u</a:t>
            </a:r>
            <a:r>
              <a:rPr lang="zh-CN" altLang="en-US" sz="2000" b="1" dirty="0" smtClean="0">
                <a:latin typeface="华文楷体" panose="02010600040101010101" pitchFamily="2" charset="-122"/>
                <a:ea typeface="华文楷体" panose="02010600040101010101" pitchFamily="2" charset="-122"/>
              </a:rPr>
              <a:t>）</a:t>
            </a:r>
            <a:r>
              <a:rPr lang="zh-CN" altLang="zh-CN" sz="2000" b="1" dirty="0" smtClean="0">
                <a:latin typeface="华文楷体" panose="02010600040101010101" pitchFamily="2" charset="-122"/>
                <a:ea typeface="华文楷体" panose="02010600040101010101" pitchFamily="2" charset="-122"/>
              </a:rPr>
              <a:t>氏</a:t>
            </a:r>
            <a:r>
              <a:rPr lang="zh-CN" altLang="zh-CN" sz="2000" b="1" dirty="0">
                <a:latin typeface="华文楷体" panose="02010600040101010101" pitchFamily="2" charset="-122"/>
                <a:ea typeface="华文楷体" panose="02010600040101010101" pitchFamily="2" charset="-122"/>
              </a:rPr>
              <a:t>人也。明经学，有志操，清白贞正，爱士大夫，然一毫未尝</a:t>
            </a:r>
            <a:r>
              <a:rPr lang="zh-CN" altLang="zh-CN" sz="2000" b="1" dirty="0" smtClean="0">
                <a:latin typeface="华文楷体" panose="02010600040101010101" pitchFamily="2" charset="-122"/>
                <a:ea typeface="华文楷体" panose="02010600040101010101" pitchFamily="2" charset="-122"/>
              </a:rPr>
              <a:t>取</a:t>
            </a:r>
            <a:r>
              <a:rPr lang="zh-CN" altLang="en-US" sz="2000" b="1" dirty="0">
                <a:latin typeface="华文楷体" panose="02010600040101010101" pitchFamily="2" charset="-122"/>
                <a:ea typeface="华文楷体" panose="02010600040101010101" pitchFamily="2" charset="-122"/>
              </a:rPr>
              <a:t>于</a:t>
            </a:r>
            <a:r>
              <a:rPr lang="zh-CN" altLang="zh-CN" sz="2000" b="1" dirty="0" smtClean="0">
                <a:latin typeface="华文楷体" panose="02010600040101010101" pitchFamily="2" charset="-122"/>
                <a:ea typeface="华文楷体" panose="02010600040101010101" pitchFamily="2" charset="-122"/>
              </a:rPr>
              <a:t>人</a:t>
            </a:r>
            <a:r>
              <a:rPr lang="zh-CN" altLang="zh-CN" sz="2000" b="1" dirty="0">
                <a:latin typeface="华文楷体" panose="02010600040101010101" pitchFamily="2" charset="-122"/>
                <a:ea typeface="华文楷体" panose="02010600040101010101" pitchFamily="2" charset="-122"/>
              </a:rPr>
              <a:t>，以节介气勇自行。王莽末，兵革并起，宗族老弱在营保间，</a:t>
            </a:r>
            <a:r>
              <a:rPr lang="zh-CN" altLang="zh-CN" sz="2000" b="1" u="sng" dirty="0">
                <a:solidFill>
                  <a:srgbClr val="FF0000"/>
                </a:solidFill>
                <a:latin typeface="华文楷体" panose="02010600040101010101" pitchFamily="2" charset="-122"/>
                <a:ea typeface="华文楷体" panose="02010600040101010101" pitchFamily="2" charset="-122"/>
              </a:rPr>
              <a:t>堪尝力战陷敌，无所回避，数被创刃，宗族赖</a:t>
            </a:r>
            <a:r>
              <a:rPr lang="zh-CN" altLang="zh-CN" sz="2000" b="1" u="sng" dirty="0" smtClean="0">
                <a:solidFill>
                  <a:srgbClr val="FF0000"/>
                </a:solidFill>
                <a:latin typeface="华文楷体" panose="02010600040101010101" pitchFamily="2" charset="-122"/>
                <a:ea typeface="华文楷体" panose="02010600040101010101" pitchFamily="2" charset="-122"/>
              </a:rPr>
              <a:t>之</a:t>
            </a:r>
            <a:r>
              <a:rPr lang="zh-CN" altLang="en-US" sz="2000" b="1" dirty="0" smtClean="0">
                <a:solidFill>
                  <a:srgbClr val="FF0000"/>
                </a:solidFill>
                <a:latin typeface="华文楷体" panose="02010600040101010101" pitchFamily="2" charset="-122"/>
                <a:ea typeface="华文楷体" panose="02010600040101010101" pitchFamily="2" charset="-122"/>
              </a:rPr>
              <a:t>（</a:t>
            </a:r>
            <a:r>
              <a:rPr lang="en-US" altLang="zh-CN" sz="2000" b="1" dirty="0" smtClean="0">
                <a:solidFill>
                  <a:srgbClr val="FF0000"/>
                </a:solidFill>
                <a:latin typeface="华文楷体" panose="02010600040101010101" pitchFamily="2" charset="-122"/>
                <a:ea typeface="华文楷体" panose="02010600040101010101" pitchFamily="2" charset="-122"/>
              </a:rPr>
              <a:t>4</a:t>
            </a:r>
            <a:r>
              <a:rPr lang="zh-CN" altLang="en-US" sz="2000" b="1" dirty="0" smtClean="0">
                <a:solidFill>
                  <a:srgbClr val="FF0000"/>
                </a:solidFill>
                <a:latin typeface="华文楷体" panose="02010600040101010101" pitchFamily="2" charset="-122"/>
                <a:ea typeface="华文楷体" panose="02010600040101010101" pitchFamily="2" charset="-122"/>
              </a:rPr>
              <a:t>分）</a:t>
            </a:r>
            <a:r>
              <a:rPr lang="zh-CN" altLang="zh-CN" sz="2000" b="1" dirty="0" smtClean="0">
                <a:latin typeface="华文楷体" panose="02010600040101010101" pitchFamily="2" charset="-122"/>
                <a:ea typeface="华文楷体" panose="02010600040101010101" pitchFamily="2" charset="-122"/>
              </a:rPr>
              <a:t>，</a:t>
            </a:r>
            <a:r>
              <a:rPr lang="zh-CN" altLang="zh-CN" sz="2000" b="1" dirty="0">
                <a:latin typeface="华文楷体" panose="02010600040101010101" pitchFamily="2" charset="-122"/>
                <a:ea typeface="华文楷体" panose="02010600040101010101" pitchFamily="2" charset="-122"/>
              </a:rPr>
              <a:t>郡中咸服其义勇</a:t>
            </a:r>
            <a:r>
              <a:rPr lang="zh-CN" altLang="zh-CN" sz="2000" b="1" dirty="0" smtClean="0">
                <a:latin typeface="华文楷体" panose="02010600040101010101" pitchFamily="2" charset="-122"/>
                <a:ea typeface="华文楷体" panose="02010600040101010101" pitchFamily="2" charset="-122"/>
              </a:rPr>
              <a:t>。</a:t>
            </a:r>
            <a:endParaRPr lang="en-US" altLang="zh-CN" sz="2000" b="1" dirty="0" smtClean="0">
              <a:latin typeface="华文楷体" panose="02010600040101010101" pitchFamily="2" charset="-122"/>
              <a:ea typeface="华文楷体" panose="02010600040101010101" pitchFamily="2" charset="-122"/>
            </a:endParaRPr>
          </a:p>
          <a:p>
            <a:r>
              <a:rPr lang="en-US" altLang="zh-CN" sz="2000" b="1" dirty="0">
                <a:latin typeface="华文楷体" panose="02010600040101010101" pitchFamily="2" charset="-122"/>
                <a:ea typeface="华文楷体" panose="02010600040101010101" pitchFamily="2" charset="-122"/>
              </a:rPr>
              <a:t> </a:t>
            </a:r>
            <a:r>
              <a:rPr lang="en-US" altLang="zh-CN" sz="2000" b="1" dirty="0" smtClean="0">
                <a:latin typeface="华文楷体" panose="02010600040101010101" pitchFamily="2" charset="-122"/>
                <a:ea typeface="华文楷体" panose="02010600040101010101" pitchFamily="2" charset="-122"/>
              </a:rPr>
              <a:t>                                                    </a:t>
            </a:r>
            <a:r>
              <a:rPr lang="zh-CN" altLang="en-US" sz="2000" b="1" dirty="0" smtClean="0">
                <a:latin typeface="华文楷体" panose="02010600040101010101" pitchFamily="2" charset="-122"/>
                <a:ea typeface="华文楷体" panose="02010600040101010101" pitchFamily="2" charset="-122"/>
              </a:rPr>
              <a:t>（选自</a:t>
            </a:r>
            <a:r>
              <a:rPr lang="en-US" altLang="zh-CN" sz="2000" b="1" dirty="0" smtClean="0">
                <a:latin typeface="华文楷体" panose="02010600040101010101" pitchFamily="2" charset="-122"/>
                <a:ea typeface="华文楷体" panose="02010600040101010101" pitchFamily="2" charset="-122"/>
              </a:rPr>
              <a:t>《</a:t>
            </a:r>
            <a:r>
              <a:rPr lang="zh-CN" altLang="en-US" sz="2000" b="1" dirty="0" smtClean="0">
                <a:latin typeface="华文楷体" panose="02010600040101010101" pitchFamily="2" charset="-122"/>
                <a:ea typeface="华文楷体" panose="02010600040101010101" pitchFamily="2" charset="-122"/>
              </a:rPr>
              <a:t>后汉书</a:t>
            </a:r>
            <a:r>
              <a:rPr lang="en-US" altLang="zh-CN" sz="2000" b="1" dirty="0" smtClean="0">
                <a:latin typeface="华文楷体" panose="02010600040101010101" pitchFamily="2" charset="-122"/>
                <a:ea typeface="华文楷体" panose="02010600040101010101" pitchFamily="2" charset="-122"/>
              </a:rPr>
              <a:t>·</a:t>
            </a:r>
            <a:r>
              <a:rPr lang="zh-CN" altLang="en-US" sz="2000" b="1" dirty="0" smtClean="0">
                <a:latin typeface="华文楷体" panose="02010600040101010101" pitchFamily="2" charset="-122"/>
                <a:ea typeface="华文楷体" panose="02010600040101010101" pitchFamily="2" charset="-122"/>
              </a:rPr>
              <a:t>儒林列传下</a:t>
            </a:r>
            <a:r>
              <a:rPr lang="en-US" altLang="zh-CN" sz="2000" b="1" dirty="0" smtClean="0">
                <a:latin typeface="华文楷体" panose="02010600040101010101" pitchFamily="2" charset="-122"/>
                <a:ea typeface="华文楷体" panose="02010600040101010101" pitchFamily="2" charset="-122"/>
              </a:rPr>
              <a:t>》</a:t>
            </a:r>
            <a:r>
              <a:rPr lang="zh-CN" altLang="en-US" sz="2000" b="1" dirty="0" smtClean="0">
                <a:latin typeface="华文楷体" panose="02010600040101010101" pitchFamily="2" charset="-122"/>
                <a:ea typeface="华文楷体" panose="02010600040101010101" pitchFamily="2" charset="-122"/>
              </a:rPr>
              <a:t>）</a:t>
            </a:r>
            <a:endParaRPr lang="zh-CN" altLang="zh-CN" sz="2000" b="1" dirty="0">
              <a:latin typeface="华文楷体" panose="02010600040101010101" pitchFamily="2" charset="-122"/>
              <a:ea typeface="华文楷体" panose="02010600040101010101" pitchFamily="2" charset="-122"/>
            </a:endParaRPr>
          </a:p>
        </p:txBody>
      </p:sp>
      <p:sp>
        <p:nvSpPr>
          <p:cNvPr id="3" name="TextBox 2"/>
          <p:cNvSpPr txBox="1"/>
          <p:nvPr/>
        </p:nvSpPr>
        <p:spPr>
          <a:xfrm>
            <a:off x="4644008" y="0"/>
            <a:ext cx="3600400" cy="523220"/>
          </a:xfrm>
          <a:prstGeom prst="rect">
            <a:avLst/>
          </a:prstGeom>
          <a:noFill/>
        </p:spPr>
        <p:txBody>
          <a:bodyPr wrap="square" rtlCol="0">
            <a:spAutoFit/>
          </a:bodyPr>
          <a:lstStyle/>
          <a:p>
            <a:r>
              <a:rPr lang="zh-CN" altLang="en-US" sz="2800" b="1" dirty="0" smtClean="0">
                <a:solidFill>
                  <a:schemeClr val="bg1"/>
                </a:solidFill>
                <a:latin typeface="华文宋体" panose="02010600040101010101" pitchFamily="2" charset="-122"/>
                <a:ea typeface="华文宋体" panose="02010600040101010101" pitchFamily="2" charset="-122"/>
              </a:rPr>
              <a:t>词不离句，句不离段</a:t>
            </a:r>
            <a:endParaRPr lang="zh-CN" altLang="en-US" sz="2800" b="1" dirty="0">
              <a:solidFill>
                <a:schemeClr val="bg1"/>
              </a:solidFill>
              <a:latin typeface="华文宋体" panose="02010600040101010101" pitchFamily="2" charset="-122"/>
              <a:ea typeface="华文宋体" panose="02010600040101010101" pitchFamily="2" charset="-122"/>
            </a:endParaRPr>
          </a:p>
        </p:txBody>
      </p:sp>
      <p:sp>
        <p:nvSpPr>
          <p:cNvPr id="4" name="TextBox 3"/>
          <p:cNvSpPr txBox="1"/>
          <p:nvPr/>
        </p:nvSpPr>
        <p:spPr>
          <a:xfrm>
            <a:off x="539552" y="692696"/>
            <a:ext cx="6192688"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二、强化语境意识，抓牢句意分。</a:t>
            </a:r>
            <a:endParaRPr lang="en-US" altLang="zh-CN" sz="3200" b="1" dirty="0">
              <a:latin typeface="华文楷体" panose="02010600040101010101" pitchFamily="2" charset="-122"/>
              <a:ea typeface="华文楷体" panose="02010600040101010101" pitchFamily="2" charset="-122"/>
            </a:endParaRPr>
          </a:p>
        </p:txBody>
      </p:sp>
      <p:sp>
        <p:nvSpPr>
          <p:cNvPr id="6" name="矩形 5"/>
          <p:cNvSpPr/>
          <p:nvPr/>
        </p:nvSpPr>
        <p:spPr>
          <a:xfrm>
            <a:off x="467619" y="4077072"/>
            <a:ext cx="8280920" cy="830997"/>
          </a:xfrm>
          <a:prstGeom prst="rect">
            <a:avLst/>
          </a:prstGeom>
        </p:spPr>
        <p:txBody>
          <a:bodyPr wrap="square">
            <a:spAutoFit/>
          </a:bodyPr>
          <a:lstStyle/>
          <a:p>
            <a:r>
              <a:rPr lang="en-US" altLang="zh-CN" sz="2400" b="1" dirty="0" smtClean="0">
                <a:latin typeface="华文宋体" panose="02010600040101010101" pitchFamily="2" charset="-122"/>
                <a:ea typeface="华文宋体" panose="02010600040101010101" pitchFamily="2" charset="-122"/>
              </a:rPr>
              <a:t>【</a:t>
            </a:r>
            <a:r>
              <a:rPr lang="zh-CN" altLang="en-US" sz="2400" b="1" dirty="0">
                <a:latin typeface="华文宋体" panose="02010600040101010101" pitchFamily="2" charset="-122"/>
                <a:ea typeface="华文宋体" panose="02010600040101010101" pitchFamily="2" charset="-122"/>
              </a:rPr>
              <a:t>考生答案</a:t>
            </a:r>
            <a:r>
              <a:rPr lang="en-US" altLang="zh-CN" sz="2400" b="1" dirty="0" smtClean="0">
                <a:latin typeface="华文宋体" panose="02010600040101010101" pitchFamily="2" charset="-122"/>
                <a:ea typeface="华文宋体" panose="02010600040101010101" pitchFamily="2" charset="-122"/>
              </a:rPr>
              <a:t>】</a:t>
            </a:r>
            <a:r>
              <a:rPr lang="zh-CN" altLang="zh-CN" sz="2400" b="1" dirty="0" smtClean="0">
                <a:latin typeface="华文宋体" panose="02010600040101010101" pitchFamily="2" charset="-122"/>
                <a:ea typeface="华文宋体" panose="02010600040101010101" pitchFamily="2" charset="-122"/>
              </a:rPr>
              <a:t>孙</a:t>
            </a:r>
            <a:r>
              <a:rPr lang="zh-CN" altLang="zh-CN" sz="2400" b="1" dirty="0">
                <a:latin typeface="华文宋体" panose="02010600040101010101" pitchFamily="2" charset="-122"/>
                <a:ea typeface="华文宋体" panose="02010600040101010101" pitchFamily="2" charset="-122"/>
              </a:rPr>
              <a:t>堪曾经全力迎战但</a:t>
            </a:r>
            <a:r>
              <a:rPr lang="zh-CN" altLang="zh-CN" sz="2400" b="1" dirty="0" smtClean="0">
                <a:latin typeface="华文宋体" panose="02010600040101010101" pitchFamily="2" charset="-122"/>
                <a:ea typeface="华文宋体" panose="02010600040101010101" pitchFamily="2" charset="-122"/>
              </a:rPr>
              <a:t>陷入</a:t>
            </a:r>
            <a:r>
              <a:rPr lang="zh-CN" altLang="en-US" sz="2400" b="1" dirty="0" smtClean="0">
                <a:latin typeface="华文宋体" panose="02010600040101010101" pitchFamily="2" charset="-122"/>
                <a:ea typeface="华文宋体" panose="02010600040101010101" pitchFamily="2" charset="-122"/>
              </a:rPr>
              <a:t>敌人的包围中</a:t>
            </a:r>
            <a:r>
              <a:rPr lang="zh-CN" altLang="zh-CN" sz="2400" b="1" dirty="0" smtClean="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没有</a:t>
            </a:r>
            <a:r>
              <a:rPr lang="zh-CN" altLang="zh-CN" sz="2400" b="1" dirty="0" smtClean="0">
                <a:latin typeface="华文宋体" panose="02010600040101010101" pitchFamily="2" charset="-122"/>
                <a:ea typeface="华文宋体" panose="02010600040101010101" pitchFamily="2" charset="-122"/>
              </a:rPr>
              <a:t>办法</a:t>
            </a:r>
            <a:r>
              <a:rPr lang="zh-CN" altLang="en-US" sz="2400" b="1" dirty="0" smtClean="0">
                <a:latin typeface="华文宋体" panose="02010600040101010101" pitchFamily="2" charset="-122"/>
                <a:ea typeface="华文宋体" panose="02010600040101010101" pitchFamily="2" charset="-122"/>
              </a:rPr>
              <a:t>躲避</a:t>
            </a:r>
            <a:r>
              <a:rPr lang="zh-CN" altLang="zh-CN" sz="2400" b="1" dirty="0" smtClean="0">
                <a:latin typeface="华文宋体" panose="02010600040101010101" pitchFamily="2" charset="-122"/>
                <a:ea typeface="华文宋体" panose="02010600040101010101" pitchFamily="2" charset="-122"/>
              </a:rPr>
              <a:t>，</a:t>
            </a:r>
            <a:r>
              <a:rPr lang="zh-CN" altLang="zh-CN" sz="2400" b="1" dirty="0">
                <a:latin typeface="华文宋体" panose="02010600040101010101" pitchFamily="2" charset="-122"/>
                <a:ea typeface="华文宋体" panose="02010600040101010101" pitchFamily="2" charset="-122"/>
              </a:rPr>
              <a:t>身上多处被刀砍伤，宗族依靠他而脱险。</a:t>
            </a:r>
            <a:endParaRPr lang="zh-CN" altLang="en-US" sz="2400" b="1" dirty="0">
              <a:latin typeface="华文宋体" panose="02010600040101010101" pitchFamily="2" charset="-122"/>
              <a:ea typeface="华文宋体" panose="02010600040101010101" pitchFamily="2" charset="-122"/>
            </a:endParaRPr>
          </a:p>
        </p:txBody>
      </p:sp>
      <p:sp>
        <p:nvSpPr>
          <p:cNvPr id="9" name="TextBox 8"/>
          <p:cNvSpPr txBox="1"/>
          <p:nvPr/>
        </p:nvSpPr>
        <p:spPr>
          <a:xfrm>
            <a:off x="6444208" y="3249227"/>
            <a:ext cx="2160240" cy="400110"/>
          </a:xfrm>
          <a:prstGeom prst="rect">
            <a:avLst/>
          </a:prstGeom>
          <a:noFill/>
        </p:spPr>
        <p:txBody>
          <a:bodyPr wrap="square" rtlCol="0">
            <a:spAutoFit/>
          </a:bodyPr>
          <a:lstStyle/>
          <a:p>
            <a:r>
              <a:rPr lang="zh-CN" altLang="en-US" sz="2000" b="1" dirty="0" smtClean="0"/>
              <a:t>结合前后文语境</a:t>
            </a:r>
            <a:endParaRPr lang="zh-CN" altLang="en-US" sz="2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59" y="3429000"/>
            <a:ext cx="5875403" cy="5040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TextBox 10"/>
          <p:cNvSpPr txBox="1"/>
          <p:nvPr/>
        </p:nvSpPr>
        <p:spPr>
          <a:xfrm>
            <a:off x="467619" y="5157192"/>
            <a:ext cx="7974674" cy="830997"/>
          </a:xfrm>
          <a:prstGeom prst="rect">
            <a:avLst/>
          </a:prstGeom>
          <a:noFill/>
        </p:spPr>
        <p:txBody>
          <a:bodyPr wrap="square" rtlCol="0">
            <a:spAutoFit/>
          </a:bodyPr>
          <a:lstStyle/>
          <a:p>
            <a:r>
              <a:rPr lang="en-US" altLang="zh-CN" sz="2400" b="1" dirty="0">
                <a:latin typeface="华文宋体" panose="02010600040101010101" pitchFamily="2" charset="-122"/>
                <a:ea typeface="华文宋体" panose="02010600040101010101" pitchFamily="2" charset="-122"/>
              </a:rPr>
              <a:t>【</a:t>
            </a:r>
            <a:r>
              <a:rPr lang="zh-CN" altLang="en-US" sz="2400" b="1" dirty="0">
                <a:latin typeface="华文宋体" panose="02010600040101010101" pitchFamily="2" charset="-122"/>
                <a:ea typeface="华文宋体" panose="02010600040101010101" pitchFamily="2" charset="-122"/>
              </a:rPr>
              <a:t>参考答案</a:t>
            </a:r>
            <a:r>
              <a:rPr lang="en-US" altLang="zh-CN" sz="2400" b="1" dirty="0">
                <a:latin typeface="华文宋体" panose="02010600040101010101" pitchFamily="2" charset="-122"/>
                <a:ea typeface="华文宋体" panose="02010600040101010101" pitchFamily="2" charset="-122"/>
              </a:rPr>
              <a:t>】</a:t>
            </a:r>
            <a:r>
              <a:rPr lang="zh-CN" altLang="en-US" sz="2400" b="1" dirty="0">
                <a:latin typeface="华文宋体" panose="02010600040101010101" pitchFamily="2" charset="-122"/>
                <a:ea typeface="华文宋体" panose="02010600040101010101" pitchFamily="2" charset="-122"/>
              </a:rPr>
              <a:t>孙堪曾经全力迎战而攻入敌阵，他全然不逃避，多次受伤，宗族的人都依靠他（脱险）。</a:t>
            </a:r>
          </a:p>
        </p:txBody>
      </p:sp>
    </p:spTree>
    <p:extLst>
      <p:ext uri="{BB962C8B-B14F-4D97-AF65-F5344CB8AC3E}">
        <p14:creationId xmlns:p14="http://schemas.microsoft.com/office/powerpoint/2010/main" xmlns="" val="114951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1000"/>
                                        <p:tgtEl>
                                          <p:spTgt spid="1026"/>
                                        </p:tgtEl>
                                      </p:cBhvr>
                                    </p:animEffect>
                                    <p:anim calcmode="lin" valueType="num">
                                      <p:cBhvr>
                                        <p:cTn id="20" dur="1000" fill="hold"/>
                                        <p:tgtEl>
                                          <p:spTgt spid="1026"/>
                                        </p:tgtEl>
                                        <p:attrNameLst>
                                          <p:attrName>ppt_x</p:attrName>
                                        </p:attrNameLst>
                                      </p:cBhvr>
                                      <p:tavLst>
                                        <p:tav tm="0">
                                          <p:val>
                                            <p:strVal val="#ppt_x"/>
                                          </p:val>
                                        </p:tav>
                                        <p:tav tm="100000">
                                          <p:val>
                                            <p:strVal val="#ppt_x"/>
                                          </p:val>
                                        </p:tav>
                                      </p:tavLst>
                                    </p:anim>
                                    <p:anim calcmode="lin" valueType="num">
                                      <p:cBhvr>
                                        <p:cTn id="2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animBg="1"/>
      <p:bldP spid="6"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44008" y="0"/>
            <a:ext cx="3600400" cy="523220"/>
          </a:xfrm>
          <a:prstGeom prst="rect">
            <a:avLst/>
          </a:prstGeom>
          <a:noFill/>
        </p:spPr>
        <p:txBody>
          <a:bodyPr wrap="square" rtlCol="0">
            <a:spAutoFit/>
          </a:bodyPr>
          <a:lstStyle/>
          <a:p>
            <a:r>
              <a:rPr lang="zh-CN" altLang="en-US" sz="2800" b="1" dirty="0" smtClean="0">
                <a:solidFill>
                  <a:schemeClr val="bg1"/>
                </a:solidFill>
                <a:latin typeface="华文宋体" panose="02010600040101010101" pitchFamily="2" charset="-122"/>
                <a:ea typeface="华文宋体" panose="02010600040101010101" pitchFamily="2" charset="-122"/>
              </a:rPr>
              <a:t>词不离句，句不离段</a:t>
            </a:r>
            <a:endParaRPr lang="zh-CN" altLang="en-US" sz="2800" b="1" dirty="0">
              <a:solidFill>
                <a:schemeClr val="bg1"/>
              </a:solidFill>
              <a:latin typeface="华文宋体" panose="02010600040101010101" pitchFamily="2" charset="-122"/>
              <a:ea typeface="华文宋体" panose="02010600040101010101" pitchFamily="2" charset="-122"/>
            </a:endParaRPr>
          </a:p>
        </p:txBody>
      </p:sp>
      <p:sp>
        <p:nvSpPr>
          <p:cNvPr id="4" name="TextBox 3"/>
          <p:cNvSpPr txBox="1"/>
          <p:nvPr/>
        </p:nvSpPr>
        <p:spPr>
          <a:xfrm>
            <a:off x="539552" y="692696"/>
            <a:ext cx="6192688"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二、强化语境意识，抓牢句意分。</a:t>
            </a:r>
            <a:endParaRPr lang="en-US" altLang="zh-CN" sz="3200" b="1" dirty="0">
              <a:latin typeface="华文楷体" panose="02010600040101010101" pitchFamily="2" charset="-122"/>
              <a:ea typeface="华文楷体" panose="02010600040101010101" pitchFamily="2" charset="-122"/>
            </a:endParaRPr>
          </a:p>
        </p:txBody>
      </p:sp>
      <p:sp>
        <p:nvSpPr>
          <p:cNvPr id="5" name="TextBox 4"/>
          <p:cNvSpPr txBox="1"/>
          <p:nvPr/>
        </p:nvSpPr>
        <p:spPr>
          <a:xfrm>
            <a:off x="539552" y="1484784"/>
            <a:ext cx="7992888" cy="1754326"/>
          </a:xfrm>
          <a:prstGeom prst="rect">
            <a:avLst/>
          </a:prstGeom>
          <a:noFill/>
        </p:spPr>
        <p:txBody>
          <a:bodyPr wrap="square" rtlCol="0">
            <a:spAutoFit/>
          </a:bodyPr>
          <a:lstStyle/>
          <a:p>
            <a:r>
              <a:rPr lang="zh-CN" altLang="en-US" sz="2000" b="1" dirty="0" smtClean="0">
                <a:latin typeface="华文楷体" panose="02010600040101010101" pitchFamily="2" charset="-122"/>
                <a:ea typeface="华文楷体" panose="02010600040101010101" pitchFamily="2" charset="-122"/>
              </a:rPr>
              <a:t>例</a:t>
            </a:r>
            <a:r>
              <a:rPr lang="en-US" altLang="zh-CN" sz="2000" b="1" dirty="0" smtClean="0">
                <a:latin typeface="华文楷体" panose="02010600040101010101" pitchFamily="2" charset="-122"/>
                <a:ea typeface="华文楷体" panose="02010600040101010101" pitchFamily="2" charset="-122"/>
              </a:rPr>
              <a:t>3.</a:t>
            </a:r>
            <a:r>
              <a:rPr lang="zh-CN" altLang="en-US" sz="2000" b="1" dirty="0" smtClean="0">
                <a:latin typeface="华文楷体" panose="02010600040101010101" pitchFamily="2" charset="-122"/>
                <a:ea typeface="华文楷体" panose="02010600040101010101" pitchFamily="2" charset="-122"/>
              </a:rPr>
              <a:t>（</a:t>
            </a:r>
            <a:r>
              <a:rPr lang="en-US" altLang="zh-CN" sz="2000" b="1" dirty="0" smtClean="0">
                <a:latin typeface="华文楷体" panose="02010600040101010101" pitchFamily="2" charset="-122"/>
                <a:ea typeface="华文楷体" panose="02010600040101010101" pitchFamily="2" charset="-122"/>
              </a:rPr>
              <a:t>2016</a:t>
            </a:r>
            <a:r>
              <a:rPr lang="zh-CN" altLang="en-US" sz="2000" b="1" dirty="0" smtClean="0">
                <a:latin typeface="华文楷体" panose="02010600040101010101" pitchFamily="2" charset="-122"/>
                <a:ea typeface="华文楷体" panose="02010600040101010101" pitchFamily="2" charset="-122"/>
              </a:rPr>
              <a:t>全国卷</a:t>
            </a:r>
            <a:r>
              <a:rPr lang="zh-CN" altLang="zh-CN" sz="2000" b="1" dirty="0">
                <a:latin typeface="华文楷体" panose="02010600040101010101" pitchFamily="2" charset="-122"/>
                <a:ea typeface="华文楷体" panose="02010600040101010101" pitchFamily="2" charset="-122"/>
              </a:rPr>
              <a:t>Ⅰ</a:t>
            </a:r>
            <a:r>
              <a:rPr lang="zh-CN" altLang="en-US" sz="2000" b="1" dirty="0" smtClean="0">
                <a:latin typeface="华文楷体" panose="02010600040101010101" pitchFamily="2" charset="-122"/>
                <a:ea typeface="华文楷体" panose="02010600040101010101" pitchFamily="2" charset="-122"/>
              </a:rPr>
              <a:t>）</a:t>
            </a:r>
            <a:r>
              <a:rPr lang="zh-CN" altLang="zh-CN" sz="2000" b="1" dirty="0">
                <a:latin typeface="华文楷体" panose="02010600040101010101" pitchFamily="2" charset="-122"/>
                <a:ea typeface="华文楷体" panose="02010600040101010101" pitchFamily="2" charset="-122"/>
              </a:rPr>
              <a:t>曾公亮，字明仲，泉州晋江人。举进士甲科，知会稽县</a:t>
            </a:r>
            <a:r>
              <a:rPr lang="zh-CN" altLang="zh-CN" sz="2000" b="1" dirty="0" smtClean="0">
                <a:latin typeface="华文楷体" panose="02010600040101010101" pitchFamily="2" charset="-122"/>
                <a:ea typeface="华文楷体" panose="02010600040101010101" pitchFamily="2" charset="-122"/>
              </a:rPr>
              <a:t>。</a:t>
            </a:r>
            <a:r>
              <a:rPr lang="zh-CN" altLang="zh-CN" sz="2000" b="1" dirty="0">
                <a:latin typeface="华文楷体" panose="02010600040101010101" pitchFamily="2" charset="-122"/>
                <a:ea typeface="华文楷体" panose="02010600040101010101" pitchFamily="2" charset="-122"/>
              </a:rPr>
              <a:t>英宗即位，加中书侍郎兼礼部尚书，寻加户部尚书。帝不豫，辽使至不能见，命公亮宴于馆，使者不肯赴。公亮质之曰：</a:t>
            </a:r>
            <a:r>
              <a:rPr lang="zh-CN" altLang="zh-CN" sz="2000" b="1" u="sng" dirty="0">
                <a:latin typeface="华文楷体" panose="02010600040101010101" pitchFamily="2" charset="-122"/>
                <a:ea typeface="华文楷体" panose="02010600040101010101" pitchFamily="2" charset="-122"/>
              </a:rPr>
              <a:t>“</a:t>
            </a:r>
            <a:r>
              <a:rPr lang="zh-CN" altLang="zh-CN" sz="2400" b="1" u="sng" dirty="0">
                <a:solidFill>
                  <a:srgbClr val="FF0000"/>
                </a:solidFill>
                <a:latin typeface="华文楷体" panose="02010600040101010101" pitchFamily="2" charset="-122"/>
                <a:ea typeface="华文楷体" panose="02010600040101010101" pitchFamily="2" charset="-122"/>
              </a:rPr>
              <a:t>锡宴不赴，是不虔君命也。人主有疾，而必使亲临，处之安乎？</a:t>
            </a:r>
            <a:r>
              <a:rPr lang="zh-CN" altLang="zh-CN" sz="2000" b="1" dirty="0">
                <a:latin typeface="华文楷体" panose="02010600040101010101" pitchFamily="2" charset="-122"/>
                <a:ea typeface="华文楷体" panose="02010600040101010101" pitchFamily="2" charset="-122"/>
              </a:rPr>
              <a:t>”使者即就席。</a:t>
            </a:r>
            <a:endParaRPr lang="zh-CN" altLang="en-US" sz="2000" b="1" dirty="0">
              <a:latin typeface="华文楷体" panose="02010600040101010101" pitchFamily="2" charset="-122"/>
              <a:ea typeface="华文楷体" panose="02010600040101010101" pitchFamily="2" charset="-122"/>
            </a:endParaRPr>
          </a:p>
        </p:txBody>
      </p:sp>
      <p:sp>
        <p:nvSpPr>
          <p:cNvPr id="6" name="TextBox 5"/>
          <p:cNvSpPr txBox="1"/>
          <p:nvPr/>
        </p:nvSpPr>
        <p:spPr>
          <a:xfrm>
            <a:off x="574898" y="3429000"/>
            <a:ext cx="7992888" cy="1477328"/>
          </a:xfrm>
          <a:prstGeom prst="rect">
            <a:avLst/>
          </a:prstGeom>
          <a:noFill/>
        </p:spPr>
        <p:txBody>
          <a:bodyPr wrap="square" rtlCol="0">
            <a:spAutoFit/>
          </a:bodyPr>
          <a:lstStyle/>
          <a:p>
            <a:r>
              <a:rPr lang="zh-CN" altLang="en-US" sz="2400" b="1" dirty="0" smtClean="0">
                <a:latin typeface="华文宋体" panose="02010600040101010101" pitchFamily="2" charset="-122"/>
                <a:ea typeface="华文宋体" panose="02010600040101010101" pitchFamily="2" charset="-122"/>
              </a:rPr>
              <a:t>考生答案：</a:t>
            </a:r>
            <a:r>
              <a:rPr lang="zh-CN" altLang="zh-CN" sz="2400" b="1" dirty="0" smtClean="0">
                <a:latin typeface="华文宋体" panose="02010600040101010101" pitchFamily="2" charset="-122"/>
                <a:ea typeface="华文宋体" panose="02010600040101010101" pitchFamily="2" charset="-122"/>
              </a:rPr>
              <a:t>（君主）赐宴不前往，这是对君主命令的不尊重。君主生病，却一定要使他亲自到场，这样对他，他能心安吗？</a:t>
            </a:r>
          </a:p>
          <a:p>
            <a:endParaRPr lang="zh-CN" altLang="en-US" dirty="0"/>
          </a:p>
        </p:txBody>
      </p:sp>
      <p:sp>
        <p:nvSpPr>
          <p:cNvPr id="8" name="矩形 7"/>
          <p:cNvSpPr/>
          <p:nvPr/>
        </p:nvSpPr>
        <p:spPr>
          <a:xfrm>
            <a:off x="566718" y="4797152"/>
            <a:ext cx="7677689" cy="830997"/>
          </a:xfrm>
          <a:prstGeom prst="rect">
            <a:avLst/>
          </a:prstGeom>
        </p:spPr>
        <p:txBody>
          <a:bodyPr wrap="square">
            <a:spAutoFit/>
          </a:bodyPr>
          <a:lstStyle/>
          <a:p>
            <a:r>
              <a:rPr lang="zh-CN" altLang="en-US" sz="2400" b="1" dirty="0">
                <a:latin typeface="华文宋体" panose="02010600040101010101" pitchFamily="2" charset="-122"/>
                <a:ea typeface="华文宋体" panose="02010600040101010101" pitchFamily="2" charset="-122"/>
              </a:rPr>
              <a:t>参考答案：</a:t>
            </a:r>
            <a:r>
              <a:rPr lang="zh-CN" altLang="zh-CN" sz="2400" b="1" dirty="0">
                <a:latin typeface="华文宋体" panose="02010600040101010101" pitchFamily="2" charset="-122"/>
                <a:ea typeface="华文宋体" panose="02010600040101010101" pitchFamily="2" charset="-122"/>
              </a:rPr>
              <a:t>赐宴不到场，这是对君主命令的不敬。君主有病，却一定要他亲临宴会，</a:t>
            </a:r>
            <a:r>
              <a:rPr lang="zh-CN" altLang="en-US" sz="2400" b="1" dirty="0">
                <a:latin typeface="华文宋体" panose="02010600040101010101" pitchFamily="2" charset="-122"/>
                <a:ea typeface="华文宋体" panose="02010600040101010101" pitchFamily="2" charset="-122"/>
              </a:rPr>
              <a:t>你</a:t>
            </a:r>
            <a:r>
              <a:rPr lang="zh-CN" altLang="zh-CN" sz="2400" b="1" dirty="0">
                <a:latin typeface="华文宋体" panose="02010600040101010101" pitchFamily="2" charset="-122"/>
                <a:ea typeface="华文宋体" panose="02010600040101010101" pitchFamily="2" charset="-122"/>
              </a:rPr>
              <a:t>做这样的事能心安吗？</a:t>
            </a:r>
          </a:p>
        </p:txBody>
      </p:sp>
    </p:spTree>
    <p:extLst>
      <p:ext uri="{BB962C8B-B14F-4D97-AF65-F5344CB8AC3E}">
        <p14:creationId xmlns:p14="http://schemas.microsoft.com/office/powerpoint/2010/main" xmlns="" val="271226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6136" y="-99392"/>
            <a:ext cx="2160240" cy="646331"/>
          </a:xfrm>
          <a:prstGeom prst="rect">
            <a:avLst/>
          </a:prstGeom>
          <a:noFill/>
        </p:spPr>
        <p:txBody>
          <a:bodyPr wrap="square" rtlCol="0">
            <a:spAutoFit/>
          </a:bodyPr>
          <a:lstStyle/>
          <a:p>
            <a:r>
              <a:rPr lang="zh-CN" altLang="en-US" sz="3600" b="1" dirty="0" smtClean="0">
                <a:solidFill>
                  <a:schemeClr val="bg1"/>
                </a:solidFill>
              </a:rPr>
              <a:t>练习</a:t>
            </a:r>
            <a:endParaRPr lang="zh-CN" altLang="en-US" sz="3600" b="1" dirty="0">
              <a:solidFill>
                <a:schemeClr val="bg1"/>
              </a:solidFill>
            </a:endParaRPr>
          </a:p>
        </p:txBody>
      </p:sp>
      <p:sp>
        <p:nvSpPr>
          <p:cNvPr id="5" name="矩形 4"/>
          <p:cNvSpPr/>
          <p:nvPr/>
        </p:nvSpPr>
        <p:spPr>
          <a:xfrm>
            <a:off x="467544" y="823907"/>
            <a:ext cx="8208912" cy="4401205"/>
          </a:xfrm>
          <a:prstGeom prst="rect">
            <a:avLst/>
          </a:prstGeom>
        </p:spPr>
        <p:txBody>
          <a:bodyPr wrap="square">
            <a:spAutoFit/>
          </a:bodyPr>
          <a:lstStyle/>
          <a:p>
            <a:r>
              <a:rPr lang="zh-CN" altLang="zh-CN" sz="2400" smtClean="0">
                <a:latin typeface="宋体" panose="02010600030101010101" pitchFamily="2" charset="-122"/>
                <a:ea typeface="宋体" panose="02010600030101010101" pitchFamily="2" charset="-122"/>
              </a:rPr>
              <a:t>将</a:t>
            </a:r>
            <a:r>
              <a:rPr lang="zh-CN" altLang="zh-CN" sz="2400" dirty="0">
                <a:latin typeface="宋体" panose="02010600030101010101" pitchFamily="2" charset="-122"/>
                <a:ea typeface="宋体" panose="02010600030101010101" pitchFamily="2" charset="-122"/>
              </a:rPr>
              <a:t>文中画横线的句子翻译成现代汉语。</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华文楷体" panose="02010600040101010101" pitchFamily="2" charset="-122"/>
                <a:ea typeface="华文楷体" panose="02010600040101010101" pitchFamily="2" charset="-122"/>
              </a:rPr>
              <a:t>梁</a:t>
            </a:r>
            <a:r>
              <a:rPr lang="zh-CN" altLang="zh-CN" sz="2400" dirty="0">
                <a:latin typeface="华文楷体" panose="02010600040101010101" pitchFamily="2" charset="-122"/>
                <a:ea typeface="华文楷体" panose="02010600040101010101" pitchFamily="2" charset="-122"/>
              </a:rPr>
              <a:t>曾，字贡父，燕人。至元十年，用累考及格，授云南诸路行省都事。十五年，转同知广南西道左右两江宣抚司事。明年，除知南阳府。</a:t>
            </a:r>
            <a:r>
              <a:rPr lang="zh-CN" altLang="zh-CN" sz="2800" u="sng" dirty="0">
                <a:solidFill>
                  <a:srgbClr val="FF0000"/>
                </a:solidFill>
                <a:latin typeface="华文楷体" panose="02010600040101010101" pitchFamily="2" charset="-122"/>
                <a:ea typeface="华文楷体" panose="02010600040101010101" pitchFamily="2" charset="-122"/>
              </a:rPr>
              <a:t>南阳在宋末为边鄙，桑柘未成，而岁赋丝，民甚苦之。</a:t>
            </a:r>
            <a:r>
              <a:rPr lang="zh-CN" altLang="zh-CN" sz="2400" dirty="0">
                <a:latin typeface="华文楷体" panose="02010600040101010101" pitchFamily="2" charset="-122"/>
                <a:ea typeface="华文楷体" panose="02010600040101010101" pitchFamily="2" charset="-122"/>
              </a:rPr>
              <a:t>曾请折输布，民便之。大德元年，除杭州路总管。</a:t>
            </a:r>
            <a:r>
              <a:rPr lang="zh-CN" altLang="zh-CN" sz="2800" u="sng" dirty="0">
                <a:solidFill>
                  <a:srgbClr val="FF0000"/>
                </a:solidFill>
                <a:latin typeface="华文楷体" panose="02010600040101010101" pitchFamily="2" charset="-122"/>
                <a:ea typeface="华文楷体" panose="02010600040101010101" pitchFamily="2" charset="-122"/>
              </a:rPr>
              <a:t>请禁莫夜鞫囚、游街、酷刑，朝廷是之，著为令。</a:t>
            </a: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节选自</a:t>
            </a:r>
            <a:r>
              <a:rPr lang="zh-CN" altLang="zh-CN" sz="2400" dirty="0" smtClean="0">
                <a:latin typeface="宋体" panose="02010600030101010101" pitchFamily="2" charset="-122"/>
                <a:ea typeface="宋体" panose="02010600030101010101" pitchFamily="2" charset="-122"/>
              </a:rPr>
              <a:t>《元史·梁曾传》）</a:t>
            </a:r>
            <a:endParaRPr lang="zh-CN"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）南阳在宋末为边鄙，桑柘未成，而岁赋丝，民甚苦之。</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）请禁莫夜鞫囚、游街、酷刑，朝廷是之，著为令。</a:t>
            </a:r>
          </a:p>
        </p:txBody>
      </p:sp>
    </p:spTree>
    <p:extLst>
      <p:ext uri="{BB962C8B-B14F-4D97-AF65-F5344CB8AC3E}">
        <p14:creationId xmlns:p14="http://schemas.microsoft.com/office/powerpoint/2010/main" xmlns="" val="2731706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nyz50\Desktop\988cffc2c46c60e199447a5798e6da49.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92566" y="3140968"/>
            <a:ext cx="3581200" cy="386377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3" name="图示 2"/>
          <p:cNvGraphicFramePr/>
          <p:nvPr>
            <p:extLst>
              <p:ext uri="{D42A27DB-BD31-4B8C-83A1-F6EECF244321}">
                <p14:modId xmlns:p14="http://schemas.microsoft.com/office/powerpoint/2010/main" xmlns="" val="1441418089"/>
              </p:ext>
            </p:extLst>
          </p:nvPr>
        </p:nvGraphicFramePr>
        <p:xfrm>
          <a:off x="467544" y="1008857"/>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5148064" y="-82052"/>
            <a:ext cx="3312368" cy="769441"/>
          </a:xfrm>
          <a:prstGeom prst="rect">
            <a:avLst/>
          </a:prstGeom>
          <a:noFill/>
        </p:spPr>
        <p:txBody>
          <a:bodyPr wrap="square" rtlCol="0">
            <a:spAutoFit/>
          </a:bodyPr>
          <a:lstStyle/>
          <a:p>
            <a:r>
              <a:rPr lang="zh-CN" altLang="en-US" sz="4400" b="1"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学习目标</a:t>
            </a:r>
            <a:endParaRPr lang="zh-CN" altLang="en-US" sz="44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5" name="TextBox 4"/>
          <p:cNvSpPr txBox="1"/>
          <p:nvPr/>
        </p:nvSpPr>
        <p:spPr>
          <a:xfrm>
            <a:off x="827584" y="1524867"/>
            <a:ext cx="576064" cy="646331"/>
          </a:xfrm>
          <a:prstGeom prst="rect">
            <a:avLst/>
          </a:prstGeom>
          <a:noFill/>
        </p:spPr>
        <p:txBody>
          <a:bodyPr wrap="square" rtlCol="0">
            <a:spAutoFit/>
          </a:bodyPr>
          <a:lstStyle/>
          <a:p>
            <a:r>
              <a:rPr lang="en-US" altLang="zh-CN" sz="3600" b="1" dirty="0" smtClean="0"/>
              <a:t>1</a:t>
            </a:r>
            <a:endParaRPr lang="zh-CN" altLang="en-US" sz="3600" b="1" dirty="0"/>
          </a:p>
        </p:txBody>
      </p:sp>
      <p:sp>
        <p:nvSpPr>
          <p:cNvPr id="6" name="TextBox 5"/>
          <p:cNvSpPr txBox="1"/>
          <p:nvPr/>
        </p:nvSpPr>
        <p:spPr>
          <a:xfrm>
            <a:off x="899592" y="2817802"/>
            <a:ext cx="648072" cy="646331"/>
          </a:xfrm>
          <a:prstGeom prst="rect">
            <a:avLst/>
          </a:prstGeom>
          <a:noFill/>
        </p:spPr>
        <p:txBody>
          <a:bodyPr wrap="square" rtlCol="0">
            <a:spAutoFit/>
          </a:bodyPr>
          <a:lstStyle/>
          <a:p>
            <a:r>
              <a:rPr lang="en-US" altLang="zh-CN" sz="3600" b="1" dirty="0" smtClean="0"/>
              <a:t>2</a:t>
            </a:r>
            <a:endParaRPr lang="zh-CN" altLang="en-US" sz="3600" b="1" dirty="0"/>
          </a:p>
        </p:txBody>
      </p:sp>
      <p:sp>
        <p:nvSpPr>
          <p:cNvPr id="7" name="TextBox 6"/>
          <p:cNvSpPr txBox="1"/>
          <p:nvPr/>
        </p:nvSpPr>
        <p:spPr>
          <a:xfrm>
            <a:off x="827584" y="4005064"/>
            <a:ext cx="576064" cy="646331"/>
          </a:xfrm>
          <a:prstGeom prst="rect">
            <a:avLst/>
          </a:prstGeom>
          <a:noFill/>
        </p:spPr>
        <p:txBody>
          <a:bodyPr wrap="square" rtlCol="0">
            <a:spAutoFit/>
          </a:bodyPr>
          <a:lstStyle/>
          <a:p>
            <a:r>
              <a:rPr lang="en-US" altLang="zh-CN" sz="3600" b="1" dirty="0" smtClean="0"/>
              <a:t>3</a:t>
            </a:r>
            <a:endParaRPr lang="zh-CN" altLang="en-US" sz="3600" b="1" dirty="0"/>
          </a:p>
        </p:txBody>
      </p:sp>
      <p:sp>
        <p:nvSpPr>
          <p:cNvPr id="8" name="TextBox 7"/>
          <p:cNvSpPr txBox="1"/>
          <p:nvPr/>
        </p:nvSpPr>
        <p:spPr>
          <a:xfrm>
            <a:off x="928662" y="5000636"/>
            <a:ext cx="5400600"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b="1" dirty="0" smtClean="0">
                <a:latin typeface="华文楷体" panose="02010600040101010101" pitchFamily="2" charset="-122"/>
                <a:ea typeface="华文楷体" panose="02010600040101010101" pitchFamily="2" charset="-122"/>
              </a:rPr>
              <a:t>4</a:t>
            </a:r>
            <a:r>
              <a:rPr lang="en-US" altLang="zh-CN" sz="3200" b="1" dirty="0" smtClean="0">
                <a:latin typeface="华文楷体" panose="02010600040101010101" pitchFamily="2" charset="-122"/>
                <a:ea typeface="华文楷体" panose="02010600040101010101" pitchFamily="2" charset="-122"/>
              </a:rPr>
              <a:t>.</a:t>
            </a:r>
            <a:r>
              <a:rPr lang="zh-CN" altLang="en-US" sz="3200" b="1" dirty="0" smtClean="0">
                <a:latin typeface="华文楷体" panose="02010600040101010101" pitchFamily="2" charset="-122"/>
                <a:ea typeface="华文楷体" panose="02010600040101010101" pitchFamily="2" charset="-122"/>
              </a:rPr>
              <a:t>剖析文句设定，</a:t>
            </a:r>
            <a:r>
              <a:rPr lang="zh-CN" altLang="en-US" sz="3200" b="1" dirty="0">
                <a:latin typeface="华文楷体" panose="02010600040101010101" pitchFamily="2" charset="-122"/>
                <a:ea typeface="华文楷体" panose="02010600040101010101" pitchFamily="2" charset="-122"/>
              </a:rPr>
              <a:t>紧</a:t>
            </a:r>
            <a:r>
              <a:rPr lang="zh-CN" altLang="en-US" sz="3200" b="1" dirty="0" smtClean="0">
                <a:latin typeface="华文楷体" panose="02010600040101010101" pitchFamily="2" charset="-122"/>
                <a:ea typeface="华文楷体" panose="02010600040101010101" pitchFamily="2" charset="-122"/>
              </a:rPr>
              <a:t>盯采分点。</a:t>
            </a:r>
            <a:endParaRPr lang="en-US" altLang="zh-CN" sz="3200" b="1" dirty="0">
              <a:latin typeface="华文楷体" panose="02010600040101010101" pitchFamily="2" charset="-122"/>
              <a:ea typeface="华文楷体" panose="02010600040101010101" pitchFamily="2" charset="-122"/>
            </a:endParaRPr>
          </a:p>
        </p:txBody>
      </p:sp>
      <p:sp>
        <p:nvSpPr>
          <p:cNvPr id="9" name="TextBox 8"/>
          <p:cNvSpPr txBox="1"/>
          <p:nvPr/>
        </p:nvSpPr>
        <p:spPr>
          <a:xfrm>
            <a:off x="1000100" y="5857892"/>
            <a:ext cx="5381844" cy="584775"/>
          </a:xfrm>
          <a:prstGeom prst="rect">
            <a:avLst/>
          </a:prstGeom>
          <a:effectLst>
            <a:glow rad="63500">
              <a:schemeClr val="accent2">
                <a:satMod val="175000"/>
                <a:alpha val="40000"/>
              </a:schemeClr>
            </a:glow>
            <a:softEdge rad="6350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b="1" dirty="0" smtClean="0">
                <a:latin typeface="华文楷体" panose="02010600040101010101" pitchFamily="2" charset="-122"/>
                <a:ea typeface="华文楷体" panose="02010600040101010101" pitchFamily="2" charset="-122"/>
              </a:rPr>
              <a:t>5</a:t>
            </a:r>
            <a:r>
              <a:rPr lang="en-US" altLang="zh-CN" sz="3200" b="1" dirty="0" smtClean="0">
                <a:latin typeface="华文楷体" panose="02010600040101010101" pitchFamily="2" charset="-122"/>
                <a:ea typeface="华文楷体" panose="02010600040101010101" pitchFamily="2" charset="-122"/>
              </a:rPr>
              <a:t>.</a:t>
            </a:r>
            <a:r>
              <a:rPr lang="zh-CN" altLang="en-US" sz="3200" b="1" dirty="0" smtClean="0">
                <a:latin typeface="华文楷体" panose="02010600040101010101" pitchFamily="2" charset="-122"/>
                <a:ea typeface="华文楷体" panose="02010600040101010101" pitchFamily="2" charset="-122"/>
              </a:rPr>
              <a:t>强化语境意识，抓牢句意分。</a:t>
            </a:r>
            <a:endParaRPr lang="en-US" altLang="zh-CN" sz="3200" b="1"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xmlns="" val="3481801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576430" y="24794"/>
            <a:ext cx="802798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b="1">
              <a:solidFill>
                <a:srgbClr val="000000"/>
              </a:solidFill>
            </a:endParaRPr>
          </a:p>
        </p:txBody>
      </p:sp>
      <p:sp>
        <p:nvSpPr>
          <p:cNvPr id="6148" name="Text Box 4"/>
          <p:cNvSpPr txBox="1">
            <a:spLocks noChangeArrowheads="1"/>
          </p:cNvSpPr>
          <p:nvPr/>
        </p:nvSpPr>
        <p:spPr bwMode="auto">
          <a:xfrm>
            <a:off x="412260" y="1700808"/>
            <a:ext cx="8221107"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spcBef>
                <a:spcPct val="50000"/>
              </a:spcBef>
            </a:pPr>
            <a:r>
              <a:rPr lang="zh-CN" altLang="en-US" sz="3200" b="1" dirty="0" smtClean="0">
                <a:solidFill>
                  <a:srgbClr val="FF0000"/>
                </a:solidFill>
                <a:latin typeface="华文楷体" panose="02010600040101010101" pitchFamily="2" charset="-122"/>
                <a:ea typeface="华文楷体" panose="02010600040101010101" pitchFamily="2" charset="-122"/>
              </a:rPr>
              <a:t>“信”</a:t>
            </a:r>
            <a:r>
              <a:rPr lang="zh-CN" altLang="en-US" sz="3200" b="1" dirty="0">
                <a:solidFill>
                  <a:srgbClr val="FF0000"/>
                </a:solidFill>
                <a:latin typeface="华文楷体" panose="02010600040101010101" pitchFamily="2" charset="-122"/>
                <a:ea typeface="华文楷体" panose="02010600040101010101" pitchFamily="2" charset="-122"/>
              </a:rPr>
              <a:t>，</a:t>
            </a:r>
            <a:r>
              <a:rPr lang="zh-CN" altLang="en-US" sz="3200" b="1" dirty="0">
                <a:solidFill>
                  <a:srgbClr val="000000"/>
                </a:solidFill>
                <a:latin typeface="华文楷体" panose="02010600040101010101" pitchFamily="2" charset="-122"/>
                <a:ea typeface="华文楷体" panose="02010600040101010101" pitchFamily="2" charset="-122"/>
              </a:rPr>
              <a:t>就是译文要准确表达原文的意思，不歪曲、不遗漏、</a:t>
            </a:r>
            <a:r>
              <a:rPr lang="zh-CN" altLang="en-US" sz="3200" b="1" dirty="0" smtClean="0">
                <a:solidFill>
                  <a:srgbClr val="000000"/>
                </a:solidFill>
                <a:latin typeface="华文楷体" panose="02010600040101010101" pitchFamily="2" charset="-122"/>
                <a:ea typeface="华文楷体" panose="02010600040101010101" pitchFamily="2" charset="-122"/>
              </a:rPr>
              <a:t>不随意增减意思。</a:t>
            </a:r>
            <a:endParaRPr lang="zh-CN" altLang="en-US" sz="3200" b="1" dirty="0">
              <a:solidFill>
                <a:srgbClr val="000000"/>
              </a:solidFill>
              <a:latin typeface="华文楷体" panose="02010600040101010101" pitchFamily="2" charset="-122"/>
              <a:ea typeface="华文楷体" panose="02010600040101010101" pitchFamily="2" charset="-122"/>
            </a:endParaRPr>
          </a:p>
          <a:p>
            <a:pPr>
              <a:lnSpc>
                <a:spcPct val="150000"/>
              </a:lnSpc>
              <a:spcBef>
                <a:spcPct val="50000"/>
              </a:spcBef>
            </a:pPr>
            <a:r>
              <a:rPr lang="zh-CN" altLang="en-US" sz="3200" b="1" dirty="0">
                <a:solidFill>
                  <a:srgbClr val="000000"/>
                </a:solidFill>
                <a:latin typeface="华文楷体" panose="02010600040101010101" pitchFamily="2" charset="-122"/>
                <a:ea typeface="华文楷体" panose="02010600040101010101" pitchFamily="2" charset="-122"/>
              </a:rPr>
              <a:t> </a:t>
            </a:r>
            <a:r>
              <a:rPr lang="zh-CN" altLang="en-US" sz="3200" b="1" dirty="0" smtClean="0">
                <a:solidFill>
                  <a:srgbClr val="FF0000"/>
                </a:solidFill>
                <a:latin typeface="华文楷体" panose="02010600040101010101" pitchFamily="2" charset="-122"/>
                <a:ea typeface="华文楷体" panose="02010600040101010101" pitchFamily="2" charset="-122"/>
              </a:rPr>
              <a:t>“达”</a:t>
            </a:r>
            <a:r>
              <a:rPr lang="zh-CN" altLang="en-US" sz="3200" b="1" dirty="0">
                <a:solidFill>
                  <a:srgbClr val="FF0000"/>
                </a:solidFill>
                <a:latin typeface="华文楷体" panose="02010600040101010101" pitchFamily="2" charset="-122"/>
                <a:ea typeface="华文楷体" panose="02010600040101010101" pitchFamily="2" charset="-122"/>
              </a:rPr>
              <a:t>，</a:t>
            </a:r>
            <a:r>
              <a:rPr lang="zh-CN" altLang="en-US" sz="3200" b="1" dirty="0">
                <a:solidFill>
                  <a:srgbClr val="000000"/>
                </a:solidFill>
                <a:latin typeface="华文楷体" panose="02010600040101010101" pitchFamily="2" charset="-122"/>
                <a:ea typeface="华文楷体" panose="02010600040101010101" pitchFamily="2" charset="-122"/>
              </a:rPr>
              <a:t>就是</a:t>
            </a:r>
            <a:r>
              <a:rPr lang="zh-CN" altLang="en-US" sz="3200" b="1" dirty="0" smtClean="0">
                <a:solidFill>
                  <a:srgbClr val="000000"/>
                </a:solidFill>
                <a:latin typeface="华文楷体" panose="02010600040101010101" pitchFamily="2" charset="-122"/>
                <a:ea typeface="华文楷体" panose="02010600040101010101" pitchFamily="2" charset="-122"/>
              </a:rPr>
              <a:t>译文语意通畅，</a:t>
            </a:r>
            <a:r>
              <a:rPr lang="zh-CN" altLang="en-US" sz="3200" b="1" dirty="0">
                <a:solidFill>
                  <a:srgbClr val="000000"/>
                </a:solidFill>
                <a:latin typeface="华文楷体" panose="02010600040101010101" pitchFamily="2" charset="-122"/>
                <a:ea typeface="华文楷体" panose="02010600040101010101" pitchFamily="2" charset="-122"/>
              </a:rPr>
              <a:t>符合现代汉语</a:t>
            </a:r>
            <a:r>
              <a:rPr lang="zh-CN" altLang="en-US" sz="3200" b="1" dirty="0" smtClean="0">
                <a:solidFill>
                  <a:srgbClr val="000000"/>
                </a:solidFill>
                <a:latin typeface="华文楷体" panose="02010600040101010101" pitchFamily="2" charset="-122"/>
                <a:ea typeface="华文楷体" panose="02010600040101010101" pitchFamily="2" charset="-122"/>
              </a:rPr>
              <a:t>表达习惯</a:t>
            </a:r>
            <a:r>
              <a:rPr lang="zh-CN" altLang="en-US" sz="3200" b="1" dirty="0">
                <a:solidFill>
                  <a:srgbClr val="000000"/>
                </a:solidFill>
                <a:latin typeface="华文楷体" panose="02010600040101010101" pitchFamily="2" charset="-122"/>
                <a:ea typeface="华文楷体" panose="02010600040101010101" pitchFamily="2" charset="-122"/>
              </a:rPr>
              <a:t>，无语病。　</a:t>
            </a:r>
          </a:p>
          <a:p>
            <a:pPr>
              <a:lnSpc>
                <a:spcPct val="150000"/>
              </a:lnSpc>
              <a:spcBef>
                <a:spcPct val="50000"/>
              </a:spcBef>
            </a:pPr>
            <a:r>
              <a:rPr lang="zh-CN" altLang="en-US" sz="3200" b="1" dirty="0">
                <a:solidFill>
                  <a:srgbClr val="0070C0"/>
                </a:solidFill>
                <a:latin typeface="华文楷体" panose="02010600040101010101" pitchFamily="2" charset="-122"/>
                <a:ea typeface="华文楷体" panose="02010600040101010101" pitchFamily="2" charset="-122"/>
              </a:rPr>
              <a:t> </a:t>
            </a:r>
            <a:r>
              <a:rPr lang="zh-CN" altLang="en-US" sz="3200" b="1" dirty="0" smtClean="0">
                <a:solidFill>
                  <a:srgbClr val="0070C0"/>
                </a:solidFill>
                <a:latin typeface="华文楷体" panose="02010600040101010101" pitchFamily="2" charset="-122"/>
                <a:ea typeface="华文楷体" panose="02010600040101010101" pitchFamily="2" charset="-122"/>
              </a:rPr>
              <a:t>“雅”，译文要尽量有一些美感，能译出原文的语言风格和艺术水准。</a:t>
            </a:r>
            <a:endParaRPr lang="zh-CN" altLang="en-US" sz="3200" b="1" dirty="0">
              <a:solidFill>
                <a:srgbClr val="0070C0"/>
              </a:solidFill>
              <a:latin typeface="华文楷体" panose="02010600040101010101" pitchFamily="2" charset="-122"/>
              <a:ea typeface="华文楷体" panose="02010600040101010101" pitchFamily="2" charset="-122"/>
            </a:endParaRPr>
          </a:p>
        </p:txBody>
      </p:sp>
      <p:sp>
        <p:nvSpPr>
          <p:cNvPr id="16388" name="Text Box 5"/>
          <p:cNvSpPr txBox="1">
            <a:spLocks noChangeArrowheads="1"/>
          </p:cNvSpPr>
          <p:nvPr/>
        </p:nvSpPr>
        <p:spPr bwMode="auto">
          <a:xfrm>
            <a:off x="4590424" y="-38912"/>
            <a:ext cx="4105052" cy="769441"/>
          </a:xfrm>
          <a:prstGeom prst="rect">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4400" b="1" dirty="0" smtClean="0">
                <a:solidFill>
                  <a:schemeClr val="bg2">
                    <a:lumMod val="75000"/>
                  </a:schemeClr>
                </a:solidFill>
                <a:ea typeface="楷体_GB2312" pitchFamily="49" charset="-122"/>
              </a:rPr>
              <a:t>   </a:t>
            </a:r>
            <a:r>
              <a:rPr lang="zh-CN" altLang="en-US" sz="4400" b="1" dirty="0" smtClean="0">
                <a:solidFill>
                  <a:schemeClr val="bg1"/>
                </a:solidFill>
                <a:ea typeface="楷体_GB2312" pitchFamily="49" charset="-122"/>
              </a:rPr>
              <a:t>基本原则</a:t>
            </a:r>
            <a:endParaRPr lang="zh-CN" altLang="en-US" sz="4400" b="1" dirty="0">
              <a:solidFill>
                <a:schemeClr val="bg1"/>
              </a:solidFill>
              <a:ea typeface="楷体_GB2312" pitchFamily="49" charset="-122"/>
            </a:endParaRPr>
          </a:p>
        </p:txBody>
      </p:sp>
      <p:graphicFrame>
        <p:nvGraphicFramePr>
          <p:cNvPr id="2" name="图示 1"/>
          <p:cNvGraphicFramePr/>
          <p:nvPr>
            <p:extLst>
              <p:ext uri="{D42A27DB-BD31-4B8C-83A1-F6EECF244321}">
                <p14:modId xmlns:p14="http://schemas.microsoft.com/office/powerpoint/2010/main" xmlns="" val="1575652242"/>
              </p:ext>
            </p:extLst>
          </p:nvPr>
        </p:nvGraphicFramePr>
        <p:xfrm>
          <a:off x="755576" y="-15526"/>
          <a:ext cx="3808030" cy="22923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179315511"/>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8"/>
                                        </p:tgtEl>
                                        <p:attrNameLst>
                                          <p:attrName>style.visibility</p:attrName>
                                        </p:attrNameLst>
                                      </p:cBhvr>
                                      <p:to>
                                        <p:strVal val="visible"/>
                                      </p:to>
                                    </p:set>
                                    <p:anim calcmode="discrete" valueType="clr">
                                      <p:cBhvr override="childStyle">
                                        <p:cTn id="7" dur="80"/>
                                        <p:tgtEl>
                                          <p:spTgt spid="61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8"/>
                                        </p:tgtEl>
                                        <p:attrNameLst>
                                          <p:attrName>fillcolor</p:attrName>
                                        </p:attrNameLst>
                                      </p:cBhvr>
                                      <p:tavLst>
                                        <p:tav tm="0">
                                          <p:val>
                                            <p:clrVal>
                                              <a:schemeClr val="accent2"/>
                                            </p:clrVal>
                                          </p:val>
                                        </p:tav>
                                        <p:tav tm="50000">
                                          <p:val>
                                            <p:clrVal>
                                              <a:schemeClr val="hlink"/>
                                            </p:clrVal>
                                          </p:val>
                                        </p:tav>
                                      </p:tavLst>
                                    </p:anim>
                                    <p:set>
                                      <p:cBhvr>
                                        <p:cTn id="9" dur="80"/>
                                        <p:tgtEl>
                                          <p:spTgt spid="61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827088" y="1700213"/>
            <a:ext cx="7489825" cy="1381125"/>
          </a:xfrm>
          <a:prstGeom prst="rect">
            <a:avLst/>
          </a:prstGeom>
          <a:ln>
            <a:headEnd/>
            <a:tailEnd/>
          </a:ln>
          <a:effectLst>
            <a:softEdge rad="31750"/>
          </a:effectLst>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spcBef>
                <a:spcPct val="50000"/>
              </a:spcBef>
            </a:pPr>
            <a:r>
              <a:rPr lang="zh-CN" altLang="en-US" sz="4400" b="1" dirty="0">
                <a:solidFill>
                  <a:srgbClr val="000000"/>
                </a:solidFill>
                <a:latin typeface="Times New Roman" pitchFamily="18" charset="0"/>
                <a:ea typeface="隶书" pitchFamily="49" charset="-122"/>
              </a:rPr>
              <a:t>直译</a:t>
            </a:r>
            <a:r>
              <a:rPr lang="zh-CN" altLang="en-US" sz="4400" b="1" dirty="0" smtClean="0">
                <a:solidFill>
                  <a:srgbClr val="000000"/>
                </a:solidFill>
                <a:latin typeface="Times New Roman" pitchFamily="18" charset="0"/>
                <a:ea typeface="隶书" pitchFamily="49" charset="-122"/>
              </a:rPr>
              <a:t>为主，字字</a:t>
            </a:r>
            <a:r>
              <a:rPr lang="zh-CN" altLang="en-US" sz="4400" b="1" dirty="0">
                <a:solidFill>
                  <a:srgbClr val="000000"/>
                </a:solidFill>
                <a:latin typeface="Times New Roman" pitchFamily="18" charset="0"/>
                <a:ea typeface="隶书" pitchFamily="49" charset="-122"/>
              </a:rPr>
              <a:t>落实</a:t>
            </a:r>
            <a:r>
              <a:rPr lang="zh-CN" altLang="en-US" sz="4400" b="1" dirty="0" smtClean="0">
                <a:solidFill>
                  <a:srgbClr val="000000"/>
                </a:solidFill>
                <a:latin typeface="Times New Roman" pitchFamily="18" charset="0"/>
                <a:ea typeface="隶书" pitchFamily="49" charset="-122"/>
              </a:rPr>
              <a:t>：</a:t>
            </a:r>
            <a:r>
              <a:rPr lang="zh-CN" altLang="en-US" sz="4000" b="1" dirty="0">
                <a:solidFill>
                  <a:srgbClr val="002060"/>
                </a:solidFill>
                <a:latin typeface="Times New Roman" pitchFamily="18" charset="0"/>
                <a:ea typeface="隶书" pitchFamily="49" charset="-122"/>
              </a:rPr>
              <a:t>忠实于原文意思，不遗漏，也不能多余。</a:t>
            </a:r>
          </a:p>
        </p:txBody>
      </p:sp>
      <p:sp>
        <p:nvSpPr>
          <p:cNvPr id="5124" name="Text Box 4"/>
          <p:cNvSpPr txBox="1">
            <a:spLocks noChangeArrowheads="1"/>
          </p:cNvSpPr>
          <p:nvPr/>
        </p:nvSpPr>
        <p:spPr bwMode="auto">
          <a:xfrm>
            <a:off x="746126" y="3357563"/>
            <a:ext cx="7570787" cy="1981200"/>
          </a:xfrm>
          <a:prstGeom prst="rect">
            <a:avLst/>
          </a:prstGeom>
          <a:ln/>
          <a:effectLst>
            <a:softEdge rad="31750"/>
          </a:effectLst>
          <a:extLst/>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spcBef>
                <a:spcPct val="50000"/>
              </a:spcBef>
            </a:pPr>
            <a:r>
              <a:rPr lang="zh-CN" altLang="en-US" sz="4400" b="1" dirty="0">
                <a:solidFill>
                  <a:srgbClr val="000000"/>
                </a:solidFill>
                <a:latin typeface="Times New Roman" pitchFamily="18" charset="0"/>
                <a:ea typeface="隶书" pitchFamily="49" charset="-122"/>
              </a:rPr>
              <a:t>意译</a:t>
            </a:r>
            <a:r>
              <a:rPr lang="zh-CN" altLang="en-US" sz="4400" b="1" dirty="0" smtClean="0">
                <a:solidFill>
                  <a:srgbClr val="000000"/>
                </a:solidFill>
                <a:latin typeface="Times New Roman" pitchFamily="18" charset="0"/>
                <a:ea typeface="隶书" pitchFamily="49" charset="-122"/>
              </a:rPr>
              <a:t>为辅，文</a:t>
            </a:r>
            <a:r>
              <a:rPr lang="zh-CN" altLang="en-US" sz="4400" b="1" dirty="0">
                <a:solidFill>
                  <a:srgbClr val="000000"/>
                </a:solidFill>
                <a:latin typeface="Times New Roman" pitchFamily="18" charset="0"/>
                <a:ea typeface="隶书" pitchFamily="49" charset="-122"/>
              </a:rPr>
              <a:t>从句顺：</a:t>
            </a:r>
            <a:r>
              <a:rPr lang="zh-CN" altLang="en-US" sz="4000" b="1" dirty="0">
                <a:solidFill>
                  <a:srgbClr val="002060"/>
                </a:solidFill>
                <a:latin typeface="Times New Roman" pitchFamily="18" charset="0"/>
                <a:ea typeface="隶书" pitchFamily="49" charset="-122"/>
              </a:rPr>
              <a:t>明白通顺，合乎现代汉语的表达习惯，没有语病。</a:t>
            </a:r>
          </a:p>
        </p:txBody>
      </p:sp>
      <p:sp>
        <p:nvSpPr>
          <p:cNvPr id="6" name="Text Box 5"/>
          <p:cNvSpPr txBox="1">
            <a:spLocks noChangeArrowheads="1"/>
          </p:cNvSpPr>
          <p:nvPr/>
        </p:nvSpPr>
        <p:spPr bwMode="auto">
          <a:xfrm>
            <a:off x="4590424" y="-38912"/>
            <a:ext cx="4105052" cy="769441"/>
          </a:xfrm>
          <a:prstGeom prst="rect">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4400" b="1" dirty="0" smtClean="0">
                <a:solidFill>
                  <a:schemeClr val="bg2">
                    <a:lumMod val="75000"/>
                  </a:schemeClr>
                </a:solidFill>
                <a:ea typeface="楷体_GB2312" pitchFamily="49" charset="-122"/>
              </a:rPr>
              <a:t>   </a:t>
            </a:r>
            <a:r>
              <a:rPr lang="zh-CN" altLang="en-US" sz="4400" b="1" dirty="0" smtClean="0">
                <a:solidFill>
                  <a:schemeClr val="bg1"/>
                </a:solidFill>
                <a:ea typeface="楷体_GB2312" pitchFamily="49" charset="-122"/>
              </a:rPr>
              <a:t>基本要求</a:t>
            </a:r>
            <a:endParaRPr lang="zh-CN" altLang="en-US" sz="4400" b="1" dirty="0">
              <a:solidFill>
                <a:schemeClr val="bg1"/>
              </a:solidFill>
              <a:ea typeface="楷体_GB2312" pitchFamily="49" charset="-122"/>
            </a:endParaRPr>
          </a:p>
        </p:txBody>
      </p:sp>
    </p:spTree>
    <p:extLst>
      <p:ext uri="{BB962C8B-B14F-4D97-AF65-F5344CB8AC3E}">
        <p14:creationId xmlns:p14="http://schemas.microsoft.com/office/powerpoint/2010/main" xmlns="" val="15672834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plus(in)">
                                      <p:cBhvr>
                                        <p:cTn id="7" dur="2000"/>
                                        <p:tgtEl>
                                          <p:spTgt spid="5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plus(in)">
                                      <p:cBhvr>
                                        <p:cTn id="12"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97227" y="476672"/>
            <a:ext cx="8136904" cy="2585283"/>
          </a:xfrm>
          <a:prstGeom prst="rect">
            <a:avLst/>
          </a:prstGeom>
        </p:spPr>
        <p:txBody>
          <a:bodyPr wrap="square" lIns="91402" tIns="45700" rIns="91402" bIns="45700">
            <a:spAutoFit/>
          </a:bodyPr>
          <a:lstStyle/>
          <a:p>
            <a:pPr algn="just">
              <a:lnSpc>
                <a:spcPct val="150000"/>
              </a:lnSpc>
              <a:spcAft>
                <a:spcPct val="0"/>
              </a:spcAft>
            </a:pPr>
            <a:endParaRPr lang="en-US" altLang="zh-CN" kern="100" dirty="0" smtClean="0">
              <a:latin typeface="Times New Roman" charset="0"/>
              <a:ea typeface="微软雅黑" pitchFamily="34" charset="-122"/>
              <a:cs typeface="Courier New"/>
            </a:endParaRPr>
          </a:p>
          <a:p>
            <a:pPr algn="just">
              <a:lnSpc>
                <a:spcPct val="150000"/>
              </a:lnSpc>
              <a:spcAft>
                <a:spcPct val="0"/>
              </a:spcAft>
            </a:pPr>
            <a:r>
              <a:rPr lang="zh-CN" altLang="zh-CN" kern="100" dirty="0">
                <a:latin typeface="Times New Roman" charset="0"/>
                <a:ea typeface="微软雅黑" pitchFamily="34" charset="-122"/>
                <a:cs typeface="Times New Roman" panose="02020603050405020304"/>
              </a:rPr>
              <a:t>翻译</a:t>
            </a:r>
            <a:r>
              <a:rPr lang="zh-CN" altLang="zh-CN" kern="100" dirty="0" smtClean="0">
                <a:latin typeface="Times New Roman" charset="0"/>
                <a:ea typeface="微软雅黑" pitchFamily="34" charset="-122"/>
                <a:cs typeface="Times New Roman" panose="02020603050405020304"/>
              </a:rPr>
              <a:t>下</a:t>
            </a:r>
            <a:r>
              <a:rPr lang="zh-CN" altLang="en-US" kern="100" dirty="0" smtClean="0">
                <a:latin typeface="Times New Roman" charset="0"/>
                <a:ea typeface="微软雅黑" pitchFamily="34" charset="-122"/>
                <a:cs typeface="Times New Roman" panose="02020603050405020304"/>
              </a:rPr>
              <a:t>面的</a:t>
            </a:r>
            <a:r>
              <a:rPr lang="zh-CN" altLang="zh-CN" kern="100" dirty="0" smtClean="0">
                <a:latin typeface="Times New Roman" charset="0"/>
                <a:ea typeface="微软雅黑" pitchFamily="34" charset="-122"/>
                <a:cs typeface="Times New Roman" panose="02020603050405020304"/>
              </a:rPr>
              <a:t>句子</a:t>
            </a:r>
            <a:r>
              <a:rPr lang="zh-CN" altLang="zh-CN" kern="100" dirty="0">
                <a:latin typeface="Times New Roman" charset="0"/>
                <a:ea typeface="微软雅黑" pitchFamily="34" charset="-122"/>
                <a:cs typeface="Times New Roman" panose="02020603050405020304"/>
              </a:rPr>
              <a:t>，体会</a:t>
            </a:r>
            <a:r>
              <a:rPr lang="en-US" altLang="zh-CN" kern="100" dirty="0">
                <a:latin typeface="宋体" pitchFamily="2" charset="-122"/>
                <a:ea typeface="微软雅黑" pitchFamily="34" charset="-122"/>
                <a:cs typeface="Times New Roman" panose="02020603050405020304"/>
              </a:rPr>
              <a:t>“</a:t>
            </a:r>
            <a:r>
              <a:rPr lang="zh-CN" altLang="zh-CN" kern="100" dirty="0">
                <a:latin typeface="Times New Roman" charset="0"/>
                <a:ea typeface="微软雅黑" pitchFamily="34" charset="-122"/>
                <a:cs typeface="Times New Roman" panose="02020603050405020304"/>
              </a:rPr>
              <a:t>直译与意译相结合</a:t>
            </a:r>
            <a:r>
              <a:rPr lang="en-US" altLang="zh-CN" kern="100" dirty="0">
                <a:latin typeface="宋体" pitchFamily="2" charset="-122"/>
                <a:ea typeface="微软雅黑" pitchFamily="34" charset="-122"/>
                <a:cs typeface="Times New Roman" panose="02020603050405020304"/>
              </a:rPr>
              <a:t>”</a:t>
            </a:r>
            <a:r>
              <a:rPr lang="zh-CN" altLang="zh-CN" kern="100" dirty="0">
                <a:latin typeface="Times New Roman" charset="0"/>
                <a:ea typeface="微软雅黑" pitchFamily="34" charset="-122"/>
                <a:cs typeface="Times New Roman" panose="02020603050405020304"/>
              </a:rPr>
              <a:t>的</a:t>
            </a:r>
            <a:r>
              <a:rPr lang="zh-CN" altLang="en-US" kern="100" dirty="0">
                <a:latin typeface="Times New Roman" charset="0"/>
                <a:ea typeface="微软雅黑" pitchFamily="34" charset="-122"/>
                <a:cs typeface="Times New Roman" panose="02020603050405020304"/>
              </a:rPr>
              <a:t>基本要求</a:t>
            </a:r>
            <a:r>
              <a:rPr lang="zh-CN" altLang="zh-CN" kern="100" dirty="0">
                <a:latin typeface="Times New Roman" charset="0"/>
                <a:ea typeface="微软雅黑" pitchFamily="34" charset="-122"/>
                <a:cs typeface="Times New Roman" panose="02020603050405020304"/>
              </a:rPr>
              <a:t>。</a:t>
            </a:r>
            <a:endParaRPr lang="zh-CN" altLang="zh-CN" sz="787" kern="100" dirty="0">
              <a:latin typeface="宋体" pitchFamily="2" charset="-122"/>
              <a:cs typeface="Courier New"/>
            </a:endParaRPr>
          </a:p>
          <a:p>
            <a:pPr algn="just">
              <a:lnSpc>
                <a:spcPct val="150000"/>
              </a:lnSpc>
              <a:spcAft>
                <a:spcPct val="0"/>
              </a:spcAft>
            </a:pPr>
            <a:r>
              <a:rPr lang="zh-CN" altLang="en-US" kern="100" dirty="0" smtClean="0">
                <a:latin typeface="Times New Roman" charset="0"/>
                <a:ea typeface="微软雅黑" pitchFamily="34" charset="-122"/>
                <a:cs typeface="Times New Roman" panose="02020603050405020304"/>
              </a:rPr>
              <a:t>例：</a:t>
            </a:r>
            <a:r>
              <a:rPr lang="zh-CN" altLang="zh-CN" kern="100" dirty="0" smtClean="0">
                <a:latin typeface="Times New Roman" charset="0"/>
                <a:ea typeface="微软雅黑" pitchFamily="34" charset="-122"/>
                <a:cs typeface="Times New Roman" panose="02020603050405020304"/>
              </a:rPr>
              <a:t>而</a:t>
            </a:r>
            <a:r>
              <a:rPr lang="zh-CN" altLang="zh-CN" kern="100" dirty="0">
                <a:latin typeface="Times New Roman" charset="0"/>
                <a:ea typeface="微软雅黑" pitchFamily="34" charset="-122"/>
                <a:cs typeface="Times New Roman" panose="02020603050405020304"/>
              </a:rPr>
              <a:t>君畏匿之，恐惧殊甚</a:t>
            </a:r>
            <a:r>
              <a:rPr lang="zh-CN"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a:t>
            </a:r>
            <a:r>
              <a:rPr lang="en-US"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廉颇蔺相如列传</a:t>
            </a:r>
            <a:r>
              <a:rPr lang="en-US"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a:t>
            </a:r>
            <a:endParaRPr lang="zh-CN" altLang="zh-CN" sz="787" kern="100" dirty="0">
              <a:latin typeface="宋体" pitchFamily="2" charset="-122"/>
              <a:cs typeface="Courier New"/>
            </a:endParaRPr>
          </a:p>
          <a:p>
            <a:pPr algn="just">
              <a:lnSpc>
                <a:spcPct val="150000"/>
              </a:lnSpc>
              <a:spcAft>
                <a:spcPct val="0"/>
              </a:spcAft>
            </a:pPr>
            <a:r>
              <a:rPr lang="en-US" altLang="zh-CN" b="1" kern="100" dirty="0">
                <a:solidFill>
                  <a:srgbClr val="0000FF"/>
                </a:solidFill>
                <a:latin typeface="Times New Roman" charset="0"/>
                <a:ea typeface="微软雅黑" pitchFamily="34" charset="-122"/>
                <a:cs typeface="Times New Roman" panose="02020603050405020304"/>
              </a:rPr>
              <a:t>              </a:t>
            </a:r>
            <a:r>
              <a:rPr lang="zh-CN" altLang="zh-CN" kern="100" dirty="0">
                <a:solidFill>
                  <a:srgbClr val="C00000"/>
                </a:solidFill>
                <a:latin typeface="Times New Roman" charset="0"/>
                <a:ea typeface="微软雅黑" pitchFamily="34" charset="-122"/>
                <a:cs typeface="Times New Roman" panose="02020603050405020304"/>
              </a:rPr>
              <a:t>然而您却害怕、躲避他，怕得太过分了。</a:t>
            </a:r>
            <a:endParaRPr lang="zh-CN" altLang="zh-CN" sz="787" kern="100" dirty="0">
              <a:latin typeface="宋体" pitchFamily="2" charset="-122"/>
              <a:cs typeface="Courier New"/>
            </a:endParaRPr>
          </a:p>
          <a:p>
            <a:pPr algn="just">
              <a:lnSpc>
                <a:spcPct val="150000"/>
              </a:lnSpc>
              <a:spcAft>
                <a:spcPct val="0"/>
              </a:spcAft>
            </a:pPr>
            <a:r>
              <a:rPr lang="zh-CN" altLang="zh-CN" b="1" kern="100" dirty="0">
                <a:solidFill>
                  <a:srgbClr val="0000FF"/>
                </a:solidFill>
                <a:latin typeface="Times New Roman" charset="0"/>
                <a:ea typeface="微软雅黑" pitchFamily="34" charset="-122"/>
                <a:cs typeface="Times New Roman" panose="02020603050405020304"/>
              </a:rPr>
              <a:t>解析　</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畏匿</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是两个词，须直译；</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恐惧</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殊甚</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皆是同义复词，不必逐一翻译</a:t>
            </a:r>
            <a:r>
              <a:rPr lang="zh-CN" altLang="zh-CN" kern="100" dirty="0" smtClean="0">
                <a:solidFill>
                  <a:srgbClr val="002060"/>
                </a:solidFill>
                <a:latin typeface="Times New Roman" charset="0"/>
                <a:ea typeface="微软雅黑" pitchFamily="34" charset="-122"/>
                <a:cs typeface="Times New Roman" panose="02020603050405020304"/>
              </a:rPr>
              <a:t>。</a:t>
            </a:r>
            <a:endParaRPr lang="zh-CN" altLang="zh-CN" sz="787" kern="100" dirty="0">
              <a:latin typeface="宋体" pitchFamily="2" charset="-122"/>
              <a:cs typeface="Courier New"/>
            </a:endParaRPr>
          </a:p>
        </p:txBody>
      </p:sp>
      <p:sp>
        <p:nvSpPr>
          <p:cNvPr id="3" name="矩形 2"/>
          <p:cNvSpPr/>
          <p:nvPr/>
        </p:nvSpPr>
        <p:spPr>
          <a:xfrm>
            <a:off x="525244" y="1734944"/>
            <a:ext cx="5112568" cy="507791"/>
          </a:xfrm>
          <a:prstGeom prst="rect">
            <a:avLst/>
          </a:prstGeom>
        </p:spPr>
        <p:txBody>
          <a:bodyPr wrap="square" lIns="91402" tIns="45700" rIns="91402" bIns="45700">
            <a:spAutoFit/>
          </a:bodyPr>
          <a:lstStyle/>
          <a:p>
            <a:pPr algn="just">
              <a:lnSpc>
                <a:spcPct val="150000"/>
              </a:lnSpc>
            </a:pPr>
            <a:r>
              <a:rPr lang="zh-CN" altLang="zh-CN" kern="100" dirty="0">
                <a:latin typeface="Times New Roman" charset="0"/>
                <a:ea typeface="微软雅黑" pitchFamily="34" charset="-122"/>
                <a:cs typeface="Times New Roman" panose="02020603050405020304"/>
              </a:rPr>
              <a:t>译文：</a:t>
            </a:r>
            <a:r>
              <a:rPr lang="en-US" altLang="zh-CN" kern="100" dirty="0">
                <a:latin typeface="Times New Roman" charset="0"/>
                <a:ea typeface="微软雅黑" pitchFamily="34" charset="-122"/>
                <a:cs typeface="Courier New"/>
              </a:rPr>
              <a:t>_____________________________________</a:t>
            </a:r>
            <a:endParaRPr lang="zh-CN" altLang="zh-CN" sz="787" kern="100" dirty="0">
              <a:latin typeface="宋体" pitchFamily="2" charset="-122"/>
              <a:cs typeface="Courier New"/>
            </a:endParaRPr>
          </a:p>
        </p:txBody>
      </p:sp>
      <p:sp>
        <p:nvSpPr>
          <p:cNvPr id="5" name="矩形 4"/>
          <p:cNvSpPr/>
          <p:nvPr/>
        </p:nvSpPr>
        <p:spPr>
          <a:xfrm>
            <a:off x="497226" y="3212976"/>
            <a:ext cx="8035213" cy="4584204"/>
          </a:xfrm>
          <a:prstGeom prst="rect">
            <a:avLst/>
          </a:prstGeom>
        </p:spPr>
        <p:txBody>
          <a:bodyPr wrap="square">
            <a:spAutoFit/>
          </a:bodyPr>
          <a:lstStyle/>
          <a:p>
            <a:pPr algn="just">
              <a:lnSpc>
                <a:spcPct val="150000"/>
              </a:lnSpc>
              <a:spcAft>
                <a:spcPct val="0"/>
              </a:spcAft>
            </a:pPr>
            <a:r>
              <a:rPr lang="zh-CN" altLang="zh-CN" kern="100" dirty="0">
                <a:latin typeface="Times New Roman" charset="0"/>
                <a:ea typeface="微软雅黑" pitchFamily="34" charset="-122"/>
                <a:cs typeface="Times New Roman" panose="02020603050405020304"/>
              </a:rPr>
              <a:t>翻译中需要意译的多是使用固定词语或</a:t>
            </a:r>
            <a:r>
              <a:rPr lang="zh-CN" altLang="zh-CN" kern="100" dirty="0" smtClean="0">
                <a:latin typeface="Times New Roman" charset="0"/>
                <a:ea typeface="微软雅黑" pitchFamily="34" charset="-122"/>
                <a:cs typeface="Times New Roman" panose="02020603050405020304"/>
              </a:rPr>
              <a:t>修辞</a:t>
            </a:r>
            <a:r>
              <a:rPr lang="zh-CN" altLang="en-US" kern="100" dirty="0" smtClean="0">
                <a:latin typeface="Times New Roman" charset="0"/>
                <a:ea typeface="微软雅黑" pitchFamily="34" charset="-122"/>
                <a:cs typeface="Times New Roman" panose="02020603050405020304"/>
              </a:rPr>
              <a:t>手</a:t>
            </a:r>
            <a:r>
              <a:rPr lang="zh-CN" altLang="zh-CN" kern="100" dirty="0" smtClean="0">
                <a:latin typeface="Times New Roman" charset="0"/>
                <a:ea typeface="微软雅黑" pitchFamily="34" charset="-122"/>
                <a:cs typeface="Times New Roman" panose="02020603050405020304"/>
              </a:rPr>
              <a:t>法</a:t>
            </a:r>
            <a:r>
              <a:rPr lang="en-US" altLang="zh-CN" kern="100" dirty="0">
                <a:latin typeface="Times New Roman" charset="0"/>
                <a:ea typeface="微软雅黑" pitchFamily="34" charset="-122"/>
                <a:cs typeface="Courier New"/>
              </a:rPr>
              <a:t>(</a:t>
            </a:r>
            <a:r>
              <a:rPr lang="zh-CN" altLang="zh-CN" kern="100" dirty="0">
                <a:latin typeface="Times New Roman" charset="0"/>
                <a:ea typeface="微软雅黑" pitchFamily="34" charset="-122"/>
                <a:cs typeface="Times New Roman" panose="02020603050405020304"/>
              </a:rPr>
              <a:t>比喻、互文、用典、</a:t>
            </a:r>
            <a:r>
              <a:rPr lang="zh-CN" altLang="zh-CN" kern="100" dirty="0" smtClean="0">
                <a:latin typeface="Times New Roman" charset="0"/>
                <a:ea typeface="微软雅黑" pitchFamily="34" charset="-122"/>
                <a:cs typeface="Times New Roman" panose="02020603050405020304"/>
              </a:rPr>
              <a:t>借代</a:t>
            </a:r>
            <a:r>
              <a:rPr lang="zh-CN" altLang="en-US" kern="100" dirty="0" smtClean="0">
                <a:latin typeface="Times New Roman" charset="0"/>
                <a:ea typeface="微软雅黑" pitchFamily="34" charset="-122"/>
                <a:cs typeface="Times New Roman" panose="02020603050405020304"/>
              </a:rPr>
              <a:t>等</a:t>
            </a:r>
            <a:r>
              <a:rPr lang="en-US" altLang="zh-CN" kern="100" dirty="0" smtClean="0">
                <a:latin typeface="Times New Roman" charset="0"/>
                <a:ea typeface="微软雅黑" pitchFamily="34" charset="-122"/>
                <a:cs typeface="Courier New"/>
              </a:rPr>
              <a:t>)</a:t>
            </a:r>
            <a:r>
              <a:rPr lang="zh-CN" altLang="zh-CN" kern="100" dirty="0">
                <a:latin typeface="Times New Roman" charset="0"/>
                <a:ea typeface="微软雅黑" pitchFamily="34" charset="-122"/>
                <a:cs typeface="Times New Roman" panose="02020603050405020304"/>
              </a:rPr>
              <a:t>的地方</a:t>
            </a:r>
            <a:r>
              <a:rPr lang="zh-CN" altLang="zh-CN" kern="100" dirty="0" smtClean="0">
                <a:latin typeface="Times New Roman" charset="0"/>
                <a:ea typeface="微软雅黑" pitchFamily="34" charset="-122"/>
                <a:cs typeface="Times New Roman" panose="02020603050405020304"/>
              </a:rPr>
              <a:t>。</a:t>
            </a:r>
            <a:endParaRPr lang="en-US" altLang="zh-CN" kern="100" dirty="0" smtClean="0">
              <a:latin typeface="Times New Roman" charset="0"/>
              <a:ea typeface="微软雅黑" pitchFamily="34" charset="-122"/>
              <a:cs typeface="Times New Roman" panose="02020603050405020304"/>
            </a:endParaRPr>
          </a:p>
          <a:p>
            <a:pPr algn="just">
              <a:lnSpc>
                <a:spcPct val="150000"/>
              </a:lnSpc>
              <a:spcAft>
                <a:spcPct val="0"/>
              </a:spcAft>
            </a:pPr>
            <a:r>
              <a:rPr lang="zh-CN" altLang="en-US" kern="100" dirty="0" smtClean="0">
                <a:latin typeface="Times New Roman" charset="0"/>
                <a:ea typeface="微软雅黑" pitchFamily="34" charset="-122"/>
                <a:cs typeface="Times New Roman" panose="02020603050405020304"/>
              </a:rPr>
              <a:t>例：</a:t>
            </a:r>
            <a:r>
              <a:rPr lang="zh-CN" altLang="zh-CN" kern="100" dirty="0" smtClean="0">
                <a:latin typeface="Times New Roman" charset="0"/>
                <a:ea typeface="微软雅黑" pitchFamily="34" charset="-122"/>
                <a:cs typeface="Times New Roman" panose="02020603050405020304"/>
              </a:rPr>
              <a:t>臣</a:t>
            </a:r>
            <a:r>
              <a:rPr lang="zh-CN" altLang="zh-CN" kern="100" dirty="0">
                <a:latin typeface="Times New Roman" charset="0"/>
                <a:ea typeface="微软雅黑" pitchFamily="34" charset="-122"/>
                <a:cs typeface="Times New Roman" panose="02020603050405020304"/>
              </a:rPr>
              <a:t>生当陨首，死当结草</a:t>
            </a:r>
            <a:r>
              <a:rPr lang="zh-CN"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a:t>
            </a:r>
            <a:r>
              <a:rPr lang="en-US"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陈情表</a:t>
            </a:r>
            <a:r>
              <a:rPr lang="en-US" altLang="zh-CN" kern="100" dirty="0" smtClean="0">
                <a:latin typeface="Times New Roman" charset="0"/>
                <a:ea typeface="微软雅黑" pitchFamily="34" charset="-122"/>
                <a:cs typeface="Times New Roman" panose="02020603050405020304"/>
              </a:rPr>
              <a:t>》</a:t>
            </a:r>
            <a:r>
              <a:rPr lang="zh-CN" altLang="en-US" kern="100" dirty="0" smtClean="0">
                <a:latin typeface="Times New Roman" charset="0"/>
                <a:ea typeface="微软雅黑" pitchFamily="34" charset="-122"/>
                <a:cs typeface="Times New Roman" panose="02020603050405020304"/>
              </a:rPr>
              <a:t>）</a:t>
            </a:r>
            <a:endParaRPr lang="zh-CN" altLang="zh-CN" kern="100" dirty="0">
              <a:latin typeface="宋体" pitchFamily="2" charset="-122"/>
              <a:cs typeface="Courier New"/>
            </a:endParaRPr>
          </a:p>
          <a:p>
            <a:pPr algn="just">
              <a:lnSpc>
                <a:spcPct val="150000"/>
              </a:lnSpc>
              <a:spcAft>
                <a:spcPct val="0"/>
              </a:spcAft>
            </a:pPr>
            <a:r>
              <a:rPr lang="en-US" altLang="zh-CN" b="1" kern="100" dirty="0">
                <a:solidFill>
                  <a:srgbClr val="0000FF"/>
                </a:solidFill>
                <a:latin typeface="Times New Roman" charset="0"/>
                <a:ea typeface="微软雅黑" pitchFamily="34" charset="-122"/>
                <a:cs typeface="Times New Roman" panose="02020603050405020304"/>
              </a:rPr>
              <a:t>             </a:t>
            </a:r>
            <a:r>
              <a:rPr lang="zh-CN" altLang="zh-CN" kern="100" dirty="0">
                <a:solidFill>
                  <a:srgbClr val="C00000"/>
                </a:solidFill>
                <a:latin typeface="Times New Roman" charset="0"/>
                <a:ea typeface="微软雅黑" pitchFamily="34" charset="-122"/>
                <a:cs typeface="Times New Roman" panose="02020603050405020304"/>
              </a:rPr>
              <a:t>臣活着应当不惜牺牲性命为国出力，死后也要像结草老人那样报答您的大恩。</a:t>
            </a:r>
            <a:endParaRPr lang="zh-CN" altLang="zh-CN" kern="100" dirty="0">
              <a:latin typeface="宋体" pitchFamily="2" charset="-122"/>
              <a:cs typeface="Courier New"/>
            </a:endParaRPr>
          </a:p>
          <a:p>
            <a:pPr algn="just">
              <a:lnSpc>
                <a:spcPct val="150000"/>
              </a:lnSpc>
              <a:spcAft>
                <a:spcPct val="0"/>
              </a:spcAft>
            </a:pPr>
            <a:r>
              <a:rPr lang="zh-CN" altLang="zh-CN" b="1" kern="100" dirty="0">
                <a:solidFill>
                  <a:srgbClr val="0000FF"/>
                </a:solidFill>
                <a:latin typeface="Times New Roman" charset="0"/>
                <a:ea typeface="微软雅黑" pitchFamily="34" charset="-122"/>
                <a:cs typeface="Times New Roman" panose="02020603050405020304"/>
              </a:rPr>
              <a:t>解析　</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结草</a:t>
            </a:r>
            <a:r>
              <a:rPr lang="en-US" altLang="zh-CN" kern="100" dirty="0">
                <a:solidFill>
                  <a:srgbClr val="002060"/>
                </a:solidFill>
                <a:latin typeface="宋体" pitchFamily="2" charset="-122"/>
                <a:ea typeface="微软雅黑" pitchFamily="34" charset="-122"/>
                <a:cs typeface="Times New Roman" panose="02020603050405020304"/>
              </a:rPr>
              <a:t>”</a:t>
            </a:r>
            <a:r>
              <a:rPr lang="zh-CN" altLang="zh-CN" kern="100" dirty="0">
                <a:solidFill>
                  <a:srgbClr val="002060"/>
                </a:solidFill>
                <a:latin typeface="Times New Roman" charset="0"/>
                <a:ea typeface="微软雅黑" pitchFamily="34" charset="-122"/>
                <a:cs typeface="Times New Roman" panose="02020603050405020304"/>
              </a:rPr>
              <a:t>是用典，应把典故意思翻译出来。</a:t>
            </a:r>
            <a:endParaRPr lang="zh-CN" altLang="zh-CN" kern="100" dirty="0">
              <a:latin typeface="宋体" pitchFamily="2" charset="-122"/>
              <a:cs typeface="Courier New"/>
            </a:endParaRPr>
          </a:p>
          <a:p>
            <a:pPr algn="just">
              <a:lnSpc>
                <a:spcPct val="150000"/>
              </a:lnSpc>
              <a:spcAft>
                <a:spcPct val="0"/>
              </a:spcAft>
            </a:pPr>
            <a:endParaRPr lang="en-US" altLang="zh-CN" sz="787" kern="100" dirty="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smtClean="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smtClean="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smtClean="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smtClean="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a:latin typeface="Times New Roman" charset="0"/>
              <a:ea typeface="微软雅黑" pitchFamily="34" charset="-122"/>
              <a:cs typeface="Times New Roman" panose="02020603050405020304"/>
            </a:endParaRPr>
          </a:p>
          <a:p>
            <a:pPr algn="just">
              <a:lnSpc>
                <a:spcPct val="150000"/>
              </a:lnSpc>
              <a:spcAft>
                <a:spcPct val="0"/>
              </a:spcAft>
            </a:pPr>
            <a:endParaRPr lang="en-US" altLang="zh-CN" sz="787" kern="100" dirty="0" smtClean="0">
              <a:latin typeface="Times New Roman" charset="0"/>
              <a:ea typeface="微软雅黑" pitchFamily="34" charset="-122"/>
              <a:cs typeface="Times New Roman" panose="02020603050405020304"/>
            </a:endParaRPr>
          </a:p>
          <a:p>
            <a:pPr algn="just">
              <a:lnSpc>
                <a:spcPct val="150000"/>
              </a:lnSpc>
              <a:spcAft>
                <a:spcPct val="0"/>
              </a:spcAft>
            </a:pPr>
            <a:endParaRPr lang="zh-CN" altLang="zh-CN" sz="787" kern="100" dirty="0">
              <a:latin typeface="宋体" pitchFamily="2" charset="-122"/>
              <a:cs typeface="Courier New"/>
            </a:endParaRPr>
          </a:p>
        </p:txBody>
      </p:sp>
      <p:sp>
        <p:nvSpPr>
          <p:cNvPr id="8" name="矩形 7"/>
          <p:cNvSpPr/>
          <p:nvPr/>
        </p:nvSpPr>
        <p:spPr>
          <a:xfrm>
            <a:off x="497226" y="4509120"/>
            <a:ext cx="8136905" cy="507791"/>
          </a:xfrm>
          <a:prstGeom prst="rect">
            <a:avLst/>
          </a:prstGeom>
        </p:spPr>
        <p:txBody>
          <a:bodyPr wrap="square" lIns="91402" tIns="45700" rIns="91402" bIns="45700">
            <a:spAutoFit/>
          </a:bodyPr>
          <a:lstStyle/>
          <a:p>
            <a:pPr algn="just">
              <a:lnSpc>
                <a:spcPct val="150000"/>
              </a:lnSpc>
            </a:pPr>
            <a:r>
              <a:rPr lang="zh-CN" altLang="zh-CN" kern="100" dirty="0">
                <a:latin typeface="Times New Roman" charset="0"/>
                <a:ea typeface="微软雅黑" pitchFamily="34" charset="-122"/>
                <a:cs typeface="Times New Roman" panose="02020603050405020304"/>
              </a:rPr>
              <a:t>译文：</a:t>
            </a:r>
            <a:r>
              <a:rPr lang="en-US" altLang="zh-CN" kern="100" dirty="0" smtClean="0">
                <a:latin typeface="Times New Roman" charset="0"/>
                <a:ea typeface="微软雅黑" pitchFamily="34" charset="-122"/>
                <a:cs typeface="Courier New"/>
              </a:rPr>
              <a:t>_______________________________________________________________</a:t>
            </a:r>
            <a:endParaRPr lang="en-US" altLang="zh-CN" kern="100" dirty="0">
              <a:latin typeface="Times New Roman" charset="0"/>
              <a:ea typeface="微软雅黑" pitchFamily="34" charset="-122"/>
              <a:cs typeface="Courier New"/>
            </a:endParaRPr>
          </a:p>
        </p:txBody>
      </p:sp>
    </p:spTree>
    <p:extLst>
      <p:ext uri="{BB962C8B-B14F-4D97-AF65-F5344CB8AC3E}">
        <p14:creationId xmlns:p14="http://schemas.microsoft.com/office/powerpoint/2010/main" xmlns="" val="24734831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indefinite"/>
                            </p:stCondLst>
                          </p:cTn>
                        </p:par>
                      </p:childTnLst>
                    </p:cTn>
                  </p:par>
                  <p:par>
                    <p:cTn id="5" fill="hold" nodeType="clickPar">
                      <p:stCondLst>
                        <p:cond delay="indefinite"/>
                      </p:stCondLst>
                      <p:childTnLst>
                        <p:par>
                          <p:cTn id="6" fill="hold" nodeType="withGroup">
                            <p:stCondLst>
                              <p:cond delay="indefinite"/>
                            </p:stCondLst>
                          </p:cTn>
                        </p:par>
                      </p:childTnLst>
                    </p:cTn>
                  </p:par>
                  <p:par>
                    <p:cTn id="7" fill="hold" nodeType="clickPar">
                      <p:stCondLst>
                        <p:cond delay="indefinite"/>
                      </p:stCondLst>
                      <p:childTnLst>
                        <p:par>
                          <p:cTn id="8" fill="hold" nodeType="withGroup">
                            <p:stCondLst>
                              <p:cond delay="indefinite"/>
                            </p:stCond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3" name="TextBox 2"/>
          <p:cNvSpPr txBox="1"/>
          <p:nvPr/>
        </p:nvSpPr>
        <p:spPr>
          <a:xfrm>
            <a:off x="467544" y="692696"/>
            <a:ext cx="8136904" cy="1292662"/>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 </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例</a:t>
            </a:r>
            <a:r>
              <a:rPr lang="en-US" altLang="zh-CN" sz="2000" b="1" dirty="0">
                <a:latin typeface="宋体" panose="02010600030101010101" pitchFamily="2" charset="-122"/>
                <a:ea typeface="宋体" panose="02010600030101010101" pitchFamily="2" charset="-122"/>
              </a:rPr>
              <a:t>1] </a:t>
            </a:r>
            <a:r>
              <a:rPr lang="zh-CN" altLang="en-US" sz="2000" b="1" dirty="0" smtClean="0">
                <a:latin typeface="宋体" panose="02010600030101010101" pitchFamily="2" charset="-122"/>
                <a:ea typeface="宋体" panose="02010600030101010101" pitchFamily="2" charset="-122"/>
              </a:rPr>
              <a:t>（</a:t>
            </a:r>
            <a:r>
              <a:rPr lang="en-US" altLang="zh-CN" sz="2000" b="1" dirty="0" smtClean="0">
                <a:latin typeface="宋体" panose="02010600030101010101" pitchFamily="2" charset="-122"/>
                <a:ea typeface="宋体" panose="02010600030101010101" pitchFamily="2" charset="-122"/>
              </a:rPr>
              <a:t>2014</a:t>
            </a:r>
            <a:r>
              <a:rPr lang="zh-CN" altLang="en-US" sz="2000" b="1" dirty="0" smtClean="0">
                <a:latin typeface="宋体" panose="02010600030101010101" pitchFamily="2" charset="-122"/>
                <a:ea typeface="宋体" panose="02010600030101010101" pitchFamily="2" charset="-122"/>
              </a:rPr>
              <a:t>辽宁卷）</a:t>
            </a:r>
            <a:r>
              <a:rPr lang="zh-CN" altLang="zh-CN" sz="2000" b="1" dirty="0" smtClean="0">
                <a:latin typeface="宋体" panose="02010600030101010101" pitchFamily="2" charset="-122"/>
                <a:ea typeface="宋体" panose="02010600030101010101" pitchFamily="2" charset="-122"/>
              </a:rPr>
              <a:t>会</a:t>
            </a:r>
            <a:r>
              <a:rPr lang="zh-CN" altLang="zh-CN" sz="2000" b="1" dirty="0">
                <a:latin typeface="宋体" panose="02010600030101010101" pitchFamily="2" charset="-122"/>
                <a:ea typeface="宋体" panose="02010600030101010101" pitchFamily="2" charset="-122"/>
              </a:rPr>
              <a:t>金左将军昌</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完颜昌，人名</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围楚州急，通守贾敦诗欲以城降，宣抚使杜充命立将所部兵往赴之。</a:t>
            </a:r>
            <a:r>
              <a:rPr lang="en-US" altLang="zh-CN" sz="2000" b="1" dirty="0">
                <a:latin typeface="宋体" panose="02010600030101010101" pitchFamily="2" charset="-122"/>
                <a:ea typeface="宋体" panose="02010600030101010101" pitchFamily="2" charset="-122"/>
              </a:rPr>
              <a:t> (</a:t>
            </a:r>
            <a:r>
              <a:rPr lang="zh-CN" altLang="zh-CN" sz="2000" b="1" dirty="0">
                <a:latin typeface="宋体" panose="02010600030101010101" pitchFamily="2" charset="-122"/>
                <a:ea typeface="宋体" panose="02010600030101010101" pitchFamily="2" charset="-122"/>
              </a:rPr>
              <a:t>节选自《宋史</a:t>
            </a:r>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赵立传》</a:t>
            </a:r>
            <a:r>
              <a:rPr lang="en-US" altLang="zh-CN" sz="2000" b="1"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endParaRPr lang="zh-CN" altLang="en-US" b="1" dirty="0"/>
          </a:p>
        </p:txBody>
      </p:sp>
      <p:pic>
        <p:nvPicPr>
          <p:cNvPr id="6" name="图片 5" descr=" "/>
          <p:cNvPicPr/>
          <p:nvPr/>
        </p:nvPicPr>
        <p:blipFill>
          <a:blip r:embed="rId2">
            <a:extLst>
              <a:ext uri="{28A0092B-C50C-407E-A947-70E740481C1C}">
                <a14:useLocalDpi xmlns:a14="http://schemas.microsoft.com/office/drawing/2010/main" xmlns="" val="0"/>
              </a:ext>
            </a:extLst>
          </a:blip>
          <a:stretch>
            <a:fillRect/>
          </a:stretch>
        </p:blipFill>
        <p:spPr>
          <a:xfrm>
            <a:off x="683568" y="2254993"/>
            <a:ext cx="7560840" cy="1224136"/>
          </a:xfrm>
          <a:prstGeom prst="rect">
            <a:avLst/>
          </a:prstGeom>
          <a:noFill/>
          <a:ln>
            <a:noFill/>
          </a:ln>
        </p:spPr>
      </p:pic>
      <p:sp>
        <p:nvSpPr>
          <p:cNvPr id="4" name="TextBox 3"/>
          <p:cNvSpPr txBox="1"/>
          <p:nvPr/>
        </p:nvSpPr>
        <p:spPr>
          <a:xfrm>
            <a:off x="755575" y="1762402"/>
            <a:ext cx="2304256" cy="369332"/>
          </a:xfrm>
          <a:prstGeom prst="rect">
            <a:avLst/>
          </a:prstGeom>
          <a:noFill/>
        </p:spPr>
        <p:txBody>
          <a:bodyPr wrap="square" rtlCol="0">
            <a:spAutoFit/>
          </a:bodyPr>
          <a:lstStyle/>
          <a:p>
            <a:r>
              <a:rPr lang="en-US" altLang="zh-CN" b="1" dirty="0" smtClean="0"/>
              <a:t>【</a:t>
            </a:r>
            <a:r>
              <a:rPr lang="zh-CN" altLang="en-US" b="1" dirty="0" smtClean="0">
                <a:latin typeface="宋体" panose="02010600030101010101" pitchFamily="2" charset="-122"/>
                <a:ea typeface="宋体" panose="02010600030101010101" pitchFamily="2" charset="-122"/>
              </a:rPr>
              <a:t>考生翻译</a:t>
            </a:r>
            <a:r>
              <a:rPr lang="en-US" altLang="zh-CN" b="1" dirty="0" smtClean="0"/>
              <a:t>】</a:t>
            </a:r>
            <a:endParaRPr lang="zh-CN" altLang="en-US" b="1" dirty="0"/>
          </a:p>
        </p:txBody>
      </p:sp>
      <p:sp>
        <p:nvSpPr>
          <p:cNvPr id="7" name="TextBox 6"/>
          <p:cNvSpPr txBox="1"/>
          <p:nvPr/>
        </p:nvSpPr>
        <p:spPr>
          <a:xfrm>
            <a:off x="467544" y="4402459"/>
            <a:ext cx="8104739" cy="1200329"/>
          </a:xfrm>
          <a:prstGeom prst="rect">
            <a:avLst/>
          </a:prstGeom>
          <a:noFill/>
        </p:spPr>
        <p:txBody>
          <a:bodyPr wrap="square" rtlCol="0">
            <a:spAutoFit/>
          </a:bodyPr>
          <a:lstStyle/>
          <a:p>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失分评析</a:t>
            </a:r>
            <a:r>
              <a:rPr lang="en-US" altLang="zh-CN" b="1" dirty="0" smtClean="0">
                <a:latin typeface="宋体" panose="02010600030101010101" pitchFamily="2" charset="-122"/>
                <a:ea typeface="宋体" panose="02010600030101010101" pitchFamily="2" charset="-122"/>
              </a:rPr>
              <a:t>】</a:t>
            </a:r>
          </a:p>
          <a:p>
            <a:r>
              <a:rPr lang="zh-CN" altLang="zh-CN" b="1" dirty="0">
                <a:latin typeface="宋体" panose="02010600030101010101" pitchFamily="2" charset="-122"/>
                <a:ea typeface="宋体" panose="02010600030101010101" pitchFamily="2" charset="-122"/>
              </a:rPr>
              <a:t>官职名</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左将军</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通守</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宣抚使</a:t>
            </a:r>
            <a:r>
              <a:rPr lang="en-US" altLang="zh-CN" b="1" dirty="0" smtClean="0">
                <a:latin typeface="宋体" panose="02010600030101010101" pitchFamily="2" charset="-122"/>
                <a:ea typeface="宋体" panose="02010600030101010101" pitchFamily="2" charset="-122"/>
              </a:rPr>
              <a:t>”</a:t>
            </a:r>
            <a:r>
              <a:rPr lang="zh-CN" altLang="zh-CN" b="1" dirty="0" smtClean="0">
                <a:latin typeface="宋体" panose="02010600030101010101" pitchFamily="2" charset="-122"/>
                <a:ea typeface="宋体" panose="02010600030101010101" pitchFamily="2" charset="-122"/>
              </a:rPr>
              <a:t> 不用</a:t>
            </a:r>
            <a:r>
              <a:rPr lang="zh-CN" altLang="zh-CN" b="1" dirty="0">
                <a:latin typeface="宋体" panose="02010600030101010101" pitchFamily="2" charset="-122"/>
                <a:ea typeface="宋体" panose="02010600030101010101" pitchFamily="2" charset="-122"/>
              </a:rPr>
              <a:t>翻译，却强行翻译，应保留官职</a:t>
            </a:r>
            <a:r>
              <a:rPr lang="zh-CN" altLang="zh-CN" b="1" dirty="0" smtClean="0">
                <a:latin typeface="宋体" panose="02010600030101010101" pitchFamily="2" charset="-122"/>
                <a:ea typeface="宋体" panose="02010600030101010101" pitchFamily="2" charset="-122"/>
              </a:rPr>
              <a:t>名</a:t>
            </a:r>
            <a:r>
              <a:rPr lang="zh-CN" altLang="en-US" b="1" dirty="0" smtClean="0">
                <a:latin typeface="宋体" panose="02010600030101010101" pitchFamily="2" charset="-122"/>
                <a:ea typeface="宋体" panose="02010600030101010101" pitchFamily="2" charset="-122"/>
              </a:rPr>
              <a:t>。</a:t>
            </a:r>
            <a:endParaRPr lang="en-US" altLang="zh-CN" b="1" dirty="0" smtClean="0">
              <a:latin typeface="宋体" panose="02010600030101010101" pitchFamily="2" charset="-122"/>
              <a:ea typeface="宋体" panose="02010600030101010101" pitchFamily="2" charset="-122"/>
            </a:endParaRPr>
          </a:p>
          <a:p>
            <a:r>
              <a:rPr lang="zh-CN" altLang="en-US" b="1" dirty="0" smtClean="0">
                <a:latin typeface="宋体" panose="02010600030101010101" pitchFamily="2" charset="-122"/>
                <a:ea typeface="宋体" panose="02010600030101010101" pitchFamily="2" charset="-122"/>
              </a:rPr>
              <a:t>立，人名，赵立。</a:t>
            </a:r>
            <a:r>
              <a:rPr lang="en-US" altLang="zh-CN" b="1" dirty="0">
                <a:latin typeface="宋体" panose="02010600030101010101" pitchFamily="2" charset="-122"/>
                <a:ea typeface="宋体" panose="02010600030101010101" pitchFamily="2" charset="-122"/>
              </a:rPr>
              <a:t> </a:t>
            </a:r>
            <a:r>
              <a:rPr lang="en-US" altLang="zh-CN" b="1" dirty="0" smtClean="0">
                <a:latin typeface="宋体" panose="02010600030101010101" pitchFamily="2" charset="-122"/>
                <a:ea typeface="宋体" panose="02010600030101010101" pitchFamily="2" charset="-122"/>
              </a:rPr>
              <a:t>   </a:t>
            </a:r>
            <a:r>
              <a:rPr lang="zh-CN" altLang="en-US" b="1" dirty="0" smtClean="0">
                <a:latin typeface="宋体" panose="02010600030101010101" pitchFamily="2" charset="-122"/>
                <a:ea typeface="宋体" panose="02010600030101010101" pitchFamily="2" charset="-122"/>
              </a:rPr>
              <a:t>将，率领，动词。</a:t>
            </a:r>
            <a:endParaRPr lang="zh-CN" altLang="en-US" dirty="0"/>
          </a:p>
        </p:txBody>
      </p:sp>
      <p:sp>
        <p:nvSpPr>
          <p:cNvPr id="8" name="矩形 7"/>
          <p:cNvSpPr/>
          <p:nvPr/>
        </p:nvSpPr>
        <p:spPr>
          <a:xfrm>
            <a:off x="483626" y="3479129"/>
            <a:ext cx="7560840" cy="923330"/>
          </a:xfrm>
          <a:prstGeom prst="rect">
            <a:avLst/>
          </a:prstGeom>
        </p:spPr>
        <p:txBody>
          <a:bodyPr wrap="square">
            <a:spAutoFit/>
          </a:bodyPr>
          <a:lstStyle/>
          <a:p>
            <a:r>
              <a:rPr lang="en-US" altLang="zh-CN" b="1" dirty="0" smtClean="0">
                <a:latin typeface="宋体" panose="02010600030101010101" pitchFamily="2" charset="-122"/>
                <a:ea typeface="宋体" panose="02010600030101010101" pitchFamily="2" charset="-122"/>
              </a:rPr>
              <a:t>【</a:t>
            </a:r>
            <a:r>
              <a:rPr lang="zh-CN" altLang="zh-CN" b="1" dirty="0" smtClean="0">
                <a:latin typeface="宋体" panose="02010600030101010101" pitchFamily="2" charset="-122"/>
                <a:ea typeface="宋体" panose="02010600030101010101" pitchFamily="2" charset="-122"/>
              </a:rPr>
              <a:t>参考答案</a:t>
            </a:r>
            <a:r>
              <a:rPr lang="en-US" altLang="zh-CN" b="1" dirty="0" smtClean="0">
                <a:latin typeface="宋体" panose="02010600030101010101" pitchFamily="2" charset="-122"/>
                <a:ea typeface="宋体" panose="02010600030101010101" pitchFamily="2" charset="-122"/>
              </a:rPr>
              <a:t>】</a:t>
            </a:r>
          </a:p>
          <a:p>
            <a:r>
              <a:rPr lang="zh-CN" altLang="zh-CN" b="1" dirty="0" smtClean="0">
                <a:latin typeface="宋体" panose="02010600030101010101" pitchFamily="2" charset="-122"/>
                <a:ea typeface="宋体" panose="02010600030101010101" pitchFamily="2" charset="-122"/>
              </a:rPr>
              <a:t>适逢</a:t>
            </a:r>
            <a:r>
              <a:rPr lang="zh-CN" altLang="zh-CN" b="1" dirty="0">
                <a:latin typeface="宋体" panose="02010600030101010101" pitchFamily="2" charset="-122"/>
                <a:ea typeface="宋体" panose="02010600030101010101" pitchFamily="2" charset="-122"/>
              </a:rPr>
              <a:t>金国左将军完颜昌加紧围困楚州，通守贾敦诗打算交出城投降，宣抚使杜充命令赵立率领部下前往支援。</a:t>
            </a:r>
          </a:p>
        </p:txBody>
      </p:sp>
      <p:sp>
        <p:nvSpPr>
          <p:cNvPr id="9" name="矩形 8"/>
          <p:cNvSpPr/>
          <p:nvPr/>
        </p:nvSpPr>
        <p:spPr>
          <a:xfrm>
            <a:off x="467544" y="5602788"/>
            <a:ext cx="8136904" cy="923330"/>
          </a:xfrm>
          <a:prstGeom prst="rect">
            <a:avLst/>
          </a:prstGeom>
        </p:spPr>
        <p:txBody>
          <a:bodyPr wrap="square">
            <a:spAutoFit/>
          </a:bodyPr>
          <a:lstStyle/>
          <a:p>
            <a:r>
              <a:rPr lang="en-US" altLang="zh-CN" b="1" dirty="0" smtClean="0">
                <a:latin typeface="宋体" panose="02010600030101010101" pitchFamily="2" charset="-122"/>
                <a:ea typeface="宋体" panose="02010600030101010101" pitchFamily="2" charset="-122"/>
              </a:rPr>
              <a:t>【</a:t>
            </a:r>
            <a:r>
              <a:rPr lang="zh-CN" altLang="zh-CN" b="1" dirty="0" smtClean="0">
                <a:latin typeface="宋体" panose="02010600030101010101" pitchFamily="2" charset="-122"/>
                <a:ea typeface="宋体" panose="02010600030101010101" pitchFamily="2" charset="-122"/>
              </a:rPr>
              <a:t>总结</a:t>
            </a:r>
            <a:r>
              <a:rPr lang="en-US" altLang="zh-CN" b="1" dirty="0" smtClean="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a:p>
            <a:r>
              <a:rPr lang="zh-CN" altLang="zh-CN" b="1" dirty="0">
                <a:latin typeface="宋体" panose="02010600030101010101" pitchFamily="2" charset="-122"/>
                <a:ea typeface="宋体" panose="02010600030101010101" pitchFamily="2" charset="-122"/>
              </a:rPr>
              <a:t>文言句子中的人名、地名、官职名、年号名、器物名、特殊称谓等在翻译时予以保留，照抄不译。</a:t>
            </a:r>
          </a:p>
        </p:txBody>
      </p:sp>
    </p:spTree>
    <p:extLst>
      <p:ext uri="{BB962C8B-B14F-4D97-AF65-F5344CB8AC3E}">
        <p14:creationId xmlns:p14="http://schemas.microsoft.com/office/powerpoint/2010/main" xmlns="" val="295938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3" name="TextBox 2"/>
          <p:cNvSpPr txBox="1"/>
          <p:nvPr/>
        </p:nvSpPr>
        <p:spPr>
          <a:xfrm>
            <a:off x="503548" y="836711"/>
            <a:ext cx="8136904" cy="984885"/>
          </a:xfrm>
          <a:prstGeom prst="rect">
            <a:avLst/>
          </a:prstGeom>
          <a:noFill/>
        </p:spPr>
        <p:txBody>
          <a:bodyPr wrap="square" rtlCol="0">
            <a:spAutoFit/>
          </a:bodyPr>
          <a:lstStyle/>
          <a:p>
            <a:r>
              <a:rPr lang="en-US" altLang="zh-CN" sz="2000" b="1" dirty="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例</a:t>
            </a:r>
            <a:r>
              <a:rPr lang="en-US" altLang="zh-CN" sz="2000" b="1" dirty="0">
                <a:latin typeface="宋体" panose="02010600030101010101" pitchFamily="2" charset="-122"/>
                <a:ea typeface="宋体" panose="02010600030101010101" pitchFamily="2" charset="-122"/>
              </a:rPr>
              <a:t>2] </a:t>
            </a:r>
            <a:r>
              <a:rPr lang="zh-CN" altLang="zh-CN" sz="2000" b="1" dirty="0">
                <a:latin typeface="宋体" panose="02010600030101010101" pitchFamily="2" charset="-122"/>
                <a:ea typeface="宋体" panose="02010600030101010101" pitchFamily="2" charset="-122"/>
              </a:rPr>
              <a:t>僧一行，幼时家贫，邻有王姥，前后济之数十万</a:t>
            </a:r>
            <a:r>
              <a:rPr lang="zh-CN" altLang="zh-CN" sz="2000" b="1" dirty="0" smtClean="0">
                <a:latin typeface="宋体" panose="02010600030101010101" pitchFamily="2" charset="-122"/>
                <a:ea typeface="宋体" panose="02010600030101010101" pitchFamily="2" charset="-122"/>
              </a:rPr>
              <a:t>。</a:t>
            </a:r>
            <a:r>
              <a:rPr lang="en-US" altLang="zh-CN" sz="2000" b="1" dirty="0" smtClean="0">
                <a:latin typeface="宋体" panose="02010600030101010101" pitchFamily="2" charset="-122"/>
                <a:ea typeface="宋体" panose="02010600030101010101" pitchFamily="2" charset="-122"/>
              </a:rPr>
              <a:t>(</a:t>
            </a:r>
            <a:r>
              <a:rPr lang="zh-CN" altLang="zh-CN" sz="2000" b="1" dirty="0">
                <a:latin typeface="宋体" panose="02010600030101010101" pitchFamily="2" charset="-122"/>
                <a:ea typeface="宋体" panose="02010600030101010101" pitchFamily="2" charset="-122"/>
              </a:rPr>
              <a:t>摘自《酉阳杂俎》</a:t>
            </a:r>
            <a:r>
              <a:rPr lang="en-US" altLang="zh-CN" sz="2000" b="1" dirty="0">
                <a:latin typeface="宋体" panose="02010600030101010101" pitchFamily="2" charset="-122"/>
                <a:ea typeface="宋体" panose="02010600030101010101" pitchFamily="2" charset="-122"/>
              </a:rPr>
              <a:t>)</a:t>
            </a:r>
            <a:endParaRPr lang="zh-CN" altLang="zh-CN" sz="2000" b="1" dirty="0">
              <a:latin typeface="宋体" panose="02010600030101010101" pitchFamily="2" charset="-122"/>
              <a:ea typeface="宋体" panose="02010600030101010101" pitchFamily="2" charset="-122"/>
            </a:endParaRPr>
          </a:p>
          <a:p>
            <a:endParaRPr lang="zh-CN" altLang="en-US" dirty="0"/>
          </a:p>
        </p:txBody>
      </p:sp>
      <p:pic>
        <p:nvPicPr>
          <p:cNvPr id="4" name="图片 3" descr=" "/>
          <p:cNvPicPr/>
          <p:nvPr/>
        </p:nvPicPr>
        <p:blipFill>
          <a:blip r:embed="rId2">
            <a:extLst>
              <a:ext uri="{28A0092B-C50C-407E-A947-70E740481C1C}">
                <a14:useLocalDpi xmlns:a14="http://schemas.microsoft.com/office/drawing/2010/main" xmlns="" val="0"/>
              </a:ext>
            </a:extLst>
          </a:blip>
          <a:stretch>
            <a:fillRect/>
          </a:stretch>
        </p:blipFill>
        <p:spPr>
          <a:xfrm>
            <a:off x="559082" y="1915882"/>
            <a:ext cx="7349197" cy="1008112"/>
          </a:xfrm>
          <a:prstGeom prst="rect">
            <a:avLst/>
          </a:prstGeom>
          <a:noFill/>
          <a:ln>
            <a:noFill/>
          </a:ln>
        </p:spPr>
      </p:pic>
      <p:sp>
        <p:nvSpPr>
          <p:cNvPr id="5" name="TextBox 4"/>
          <p:cNvSpPr txBox="1"/>
          <p:nvPr/>
        </p:nvSpPr>
        <p:spPr>
          <a:xfrm>
            <a:off x="579503" y="1549233"/>
            <a:ext cx="2304256" cy="369332"/>
          </a:xfrm>
          <a:prstGeom prst="rect">
            <a:avLst/>
          </a:prstGeom>
          <a:noFill/>
        </p:spPr>
        <p:txBody>
          <a:bodyPr wrap="square" rtlCol="0">
            <a:spAutoFit/>
          </a:bodyPr>
          <a:lstStyle/>
          <a:p>
            <a:r>
              <a:rPr lang="en-US" altLang="zh-CN" b="1" dirty="0" smtClean="0"/>
              <a:t>【</a:t>
            </a:r>
            <a:r>
              <a:rPr lang="zh-CN" altLang="en-US" b="1" dirty="0" smtClean="0">
                <a:latin typeface="宋体" panose="02010600030101010101" pitchFamily="2" charset="-122"/>
                <a:ea typeface="宋体" panose="02010600030101010101" pitchFamily="2" charset="-122"/>
              </a:rPr>
              <a:t>考生翻译</a:t>
            </a:r>
            <a:r>
              <a:rPr lang="en-US" altLang="zh-CN" b="1" dirty="0" smtClean="0"/>
              <a:t>】</a:t>
            </a:r>
            <a:endParaRPr lang="zh-CN" altLang="en-US" b="1" dirty="0"/>
          </a:p>
        </p:txBody>
      </p:sp>
      <p:sp>
        <p:nvSpPr>
          <p:cNvPr id="6" name="矩形 5"/>
          <p:cNvSpPr/>
          <p:nvPr/>
        </p:nvSpPr>
        <p:spPr>
          <a:xfrm>
            <a:off x="559082" y="3068960"/>
            <a:ext cx="7973357" cy="646331"/>
          </a:xfrm>
          <a:prstGeom prst="rect">
            <a:avLst/>
          </a:prstGeom>
        </p:spPr>
        <p:txBody>
          <a:bodyPr wrap="square">
            <a:spAutoFit/>
          </a:bodyPr>
          <a:lstStyle/>
          <a:p>
            <a:r>
              <a:rPr lang="en-US" altLang="zh-CN" b="1" dirty="0"/>
              <a:t>[</a:t>
            </a:r>
            <a:r>
              <a:rPr lang="zh-CN" altLang="zh-CN" b="1" dirty="0">
                <a:latin typeface="宋体" panose="02010600030101010101" pitchFamily="2" charset="-122"/>
                <a:ea typeface="宋体" panose="02010600030101010101" pitchFamily="2" charset="-122"/>
              </a:rPr>
              <a:t>参考答案</a:t>
            </a:r>
            <a:r>
              <a:rPr lang="en-US" altLang="zh-CN" b="1" dirty="0">
                <a:latin typeface="宋体" panose="02010600030101010101" pitchFamily="2" charset="-122"/>
                <a:ea typeface="宋体" panose="02010600030101010101" pitchFamily="2" charset="-122"/>
              </a:rPr>
              <a:t>] </a:t>
            </a:r>
            <a:endParaRPr lang="en-US" altLang="zh-CN" b="1" dirty="0" smtClean="0">
              <a:latin typeface="宋体" panose="02010600030101010101" pitchFamily="2" charset="-122"/>
              <a:ea typeface="宋体" panose="02010600030101010101" pitchFamily="2" charset="-122"/>
            </a:endParaRPr>
          </a:p>
          <a:p>
            <a:r>
              <a:rPr lang="zh-CN" altLang="zh-CN" b="1" dirty="0" smtClean="0">
                <a:latin typeface="宋体" panose="02010600030101010101" pitchFamily="2" charset="-122"/>
                <a:ea typeface="宋体" panose="02010600030101010101" pitchFamily="2" charset="-122"/>
              </a:rPr>
              <a:t>高僧</a:t>
            </a:r>
            <a:r>
              <a:rPr lang="zh-CN" altLang="zh-CN" b="1" dirty="0">
                <a:latin typeface="宋体" panose="02010600030101010101" pitchFamily="2" charset="-122"/>
                <a:ea typeface="宋体" panose="02010600030101010101" pitchFamily="2" charset="-122"/>
              </a:rPr>
              <a:t>一行，年幼时家庭贫困，邻居有个王老太太，前后接济一行几十万铜钱。</a:t>
            </a:r>
          </a:p>
        </p:txBody>
      </p:sp>
      <p:sp>
        <p:nvSpPr>
          <p:cNvPr id="7" name="矩形 6"/>
          <p:cNvSpPr/>
          <p:nvPr/>
        </p:nvSpPr>
        <p:spPr>
          <a:xfrm>
            <a:off x="559082" y="3933056"/>
            <a:ext cx="8081370" cy="646331"/>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失分评析</a:t>
            </a:r>
            <a:r>
              <a:rPr lang="en-US" altLang="zh-CN" b="1"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邻居有个王姥</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文白掺杂，读者不能明白</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王姥</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是人名，还是一个老太太，</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姥</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根据文意应译为</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年老的妇人</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a:t>
            </a:r>
          </a:p>
        </p:txBody>
      </p:sp>
      <p:sp>
        <p:nvSpPr>
          <p:cNvPr id="8" name="矩形 7"/>
          <p:cNvSpPr/>
          <p:nvPr/>
        </p:nvSpPr>
        <p:spPr>
          <a:xfrm>
            <a:off x="503548" y="4797152"/>
            <a:ext cx="8136904" cy="1754326"/>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总结</a:t>
            </a:r>
            <a:r>
              <a:rPr lang="en-US" altLang="zh-CN"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a:p>
            <a:r>
              <a:rPr lang="zh-CN" altLang="zh-CN" b="1" dirty="0">
                <a:latin typeface="宋体" panose="02010600030101010101" pitchFamily="2" charset="-122"/>
                <a:ea typeface="宋体" panose="02010600030101010101" pitchFamily="2" charset="-122"/>
              </a:rPr>
              <a:t>在翻译时，一定要一一对译，尽量将文言句子中的每个字都</a:t>
            </a:r>
            <a:r>
              <a:rPr lang="zh-CN" altLang="en-US" b="1" dirty="0">
                <a:latin typeface="宋体" panose="02010600030101010101" pitchFamily="2" charset="-122"/>
                <a:ea typeface="宋体" panose="02010600030101010101" pitchFamily="2" charset="-122"/>
              </a:rPr>
              <a:t>换</a:t>
            </a:r>
            <a:r>
              <a:rPr lang="zh-CN" altLang="zh-CN" b="1" dirty="0">
                <a:latin typeface="宋体" panose="02010600030101010101" pitchFamily="2" charset="-122"/>
                <a:ea typeface="宋体" panose="02010600030101010101" pitchFamily="2" charset="-122"/>
              </a:rPr>
              <a:t>成现代汉语的词语，这样就减少了个别词语未翻译或语句翻译不彻底的现象。比如上面的“姥”应解释成“年老的妇人”。具体方法有：①将古汉语的单音节词替换成现代汉语的双音节词；②将古今异义词替换成古汉语的意思；③将通假字替换成本字的意思；④将词类活用的词替换成活用后的词。</a:t>
            </a:r>
          </a:p>
        </p:txBody>
      </p:sp>
    </p:spTree>
    <p:extLst>
      <p:ext uri="{BB962C8B-B14F-4D97-AF65-F5344CB8AC3E}">
        <p14:creationId xmlns:p14="http://schemas.microsoft.com/office/powerpoint/2010/main" xmlns="" val="162769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0"/>
            <a:ext cx="3672408" cy="523220"/>
          </a:xfrm>
          <a:prstGeom prst="rect">
            <a:avLst/>
          </a:prstGeom>
          <a:noFill/>
        </p:spPr>
        <p:txBody>
          <a:bodyPr wrap="square" rtlCol="0">
            <a:spAutoFit/>
          </a:bodyPr>
          <a:lstStyle/>
          <a:p>
            <a:r>
              <a:rPr lang="zh-CN" altLang="en-US" sz="2800" dirty="0" smtClean="0">
                <a:solidFill>
                  <a:schemeClr val="bg1"/>
                </a:solidFill>
                <a:latin typeface="华文新魏" panose="02010800040101010101" pitchFamily="2" charset="-122"/>
                <a:ea typeface="华文新魏" panose="02010800040101010101" pitchFamily="2" charset="-122"/>
              </a:rPr>
              <a:t>审查案例，总结方法</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3" name="矩形 2"/>
          <p:cNvSpPr/>
          <p:nvPr/>
        </p:nvSpPr>
        <p:spPr>
          <a:xfrm>
            <a:off x="467544" y="692696"/>
            <a:ext cx="8136904" cy="646331"/>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例</a:t>
            </a:r>
            <a:r>
              <a:rPr lang="en-US" altLang="zh-CN" b="1" dirty="0">
                <a:latin typeface="宋体" panose="02010600030101010101" pitchFamily="2" charset="-122"/>
                <a:ea typeface="宋体" panose="02010600030101010101" pitchFamily="2" charset="-122"/>
              </a:rPr>
              <a:t>3] </a:t>
            </a:r>
            <a:r>
              <a:rPr lang="zh-CN" altLang="zh-CN" b="1" dirty="0">
                <a:latin typeface="宋体" panose="02010600030101010101" pitchFamily="2" charset="-122"/>
                <a:ea typeface="宋体" panose="02010600030101010101" pitchFamily="2" charset="-122"/>
              </a:rPr>
              <a:t>“今民生长于齐不盗，入楚则盗，得无楚之水土使民善盗耶？”王笑曰：“圣人非所与熙也，寡人反取病焉。”</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节选自《晏子使楚》</a:t>
            </a:r>
            <a:r>
              <a:rPr lang="en-US" altLang="zh-CN" b="1" dirty="0">
                <a:latin typeface="宋体" panose="02010600030101010101" pitchFamily="2" charset="-122"/>
                <a:ea typeface="宋体" panose="02010600030101010101" pitchFamily="2" charset="-122"/>
              </a:rPr>
              <a:t>)</a:t>
            </a:r>
            <a:endParaRPr lang="zh-CN" altLang="zh-CN" b="1" dirty="0">
              <a:latin typeface="宋体" panose="02010600030101010101" pitchFamily="2" charset="-122"/>
              <a:ea typeface="宋体" panose="02010600030101010101" pitchFamily="2" charset="-122"/>
            </a:endParaRPr>
          </a:p>
        </p:txBody>
      </p:sp>
      <p:pic>
        <p:nvPicPr>
          <p:cNvPr id="4" name="图片 3" descr=" "/>
          <p:cNvPicPr/>
          <p:nvPr/>
        </p:nvPicPr>
        <p:blipFill>
          <a:blip r:embed="rId2">
            <a:extLst>
              <a:ext uri="{28A0092B-C50C-407E-A947-70E740481C1C}">
                <a14:useLocalDpi xmlns:a14="http://schemas.microsoft.com/office/drawing/2010/main" xmlns="" val="0"/>
              </a:ext>
            </a:extLst>
          </a:blip>
          <a:stretch>
            <a:fillRect/>
          </a:stretch>
        </p:blipFill>
        <p:spPr>
          <a:xfrm>
            <a:off x="485775" y="1844824"/>
            <a:ext cx="7758633" cy="1656184"/>
          </a:xfrm>
          <a:prstGeom prst="rect">
            <a:avLst/>
          </a:prstGeom>
          <a:noFill/>
          <a:ln>
            <a:noFill/>
          </a:ln>
        </p:spPr>
      </p:pic>
      <p:sp>
        <p:nvSpPr>
          <p:cNvPr id="5" name="TextBox 4"/>
          <p:cNvSpPr txBox="1"/>
          <p:nvPr/>
        </p:nvSpPr>
        <p:spPr>
          <a:xfrm>
            <a:off x="607637" y="1468299"/>
            <a:ext cx="2304256" cy="369332"/>
          </a:xfrm>
          <a:prstGeom prst="rect">
            <a:avLst/>
          </a:prstGeom>
          <a:noFill/>
        </p:spPr>
        <p:txBody>
          <a:bodyPr wrap="square" rtlCol="0">
            <a:spAutoFit/>
          </a:bodyPr>
          <a:lstStyle/>
          <a:p>
            <a:r>
              <a:rPr lang="en-US" altLang="zh-CN" b="1" dirty="0" smtClean="0"/>
              <a:t>【</a:t>
            </a:r>
            <a:r>
              <a:rPr lang="zh-CN" altLang="en-US" b="1" dirty="0" smtClean="0">
                <a:latin typeface="宋体" panose="02010600030101010101" pitchFamily="2" charset="-122"/>
                <a:ea typeface="宋体" panose="02010600030101010101" pitchFamily="2" charset="-122"/>
              </a:rPr>
              <a:t>考生翻译</a:t>
            </a:r>
            <a:r>
              <a:rPr lang="en-US" altLang="zh-CN" b="1" dirty="0" smtClean="0"/>
              <a:t>】</a:t>
            </a:r>
            <a:endParaRPr lang="zh-CN" altLang="en-US" b="1" dirty="0"/>
          </a:p>
        </p:txBody>
      </p:sp>
      <p:sp>
        <p:nvSpPr>
          <p:cNvPr id="6" name="矩形 5"/>
          <p:cNvSpPr/>
          <p:nvPr/>
        </p:nvSpPr>
        <p:spPr>
          <a:xfrm>
            <a:off x="485775" y="4797152"/>
            <a:ext cx="8136904" cy="923330"/>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失分评析</a:t>
            </a:r>
            <a:r>
              <a:rPr lang="en-US" altLang="zh-CN" b="1" dirty="0">
                <a:latin typeface="宋体" panose="02010600030101010101" pitchFamily="2" charset="-122"/>
                <a:ea typeface="宋体" panose="02010600030101010101" pitchFamily="2" charset="-122"/>
              </a:rPr>
              <a:t>] ①“</a:t>
            </a:r>
            <a:r>
              <a:rPr lang="zh-CN" altLang="zh-CN" b="1" dirty="0">
                <a:latin typeface="宋体" panose="02010600030101010101" pitchFamily="2" charset="-122"/>
                <a:ea typeface="宋体" panose="02010600030101010101" pitchFamily="2" charset="-122"/>
              </a:rPr>
              <a:t>也</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字在句末表示判断，上面考生的答案翻译成</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也</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，明显是错误的。</a:t>
            </a:r>
            <a:r>
              <a:rPr lang="en-US" altLang="zh-CN" b="1" dirty="0">
                <a:latin typeface="宋体" panose="02010600030101010101" pitchFamily="2" charset="-122"/>
                <a:ea typeface="宋体" panose="02010600030101010101" pitchFamily="2" charset="-122"/>
              </a:rPr>
              <a:t>②“</a:t>
            </a:r>
            <a:r>
              <a:rPr lang="zh-CN" altLang="zh-CN" b="1" dirty="0">
                <a:latin typeface="宋体" panose="02010600030101010101" pitchFamily="2" charset="-122"/>
                <a:ea typeface="宋体" panose="02010600030101010101" pitchFamily="2" charset="-122"/>
              </a:rPr>
              <a:t>寡人反取病焉</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的</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焉</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是语气助词，上面的答案当成了兼词</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于之</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，此处为语气词，可删掉不译。</a:t>
            </a:r>
          </a:p>
        </p:txBody>
      </p:sp>
      <p:sp>
        <p:nvSpPr>
          <p:cNvPr id="7" name="矩形 6"/>
          <p:cNvSpPr/>
          <p:nvPr/>
        </p:nvSpPr>
        <p:spPr>
          <a:xfrm>
            <a:off x="485775" y="3645024"/>
            <a:ext cx="8136904" cy="923330"/>
          </a:xfrm>
          <a:prstGeom prst="rect">
            <a:avLst/>
          </a:prstGeom>
        </p:spPr>
        <p:txBody>
          <a:bodyPr wrap="square">
            <a:spAutoFit/>
          </a:bodyPr>
          <a:lstStyle/>
          <a:p>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参考答案</a:t>
            </a:r>
            <a:r>
              <a:rPr lang="en-US" altLang="zh-CN" b="1"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“现在百姓生活在齐国不偷盗，进入楚国就偷盗，该不会是楚国的水土使人变得善于偷盗吧！”楚王笑着说：“圣人是不可以同他开玩笑的，我反而遭到羞辱了。”</a:t>
            </a:r>
          </a:p>
        </p:txBody>
      </p:sp>
    </p:spTree>
    <p:extLst>
      <p:ext uri="{BB962C8B-B14F-4D97-AF65-F5344CB8AC3E}">
        <p14:creationId xmlns:p14="http://schemas.microsoft.com/office/powerpoint/2010/main" xmlns="" val="286850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奥斯汀">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1107</TotalTime>
  <Words>2927</Words>
  <Application>Microsoft Office PowerPoint</Application>
  <PresentationFormat>全屏显示(4:3)</PresentationFormat>
  <Paragraphs>155</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1_Office 主题​​</vt:lpstr>
      <vt:lpstr>奥斯汀</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周亚婷</dc:creator>
  <cp:lastModifiedBy>PC</cp:lastModifiedBy>
  <cp:revision>45</cp:revision>
  <dcterms:created xsi:type="dcterms:W3CDTF">2020-03-30T15:30:59Z</dcterms:created>
  <dcterms:modified xsi:type="dcterms:W3CDTF">2020-04-03T21:56:01Z</dcterms:modified>
</cp:coreProperties>
</file>