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6" r:id="rId3"/>
    <p:sldId id="476" r:id="rId5"/>
    <p:sldId id="552" r:id="rId6"/>
    <p:sldId id="553" r:id="rId7"/>
    <p:sldId id="331" r:id="rId8"/>
    <p:sldId id="557" r:id="rId9"/>
    <p:sldId id="558" r:id="rId10"/>
    <p:sldId id="559" r:id="rId11"/>
    <p:sldId id="391" r:id="rId12"/>
    <p:sldId id="393" r:id="rId13"/>
    <p:sldId id="395" r:id="rId14"/>
    <p:sldId id="526" r:id="rId15"/>
    <p:sldId id="525" r:id="rId16"/>
    <p:sldId id="594" r:id="rId17"/>
    <p:sldId id="595" r:id="rId18"/>
    <p:sldId id="596" r:id="rId19"/>
    <p:sldId id="597" r:id="rId20"/>
    <p:sldId id="598" r:id="rId21"/>
    <p:sldId id="599" r:id="rId22"/>
    <p:sldId id="600" r:id="rId23"/>
    <p:sldId id="564" r:id="rId24"/>
    <p:sldId id="566" r:id="rId25"/>
    <p:sldId id="567" r:id="rId26"/>
    <p:sldId id="569" r:id="rId27"/>
    <p:sldId id="538" r:id="rId28"/>
    <p:sldId id="540" r:id="rId29"/>
    <p:sldId id="601" r:id="rId30"/>
  </p:sldIdLst>
  <p:sldSz cx="12192000" cy="6858000"/>
  <p:notesSz cx="7103745" cy="10234295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1E2AC4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16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一棵小桃树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贾平凹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79375" y="1089025"/>
          <a:ext cx="12033250" cy="2215515"/>
        </p:xfrm>
        <a:graphic>
          <a:graphicData uri="http://schemas.openxmlformats.org/drawingml/2006/table">
            <a:tbl>
              <a:tblPr/>
              <a:tblGrid>
                <a:gridCol w="2529205"/>
                <a:gridCol w="6285865"/>
                <a:gridCol w="3218180"/>
              </a:tblGrid>
              <a:tr h="44767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大致时间或情境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小桃树的生命状态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的心理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感受</a:t>
                      </a:r>
                      <a:r>
                        <a:rPr lang="zh-CN" altLang="zh-CN" sz="26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99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6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我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忍不住</a:t>
                      </a:r>
                      <a:r>
                        <a:rPr lang="en-US" altLang="zh-CN" sz="26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几分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忧伤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泪珠儿又要下来了</a:t>
                      </a:r>
                      <a:endParaRPr lang="en-US" altLang="zh-CN" sz="2600" b="1">
                        <a:solidFill>
                          <a:srgbClr val="FF3300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雨还在下着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我的小桃树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千百次</a:t>
                      </a:r>
                      <a:r>
                        <a:rPr lang="zh-CN"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俯下身去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又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千百次</a:t>
                      </a:r>
                      <a:r>
                        <a:rPr lang="zh-CN"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地挣扎起来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一树的桃花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湿得深重</a:t>
                      </a:r>
                      <a:endParaRPr sz="2600" b="1">
                        <a:solidFill>
                          <a:srgbClr val="FF33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621280" y="1547495"/>
            <a:ext cx="6276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⑥它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开了花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虽然</a:t>
            </a:r>
            <a:r>
              <a:rPr lang="zh-CN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长得弱小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骨朵儿也不见繁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一夜之间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花竟全开了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98255" y="2439035"/>
            <a:ext cx="32150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⑦我心里稍稍有些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安慰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350" y="3481705"/>
            <a:ext cx="1141666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通过上表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我们发现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作者在叙述上运用了</a:t>
            </a:r>
            <a:r>
              <a:rPr lang="zh-CN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的方式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交代了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我的小桃树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的来历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4.⑵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98360" y="3365500"/>
            <a:ext cx="91313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插叙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2625" y="3933190"/>
            <a:ext cx="451485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今天——那个春天——如今</a:t>
            </a:r>
            <a:endParaRPr lang="zh-CN" altLang="en-US" sz="2800" dirty="0"/>
          </a:p>
        </p:txBody>
      </p:sp>
      <p:sp>
        <p:nvSpPr>
          <p:cNvPr id="47105" name="文本框 1"/>
          <p:cNvSpPr txBox="1"/>
          <p:nvPr/>
        </p:nvSpPr>
        <p:spPr>
          <a:xfrm>
            <a:off x="635318" y="4899660"/>
            <a:ext cx="6769100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对小桃树的情感：</a:t>
            </a:r>
            <a:endParaRPr lang="zh-CN" altLang="en-US" sz="2800" b="1" dirty="0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90670" y="4932680"/>
            <a:ext cx="11360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爱怜、可怜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219700" y="5143500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773545" y="5169535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8320405" y="5169535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805805" y="4958715"/>
            <a:ext cx="959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高兴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90130" y="4959350"/>
            <a:ext cx="930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懊丧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98255" y="495871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安慰、感激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  <p:bldP spid="3" grpId="0"/>
      <p:bldP spid="4" grpId="0"/>
      <p:bldP spid="12" grpId="0"/>
      <p:bldP spid="13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479425" y="1290320"/>
            <a:ext cx="112331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小语觉得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关于奶奶的描写似乎显得无关紧要。请你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圈画出文中所有涉及奶奶的语句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帮助小语解答疑惑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4.⑶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610" y="2417445"/>
            <a:ext cx="1101471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关于奶奶的描写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不多余。小桃树与奶奶有着密切的关系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奶奶买来桃子</a:t>
            </a:r>
            <a:r>
              <a:rPr sz="3000" b="1">
                <a:sym typeface="+mn-ea"/>
              </a:rPr>
              <a:t>,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埋下桃核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奶奶打扫院子发现桃树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奶奶的保护使桃树留存了下来。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奶奶是桃树的播种者、守护者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的精神的播种者、守护者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。因而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奶奶是作者的感恩对象</a:t>
            </a:r>
            <a:r>
              <a:rPr sz="30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文章在歌颂小桃树的过程中也暗含了对奶奶的感激、思念之情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239185" y="1154083"/>
            <a:ext cx="232627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914400" eaLnBrk="0" hangingPunct="0"/>
            <a:r>
              <a:rPr lang="zh-CN" altLang="en-US" sz="1000">
                <a:latin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lang="zh-CN" altLang="en-US" sz="800">
              <a:latin typeface="Calibri" panose="020F0502020204030204" pitchFamily="34" charset="0"/>
            </a:endParaRPr>
          </a:p>
          <a:p>
            <a:pPr indent="914400" eaLnBrk="0" hangingPunct="0"/>
            <a:r>
              <a:rPr lang="zh-CN" altLang="en-US" sz="1000">
                <a:latin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377312" y="1557339"/>
            <a:ext cx="10175878" cy="2106520"/>
            <a:chOff x="1305249" y="1700808"/>
            <a:chExt cx="7631259" cy="2106552"/>
          </a:xfrm>
        </p:grpSpPr>
        <p:sp>
          <p:nvSpPr>
            <p:cNvPr id="2" name="矩形 1"/>
            <p:cNvSpPr/>
            <p:nvPr/>
          </p:nvSpPr>
          <p:spPr>
            <a:xfrm>
              <a:off x="1907340" y="1700808"/>
              <a:ext cx="2092147" cy="607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今天（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1-2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 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05249" y="1772246"/>
              <a:ext cx="524307" cy="19447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一棵小桃树</a:t>
              </a:r>
              <a:r>
                <a:rPr lang="zh-CN" altLang="en-US" sz="2200" kern="100" dirty="0">
                  <a:solidFill>
                    <a:srgbClr val="0000FF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 </a:t>
              </a:r>
              <a:endParaRPr lang="zh-CN" altLang="en-US" sz="2200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98089" y="2474250"/>
              <a:ext cx="4494465" cy="6077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那个春天（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3-8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）插叙   托物言志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07340" y="3199656"/>
              <a:ext cx="2441367" cy="607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如今（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9-14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42" name="组合 9"/>
            <p:cNvGrpSpPr/>
            <p:nvPr/>
          </p:nvGrpSpPr>
          <p:grpSpPr bwMode="auto">
            <a:xfrm>
              <a:off x="6211002" y="2226279"/>
              <a:ext cx="2725506" cy="1215408"/>
              <a:chOff x="6294945" y="2298287"/>
              <a:chExt cx="2725506" cy="1215408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294945" y="2298287"/>
                <a:ext cx="2725506" cy="6077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lnSpc>
                    <a:spcPct val="120000"/>
                  </a:lnSpc>
                  <a:spcAft>
                    <a:spcPts val="0"/>
                  </a:spcAft>
                  <a:defRPr/>
                </a:pP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小桃树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可怜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花蕾</a:t>
                </a:r>
                <a:endPara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294945" y="2905991"/>
                <a:ext cx="2630264" cy="6077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lnSpc>
                    <a:spcPct val="120000"/>
                  </a:lnSpc>
                  <a:spcAft>
                    <a:spcPts val="0"/>
                  </a:spcAft>
                  <a:defRPr/>
                </a:pPr>
                <a:r>
                  <a:rPr lang="zh-CN" altLang="en-US" sz="2800" b="1" kern="100" dirty="0">
                    <a:solidFill>
                      <a:srgbClr val="0000FF"/>
                    </a:solidFill>
                    <a:latin typeface="新宋体" panose="02010609030101010101" pitchFamily="49" charset="-122"/>
                    <a:ea typeface="新宋体" panose="02010609030101010101" pitchFamily="49" charset="-122"/>
                    <a:cs typeface="Times New Roman" panose="02020603050405020304" pitchFamily="18" charset="0"/>
                  </a:rPr>
                  <a:t>“我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挫折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理想</a:t>
                </a:r>
                <a:endPara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左大括号 8"/>
            <p:cNvSpPr/>
            <p:nvPr/>
          </p:nvSpPr>
          <p:spPr>
            <a:xfrm>
              <a:off x="1762890" y="1845272"/>
              <a:ext cx="144450" cy="1871690"/>
            </a:xfrm>
            <a:prstGeom prst="leftBrace">
              <a:avLst>
                <a:gd name="adj1" fmla="val 5022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 flipH="1">
              <a:off x="6068436" y="1845272"/>
              <a:ext cx="142863" cy="1944717"/>
            </a:xfrm>
            <a:prstGeom prst="leftBrace">
              <a:avLst>
                <a:gd name="adj1" fmla="val 5022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</p:grpSp>
      <p:pic>
        <p:nvPicPr>
          <p:cNvPr id="18437" name="Picture 5" descr="https://timgsa.baidu.com/timg?image&amp;quality=80&amp;size=b9999_10000&amp;sec=1540276269713&amp;di=79cce07ee44c8d648ebb9d71c7a4a000&amp;imgtype=0&amp;src=http%3A%2F%2Fr.photo.store.qq.com%2Fpsb%3F%2F4b6dd805-995a-4a50-b30f-d81a06566c3b%2Fn30Vf8IIrHnJPCcjLcluQTlDvDUsmW9o7D2pU7OWHyM%2521%2Fo%2FdFgBAAAAAAAA%26ek%3D1%26kp%3D1%26pt%3D0%26bo%3DVQOAAkAGsAQFAAU%2521%26t%3D5%26su%3D160811265%26sce%3D0-12-12%26rf%3D2-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872" y="4030663"/>
            <a:ext cx="6910917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3859" y="562847"/>
            <a:ext cx="2792615" cy="713740"/>
            <a:chOff x="2371" y="69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14918" y="605377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2705" name="Rectangle 2"/>
          <p:cNvSpPr>
            <a:spLocks noGrp="1"/>
          </p:cNvSpPr>
          <p:nvPr/>
        </p:nvSpPr>
        <p:spPr>
          <a:xfrm>
            <a:off x="682625" y="1591945"/>
            <a:ext cx="10826750" cy="215709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参照以下语言品析的策略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从文中摘录一句作者描写小桃树的句子进行品读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品析策略推荐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策略一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推敲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推敲词语、推敲句式、推敲标点、推敲修辞、推敲节奏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b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策略二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连接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联系读者的生活体验、阅读体验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3729" name="Rectangle 2"/>
          <p:cNvSpPr>
            <a:spLocks noGrp="1"/>
          </p:cNvSpPr>
          <p:nvPr>
            <p:ph type="title" idx="4294967295"/>
          </p:nvPr>
        </p:nvSpPr>
        <p:spPr>
          <a:xfrm>
            <a:off x="723265" y="587375"/>
            <a:ext cx="10678160" cy="186944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txBody>
          <a:bodyPr anchor="t">
            <a:normAutofit fontScale="90000"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555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【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</a:t>
            </a:r>
            <a:r>
              <a:rPr kumimoji="0" lang="en-US" altLang="zh-CN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br>
              <a:rPr lang="en-US" altLang="zh-CN" sz="3555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原句</a:t>
            </a:r>
            <a:r>
              <a:rPr lang="en-US" altLang="zh-CN" sz="3555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可我的小桃树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一颗</a:t>
            </a:r>
            <a:r>
              <a:rPr kumimoji="0" lang="zh-CN" altLang="en-US" sz="3555" b="1" i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“仙桃”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的种子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却开得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太白了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太淡了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那瓣片儿单薄得似纸做的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没有肉的感觉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没有粉的感觉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像是患了重病的少女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苍白白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的脸</a:t>
            </a:r>
            <a:r>
              <a:rPr sz="3555" b="1">
                <a:sym typeface="+mn-ea"/>
              </a:rPr>
              <a:t>,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又偏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苦涩涩</a:t>
            </a:r>
            <a:r>
              <a:rPr kumimoji="0" lang="zh-CN" altLang="en-US" sz="3555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地笑着。</a:t>
            </a:r>
            <a:endParaRPr kumimoji="0" lang="zh-CN" altLang="en-US" sz="3555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3730" name="文本框 7"/>
          <p:cNvSpPr txBox="1"/>
          <p:nvPr/>
        </p:nvSpPr>
        <p:spPr>
          <a:xfrm>
            <a:off x="723265" y="2913380"/>
            <a:ext cx="106172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该句全写小桃树的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病态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“患了重病的少女”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形象让人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联想到林黛玉的娇弱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手法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“了”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字满是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叹惜与不安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；运用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“苍白”“苦涩”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的苦态不见了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取代的是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怜惜之情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难怪称之为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“我的小桃树”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866775" y="571500"/>
            <a:ext cx="10132695" cy="5416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 fontScale="90000"/>
          </a:bodyPr>
          <a:p>
            <a:pPr algn="l"/>
            <a:r>
              <a:rPr lang="zh-CN" altLang="en-US" sz="3555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555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555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555" b="1" dirty="0">
                <a:latin typeface="宋体" panose="02010600030101010101" pitchFamily="2" charset="-122"/>
                <a:ea typeface="宋体" panose="02010600030101010101" pitchFamily="2" charset="-122"/>
              </a:rPr>
              <a:t>一树的桃花</a:t>
            </a:r>
            <a:r>
              <a:rPr sz="3555" b="1">
                <a:sym typeface="+mn-ea"/>
              </a:rPr>
              <a:t>,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555" b="1">
                <a:sym typeface="+mn-ea"/>
              </a:rPr>
              <a:t>,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555" b="1">
                <a:sym typeface="+mn-ea"/>
              </a:rPr>
              <a:t>,</a:t>
            </a:r>
            <a:r>
              <a:rPr lang="zh-CN" altLang="en-US" sz="3555" b="1" dirty="0">
                <a:latin typeface="宋体" panose="02010600030101010101" pitchFamily="2" charset="-122"/>
                <a:ea typeface="宋体" panose="02010600030101010101" pitchFamily="2" charset="-122"/>
              </a:rPr>
              <a:t>湿得深重</a:t>
            </a:r>
            <a:r>
              <a:rPr sz="3555" b="1">
                <a:sym typeface="+mn-ea"/>
              </a:rPr>
              <a:t>,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像一只天鹅</a:t>
            </a:r>
            <a:r>
              <a:rPr sz="3555" b="1">
                <a:sym typeface="+mn-ea"/>
              </a:rPr>
              <a:t>,</a:t>
            </a:r>
            <a:r>
              <a:rPr lang="zh-CN" altLang="en-US" sz="3555" b="1" dirty="0">
                <a:latin typeface="宋体" panose="02010600030101010101" pitchFamily="2" charset="-122"/>
                <a:ea typeface="宋体" panose="02010600030101010101" pitchFamily="2" charset="-122"/>
              </a:rPr>
              <a:t>羽毛渐渐</a:t>
            </a:r>
            <a:r>
              <a:rPr lang="zh-CN" altLang="en-US" sz="3555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剥脱</a:t>
            </a:r>
            <a:r>
              <a:rPr lang="zh-CN" altLang="en-US" sz="3555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55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6770" y="1450340"/>
            <a:ext cx="102127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将小桃树比作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“天鹅”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描写的却是高贵的天鹅羽毛剥落的情景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尤其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“剥脱”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二字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更显凄惨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“一片”“一片”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一词一顿</a:t>
            </a:r>
            <a:r>
              <a:rPr sz="32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显得沉郁、悲戚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让人心疼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866775" y="3355975"/>
            <a:ext cx="10273030" cy="11906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:看我的小桃树儿在风雨里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哆嗦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纤纤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的生灵儿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枝条已经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慌乱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桃花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一片一片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地落了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大半陷在泥里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三点两点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地在黄水里打着旋儿。啊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它已经老了许多呢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瘦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了许多呢</a:t>
            </a:r>
            <a:r>
              <a:rPr sz="3200" b="1">
                <a:sym typeface="+mn-ea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昨日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楚楚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的容颜全然褪尽了。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6620" y="5163185"/>
            <a:ext cx="103638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拟人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地写出了小桃树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遭受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磨难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表现了小桃树的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弱小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的运用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表达了作者的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痛心</a:t>
            </a:r>
            <a:r>
              <a:rPr 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惋惜之情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889000" y="733425"/>
            <a:ext cx="10612120" cy="9474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委屈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弯了头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紧抱着身子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的。第二天才舒开身来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瘦瘦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黄黄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似乎一碰</a:t>
            </a:r>
            <a:r>
              <a:rPr sz="3200" b="1">
                <a:sym typeface="+mn-ea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便立即会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断了</a:t>
            </a:r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9000" y="1680845"/>
            <a:ext cx="107232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拟人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地写出了小桃树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出芽</a:t>
            </a:r>
            <a:r>
              <a:rPr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神态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表现了小桃树的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可怜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“瘦瘦”“黄黄”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显其脆弱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让人怜爱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255" y="3823261"/>
            <a:ext cx="10551583" cy="1076325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4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就那么一树</a:t>
            </a:r>
            <a:r>
              <a:rPr sz="3200" b="1">
                <a:sym typeface="+mn-ea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孤孤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地开在墙角。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我每每看着它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从未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有一只蜜蜂去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恋过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一只蝴蝶去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飞过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它。</a:t>
            </a:r>
            <a:endParaRPr lang="zh-CN" altLang="zh-CN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780" y="4899660"/>
            <a:ext cx="1051687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“孤孤”“从未”等词语</a:t>
            </a:r>
            <a:r>
              <a:rPr sz="32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侧面</a:t>
            </a:r>
            <a:r>
              <a:rPr lang="zh-CN" altLang="zh-CN" sz="32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衬托了小桃树的孤独寂寞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32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让人怜爱</a:t>
            </a:r>
            <a:r>
              <a:rPr lang="zh-CN" altLang="zh-CN" sz="32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0540" y="579120"/>
            <a:ext cx="1117028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5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雨还在下着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我的小桃树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千百次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俯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下身去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千百次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挣扎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起来。</a:t>
            </a:r>
            <a:endParaRPr lang="zh-CN" altLang="zh-CN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5785" y="1547495"/>
            <a:ext cx="11207115" cy="1076325"/>
          </a:xfrm>
          <a:prstGeom prst="rect">
            <a:avLst/>
          </a:prstGeom>
        </p:spPr>
        <p:txBody>
          <a:bodyPr wrap="square">
            <a:spAutoFit/>
          </a:bodyPr>
          <a:p>
            <a:pPr eaLnBrk="0" fontAlgn="auto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 ker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“俯”“挣扎”运用</a:t>
            </a:r>
            <a:r>
              <a:rPr lang="zh-CN" altLang="zh-CN" sz="32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动作和神情描写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“千百次”</a:t>
            </a:r>
            <a:r>
              <a:rPr lang="zh-CN" altLang="zh-CN" sz="32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zh-CN" sz="3200" b="1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反复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32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写出了小桃树</a:t>
            </a:r>
            <a:r>
              <a:rPr lang="zh-CN" altLang="zh-CN" sz="3200" b="1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在风雨中坚强勇敢的斗争情景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32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表现了小桃树</a:t>
            </a:r>
            <a:r>
              <a:rPr lang="zh-CN" altLang="zh-CN" sz="3200" b="1" kern="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顽强</a:t>
            </a:r>
            <a:r>
              <a:rPr lang="zh-CN" altLang="zh-CN" sz="32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kern="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0540" y="3263265"/>
            <a:ext cx="11170920" cy="206121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6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就在那俯地的刹那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我突然看见那树的顶端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高高的一枝儿上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竟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还保留着一个欲绽的花苞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嫩黄的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在风中摇着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抖着满身的雨水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几次要掉下来了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但却没有掉下去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像风浪里航道上的指示灯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闪着时隐时现的嫩黄的光</a:t>
            </a:r>
            <a:r>
              <a:rPr sz="3200" b="1">
                <a:sym typeface="+mn-ea"/>
              </a:rPr>
              <a:t>,</a:t>
            </a:r>
            <a:r>
              <a:rPr lang="zh-CN" altLang="zh-CN" sz="32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嫩红的光。</a:t>
            </a:r>
            <a:endParaRPr lang="zh-CN" altLang="zh-CN" sz="32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5785" y="5324475"/>
            <a:ext cx="11170285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3200" b="1" kern="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3200" b="1" ker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运用</a:t>
            </a:r>
            <a:r>
              <a:rPr lang="zh-CN" altLang="zh-CN" sz="32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比喻</a:t>
            </a:r>
            <a:r>
              <a:rPr sz="32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把花苞比作风浪里航道上的指示灯</a:t>
            </a:r>
            <a:r>
              <a:rPr sz="32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</a:t>
            </a:r>
            <a:r>
              <a:rPr lang="zh-CN" altLang="zh-CN" sz="3200" b="1" kern="0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了小</a:t>
            </a:r>
            <a:r>
              <a:rPr lang="zh-CN" altLang="zh-CN" sz="32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桃树</a:t>
            </a:r>
            <a:r>
              <a:rPr lang="zh-CN" altLang="zh-CN" sz="32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顽强</a:t>
            </a:r>
            <a:r>
              <a:rPr lang="zh-CN" altLang="zh-CN" sz="32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的生命力</a:t>
            </a:r>
            <a:r>
              <a:rPr sz="32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 kern="0" dirty="0" smtClea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让人</a:t>
            </a:r>
            <a:r>
              <a:rPr lang="zh-CN" altLang="zh-CN" sz="32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惊喜、感动</a:t>
            </a:r>
            <a:r>
              <a:rPr sz="32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32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给予作者</a:t>
            </a:r>
            <a:r>
              <a:rPr lang="zh-CN" altLang="zh-CN" sz="32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希望和信念</a:t>
            </a:r>
            <a:r>
              <a:rPr lang="zh-CN" altLang="zh-CN" sz="32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32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5777" name="Rectangle 2"/>
          <p:cNvSpPr/>
          <p:nvPr/>
        </p:nvSpPr>
        <p:spPr>
          <a:xfrm>
            <a:off x="492760" y="971550"/>
            <a:ext cx="11378565" cy="5765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fontAlgn="base" hangingPunct="0">
              <a:buFontTx/>
            </a:pPr>
            <a:r>
              <a:rPr lang="en-US" alt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文中多处用</a:t>
            </a:r>
            <a:r>
              <a:rPr lang="zh-CN" altLang="en-US" sz="32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“吗”“呢”“啊”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等语气词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能否删去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？</a:t>
            </a:r>
            <a:endParaRPr lang="zh-CN" altLang="en-US" sz="3200" b="1" strike="noStrike" noProof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778" name="Rectangle 5"/>
          <p:cNvSpPr/>
          <p:nvPr/>
        </p:nvSpPr>
        <p:spPr>
          <a:xfrm>
            <a:off x="836295" y="1623695"/>
            <a:ext cx="1076388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它已经老了许多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瘦了许多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昨日楚楚的容颜全然褪尽了。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我说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我的梦儿是绿色的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将来开了花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我会幸福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Rectangle 4"/>
          <p:cNvSpPr/>
          <p:nvPr/>
        </p:nvSpPr>
        <p:spPr>
          <a:xfrm>
            <a:off x="897255" y="2700020"/>
            <a:ext cx="1079119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“啊”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字表达了作者在见到桃树变老、变瘦后的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惊讶、惋惜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endParaRPr sz="3200" b="1">
              <a:solidFill>
                <a:srgbClr val="0000FF"/>
              </a:solidFill>
              <a:sym typeface="+mn-ea"/>
            </a:endParaRPr>
          </a:p>
          <a:p>
            <a:pPr fontAlgn="base">
              <a:lnSpc>
                <a:spcPct val="90000"/>
              </a:lnSpc>
            </a:pP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加深了爱怜与亲昵的语气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对小桃树的疼惜之情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2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3" name="Rectangle 5"/>
          <p:cNvSpPr/>
          <p:nvPr/>
        </p:nvSpPr>
        <p:spPr>
          <a:xfrm>
            <a:off x="937895" y="4669790"/>
            <a:ext cx="105175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“呢”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字是作者</a:t>
            </a:r>
            <a:r>
              <a:rPr lang="zh-CN" altLang="en-US" sz="32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对桃树开花的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祝愿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对美好未来的满满希望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读来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语气轻快而俏皮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5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970" y="1271905"/>
            <a:ext cx="3209290" cy="398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27422" y="371461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394970" y="1675130"/>
            <a:ext cx="8255635" cy="33229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梳理行文思路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概括小桃树的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生长过程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品析描写小桃树的语句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体会作者对小桃树的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独特情感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比较小桃树的成长和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我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的人生经历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领会小桃树的深刻内涵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理解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咏物抒怀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的手法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5778" name="Rectangle 5"/>
          <p:cNvSpPr/>
          <p:nvPr/>
        </p:nvSpPr>
        <p:spPr>
          <a:xfrm>
            <a:off x="1170940" y="1153795"/>
            <a:ext cx="1025652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我的小桃树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！我该怎么感激你？你到底还有一朵花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明日一早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你会开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？你开的是灼灼的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？香香的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？我亲爱的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你那花是会开得美的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而且会孕出一个桃儿来的；我还叫你是我的梦的精灵</a:t>
            </a:r>
            <a:r>
              <a:rPr sz="3200" b="1">
                <a:sym typeface="+mn-ea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4" name="Rectangle 6"/>
          <p:cNvSpPr/>
          <p:nvPr/>
        </p:nvSpPr>
        <p:spPr>
          <a:xfrm>
            <a:off x="1294130" y="3075305"/>
            <a:ext cx="102063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“啊”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字表现出作者</a:t>
            </a:r>
            <a:r>
              <a:rPr lang="zh-CN" altLang="en-US" sz="32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对桃树的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坚守的讶异</a:t>
            </a:r>
            <a:r>
              <a:rPr sz="3200" b="1"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字中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饱含着希望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字与儿化音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体现出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亲切</a:t>
            </a:r>
            <a:r>
              <a:rPr sz="32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32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</a:t>
            </a:r>
            <a:r>
              <a:rPr lang="zh-CN" altLang="en-US" sz="32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对小桃树的赞美以及对美好生活的向往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8421" y="1094970"/>
            <a:ext cx="10054331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1.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细读课文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“我”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和小桃树之间的异同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66065" y="1591945"/>
          <a:ext cx="11398885" cy="448183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857750"/>
                <a:gridCol w="4977765"/>
                <a:gridCol w="1563370"/>
              </a:tblGrid>
              <a:tr h="5556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小桃树</a:t>
                      </a:r>
                      <a:endParaRPr lang="en-US" altLang="en-US" sz="2800" b="1" dirty="0" err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我</a:t>
                      </a:r>
                      <a:endParaRPr lang="en-US" altLang="en-US" sz="28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异同</a:t>
                      </a:r>
                      <a:endParaRPr lang="en-US" altLang="en-US" sz="28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</a:tr>
              <a:tr h="55372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桃核埋在角落</a:t>
                      </a:r>
                      <a:endParaRPr lang="en-US" altLang="en-US" sz="2800" b="0" dirty="0" err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rowSpan="6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>
                          <a:latin typeface="楷体" panose="02010609060101010101" charset="-122"/>
                          <a:ea typeface="楷体" panose="02010609060101010101" charset="-122"/>
                        </a:rPr>
                        <a:t>同：</a:t>
                      </a:r>
                      <a:endParaRPr lang="en-US" sz="2400" b="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400" b="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400" b="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400" b="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400" b="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endParaRPr lang="en-US" sz="2400" b="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800" b="0" dirty="0">
                          <a:latin typeface="楷体" panose="02010609060101010101" charset="-122"/>
                          <a:ea typeface="楷体" panose="02010609060101010101" charset="-122"/>
                        </a:rPr>
                        <a:t>异：</a:t>
                      </a:r>
                      <a:endParaRPr lang="en-US" altLang="en-US" sz="2800" b="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56" marR="68556" marT="0" marB="0"/>
                </a:tc>
              </a:tr>
              <a:tr h="55499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拱出嫩绿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长得委屈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没出息</a:t>
                      </a:r>
                      <a:endParaRPr lang="en-US" altLang="en-US" sz="2800" b="0" dirty="0" err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</a:rPr>
                        <a:t>生活在小山村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</a:rPr>
                        <a:t>孤陋寡闻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5689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长到二尺来高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瘦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黄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没人理会</a:t>
                      </a:r>
                      <a:endParaRPr lang="en-US" altLang="en-US" sz="2800" b="0" dirty="0" err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sz="2800" b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有院墙高了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猪拱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讨人嫌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被遗忘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奶奶照顾</a:t>
                      </a:r>
                      <a:endParaRPr lang="en-US" altLang="en-US" sz="2800" b="0" dirty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rowSpan="2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长大成人后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方知人世复杂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社会复杂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感到自己太幼稚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太天真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遭受种种磨难</a:t>
                      </a:r>
                      <a:r>
                        <a:rPr lang="en-US" sz="2800" b="0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altLang="en-US" sz="2800" b="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55372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开花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弱小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遭大雨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花零落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dirty="0" err="1">
                          <a:latin typeface="楷体" panose="02010609060101010101" charset="-122"/>
                          <a:ea typeface="楷体" panose="02010609060101010101" charset="-122"/>
                        </a:rPr>
                        <a:t>挣扎</a:t>
                      </a:r>
                      <a:endParaRPr lang="en-US" altLang="en-US" sz="2800" b="0" dirty="0" err="1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>
                          <a:latin typeface="楷体" panose="02010609060101010101" charset="-122"/>
                          <a:ea typeface="楷体" panose="02010609060101010101" charset="-122"/>
                        </a:rPr>
                        <a:t>高高的一枝上保留着一个欲绽的花苞</a:t>
                      </a:r>
                      <a:endParaRPr lang="en-US" altLang="en-US" sz="28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altLang="en-US" sz="2800" b="0" dirty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266334" y="277097"/>
            <a:ext cx="2792615" cy="713740"/>
            <a:chOff x="2371" y="69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55565" y="2179955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algn="l">
              <a:buNone/>
            </a:pP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出生在偏僻落后的山村</a:t>
            </a:r>
            <a:endParaRPr lang="en-US" altLang="en-US" sz="2800" b="1" dirty="0" err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55565" y="3265170"/>
            <a:ext cx="49460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离家出山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进城读书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感到自己渺小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想干一番大事业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5155565" y="5496560"/>
            <a:ext cx="4945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我心底对理想和幸福的追求更加坚定</a:t>
            </a:r>
            <a:endParaRPr lang="en-US" altLang="en-US" sz="2800" b="1" dirty="0" err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00945" y="2552065"/>
            <a:ext cx="15627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sz="27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被摧残的弱小者遭受磨难</a:t>
            </a:r>
            <a:r>
              <a:rPr sz="2700" b="1">
                <a:sym typeface="+mn-ea"/>
              </a:rPr>
              <a:t>,</a:t>
            </a:r>
            <a:r>
              <a:rPr lang="en-US" sz="2700" b="1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艰难生长</a:t>
            </a:r>
            <a:endParaRPr lang="zh-CN" altLang="en-US" sz="2700" b="1"/>
          </a:p>
        </p:txBody>
      </p:sp>
      <p:sp>
        <p:nvSpPr>
          <p:cNvPr id="7" name="文本框 6"/>
          <p:cNvSpPr txBox="1"/>
          <p:nvPr/>
        </p:nvSpPr>
        <p:spPr>
          <a:xfrm>
            <a:off x="10101580" y="4827270"/>
            <a:ext cx="15627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700" b="1" dirty="0" err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面对磨难的态度</a:t>
            </a:r>
            <a:endParaRPr lang="en-US" altLang="en-US" sz="2700" b="1" dirty="0" err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46978" y="1796337"/>
            <a:ext cx="10845272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小结：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这棵小桃树出身角落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饱受摧残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最终花苞欲绽。而同样的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作者出身偏僻的小山村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出门历练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饱经风霜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心中依旧有安慰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有追求。小桃树和作者有如此相似的经历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这种看似写物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实则写人的写作手法叫作</a:t>
            </a:r>
            <a:r>
              <a:rPr lang="zh-CN" sz="3200" dirty="0">
                <a:highlight>
                  <a:srgbClr val="71C18C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咏物抒怀</a:t>
            </a:r>
            <a:r>
              <a:rPr 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61975" y="1710690"/>
            <a:ext cx="10654665" cy="3461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    2.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文章是按照时间顺序叙述的吗？这是什么手法？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304800" fontAlgn="auto">
              <a:lnSpc>
                <a:spcPct val="150000"/>
              </a:lnSpc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文章分别从</a:t>
            </a:r>
            <a:r>
              <a:rPr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和小桃树的生长环境、经历、现状叙述成长过程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一明一暗两条线索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同时采用倒叙的方法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设置悬念；形成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对比衬托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突出小桃树生长过程给我的震撼和领悟。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7248" y="1621138"/>
            <a:ext cx="1025048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32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总结：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棵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孱弱的小桃树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让人心疼让人怜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棵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不屈不挠的小桃树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让人领悟到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奋斗对于理想和幸福的意义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30480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这就像人生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道路漫漫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鲜花也有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荆棘也常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但只要我们把梦的种子深种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不言放弃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不忘初心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相信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希望的种子定会发芽！相信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幸福的花朵定会绽放！相信</a:t>
            </a:r>
            <a:r>
              <a:rPr sz="3200" b="1">
                <a:sym typeface="+mn-ea"/>
              </a:rPr>
              <a:t>,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</a:rPr>
              <a:t>美好的梦想定会实现！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10656" name="Group 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7530" y="1595755"/>
          <a:ext cx="11076940" cy="4644390"/>
        </p:xfrm>
        <a:graphic>
          <a:graphicData uri="http://schemas.openxmlformats.org/drawingml/2006/table">
            <a:tbl>
              <a:tblPr/>
              <a:tblGrid>
                <a:gridCol w="1771015"/>
                <a:gridCol w="3183255"/>
                <a:gridCol w="2855595"/>
                <a:gridCol w="3267075"/>
              </a:tblGrid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紫藤萝瀑布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一棵小桃树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《丑石》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写作手法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语言风格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情感变化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1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文章主旨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637" name="Rectangle 45"/>
          <p:cNvSpPr/>
          <p:nvPr/>
        </p:nvSpPr>
        <p:spPr>
          <a:xfrm>
            <a:off x="5445125" y="2124710"/>
            <a:ext cx="2302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托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物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言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0" name="Rectangle 48"/>
          <p:cNvSpPr/>
          <p:nvPr/>
        </p:nvSpPr>
        <p:spPr>
          <a:xfrm>
            <a:off x="2382203" y="2646363"/>
            <a:ext cx="314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清新明快</a:t>
            </a:r>
            <a:r>
              <a:rPr sz="28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生动优美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1" name="Rectangle 49"/>
          <p:cNvSpPr/>
          <p:nvPr/>
        </p:nvSpPr>
        <p:spPr>
          <a:xfrm>
            <a:off x="5486400" y="2646680"/>
            <a:ext cx="617728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轻灵细腻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平实从容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情感充沛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富含哲理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3" name="Rectangle 51"/>
          <p:cNvSpPr/>
          <p:nvPr/>
        </p:nvSpPr>
        <p:spPr>
          <a:xfrm>
            <a:off x="2382520" y="3153410"/>
            <a:ext cx="32848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惊叹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悲痛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宁静喜悦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乐观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1" name="Rectangle 59"/>
          <p:cNvSpPr/>
          <p:nvPr/>
        </p:nvSpPr>
        <p:spPr>
          <a:xfrm>
            <a:off x="5524500" y="3167380"/>
            <a:ext cx="28289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爱怜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高兴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懊丧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敬佩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Rectangle 59"/>
          <p:cNvSpPr/>
          <p:nvPr/>
        </p:nvSpPr>
        <p:spPr>
          <a:xfrm>
            <a:off x="8417560" y="3182620"/>
            <a:ext cx="32461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遗憾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讨厌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惊奇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赞美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4" name="Rectangle 62"/>
          <p:cNvSpPr/>
          <p:nvPr/>
        </p:nvSpPr>
        <p:spPr>
          <a:xfrm>
            <a:off x="2338705" y="4227195"/>
            <a:ext cx="33286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赞美生命力的顽强美好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5" name="Rectangle 63"/>
          <p:cNvSpPr/>
          <p:nvPr/>
        </p:nvSpPr>
        <p:spPr>
          <a:xfrm>
            <a:off x="5486400" y="4211955"/>
            <a:ext cx="2727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敬佩不屈不挠的生命力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Rectangle 63"/>
          <p:cNvSpPr/>
          <p:nvPr/>
        </p:nvSpPr>
        <p:spPr>
          <a:xfrm>
            <a:off x="8416925" y="4211955"/>
            <a:ext cx="32175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赞美卑微、丑陋生命中所蕴含的向上、坚韧的精神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590" y="634683"/>
            <a:ext cx="11006667" cy="953135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阅读贾平凹的《丑石》</a:t>
            </a:r>
            <a:r>
              <a:rPr sz="2800" b="1">
                <a:sym typeface="+mn-ea"/>
              </a:rPr>
              <a:t>,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联系《紫藤萝瀑布》《一棵小桃树》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请你从语言风格、情感变化、文章主旨等方面进行比较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任务四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0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0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0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37" grpId="0"/>
      <p:bldP spid="110640" grpId="0"/>
      <p:bldP spid="110641" grpId="0"/>
      <p:bldP spid="110643" grpId="0"/>
      <p:bldP spid="110651" grpId="0"/>
      <p:bldP spid="6" grpId="0"/>
      <p:bldP spid="110654" grpId="0"/>
      <p:bldP spid="110655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9" name="AutoShape 6"/>
          <p:cNvSpPr/>
          <p:nvPr/>
        </p:nvSpPr>
        <p:spPr>
          <a:xfrm>
            <a:off x="2068513" y="2393950"/>
            <a:ext cx="255588" cy="2552700"/>
          </a:xfrm>
          <a:prstGeom prst="leftBrace">
            <a:avLst>
              <a:gd name="adj1" fmla="val 3018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9634" name="文本框 1"/>
          <p:cNvSpPr txBox="1"/>
          <p:nvPr/>
        </p:nvSpPr>
        <p:spPr>
          <a:xfrm>
            <a:off x="2858" y="3372485"/>
            <a:ext cx="23209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一棵小桃树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4200" y="2556510"/>
            <a:ext cx="1912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形色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弱小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0188" y="3141663"/>
            <a:ext cx="10668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托物言志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20913" y="3641725"/>
            <a:ext cx="46101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哆嗦 弯着头 抱紧着身子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努力撑着 挣扎 抖着 摇着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苦涩涩地笑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AutoShape 6"/>
          <p:cNvSpPr/>
          <p:nvPr/>
        </p:nvSpPr>
        <p:spPr>
          <a:xfrm flipH="1">
            <a:off x="6721475" y="2393950"/>
            <a:ext cx="212725" cy="847725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AutoShape 6"/>
          <p:cNvSpPr/>
          <p:nvPr/>
        </p:nvSpPr>
        <p:spPr>
          <a:xfrm flipH="1">
            <a:off x="8851900" y="2343150"/>
            <a:ext cx="296863" cy="2654300"/>
          </a:xfrm>
          <a:prstGeom prst="leftBrace">
            <a:avLst>
              <a:gd name="adj1" fmla="val 2585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0913" y="2152650"/>
            <a:ext cx="450056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纤纤  太小  瘦瘦的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黄黄的  太白太淡  单薄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AutoShape 6"/>
          <p:cNvSpPr/>
          <p:nvPr/>
        </p:nvSpPr>
        <p:spPr>
          <a:xfrm flipH="1">
            <a:off x="6721475" y="3865563"/>
            <a:ext cx="212725" cy="1303338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34200" y="3779838"/>
            <a:ext cx="2062163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动作神情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面对逆境顽强抗争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4200" y="3257550"/>
            <a:ext cx="1754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衬托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6399" y="744072"/>
            <a:ext cx="2792615" cy="713740"/>
            <a:chOff x="2371" y="69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/>
          <p:cNvSpPr txBox="1"/>
          <p:nvPr/>
        </p:nvSpPr>
        <p:spPr>
          <a:xfrm>
            <a:off x="759960" y="1167765"/>
            <a:ext cx="1036601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抓“文眼”：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要抓住表现作者思想感情的句子；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960" y="1906529"/>
            <a:ext cx="1036601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 startAt="2"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明“聚散”：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理解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形散神聚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的特点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抓住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神聚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的本质；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9960" y="2645292"/>
            <a:ext cx="1036601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 startAt="3"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得“神韵”：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欣赏散文的语言美、景物美、意境美等；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9960" y="3384691"/>
            <a:ext cx="1036601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 startAt="4"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重“感情”：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留意所描绘的具体形象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体会作者融入的感情；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9960" y="4122821"/>
            <a:ext cx="1036601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 startAt="5"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识“线索”：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在组织结构上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常用线索把所有材料串联起来；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9960" y="4862855"/>
            <a:ext cx="10366010" cy="691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30000"/>
              </a:lnSpc>
              <a:buFont typeface="+mj-ea"/>
              <a:buAutoNum type="circleNumDbPlain" startAt="6"/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扣“中心”：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散文通过联想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在具体形象中寄托作者的感情。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6949" y="291952"/>
            <a:ext cx="2792615" cy="713740"/>
            <a:chOff x="2371" y="69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散文阅读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29144" y="2565199"/>
            <a:ext cx="993371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1976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文化大革命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结束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青年人开始反思追求理想；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9030" y="3355340"/>
            <a:ext cx="101498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贾平凹在此背景下托物言志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小桃树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来象征青年一代；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9144" y="4145978"/>
            <a:ext cx="993371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通过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小桃树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的出生成长来反映青年一代的成长历程。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7422" y="716266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头像"/>
          <p:cNvGrpSpPr/>
          <p:nvPr/>
        </p:nvGrpSpPr>
        <p:grpSpPr>
          <a:xfrm>
            <a:off x="4794012" y="2115440"/>
            <a:ext cx="2627118" cy="2627118"/>
            <a:chOff x="2146578" y="4039527"/>
            <a:chExt cx="2628016" cy="2628016"/>
          </a:xfrm>
        </p:grpSpPr>
        <p:sp>
          <p:nvSpPr>
            <p:cNvPr id="13" name="椭圆 12"/>
            <p:cNvSpPr/>
            <p:nvPr/>
          </p:nvSpPr>
          <p:spPr>
            <a:xfrm>
              <a:off x="2146578" y="4039527"/>
              <a:ext cx="2628016" cy="2628016"/>
            </a:xfrm>
            <a:prstGeom prst="ellipse">
              <a:avLst/>
            </a:prstGeom>
            <a:solidFill>
              <a:sysClr val="window" lastClr="FFFFFF">
                <a:alpha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思源宋体 CN SemiBold"/>
                <a:cs typeface="+mn-cs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00" r="17000"/>
            <a:stretch>
              <a:fillRect/>
            </a:stretch>
          </p:blipFill>
          <p:spPr>
            <a:xfrm>
              <a:off x="2201944" y="4094893"/>
              <a:ext cx="2517285" cy="2517284"/>
            </a:xfrm>
            <a:custGeom>
              <a:avLst/>
              <a:gdLst>
                <a:gd name="connsiteX0" fmla="*/ 1849056 w 3698112"/>
                <a:gd name="connsiteY0" fmla="*/ 0 h 3698111"/>
                <a:gd name="connsiteX1" fmla="*/ 3698112 w 3698112"/>
                <a:gd name="connsiteY1" fmla="*/ 1849056 h 3698111"/>
                <a:gd name="connsiteX2" fmla="*/ 2038111 w 3698112"/>
                <a:gd name="connsiteY2" fmla="*/ 3688566 h 3698111"/>
                <a:gd name="connsiteX3" fmla="*/ 1849076 w 3698112"/>
                <a:gd name="connsiteY3" fmla="*/ 3698111 h 3698111"/>
                <a:gd name="connsiteX4" fmla="*/ 1849037 w 3698112"/>
                <a:gd name="connsiteY4" fmla="*/ 3698111 h 3698111"/>
                <a:gd name="connsiteX5" fmla="*/ 1660001 w 3698112"/>
                <a:gd name="connsiteY5" fmla="*/ 3688566 h 3698111"/>
                <a:gd name="connsiteX6" fmla="*/ 0 w 3698112"/>
                <a:gd name="connsiteY6" fmla="*/ 1849056 h 3698111"/>
                <a:gd name="connsiteX7" fmla="*/ 1849056 w 3698112"/>
                <a:gd name="connsiteY7" fmla="*/ 0 h 369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8112" h="3698111">
                  <a:moveTo>
                    <a:pt x="1849056" y="0"/>
                  </a:moveTo>
                  <a:cubicBezTo>
                    <a:pt x="2870261" y="0"/>
                    <a:pt x="3698112" y="827851"/>
                    <a:pt x="3698112" y="1849056"/>
                  </a:cubicBezTo>
                  <a:cubicBezTo>
                    <a:pt x="3698112" y="2806436"/>
                    <a:pt x="2970509" y="3593876"/>
                    <a:pt x="2038111" y="3688566"/>
                  </a:cubicBezTo>
                  <a:lnTo>
                    <a:pt x="1849076" y="3698111"/>
                  </a:lnTo>
                  <a:lnTo>
                    <a:pt x="1849037" y="3698111"/>
                  </a:lnTo>
                  <a:lnTo>
                    <a:pt x="1660001" y="3688566"/>
                  </a:lnTo>
                  <a:cubicBezTo>
                    <a:pt x="727604" y="3593876"/>
                    <a:pt x="0" y="2806436"/>
                    <a:pt x="0" y="1849056"/>
                  </a:cubicBezTo>
                  <a:cubicBezTo>
                    <a:pt x="0" y="827851"/>
                    <a:pt x="827851" y="0"/>
                    <a:pt x="1849056" y="0"/>
                  </a:cubicBezTo>
                  <a:close/>
                </a:path>
              </a:pathLst>
            </a:custGeom>
            <a:effectLst>
              <a:outerShdw blurRad="139700" algn="ctr" rotWithShape="0">
                <a:prstClr val="black">
                  <a:alpha val="33000"/>
                </a:prstClr>
              </a:outerShdw>
            </a:effectLst>
          </p:spPr>
        </p:pic>
      </p:grpSp>
      <p:sp>
        <p:nvSpPr>
          <p:cNvPr id="15" name="文本框 14"/>
          <p:cNvSpPr txBox="1"/>
          <p:nvPr/>
        </p:nvSpPr>
        <p:spPr>
          <a:xfrm>
            <a:off x="5432425" y="4828540"/>
            <a:ext cx="132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prstClr val="black"/>
                </a:solidFill>
                <a:latin typeface="思源宋体 CN SemiBold"/>
                <a:ea typeface="思源宋体 CN SemiBold"/>
              </a:rPr>
              <a:t>贾平凹</a:t>
            </a:r>
            <a:endParaRPr lang="zh-CN" altLang="en-US" sz="1600" b="1" dirty="0">
              <a:solidFill>
                <a:prstClr val="black"/>
              </a:solidFill>
              <a:latin typeface="思源宋体 CN SemiBold"/>
              <a:ea typeface="思源宋体 CN SemiBold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66785" y="2469479"/>
            <a:ext cx="1392368" cy="1392368"/>
            <a:chOff x="2065409" y="1967820"/>
            <a:chExt cx="1392844" cy="1392844"/>
          </a:xfrm>
        </p:grpSpPr>
        <p:sp>
          <p:nvSpPr>
            <p:cNvPr id="18" name="椭圆 17"/>
            <p:cNvSpPr/>
            <p:nvPr/>
          </p:nvSpPr>
          <p:spPr>
            <a:xfrm>
              <a:off x="2065409" y="1967820"/>
              <a:ext cx="1392844" cy="1392844"/>
            </a:xfrm>
            <a:prstGeom prst="ellipse">
              <a:avLst/>
            </a:prstGeom>
            <a:gradFill flip="none" rotWithShape="1">
              <a:gsLst>
                <a:gs pos="100000">
                  <a:srgbClr val="FCECE1"/>
                </a:gs>
                <a:gs pos="0">
                  <a:srgbClr val="FCECE1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思源宋体 CN SemiBold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82773" y="2402632"/>
              <a:ext cx="1358116" cy="5232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7010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西北大学毕业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70104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61763" y="4123525"/>
            <a:ext cx="1127372" cy="1127372"/>
            <a:chOff x="2344653" y="2232906"/>
            <a:chExt cx="1127757" cy="1127757"/>
          </a:xfrm>
        </p:grpSpPr>
        <p:sp>
          <p:nvSpPr>
            <p:cNvPr id="21" name="椭圆 20"/>
            <p:cNvSpPr/>
            <p:nvPr/>
          </p:nvSpPr>
          <p:spPr>
            <a:xfrm>
              <a:off x="2344653" y="2232906"/>
              <a:ext cx="1127757" cy="1127757"/>
            </a:xfrm>
            <a:prstGeom prst="ellipse">
              <a:avLst/>
            </a:prstGeom>
            <a:gradFill flip="none" rotWithShape="1">
              <a:gsLst>
                <a:gs pos="100000">
                  <a:srgbClr val="FCECE1"/>
                </a:gs>
                <a:gs pos="0">
                  <a:srgbClr val="FCECE1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思源宋体 CN SemiBold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395960" y="2558005"/>
              <a:ext cx="1041722" cy="5232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kern="0" dirty="0">
                  <a:solidFill>
                    <a:srgbClr val="C70104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科班出身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70104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21130" y="1049869"/>
            <a:ext cx="1494479" cy="1494479"/>
            <a:chOff x="2344653" y="2232906"/>
            <a:chExt cx="1494990" cy="1494990"/>
          </a:xfrm>
        </p:grpSpPr>
        <p:sp>
          <p:nvSpPr>
            <p:cNvPr id="24" name="椭圆 23"/>
            <p:cNvSpPr/>
            <p:nvPr/>
          </p:nvSpPr>
          <p:spPr>
            <a:xfrm>
              <a:off x="2344653" y="2232906"/>
              <a:ext cx="1494990" cy="1494990"/>
            </a:xfrm>
            <a:prstGeom prst="ellipse">
              <a:avLst/>
            </a:prstGeom>
            <a:gradFill flip="none" rotWithShape="1">
              <a:gsLst>
                <a:gs pos="100000">
                  <a:srgbClr val="FCECE1"/>
                </a:gs>
                <a:gs pos="0">
                  <a:srgbClr val="FCECE1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思源宋体 CN SemiBold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71287" y="2503348"/>
              <a:ext cx="1041722" cy="95410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7010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当代作家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70104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00168" y="2809864"/>
            <a:ext cx="1645899" cy="1645899"/>
            <a:chOff x="2344652" y="2232905"/>
            <a:chExt cx="1646461" cy="1646461"/>
          </a:xfrm>
        </p:grpSpPr>
        <p:sp>
          <p:nvSpPr>
            <p:cNvPr id="27" name="椭圆 26"/>
            <p:cNvSpPr/>
            <p:nvPr/>
          </p:nvSpPr>
          <p:spPr>
            <a:xfrm>
              <a:off x="2344652" y="2232905"/>
              <a:ext cx="1646461" cy="1646461"/>
            </a:xfrm>
            <a:prstGeom prst="ellipse">
              <a:avLst/>
            </a:prstGeom>
            <a:gradFill flip="none" rotWithShape="1">
              <a:gsLst>
                <a:gs pos="100000">
                  <a:srgbClr val="FCECE1"/>
                </a:gs>
                <a:gs pos="0">
                  <a:srgbClr val="FCECE1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思源宋体 CN SemiBold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44652" y="2579082"/>
              <a:ext cx="1646460" cy="95410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7010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茅盾文学奖获得者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70104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21986" y="1955451"/>
            <a:ext cx="1127372" cy="1127372"/>
            <a:chOff x="2344653" y="2232906"/>
            <a:chExt cx="1127757" cy="1127757"/>
          </a:xfrm>
        </p:grpSpPr>
        <p:sp>
          <p:nvSpPr>
            <p:cNvPr id="33" name="椭圆 32"/>
            <p:cNvSpPr/>
            <p:nvPr/>
          </p:nvSpPr>
          <p:spPr>
            <a:xfrm>
              <a:off x="2344653" y="2232906"/>
              <a:ext cx="1127757" cy="1127757"/>
            </a:xfrm>
            <a:prstGeom prst="ellipse">
              <a:avLst/>
            </a:prstGeom>
            <a:gradFill flip="none" rotWithShape="1">
              <a:gsLst>
                <a:gs pos="100000">
                  <a:srgbClr val="FCECE1"/>
                </a:gs>
                <a:gs pos="0">
                  <a:srgbClr val="FCECE1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思源宋体 CN SemiBold"/>
                <a:cs typeface="+mn-cs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95960" y="2558005"/>
              <a:ext cx="1041722" cy="5232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C7010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陕西人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C70104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84810" y="5492115"/>
            <a:ext cx="11447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被誉为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鬼才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是当代中国一位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最具叛逆性、创造精神和广泛影响</a:t>
            </a:r>
            <a:r>
              <a:rPr lang="zh-CN" altLang="en-US" sz="2800" b="1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的作家。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7422" y="716266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作者介绍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1684128" y="2929861"/>
            <a:ext cx="658636" cy="657494"/>
            <a:chOff x="1038442" y="576197"/>
            <a:chExt cx="702676" cy="701458"/>
          </a:xfrm>
        </p:grpSpPr>
        <p:sp>
          <p:nvSpPr>
            <p:cNvPr id="102" name="矩形 101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04" name="直接连接符 103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05" name="直接连接符 104"/>
            <p:cNvCxnSpPr>
              <a:stCxn id="102" idx="0"/>
              <a:endCxn id="102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06" name="直接连接符 105"/>
            <p:cNvCxnSpPr>
              <a:stCxn id="102" idx="1"/>
              <a:endCxn id="102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91" name="组合 90"/>
          <p:cNvGrpSpPr/>
          <p:nvPr/>
        </p:nvGrpSpPr>
        <p:grpSpPr>
          <a:xfrm>
            <a:off x="914384" y="2929861"/>
            <a:ext cx="658636" cy="657494"/>
            <a:chOff x="1038442" y="576197"/>
            <a:chExt cx="702676" cy="701458"/>
          </a:xfrm>
        </p:grpSpPr>
        <p:sp>
          <p:nvSpPr>
            <p:cNvPr id="94" name="矩形 93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98" name="直接连接符 9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00" name="直接连接符 99"/>
            <p:cNvCxnSpPr>
              <a:stCxn id="94" idx="0"/>
              <a:endCxn id="94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01" name="直接连接符 100"/>
            <p:cNvCxnSpPr>
              <a:stCxn id="94" idx="1"/>
              <a:endCxn id="94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92" name="矩形 91"/>
          <p:cNvSpPr/>
          <p:nvPr/>
        </p:nvSpPr>
        <p:spPr>
          <a:xfrm>
            <a:off x="913249" y="2955042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孱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40601" y="2277265"/>
            <a:ext cx="1005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càn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3917555" y="2929861"/>
            <a:ext cx="658636" cy="657494"/>
            <a:chOff x="1038442" y="576197"/>
            <a:chExt cx="702676" cy="701458"/>
          </a:xfrm>
        </p:grpSpPr>
        <p:sp>
          <p:nvSpPr>
            <p:cNvPr id="121" name="矩形 12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3" name="直接连接符 12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4" name="直接连接符 123"/>
            <p:cNvCxnSpPr>
              <a:stCxn id="121" idx="0"/>
              <a:endCxn id="12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5" name="直接连接符 124"/>
            <p:cNvCxnSpPr>
              <a:stCxn id="121" idx="1"/>
              <a:endCxn id="12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09" name="组合 108"/>
          <p:cNvGrpSpPr/>
          <p:nvPr/>
        </p:nvGrpSpPr>
        <p:grpSpPr>
          <a:xfrm>
            <a:off x="3147811" y="2929861"/>
            <a:ext cx="658636" cy="657494"/>
            <a:chOff x="1038442" y="576197"/>
            <a:chExt cx="702676" cy="701458"/>
          </a:xfrm>
        </p:grpSpPr>
        <p:sp>
          <p:nvSpPr>
            <p:cNvPr id="116" name="矩形 11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8" name="直接连接符 11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19" name="直接连接符 118"/>
            <p:cNvCxnSpPr>
              <a:stCxn id="116" idx="0"/>
              <a:endCxn id="11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20" name="直接连接符 119"/>
            <p:cNvCxnSpPr>
              <a:stCxn id="116" idx="1"/>
              <a:endCxn id="11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10" name="矩形 109"/>
          <p:cNvSpPr/>
          <p:nvPr/>
        </p:nvSpPr>
        <p:spPr>
          <a:xfrm>
            <a:off x="3146676" y="2955042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伫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窗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2974028" y="2277265"/>
            <a:ext cx="1005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zhù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6150982" y="2929861"/>
            <a:ext cx="658636" cy="657494"/>
            <a:chOff x="1038442" y="576197"/>
            <a:chExt cx="702676" cy="701458"/>
          </a:xfrm>
        </p:grpSpPr>
        <p:sp>
          <p:nvSpPr>
            <p:cNvPr id="136" name="矩形 13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8" name="直接连接符 13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9" name="直接连接符 138"/>
            <p:cNvCxnSpPr>
              <a:stCxn id="136" idx="0"/>
              <a:endCxn id="13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0" name="直接连接符 139"/>
            <p:cNvCxnSpPr>
              <a:stCxn id="136" idx="1"/>
              <a:endCxn id="13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28" name="组合 127"/>
          <p:cNvGrpSpPr/>
          <p:nvPr/>
        </p:nvGrpSpPr>
        <p:grpSpPr>
          <a:xfrm>
            <a:off x="5381239" y="2929861"/>
            <a:ext cx="658636" cy="657494"/>
            <a:chOff x="1038442" y="576197"/>
            <a:chExt cx="702676" cy="701458"/>
          </a:xfrm>
        </p:grpSpPr>
        <p:sp>
          <p:nvSpPr>
            <p:cNvPr id="131" name="矩形 13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32" name="直接连接符 13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4" name="直接连接符 133"/>
            <p:cNvCxnSpPr>
              <a:stCxn id="131" idx="0"/>
              <a:endCxn id="13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35" name="直接连接符 134"/>
            <p:cNvCxnSpPr>
              <a:stCxn id="131" idx="1"/>
              <a:endCxn id="13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29" name="矩形 128"/>
          <p:cNvSpPr/>
          <p:nvPr/>
        </p:nvSpPr>
        <p:spPr>
          <a:xfrm>
            <a:off x="5380103" y="2955042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忏</a:t>
            </a:r>
            <a:r>
              <a:rPr lang="zh-CN" altLang="en-US" sz="3600" dirty="0">
                <a:solidFill>
                  <a:srgbClr val="71594D"/>
                </a:solidFill>
                <a:latin typeface="楷体" panose="02010609060101010101" charset="-122"/>
                <a:ea typeface="楷体" panose="02010609060101010101" charset="-122"/>
              </a:rPr>
              <a:t>悔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128832" y="2277265"/>
            <a:ext cx="116230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chàn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8384410" y="2929861"/>
            <a:ext cx="658636" cy="657494"/>
            <a:chOff x="1038442" y="576197"/>
            <a:chExt cx="702676" cy="701458"/>
          </a:xfrm>
        </p:grpSpPr>
        <p:sp>
          <p:nvSpPr>
            <p:cNvPr id="151" name="矩形 15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3" name="直接连接符 15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4" name="直接连接符 153"/>
            <p:cNvCxnSpPr>
              <a:stCxn id="151" idx="0"/>
              <a:endCxn id="15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5" name="直接连接符 154"/>
            <p:cNvCxnSpPr>
              <a:stCxn id="151" idx="1"/>
              <a:endCxn id="15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43" name="组合 142"/>
          <p:cNvGrpSpPr/>
          <p:nvPr/>
        </p:nvGrpSpPr>
        <p:grpSpPr>
          <a:xfrm>
            <a:off x="7614666" y="2929861"/>
            <a:ext cx="658636" cy="657494"/>
            <a:chOff x="1038442" y="576197"/>
            <a:chExt cx="702676" cy="701458"/>
          </a:xfrm>
        </p:grpSpPr>
        <p:sp>
          <p:nvSpPr>
            <p:cNvPr id="146" name="矩形 14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47" name="直接连接符 14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8" name="直接连接符 14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49" name="直接连接符 148"/>
            <p:cNvCxnSpPr>
              <a:stCxn id="146" idx="0"/>
              <a:endCxn id="14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50" name="直接连接符 149"/>
            <p:cNvCxnSpPr>
              <a:stCxn id="146" idx="1"/>
              <a:endCxn id="14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44" name="矩形 143"/>
          <p:cNvSpPr/>
          <p:nvPr/>
        </p:nvSpPr>
        <p:spPr>
          <a:xfrm>
            <a:off x="7613530" y="2955042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dirty="0">
                <a:solidFill>
                  <a:srgbClr val="71594D"/>
                </a:solidFill>
                <a:latin typeface="楷体" panose="02010609060101010101" charset="-122"/>
                <a:ea typeface="楷体" panose="02010609060101010101" charset="-122"/>
              </a:rPr>
              <a:t>哆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嗦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8210626" y="2277265"/>
            <a:ext cx="1005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suo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10617838" y="2929861"/>
            <a:ext cx="658636" cy="657494"/>
            <a:chOff x="1038442" y="576197"/>
            <a:chExt cx="702676" cy="701458"/>
          </a:xfrm>
        </p:grpSpPr>
        <p:sp>
          <p:nvSpPr>
            <p:cNvPr id="166" name="矩形 16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67" name="直接连接符 16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8" name="直接连接符 16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9" name="直接连接符 168"/>
            <p:cNvCxnSpPr>
              <a:stCxn id="166" idx="0"/>
              <a:endCxn id="16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70" name="直接连接符 169"/>
            <p:cNvCxnSpPr>
              <a:stCxn id="166" idx="1"/>
              <a:endCxn id="16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58" name="组合 157"/>
          <p:cNvGrpSpPr/>
          <p:nvPr/>
        </p:nvGrpSpPr>
        <p:grpSpPr>
          <a:xfrm>
            <a:off x="9848095" y="2929861"/>
            <a:ext cx="658636" cy="657494"/>
            <a:chOff x="1038442" y="576197"/>
            <a:chExt cx="702676" cy="701458"/>
          </a:xfrm>
        </p:grpSpPr>
        <p:sp>
          <p:nvSpPr>
            <p:cNvPr id="161" name="矩形 16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62" name="直接连接符 16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3" name="直接连接符 16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4" name="直接连接符 163"/>
            <p:cNvCxnSpPr>
              <a:stCxn id="161" idx="0"/>
              <a:endCxn id="16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65" name="直接连接符 164"/>
            <p:cNvCxnSpPr>
              <a:stCxn id="161" idx="1"/>
              <a:endCxn id="16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59" name="矩形 158"/>
          <p:cNvSpPr/>
          <p:nvPr/>
        </p:nvSpPr>
        <p:spPr>
          <a:xfrm>
            <a:off x="9846959" y="2955042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矜</a:t>
            </a:r>
            <a:r>
              <a:rPr lang="zh-CN" altLang="en-US" sz="3600" dirty="0">
                <a:solidFill>
                  <a:srgbClr val="71594D"/>
                </a:solidFill>
                <a:latin typeface="楷体" panose="02010609060101010101" charset="-122"/>
                <a:ea typeface="楷体" panose="02010609060101010101" charset="-122"/>
              </a:rPr>
              <a:t>持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9674311" y="2277265"/>
            <a:ext cx="1005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jīn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2" name="组合 171"/>
          <p:cNvGrpSpPr/>
          <p:nvPr/>
        </p:nvGrpSpPr>
        <p:grpSpPr>
          <a:xfrm>
            <a:off x="1684128" y="4729447"/>
            <a:ext cx="658636" cy="657494"/>
            <a:chOff x="1038442" y="576197"/>
            <a:chExt cx="702676" cy="701458"/>
          </a:xfrm>
        </p:grpSpPr>
        <p:sp>
          <p:nvSpPr>
            <p:cNvPr id="181" name="矩形 18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82" name="直接连接符 18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83" name="直接连接符 18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84" name="直接连接符 183"/>
            <p:cNvCxnSpPr>
              <a:stCxn id="181" idx="0"/>
              <a:endCxn id="18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85" name="直接连接符 184"/>
            <p:cNvCxnSpPr>
              <a:stCxn id="181" idx="1"/>
              <a:endCxn id="18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73" name="组合 172"/>
          <p:cNvGrpSpPr/>
          <p:nvPr/>
        </p:nvGrpSpPr>
        <p:grpSpPr>
          <a:xfrm>
            <a:off x="914384" y="4729447"/>
            <a:ext cx="658636" cy="657494"/>
            <a:chOff x="1038442" y="576197"/>
            <a:chExt cx="702676" cy="701458"/>
          </a:xfrm>
        </p:grpSpPr>
        <p:sp>
          <p:nvSpPr>
            <p:cNvPr id="176" name="矩形 17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78" name="直接连接符 17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79" name="直接连接符 178"/>
            <p:cNvCxnSpPr>
              <a:stCxn id="176" idx="0"/>
              <a:endCxn id="17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80" name="直接连接符 179"/>
            <p:cNvCxnSpPr>
              <a:stCxn id="176" idx="1"/>
              <a:endCxn id="17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74" name="矩形 173"/>
          <p:cNvSpPr/>
          <p:nvPr/>
        </p:nvSpPr>
        <p:spPr>
          <a:xfrm>
            <a:off x="913249" y="4754628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恍</a:t>
            </a:r>
            <a:r>
              <a:rPr lang="zh-CN" altLang="en-US" sz="3600" dirty="0">
                <a:solidFill>
                  <a:srgbClr val="71594D"/>
                </a:solidFill>
                <a:latin typeface="楷体" panose="02010609060101010101" charset="-122"/>
                <a:ea typeface="楷体" panose="02010609060101010101" charset="-122"/>
              </a:rPr>
              <a:t>惚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06992" y="4076851"/>
            <a:ext cx="127227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huǎng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7" name="组合 186"/>
          <p:cNvGrpSpPr/>
          <p:nvPr/>
        </p:nvGrpSpPr>
        <p:grpSpPr>
          <a:xfrm>
            <a:off x="3917555" y="4729447"/>
            <a:ext cx="658636" cy="657494"/>
            <a:chOff x="1038442" y="576197"/>
            <a:chExt cx="702676" cy="701458"/>
          </a:xfrm>
        </p:grpSpPr>
        <p:sp>
          <p:nvSpPr>
            <p:cNvPr id="196" name="矩形 19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97" name="直接连接符 19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98" name="直接连接符 19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99" name="直接连接符 198"/>
            <p:cNvCxnSpPr>
              <a:stCxn id="196" idx="0"/>
              <a:endCxn id="19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00" name="直接连接符 199"/>
            <p:cNvCxnSpPr>
              <a:stCxn id="196" idx="1"/>
              <a:endCxn id="19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188" name="组合 187"/>
          <p:cNvGrpSpPr/>
          <p:nvPr/>
        </p:nvGrpSpPr>
        <p:grpSpPr>
          <a:xfrm>
            <a:off x="3147811" y="4729447"/>
            <a:ext cx="658636" cy="657494"/>
            <a:chOff x="1038442" y="576197"/>
            <a:chExt cx="702676" cy="701458"/>
          </a:xfrm>
        </p:grpSpPr>
        <p:sp>
          <p:nvSpPr>
            <p:cNvPr id="191" name="矩形 19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92" name="直接连接符 19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93" name="直接连接符 19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94" name="直接连接符 193"/>
            <p:cNvCxnSpPr>
              <a:stCxn id="191" idx="0"/>
              <a:endCxn id="19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195" name="直接连接符 194"/>
            <p:cNvCxnSpPr>
              <a:stCxn id="191" idx="1"/>
              <a:endCxn id="19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189" name="矩形 188"/>
          <p:cNvSpPr/>
          <p:nvPr/>
        </p:nvSpPr>
        <p:spPr>
          <a:xfrm>
            <a:off x="3146676" y="4754628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猥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琐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2974028" y="4076851"/>
            <a:ext cx="1005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wěi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2" name="组合 201"/>
          <p:cNvGrpSpPr/>
          <p:nvPr/>
        </p:nvGrpSpPr>
        <p:grpSpPr>
          <a:xfrm>
            <a:off x="6150982" y="4729447"/>
            <a:ext cx="658636" cy="657494"/>
            <a:chOff x="1038442" y="576197"/>
            <a:chExt cx="702676" cy="701458"/>
          </a:xfrm>
        </p:grpSpPr>
        <p:sp>
          <p:nvSpPr>
            <p:cNvPr id="211" name="矩形 21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12" name="直接连接符 21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3" name="直接连接符 21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4" name="直接连接符 213"/>
            <p:cNvCxnSpPr>
              <a:stCxn id="211" idx="0"/>
              <a:endCxn id="21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5" name="直接连接符 214"/>
            <p:cNvCxnSpPr>
              <a:stCxn id="211" idx="1"/>
              <a:endCxn id="21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203" name="组合 202"/>
          <p:cNvGrpSpPr/>
          <p:nvPr/>
        </p:nvGrpSpPr>
        <p:grpSpPr>
          <a:xfrm>
            <a:off x="5381239" y="4729447"/>
            <a:ext cx="658636" cy="657494"/>
            <a:chOff x="1038442" y="576197"/>
            <a:chExt cx="702676" cy="701458"/>
          </a:xfrm>
        </p:grpSpPr>
        <p:sp>
          <p:nvSpPr>
            <p:cNvPr id="206" name="矩形 20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07" name="直接连接符 20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08" name="直接连接符 20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09" name="直接连接符 208"/>
            <p:cNvCxnSpPr>
              <a:stCxn id="206" idx="0"/>
              <a:endCxn id="20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0" name="直接连接符 209"/>
            <p:cNvCxnSpPr>
              <a:stCxn id="206" idx="1"/>
              <a:endCxn id="20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204" name="矩形 203"/>
          <p:cNvSpPr/>
          <p:nvPr/>
        </p:nvSpPr>
        <p:spPr>
          <a:xfrm>
            <a:off x="5380103" y="4754628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渺</a:t>
            </a:r>
            <a:r>
              <a:rPr lang="zh-CN" altLang="en-US" sz="3600" dirty="0">
                <a:solidFill>
                  <a:srgbClr val="71594D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5170334" y="4076851"/>
            <a:ext cx="108368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miǎo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17" name="组合 216"/>
          <p:cNvGrpSpPr/>
          <p:nvPr/>
        </p:nvGrpSpPr>
        <p:grpSpPr>
          <a:xfrm>
            <a:off x="8384410" y="4729447"/>
            <a:ext cx="658636" cy="657494"/>
            <a:chOff x="1038442" y="576197"/>
            <a:chExt cx="702676" cy="701458"/>
          </a:xfrm>
        </p:grpSpPr>
        <p:sp>
          <p:nvSpPr>
            <p:cNvPr id="226" name="矩形 22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27" name="直接连接符 22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28" name="直接连接符 22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29" name="直接连接符 228"/>
            <p:cNvCxnSpPr>
              <a:stCxn id="226" idx="0"/>
              <a:endCxn id="22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30" name="直接连接符 229"/>
            <p:cNvCxnSpPr>
              <a:stCxn id="226" idx="1"/>
              <a:endCxn id="22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218" name="组合 217"/>
          <p:cNvGrpSpPr/>
          <p:nvPr/>
        </p:nvGrpSpPr>
        <p:grpSpPr>
          <a:xfrm>
            <a:off x="7614666" y="4729447"/>
            <a:ext cx="658636" cy="657494"/>
            <a:chOff x="1038442" y="576197"/>
            <a:chExt cx="702676" cy="701458"/>
          </a:xfrm>
        </p:grpSpPr>
        <p:sp>
          <p:nvSpPr>
            <p:cNvPr id="221" name="矩形 22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22" name="直接连接符 22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23" name="直接连接符 22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24" name="直接连接符 223"/>
            <p:cNvCxnSpPr>
              <a:stCxn id="221" idx="0"/>
              <a:endCxn id="22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25" name="直接连接符 224"/>
            <p:cNvCxnSpPr>
              <a:stCxn id="221" idx="1"/>
              <a:endCxn id="22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219" name="矩形 218"/>
          <p:cNvSpPr/>
          <p:nvPr/>
        </p:nvSpPr>
        <p:spPr>
          <a:xfrm>
            <a:off x="7613530" y="4754628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颤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抖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7401571" y="4076851"/>
            <a:ext cx="108368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chàn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32" name="组合 231"/>
          <p:cNvGrpSpPr/>
          <p:nvPr/>
        </p:nvGrpSpPr>
        <p:grpSpPr>
          <a:xfrm>
            <a:off x="10617838" y="4729447"/>
            <a:ext cx="658636" cy="657494"/>
            <a:chOff x="1038442" y="576197"/>
            <a:chExt cx="702676" cy="701458"/>
          </a:xfrm>
        </p:grpSpPr>
        <p:sp>
          <p:nvSpPr>
            <p:cNvPr id="241" name="矩形 240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42" name="直接连接符 241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43" name="直接连接符 242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44" name="直接连接符 243"/>
            <p:cNvCxnSpPr>
              <a:stCxn id="241" idx="0"/>
              <a:endCxn id="241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45" name="直接连接符 244"/>
            <p:cNvCxnSpPr>
              <a:stCxn id="241" idx="1"/>
              <a:endCxn id="241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grpSp>
        <p:nvGrpSpPr>
          <p:cNvPr id="233" name="组合 232"/>
          <p:cNvGrpSpPr/>
          <p:nvPr/>
        </p:nvGrpSpPr>
        <p:grpSpPr>
          <a:xfrm>
            <a:off x="9848095" y="4729447"/>
            <a:ext cx="658636" cy="657494"/>
            <a:chOff x="1038442" y="576197"/>
            <a:chExt cx="702676" cy="701458"/>
          </a:xfrm>
        </p:grpSpPr>
        <p:sp>
          <p:nvSpPr>
            <p:cNvPr id="236" name="矩形 235"/>
            <p:cNvSpPr/>
            <p:nvPr/>
          </p:nvSpPr>
          <p:spPr>
            <a:xfrm>
              <a:off x="1039660" y="576197"/>
              <a:ext cx="701458" cy="701458"/>
            </a:xfrm>
            <a:prstGeom prst="rect">
              <a:avLst/>
            </a:prstGeom>
            <a:noFill/>
            <a:ln w="22225" cap="flat" cmpd="sng" algn="ctr">
              <a:solidFill>
                <a:srgbClr val="C00000">
                  <a:alpha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37" name="直接连接符 236"/>
            <p:cNvCxnSpPr/>
            <p:nvPr/>
          </p:nvCxnSpPr>
          <p:spPr>
            <a:xfrm>
              <a:off x="1039660" y="576197"/>
              <a:ext cx="70024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38" name="直接连接符 237"/>
            <p:cNvCxnSpPr/>
            <p:nvPr/>
          </p:nvCxnSpPr>
          <p:spPr>
            <a:xfrm flipH="1">
              <a:off x="1038442" y="576197"/>
              <a:ext cx="701458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39" name="直接连接符 238"/>
            <p:cNvCxnSpPr>
              <a:stCxn id="236" idx="0"/>
              <a:endCxn id="236" idx="2"/>
            </p:cNvCxnSpPr>
            <p:nvPr/>
          </p:nvCxnSpPr>
          <p:spPr>
            <a:xfrm>
              <a:off x="1390389" y="576197"/>
              <a:ext cx="0" cy="701458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40" name="直接连接符 239"/>
            <p:cNvCxnSpPr>
              <a:stCxn id="236" idx="1"/>
              <a:endCxn id="236" idx="3"/>
            </p:cNvCxnSpPr>
            <p:nvPr/>
          </p:nvCxnSpPr>
          <p:spPr>
            <a:xfrm>
              <a:off x="1039660" y="926926"/>
              <a:ext cx="701458" cy="0"/>
            </a:xfrm>
            <a:prstGeom prst="line">
              <a:avLst/>
            </a:prstGeom>
            <a:noFill/>
            <a:ln w="6350" cap="flat" cmpd="sng" algn="ctr">
              <a:solidFill>
                <a:srgbClr val="C00000">
                  <a:alpha val="40000"/>
                </a:srgbClr>
              </a:solidFill>
              <a:prstDash val="dash"/>
              <a:miter lim="800000"/>
            </a:ln>
            <a:effectLst/>
          </p:spPr>
        </p:cxnSp>
      </p:grpSp>
      <p:sp>
        <p:nvSpPr>
          <p:cNvPr id="234" name="矩形 233"/>
          <p:cNvSpPr/>
          <p:nvPr/>
        </p:nvSpPr>
        <p:spPr>
          <a:xfrm>
            <a:off x="9846959" y="4754628"/>
            <a:ext cx="139613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褪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尽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" name="矩形 234"/>
          <p:cNvSpPr/>
          <p:nvPr/>
        </p:nvSpPr>
        <p:spPr>
          <a:xfrm>
            <a:off x="9674311" y="4076851"/>
            <a:ext cx="10050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7159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tuì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1594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20169" y="533450"/>
            <a:ext cx="2792615" cy="713740"/>
            <a:chOff x="2371" y="690"/>
            <a:chExt cx="3471" cy="1124"/>
          </a:xfrm>
        </p:grpSpPr>
        <p:sp>
          <p:nvSpPr>
            <p:cNvPr id="3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3" grpId="1"/>
      <p:bldP spid="111" grpId="0"/>
      <p:bldP spid="111" grpId="1"/>
      <p:bldP spid="130" grpId="0"/>
      <p:bldP spid="130" grpId="1"/>
      <p:bldP spid="145" grpId="0"/>
      <p:bldP spid="145" grpId="1"/>
      <p:bldP spid="160" grpId="0"/>
      <p:bldP spid="160" grpId="1"/>
      <p:bldP spid="175" grpId="0"/>
      <p:bldP spid="175" grpId="1"/>
      <p:bldP spid="190" grpId="0"/>
      <p:bldP spid="190" grpId="1"/>
      <p:bldP spid="205" grpId="0"/>
      <p:bldP spid="205" grpId="1"/>
      <p:bldP spid="220" grpId="0"/>
      <p:bldP spid="220" grpId="1"/>
      <p:bldP spid="235" grpId="0"/>
      <p:bldP spid="23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1004" y="805441"/>
            <a:ext cx="11029993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1.初识小桃树——梳理小桃树的成长经历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54380" y="1542415"/>
          <a:ext cx="10675620" cy="494919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354070"/>
                <a:gridCol w="7321550"/>
              </a:tblGrid>
              <a:tr h="5308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小桃树的生长过程</a:t>
                      </a:r>
                      <a:endParaRPr lang="en-US" sz="2800" b="1" spc="13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1" spc="13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特点</a:t>
                      </a:r>
                      <a:endParaRPr lang="en-US" sz="2800" b="1" spc="13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  <a:tr h="49085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2800" b="0" spc="12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长得太不是地方</a:t>
                      </a:r>
                      <a:endParaRPr lang="en-US" sz="28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  <a:tr h="90106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拱出一点嫩绿儿</a:t>
                      </a:r>
                      <a:endParaRPr lang="en-US" altLang="en-US" sz="28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长得委屈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弯了头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紧抱着身子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瘦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黄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似乎一碰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便立即会断了去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没出息</a:t>
                      </a:r>
                      <a:endParaRPr lang="en-US" altLang="en-US" sz="28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  <a:tr h="44132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长到二尺来高</a:t>
                      </a:r>
                      <a:endParaRPr lang="en-US" altLang="en-US" sz="2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2800" b="0" spc="12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  <a:tr h="51244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2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被遗忘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猪拱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讨人嫌</a:t>
                      </a:r>
                      <a:r>
                        <a:rPr sz="2800" b="1">
                          <a:sym typeface="+mn-ea"/>
                        </a:rPr>
                        <a:t>,</a:t>
                      </a: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奶奶照顾</a:t>
                      </a:r>
                      <a:endParaRPr lang="en-US" altLang="en-US" sz="28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  <a:tr h="65468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开花</a:t>
                      </a:r>
                      <a:endParaRPr lang="en-US" altLang="en-US" sz="2800" b="0" spc="12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2800" b="0" spc="12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  <a:tr h="91186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遭受大雨</a:t>
                      </a:r>
                      <a:endParaRPr lang="en-US" sz="28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2400" b="0" spc="12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altLang="en-US" sz="2800" b="0" spc="12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77739" marR="177739" marT="107913" marB="107913" anchor="ctr"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204470" y="238125"/>
            <a:ext cx="265239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83030" y="225107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桃核埋在角落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7645" y="4528820"/>
            <a:ext cx="21482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有院墙高了</a:t>
            </a:r>
            <a:r>
              <a:rPr 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2130" y="5157470"/>
            <a:ext cx="25260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弱小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太白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太淡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17340" y="5750560"/>
            <a:ext cx="73126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buNone/>
            </a:pP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花瓣零落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千百次俯身千百次挣扎高高的一枝上保留着一个欲绽的花苞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2130" y="3849370"/>
            <a:ext cx="3499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样子极猥琐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没人理会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5845" y="637775"/>
            <a:ext cx="10172401" cy="586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ts val="3860"/>
              </a:lnSpc>
            </a:pP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2.对话小桃树：作者借小桃树的生长过程想要表达什么？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87328" y="1223849"/>
          <a:ext cx="10216515" cy="564197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143885"/>
                <a:gridCol w="5431155"/>
                <a:gridCol w="1641475"/>
              </a:tblGrid>
              <a:tr h="5213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小桃树的生长过程</a:t>
                      </a:r>
                      <a:endParaRPr lang="en-US" altLang="en-US" sz="28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特点</a:t>
                      </a:r>
                      <a:endParaRPr lang="en-US" altLang="en-US" sz="28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情感</a:t>
                      </a:r>
                      <a:endParaRPr lang="en-US" altLang="en-US" sz="28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</a:tr>
              <a:tr h="419735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桃核埋在角落</a:t>
                      </a:r>
                      <a:r>
                        <a:rPr lang="en-US" sz="2800" b="0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altLang="en-US" sz="2800" b="0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长得太不是地方</a:t>
                      </a:r>
                      <a:endParaRPr lang="en-US" altLang="en-US" sz="2800" b="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rowSpan="6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</a:tr>
              <a:tr h="8382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拱出一点嫩绿儿</a:t>
                      </a:r>
                      <a:endParaRPr lang="en-US" altLang="en-US" sz="2800" b="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长得委屈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弯了头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紧抱着身子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瘦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黄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似乎一碰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便立即会断了去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没出息</a:t>
                      </a:r>
                      <a:endParaRPr lang="en-US" altLang="en-US" sz="2800" b="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长到二尺来高</a:t>
                      </a:r>
                      <a:endParaRPr lang="en-US" altLang="en-US" sz="2800" b="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样子极猥琐</a:t>
                      </a:r>
                      <a:r>
                        <a:rPr sz="2800" b="1">
                          <a:solidFill>
                            <a:srgbClr val="FF3300"/>
                          </a:solidFill>
                          <a:sym typeface="+mn-ea"/>
                        </a:rPr>
                        <a:t>,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没人理会</a:t>
                      </a:r>
                      <a:endParaRPr lang="en-US" altLang="en-US" sz="2800" b="1" dirty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有院墙高了</a:t>
                      </a:r>
                      <a:r>
                        <a:rPr lang="en-US" sz="2800" b="0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 </a:t>
                      </a:r>
                      <a:endParaRPr lang="en-US" altLang="en-US" sz="2800" b="0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被遗忘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猪拱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讨人嫌</a:t>
                      </a:r>
                      <a:r>
                        <a:rPr sz="2800" b="1">
                          <a:solidFill>
                            <a:schemeClr val="tx1"/>
                          </a:solidFill>
                          <a:sym typeface="+mn-ea"/>
                        </a:rPr>
                        <a:t>,</a:t>
                      </a:r>
                      <a:r>
                        <a:rPr lang="en-US" sz="2800" spc="12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sym typeface="+mn-ea"/>
                        </a:rPr>
                        <a:t>奶奶照顾</a:t>
                      </a:r>
                      <a:endParaRPr lang="en-US" altLang="en-US" sz="2800" b="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开花</a:t>
                      </a:r>
                      <a:endParaRPr lang="en-US" altLang="en-US" sz="2800" b="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弱小</a:t>
                      </a:r>
                      <a:r>
                        <a:rPr sz="2800" b="1">
                          <a:solidFill>
                            <a:srgbClr val="FF3300"/>
                          </a:solidFill>
                          <a:sym typeface="+mn-ea"/>
                        </a:rPr>
                        <a:t>,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太白</a:t>
                      </a:r>
                      <a:r>
                        <a:rPr sz="2800" b="1">
                          <a:solidFill>
                            <a:srgbClr val="FF3300"/>
                          </a:solidFill>
                          <a:sym typeface="+mn-ea"/>
                        </a:rPr>
                        <a:t>,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太淡</a:t>
                      </a:r>
                      <a:endParaRPr lang="en-US" altLang="en-US" sz="2800" b="1" dirty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遭受大雨</a:t>
                      </a:r>
                      <a:endParaRPr lang="en-US" altLang="en-US" sz="2800" b="0" dirty="0" err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花瓣零落</a:t>
                      </a:r>
                      <a:r>
                        <a:rPr sz="2800" b="1">
                          <a:solidFill>
                            <a:srgbClr val="FF3300"/>
                          </a:solidFill>
                          <a:sym typeface="+mn-ea"/>
                        </a:rPr>
                        <a:t>,</a:t>
                      </a: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千百次俯身千百次挣扎</a:t>
                      </a:r>
                      <a:endParaRPr 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高高的一枝上保留着一个欲绽的花苞</a:t>
                      </a:r>
                      <a:endParaRPr lang="en-US" altLang="en-US" sz="2800" b="1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56" marR="68556" marT="0" marB="0"/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441815" y="1908810"/>
            <a:ext cx="166179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 dirty="0" err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面对生活的困苦和磨难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要顽强地斗争</a:t>
            </a:r>
            <a:r>
              <a:rPr sz="2800" b="1">
                <a:solidFill>
                  <a:srgbClr val="FF3300"/>
                </a:solidFill>
                <a:sym typeface="+mn-ea"/>
              </a:rPr>
              <a:t>,</a:t>
            </a:r>
            <a:r>
              <a:rPr lang="en-US" sz="2800" b="1" dirty="0" err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不懈地追求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幸福是奋斗出来的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en-US" sz="2800" b="1" dirty="0" err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865" y="1565275"/>
          <a:ext cx="12033250" cy="3989705"/>
        </p:xfrm>
        <a:graphic>
          <a:graphicData uri="http://schemas.openxmlformats.org/drawingml/2006/table">
            <a:tbl>
              <a:tblPr/>
              <a:tblGrid>
                <a:gridCol w="2529205"/>
                <a:gridCol w="4664075"/>
                <a:gridCol w="4839970"/>
              </a:tblGrid>
              <a:tr h="37655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大致时间或情境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小桃树的生命状态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的心理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感受</a:t>
                      </a:r>
                      <a:r>
                        <a:rPr lang="zh-CN" altLang="zh-CN" sz="26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31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今天的黄昏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我的小桃树</a:t>
                      </a:r>
                      <a:r>
                        <a:rPr lang="zh-CN" sz="26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在风雨里哆嗦</a:t>
                      </a:r>
                      <a:endParaRPr lang="zh-CN" sz="26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那个春天的早晨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执着地偏要它将来开花结果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哩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09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春天过后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它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长得很慢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一个春天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才个长上二尺来高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样子也极猥琐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深深懊丧对不起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我的奶奶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对不起我的小桃树</a:t>
                      </a: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2230" y="1043305"/>
            <a:ext cx="120332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把握小桃树与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的特殊情感联系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完成下面表格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4.⑴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梳理脉络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2233" name="文本框 3"/>
          <p:cNvSpPr txBox="1"/>
          <p:nvPr/>
        </p:nvSpPr>
        <p:spPr>
          <a:xfrm>
            <a:off x="7249160" y="2002790"/>
            <a:ext cx="484632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①啊</a:t>
            </a:r>
            <a:r>
              <a:rPr sz="2600" b="1">
                <a:sym typeface="+mn-ea"/>
              </a:rPr>
              <a:t>,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2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老了许多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瘦了许多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昨日楚楚的容颜全然褪尽</a:t>
            </a:r>
            <a:r>
              <a:rPr lang="zh-CN"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</a:t>
            </a:r>
            <a:endParaRPr lang="zh-CN" sz="2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7305" y="2894330"/>
            <a:ext cx="489585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②它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长得很委屈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弯了头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紧抱着身子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9160" y="3751580"/>
            <a:ext cx="46748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③我却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十分地高兴了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它是我的梦种儿长的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62865" y="4709160"/>
            <a:ext cx="221996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④奶奶去世后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70480" y="4643120"/>
            <a:ext cx="48856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⑤它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竟然还在长着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弯弯的身子</a:t>
            </a:r>
            <a:r>
              <a:rPr sz="2600" b="1">
                <a:sym typeface="+mn-ea"/>
              </a:rPr>
              <a:t>,</a:t>
            </a:r>
            <a:r>
              <a:rPr lang="zh-CN" altLang="en-US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努力撑着的枝条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已经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有院墙高</a:t>
            </a:r>
            <a:endParaRPr lang="zh-CN" altLang="en-US" sz="2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8" grpId="0"/>
      <p:bldP spid="11" grpId="0"/>
      <p:bldP spid="4" grpId="0"/>
      <p:bldP spid="1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TABLE_BEAUTIFY" val="smartTable{41e1ac50-9e67-42b6-9ba5-23a443831318}"/>
  <p:tag name="TABLE_ENDDRAG_ORIGIN_RECT" val="872*350"/>
  <p:tag name="TABLE_ENDDRAG_RECT" val="43*125*872*350"/>
</p:tagLst>
</file>

<file path=ppt/tags/tag11.xml><?xml version="1.0" encoding="utf-8"?>
<p:tagLst xmlns:p="http://schemas.openxmlformats.org/presentationml/2006/main">
  <p:tag name="COMMONDATA" val="eyJoZGlkIjoiZjM1MDU3MjRkMGIzNjliNDRhNmZhZDFlNDFkYmY5MmU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09ecd973-6481-444e-bad4-8c37a9d499a4}"/>
  <p:tag name="TABLE_ENDDRAG_ORIGIN_RECT" val="840*389"/>
  <p:tag name="TABLE_ENDDRAG_RECT" val="59*121*840*389"/>
  <p:tag name="TABLE_RECT" val="58.15*171.4*843.7*305.9"/>
  <p:tag name="TABLE_EMPHASIZE_COLOR" val="9410695"/>
  <p:tag name="TABLE_ONEKEY_SKIN_IDX" val="2"/>
  <p:tag name="TABLE_SKINIDX" val="0"/>
  <p:tag name="TABLE_COLORIDX" val="49"/>
</p:tagLst>
</file>

<file path=ppt/tags/tag6.xml><?xml version="1.0" encoding="utf-8"?>
<p:tagLst xmlns:p="http://schemas.openxmlformats.org/presentationml/2006/main">
  <p:tag name="KSO_WM_UNIT_TABLE_BEAUTIFY" val="smartTable{1b04e9ec-f45f-4378-b6ea-3b64838115a4}"/>
  <p:tag name="TABLE_ENDDRAG_ORIGIN_RECT" val="765*330"/>
  <p:tag name="TABLE_ENDDRAG_RECT" val="93*169*765*330"/>
</p:tagLst>
</file>

<file path=ppt/tags/tag7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8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9.xml><?xml version="1.0" encoding="utf-8"?>
<p:tagLst xmlns:p="http://schemas.openxmlformats.org/presentationml/2006/main">
  <p:tag name="KSO_WM_UNIT_TABLE_BEAUTIFY" val="smartTable{d5625973-9a4e-4534-8a78-fabc7136f99b}"/>
  <p:tag name="TABLE_ENDDRAG_ORIGIN_RECT" val="897*350"/>
  <p:tag name="TABLE_ENDDRAG_RECT" val="20*127*897*350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3998</Words>
  <Application>WPS 演示</Application>
  <PresentationFormat>自定义</PresentationFormat>
  <Paragraphs>461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宋体</vt:lpstr>
      <vt:lpstr>Wingdings</vt:lpstr>
      <vt:lpstr>思源黑体 CN Bold</vt:lpstr>
      <vt:lpstr>黑体</vt:lpstr>
      <vt:lpstr>思源黑体 CN Regular</vt:lpstr>
      <vt:lpstr>Calibri</vt:lpstr>
      <vt:lpstr>思源宋体 CN SemiBold</vt:lpstr>
      <vt:lpstr>楷体</vt:lpstr>
      <vt:lpstr>SimSun-ExtB</vt:lpstr>
      <vt:lpstr>等线</vt:lpstr>
      <vt:lpstr>思源宋体 CN SemiBold</vt:lpstr>
      <vt:lpstr>阿里巴巴普惠体 L</vt:lpstr>
      <vt:lpstr>微软雅黑</vt:lpstr>
      <vt:lpstr>新宋体</vt:lpstr>
      <vt:lpstr>Arial Unicode MS</vt:lpstr>
      <vt:lpstr>Times New Roman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【示例】 原句:可我的小桃树,一颗“仙桃”的种子,却开得太白了,太淡了,那瓣片儿单薄得似纸做的,没有肉的感觉,没有粉的感觉,像是患了重病的少女,苍白白的脸,又偏苦涩涩地笑着。</vt:lpstr>
      <vt:lpstr>原句1:一树的桃花,一片,一片,湿得深重,像一只天鹅,羽毛渐渐剥脱。</vt:lpstr>
      <vt:lpstr>原句3:它长得很委屈,是弯了头,紧抱着身子的。第二天才舒开身来,瘦瘦的,黄黄的,似乎一碰,便立即会断了去。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《一棵小桃树》教学课件</dc:title>
  <dc:creator>黄红政</dc:creator>
  <cp:lastModifiedBy>dell</cp:lastModifiedBy>
  <cp:revision>8</cp:revision>
  <dcterms:created xsi:type="dcterms:W3CDTF">2021-05-18T02:42:00Z</dcterms:created>
  <dcterms:modified xsi:type="dcterms:W3CDTF">2022-05-18T02:37:05Z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2052-11.1.0.11636</vt:lpwstr>
  </property>
  <property fmtid="{D5CDD505-2E9C-101B-9397-08002B2CF9AE}" pid="3" name="ICV">
    <vt:lpwstr>AA56D882C3184F7F8C1D4F51DC6926FF</vt:lpwstr>
  </property>
</Properties>
</file>