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710" r:id="rId2"/>
    <p:sldId id="726" r:id="rId3"/>
    <p:sldId id="758" r:id="rId4"/>
    <p:sldId id="744" r:id="rId5"/>
    <p:sldId id="759" r:id="rId6"/>
    <p:sldId id="760" r:id="rId7"/>
    <p:sldId id="777" r:id="rId8"/>
    <p:sldId id="778" r:id="rId9"/>
    <p:sldId id="779" r:id="rId10"/>
    <p:sldId id="780" r:id="rId11"/>
    <p:sldId id="781" r:id="rId12"/>
    <p:sldId id="761" r:id="rId13"/>
    <p:sldId id="762" r:id="rId14"/>
    <p:sldId id="763" r:id="rId15"/>
    <p:sldId id="764" r:id="rId16"/>
    <p:sldId id="782" r:id="rId17"/>
    <p:sldId id="784" r:id="rId18"/>
    <p:sldId id="769" r:id="rId19"/>
    <p:sldId id="765" r:id="rId20"/>
    <p:sldId id="801" r:id="rId21"/>
    <p:sldId id="767" r:id="rId22"/>
    <p:sldId id="768" r:id="rId23"/>
    <p:sldId id="770" r:id="rId24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4" autoAdjust="0"/>
    <p:restoredTop sz="95226" autoAdjust="0"/>
  </p:normalViewPr>
  <p:slideViewPr>
    <p:cSldViewPr snapToGrid="0" showGuides="1">
      <p:cViewPr varScale="1">
        <p:scale>
          <a:sx n="83" d="100"/>
          <a:sy n="83" d="100"/>
        </p:scale>
        <p:origin x="-84" y="-480"/>
      </p:cViewPr>
      <p:guideLst>
        <p:guide orient="horz" pos="1625"/>
        <p:guide orient="horz" pos="2585"/>
        <p:guide orient="horz" pos="2326"/>
        <p:guide orient="horz" pos="2006"/>
        <p:guide orient="horz" pos="3208"/>
        <p:guide orient="horz" pos="2924"/>
        <p:guide orient="horz" pos="1461"/>
        <p:guide orient="horz" pos="1196"/>
        <p:guide orient="horz" pos="2665"/>
        <p:guide pos="9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EDF00-B687-4518-A523-F35356445D8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7DF39-E0DC-43CD-A1BD-70206D7A23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578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FCB8-7EF4-48C1-8984-7222E239D7E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3BA41-6BA2-47AC-9C1D-5ECEA0A6E2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094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椭圆 13"/>
          <p:cNvSpPr/>
          <p:nvPr userDrawn="1"/>
        </p:nvSpPr>
        <p:spPr>
          <a:xfrm>
            <a:off x="2530475" y="530225"/>
            <a:ext cx="4083050" cy="4083050"/>
          </a:xfrm>
          <a:prstGeom prst="ellipse">
            <a:avLst/>
          </a:prstGeom>
          <a:solidFill>
            <a:srgbClr val="8B9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0" y="0"/>
            <a:ext cx="3378200" cy="3378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8700" y="-977900"/>
            <a:ext cx="4406901" cy="4406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058052"/>
            <a:ext cx="8229600" cy="135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4800600"/>
            <a:ext cx="3200400" cy="212850"/>
          </a:xfrm>
        </p:spPr>
        <p:txBody>
          <a:bodyPr/>
          <a:lstStyle/>
          <a:p>
            <a:fld id="{59735117-7A01-4D77-983F-CDAEC59EAE59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4800600"/>
            <a:ext cx="3733800" cy="2128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3ABAD-83F4-4ABC-A86D-ED1C0C55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93914" y="296636"/>
            <a:ext cx="8556172" cy="4550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486" y="0"/>
            <a:ext cx="2046514" cy="20465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40871" y="-302985"/>
            <a:ext cx="2046514" cy="20465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99357" y="798740"/>
            <a:ext cx="8545286" cy="3546021"/>
          </a:xfrm>
          <a:prstGeom prst="rect">
            <a:avLst/>
          </a:prstGeom>
          <a:solidFill>
            <a:srgbClr val="8B9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886" y="0"/>
            <a:ext cx="2275114" cy="22751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8700" y="-977899"/>
            <a:ext cx="3416299" cy="34162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99357" y="1099166"/>
            <a:ext cx="8545286" cy="2945169"/>
          </a:xfrm>
          <a:prstGeom prst="rect">
            <a:avLst/>
          </a:prstGeom>
          <a:solidFill>
            <a:srgbClr val="8B9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886" y="0"/>
            <a:ext cx="2275114" cy="22751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8700" y="-977899"/>
            <a:ext cx="3416299" cy="34162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椭圆 13"/>
          <p:cNvSpPr/>
          <p:nvPr userDrawn="1"/>
        </p:nvSpPr>
        <p:spPr>
          <a:xfrm>
            <a:off x="2530475" y="530225"/>
            <a:ext cx="4083050" cy="4083050"/>
          </a:xfrm>
          <a:prstGeom prst="ellipse">
            <a:avLst/>
          </a:prstGeom>
          <a:solidFill>
            <a:srgbClr val="8B9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0" y="0"/>
            <a:ext cx="3378200" cy="3378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28700" y="-977900"/>
            <a:ext cx="4406901" cy="4406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9989D-4831-4E99-B76E-9A53CB0F3A88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6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9989D-4831-4E99-B76E-9A53CB0F3A88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9CDB-1F21-4789-A81E-8FEA25CE194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microsoft.com/office/2007/relationships/hdphoto" Target="../media/hdphoto1.wdp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A_矩形 7"/>
          <p:cNvSpPr/>
          <p:nvPr>
            <p:custDataLst>
              <p:tags r:id="rId1"/>
            </p:custDataLst>
          </p:nvPr>
        </p:nvSpPr>
        <p:spPr>
          <a:xfrm>
            <a:off x="1747519" y="1964114"/>
            <a:ext cx="521208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6600" kern="0">
                <a:solidFill>
                  <a:schemeClr val="bg1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《诗经》两首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12"/>
          <p:cNvSpPr/>
          <p:nvPr/>
        </p:nvSpPr>
        <p:spPr bwMode="auto">
          <a:xfrm>
            <a:off x="718885" y="2837156"/>
            <a:ext cx="293907" cy="29261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844012" y="1053424"/>
            <a:ext cx="2604840" cy="3860075"/>
            <a:chOff x="5457527" y="1053424"/>
            <a:chExt cx="2604840" cy="3860075"/>
          </a:xfrm>
        </p:grpSpPr>
        <p:sp>
          <p:nvSpPr>
            <p:cNvPr id="26" name="矩形 25"/>
            <p:cNvSpPr/>
            <p:nvPr/>
          </p:nvSpPr>
          <p:spPr>
            <a:xfrm>
              <a:off x="5457527" y="1278294"/>
              <a:ext cx="2604840" cy="33460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7527" y="1053424"/>
              <a:ext cx="2604840" cy="3860075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1458595" y="469900"/>
            <a:ext cx="5424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2</a:t>
            </a:r>
            <a:r>
              <a:rPr lang="zh-CN" altLang="en-US" sz="3200"/>
              <a:t>、品读比兴，细感诗情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4470" y="1141095"/>
            <a:ext cx="8861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思考：两首诗开头描绘怎样情景？有何深意？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195" y="1711325"/>
            <a:ext cx="2014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《关雎》：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6540" y="2294890"/>
            <a:ext cx="55054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成双成对的雎鸠鸟在沙洲上嬉戏，发出悦耳的和鸣。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89560" y="3298190"/>
            <a:ext cx="61925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→运用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"比兴"</a:t>
            </a:r>
            <a:r>
              <a:rPr lang="zh-CN" altLang="en-US" sz="3200">
                <a:sym typeface="+mn-ea"/>
              </a:rPr>
              <a:t>手法，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以河洲上雎鸠鸟关关鸣叫求偶的行为喻指"君子"对"淑女"的殷切盼望和追求。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12"/>
          <p:cNvSpPr/>
          <p:nvPr/>
        </p:nvSpPr>
        <p:spPr bwMode="auto">
          <a:xfrm>
            <a:off x="718885" y="2837156"/>
            <a:ext cx="293907" cy="29261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844012" y="1053424"/>
            <a:ext cx="2604840" cy="3860075"/>
            <a:chOff x="5457527" y="1053424"/>
            <a:chExt cx="2604840" cy="3860075"/>
          </a:xfrm>
        </p:grpSpPr>
        <p:sp>
          <p:nvSpPr>
            <p:cNvPr id="26" name="矩形 25"/>
            <p:cNvSpPr/>
            <p:nvPr/>
          </p:nvSpPr>
          <p:spPr>
            <a:xfrm>
              <a:off x="5457527" y="1278294"/>
              <a:ext cx="2604840" cy="33460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7527" y="1053424"/>
              <a:ext cx="2604840" cy="3860075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1458595" y="294640"/>
            <a:ext cx="5424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2</a:t>
            </a:r>
            <a:r>
              <a:rPr lang="zh-CN" altLang="en-US" sz="3200"/>
              <a:t>、品读比兴，细感诗情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4470" y="805815"/>
            <a:ext cx="8861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思考：两首诗开头描绘怎样情景？有何深意？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195" y="1299845"/>
            <a:ext cx="2014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《蒹葭》：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4470" y="1877060"/>
            <a:ext cx="8286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 以水、芦苇、霜、露等意象渲染出了蒹苍露白的凄清气氛，营造了一种朦胧、清新又神秘的意境。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04470" y="3421380"/>
            <a:ext cx="61925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→以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秋景起兴</a:t>
            </a:r>
            <a:r>
              <a:rPr lang="zh-CN" altLang="en-US" sz="3200">
                <a:sym typeface="+mn-ea"/>
              </a:rPr>
              <a:t>，引出全诗对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"伊人"</a:t>
            </a:r>
            <a:r>
              <a:rPr lang="zh-CN" altLang="en-US" sz="3200">
                <a:sym typeface="+mn-ea"/>
              </a:rPr>
              <a:t>的追求，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烘托了抒情主人公求之不得的怅惘、忧伤心情。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A_矩形 7"/>
          <p:cNvSpPr/>
          <p:nvPr>
            <p:custDataLst>
              <p:tags r:id="rId1"/>
            </p:custDataLst>
          </p:nvPr>
        </p:nvSpPr>
        <p:spPr>
          <a:xfrm>
            <a:off x="2804160" y="2038409"/>
            <a:ext cx="353568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深悟诗情</a:t>
            </a:r>
            <a:endParaRPr lang="zh-CN" altLang="en-US" sz="6600" kern="0">
              <a:solidFill>
                <a:schemeClr val="bg1"/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5280" y="126365"/>
            <a:ext cx="847344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一般认为，《关雎》写的是一个男子对一个女子的思念、追求，写他求之不得的痛苦和求而得之的喜悦。然而，《关雎》为什么居于《诗经》之首?此外，孔子在《论语》中多次提到《诗》，但作出具体评价的作品只有《关雎》一篇。有研究者认为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《关雎》能被编入《诗经》不在于写了一个爱情故事，而在于写了一个符合孔子"礼义"标准的爱情故事，这个标准便是"君子"和"淑女"，</a:t>
            </a:r>
            <a:r>
              <a:rPr lang="zh-CN" altLang="en-US" sz="3200">
                <a:sym typeface="+mn-ea"/>
              </a:rPr>
              <a:t>《关雎》是对"君子"和"淑女"这一标准的内涵的诗化解释、诗化表达。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7208" y="686426"/>
            <a:ext cx="3152775" cy="31527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2305" y="1407160"/>
            <a:ext cx="51339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让我们再次细读诗歌，在诗中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圈点勾画</a:t>
            </a:r>
            <a:r>
              <a:rPr lang="zh-CN" altLang="en-US" sz="3200">
                <a:sym typeface="+mn-ea"/>
              </a:rPr>
              <a:t>关于"君子"和"淑女"的字词，反复诵读，体会其中体现的"君子"和"淑女"的形象特征和内涵。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43480" y="1141730"/>
            <a:ext cx="1298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淑女</a:t>
            </a:r>
          </a:p>
        </p:txBody>
      </p:sp>
      <p:sp>
        <p:nvSpPr>
          <p:cNvPr id="16" name="矩形 15"/>
          <p:cNvSpPr/>
          <p:nvPr/>
        </p:nvSpPr>
        <p:spPr>
          <a:xfrm>
            <a:off x="841375" y="2687955"/>
            <a:ext cx="37318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 fontAlgn="auto">
              <a:lnSpc>
                <a:spcPct val="10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“</a:t>
            </a:r>
            <a:r>
              <a:rPr lang="zh-CN" altLang="en-US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流</a:t>
            </a:r>
            <a:r>
              <a:rPr lang="en-US" altLang="zh-CN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”“</a:t>
            </a:r>
            <a:r>
              <a:rPr lang="zh-CN" altLang="en-US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采</a:t>
            </a:r>
            <a:r>
              <a:rPr lang="en-US" altLang="zh-CN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”“</a:t>
            </a:r>
            <a:r>
              <a:rPr lang="zh-CN" altLang="en-US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芼</a:t>
            </a:r>
            <a:r>
              <a:rPr lang="en-US" altLang="zh-CN" sz="320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”</a:t>
            </a:r>
          </a:p>
        </p:txBody>
      </p:sp>
      <p:sp>
        <p:nvSpPr>
          <p:cNvPr id="20" name="矩形 19"/>
          <p:cNvSpPr/>
          <p:nvPr/>
        </p:nvSpPr>
        <p:spPr>
          <a:xfrm>
            <a:off x="79765" y="2688048"/>
            <a:ext cx="9956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lt"/>
              </a:rPr>
              <a:t>动词</a:t>
            </a:r>
          </a:p>
        </p:txBody>
      </p:sp>
      <p:sp>
        <p:nvSpPr>
          <p:cNvPr id="52" name="PA_矩形 7"/>
          <p:cNvSpPr/>
          <p:nvPr>
            <p:custDataLst>
              <p:tags r:id="rId1"/>
            </p:custDataLst>
          </p:nvPr>
        </p:nvSpPr>
        <p:spPr>
          <a:xfrm>
            <a:off x="4650213" y="3969493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>
                <a:solidFill>
                  <a:schemeClr val="bg1"/>
                </a:solidFill>
                <a:latin typeface="+mj-ea"/>
                <a:ea typeface="+mj-ea"/>
              </a:rPr>
              <a:t>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9580" y="1141730"/>
            <a:ext cx="1786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（</a:t>
            </a:r>
            <a:r>
              <a:rPr lang="zh-CN" altLang="en-US" sz="3200" u="sng"/>
              <a:t>             </a:t>
            </a:r>
            <a:r>
              <a:rPr lang="zh-CN" altLang="en-US" sz="3200"/>
              <a:t>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75690" y="1050925"/>
            <a:ext cx="1301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窈窕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44720" y="1149350"/>
            <a:ext cx="1826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文静美好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522980" y="701675"/>
            <a:ext cx="1050290" cy="747395"/>
            <a:chOff x="8279" y="-247"/>
            <a:chExt cx="1654" cy="1177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8349" y="905"/>
              <a:ext cx="1515" cy="2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8279" y="-247"/>
              <a:ext cx="1654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</a:rPr>
                <a:t>外貌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73270" y="1842770"/>
            <a:ext cx="3055620" cy="1132205"/>
            <a:chOff x="7202" y="2902"/>
            <a:chExt cx="4812" cy="1783"/>
          </a:xfrm>
        </p:grpSpPr>
        <p:cxnSp>
          <p:nvCxnSpPr>
            <p:cNvPr id="10" name="直接箭头连接符 9"/>
            <p:cNvCxnSpPr/>
            <p:nvPr/>
          </p:nvCxnSpPr>
          <p:spPr>
            <a:xfrm>
              <a:off x="7202" y="4669"/>
              <a:ext cx="4651" cy="1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7202" y="2902"/>
              <a:ext cx="4812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tx1"/>
                  </a:solidFill>
                </a:rPr>
                <a:t>采摘过程的认真细致，一丝不苟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759700" y="2687955"/>
            <a:ext cx="1059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勤劳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225" y="3542030"/>
            <a:ext cx="14058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择偶的过程：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08430" y="3543300"/>
            <a:ext cx="12204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广泛交往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19425" y="3502025"/>
            <a:ext cx="12204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逐个了解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744720" y="3505200"/>
            <a:ext cx="12204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细心挑选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334260" y="4010660"/>
            <a:ext cx="679450" cy="241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3992880" y="4046220"/>
            <a:ext cx="679450" cy="241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25170" y="2363470"/>
            <a:ext cx="5546090" cy="1178560"/>
            <a:chOff x="1142" y="3722"/>
            <a:chExt cx="8734" cy="1856"/>
          </a:xfrm>
        </p:grpSpPr>
        <p:cxnSp>
          <p:nvCxnSpPr>
            <p:cNvPr id="27" name="直接箭头连接符 26"/>
            <p:cNvCxnSpPr>
              <a:endCxn id="18" idx="0"/>
            </p:cNvCxnSpPr>
            <p:nvPr/>
          </p:nvCxnSpPr>
          <p:spPr>
            <a:xfrm flipH="1">
              <a:off x="1142" y="3770"/>
              <a:ext cx="7512" cy="180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7202" y="3722"/>
              <a:ext cx="2675" cy="5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4" grpId="0"/>
      <p:bldP spid="5" grpId="0"/>
      <p:bldP spid="9" grpId="0"/>
      <p:bldP spid="17" grpId="0"/>
      <p:bldP spid="18" grpId="0"/>
      <p:bldP spid="19" grpId="0"/>
      <p:bldP spid="22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A_矩形 7"/>
          <p:cNvSpPr/>
          <p:nvPr>
            <p:custDataLst>
              <p:tags r:id="rId1"/>
            </p:custDataLst>
          </p:nvPr>
        </p:nvSpPr>
        <p:spPr>
          <a:xfrm>
            <a:off x="574775" y="1427965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52" name="PA_矩形 7"/>
          <p:cNvSpPr/>
          <p:nvPr>
            <p:custDataLst>
              <p:tags r:id="rId2"/>
            </p:custDataLst>
          </p:nvPr>
        </p:nvSpPr>
        <p:spPr>
          <a:xfrm>
            <a:off x="4650213" y="3969493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>
                <a:solidFill>
                  <a:schemeClr val="bg1"/>
                </a:solidFill>
                <a:latin typeface="+mj-ea"/>
                <a:ea typeface="+mj-ea"/>
              </a:rPr>
              <a:t>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4140" y="152400"/>
            <a:ext cx="1298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君子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53515" y="623570"/>
            <a:ext cx="1140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动词：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72715" y="551180"/>
            <a:ext cx="331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“</a:t>
            </a:r>
            <a:r>
              <a:rPr lang="zh-CN" altLang="en-US" sz="3200"/>
              <a:t>求</a:t>
            </a:r>
            <a:r>
              <a:rPr lang="en-US" altLang="zh-CN" sz="3200"/>
              <a:t>”“</a:t>
            </a:r>
            <a:r>
              <a:rPr lang="zh-CN" altLang="en-US" sz="3200"/>
              <a:t>友</a:t>
            </a:r>
            <a:r>
              <a:rPr lang="en-US" altLang="zh-CN" sz="3200"/>
              <a:t>”“</a:t>
            </a:r>
            <a:r>
              <a:rPr lang="zh-CN" altLang="en-US" sz="3200"/>
              <a:t>乐</a:t>
            </a:r>
            <a:r>
              <a:rPr lang="en-US" altLang="zh-CN" sz="3200"/>
              <a:t>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6235" y="1134745"/>
            <a:ext cx="84321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ym typeface="+mn-ea"/>
              </a:rPr>
              <a:t>1</a:t>
            </a:r>
            <a:r>
              <a:rPr lang="zh-CN" altLang="en-US" sz="3200">
                <a:sym typeface="+mn-ea"/>
              </a:rPr>
              <a:t>、由这一过程可见，男子对女子爱很深、求很切，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求之不得时从不放弃。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56870" y="2052320"/>
            <a:ext cx="84321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ym typeface="+mn-ea"/>
              </a:rPr>
              <a:t>2</a:t>
            </a:r>
            <a:r>
              <a:rPr lang="zh-CN" altLang="en-US" sz="3200">
                <a:sym typeface="+mn-ea"/>
              </a:rPr>
              <a:t>、诗中男子"求之不得"时并未做出过激》事，只是"寤寐思服。悠哉悠哉，辗转反侧"，这就是"君予"能第二个特点——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爱得尊重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A_矩形 7"/>
          <p:cNvSpPr/>
          <p:nvPr>
            <p:custDataLst>
              <p:tags r:id="rId1"/>
            </p:custDataLst>
          </p:nvPr>
        </p:nvSpPr>
        <p:spPr>
          <a:xfrm>
            <a:off x="574775" y="1427965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52" name="PA_矩形 7"/>
          <p:cNvSpPr/>
          <p:nvPr>
            <p:custDataLst>
              <p:tags r:id="rId2"/>
            </p:custDataLst>
          </p:nvPr>
        </p:nvSpPr>
        <p:spPr>
          <a:xfrm>
            <a:off x="4650213" y="3969493"/>
            <a:ext cx="543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>
                <a:solidFill>
                  <a:schemeClr val="bg1"/>
                </a:solidFill>
                <a:latin typeface="+mj-ea"/>
                <a:ea typeface="+mj-ea"/>
              </a:rPr>
              <a:t>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4140" y="152400"/>
            <a:ext cx="1298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+mj-ea"/>
                <a:ea typeface="+mj-ea"/>
              </a:rPr>
              <a:t>君子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53515" y="623570"/>
            <a:ext cx="1140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动词：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72715" y="551180"/>
            <a:ext cx="3314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“</a:t>
            </a:r>
            <a:r>
              <a:rPr lang="zh-CN" altLang="en-US" sz="3200"/>
              <a:t>求</a:t>
            </a:r>
            <a:r>
              <a:rPr lang="en-US" altLang="zh-CN" sz="3200"/>
              <a:t>”“</a:t>
            </a:r>
            <a:r>
              <a:rPr lang="zh-CN" altLang="en-US" sz="3200"/>
              <a:t>友</a:t>
            </a:r>
            <a:r>
              <a:rPr lang="en-US" altLang="zh-CN" sz="3200"/>
              <a:t>”“</a:t>
            </a:r>
            <a:r>
              <a:rPr lang="zh-CN" altLang="en-US" sz="3200"/>
              <a:t>乐</a:t>
            </a:r>
            <a:r>
              <a:rPr lang="en-US" altLang="zh-CN" sz="3200"/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4640" y="1169035"/>
            <a:ext cx="85286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ym typeface="+mn-ea"/>
              </a:rPr>
              <a:t>3</a:t>
            </a:r>
            <a:r>
              <a:rPr lang="zh-CN" altLang="en-US" sz="3200">
                <a:sym typeface="+mn-ea"/>
              </a:rPr>
              <a:t>、"辗转反侧"后的"君子"思冥想，思考如何博得"淑女"的芳心——"琴瑟友之"""钟鼓乐之"，为了爱情，"君子"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甘愿改变自己，让自己变得越来越有高雅情趣。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9085" y="3266440"/>
            <a:ext cx="85248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其实，男子的行为改变是一面镜子，足以照出"淑女"情趣的高雅。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29" y="1246909"/>
            <a:ext cx="4062846" cy="406284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785" y="290830"/>
            <a:ext cx="84435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ym typeface="+mn-ea"/>
              </a:rPr>
              <a:t>长期以来，人们对《蒹葭》主题的解读众人莫衷一是，这直接导致了对诗中“伊人”形象的多重理解。《蒹葭》真的是一首爱情诗吗？“人”究竟为何人？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744345" y="2242185"/>
            <a:ext cx="704151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观点１：《蒹葭》是一首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爱情诗</a:t>
            </a:r>
            <a:r>
              <a:rPr lang="zh-CN" altLang="en-US" sz="3200">
                <a:sym typeface="+mn-ea"/>
              </a:rPr>
              <a:t>，“伊人”就是自己所爱的人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观点２：《蒹葭》是一首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理想抒情诗</a:t>
            </a:r>
            <a:r>
              <a:rPr lang="zh-CN" altLang="en-US" sz="3200">
                <a:sym typeface="+mn-ea"/>
              </a:rPr>
              <a:t>，“伊人”为社会理想。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观点了：《蒹葭》是一首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政治抱负诗</a:t>
            </a:r>
            <a:r>
              <a:rPr lang="zh-CN" altLang="en-US" sz="3200">
                <a:sym typeface="+mn-ea"/>
              </a:rPr>
              <a:t>，“伊人”为贤能的人。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A_矩形 7"/>
          <p:cNvSpPr/>
          <p:nvPr>
            <p:custDataLst>
              <p:tags r:id="rId1"/>
            </p:custDataLst>
          </p:nvPr>
        </p:nvSpPr>
        <p:spPr>
          <a:xfrm>
            <a:off x="2804160" y="1874579"/>
            <a:ext cx="353568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二首异同</a:t>
            </a:r>
            <a:endParaRPr lang="zh-CN" altLang="en-US" sz="6600" kern="0">
              <a:solidFill>
                <a:schemeClr val="bg1"/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3112234" y="102227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</a:rPr>
              <a:t>贰</a:t>
            </a:r>
          </a:p>
        </p:txBody>
      </p:sp>
      <p:sp>
        <p:nvSpPr>
          <p:cNvPr id="19" name="PA_矩形 7"/>
          <p:cNvSpPr/>
          <p:nvPr>
            <p:custDataLst>
              <p:tags r:id="rId1"/>
            </p:custDataLst>
          </p:nvPr>
        </p:nvSpPr>
        <p:spPr>
          <a:xfrm>
            <a:off x="4300346" y="-1025712"/>
            <a:ext cx="13131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4400" ker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20" name="PA_矩形 8"/>
          <p:cNvSpPr/>
          <p:nvPr>
            <p:custDataLst>
              <p:tags r:id="rId2"/>
            </p:custDataLst>
          </p:nvPr>
        </p:nvSpPr>
        <p:spPr>
          <a:xfrm>
            <a:off x="4093142" y="-323192"/>
            <a:ext cx="17275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100" kern="0">
                <a:solidFill>
                  <a:schemeClr val="bg1"/>
                </a:solidFill>
                <a:latin typeface="+mj-lt"/>
                <a:ea typeface="微软雅黑" panose="020B0503020204020204" charset="-122"/>
              </a:rPr>
              <a:t>CONTENTS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467147" y="1780916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参悟比兴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56083" y="10178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</a:rPr>
              <a:t>肆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338240" y="10178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</a:rPr>
              <a:t>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66933" y="102227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latin typeface="+mj-ea"/>
                <a:ea typeface="+mj-ea"/>
              </a:rPr>
              <a:t>壹</a:t>
            </a:r>
          </a:p>
        </p:txBody>
      </p:sp>
      <p:sp>
        <p:nvSpPr>
          <p:cNvPr id="24" name="PA_矩形 7"/>
          <p:cNvSpPr/>
          <p:nvPr>
            <p:custDataLst>
              <p:tags r:id="rId3"/>
            </p:custDataLst>
          </p:nvPr>
        </p:nvSpPr>
        <p:spPr>
          <a:xfrm>
            <a:off x="3907941" y="1489284"/>
            <a:ext cx="114516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6600" kern="0">
                <a:solidFill>
                  <a:schemeClr val="bg1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目录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22259" y="3262206"/>
            <a:ext cx="573414" cy="573414"/>
            <a:chOff x="4859547" y="3240623"/>
            <a:chExt cx="900787" cy="90078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9547" y="3240623"/>
              <a:ext cx="900787" cy="900787"/>
            </a:xfrm>
            <a:prstGeom prst="rect">
              <a:avLst/>
            </a:prstGeom>
          </p:spPr>
        </p:pic>
        <p:sp>
          <p:nvSpPr>
            <p:cNvPr id="23" name="PA_矩形 7"/>
            <p:cNvSpPr/>
            <p:nvPr>
              <p:custDataLst>
                <p:tags r:id="rId4"/>
              </p:custDataLst>
            </p:nvPr>
          </p:nvSpPr>
          <p:spPr>
            <a:xfrm>
              <a:off x="5187010" y="3475571"/>
              <a:ext cx="177668" cy="4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700" kern="0">
                  <a:solidFill>
                    <a:schemeClr val="bg1"/>
                  </a:solidFill>
                  <a:latin typeface="康熙字典體" pitchFamily="2" charset="-120"/>
                  <a:ea typeface="康熙字典體" pitchFamily="2" charset="-120"/>
                </a:rPr>
                <a:t>熊猫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35292" y="1780916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深悟诗情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38742" y="1780916"/>
            <a:ext cx="675005" cy="17170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二首异同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956087" y="1780916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总结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309161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" y="-161925"/>
            <a:ext cx="9061450" cy="5467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38270" y="-161925"/>
            <a:ext cx="442976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/>
              <a:t>《诗经》、《尚书》、《仪礼》、《周易》、《春秋》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075815" y="1714500"/>
            <a:ext cx="64643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806575" y="2127250"/>
            <a:ext cx="2516505" cy="13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504690" y="2134870"/>
            <a:ext cx="3634740" cy="19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98525" y="2506980"/>
            <a:ext cx="7653020" cy="1409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5083175" y="2580005"/>
            <a:ext cx="2101850" cy="4203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167765" y="3428365"/>
            <a:ext cx="2961640" cy="787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4321810" y="3339465"/>
            <a:ext cx="4391660" cy="990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54025" y="3865245"/>
            <a:ext cx="4217035" cy="520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640195" y="3428365"/>
            <a:ext cx="1278255" cy="4203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77505" y="3404235"/>
            <a:ext cx="816610" cy="363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51420" y="2580005"/>
            <a:ext cx="1242695" cy="363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54025" y="3975735"/>
            <a:ext cx="364490" cy="3638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918210" y="4382770"/>
            <a:ext cx="1666875" cy="355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653030" y="4366260"/>
            <a:ext cx="1621790" cy="165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323080" y="4326255"/>
            <a:ext cx="1682115" cy="400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069330" y="4269740"/>
            <a:ext cx="2733040" cy="565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54025" y="4754880"/>
            <a:ext cx="5170805" cy="1327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双大括号 5"/>
          <p:cNvSpPr/>
          <p:nvPr/>
        </p:nvSpPr>
        <p:spPr>
          <a:xfrm>
            <a:off x="1582420" y="728345"/>
            <a:ext cx="6734810" cy="3565525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4685" y="1859915"/>
            <a:ext cx="8083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相同点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17230" y="1920240"/>
            <a:ext cx="8083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不同点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80590" y="453390"/>
            <a:ext cx="190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同属国风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91715" y="1336675"/>
            <a:ext cx="190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起兴开篇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91715" y="2219325"/>
            <a:ext cx="190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四言成句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94890" y="3002915"/>
            <a:ext cx="190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重章叠句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94890" y="3786505"/>
            <a:ext cx="190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双声叠韵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27855" y="1276350"/>
            <a:ext cx="3646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人物的大胆与委婉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27855" y="2279650"/>
            <a:ext cx="3646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情感的直露与含蓄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427855" y="3202940"/>
            <a:ext cx="36461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意境的明朗与朦胧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A_矩形 7"/>
          <p:cNvSpPr/>
          <p:nvPr>
            <p:custDataLst>
              <p:tags r:id="rId1"/>
            </p:custDataLst>
          </p:nvPr>
        </p:nvSpPr>
        <p:spPr>
          <a:xfrm>
            <a:off x="3585844" y="1979989"/>
            <a:ext cx="185928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6600" kern="0">
                <a:solidFill>
                  <a:schemeClr val="bg1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总结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557" y="1572435"/>
            <a:ext cx="1289111" cy="1289111"/>
          </a:xfrm>
          <a:prstGeom prst="rect">
            <a:avLst/>
          </a:prstGeom>
        </p:spPr>
      </p:pic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85804" y="1142990"/>
            <a:ext cx="8229600" cy="351474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楷体" panose="02010609060101010101" charset="-122"/>
                <a:ea typeface="楷体"/>
              </a:rPr>
              <a:t>1.</a:t>
            </a:r>
            <a:r>
              <a:rPr lang="zh-CN" altLang="en-US" sz="2400" smtClean="0">
                <a:latin typeface="楷体" panose="02010609060101010101" charset="-122"/>
                <a:ea typeface="楷体"/>
              </a:rPr>
              <a:t>语言特点：重章叠句、</a:t>
            </a:r>
            <a:r>
              <a:rPr lang="zh-CN" altLang="en-US" sz="2400">
                <a:sym typeface="+mn-ea"/>
              </a:rPr>
              <a:t>双声叠韵</a:t>
            </a:r>
            <a:endParaRPr lang="en-US" altLang="zh-CN" sz="2400" smtClean="0">
              <a:latin typeface="楷体" panose="02010609060101010101" charset="-122"/>
              <a:ea typeface="楷体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楷体" panose="02010609060101010101" charset="-122"/>
                <a:ea typeface="楷体"/>
              </a:rPr>
              <a:t>2.</a:t>
            </a:r>
            <a:r>
              <a:rPr lang="zh-CN" altLang="en-US" sz="2400" smtClean="0">
                <a:latin typeface="楷体" panose="02010609060101010101" charset="-122"/>
                <a:ea typeface="楷体"/>
              </a:rPr>
              <a:t>使用赋、比、兴”的艺术表现手法。</a:t>
            </a:r>
            <a:endParaRPr lang="en-US" altLang="zh-CN" sz="2400" smtClean="0">
              <a:latin typeface="楷体" panose="02010609060101010101" charset="-122"/>
              <a:ea typeface="楷体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楷体" panose="02010609060101010101" charset="-122"/>
                <a:ea typeface="楷体"/>
              </a:rPr>
              <a:t>3.</a:t>
            </a:r>
            <a:r>
              <a:rPr lang="zh-CN" altLang="en-US" sz="2400" smtClean="0">
                <a:latin typeface="楷体" panose="02010609060101010101" charset="-122"/>
                <a:ea typeface="楷体"/>
              </a:rPr>
              <a:t>主题具有多义性。</a:t>
            </a:r>
            <a:endParaRPr lang="en-US" altLang="zh-CN" sz="2400" smtClean="0">
              <a:latin typeface="楷体" panose="02010609060101010101" charset="-122"/>
              <a:ea typeface="楷体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smtClean="0">
                <a:latin typeface="楷体" panose="02010609060101010101" charset="-122"/>
                <a:ea typeface="楷体"/>
              </a:rPr>
              <a:t>4.</a:t>
            </a:r>
            <a:r>
              <a:rPr lang="zh-CN" altLang="en-US" sz="2400" smtClean="0">
                <a:latin typeface="楷体" panose="02010609060101010101" charset="-122"/>
                <a:ea typeface="楷体"/>
              </a:rPr>
              <a:t>朦胧美，意境美。</a:t>
            </a:r>
            <a:endParaRPr lang="en-US" altLang="zh-CN" sz="2400" smtClean="0">
              <a:latin typeface="楷体" panose="02010609060101010101" charset="-122"/>
              <a:ea typeface="楷体"/>
            </a:endParaRPr>
          </a:p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57158" y="-18"/>
            <a:ext cx="8229600" cy="1428760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b="1" smtClean="0">
                <a:latin typeface="+mn-ea"/>
                <a:ea typeface="+mn-ea"/>
              </a:rPr>
              <a:t>总结收获，明确</a:t>
            </a:r>
            <a:r>
              <a:rPr lang="en-US" altLang="zh-CN" sz="3200" b="1" smtClean="0">
                <a:latin typeface="+mn-ea"/>
                <a:ea typeface="+mn-ea"/>
              </a:rPr>
              <a:t>《</a:t>
            </a:r>
            <a:r>
              <a:rPr lang="zh-CN" altLang="en-US" sz="3200" b="1" smtClean="0">
                <a:latin typeface="+mn-ea"/>
                <a:ea typeface="+mn-ea"/>
              </a:rPr>
              <a:t>诗经</a:t>
            </a:r>
            <a:r>
              <a:rPr lang="en-US" altLang="zh-CN" sz="3200" b="1" smtClean="0">
                <a:latin typeface="+mn-ea"/>
                <a:ea typeface="+mn-ea"/>
              </a:rPr>
              <a:t>》</a:t>
            </a:r>
            <a:r>
              <a:rPr lang="zh-CN" altLang="en-US" sz="3200" b="1" smtClean="0">
                <a:latin typeface="+mn-ea"/>
                <a:ea typeface="+mn-ea"/>
              </a:rPr>
              <a:t>特点</a:t>
            </a:r>
            <a:endParaRPr lang="zh-CN" altLang="en-US" sz="3200" b="1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PA_矩形 7"/>
          <p:cNvSpPr/>
          <p:nvPr>
            <p:custDataLst>
              <p:tags r:id="rId1"/>
            </p:custDataLst>
          </p:nvPr>
        </p:nvSpPr>
        <p:spPr>
          <a:xfrm>
            <a:off x="2804160" y="1915854"/>
            <a:ext cx="353568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685800">
              <a:defRPr/>
            </a:pPr>
            <a:r>
              <a:rPr lang="zh-CN" altLang="en-US" sz="660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参悟比兴</a:t>
            </a:r>
            <a:endParaRPr lang="zh-CN" altLang="en-US" sz="6600" kern="0">
              <a:solidFill>
                <a:schemeClr val="bg1"/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71423" y="3603732"/>
            <a:ext cx="748575" cy="748575"/>
            <a:chOff x="4897817" y="3330898"/>
            <a:chExt cx="804133" cy="80413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817" y="3330898"/>
              <a:ext cx="804133" cy="804133"/>
            </a:xfrm>
            <a:prstGeom prst="rect">
              <a:avLst/>
            </a:prstGeom>
          </p:spPr>
        </p:pic>
        <p:sp>
          <p:nvSpPr>
            <p:cNvPr id="9" name="PA_矩形 7"/>
            <p:cNvSpPr/>
            <p:nvPr>
              <p:custDataLst>
                <p:tags r:id="rId2"/>
              </p:custDataLst>
            </p:nvPr>
          </p:nvSpPr>
          <p:spPr>
            <a:xfrm>
              <a:off x="5187010" y="3475572"/>
              <a:ext cx="1776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685800">
                <a:defRPr/>
              </a:pPr>
              <a:r>
                <a:rPr lang="zh-CN" altLang="en-US" sz="600" kern="0">
                  <a:solidFill>
                    <a:schemeClr val="bg1"/>
                  </a:solidFill>
                  <a:latin typeface="康熙字典體" pitchFamily="2" charset="-120"/>
                  <a:ea typeface="康熙字典體" pitchFamily="2" charset="-120"/>
                </a:rPr>
                <a:t>第一篇章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12"/>
          <p:cNvSpPr/>
          <p:nvPr/>
        </p:nvSpPr>
        <p:spPr bwMode="auto">
          <a:xfrm>
            <a:off x="718885" y="2837156"/>
            <a:ext cx="293907" cy="292612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844012" y="1053424"/>
            <a:ext cx="2604840" cy="3860075"/>
            <a:chOff x="5457527" y="1053424"/>
            <a:chExt cx="2604840" cy="3860075"/>
          </a:xfrm>
        </p:grpSpPr>
        <p:sp>
          <p:nvSpPr>
            <p:cNvPr id="26" name="矩形 25"/>
            <p:cNvSpPr/>
            <p:nvPr/>
          </p:nvSpPr>
          <p:spPr>
            <a:xfrm>
              <a:off x="5457527" y="1278294"/>
              <a:ext cx="2604840" cy="33460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7527" y="1053424"/>
              <a:ext cx="2604840" cy="3860075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1195705" y="1278255"/>
            <a:ext cx="391287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40"/>
              </a:lnSpc>
            </a:pPr>
            <a:r>
              <a:rPr lang="zh-CN" altLang="en-US" sz="3200" dirty="0">
                <a:sym typeface="+mn-ea"/>
              </a:rPr>
              <a:t>《关雎》写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雎鸠鸟相向而鸣</a:t>
            </a:r>
            <a:r>
              <a:rPr lang="zh-CN" altLang="en-US" sz="3200" dirty="0">
                <a:sym typeface="+mn-ea"/>
              </a:rPr>
              <a:t>，《兼葭》全诗多处出现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"蒹葭"</a:t>
            </a:r>
            <a:r>
              <a:rPr lang="zh-CN" altLang="en-US" sz="3200" dirty="0">
                <a:sym typeface="+mn-ea"/>
              </a:rPr>
              <a:t>的意象，勾勒出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朦胧迷离的氛围</a:t>
            </a:r>
            <a:r>
              <a:rPr lang="zh-CN" altLang="en-US" sz="3200" dirty="0">
                <a:sym typeface="+mn-ea"/>
              </a:rPr>
              <a:t>。这样写实际上是以鸟的相亲相爱写人，以朦胧的意境表现现追求爱人不得的忧伤。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1458595" y="469900"/>
            <a:ext cx="5424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1</a:t>
            </a:r>
            <a:r>
              <a:rPr lang="zh-CN" altLang="en-US" sz="3200"/>
              <a:t>、介绍比兴，回顾旧知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1217" y="345654"/>
            <a:ext cx="28662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</a:rPr>
              <a:t>比兴手法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86374" y="1171463"/>
            <a:ext cx="6971251" cy="3283091"/>
            <a:chOff x="1249960" y="1159823"/>
            <a:chExt cx="6746585" cy="3177285"/>
          </a:xfrm>
        </p:grpSpPr>
        <p:grpSp>
          <p:nvGrpSpPr>
            <p:cNvPr id="19" name="组合 18"/>
            <p:cNvGrpSpPr/>
            <p:nvPr/>
          </p:nvGrpSpPr>
          <p:grpSpPr>
            <a:xfrm>
              <a:off x="1249960" y="1159823"/>
              <a:ext cx="3322040" cy="1614334"/>
              <a:chOff x="1031847" y="1338591"/>
              <a:chExt cx="3322040" cy="161433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031847" y="1501629"/>
                <a:ext cx="3322040" cy="14512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1847" y="1338591"/>
                <a:ext cx="1362663" cy="1362663"/>
              </a:xfrm>
              <a:prstGeom prst="rect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4674505" y="1159823"/>
              <a:ext cx="3322040" cy="1614334"/>
              <a:chOff x="1031847" y="1338591"/>
              <a:chExt cx="3322040" cy="16143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031847" y="1501629"/>
                <a:ext cx="3322040" cy="14512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1847" y="1338591"/>
                <a:ext cx="1362663" cy="1362663"/>
              </a:xfrm>
              <a:prstGeom prst="rect">
                <a:avLst/>
              </a:prstGeom>
            </p:spPr>
          </p:pic>
        </p:grpSp>
        <p:grpSp>
          <p:nvGrpSpPr>
            <p:cNvPr id="23" name="组合 22"/>
            <p:cNvGrpSpPr/>
            <p:nvPr/>
          </p:nvGrpSpPr>
          <p:grpSpPr>
            <a:xfrm>
              <a:off x="1249960" y="2722774"/>
              <a:ext cx="3322040" cy="1614334"/>
              <a:chOff x="1031847" y="1338591"/>
              <a:chExt cx="3322040" cy="161433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31847" y="1501629"/>
                <a:ext cx="3322040" cy="14512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1847" y="1338591"/>
                <a:ext cx="1362663" cy="1362663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4674505" y="2722774"/>
              <a:ext cx="3322040" cy="1614334"/>
              <a:chOff x="1031847" y="1338591"/>
              <a:chExt cx="3322040" cy="1614334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031847" y="1501629"/>
                <a:ext cx="3322040" cy="145129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1847" y="1338591"/>
                <a:ext cx="1362663" cy="1362663"/>
              </a:xfrm>
              <a:prstGeom prst="rect">
                <a:avLst/>
              </a:prstGeom>
            </p:spPr>
          </p:pic>
        </p:grpSp>
      </p:grpSp>
      <p:sp>
        <p:nvSpPr>
          <p:cNvPr id="31" name="矩形 30"/>
          <p:cNvSpPr/>
          <p:nvPr/>
        </p:nvSpPr>
        <p:spPr>
          <a:xfrm>
            <a:off x="2178685" y="1386205"/>
            <a:ext cx="21075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685800">
              <a:defRPr/>
            </a:pPr>
            <a:r>
              <a:rPr lang="zh-CN" altLang="en-US" sz="3200">
                <a:sym typeface="+mn-ea"/>
              </a:rPr>
              <a:t>"以彼物比此物"，即为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"比"</a:t>
            </a:r>
            <a:r>
              <a:rPr lang="zh-CN" altLang="en-US" sz="3200">
                <a:sym typeface="+mn-ea"/>
              </a:rPr>
              <a:t>;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8B98A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94560" y="2954655"/>
            <a:ext cx="22625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685800">
              <a:defRPr/>
            </a:pPr>
            <a:r>
              <a:rPr lang="zh-CN" altLang="en-US" sz="3200">
                <a:sym typeface="+mn-ea"/>
              </a:rPr>
              <a:t>"比兴"手法在两首诗歌中兼而有之。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8B98A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05145" y="1386205"/>
            <a:ext cx="247332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685800">
              <a:defRPr/>
            </a:pPr>
            <a:r>
              <a:rPr lang="zh-CN" altLang="en-US" sz="3200">
                <a:sym typeface="+mn-ea"/>
              </a:rPr>
              <a:t>"先言他物引起所咏之辞"，即为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"兴"</a:t>
            </a:r>
            <a:r>
              <a:rPr lang="zh-CN" altLang="en-US" sz="3200">
                <a:sym typeface="+mn-ea"/>
              </a:rPr>
              <a:t>。</a:t>
            </a:r>
            <a:endParaRPr kumimoji="0" lang="zh-CN" altLang="en-US" sz="3200" i="0" u="none" strike="noStrike" kern="1200" cap="none" spc="0" normalizeH="0" baseline="0" noProof="0">
              <a:ln>
                <a:noFill/>
              </a:ln>
              <a:solidFill>
                <a:srgbClr val="8B98A4"/>
              </a:solidFill>
              <a:effectLst/>
              <a:uLnTx/>
              <a:uFillTx/>
              <a:latin typeface="+mj-ea"/>
              <a:ea typeface="+mj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59351" y="3412760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685800">
              <a:defRPr/>
            </a:pP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lt"/>
              </a:rPr>
              <a:t>举个</a:t>
            </a:r>
            <a:r>
              <a:rPr lang="en-US" altLang="zh-CN" sz="3200">
                <a:solidFill>
                  <a:schemeClr val="tx1"/>
                </a:solidFill>
                <a:latin typeface="+mj-ea"/>
                <a:ea typeface="+mj-ea"/>
                <a:sym typeface="+mn-lt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lt"/>
              </a:rPr>
              <a:t>栗子</a:t>
            </a:r>
            <a:r>
              <a:rPr lang="en-US" altLang="zh-CN" sz="3200">
                <a:solidFill>
                  <a:schemeClr val="tx1"/>
                </a:solidFill>
                <a:latin typeface="+mj-ea"/>
                <a:ea typeface="+mj-ea"/>
                <a:sym typeface="+mn-lt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5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4775" y="165735"/>
            <a:ext cx="3989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探讨</a:t>
            </a: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</a:rPr>
              <a:t>：</a:t>
            </a: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那些烂大街的歌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46337" y="1707717"/>
            <a:ext cx="2818122" cy="2770621"/>
            <a:chOff x="3433312" y="1421967"/>
            <a:chExt cx="2818122" cy="2770621"/>
          </a:xfrm>
        </p:grpSpPr>
        <p:sp>
          <p:nvSpPr>
            <p:cNvPr id="21" name="椭圆 20"/>
            <p:cNvSpPr/>
            <p:nvPr/>
          </p:nvSpPr>
          <p:spPr>
            <a:xfrm>
              <a:off x="3433312" y="1818679"/>
              <a:ext cx="2373909" cy="237390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e7d195523061f1c09e9d68d7cf438b91ef959ecb14fc25d26BBA7F7DBC18E55DFF4014AF651F0BF2569D4B6C1DA7F1A4683A481403BD872FC687266AD13265C1DE7C373772FD8728ABDD69ADD03BFF5BE2862BC891DBB79E5E49CD1F52A14B298ED082394F1179FC65244BE495EB26FA02C3E3EF242B487EBA591664BE743C147C9DB103196F100C7992407303BFDAB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58"/>
            <a:stretch>
              <a:fillRect/>
            </a:stretch>
          </p:blipFill>
          <p:spPr>
            <a:xfrm>
              <a:off x="3534112" y="1421967"/>
              <a:ext cx="2717322" cy="2607032"/>
            </a:xfrm>
            <a:prstGeom prst="rect">
              <a:avLst/>
            </a:prstGeom>
          </p:spPr>
        </p:pic>
      </p:grpSp>
      <p:pic>
        <p:nvPicPr>
          <p:cNvPr id="4" name="图片 3" descr="微信图片_20210308201212"/>
          <p:cNvPicPr>
            <a:picLocks noChangeAspect="1"/>
          </p:cNvPicPr>
          <p:nvPr/>
        </p:nvPicPr>
        <p:blipFill>
          <a:blip r:embed="rId3"/>
          <a:srcRect t="38988" b="46524"/>
          <a:stretch>
            <a:fillRect/>
          </a:stretch>
        </p:blipFill>
        <p:spPr>
          <a:xfrm>
            <a:off x="300355" y="1242060"/>
            <a:ext cx="5430520" cy="2886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5090" y="4229100"/>
            <a:ext cx="3127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程响《四季予你》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82665" y="768985"/>
            <a:ext cx="1010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起兴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4775" y="165735"/>
            <a:ext cx="3989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探讨</a:t>
            </a: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</a:rPr>
              <a:t>：</a:t>
            </a: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那些烂大街的歌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46337" y="1707717"/>
            <a:ext cx="2818122" cy="2770621"/>
            <a:chOff x="3433312" y="1421967"/>
            <a:chExt cx="2818122" cy="2770621"/>
          </a:xfrm>
        </p:grpSpPr>
        <p:sp>
          <p:nvSpPr>
            <p:cNvPr id="21" name="椭圆 20"/>
            <p:cNvSpPr/>
            <p:nvPr/>
          </p:nvSpPr>
          <p:spPr>
            <a:xfrm>
              <a:off x="3433312" y="1818679"/>
              <a:ext cx="2373909" cy="237390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e7d195523061f1c09e9d68d7cf438b91ef959ecb14fc25d26BBA7F7DBC18E55DFF4014AF651F0BF2569D4B6C1DA7F1A4683A481403BD872FC687266AD13265C1DE7C373772FD8728ABDD69ADD03BFF5BE2862BC891DBB79E5E49CD1F52A14B298ED082394F1179FC65244BE495EB26FA02C3E3EF242B487EBA591664BE743C147C9DB103196F100C7992407303BFDAB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58"/>
            <a:stretch>
              <a:fillRect/>
            </a:stretch>
          </p:blipFill>
          <p:spPr>
            <a:xfrm>
              <a:off x="3534112" y="1421967"/>
              <a:ext cx="2717322" cy="260703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774065" y="4229100"/>
            <a:ext cx="4978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烟把儿乐队《纸短情长》</a:t>
            </a:r>
          </a:p>
        </p:txBody>
      </p:sp>
      <p:pic>
        <p:nvPicPr>
          <p:cNvPr id="3" name="图片 2" descr="微信图片_20210308201218"/>
          <p:cNvPicPr>
            <a:picLocks noChangeAspect="1"/>
          </p:cNvPicPr>
          <p:nvPr/>
        </p:nvPicPr>
        <p:blipFill>
          <a:blip r:embed="rId3"/>
          <a:srcRect t="44192" b="38346"/>
          <a:stretch>
            <a:fillRect/>
          </a:stretch>
        </p:blipFill>
        <p:spPr>
          <a:xfrm>
            <a:off x="454025" y="1208405"/>
            <a:ext cx="5373370" cy="28549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82665" y="768985"/>
            <a:ext cx="1010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起兴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4775" y="165735"/>
            <a:ext cx="3989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探讨</a:t>
            </a: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</a:rPr>
              <a:t>：</a:t>
            </a: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那些烂大街的歌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28872" y="1108912"/>
            <a:ext cx="2818122" cy="2770621"/>
            <a:chOff x="3433312" y="1421967"/>
            <a:chExt cx="2818122" cy="2770621"/>
          </a:xfrm>
        </p:grpSpPr>
        <p:sp>
          <p:nvSpPr>
            <p:cNvPr id="21" name="椭圆 20"/>
            <p:cNvSpPr/>
            <p:nvPr/>
          </p:nvSpPr>
          <p:spPr>
            <a:xfrm>
              <a:off x="3433312" y="1818679"/>
              <a:ext cx="2373909" cy="237390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e7d195523061f1c09e9d68d7cf438b91ef959ecb14fc25d26BBA7F7DBC18E55DFF4014AF651F0BF2569D4B6C1DA7F1A4683A481403BD872FC687266AD13265C1DE7C373772FD8728ABDD69ADD03BFF5BE2862BC891DBB79E5E49CD1F52A14B298ED082394F1179FC65244BE495EB26FA02C3E3EF242B487EBA591664BE743C147C9DB103196F100C7992407303BFDAB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58"/>
            <a:stretch>
              <a:fillRect/>
            </a:stretch>
          </p:blipFill>
          <p:spPr>
            <a:xfrm>
              <a:off x="3534112" y="1421967"/>
              <a:ext cx="2717322" cy="260703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474980" y="4172585"/>
            <a:ext cx="3127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李荣浩《麻雀》</a:t>
            </a:r>
          </a:p>
        </p:txBody>
      </p:sp>
      <p:pic>
        <p:nvPicPr>
          <p:cNvPr id="3" name="图片 2" descr="微信图片_20210308201224"/>
          <p:cNvPicPr>
            <a:picLocks noChangeAspect="1"/>
          </p:cNvPicPr>
          <p:nvPr/>
        </p:nvPicPr>
        <p:blipFill>
          <a:blip r:embed="rId3"/>
          <a:srcRect t="32948" b="25158"/>
          <a:stretch>
            <a:fillRect/>
          </a:stretch>
        </p:blipFill>
        <p:spPr>
          <a:xfrm>
            <a:off x="4083685" y="853440"/>
            <a:ext cx="4646295" cy="4213860"/>
          </a:xfrm>
          <a:prstGeom prst="rect">
            <a:avLst/>
          </a:prstGeom>
        </p:spPr>
      </p:pic>
      <p:pic>
        <p:nvPicPr>
          <p:cNvPr id="6" name="图片 5" descr="微信图片_20210308201224"/>
          <p:cNvPicPr>
            <a:picLocks noChangeAspect="1"/>
          </p:cNvPicPr>
          <p:nvPr/>
        </p:nvPicPr>
        <p:blipFill>
          <a:blip r:embed="rId3"/>
          <a:srcRect t="14463" b="79337"/>
          <a:stretch>
            <a:fillRect/>
          </a:stretch>
        </p:blipFill>
        <p:spPr>
          <a:xfrm>
            <a:off x="4083685" y="67945"/>
            <a:ext cx="4646295" cy="6235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78150" y="1294130"/>
            <a:ext cx="91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4775" y="165735"/>
            <a:ext cx="39897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探讨</a:t>
            </a:r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</a:rPr>
              <a:t>：</a:t>
            </a: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那些烂大街的歌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00312" y="1477212"/>
            <a:ext cx="2818122" cy="2770621"/>
            <a:chOff x="3433312" y="1421967"/>
            <a:chExt cx="2818122" cy="2770621"/>
          </a:xfrm>
        </p:grpSpPr>
        <p:sp>
          <p:nvSpPr>
            <p:cNvPr id="21" name="椭圆 20"/>
            <p:cNvSpPr/>
            <p:nvPr/>
          </p:nvSpPr>
          <p:spPr>
            <a:xfrm>
              <a:off x="3433312" y="1818679"/>
              <a:ext cx="2373909" cy="237390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 descr="e7d195523061f1c09e9d68d7cf438b91ef959ecb14fc25d26BBA7F7DBC18E55DFF4014AF651F0BF2569D4B6C1DA7F1A4683A481403BD872FC687266AD13265C1DE7C373772FD8728ABDD69ADD03BFF5BE2862BC891DBB79E5E49CD1F52A14B298ED082394F1179FC65244BE495EB26FA02C3E3EF242B487EBA591664BE743C147C9DB103196F100C7992407303BFDAB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58"/>
            <a:stretch>
              <a:fillRect/>
            </a:stretch>
          </p:blipFill>
          <p:spPr>
            <a:xfrm>
              <a:off x="3534112" y="1421967"/>
              <a:ext cx="2717322" cy="2607032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324485" y="4259580"/>
            <a:ext cx="5948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柏松《世界美好与你环环相扣》</a:t>
            </a:r>
          </a:p>
        </p:txBody>
      </p:sp>
      <p:pic>
        <p:nvPicPr>
          <p:cNvPr id="4" name="图片 3" descr="微信图片_20210308201233"/>
          <p:cNvPicPr>
            <a:picLocks noChangeAspect="1"/>
          </p:cNvPicPr>
          <p:nvPr/>
        </p:nvPicPr>
        <p:blipFill>
          <a:blip r:embed="rId3"/>
          <a:srcRect t="43718" b="43005"/>
          <a:stretch>
            <a:fillRect/>
          </a:stretch>
        </p:blipFill>
        <p:spPr>
          <a:xfrm>
            <a:off x="364490" y="1123950"/>
            <a:ext cx="5681345" cy="3105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82665" y="768985"/>
            <a:ext cx="1010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起兴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3雾霾蓝中国风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ABBAC4"/>
      </a:accent1>
      <a:accent2>
        <a:srgbClr val="8B98A4"/>
      </a:accent2>
      <a:accent3>
        <a:srgbClr val="AD9074"/>
      </a:accent3>
      <a:accent4>
        <a:srgbClr val="886B5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楷体">
      <a:majorFont>
        <a:latin typeface="方正清刻本悦宋简体"/>
        <a:ea typeface="楷体 "/>
        <a:cs typeface="Arial"/>
      </a:majorFont>
      <a:minorFont>
        <a:latin typeface="Calibri Light"/>
        <a:ea typeface="楷体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Microsoft Office PowerPoint</Application>
  <PresentationFormat>全屏显示(16:9)</PresentationFormat>
  <Paragraphs>101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总结收获，明确《诗经》特点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2021-03-09T17:48:27Z</cp:lastPrinted>
  <dcterms:created xsi:type="dcterms:W3CDTF">2021-03-09T17:48:27Z</dcterms:created>
  <dcterms:modified xsi:type="dcterms:W3CDTF">2021-03-18T07:37:10Z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