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69" r:id="rId3"/>
    <p:sldId id="288" r:id="rId4"/>
    <p:sldId id="349" r:id="rId5"/>
    <p:sldId id="527" r:id="rId6"/>
    <p:sldId id="482" r:id="rId7"/>
    <p:sldId id="477" r:id="rId8"/>
    <p:sldId id="466" r:id="rId9"/>
    <p:sldId id="397" r:id="rId10"/>
    <p:sldId id="398" r:id="rId11"/>
    <p:sldId id="396" r:id="rId12"/>
    <p:sldId id="399" r:id="rId13"/>
    <p:sldId id="400" r:id="rId14"/>
    <p:sldId id="401" r:id="rId15"/>
    <p:sldId id="402" r:id="rId16"/>
    <p:sldId id="403" r:id="rId17"/>
    <p:sldId id="404" r:id="rId18"/>
    <p:sldId id="453" r:id="rId19"/>
    <p:sldId id="405" r:id="rId20"/>
    <p:sldId id="406" r:id="rId21"/>
    <p:sldId id="407" r:id="rId22"/>
    <p:sldId id="332" r:id="rId23"/>
    <p:sldId id="409" r:id="rId24"/>
    <p:sldId id="410" r:id="rId25"/>
    <p:sldId id="411" r:id="rId26"/>
    <p:sldId id="412" r:id="rId27"/>
    <p:sldId id="413" r:id="rId28"/>
    <p:sldId id="414" r:id="rId29"/>
    <p:sldId id="415" r:id="rId30"/>
    <p:sldId id="416" r:id="rId31"/>
    <p:sldId id="417" r:id="rId32"/>
    <p:sldId id="418" r:id="rId33"/>
    <p:sldId id="392" r:id="rId34"/>
    <p:sldId id="484" r:id="rId35"/>
    <p:sldId id="485" r:id="rId36"/>
    <p:sldId id="512" r:id="rId37"/>
    <p:sldId id="486" r:id="rId38"/>
    <p:sldId id="513" r:id="rId39"/>
    <p:sldId id="487" r:id="rId40"/>
    <p:sldId id="488" r:id="rId41"/>
    <p:sldId id="514" r:id="rId42"/>
    <p:sldId id="489" r:id="rId43"/>
    <p:sldId id="515" r:id="rId44"/>
    <p:sldId id="490" r:id="rId45"/>
    <p:sldId id="491" r:id="rId46"/>
    <p:sldId id="516" r:id="rId47"/>
    <p:sldId id="492" r:id="rId48"/>
    <p:sldId id="517" r:id="rId49"/>
    <p:sldId id="493" r:id="rId50"/>
    <p:sldId id="518" r:id="rId51"/>
    <p:sldId id="494" r:id="rId52"/>
    <p:sldId id="495" r:id="rId53"/>
    <p:sldId id="519" r:id="rId54"/>
    <p:sldId id="496" r:id="rId55"/>
    <p:sldId id="497" r:id="rId56"/>
    <p:sldId id="498" r:id="rId57"/>
    <p:sldId id="520" r:id="rId58"/>
    <p:sldId id="499" r:id="rId59"/>
    <p:sldId id="500" r:id="rId60"/>
    <p:sldId id="501" r:id="rId61"/>
    <p:sldId id="521" r:id="rId62"/>
    <p:sldId id="502" r:id="rId63"/>
    <p:sldId id="522" r:id="rId64"/>
    <p:sldId id="503" r:id="rId65"/>
    <p:sldId id="504" r:id="rId66"/>
    <p:sldId id="523" r:id="rId67"/>
    <p:sldId id="505" r:id="rId68"/>
    <p:sldId id="524" r:id="rId69"/>
    <p:sldId id="506" r:id="rId70"/>
    <p:sldId id="525" r:id="rId71"/>
    <p:sldId id="507" r:id="rId72"/>
    <p:sldId id="508" r:id="rId73"/>
    <p:sldId id="509" r:id="rId74"/>
    <p:sldId id="510" r:id="rId75"/>
    <p:sldId id="511" r:id="rId76"/>
    <p:sldId id="526" r:id="rId77"/>
    <p:sldId id="483" r:id="rId78"/>
    <p:sldId id="478" r:id="rId79"/>
  </p:sldIdLst>
  <p:sldSz cx="9144000" cy="6858000" type="screen4x3"/>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692" userDrawn="1">
          <p15:clr>
            <a:srgbClr val="A4A3A4"/>
          </p15:clr>
        </p15:guide>
        <p15:guide id="3" orient="horz" pos="6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p:cViewPr varScale="1">
        <p:scale>
          <a:sx n="92" d="100"/>
          <a:sy n="92" d="100"/>
        </p:scale>
        <p:origin x="786" y="84"/>
      </p:cViewPr>
      <p:guideLst>
        <p:guide pos="5692"/>
        <p:guide orient="horz" pos="618"/>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tags" Target="tags/tag1.xml" /><Relationship Id="rId81" Type="http://schemas.openxmlformats.org/officeDocument/2006/relationships/presProps" Target="presProps.xml" /><Relationship Id="rId82" Type="http://schemas.openxmlformats.org/officeDocument/2006/relationships/viewProps" Target="viewProps.xml" /><Relationship Id="rId83" Type="http://schemas.openxmlformats.org/officeDocument/2006/relationships/theme" Target="theme/theme1.xml" /><Relationship Id="rId84" Type="http://schemas.openxmlformats.org/officeDocument/2006/relationships/tableStyles" Target="tableStyles.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2020-04-01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464733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418682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8642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625682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570689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649850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108125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457879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4397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93497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427525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188665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4008307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903249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351703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389259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118130606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两栏内容">
    <p:spTree>
      <p:nvGrpSpPr>
        <p:cNvPr id="1" name=""/>
        <p:cNvGrpSpPr/>
        <p:nvPr/>
      </p:nvGrpSpPr>
      <p:grpSpPr>
        <a:xfrm>
          <a:off x="0" y="0"/>
          <a: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7369242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创新模拟">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35389938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10"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42057149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竖排文字">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635590529"/>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垂直排列标题与文本">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0710333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章节">
    <p:spTree>
      <p:nvGrpSpPr>
        <p:cNvPr id="1" name=""/>
        <p:cNvGrpSpPr/>
        <p:nvPr/>
      </p:nvGrpSpPr>
      <p:grpSpPr>
        <a:xfrm>
          <a:off x="0" y="0"/>
          <a: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3582509"/>
      </p:ext>
    </p:extLst>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00B0F0"/>
                </a:solidFill>
                <a:latin typeface="微软雅黑" panose="020b0503020204020204" pitchFamily="34" charset="-122"/>
                <a:ea typeface="微软雅黑" panose="020b0503020204020204" pitchFamily="34" charset="-122"/>
              </a:rPr>
              <a:t>考试说明</a:t>
            </a:r>
            <a:endParaRPr lang="zh-CN" altLang="en-US" sz="160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实战预练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方法指导</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模拟训练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7576543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热点聚焦">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3782012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典题试做">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99975940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 Target="../slides/slide2.xml" TargetMode="Internal" /><Relationship Id="rId16" Type="http://schemas.openxmlformats.org/officeDocument/2006/relationships/slide" Target="../slides/slide3.xml" TargetMode="Internal" /><Relationship Id="rId17" Type="http://schemas.openxmlformats.org/officeDocument/2006/relationships/slide" Target="../slides/slide21.xml" TargetMode="Internal" /><Relationship Id="rId18" Type="http://schemas.openxmlformats.org/officeDocument/2006/relationships/slide" Target="../slides/slide32.xml" TargetMode="Interna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专题三</a:t>
            </a:r>
            <a:endParaRPr lang="zh-CN" altLang="en-US" b="1">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sz="1800" b="1" kern="1200" smtClean="0">
                <a:solidFill>
                  <a:schemeClr val="tx1"/>
                </a:solidFill>
                <a:effectLst/>
                <a:latin typeface="+mn-lt"/>
                <a:ea typeface="+mn-ea"/>
                <a:cs typeface="+mn-cs"/>
              </a:rPr>
              <a:t>辨析</a:t>
            </a:r>
            <a:r>
              <a:rPr lang="zh-CN" altLang="en-US" sz="1800" b="1" kern="1200" smtClean="0">
                <a:solidFill>
                  <a:schemeClr val="tx1"/>
                </a:solidFill>
                <a:effectLst/>
                <a:latin typeface="+mn-lt"/>
                <a:ea typeface="+mn-ea"/>
                <a:cs typeface="+mn-cs"/>
              </a:rPr>
              <a:t>和</a:t>
            </a:r>
            <a:r>
              <a:rPr lang="zh-CN" altLang="zh-CN" sz="1800" b="1" kern="1200" smtClean="0">
                <a:solidFill>
                  <a:schemeClr val="tx1"/>
                </a:solidFill>
                <a:effectLst/>
                <a:latin typeface="+mn-lt"/>
                <a:ea typeface="+mn-ea"/>
                <a:cs typeface="+mn-cs"/>
              </a:rPr>
              <a:t>修改病句</a:t>
            </a:r>
            <a:endParaRPr lang="zh-CN" altLang="zh-CN" sz="1800"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t>‹#›</a:t>
            </a:fld>
            <a:endParaRPr lang="zh-CN" altLang="en-US"/>
          </a:p>
        </p:txBody>
      </p:sp>
      <p:sp>
        <p:nvSpPr>
          <p:cNvPr id="12" name="同侧圆角矩形 11">
            <a:hlinkClick r:id="rId15"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考试说明</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6"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实战预练</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方法指导</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模拟训练</a:t>
            </a:r>
            <a:endParaRPr lang="zh-CN" altLang="en-US" sz="160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ransition/>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package" Target="../embeddings/Microsoft_Word___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zh-CN" smtClean="0"/>
              <a:t>专题</a:t>
            </a:r>
            <a:r>
              <a:rPr lang="zh-CN" altLang="en-US" smtClean="0"/>
              <a:t>三</a:t>
            </a:r>
            <a:r>
              <a:rPr lang="zh-CN" altLang="zh-CN"/>
              <a:t>　</a:t>
            </a:r>
            <a:r>
              <a:rPr lang="zh-CN" altLang="zh-CN" smtClean="0"/>
              <a:t>辨析</a:t>
            </a:r>
            <a:r>
              <a:rPr lang="zh-CN" altLang="en-US" smtClean="0"/>
              <a:t>和</a:t>
            </a:r>
            <a:r>
              <a:rPr lang="zh-CN" altLang="zh-CN" smtClean="0"/>
              <a:t>修改</a:t>
            </a:r>
            <a:r>
              <a:rPr lang="zh-CN" altLang="zh-CN"/>
              <a:t>病句</a:t>
            </a:r>
          </a:p>
        </p:txBody>
      </p:sp>
    </p:spTree>
    <p:extLst>
      <p:ext uri="{BB962C8B-B14F-4D97-AF65-F5344CB8AC3E}">
        <p14:creationId xmlns:p14="http://schemas.microsoft.com/office/powerpoint/2010/main" val="1477825910"/>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10</a:t>
            </a:fld>
            <a:r>
              <a:rPr lang="en-US" altLang="zh-CN" smtClean="0"/>
              <a:t>-</a:t>
            </a:r>
            <a:endParaRPr lang="zh-CN" altLang="en-US"/>
          </a:p>
        </p:txBody>
      </p:sp>
      <p:sp>
        <p:nvSpPr>
          <p:cNvPr id="2" name="矩形 1"/>
          <p:cNvSpPr>
            <a:spLocks noChangeAspect="1"/>
          </p:cNvSpPr>
          <p:nvPr/>
        </p:nvSpPr>
        <p:spPr>
          <a:xfrm>
            <a:off x="508000" y="1351654"/>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由于互联网时代的到来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彻底改变了小镇居民日出而作、日落而息的封闭生活。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对网络语言的规范与立法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并不是禁用网络语言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而是要促其健康、合理地发展。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解决农业供给结构性失衡问题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首先要提升农业发展方式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增强长期发展思路。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人口老龄化、劳动力人口减少、家庭小型化等现象都要求适时调整生育政策出台。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705625" y="135801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5054740"/>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缺</a:t>
            </a:r>
            <a:r>
              <a:rPr lang="zh-CN" altLang="en-US" sz="2200" smtClean="0">
                <a:solidFill>
                  <a:srgbClr val="FF0000"/>
                </a:solidFill>
                <a:latin typeface="Times New Roman" panose="02020603050405020304" pitchFamily="18" charset="0"/>
                <a:cs typeface="Times New Roman" panose="02020603050405020304" pitchFamily="18" charset="0"/>
              </a:rPr>
              <a:t>少</a:t>
            </a:r>
            <a:r>
              <a:rPr lang="zh-CN" altLang="zh-CN" sz="2200" smtClean="0">
                <a:solidFill>
                  <a:srgbClr val="FF0000"/>
                </a:solidFill>
                <a:latin typeface="Times New Roman" panose="02020603050405020304" pitchFamily="18" charset="0"/>
                <a:cs typeface="Times New Roman" panose="02020603050405020304" pitchFamily="18" charset="0"/>
              </a:rPr>
              <a:t>主语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去掉句首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增强思路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出台</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7068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11</a:t>
            </a:fld>
            <a:r>
              <a:rPr lang="en-US" altLang="zh-CN" smtClean="0"/>
              <a:t>-</a:t>
            </a:r>
            <a:endParaRPr lang="zh-CN" altLang="en-US"/>
          </a:p>
        </p:txBody>
      </p:sp>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礼仪之邦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由于礼仪的制度化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使中国古代的社会生活具有很强的伦理色彩。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简练是一种很好的文风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用较少的文字表达丰富深刻的内容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是一件很不容易做到并值得称赞的事。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文学作品的续写和改编是对原作的二度创作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表达了作者对原作主题、人物形象和艺术技巧的个性化理解。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探究新词新语产生的特点和规律以及它与社会生活的关系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可以帮助我们对语言的发展变化作更为深入的了解。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413071" y="148827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5189969"/>
            <a:ext cx="3858749" cy="498598"/>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78568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12</a:t>
            </a:fld>
            <a:r>
              <a:rPr lang="en-US" altLang="zh-CN" smtClean="0"/>
              <a:t>-</a:t>
            </a:r>
            <a:endParaRPr lang="zh-CN" altLang="en-US"/>
          </a:p>
        </p:txBody>
      </p:sp>
      <p:sp>
        <p:nvSpPr>
          <p:cNvPr id="2" name="矩形 1"/>
          <p:cNvSpPr>
            <a:spLocks noChangeAspect="1"/>
          </p:cNvSpPr>
          <p:nvPr/>
        </p:nvSpPr>
        <p:spPr>
          <a:xfrm>
            <a:off x="508000" y="133037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国家发改委发布通知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要求各级价格主管部门切实履行职能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做好粮、油、肉、蛋、奶等主要食品的生产、供应和价格稳定。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表现纪检干部事迹的话剧《瑞雪长歌》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除了加入少许艺术手段作为剧情衔接外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所有故事都取自真人真事、真实案例进行创作。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在当前形势下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建设和谐社会的主要内容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就是关注、维护普通百姓的根本利益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尤其是那些由于各种原因而处于困境的百姓的利益。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认真学习口腔保健知识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自觉建立良好的生活、饮食习惯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不断增强自我保健的意识和能力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是我们获得口腔健康的有力保证。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695234" y="134906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503005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油与肉蛋奶并列不当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不属于食品。</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取自真实案例后应断开。</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生活包括饮食。</a:t>
            </a:r>
            <a:endParaRPr lang="zh-CN" altLang="en-US" sz="2200"/>
          </a:p>
        </p:txBody>
      </p:sp>
    </p:spTree>
    <p:extLst>
      <p:ext uri="{BB962C8B-B14F-4D97-AF65-F5344CB8AC3E}">
        <p14:creationId xmlns:p14="http://schemas.microsoft.com/office/powerpoint/2010/main" val="2038913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13</a:t>
            </a:fld>
            <a:r>
              <a:rPr lang="en-US" altLang="zh-CN" smtClean="0"/>
              <a:t>-</a:t>
            </a:r>
            <a:endParaRPr lang="zh-CN" altLang="en-US"/>
          </a:p>
        </p:txBody>
      </p:sp>
      <p:sp>
        <p:nvSpPr>
          <p:cNvPr id="2" name="矩形 1"/>
          <p:cNvSpPr>
            <a:spLocks noChangeAspect="1"/>
          </p:cNvSpPr>
          <p:nvPr/>
        </p:nvSpPr>
        <p:spPr>
          <a:xfrm>
            <a:off x="508000" y="1636325"/>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10</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妈妈在阳台种了菠菜、韭菜、茄子、桔子等各种蔬菜。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全国民族歌舞汇演晚会的节目特色鲜明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充分展示了我国各民族同胞的神采。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近期南方降雨频繁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西瓜销售受到很大影响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瓜农为此愁眉不展。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山区道路弯多、坡陡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司机们一定千万不能随意超车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以免发生事故。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28859" y="166092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4518589"/>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桔子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不是蔬菜。</a:t>
            </a: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应删去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千万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删去一</a:t>
            </a:r>
            <a:r>
              <a:rPr lang="zh-CN" altLang="zh-CN" sz="2200" smtClean="0">
                <a:solidFill>
                  <a:srgbClr val="FF0000"/>
                </a:solidFill>
                <a:latin typeface="Times New Roman" panose="02020603050405020304" pitchFamily="18" charset="0"/>
                <a:cs typeface="Times New Roman" panose="02020603050405020304" pitchFamily="18" charset="0"/>
              </a:rPr>
              <a:t>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72203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14</a:t>
            </a:fld>
            <a:r>
              <a:rPr lang="en-US" altLang="zh-CN" smtClean="0"/>
              <a:t>-</a:t>
            </a:r>
            <a:endParaRPr lang="zh-CN" altLang="en-US"/>
          </a:p>
        </p:txBody>
      </p:sp>
      <p:sp>
        <p:nvSpPr>
          <p:cNvPr id="2" name="矩形 1"/>
          <p:cNvSpPr>
            <a:spLocks noChangeAspect="1"/>
          </p:cNvSpPr>
          <p:nvPr/>
        </p:nvSpPr>
        <p:spPr>
          <a:xfrm>
            <a:off x="508000" y="1083180"/>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11</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雾霾严重的根本原因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在于不合理的产业结构、能源结构和粗放的发展方式造成的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只有全国上下转变发展方式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把节能减排放到更重要的位置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雾霾才能得到有效的治理。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呼格吉勒图案、念斌案引起了社会的广泛关注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也使如何防止冤假错案不再发生成为人们热议的话题。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内蒙古自治区计划用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年时间实现农村牧区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十个全覆盖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以彻底改善农牧区的生活面貌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加快新农村新牧区建设步伐。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从高考改革试点地区看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走班制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可能成为今后的教学趋势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师资、硬件等也许会限制走班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但决定因素是学校的办学理念。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60032" y="1087166"/>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5560860"/>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造成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的矛盾。</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否定失当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防止与不再搭配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语意与原意相反。</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为目的。</a:t>
            </a:r>
            <a:endParaRPr lang="zh-CN" altLang="en-US" sz="2200"/>
          </a:p>
        </p:txBody>
      </p:sp>
    </p:spTree>
    <p:extLst>
      <p:ext uri="{BB962C8B-B14F-4D97-AF65-F5344CB8AC3E}">
        <p14:creationId xmlns:p14="http://schemas.microsoft.com/office/powerpoint/2010/main" val="11018983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15</a:t>
            </a:fld>
            <a:r>
              <a:rPr lang="en-US" altLang="zh-CN" smtClean="0"/>
              <a:t>-</a:t>
            </a:r>
            <a:endParaRPr lang="zh-CN" altLang="en-US"/>
          </a:p>
        </p:txBody>
      </p:sp>
      <p:sp>
        <p:nvSpPr>
          <p:cNvPr id="2" name="矩形 1"/>
          <p:cNvSpPr>
            <a:spLocks noChangeAspect="1"/>
          </p:cNvSpPr>
          <p:nvPr/>
        </p:nvSpPr>
        <p:spPr>
          <a:xfrm>
            <a:off x="508000" y="128240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深化财税体制改革不是政策上的修修补补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更不是扬汤止沸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而是一场关系国家治理现代化的深刻改革。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荞麦能改善微循环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增强免疫力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可用于对高血压、高血脂、冠心病、中风等疾病的治疗具有辅助作用。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一家网站的调查表明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我国约百分之六十左右的青年认为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诚实守信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助人为乐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是优秀的传统美德。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国际能源机构认为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国际石油价格总体趋势应该是上涨的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目前的油价回落只是暂时现象。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70423" y="127915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5005920"/>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表意不明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可用于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国际能源机构认为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调到句</a:t>
            </a:r>
            <a:r>
              <a:rPr lang="zh-CN" altLang="zh-CN" sz="2200" smtClean="0">
                <a:solidFill>
                  <a:srgbClr val="FF0000"/>
                </a:solidFill>
                <a:latin typeface="Times New Roman" panose="02020603050405020304" pitchFamily="18" charset="0"/>
                <a:cs typeface="Times New Roman" panose="02020603050405020304" pitchFamily="18" charset="0"/>
              </a:rPr>
              <a:t>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616217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16</a:t>
            </a:fld>
            <a:r>
              <a:rPr lang="en-US" altLang="zh-CN" smtClean="0"/>
              <a:t>-</a:t>
            </a:r>
            <a:endParaRPr lang="zh-CN" altLang="en-US"/>
          </a:p>
        </p:txBody>
      </p:sp>
      <p:sp>
        <p:nvSpPr>
          <p:cNvPr id="2" name="矩形 1"/>
          <p:cNvSpPr>
            <a:spLocks noChangeAspect="1"/>
          </p:cNvSpPr>
          <p:nvPr/>
        </p:nvSpPr>
        <p:spPr>
          <a:xfrm>
            <a:off x="508000" y="116774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为了中文系学生不读著作、不读经典、远离纯文学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文学创作素养有待加强的现状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国内很多著名高校都作出了种种探索和努力。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澳门的今天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繁花似锦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游客如织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人们被眼前富有魅力的城市景观所吸引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从回归前的百业凋敝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到今天的物阜民丰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实现了华丽转身。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昨夜外滩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一边是迎接新年的狂欢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一边是极度慌乱中的求救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危急关头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警方</a:t>
            </a:r>
            <a:r>
              <a:rPr lang="zh-CN" altLang="zh-CN" sz="2200" smtClean="0">
                <a:solidFill>
                  <a:srgbClr val="000000"/>
                </a:solidFill>
                <a:latin typeface="Times New Roman" panose="02020603050405020304" pitchFamily="18" charset="0"/>
                <a:cs typeface="Times New Roman" panose="02020603050405020304" pitchFamily="18" charset="0"/>
              </a:rPr>
              <a:t>努力</a:t>
            </a:r>
            <a:r>
              <a:rPr lang="zh-CN" altLang="en-US" sz="2200" smtClean="0">
                <a:solidFill>
                  <a:srgbClr val="000000"/>
                </a:solidFill>
                <a:latin typeface="Times New Roman" panose="02020603050405020304" pitchFamily="18" charset="0"/>
                <a:cs typeface="Times New Roman" panose="02020603050405020304" pitchFamily="18" charset="0"/>
              </a:rPr>
              <a:t>地</a:t>
            </a:r>
            <a:r>
              <a:rPr lang="zh-CN" altLang="zh-CN" sz="2200" smtClean="0">
                <a:solidFill>
                  <a:srgbClr val="000000"/>
                </a:solidFill>
                <a:latin typeface="Times New Roman" panose="02020603050405020304" pitchFamily="18" charset="0"/>
                <a:cs typeface="Times New Roman" panose="02020603050405020304" pitchFamily="18" charset="0"/>
              </a:rPr>
              <a:t>救援</a:t>
            </a:r>
            <a:r>
              <a:rPr lang="zh-CN" altLang="zh-CN" sz="2200">
                <a:solidFill>
                  <a:srgbClr val="000000"/>
                </a:solidFill>
                <a:latin typeface="Times New Roman" panose="02020603050405020304" pitchFamily="18" charset="0"/>
                <a:cs typeface="Times New Roman" panose="02020603050405020304" pitchFamily="18" charset="0"/>
              </a:rPr>
              <a:t>、市民之间的互助都是悲剧寒夜中难能可贵的一丝丝温度。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D.2014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河南作家依然出手不凡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但他们在沉甸甸的收获面前平静低调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中原大地赋予我们的作家内心一份坚实稳定的力量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让他们始终自省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不随波逐流。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60032" y="115591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3961309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17</a:t>
            </a:fld>
            <a:r>
              <a:rPr lang="en-US" altLang="zh-CN" smtClean="0"/>
              <a:t>-</a:t>
            </a:r>
            <a:endParaRPr lang="zh-CN" altLang="en-US"/>
          </a:p>
        </p:txBody>
      </p:sp>
      <p:sp>
        <p:nvSpPr>
          <p:cNvPr id="3" name="矩形 2"/>
          <p:cNvSpPr>
            <a:spLocks noChangeAspect="1"/>
          </p:cNvSpPr>
          <p:nvPr/>
        </p:nvSpPr>
        <p:spPr>
          <a:xfrm>
            <a:off x="508000" y="2919864"/>
            <a:ext cx="8128000" cy="131112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有待加强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欠缺</a:t>
            </a: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主语不一致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从回归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澳门</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两面对一面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狂欢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求救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悲剧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a:t>
            </a:r>
            <a:r>
              <a:rPr lang="zh-CN" altLang="zh-CN" sz="2200" smtClean="0">
                <a:solidFill>
                  <a:srgbClr val="FF0000"/>
                </a:solidFill>
                <a:latin typeface="Times New Roman" panose="02020603050405020304" pitchFamily="18" charset="0"/>
                <a:cs typeface="Times New Roman" panose="02020603050405020304" pitchFamily="18" charset="0"/>
              </a:rPr>
              <a:t>搭配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95605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18</a:t>
            </a:fld>
            <a:r>
              <a:rPr lang="en-US" altLang="zh-CN" smtClean="0"/>
              <a:t>-</a:t>
            </a:r>
            <a:endParaRPr lang="zh-CN" altLang="en-US"/>
          </a:p>
        </p:txBody>
      </p:sp>
      <p:sp>
        <p:nvSpPr>
          <p:cNvPr id="2" name="矩形 1"/>
          <p:cNvSpPr>
            <a:spLocks noChangeAspect="1"/>
          </p:cNvSpPr>
          <p:nvPr/>
        </p:nvSpPr>
        <p:spPr>
          <a:xfrm>
            <a:off x="508000" y="1943113"/>
            <a:ext cx="8128000" cy="212365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世博会机构还对项目方案进行了评审、包装、征集。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我国加快了高等教育发展的速度和规模。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该厂两次获省级大奖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三次被授予优质产品称号。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能否做好救灾工作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关键看干部作风好不好。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49641" y="1934722"/>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3" name="矩形 2"/>
          <p:cNvSpPr>
            <a:spLocks noChangeAspect="1"/>
          </p:cNvSpPr>
          <p:nvPr/>
        </p:nvSpPr>
        <p:spPr>
          <a:xfrm>
            <a:off x="508000" y="4036305"/>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征集、评审、包装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规模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该厂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该厂的产品</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5906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19</a:t>
            </a:fld>
            <a:r>
              <a:rPr lang="en-US" altLang="zh-CN" smtClean="0"/>
              <a:t>-</a:t>
            </a:r>
            <a:endParaRPr lang="zh-CN" altLang="en-US"/>
          </a:p>
        </p:txBody>
      </p:sp>
      <p:sp>
        <p:nvSpPr>
          <p:cNvPr id="2" name="矩形 1"/>
          <p:cNvSpPr>
            <a:spLocks noChangeAspect="1"/>
          </p:cNvSpPr>
          <p:nvPr/>
        </p:nvSpPr>
        <p:spPr>
          <a:xfrm>
            <a:off x="508000" y="1277615"/>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数据显示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春节联欢晚会上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微信摇一摇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互动总次数超过</a:t>
            </a:r>
            <a:r>
              <a:rPr lang="en-US" altLang="zh-CN" sz="2200">
                <a:solidFill>
                  <a:srgbClr val="000000"/>
                </a:solidFill>
                <a:latin typeface="Times New Roman" panose="02020603050405020304" pitchFamily="18" charset="0"/>
                <a:cs typeface="Times New Roman" panose="02020603050405020304" pitchFamily="18" charset="0"/>
              </a:rPr>
              <a:t>110</a:t>
            </a:r>
            <a:r>
              <a:rPr lang="zh-CN" altLang="zh-CN" sz="2200">
                <a:solidFill>
                  <a:srgbClr val="000000"/>
                </a:solidFill>
                <a:latin typeface="Times New Roman" panose="02020603050405020304" pitchFamily="18" charset="0"/>
                <a:cs typeface="Times New Roman" panose="02020603050405020304" pitchFamily="18" charset="0"/>
              </a:rPr>
              <a:t>亿次以上。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对待不断涌现的网络热词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我们既要有开放的胸怀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也需要多点理性的鉴别。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由于作息时间不断变动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使得员工们的生活节奏被打乱了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不少人难以适应。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能否及时有效地奖励善行传递正能量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是推进社会和谐文明进步的重要环节。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80814" y="129132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4982800"/>
            <a:ext cx="8128000" cy="90486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超过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删掉一个。</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删掉一个。</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两面对一面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68879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a:p>
        </p:txBody>
      </p:sp>
      <p:graphicFrame>
        <p:nvGraphicFramePr>
          <p:cNvPr id="2" name="对象 1"/>
          <p:cNvGraphicFramePr>
            <a:graphicFrameLocks noChangeAspect="1"/>
          </p:cNvGraphicFramePr>
          <p:nvPr>
            <p:extLst>
              <p:ext uri="{D42A27DB-BD31-4B8C-83A1-F6EECF244321}">
                <p14:modId xmlns:p14="http://schemas.microsoft.com/office/powerpoint/2010/main" val="2378885739"/>
              </p:ext>
            </p:extLst>
          </p:nvPr>
        </p:nvGraphicFramePr>
        <p:xfrm>
          <a:off x="508000" y="1370275"/>
          <a:ext cx="8128000" cy="4434989"/>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370275"/>
                        <a:ext cx="8128000" cy="4434989"/>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20</a:t>
            </a:fld>
            <a:r>
              <a:rPr lang="en-US" altLang="zh-CN" smtClean="0"/>
              <a:t>-</a:t>
            </a:r>
            <a:endParaRPr lang="zh-CN" altLang="en-US"/>
          </a:p>
        </p:txBody>
      </p:sp>
      <p:sp>
        <p:nvSpPr>
          <p:cNvPr id="2" name="矩形 1"/>
          <p:cNvSpPr>
            <a:spLocks noChangeAspect="1"/>
          </p:cNvSpPr>
          <p:nvPr/>
        </p:nvSpPr>
        <p:spPr>
          <a:xfrm>
            <a:off x="508000" y="116557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由于时代久远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《论语》中的文言字词对我们感到非常陌生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它们像坚硬的外壳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包裹住了鲜活的生命。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某某案依法审判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充分体现了宪法和法律的权威及我党依法惩治腐败、严肃党风党纪的坚定决心。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人类一直在思考着应该如何与自然相处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尤其在物质文明日益进步的今天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人与自然的关系更需要我们深切关注。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他来到一所小学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带领大家做</a:t>
            </a:r>
            <a:r>
              <a:rPr lang="en-US" altLang="zh-CN" sz="2200">
                <a:solidFill>
                  <a:srgbClr val="000000"/>
                </a:solidFill>
                <a:latin typeface="Times New Roman" panose="02020603050405020304" pitchFamily="18" charset="0"/>
                <a:cs typeface="Times New Roman" panose="02020603050405020304" pitchFamily="18" charset="0"/>
              </a:rPr>
              <a:t>MERS</a:t>
            </a:r>
            <a:r>
              <a:rPr lang="zh-CN" altLang="zh-CN" sz="2200">
                <a:solidFill>
                  <a:srgbClr val="000000"/>
                </a:solidFill>
                <a:latin typeface="Times New Roman" panose="02020603050405020304" pitchFamily="18" charset="0"/>
                <a:cs typeface="Times New Roman" panose="02020603050405020304" pitchFamily="18" charset="0"/>
              </a:rPr>
              <a:t>的预防活动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此举旨在为了消除公众对</a:t>
            </a:r>
            <a:r>
              <a:rPr lang="en-US" altLang="zh-CN" sz="2200">
                <a:solidFill>
                  <a:srgbClr val="000000"/>
                </a:solidFill>
                <a:latin typeface="Times New Roman" panose="02020603050405020304" pitchFamily="18" charset="0"/>
                <a:cs typeface="Times New Roman" panose="02020603050405020304" pitchFamily="18" charset="0"/>
              </a:rPr>
              <a:t>MERS</a:t>
            </a:r>
            <a:r>
              <a:rPr lang="zh-CN" altLang="zh-CN" sz="2200">
                <a:solidFill>
                  <a:srgbClr val="000000"/>
                </a:solidFill>
                <a:latin typeface="Times New Roman" panose="02020603050405020304" pitchFamily="18" charset="0"/>
                <a:cs typeface="Times New Roman" panose="02020603050405020304" pitchFamily="18" charset="0"/>
              </a:rPr>
              <a:t>的恐惧。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870423" y="118359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4885832"/>
            <a:ext cx="8128000" cy="127227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应调整为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我们对《论语》中的文言字词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宪法和法律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并列不当。</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旨在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杂糅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07029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a:p>
        </p:txBody>
      </p:sp>
      <p:sp>
        <p:nvSpPr>
          <p:cNvPr id="3" name="矩形 2"/>
          <p:cNvSpPr>
            <a:spLocks noChangeAspect="1"/>
          </p:cNvSpPr>
          <p:nvPr/>
        </p:nvSpPr>
        <p:spPr>
          <a:xfrm>
            <a:off x="508000" y="1681641"/>
            <a:ext cx="8128000" cy="374871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辨析病句常用方法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考试中辨析病句的最简捷最常用的方法是语感审读法、语法分析法和逻辑分析法。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语感审读法。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在病句分析过程中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我们可以调动语感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从感性上察觉语句是否有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即按习惯的说法看是否别扭。如别扭则要再作比较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以便加以修改。例如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不管气候条件和地理环境都极端不利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登山队员仍然克服了困难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胜利攀登到顶峰。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极端不利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显然不合习惯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此句是病句。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语法分析法。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对于一个句子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我们可以通过分析句子中各个成分之间的搭配关系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看它们是否符合现代汉语语法规则。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找主干。先找出句子的主、谓、宾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看是否搭配得当。如果句子主干没有问题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就应当检查修饰语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定、状、补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是否能恰当地修饰或说明中心语。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体会语意。如果结构没问题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可体味句子的意思、情趣和表达习惯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看指代是否明确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用词是否妥帖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词序是否正确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修辞得当与否等。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看关联词语是否用得恰当。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30808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逻辑分析法。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有的语病从语法上不好找毛病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就得从事理上进行分析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这就是逻辑分析法。逻辑分析法要从概念使用、判断、推理方面考虑是否得当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语句的前后顺序、句间关系是否合适。如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该市有人不择手段仿造伪劣产品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凡是有杰出成就的人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都是艰苦环境中磨炼成材的。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仿造伪劣产品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是不合事理的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制造伪劣产品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这个全称肯定判断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言过其实了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8698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a:p>
        </p:txBody>
      </p:sp>
      <p:sp>
        <p:nvSpPr>
          <p:cNvPr id="3" name="矩形 2"/>
          <p:cNvSpPr>
            <a:spLocks noChangeAspect="1"/>
          </p:cNvSpPr>
          <p:nvPr/>
        </p:nvSpPr>
        <p:spPr>
          <a:xfrm>
            <a:off x="508000" y="1275375"/>
            <a:ext cx="8128000" cy="456124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分句型辨析语病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辨析单句语病。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句首出现介词。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当句首出现介词时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分析是否有介词误用导致淹没了主语的情况。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通过到上海的学习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使干部的认识有了变化。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整个句子缺少主语。删掉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作句子的主语。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句中出现代词。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句子中出现代词时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重点分析代词指代是否明确。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组织部新来的年青人看到我们很高兴。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谁高兴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年青人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代词指代不明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有歧义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26732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句中出现并列成分。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句子中出现并列成分时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注意考虑三种情况。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语序不当。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这是一本好书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它能催人进取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促人猛醒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引人深思。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按事理、逻辑顺序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先后、轻重、大小、因果等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引人深思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促人猛醒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催人进取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搭配不当。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某工厂以技术进步为动力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不断致力于新产品、新技术、新工艺、新材料的研制开发。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新技术、新工艺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研制开发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35607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a:p>
        </p:txBody>
      </p:sp>
      <p:sp>
        <p:nvSpPr>
          <p:cNvPr id="3" name="矩形 2"/>
          <p:cNvSpPr>
            <a:spLocks noChangeAspect="1"/>
          </p:cNvSpPr>
          <p:nvPr/>
        </p:nvSpPr>
        <p:spPr>
          <a:xfrm>
            <a:off x="508000" y="1001601"/>
            <a:ext cx="8128000" cy="5726119"/>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种属关系不当。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我们的报刊、杂志、电视和一切出版物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更有责任作出表率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杜绝用字不规范的现象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增强使用语言文字的规范意识。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指报纸和杂志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一切出版物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。所以这句话犯了种属关系不当的错误。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句中出现表判断的词语。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句子中出现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等表示判断的词语时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可以通过压缩句子主干来分析主语和宾语是否搭配恰当。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秋天的北京是一个美丽的季节。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压缩主干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北京是季节。主语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他的抓举成绩可以提高到</a:t>
            </a:r>
            <a:r>
              <a:rPr lang="en-US" altLang="zh-CN" sz="2200">
                <a:solidFill>
                  <a:srgbClr val="000000"/>
                </a:solidFill>
                <a:latin typeface="Times New Roman" panose="02020603050405020304" pitchFamily="18" charset="0"/>
                <a:cs typeface="Times New Roman" panose="02020603050405020304" pitchFamily="18" charset="0"/>
              </a:rPr>
              <a:t>180</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190</a:t>
            </a:r>
            <a:r>
              <a:rPr lang="zh-CN" altLang="zh-CN" sz="2200">
                <a:solidFill>
                  <a:srgbClr val="000000"/>
                </a:solidFill>
                <a:latin typeface="Times New Roman" panose="02020603050405020304" pitchFamily="18" charset="0"/>
                <a:cs typeface="Times New Roman" panose="02020603050405020304" pitchFamily="18" charset="0"/>
              </a:rPr>
              <a:t>千克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从而成为世界一流的选手。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压缩主干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成绩成为选手。主语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18586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句中出现双面词。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句中出现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等双面词时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重点分析句子是否存在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两面对一面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搭配不当的语病。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能否做到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交万名友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对那些想通过一路行走来丰富人生阅历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获取实践经验的青年来说具有重大意义。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前一分句是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后一分句又说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即不能做到亦具有重大意义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明显与句义不符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两面对一面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2754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句中出现多重否定。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句中出现多重否定时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重点分析文意是否一致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是否因为多重否定导致句意表达正好相反。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人类的智能在于不断地征服大自然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使未来的世界更加美好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大自然好像有意与人类作对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让疾病无时无刻地困扰着人们的身心健康。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无时无刻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要与否定词合在一起用才有意义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否则只表示一重否定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即疾病不困扰着人们的身心健康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表意恰好与原句意相反。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睡眠有三忌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一忌睡前不可恼怒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二忌睡前不可饱食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三忌卧处不可当风。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本身表否定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构成双重否定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恰好与句意相反。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37693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a:p>
        </p:txBody>
      </p:sp>
      <p:sp>
        <p:nvSpPr>
          <p:cNvPr id="3" name="矩形 2"/>
          <p:cNvSpPr>
            <a:spLocks noChangeAspect="1"/>
          </p:cNvSpPr>
          <p:nvPr/>
        </p:nvSpPr>
        <p:spPr>
          <a:xfrm>
            <a:off x="508000" y="1100998"/>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句中出现数字。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句子中出现数字时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需要注意以下两种情况。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数字前后矛盾或重复。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这个事故造成的经济损失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据有关人士保守估计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直接损失至少在六千元以上。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至少六千元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在六千元以上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应删掉一个。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类似的情况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a:t>
            </a:r>
            <a:r>
              <a:rPr lang="en-US" altLang="zh-CN" sz="2200">
                <a:solidFill>
                  <a:srgbClr val="000000"/>
                </a:solidFill>
                <a:latin typeface="Times New Roman" panose="02020603050405020304" pitchFamily="18" charset="0"/>
                <a:cs typeface="Times New Roman" panose="02020603050405020304" pitchFamily="18" charset="0"/>
              </a:rPr>
              <a:t>2 500</a:t>
            </a:r>
            <a:r>
              <a:rPr lang="zh-CN" altLang="zh-CN" sz="2200">
                <a:solidFill>
                  <a:srgbClr val="000000"/>
                </a:solidFill>
                <a:latin typeface="Times New Roman" panose="02020603050405020304" pitchFamily="18" charset="0"/>
                <a:cs typeface="Times New Roman" panose="02020603050405020304" pitchFamily="18" charset="0"/>
              </a:rPr>
              <a:t>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下降了一倍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同期相比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同比增长</a:t>
            </a:r>
            <a:r>
              <a:rPr lang="en-US" altLang="zh-CN" sz="2200">
                <a:solidFill>
                  <a:srgbClr val="000000"/>
                </a:solidFill>
                <a:latin typeface="Times New Roman" panose="02020603050405020304" pitchFamily="18" charset="0"/>
                <a:cs typeface="Times New Roman" panose="02020603050405020304" pitchFamily="18" charset="0"/>
              </a:rPr>
              <a:t>7.5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同期相比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数字造成歧义。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局长嘱咐几个学校的领导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新学期的工作一定要有新的起色。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几个学校的领导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一个学校的几个领导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几个学校的几个领导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有歧义。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76316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3</a:t>
            </a:fld>
            <a:r>
              <a:rPr lang="en-US" altLang="zh-CN" smtClean="0"/>
              <a:t>-</a:t>
            </a:r>
            <a:endParaRPr lang="zh-CN" altLang="en-US"/>
          </a:p>
        </p:txBody>
      </p:sp>
      <p:sp>
        <p:nvSpPr>
          <p:cNvPr id="5" name="矩形 4"/>
          <p:cNvSpPr>
            <a:spLocks noChangeAspect="1"/>
          </p:cNvSpPr>
          <p:nvPr/>
        </p:nvSpPr>
        <p:spPr>
          <a:xfrm>
            <a:off x="508000" y="1309595"/>
            <a:ext cx="8128000" cy="369479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一个优秀作家的写作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必定是为他的同胞认可、赞誉其作品为目的的。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与中国不同的是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欧洲的现代精神危机感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不是来自贫穷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而是来自富庶。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各类小吃趁机摆开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花生、瓜子、麻花、锣鼓、风筝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长一声短一声叫卖不绝。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那些巍峨的、奇秀的、神秘的、瑰丽的山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打造了金庸作品多样的文学空间和氛围。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05123" y="131998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2" name="矩形 1"/>
          <p:cNvSpPr>
            <a:spLocks noChangeAspect="1"/>
          </p:cNvSpPr>
          <p:nvPr/>
        </p:nvSpPr>
        <p:spPr>
          <a:xfrm>
            <a:off x="508000" y="5004389"/>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为目的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结构混乱。</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锣鼓和风筝不是小吃。</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打造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氛围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endParaRPr lang="zh-CN" altLang="en-US" sz="2200"/>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a:p>
        </p:txBody>
      </p:sp>
      <p:sp>
        <p:nvSpPr>
          <p:cNvPr id="3" name="矩形 2"/>
          <p:cNvSpPr>
            <a:spLocks noChangeAspect="1"/>
          </p:cNvSpPr>
          <p:nvPr/>
        </p:nvSpPr>
        <p:spPr>
          <a:xfrm>
            <a:off x="508000" y="986533"/>
            <a:ext cx="8128000" cy="574118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辨析复句语病。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注意关联词位置是否恰当。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农业部表示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绝不能让奶农遭受更大的损失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要避免因为奶农严重亏损而宰杀奶牛的现象发生。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复句中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前后分句主语一致时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关联词要放在主语之后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前后分句主语不一致时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关联词放在主语的前面。例句中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严重亏损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宰杀奶牛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的主语都是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奶农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应放在主语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奶农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分句顺序是否恰当。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航天飞机</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日的发射不仅关系到国际空间站的未来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而且将影响美国航天计划的正常实施。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是表递进的关联词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两个分句</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a:solidFill>
                  <a:srgbClr val="000000"/>
                </a:solidFill>
                <a:latin typeface="Times New Roman" panose="02020603050405020304" pitchFamily="18" charset="0"/>
                <a:cs typeface="Times New Roman" panose="02020603050405020304" pitchFamily="18" charset="0"/>
              </a:rPr>
              <a:t>内容</a:t>
            </a:r>
            <a:r>
              <a:rPr lang="zh-CN" altLang="zh-CN" sz="2200" smtClean="0">
                <a:solidFill>
                  <a:srgbClr val="000000"/>
                </a:solidFill>
                <a:latin typeface="Times New Roman" panose="02020603050405020304" pitchFamily="18" charset="0"/>
                <a:cs typeface="Times New Roman" panose="02020603050405020304" pitchFamily="18" charset="0"/>
              </a:rPr>
              <a:t>顺序</a:t>
            </a:r>
            <a:r>
              <a:rPr lang="zh-CN" altLang="zh-CN" sz="2200">
                <a:solidFill>
                  <a:srgbClr val="000000"/>
                </a:solidFill>
                <a:latin typeface="Times New Roman" panose="02020603050405020304" pitchFamily="18" charset="0"/>
                <a:cs typeface="Times New Roman" panose="02020603050405020304" pitchFamily="18" charset="0"/>
              </a:rPr>
              <a:t>调换一下更符合表达的习惯。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类似的情况还有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表转折的复句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表条件的复句等。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15323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因果关系不当。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这本书已经出版好几年了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所以最近作了较大的修改。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出版好几年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并不能作为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作了较大修改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两分句之间不存在因果关系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关联词搭配不当。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只有恪守学术道德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就会消除学术腐败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净化学术界。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cs typeface="Times New Roman" panose="02020603050405020304" pitchFamily="18" charset="0"/>
              </a:rPr>
              <a:t>　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表条件或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表假设。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32415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a:p>
        </p:txBody>
      </p:sp>
      <p:sp>
        <p:nvSpPr>
          <p:cNvPr id="3" name="矩形 2"/>
          <p:cNvSpPr>
            <a:spLocks noChangeAspect="1"/>
          </p:cNvSpPr>
          <p:nvPr/>
        </p:nvSpPr>
        <p:spPr>
          <a:xfrm>
            <a:off x="508000" y="991119"/>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我们应该更加有效地把人才资源转化为创新优势和发展优势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建立与中国特色社会主义制度相适应的人才评价制度是尤为关键。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《中国文化符号调查报告》显示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大学生眼中最具代表性的中国文化符号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主要集中在传统文化、政治文化和非物质文化符号上。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在电子阅读时代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阅读的载体、渠道和方式虽然都已经变了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但是阅读之于人类灵魂与未来的要义却从未发生改变。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实践充分证明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在中国特色社会主义道路上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是实现社会主义现代化的必由之路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是创造人民美好生活的必由之路。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67242" y="99111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5052184"/>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是尤为关键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应去掉其中的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尤为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由于前后两句主语不一致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虽然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这一关联词应放到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阅读的载体、渠道和方式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之前。</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掩盖了句子主语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中国特色社会主义道路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a:p>
        </p:txBody>
      </p:sp>
      <p:sp>
        <p:nvSpPr>
          <p:cNvPr id="3" name="矩形 2"/>
          <p:cNvSpPr>
            <a:spLocks noChangeAspect="1"/>
          </p:cNvSpPr>
          <p:nvPr/>
        </p:nvSpPr>
        <p:spPr>
          <a:xfrm>
            <a:off x="508000" y="1072251"/>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北京林业大学教师施兵通过查阅</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多本资料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撰写了一份近</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多页的《大学英语教材质量分析报告》并直呈教育部。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谢冕说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新诗发展到现在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但上述问题要指出来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我目前就在做这方面的研究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也是希望新诗能够健康向前发展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谢冕教授以长者和老师的身份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深情地嘱咐他们担负起历史的使命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把做人和做学问统一起来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发扬和传承北大精神。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大学招生所采取的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择优录取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有利于鼓励青年学生刻苦学习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努力上进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提高自身素质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积极主动地去参与公平竞争。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26407" y="108264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77480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近</a:t>
            </a:r>
            <a:r>
              <a:rPr lang="en-US" altLang="zh-CN" sz="2200">
                <a:solidFill>
                  <a:srgbClr val="FF0000"/>
                </a:solidFill>
                <a:latin typeface="Times New Roman" panose="02020603050405020304" pitchFamily="18" charset="0"/>
              </a:rPr>
              <a:t>30</a:t>
            </a:r>
            <a:r>
              <a:rPr lang="zh-CN" altLang="zh-CN" sz="2200">
                <a:solidFill>
                  <a:srgbClr val="FF0000"/>
                </a:solidFill>
                <a:latin typeface="Times New Roman" panose="02020603050405020304" pitchFamily="18" charset="0"/>
                <a:cs typeface="Times New Roman" panose="02020603050405020304" pitchFamily="18" charset="0"/>
              </a:rPr>
              <a:t>多页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语意矛盾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发扬和传承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存在时间前后的关系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传承和发扬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语境中缺少与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采取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这一动词搭配的宾语中心语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择优录取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9908382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中朝俄三国拟共建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无国界旅游区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这有利于完善我国直接进入日本海的通道和东北旅游业的发展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在政治、军事和外交方面都有重要的现实意义和战略意义。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被中央文明委评为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时代楷模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的高铁城面对随时可能发生的煤气爆燃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不顾个人安危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义无反顾地三次冲入火海排险救人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最终救出楼内十几位居民成功脱险。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在实体经济持续下行的情况下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中国股市却经历了一轮暴涨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股指在近一年左右的时间里几乎翻番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一举从全球表现最差的股市成为全球最靓丽的股市。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谢冕教授的《富有的是精神》一文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对刚刚进入北大的莘莘学子来说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语重心长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教育意义非凡。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125003" y="1102063"/>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21197066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完善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体系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救出楼内十几位居民成功脱险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救出楼内十几位居民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楼内十几位居民成功脱险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保留其一。</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重复赘余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近一年左右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7414185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a:p>
        </p:txBody>
      </p:sp>
      <p:sp>
        <p:nvSpPr>
          <p:cNvPr id="3" name="矩形 2"/>
          <p:cNvSpPr>
            <a:spLocks noChangeAspect="1"/>
          </p:cNvSpPr>
          <p:nvPr/>
        </p:nvSpPr>
        <p:spPr>
          <a:xfrm>
            <a:off x="508000" y="1708603"/>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A.“2016</a:t>
            </a:r>
            <a:r>
              <a:rPr lang="zh-CN" altLang="zh-CN" sz="2200">
                <a:solidFill>
                  <a:srgbClr val="000000"/>
                </a:solidFill>
                <a:latin typeface="Times New Roman" panose="02020603050405020304" pitchFamily="18" charset="0"/>
                <a:cs typeface="Times New Roman" panose="02020603050405020304" pitchFamily="18" charset="0"/>
              </a:rPr>
              <a:t>年国家机器人发展论坛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在重庆举行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智能机器人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板块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涵盖服务机器人、制造机器人、运动机器人等许多大量内容。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随着城镇化进程的加快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我市农村人口大幅减少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与十年前相比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几乎减少了一倍。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《中国诗词大会》节目致力于弘扬中国传统文化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自开播以来深受观众喜爱的原因是其新颖的内容和多样的形式造成的。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许多学校开展的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大课间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既让学生锻炼了身体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又让校园充满了活力。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376758" y="1708603"/>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3895913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许多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可删除其一。</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减少不能用倍数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深受观众喜爱的原因是其新颖的内容和多样的形式造成的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深受观众喜爱的原因是其新颖的内容和多样的形式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深受观众喜爱是其新颖的内容和多样的形式造成的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两种句式杂糅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弘扬中国传统文化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深受观众喜爱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的语境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应取前者。</a:t>
            </a:r>
            <a:endParaRPr lang="zh-CN" altLang="en-US" sz="2200"/>
          </a:p>
        </p:txBody>
      </p:sp>
    </p:spTree>
    <p:extLst>
      <p:ext uri="{BB962C8B-B14F-4D97-AF65-F5344CB8AC3E}">
        <p14:creationId xmlns:p14="http://schemas.microsoft.com/office/powerpoint/2010/main" val="299906744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a:p>
        </p:txBody>
      </p:sp>
      <p:sp>
        <p:nvSpPr>
          <p:cNvPr id="3" name="矩形 2"/>
          <p:cNvSpPr>
            <a:spLocks noChangeAspect="1"/>
          </p:cNvSpPr>
          <p:nvPr/>
        </p:nvSpPr>
        <p:spPr>
          <a:xfrm>
            <a:off x="508000" y="1145526"/>
            <a:ext cx="8128000" cy="334245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下列句子中句意明确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在张大爷住院治疗一段时间后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感到体力和思维都大不如以前了。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蔡校长说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李虎对张林的批评是有充分准备的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我相信他们会处理好这件事。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低保政策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体现了党和政府对困难群众的关爱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但要把关爱落到实处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却远不是划几条标准那么简单。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山东大学积极采取措施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培养新入校的大学生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力争在较短时间内解决史学界后继乏人的状况。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848091" y="1156258"/>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5" name="矩形 4"/>
          <p:cNvSpPr>
            <a:spLocks noChangeAspect="1"/>
          </p:cNvSpPr>
          <p:nvPr/>
        </p:nvSpPr>
        <p:spPr>
          <a:xfrm>
            <a:off x="508000" y="4430948"/>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滥用介词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造成主语残缺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表意不明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李虎对张林的批评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中批评的对象有歧义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李虎对张林批评他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解决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状况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述宾搭配不当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解决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5159498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户籍制度改革以后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民众如果能够在一个地方落户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那么其享受的公共服务待遇就和当地已有户籍人口所享受的公共服务待遇完全一样。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网络热词早已成为一种客观存在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不仅它以独特的方式及时反映现实生活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而且寄寓了人们丰富的社会情感。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大会期间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广大代表认真阅读并领会《公民道德规范》的精神实质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提出了许多具有建设性的意见和建议。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根据过去几年春运情况显示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除夕前三天一般进入乘客返乡高峰期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因此春运抢票也是高峰期。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26407" y="1497936"/>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16157255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4</a:t>
            </a:fld>
            <a:r>
              <a:rPr lang="en-US" altLang="zh-CN" smtClean="0"/>
              <a:t>-</a:t>
            </a:r>
            <a:endParaRPr lang="zh-CN" altLang="en-US"/>
          </a:p>
        </p:txBody>
      </p:sp>
      <p:sp>
        <p:nvSpPr>
          <p:cNvPr id="2" name="矩形 1"/>
          <p:cNvSpPr>
            <a:spLocks noChangeAspect="1"/>
          </p:cNvSpPr>
          <p:nvPr/>
        </p:nvSpPr>
        <p:spPr>
          <a:xfrm>
            <a:off x="508000" y="1961894"/>
            <a:ext cx="8128000" cy="249106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这个时代产生了许多天才人物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他们的发明使我们的生活比过去舒适多了。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本周二有几个学校的领导要来开会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请相关部门做好接待工作。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社会适应能力如何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是判定人们心理健康的重要标志之一。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这次考试能够取得进步的原因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是因为我作了充分的复习准备。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783466" y="197228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4452961"/>
            <a:ext cx="3397084"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比过去</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23768983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不仅它以独特的方式及时反映现实生活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而且寄寓了人们丰富的社会情感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前后句主语一致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关联词应放在主语之后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广大代表认真阅读并领会《公民道德规范》的精神实质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阅读精神实质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广大代表认真阅读《公民道德规范》并领会其精神实质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根据过去几年春运情况显示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根据过去几年春运情况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过去几年春运情况显示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两种句式杂糅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可取其一。</a:t>
            </a:r>
            <a:endParaRPr lang="zh-CN" altLang="en-US" sz="2200"/>
          </a:p>
        </p:txBody>
      </p:sp>
    </p:spTree>
    <p:extLst>
      <p:ext uri="{BB962C8B-B14F-4D97-AF65-F5344CB8AC3E}">
        <p14:creationId xmlns:p14="http://schemas.microsoft.com/office/powerpoint/2010/main" val="17315099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a:p>
        </p:txBody>
      </p:sp>
      <p:sp>
        <p:nvSpPr>
          <p:cNvPr id="3" name="矩形 2"/>
          <p:cNvSpPr>
            <a:spLocks noChangeAspect="1"/>
          </p:cNvSpPr>
          <p:nvPr/>
        </p:nvSpPr>
        <p:spPr>
          <a:xfrm>
            <a:off x="508000" y="1099206"/>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据中央电视台报道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中国第一艘航母此次试航为厂方测试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具体测试包括引擎、电子系统、导航设备、火力控制等内容组成。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这部由第六代导演执导的青春片带有鲜明的时代印记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表现了主人公拒绝平庸、坚守梦想的成长故事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具有极强的感染力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深深地打动了观众。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第三次工业革命重要标志之一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3D</a:t>
            </a:r>
            <a:r>
              <a:rPr lang="zh-CN" altLang="zh-CN" sz="2200">
                <a:solidFill>
                  <a:srgbClr val="000000"/>
                </a:solidFill>
                <a:latin typeface="Times New Roman" panose="02020603050405020304" pitchFamily="18" charset="0"/>
                <a:cs typeface="Times New Roman" panose="02020603050405020304" pitchFamily="18" charset="0"/>
              </a:rPr>
              <a:t>打印技术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目前被各国艺术家用于复杂的中小型雕塑作品创作和按原比例缩小的概念模型制作。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只有新闻工作者走出高楼大院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跳出文山会海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走进基层的广阔天地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才能挖掘到取之不尽的鲜活素材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才能写出打动人心的精品报道。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36798" y="1109597"/>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val="15595132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具体测试包括引擎、电子系统、导航设备、火力控制等内容组成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组成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表现了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记录了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放在主语前面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和后面的分句主语不一致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所以为了保持主语一致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新闻工作者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应调到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a:t>
            </a:r>
            <a:endParaRPr lang="zh-CN" altLang="en-US" sz="2200"/>
          </a:p>
        </p:txBody>
      </p:sp>
    </p:spTree>
    <p:extLst>
      <p:ext uri="{BB962C8B-B14F-4D97-AF65-F5344CB8AC3E}">
        <p14:creationId xmlns:p14="http://schemas.microsoft.com/office/powerpoint/2010/main" val="22732006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a:p>
        </p:txBody>
      </p:sp>
      <p:sp>
        <p:nvSpPr>
          <p:cNvPr id="3" name="矩形 2"/>
          <p:cNvSpPr>
            <a:spLocks noChangeAspect="1"/>
          </p:cNvSpPr>
          <p:nvPr/>
        </p:nvSpPr>
        <p:spPr>
          <a:xfrm>
            <a:off x="508000" y="1075975"/>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据不完全统计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十一年来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欢乐津门大舞台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已举办文化惠民演出</a:t>
            </a:r>
            <a:r>
              <a:rPr lang="en-US" altLang="zh-CN" sz="2200">
                <a:solidFill>
                  <a:srgbClr val="000000"/>
                </a:solidFill>
                <a:latin typeface="Times New Roman" panose="02020603050405020304" pitchFamily="18" charset="0"/>
                <a:cs typeface="Times New Roman" panose="02020603050405020304" pitchFamily="18" charset="0"/>
              </a:rPr>
              <a:t>3 000</a:t>
            </a:r>
            <a:r>
              <a:rPr lang="zh-CN" altLang="zh-CN" sz="2200">
                <a:solidFill>
                  <a:srgbClr val="000000"/>
                </a:solidFill>
                <a:latin typeface="Times New Roman" panose="02020603050405020304" pitchFamily="18" charset="0"/>
                <a:cs typeface="Times New Roman" panose="02020603050405020304" pitchFamily="18" charset="0"/>
              </a:rPr>
              <a:t>余场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受惠群众近百万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被群众誉为家门口的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心连心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近几年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新农村建设成就显著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其原因是因为社会各方团结协作的结果。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昨日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区建工委组织了数名专家赶到新建的人民公园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对已经完工的工程通过了验收。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错怪了小李的大堂经理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事后懊悔不已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他总想找机会向对方道个歉、解释清楚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以便消除误会。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26407" y="107631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54018"/>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其原因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的结果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删除其中一个。</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对工程通过了验收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通过验收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进行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表意不明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错怪了小李的大堂经理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歧义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大堂经理错怪了小李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6908168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A.2017</a:t>
            </a:r>
            <a:r>
              <a:rPr lang="zh-CN" altLang="zh-CN" sz="2200">
                <a:solidFill>
                  <a:srgbClr val="000000"/>
                </a:solidFill>
                <a:latin typeface="Times New Roman" panose="02020603050405020304" pitchFamily="18" charset="0"/>
                <a:cs typeface="Times New Roman" panose="02020603050405020304" pitchFamily="18" charset="0"/>
              </a:rPr>
              <a:t>年国家公务员考试报名已过半程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截至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日的数据显示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报名人数已近</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多万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其中没有政治面貌等限制的岗位最吸引考生报考。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地铁是城市公共交通的一种运输方式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长沙市地铁建设随着有序推进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新投入运营的地铁四号线将会有效缓解长沙市交通拥堵的状况。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十九大明确指出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我们应明确房子是用来住的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而不是用来炒的这一定位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加快建立多主体供给、多渠道保障、租购并举的住房制度。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第五届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创新作文大赛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颁奖典礼在颇具文艺范的市图书馆举行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组委会现场揭晓了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构思之星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文笔之星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最佳团队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等获奖名单。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26407" y="1305195"/>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val="37890296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近</a:t>
            </a:r>
            <a:r>
              <a:rPr lang="en-US" altLang="zh-CN" sz="2200">
                <a:solidFill>
                  <a:srgbClr val="FF0000"/>
                </a:solidFill>
                <a:latin typeface="Times New Roman" panose="02020603050405020304" pitchFamily="18" charset="0"/>
              </a:rPr>
              <a:t>40</a:t>
            </a:r>
            <a:r>
              <a:rPr lang="zh-CN" altLang="zh-CN" sz="2200">
                <a:solidFill>
                  <a:srgbClr val="FF0000"/>
                </a:solidFill>
                <a:latin typeface="Times New Roman" panose="02020603050405020304" pitchFamily="18" charset="0"/>
                <a:cs typeface="Times New Roman" panose="02020603050405020304" pitchFamily="18" charset="0"/>
              </a:rPr>
              <a:t>多万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前后矛盾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长沙市地铁建设随着有序推进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随着长沙市地铁建设有序推进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揭晓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名单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揭晓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公布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6334883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a:p>
        </p:txBody>
      </p:sp>
      <p:sp>
        <p:nvSpPr>
          <p:cNvPr id="3" name="矩形 2"/>
          <p:cNvSpPr>
            <a:spLocks noChangeAspect="1"/>
          </p:cNvSpPr>
          <p:nvPr/>
        </p:nvSpPr>
        <p:spPr>
          <a:xfrm>
            <a:off x="508000" y="1099206"/>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世界顶级黑客凯文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米特尼克在一次演讲中提到关于人工智能的话题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人工智能最后是否作恶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取决于人类对它的应用。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央视在播出的特别节目《大国外交》中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无人机拍摄了中国海警局船员应对日本海上保安厅巡逻船通过无线设备提出警告的画面。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只要在全社会形成知识创造价值、价值创造者得到合理回报的良性循环的氛围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才能让科技成果向现实生产力转化的目标变成现实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建立起体现知识价值的收入分配机制。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五星级酒店不换床单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的事件成为近几天国内媒体和公众关注的焦点事件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引发了大众对服务业卫生环境的担忧。上海市旅游委针对这一问题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将加大对星级饭店和经济型酒店服务质量的日常监管。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1099547"/>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val="19858887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无人机拍摄了中国海警局船员应对日本海上保安厅巡逻船通过无线设备提出警告的画面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缺少谓语动词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无人机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播出了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拍摄了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才能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监管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动宾搭配不当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监管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力度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4217368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a:p>
        </p:txBody>
      </p:sp>
      <p:sp>
        <p:nvSpPr>
          <p:cNvPr id="3" name="矩形 2"/>
          <p:cNvSpPr>
            <a:spLocks noChangeAspect="1"/>
          </p:cNvSpPr>
          <p:nvPr/>
        </p:nvSpPr>
        <p:spPr>
          <a:xfrm>
            <a:off x="508000" y="1505471"/>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作为最大的发展中国家和碳排放大国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中国的选择不仅决定着世界的未来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而且决定着未来自身的核心竞争力与综合发展前景。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一份由中国火箭技术研究院和中国火箭运载研究院提供的研究报告显示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我国目前的火箭运载能力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已经足够保证完成绕月工程所需要的飞行器发射任务。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若想过一个低碳、环保、安全的春节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除了有关部门加强监管和引导之外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关键是市民要转变观念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创新传承民俗文化。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路的一旁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是些杨柳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还有是一些不知道名字的树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如法桐、樱花、落叶松等。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150547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18277411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要注意递进关系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这里分句颠倒。应当是先决定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后决定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世界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把分句调换位置。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创新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缺少宾语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民俗文化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的方式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如法桐、樱花、落叶松等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与前面的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不知道名字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矛盾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是一些不知道名字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一些其他类型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5673999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5</a:t>
            </a:fld>
            <a:r>
              <a:rPr lang="en-US" altLang="zh-CN" smtClean="0"/>
              <a:t>-</a:t>
            </a:r>
            <a:endParaRPr lang="zh-CN" altLang="en-US"/>
          </a:p>
        </p:txBody>
      </p:sp>
      <p:sp>
        <p:nvSpPr>
          <p:cNvPr id="4" name="矩形 3"/>
          <p:cNvSpPr>
            <a:spLocks noChangeAspect="1"/>
          </p:cNvSpPr>
          <p:nvPr/>
        </p:nvSpPr>
        <p:spPr>
          <a:xfrm>
            <a:off x="508000" y="1681641"/>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环保部要求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各地要采取切实有效的措施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保护好国家自然文化遗产。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不仅毒品泛滥会诱发大量刑事犯罪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而且会影响物质文明和精神文明的协调发展。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复习课不仅要辨析关键知识点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构建知识网络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还要培养运用知识的方法。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据统计</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年广东制造业</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cs typeface="Times New Roman" panose="02020603050405020304" pitchFamily="18" charset="0"/>
              </a:rPr>
              <a:t>强企业平均营业收入约为</a:t>
            </a:r>
            <a:r>
              <a:rPr lang="en-US" altLang="zh-CN" sz="2200">
                <a:solidFill>
                  <a:srgbClr val="000000"/>
                </a:solidFill>
                <a:latin typeface="Times New Roman" panose="02020603050405020304" pitchFamily="18" charset="0"/>
                <a:cs typeface="Times New Roman" panose="02020603050405020304" pitchFamily="18" charset="0"/>
              </a:rPr>
              <a:t>63</a:t>
            </a:r>
            <a:r>
              <a:rPr lang="zh-CN" altLang="zh-CN" sz="2200">
                <a:solidFill>
                  <a:srgbClr val="000000"/>
                </a:solidFill>
                <a:latin typeface="Times New Roman" panose="02020603050405020304" pitchFamily="18" charset="0"/>
                <a:cs typeface="Times New Roman" panose="02020603050405020304" pitchFamily="18" charset="0"/>
              </a:rPr>
              <a:t>亿元左右。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650570" y="168544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35219496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a:p>
        </p:txBody>
      </p:sp>
      <p:sp>
        <p:nvSpPr>
          <p:cNvPr id="3" name="矩形 2"/>
          <p:cNvSpPr>
            <a:spLocks noChangeAspect="1"/>
          </p:cNvSpPr>
          <p:nvPr/>
        </p:nvSpPr>
        <p:spPr>
          <a:xfrm>
            <a:off x="508000" y="1083180"/>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多支救援队伍在第一时间奔赴宜宾市开展救援工作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由于震源深度浅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使震中附近的乡镇都受到不同程度的影响。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黛玉纤弱清丽的倩影、幽怨含情的眉眼、哀婉缠绵的低泣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使她在群芳云集的大观园中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独具一种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风流态度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庆祝改革开放</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周年大会胜利召开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不仅对实现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两个一百年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的奋斗目标有重大意义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更极大地鼓舞了全国人民。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港珠澳大桥正式通车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这让从香港到珠海、澳门的陆路车程由原来的三个半小时缩短为约半小时左右。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08318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777974"/>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主语缺失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递进失当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对实现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两个一百年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的奋斗目标有重大意义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极大地鼓舞了全国人民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位置对换。</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去掉一个。</a:t>
            </a:r>
            <a:endParaRPr lang="zh-CN" altLang="en-US" sz="2200"/>
          </a:p>
        </p:txBody>
      </p:sp>
    </p:spTree>
    <p:extLst>
      <p:ext uri="{BB962C8B-B14F-4D97-AF65-F5344CB8AC3E}">
        <p14:creationId xmlns:p14="http://schemas.microsoft.com/office/powerpoint/2010/main" val="29985291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a:p>
        </p:txBody>
      </p:sp>
      <p:sp>
        <p:nvSpPr>
          <p:cNvPr id="3" name="矩形 2"/>
          <p:cNvSpPr>
            <a:spLocks noChangeAspect="1"/>
          </p:cNvSpPr>
          <p:nvPr/>
        </p:nvSpPr>
        <p:spPr>
          <a:xfrm>
            <a:off x="508000" y="1099206"/>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前不久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北京多家五星级酒店在住客退房后没有彻底更换床单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没有及时清洁浴缸、漱口杯等用具。这些事件曝光后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一石激起千层浪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引起了社会各界的极大关注和讨论。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纪录片《我在故宫修文物》将最为惊喜也最为神秘的文物修复工作呈现在观众眼前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重新燃起了人们对中国自古沿袭的匠人精神的热</a:t>
            </a:r>
            <a:r>
              <a:rPr lang="zh-CN" altLang="zh-CN" sz="2200" smtClean="0">
                <a:solidFill>
                  <a:srgbClr val="000000"/>
                </a:solidFill>
                <a:latin typeface="Times New Roman" panose="02020603050405020304" pitchFamily="18" charset="0"/>
                <a:cs typeface="Times New Roman" panose="02020603050405020304" pitchFamily="18" charset="0"/>
              </a:rPr>
              <a:t>议和</a:t>
            </a:r>
            <a:r>
              <a:rPr lang="zh-CN" altLang="en-US" sz="2200" smtClean="0">
                <a:solidFill>
                  <a:srgbClr val="000000"/>
                </a:solidFill>
                <a:latin typeface="Times New Roman" panose="02020603050405020304" pitchFamily="18" charset="0"/>
                <a:cs typeface="Times New Roman" panose="02020603050405020304" pitchFamily="18" charset="0"/>
              </a:rPr>
              <a:t>追</a:t>
            </a:r>
            <a:r>
              <a:rPr lang="zh-CN" altLang="zh-CN" sz="2200" smtClean="0">
                <a:solidFill>
                  <a:srgbClr val="000000"/>
                </a:solidFill>
                <a:latin typeface="Times New Roman" panose="02020603050405020304" pitchFamily="18" charset="0"/>
                <a:cs typeface="Times New Roman" panose="02020603050405020304" pitchFamily="18" charset="0"/>
              </a:rPr>
              <a:t>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坚持文化自信理念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秉持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服务青年成长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《中国青年报》报社运用全媒体传播中华优秀传统文化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引领青年人树立正确的文化观和价值观。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是中国顺应经济全球化而提出的伟大倡议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中国数十年的改革开放都围绕这一倡议为布局展开。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98415" y="109920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19365278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燃起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热议与追捧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重新引起了人们对中国自古沿袭的匠人精神的热议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受到了大家的追捧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秉承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缺少与之搭配的中心词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秉持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的办报宗旨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围绕这一倡议为布局展开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为布局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的布局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8489013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a:p>
        </p:txBody>
      </p:sp>
      <p:sp>
        <p:nvSpPr>
          <p:cNvPr id="3" name="矩形 2"/>
          <p:cNvSpPr>
            <a:spLocks noChangeAspect="1"/>
          </p:cNvSpPr>
          <p:nvPr/>
        </p:nvSpPr>
        <p:spPr>
          <a:xfrm>
            <a:off x="508000" y="991119"/>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实时性是以互联网为载体的新媒体的重要特点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是通过图片、声音、文字对新近发生和正在发生的事件进行传播的。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国务院近日发布盐业体制改革方案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提出不再核准新增食盐定点生产批发企业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取消食盐批发企业只能在指定范围内销售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允许它们开展跨区域经营。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近日刚刚建成的桃子村创业大街和青年创新创业大赛同步启动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绿色设计和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设计是本次赛事的两大主题。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最近几年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从中央到地方各级政府出台了一系列新能源汽车扶持政策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节能环保、经济实惠的新能源汽车逐渐进入老百姓的生活。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001510"/>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5052184"/>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偷换主语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实时性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不能作后半句的主语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是通过图片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新媒体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范围内销售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的规定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桃子村创业大街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启动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创业大街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等词语搭配。</a:t>
            </a:r>
            <a:endParaRPr lang="zh-CN" altLang="en-US" sz="2200"/>
          </a:p>
        </p:txBody>
      </p:sp>
    </p:spTree>
    <p:extLst>
      <p:ext uri="{BB962C8B-B14F-4D97-AF65-F5344CB8AC3E}">
        <p14:creationId xmlns:p14="http://schemas.microsoft.com/office/powerpoint/2010/main" val="15034011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a:p>
        </p:txBody>
      </p:sp>
      <p:sp>
        <p:nvSpPr>
          <p:cNvPr id="3" name="矩形 2"/>
          <p:cNvSpPr>
            <a:spLocks noChangeAspect="1"/>
          </p:cNvSpPr>
          <p:nvPr/>
        </p:nvSpPr>
        <p:spPr>
          <a:xfrm>
            <a:off x="508000" y="991119"/>
            <a:ext cx="8128000" cy="496751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宫墙里全部是果树和庄稼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郁郁葱葱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整整齐齐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仿佛在暗示着失去的繁华和喧嚣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让人从树影婆娑中隐约感受到历史的嘈杂和一代枭雄指挥若定的风姿。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截至</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成都市各级法律援助机构为市民和城乡受援人群提供法律援助</a:t>
            </a:r>
            <a:r>
              <a:rPr lang="en-US" altLang="zh-CN" sz="2200">
                <a:solidFill>
                  <a:srgbClr val="000000"/>
                </a:solidFill>
                <a:latin typeface="Times New Roman" panose="02020603050405020304" pitchFamily="18" charset="0"/>
                <a:cs typeface="Times New Roman" panose="02020603050405020304" pitchFamily="18" charset="0"/>
              </a:rPr>
              <a:t>45 913</a:t>
            </a:r>
            <a:r>
              <a:rPr lang="zh-CN" altLang="zh-CN" sz="2200">
                <a:solidFill>
                  <a:srgbClr val="000000"/>
                </a:solidFill>
                <a:latin typeface="Times New Roman" panose="02020603050405020304" pitchFamily="18" charset="0"/>
                <a:cs typeface="Times New Roman" panose="02020603050405020304" pitchFamily="18" charset="0"/>
              </a:rPr>
              <a:t>人次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办理法律援助案件</a:t>
            </a:r>
            <a:r>
              <a:rPr lang="en-US" altLang="zh-CN" sz="2200">
                <a:solidFill>
                  <a:srgbClr val="000000"/>
                </a:solidFill>
                <a:latin typeface="Times New Roman" panose="02020603050405020304" pitchFamily="18" charset="0"/>
                <a:cs typeface="Times New Roman" panose="02020603050405020304" pitchFamily="18" charset="0"/>
              </a:rPr>
              <a:t>4 922</a:t>
            </a:r>
            <a:r>
              <a:rPr lang="zh-CN" altLang="zh-CN" sz="2200">
                <a:solidFill>
                  <a:srgbClr val="000000"/>
                </a:solidFill>
                <a:latin typeface="Times New Roman" panose="02020603050405020304" pitchFamily="18" charset="0"/>
                <a:cs typeface="Times New Roman" panose="02020603050405020304" pitchFamily="18" charset="0"/>
              </a:rPr>
              <a:t>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超额完成任务。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我国古代城池的北门常常被称为玄武门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我想这可能是因为秦始皇统一天下以后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历朝的威胁主要来自北方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所以统治者有意用张牙舞爪的龟蛇状的玄武威慑外敌。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只有新闻工作者走出高楼大院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跳出文山会海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走进基层的广阔天地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才能挖掘到取之不尽的鲜活素材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采写出打动人心的精品报道。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1001510"/>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5" name="矩形 4"/>
          <p:cNvSpPr>
            <a:spLocks noChangeAspect="1"/>
          </p:cNvSpPr>
          <p:nvPr/>
        </p:nvSpPr>
        <p:spPr>
          <a:xfrm>
            <a:off x="508000" y="5842343"/>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感受到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风姿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并列不当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市民和城乡受援人群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有包含关系。</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新闻工作者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a:t>
            </a:r>
            <a:endParaRPr lang="zh-CN" altLang="en-US" sz="2200"/>
          </a:p>
        </p:txBody>
      </p:sp>
    </p:spTree>
    <p:extLst>
      <p:ext uri="{BB962C8B-B14F-4D97-AF65-F5344CB8AC3E}">
        <p14:creationId xmlns:p14="http://schemas.microsoft.com/office/powerpoint/2010/main" val="40367604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a:p>
        </p:txBody>
      </p:sp>
      <p:sp>
        <p:nvSpPr>
          <p:cNvPr id="3" name="矩形 2"/>
          <p:cNvSpPr>
            <a:spLocks noChangeAspect="1"/>
          </p:cNvSpPr>
          <p:nvPr/>
        </p:nvSpPr>
        <p:spPr>
          <a:xfrm>
            <a:off x="508000" y="1302338"/>
            <a:ext cx="8128000" cy="456124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彼得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辛格的新作《如何看待全球化》是以作者在普林斯顿大学开设的专题演讲为基础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认真听取听众意见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进行多次修改完成的。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关于《红楼梦》后</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回的作者是谁这个问题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红学家历来有不同的看法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现在大家一般采用的是以高鹗续作这一说法为准。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第三次工业革命重要标志之一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3D</a:t>
            </a:r>
            <a:r>
              <a:rPr lang="zh-CN" altLang="zh-CN" sz="2200">
                <a:solidFill>
                  <a:srgbClr val="000000"/>
                </a:solidFill>
                <a:latin typeface="Times New Roman" panose="02020603050405020304" pitchFamily="18" charset="0"/>
                <a:cs typeface="Times New Roman" panose="02020603050405020304" pitchFamily="18" charset="0"/>
              </a:rPr>
              <a:t>打印技术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目前被各国艺术家用于复杂的中小型雕塑作品创作和按原比例缩小的概念模型制作。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故宫运用数字技术让名画《韩熙载夜宴图》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让观众在鲜活的文化体验中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深入理解和品味中国古代绘画作品的非凡魅力。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31272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14936012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结构混乱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暗换主语。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认真听取听众意见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进行多次修改完成的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的主语是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彼得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辛格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彼得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辛格的新作《如何看待全球化》是以作者在普林斯顿大学开设的专题演讲为基础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彼得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辛格的新作《如何看待全球化》是作者以在普林斯顿大学开设的专题演讲为基础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采用的是以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要么删去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要么删去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采用的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理解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魅力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理解和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8914239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a:p>
        </p:txBody>
      </p:sp>
      <p:sp>
        <p:nvSpPr>
          <p:cNvPr id="3" name="矩形 2"/>
          <p:cNvSpPr>
            <a:spLocks noChangeAspect="1"/>
          </p:cNvSpPr>
          <p:nvPr/>
        </p:nvSpPr>
        <p:spPr>
          <a:xfrm>
            <a:off x="508000" y="1174901"/>
            <a:ext cx="8128000" cy="293618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a:t>
            </a:r>
            <a:r>
              <a:rPr lang="zh-CN" altLang="zh-CN" sz="2200" smtClean="0">
                <a:solidFill>
                  <a:srgbClr val="000000"/>
                </a:solidFill>
                <a:latin typeface="Times New Roman" panose="02020603050405020304" pitchFamily="18" charset="0"/>
                <a:cs typeface="Times New Roman" panose="02020603050405020304" pitchFamily="18" charset="0"/>
              </a:rPr>
              <a:t>句子</a:t>
            </a:r>
            <a:r>
              <a:rPr lang="zh-CN" altLang="en-US" sz="2200" smtClean="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没有</a:t>
            </a:r>
            <a:r>
              <a:rPr lang="zh-CN" altLang="zh-CN" sz="2200">
                <a:solidFill>
                  <a:srgbClr val="000000"/>
                </a:solidFill>
                <a:latin typeface="Times New Roman" panose="02020603050405020304" pitchFamily="18" charset="0"/>
                <a:cs typeface="Times New Roman" panose="02020603050405020304" pitchFamily="18" charset="0"/>
              </a:rPr>
              <a:t>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各级各类高校应该着力培养业务精湛的老师。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海明威在作品中表现渔夫的精神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赞美他永不屈服的灵魂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他让我们自己去理解他。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《老人与海》是一个讲述发生在海洋上的故事。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国家不仅要培养青少年积极参与滑雪运动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而且还要培养他们对滑雪运动的兴趣。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28859" y="118529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071245"/>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表意不明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指代不明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有歧义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可以指海明威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也可指渔夫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将最后的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渔夫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是一个讲述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动词谓语应在前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讲述的是一个</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培养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青少年积极参与滑雪运动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培养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鼓励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6858042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a:p>
        </p:txBody>
      </p:sp>
      <p:sp>
        <p:nvSpPr>
          <p:cNvPr id="3" name="矩形 2"/>
          <p:cNvSpPr>
            <a:spLocks noChangeAspect="1"/>
          </p:cNvSpPr>
          <p:nvPr/>
        </p:nvSpPr>
        <p:spPr>
          <a:xfrm>
            <a:off x="508000" y="991119"/>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以发展理念的转变引领发展方式的转变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以发展方式的转变促进发展质量的提升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我们才取得了今天的成绩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也必然能赢得明天的挑战。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从上周开始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福州警方开始为期</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个月的交通违法整治行动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首次对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名闯红灯的行人和骑车人进行了处罚。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加快实施创新驱动发展方向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在竞争中抢占先机、赢得主动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必须充分发挥科学技术第一生产力的作用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开发好人才这个第一资源。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十三五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北京环卫集团将推进股改上市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通过设立上市主体北京环境有限公司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实行股份制改造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实现了与资本市场的对接。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9694" y="99218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5041793"/>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促进发展质量的提升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促进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提升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推动发展质量的提升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方向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方向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战略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实现了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实现了与资本市场的对接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endParaRPr lang="zh-CN" altLang="en-US" sz="2200"/>
          </a:p>
        </p:txBody>
      </p:sp>
    </p:spTree>
    <p:extLst>
      <p:ext uri="{BB962C8B-B14F-4D97-AF65-F5344CB8AC3E}">
        <p14:creationId xmlns:p14="http://schemas.microsoft.com/office/powerpoint/2010/main" val="357122507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局部生态环境的改善并不能遏制整体恶化的态势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中国每年土地沙漠化的速度与面积仍然在不断扩大。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观看了近日上映的科幻片《流浪地球》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其中带着地球去流浪的绝妙想法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便蕴含着强大的科技力量和满满的人文关怀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让所有观影者们不断地发出赞叹声。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随着工业化水平的提高和用人观念的转变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各类技术人员深受生产企业的欢迎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就业率明显提高。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总结这一次安义研学实践经历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我们要明确立德树人的教育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努力把学生的课堂学习与课外实践结合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努力使他们学之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健康快乐成长。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309612"/>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extLst>
      <p:ext uri="{BB962C8B-B14F-4D97-AF65-F5344CB8AC3E}">
        <p14:creationId xmlns:p14="http://schemas.microsoft.com/office/powerpoint/2010/main" val="36087257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6</a:t>
            </a:fld>
            <a:r>
              <a:rPr lang="en-US" altLang="zh-CN" smtClean="0"/>
              <a:t>-</a:t>
            </a: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关联词位置不当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主语相同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关联词放在主语后面。把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调到主语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毒品泛滥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后面。看见关联词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检查其位置是否恰当。</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谓语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培养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与宾语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方法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搭配不当。抽取主干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检查主谓宾搭配是否恰当。</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语意重复。看见数量短语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检查表约数的词语是否重复。</a:t>
            </a:r>
            <a:endParaRPr lang="zh-CN" altLang="en-US" sz="2200"/>
          </a:p>
        </p:txBody>
      </p:sp>
    </p:spTree>
    <p:extLst>
      <p:ext uri="{BB962C8B-B14F-4D97-AF65-F5344CB8AC3E}">
        <p14:creationId xmlns:p14="http://schemas.microsoft.com/office/powerpoint/2010/main" val="6240446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速度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扩大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速度与面积仍然在不断上升和扩大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偷换主语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观看了近日上映的科幻片《流浪地球》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绝妙想法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观看了近日上映的科幻片《流浪地球》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我们要明确立德树人的教育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宾语残缺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我们要明确立德树人的教育目标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150473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环保局在统一部署和市民监督下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济南市重新升级了雾霾预警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以应对持续出现的重污染。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诺贝尔经济学奖得主斯蒂格利茨在美国《名利场》杂志发表《中国世纪从</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年开始》一文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该文引起全世界的关注和争论。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新年将至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翰墨中国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全国书法作品大展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在国家博物馆亮相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参展作品围绕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用书法的艺术形式传承中国文化精神。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钢筋好比建筑的筋骨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钢筋不结实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关系到建筑是否安全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如果工地上使用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钢筋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会给建筑留下致命的安全隐患。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08806" y="130519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extLst>
      <p:ext uri="{BB962C8B-B14F-4D97-AF65-F5344CB8AC3E}">
        <p14:creationId xmlns:p14="http://schemas.microsoft.com/office/powerpoint/2010/main" val="35207529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结构混乱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前句的主语是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环保局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语意没有表述完整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后面又出现陈述对象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济南市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中途易辙造成结构混乱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环保局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为主题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这一主题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为主题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可二者取其一。</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钢筋不结实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关系到建筑是否安全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一面对两面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钢筋结不结实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2193881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a:p>
        </p:txBody>
      </p:sp>
      <p:sp>
        <p:nvSpPr>
          <p:cNvPr id="3" name="矩形 2"/>
          <p:cNvSpPr>
            <a:spLocks noChangeAspect="1"/>
          </p:cNvSpPr>
          <p:nvPr/>
        </p:nvSpPr>
        <p:spPr>
          <a:xfrm>
            <a:off x="508000" y="108390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雾霾天许多人戴口罩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但如果口罩四处漏风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它的防护效果就会大打折扣。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人们对深化体育改革有一个共同的感受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那就是时不我待、大势所趋。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权大于法的根本原因是执法者对法律缺少应有的敬畏之心所造成的。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为了避免活动不再迟到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我们每个人都要提高班集体意识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加强时间观念。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39250" y="109430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789094"/>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主语一致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关联词应放在主语后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应放在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口罩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根本原因是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所造成的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所造成的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避免活动不再迟到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否定失当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7009001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a:p>
        </p:txBody>
      </p:sp>
      <p:sp>
        <p:nvSpPr>
          <p:cNvPr id="3" name="矩形 2"/>
          <p:cNvSpPr>
            <a:spLocks noChangeAspect="1"/>
          </p:cNvSpPr>
          <p:nvPr/>
        </p:nvSpPr>
        <p:spPr>
          <a:xfrm>
            <a:off x="508000" y="1092656"/>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低碳经济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是指在可持续发展理念指导下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通过多种手段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尽可能地减少煤炭石油等高碳能源消耗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达到经济社会发展与生态环境保护双赢的一种经济发展形态。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俄罗斯总统普京在芬兰的新闻发布会上表示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美国情报机构泄密者爱德华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斯诺登仍身处莫斯科机场过境区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就美国提出移交斯诺登的要求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普京断然予以否认。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绿色和平组织发布的调查报告称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他们检测了购自同仁堂、云南白药、天士力、九芝堂、胡庆余堂等九家品牌药店的多种常用中药材大都有多种农药残留。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《环球时报》赴马来西亚特派记者从当地军方渠道得知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菲律宾近来加大了对中国南海的海空侦察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以确保在仁爱礁和其他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占领南海岛礁驻防军事目标的安全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28859" y="109265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val="18581230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予以否认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否认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拒绝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他们检测了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多种常用中药材大都有多种农药残留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两句式杂糅在一起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大都有多种农药残留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缺少宾语中心语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力度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42421879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十三五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生态环境保护规划》提出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围绕提高环境质量为核心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实施最严格的环境保护制度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努力打好大气、水、土壤污染防治三大战役。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创客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对李克强并不陌生。今年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他曾考察深圳柴火创客空间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并欣然接受成为柴火创客荣誉会员的邀请。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为进一步保障百姓餐桌安全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国家对施行已超过</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年的《食品安全法》作了修订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因加大了惩处力度而被冠以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史上最严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的称号。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腾讯副总裁近日表达了自己的看法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他认为互联网是推动社会进步的基础性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向更深一步发展。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50832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0562448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为核心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两句式杂糅在一起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为核心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的核心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创客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的概念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对李克强并不陌生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主客体颠倒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李克强对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创客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的概念并不陌生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暗换主语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因加大了惩处力度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前的主语被偷换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不再是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国家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因加大了惩处力度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《食品安全法》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2139706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a:p>
        </p:txBody>
      </p:sp>
      <p:sp>
        <p:nvSpPr>
          <p:cNvPr id="3" name="矩形 2"/>
          <p:cNvSpPr>
            <a:spLocks noChangeAspect="1"/>
          </p:cNvSpPr>
          <p:nvPr/>
        </p:nvSpPr>
        <p:spPr>
          <a:xfrm>
            <a:off x="508000" y="1112990"/>
            <a:ext cx="8128000" cy="537377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针对</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个航班有悖职业道德行为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人为返航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某航空公司发言人表示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为了杜绝类似事件再次发生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将坚定不移地维护消费者合法权益、行业的健康发展和安全飞行。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以中国古代神话人物嫦娥命名的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嫦娥一号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主要用于完成获取月球表面三维影像、分析月球表面有关物质元素的分布特点、探测月壤厚度、探测地月空间环境等。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我国环境保护转机的曙光虽然隐约可见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但由于传统经济增长方式的巨大惯性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生态变化的不可逆性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生态恢复和环境保护并不容乐观。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今后五年是全面建设小康社会的关键时期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我们要坚定信心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埋头苦干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为全面建成惠及十几亿人口的更高水平的小康社会打下更加牢固的基础。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123721"/>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2464204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a:p>
        </p:txBody>
      </p:sp>
      <p:sp>
        <p:nvSpPr>
          <p:cNvPr id="5" name="矩形 4"/>
          <p:cNvSpPr>
            <a:spLocks noChangeAspect="1"/>
          </p:cNvSpPr>
          <p:nvPr/>
        </p:nvSpPr>
        <p:spPr>
          <a:xfrm>
            <a:off x="508000" y="2716732"/>
            <a:ext cx="8128000" cy="1717393"/>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维护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安全飞行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完成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缺宾语中心语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完成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去掉或在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任务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不容乐观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前缺少主语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生态恢复和环境保护</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后加上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的前景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的形势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2583340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7</a:t>
            </a:fld>
            <a:r>
              <a:rPr lang="en-US" altLang="zh-CN" smtClean="0"/>
              <a:t>-</a:t>
            </a:r>
            <a:endParaRPr lang="zh-CN" altLang="en-US"/>
          </a:p>
        </p:txBody>
      </p:sp>
      <p:sp>
        <p:nvSpPr>
          <p:cNvPr id="8" name="矩形 7"/>
          <p:cNvSpPr>
            <a:spLocks noChangeAspect="1"/>
          </p:cNvSpPr>
          <p:nvPr/>
        </p:nvSpPr>
        <p:spPr>
          <a:xfrm>
            <a:off x="508000" y="1289542"/>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为满足</a:t>
            </a:r>
            <a:r>
              <a:rPr lang="zh-CN" altLang="zh-CN" sz="2200" smtClean="0">
                <a:solidFill>
                  <a:srgbClr val="000000"/>
                </a:solidFill>
                <a:latin typeface="Times New Roman" panose="02020603050405020304" pitchFamily="18" charset="0"/>
                <a:cs typeface="Times New Roman" panose="02020603050405020304" pitchFamily="18" charset="0"/>
              </a:rPr>
              <a:t>自己</a:t>
            </a:r>
            <a:r>
              <a:rPr lang="zh-CN" altLang="en-US" sz="2200" smtClean="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虚荣心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有的父母把孩子当成了他们人生观和价值观的工具。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朴瑾惠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亲信干政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事件在短短几个月里持续发酵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引发了韩国政坛的震荡。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与其他的写作技巧相比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通过细腻入微的心理画面刻画让人更感到悚然心惊。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数字化时代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很多人提笔忘字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长此以往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将影响到汉字能否很好地传承。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6660232" y="130309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2" name="矩形 1"/>
          <p:cNvSpPr>
            <a:spLocks noChangeAspect="1"/>
          </p:cNvSpPr>
          <p:nvPr/>
        </p:nvSpPr>
        <p:spPr>
          <a:xfrm>
            <a:off x="508000" y="4993532"/>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前缺少动词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很多人提笔忘字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与汉字能否很好地传承不搭配。</a:t>
            </a:r>
            <a:endParaRPr lang="zh-CN" altLang="en-US" sz="2200"/>
          </a:p>
        </p:txBody>
      </p:sp>
    </p:spTree>
    <p:extLst>
      <p:ext uri="{BB962C8B-B14F-4D97-AF65-F5344CB8AC3E}">
        <p14:creationId xmlns:p14="http://schemas.microsoft.com/office/powerpoint/2010/main" val="25339321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1"/>
    </p:bld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a:p>
        </p:txBody>
      </p:sp>
      <p:sp>
        <p:nvSpPr>
          <p:cNvPr id="3" name="矩形 2"/>
          <p:cNvSpPr>
            <a:spLocks noChangeAspect="1"/>
          </p:cNvSpPr>
          <p:nvPr/>
        </p:nvSpPr>
        <p:spPr>
          <a:xfrm>
            <a:off x="508000" y="1063127"/>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春晚凝聚着全球华人追求团圆幸福的美好愿望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对全球华人的文化身份认同具有重要影响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已成为全球华人情感寄托的重要载体。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日是日本战败投降纪念日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日本放送协会近日播放相关纪录片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破天荒地第一次公开</a:t>
            </a:r>
            <a:r>
              <a:rPr lang="en-US" altLang="zh-CN" sz="2200">
                <a:solidFill>
                  <a:srgbClr val="000000"/>
                </a:solidFill>
                <a:latin typeface="Times New Roman" panose="02020603050405020304" pitchFamily="18" charset="0"/>
                <a:cs typeface="Times New Roman" panose="02020603050405020304" pitchFamily="18" charset="0"/>
              </a:rPr>
              <a:t>731</a:t>
            </a:r>
            <a:r>
              <a:rPr lang="zh-CN" altLang="zh-CN" sz="2200">
                <a:solidFill>
                  <a:srgbClr val="000000"/>
                </a:solidFill>
                <a:latin typeface="Times New Roman" panose="02020603050405020304" pitchFamily="18" charset="0"/>
                <a:cs typeface="Times New Roman" panose="02020603050405020304" pitchFamily="18" charset="0"/>
              </a:rPr>
              <a:t>部队成员逾</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小时的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认罪录音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北京市保利剧院举办濮存昕读美文朗诵会成功进行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这位著名表演艺术家在现场讲述了自己对朗诵的理解与深厚的感情。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我国优质医疗资源大多集中在城市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城市各大医院常常人满为患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专家号更是一号难求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无形推高了医疗费用和患者负担。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98415" y="105273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783380"/>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成分赘余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破天荒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形容从来没有过的事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或第一次出现的事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第一次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删去其一。</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举办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成功举行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举办</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成功举行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推高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不能搭配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负担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加重了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8011358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a:p>
        </p:txBody>
      </p:sp>
      <p:sp>
        <p:nvSpPr>
          <p:cNvPr id="3" name="矩形 2"/>
          <p:cNvSpPr>
            <a:spLocks noChangeAspect="1"/>
          </p:cNvSpPr>
          <p:nvPr/>
        </p:nvSpPr>
        <p:spPr>
          <a:xfrm>
            <a:off x="508000" y="99111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奥斯特洛夫斯基的《钢铁是怎样炼成的》</a:t>
            </a:r>
            <a:r>
              <a:rPr lang="zh-CN" altLang="zh-CN" sz="2200" smtClean="0">
                <a:solidFill>
                  <a:srgbClr val="000000"/>
                </a:solidFill>
                <a:latin typeface="Times New Roman" panose="02020603050405020304" pitchFamily="18" charset="0"/>
                <a:cs typeface="Times New Roman" panose="02020603050405020304" pitchFamily="18" charset="0"/>
              </a:rPr>
              <a:t>对中国青年</a:t>
            </a:r>
            <a:r>
              <a:rPr lang="zh-CN" altLang="zh-CN" sz="2200">
                <a:solidFill>
                  <a:srgbClr val="000000"/>
                </a:solidFill>
                <a:latin typeface="Times New Roman" panose="02020603050405020304" pitchFamily="18" charset="0"/>
                <a:cs typeface="Times New Roman" panose="02020603050405020304" pitchFamily="18" charset="0"/>
              </a:rPr>
              <a:t>是不陌生的。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今后的路该怎么走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他们在探索着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他们在判断着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他们在寻找着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他们在思考着。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江南三大名楼吸引了众多文人吟诗作赋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其中关于岳阳楼的诗文就有杜甫的《登岳阳楼》、范仲淹的《岳阳楼记》等。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战略构想的提出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契合沿线国家的共同需求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为沿线国家优势互补、开放发展开启了新的机遇之窗。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001510"/>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5" name="矩形 4"/>
          <p:cNvSpPr>
            <a:spLocks noChangeAspect="1"/>
          </p:cNvSpPr>
          <p:nvPr/>
        </p:nvSpPr>
        <p:spPr>
          <a:xfrm>
            <a:off x="508000" y="4644349"/>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中国青年对奥斯特洛夫斯基的《钢铁是怎样炼成的》是不陌生的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分句位置不当。这个复句里的几个分句逻辑关系混乱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正确的次序是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他们在思考着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他们在判断着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他们在探索着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他们在寻找着。</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介词用在句首掩盖主语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随着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27895514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a:p>
        </p:txBody>
      </p:sp>
      <p:sp>
        <p:nvSpPr>
          <p:cNvPr id="3" name="矩形 2"/>
          <p:cNvSpPr>
            <a:spLocks noChangeAspect="1"/>
          </p:cNvSpPr>
          <p:nvPr/>
        </p:nvSpPr>
        <p:spPr>
          <a:xfrm>
            <a:off x="508000" y="99111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中国优秀传统文化要贯穿国民教育始终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实现立德树人的根本任务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关键是看有没有一大批懂传统文化和教育规律的好老师。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白鹤滩水电站是西部大开发的重大基础性工程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可对防汛、航运发展、促进长江经济带建设和区域经济协调发展上发挥重要作用。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崇尚节俭、摒弃浪费是中华民族的传统美德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但要让传统美德引领每个个体的现实消费行为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还得纠正积弊已深的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面子文化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针对寄递物流监管缺力量、机制不健全、企业主体责任落实不到位等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重庆探索完善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一整合四统一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寄递物流管理新模式。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01190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4638635"/>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一面对两面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前面是一面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有没有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是两面。可将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关键是看有没有一大批懂传统文化和教育规律的好老师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关键是要有一大批懂传统文化和教育规律的好老师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针对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缺少与之搭配的中心词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不到位等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的难题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2231848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a:p>
        </p:txBody>
      </p:sp>
      <p:sp>
        <p:nvSpPr>
          <p:cNvPr id="3" name="矩形 2"/>
          <p:cNvSpPr>
            <a:spLocks noChangeAspect="1"/>
          </p:cNvSpPr>
          <p:nvPr/>
        </p:nvSpPr>
        <p:spPr>
          <a:xfrm>
            <a:off x="508000" y="991119"/>
            <a:ext cx="8128000" cy="411612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不同的时代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流言的传播都有温床。过去信息渠道不畅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辟谣不给力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现在受到流量驱动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总有无良者语不惊人死不休。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B.2017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我国社会消费品零售总额达</a:t>
            </a:r>
            <a:r>
              <a:rPr lang="en-US" altLang="zh-CN" sz="2200">
                <a:solidFill>
                  <a:srgbClr val="000000"/>
                </a:solidFill>
                <a:latin typeface="Times New Roman" panose="02020603050405020304" pitchFamily="18" charset="0"/>
                <a:cs typeface="Times New Roman" panose="02020603050405020304" pitchFamily="18" charset="0"/>
              </a:rPr>
              <a:t>33.2</a:t>
            </a:r>
            <a:r>
              <a:rPr lang="zh-CN" altLang="zh-CN" sz="2200">
                <a:solidFill>
                  <a:srgbClr val="000000"/>
                </a:solidFill>
                <a:latin typeface="Times New Roman" panose="02020603050405020304" pitchFamily="18" charset="0"/>
                <a:cs typeface="Times New Roman" panose="02020603050405020304" pitchFamily="18" charset="0"/>
              </a:rPr>
              <a:t>万亿元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同比增长</a:t>
            </a:r>
            <a:r>
              <a:rPr lang="en-US" altLang="zh-CN" sz="2200">
                <a:solidFill>
                  <a:srgbClr val="000000"/>
                </a:solidFill>
                <a:latin typeface="Times New Roman" panose="02020603050405020304" pitchFamily="18" charset="0"/>
                <a:cs typeface="Times New Roman" panose="02020603050405020304" pitchFamily="18" charset="0"/>
              </a:rPr>
              <a:t>10.4%,</a:t>
            </a:r>
            <a:r>
              <a:rPr lang="zh-CN" altLang="zh-CN" sz="2200">
                <a:solidFill>
                  <a:srgbClr val="000000"/>
                </a:solidFill>
                <a:latin typeface="Times New Roman" panose="02020603050405020304" pitchFamily="18" charset="0"/>
                <a:cs typeface="Times New Roman" panose="02020603050405020304" pitchFamily="18" charset="0"/>
              </a:rPr>
              <a:t>消费对经济增长不断提升不言而喻。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食品药品是否安全会影响到每一个人的身体健康和生命安全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是最大的民生、最基本的公共安全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各级党委政府都要高度重视。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最近三年治国理政的最大变化之一就是以对内开放牵动对外开放。在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大胆推、大胆试、大胆闯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自贸区改革形成一批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可复制、可推广、行之有效的制度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70423" y="1001510"/>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a:p>
        </p:txBody>
      </p:sp>
      <p:sp>
        <p:nvSpPr>
          <p:cNvPr id="5" name="矩形 4"/>
          <p:cNvSpPr>
            <a:spLocks noChangeAspect="1"/>
          </p:cNvSpPr>
          <p:nvPr/>
        </p:nvSpPr>
        <p:spPr>
          <a:xfrm>
            <a:off x="508000" y="5034509"/>
            <a:ext cx="8128000" cy="167853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后面缺少相搭配的宾语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不断提升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的贡献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两面对一面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食品药品是否安全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公共安全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两面对一面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大胆推、大胆试、大胆闯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排列语序不当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大胆闯、大胆试、大胆推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6734667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a:p>
        </p:txBody>
      </p:sp>
      <p:sp>
        <p:nvSpPr>
          <p:cNvPr id="3" name="矩形 2"/>
          <p:cNvSpPr>
            <a:spLocks noChangeAspect="1"/>
          </p:cNvSpPr>
          <p:nvPr/>
        </p:nvSpPr>
        <p:spPr>
          <a:xfrm>
            <a:off x="508000" y="1505471"/>
            <a:ext cx="8128000" cy="4154984"/>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随着技术的进步和经验的积累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再加上政策的扶持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使得我国自主品牌汽车进入快速发展时期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各种创新产品层出不穷。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如果有一天科技发展到人们乘宇宙飞船就像今天乘飞机一样方便的时候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银河就不再遥远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宇宙也就不再那么神秘了。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实时性是以互联网为载体的新媒体的重要特点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是通过图片、声音、文字对新近发生和正在发生的事件进行传播的。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各级各类学校应高度重视校园网络平台建设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着力培养一批熟悉网络技术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业务精湛的教师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以便扎实有效地开展网络教育教学工作。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2997" y="1505471"/>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val="5400496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介词乱用导致句子缺少主语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随着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如果有一天科技发展到人们乘宇宙飞船就像今天乘飞机一样方便的时候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如果有一天科技发展到人们乘宇宙飞船就像今天乘飞机一样方便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当科技发展到人们乘宇宙飞船就像今天乘飞机一样方便的时候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两个句子糅合成了一个句子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保留其一。</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偷换主语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前面主语是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实时性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通过图片、声音、文字对新近发生和正在发生的事件进行传播的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的主语暗换为了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新媒体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第二个分句前加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新媒体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4095393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a:p>
        </p:txBody>
      </p:sp>
      <p:sp>
        <p:nvSpPr>
          <p:cNvPr id="5" name="矩形 4"/>
          <p:cNvSpPr>
            <a:spLocks noChangeAspect="1"/>
          </p:cNvSpPr>
          <p:nvPr/>
        </p:nvSpPr>
        <p:spPr>
          <a:xfrm>
            <a:off x="508000" y="1087241"/>
            <a:ext cx="8128000" cy="533492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30</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电信被曝出存在重大漏洞。通过该漏洞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不法黑客可以查询上亿用户信息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涉及姓名、证件号、余额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并可以进行任意金额充值、销户、换卡等。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利辛女子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犬口救子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诈捐一事曝光以来引起了社会热议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不少专家和网友谴责这种行为是在透支社会的善意。社会上存在的这种诈捐现象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《慈善法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》规定将依法查处。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奥斯卡金像奖的正式名称是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电影艺术与科学学院奖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设立于</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cs typeface="Times New Roman" panose="02020603050405020304" pitchFamily="18" charset="0"/>
              </a:rPr>
              <a:t>年。该奖由美国电影艺术与科学学院颁发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旨在为了鼓励优秀电影的创作与发展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半个多世纪来一直享有盛誉。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从刀耕火种到声色犬马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从茹毛饮血到锦衣玉食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文明程度越高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人们的需求就越复杂、越多元、越精细。因此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我们只要考察一个时代的生活细节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便可一叶窥秋。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80814" y="1089054"/>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val="34588361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a:p>
        </p:txBody>
      </p:sp>
      <p:sp>
        <p:nvSpPr>
          <p:cNvPr id="3" name="矩形 2"/>
          <p:cNvSpPr>
            <a:spLocks noChangeAspect="1"/>
          </p:cNvSpPr>
          <p:nvPr/>
        </p:nvSpPr>
        <p:spPr>
          <a:xfrm>
            <a:off x="508000" y="2310467"/>
            <a:ext cx="8128000" cy="2529923"/>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涉及姓名、证件号、余额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a:t>
            </a:r>
            <a:r>
              <a:rPr lang="zh-CN" altLang="zh-CN" sz="2200" smtClean="0">
                <a:solidFill>
                  <a:srgbClr val="FF0000"/>
                </a:solidFill>
                <a:latin typeface="Times New Roman" panose="02020603050405020304" pitchFamily="18" charset="0"/>
                <a:cs typeface="Times New Roman" panose="02020603050405020304" pitchFamily="18" charset="0"/>
              </a:rPr>
              <a:t>缺</a:t>
            </a:r>
            <a:r>
              <a:rPr lang="zh-CN" altLang="en-US" sz="2200" smtClean="0">
                <a:solidFill>
                  <a:srgbClr val="FF0000"/>
                </a:solidFill>
                <a:latin typeface="Times New Roman" panose="02020603050405020304" pitchFamily="18" charset="0"/>
                <a:cs typeface="Times New Roman" panose="02020603050405020304" pitchFamily="18" charset="0"/>
              </a:rPr>
              <a:t>少</a:t>
            </a:r>
            <a:r>
              <a:rPr lang="zh-CN" altLang="zh-CN" sz="2200" smtClean="0">
                <a:solidFill>
                  <a:srgbClr val="FF0000"/>
                </a:solidFill>
                <a:latin typeface="Times New Roman" panose="02020603050405020304" pitchFamily="18" charset="0"/>
                <a:cs typeface="Times New Roman" panose="02020603050405020304" pitchFamily="18" charset="0"/>
              </a:rPr>
              <a:t>主语</a:t>
            </a:r>
            <a:r>
              <a:rPr lang="zh-CN" altLang="zh-CN" sz="2200">
                <a:solidFill>
                  <a:srgbClr val="FF0000"/>
                </a:solidFill>
                <a:latin typeface="Times New Roman" panose="02020603050405020304" pitchFamily="18" charset="0"/>
                <a:cs typeface="Times New Roman" panose="02020603050405020304" pitchFamily="18" charset="0"/>
              </a:rPr>
              <a:t>和宾语中心语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可改为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信息涉及姓名、证件号、余额等方面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进行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后缺宾语中心语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可在句子末尾加上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操作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中途易辙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社会上存在的这种诈捐现象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针对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一词。</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旨在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奥斯卡金像奖的正式名称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字去掉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奥斯卡金像奖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pic>
        <p:nvPicPr>
          <p:cNvPr id="4" name="New picture"/>
          <p:cNvPicPr/>
          <p:nvPr/>
        </p:nvPicPr>
        <p:blipFill>
          <a:blip r:embed="rId2"/>
          <a:stretch>
            <a:fillRect/>
          </a:stretch>
        </p:blipFill>
        <p:spPr>
          <a:xfrm>
            <a:off x="12166600" y="11938000"/>
            <a:ext cx="355600" cy="254000"/>
          </a:xfrm>
          <a:prstGeom prst="cube">
            <a:avLst/>
          </a:prstGeom>
        </p:spPr>
      </p:pic>
    </p:spTree>
    <p:extLst>
      <p:ext uri="{BB962C8B-B14F-4D97-AF65-F5344CB8AC3E}">
        <p14:creationId xmlns:p14="http://schemas.microsoft.com/office/powerpoint/2010/main" val="16342136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8</a:t>
            </a:fld>
            <a:r>
              <a:rPr lang="en-US" altLang="zh-CN" smtClean="0"/>
              <a:t>-</a:t>
            </a:r>
            <a:endParaRPr lang="zh-CN" altLang="en-US"/>
          </a:p>
        </p:txBody>
      </p:sp>
      <p:sp>
        <p:nvSpPr>
          <p:cNvPr id="2" name="矩形 1"/>
          <p:cNvSpPr>
            <a:spLocks noChangeAspect="1"/>
          </p:cNvSpPr>
          <p:nvPr/>
        </p:nvSpPr>
        <p:spPr>
          <a:xfrm>
            <a:off x="508000" y="1268760"/>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a:t>
            </a:r>
            <a:r>
              <a:rPr lang="zh-CN" altLang="zh-CN" sz="2200" smtClean="0">
                <a:solidFill>
                  <a:srgbClr val="000000"/>
                </a:solidFill>
                <a:latin typeface="Times New Roman" panose="02020603050405020304" pitchFamily="18" charset="0"/>
                <a:cs typeface="Times New Roman" panose="02020603050405020304" pitchFamily="18" charset="0"/>
              </a:rPr>
              <a:t>一</a:t>
            </a:r>
            <a:r>
              <a:rPr lang="zh-CN" altLang="en-US" sz="2200" smtClean="0">
                <a:solidFill>
                  <a:srgbClr val="000000"/>
                </a:solidFill>
                <a:latin typeface="Times New Roman" panose="02020603050405020304" pitchFamily="18" charset="0"/>
                <a:cs typeface="Times New Roman" panose="02020603050405020304" pitchFamily="18" charset="0"/>
              </a:rPr>
              <a:t>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世世代代的中华儿女发展和创造了独具特色、博大精深的中华文化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为中华民族克服困难、生生不息提供了强大的精神支援。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据国家计划生育委员会统计结果显示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目前全国</a:t>
            </a:r>
            <a:r>
              <a:rPr lang="en-US" altLang="zh-CN" sz="2200">
                <a:solidFill>
                  <a:srgbClr val="000000"/>
                </a:solidFill>
                <a:latin typeface="Times New Roman" panose="02020603050405020304" pitchFamily="18" charset="0"/>
                <a:cs typeface="Times New Roman" panose="02020603050405020304" pitchFamily="18" charset="0"/>
              </a:rPr>
              <a:t>1 100</a:t>
            </a:r>
            <a:r>
              <a:rPr lang="zh-CN" altLang="zh-CN" sz="2200">
                <a:solidFill>
                  <a:srgbClr val="000000"/>
                </a:solidFill>
                <a:latin typeface="Times New Roman" panose="02020603050405020304" pitchFamily="18" charset="0"/>
                <a:cs typeface="Times New Roman" panose="02020603050405020304" pitchFamily="18" charset="0"/>
              </a:rPr>
              <a:t>万对符合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单独二孩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政策的夫妻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仅有</a:t>
            </a:r>
            <a:r>
              <a:rPr lang="en-US" altLang="zh-CN" sz="2200">
                <a:solidFill>
                  <a:srgbClr val="000000"/>
                </a:solidFill>
                <a:latin typeface="Times New Roman" panose="02020603050405020304" pitchFamily="18" charset="0"/>
                <a:cs typeface="Times New Roman" panose="02020603050405020304" pitchFamily="18" charset="0"/>
              </a:rPr>
              <a:t>145</a:t>
            </a:r>
            <a:r>
              <a:rPr lang="zh-CN" altLang="zh-CN" sz="2200">
                <a:solidFill>
                  <a:srgbClr val="000000"/>
                </a:solidFill>
                <a:latin typeface="Times New Roman" panose="02020603050405020304" pitchFamily="18" charset="0"/>
                <a:cs typeface="Times New Roman" panose="02020603050405020304" pitchFamily="18" charset="0"/>
              </a:rPr>
              <a:t>万对提出再生育申请。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当前的文化产业已经发展到了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不差钱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但随之而来的是社会上关于文化产业是否泡沫太多、产能过剩的质疑。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118</a:t>
            </a:r>
            <a:r>
              <a:rPr lang="zh-CN" altLang="zh-CN" sz="2200">
                <a:solidFill>
                  <a:srgbClr val="000000"/>
                </a:solidFill>
                <a:latin typeface="Times New Roman" panose="02020603050405020304" pitchFamily="18" charset="0"/>
                <a:cs typeface="Times New Roman" panose="02020603050405020304" pitchFamily="18" charset="0"/>
              </a:rPr>
              <a:t>届广交会已经圆满结束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与往届相比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欧美等发达经济体与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沿线国家的与会人员保持稳定增长。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649841" y="128904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4978622"/>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创造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顺序颠倒。</a:t>
            </a: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统计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杂糅。</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增长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a:t>
            </a:r>
            <a:r>
              <a:rPr lang="zh-CN" altLang="zh-CN" sz="2200" smtClean="0">
                <a:solidFill>
                  <a:srgbClr val="FF0000"/>
                </a:solidFill>
                <a:latin typeface="Times New Roman" panose="02020603050405020304" pitchFamily="18" charset="0"/>
                <a:cs typeface="Times New Roman" panose="02020603050405020304" pitchFamily="18" charset="0"/>
              </a:rPr>
              <a:t>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89356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9</a:t>
            </a:fld>
            <a:r>
              <a:rPr lang="en-US" altLang="zh-CN" smtClean="0"/>
              <a:t>-</a:t>
            </a:r>
            <a:endParaRPr lang="zh-CN" altLang="en-US"/>
          </a:p>
        </p:txBody>
      </p:sp>
      <p:sp>
        <p:nvSpPr>
          <p:cNvPr id="2" name="矩形 1"/>
          <p:cNvSpPr>
            <a:spLocks noChangeAspect="1"/>
          </p:cNvSpPr>
          <p:nvPr/>
        </p:nvSpPr>
        <p:spPr>
          <a:xfrm>
            <a:off x="508000" y="1083909"/>
            <a:ext cx="8128000" cy="3748719"/>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亚太经济合作组织在推动全球范围的贸易投资自由化和便利化、深化区域经济一体化等多个方面发挥了积极作用。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据报道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内蒙古某化工厂附近的湖泊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成百上千只野生鸟相继死亡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当地的水污染是成为越来越严重的现实问题。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受大众追捧的微信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是腾讯公司于</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cs typeface="Times New Roman" panose="02020603050405020304" pitchFamily="18" charset="0"/>
              </a:rPr>
              <a:t>日发表的一个为智能终端提供即时</a:t>
            </a:r>
            <a:r>
              <a:rPr lang="zh-CN" altLang="zh-CN" sz="2200" smtClean="0">
                <a:solidFill>
                  <a:srgbClr val="000000"/>
                </a:solidFill>
                <a:latin typeface="Times New Roman" panose="02020603050405020304" pitchFamily="18" charset="0"/>
                <a:cs typeface="Times New Roman" panose="02020603050405020304" pitchFamily="18" charset="0"/>
              </a:rPr>
              <a:t>通</a:t>
            </a:r>
            <a:r>
              <a:rPr lang="zh-CN" altLang="en-US" sz="2200" smtClean="0">
                <a:solidFill>
                  <a:srgbClr val="000000"/>
                </a:solidFill>
                <a:latin typeface="Times New Roman" panose="02020603050405020304" pitchFamily="18" charset="0"/>
                <a:cs typeface="Times New Roman" panose="02020603050405020304" pitchFamily="18" charset="0"/>
              </a:rPr>
              <a:t>信</a:t>
            </a:r>
            <a:r>
              <a:rPr lang="zh-CN" altLang="zh-CN" sz="2200" smtClean="0">
                <a:solidFill>
                  <a:srgbClr val="000000"/>
                </a:solidFill>
                <a:latin typeface="Times New Roman" panose="02020603050405020304" pitchFamily="18" charset="0"/>
                <a:cs typeface="Times New Roman" panose="02020603050405020304" pitchFamily="18" charset="0"/>
              </a:rPr>
              <a:t>服务</a:t>
            </a:r>
            <a:r>
              <a:rPr lang="zh-CN" altLang="zh-CN" sz="2200">
                <a:solidFill>
                  <a:srgbClr val="000000"/>
                </a:solidFill>
                <a:latin typeface="Times New Roman" panose="02020603050405020304" pitchFamily="18" charset="0"/>
                <a:cs typeface="Times New Roman" panose="02020603050405020304" pitchFamily="18" charset="0"/>
              </a:rPr>
              <a:t>的免费应用程序。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傅高义倾十年之力完成了《邓小平时代》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邓小平跌宕起伏的一生及中国的改革开放之路作了全景式描述。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639450" y="1093805"/>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4766162"/>
            <a:ext cx="8128000" cy="1717393"/>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anose="02020603050405020304" pitchFamily="18" charset="0"/>
                <a:cs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是成为越来越严重的现实问题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成为越来越严重的现实问题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是越来越严重的现实问题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推出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邓小平跌宕起伏的一生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作品对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全书对</a:t>
            </a:r>
            <a:r>
              <a:rPr lang="en-US"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42401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2014高优二轮模板">
  <a:themeElements>
    <a:clrScheme name="自定义 4">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Arial"/>
        <a:cs typeface="Arial"/>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471</Paragraphs>
  <Slides>77</Slides>
  <Notes>19</Notes>
  <TotalTime>0</TotalTime>
  <HiddenSlides>0</HiddenSlides>
  <MMClips>0</MMClips>
  <ScaleCrop>0</ScaleCrop>
  <HeadingPairs>
    <vt:vector baseType="variant" size="4">
      <vt:variant>
        <vt:lpstr>Theme</vt:lpstr>
      </vt:variant>
      <vt:variant>
        <vt:i4>1</vt:i4>
      </vt:variant>
      <vt:variant>
        <vt:lpstr>Slide Titles</vt:lpstr>
      </vt:variant>
      <vt:variant>
        <vt:i4>77</vt:i4>
      </vt:variant>
    </vt:vector>
  </HeadingPairs>
  <TitlesOfParts>
    <vt:vector baseType="lpstr" size="78">
      <vt:lpstr>2014高优二轮模板</vt:lpstr>
      <vt:lpstr>专题三　辨析和修改病句</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2020-10-27T18:40:17.328</cp:lastPrinted>
  <dcterms:created xsi:type="dcterms:W3CDTF">2020-10-27T18:40:17Z</dcterms:created>
  <dcterms:modified xsi:type="dcterms:W3CDTF">2020-10-27T10:40:20Z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