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oleObject"/>
  <Default Extension="emf" ContentType="image/x-e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715" r:id="rId3"/>
    <p:sldId id="538" r:id="rId4"/>
    <p:sldId id="721" r:id="rId5"/>
    <p:sldId id="550" r:id="rId6"/>
    <p:sldId id="722" r:id="rId7"/>
    <p:sldId id="723" r:id="rId8"/>
    <p:sldId id="725" r:id="rId9"/>
    <p:sldId id="726" r:id="rId10"/>
    <p:sldId id="727" r:id="rId11"/>
    <p:sldId id="728" r:id="rId12"/>
    <p:sldId id="729" r:id="rId13"/>
    <p:sldId id="717" r:id="rId14"/>
    <p:sldId id="730" r:id="rId15"/>
    <p:sldId id="731" r:id="rId16"/>
    <p:sldId id="732" r:id="rId17"/>
    <p:sldId id="733" r:id="rId18"/>
    <p:sldId id="734" r:id="rId19"/>
    <p:sldId id="735" r:id="rId20"/>
    <p:sldId id="718" r:id="rId21"/>
    <p:sldId id="737" r:id="rId22"/>
    <p:sldId id="738" r:id="rId23"/>
    <p:sldId id="739" r:id="rId24"/>
    <p:sldId id="740" r:id="rId25"/>
    <p:sldId id="741" r:id="rId26"/>
    <p:sldId id="742" r:id="rId27"/>
    <p:sldId id="743" r:id="rId28"/>
    <p:sldId id="744" r:id="rId29"/>
  </p:sldIdLst>
  <p:sldSz cx="11522075" cy="6480175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6pPr>
    <a:lvl7pPr marL="27432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7pPr>
    <a:lvl8pPr marL="32004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8pPr>
    <a:lvl9pPr marL="3657600" algn="l" defTabSz="914400" rtl="0" eaLnBrk="1" latinLnBrk="0" hangingPunct="1">
      <a:defRPr sz="3200" kern="1200">
        <a:solidFill>
          <a:srgbClr val="FF0000"/>
        </a:solidFill>
        <a:latin typeface="Times New Roman" panose="02020603050405020304" pitchFamily="18" charset="0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9" autoAdjust="0"/>
    <p:restoredTop sz="84964" autoAdjust="0"/>
  </p:normalViewPr>
  <p:slideViewPr>
    <p:cSldViewPr>
      <p:cViewPr varScale="1">
        <p:scale>
          <a:sx n="121" d="100"/>
          <a:sy n="121" d="100"/>
        </p:scale>
        <p:origin x="-252" y="-102"/>
      </p:cViewPr>
      <p:guideLst>
        <p:guide orient="horz" pos="2041"/>
        <p:guide pos="36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 smtClean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EC457B7-D2CF-47F1-9023-E2E260E894D7}" type="datetimeFigureOut">
              <a:rPr lang="zh-CN" altLang="en-US"/>
              <a:pPr>
                <a:defRPr/>
              </a:pPr>
              <a:t>2021/9/28</a:t>
            </a:fld>
            <a:endParaRPr lang="zh-CN" altLang="en-US"/>
          </a:p>
        </p:txBody>
      </p:sp>
      <p:sp>
        <p:nvSpPr>
          <p:cNvPr id="4100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noProof="1">
                <a:ea typeface="黑体" panose="02010609060101010101" pitchFamily="49" charset="-122"/>
              </a:defRPr>
            </a:lvl1pPr>
          </a:lstStyle>
          <a:p>
            <a:fld id="{B48DF7BC-F4A5-4F1E-8B33-407AF33FBD9B}" type="slidenum">
              <a:rPr lang="zh-CN" altLang="en-US"/>
              <a:t>‹#›</a:t>
            </a:fld>
            <a:endParaRPr lang="zh-CN" altLang="en-US"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/>
      </p:sp>
      <p:sp>
        <p:nvSpPr>
          <p:cNvPr id="10242" name="文本占位符 2"/>
          <p:cNvSpPr>
            <a:spLocks noGrp="1" noChangeArrowheads="1"/>
          </p:cNvSpPr>
          <p:nvPr>
            <p:ph type="body" idx="1"/>
          </p:nvPr>
        </p:nvSpPr>
        <p:spPr bwMode="auto"/>
        <p:txBody>
          <a:bodyPr wrap="square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84" r:id="rId2"/>
  </p:sldLayoutIdLst>
  <p:transition/>
  <p:timing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.xml" /><Relationship Id="rId3" Type="http://schemas.openxmlformats.org/officeDocument/2006/relationships/oleObject" Target="../embeddings/Microsoft_Office_Word___11.docx" TargetMode="Internal" /><Relationship Id="rId4" Type="http://schemas.openxmlformats.org/officeDocument/2006/relationships/image" Target="../media/image1.emf" /><Relationship Id="rId5" Type="http://schemas.openxmlformats.org/officeDocument/2006/relationships/vmlDrawing" Target="../drawings/vmlDrawing1.v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78980" name="矩形 10"/>
          <p:cNvSpPr>
            <a:spLocks noChangeArrowheads="1"/>
          </p:cNvSpPr>
          <p:nvPr/>
        </p:nvSpPr>
        <p:spPr bwMode="auto">
          <a:xfrm>
            <a:off x="576461" y="1439887"/>
            <a:ext cx="9145016" cy="1005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6000">
                <a:solidFill>
                  <a:schemeClr val="tx1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25　刘姥姥进大观园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789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789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898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504454" y="1435531"/>
          <a:ext cx="10513168" cy="4876800"/>
        </p:xfrm>
        <a:graphic>
          <a:graphicData uri="http://schemas.openxmlformats.org/drawingml/2006/table">
            <a:tbl>
              <a:tblPr firstRow="1" firstCol="1" bandRow="1"/>
              <a:tblGrid>
                <a:gridCol w="2665309"/>
                <a:gridCol w="4886403"/>
                <a:gridCol w="2961456"/>
              </a:tblGrid>
              <a:tr h="0">
                <a:tc grid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《水浒传》回目:柴进门招天下客　林冲棒打洪教头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grid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批注角度:人物形象的主要特征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泛读概括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精读细节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批注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林冲刺配沧州,途经柴进庄园,柴进盛情款待。庄上洪教头挑战林冲,被林冲打败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细节一:只见那个教师入来,歪戴着一顶头巾,挺着脯子,来到后堂。林冲寻思道:“庄客称他做教师,必是大官人的师父。”急急躬身唱喏道:“林冲谨参。”那人全不睬着,也不还礼。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林冲:     .　      .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  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洪教头:        .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　        .</a:t>
                      </a:r>
                    </a:p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    .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A_380b0"/>
          <p:cNvSpPr/>
          <p:nvPr/>
        </p:nvSpPr>
        <p:spPr>
          <a:xfrm>
            <a:off x="8021241" y="5387771"/>
            <a:ext cx="1416114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自大 </a:t>
            </a:r>
          </a:p>
        </p:txBody>
      </p:sp>
      <p:sp>
        <p:nvSpPr>
          <p:cNvPr id="9" name="A_1c664"/>
          <p:cNvSpPr/>
          <p:nvPr/>
        </p:nvSpPr>
        <p:spPr>
          <a:xfrm>
            <a:off x="8021241" y="4900091"/>
            <a:ext cx="254800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无礼　狂妄</a:t>
            </a:r>
          </a:p>
        </p:txBody>
      </p:sp>
      <p:sp>
        <p:nvSpPr>
          <p:cNvPr id="8" name="A_ac9ba"/>
          <p:cNvSpPr/>
          <p:nvPr/>
        </p:nvSpPr>
        <p:spPr>
          <a:xfrm>
            <a:off x="9380141" y="4412411"/>
            <a:ext cx="1324039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粗俗</a:t>
            </a:r>
          </a:p>
        </p:txBody>
      </p:sp>
      <p:sp>
        <p:nvSpPr>
          <p:cNvPr id="7" name="A_cb589"/>
          <p:cNvSpPr/>
          <p:nvPr/>
        </p:nvSpPr>
        <p:spPr>
          <a:xfrm>
            <a:off x="9765904" y="3924731"/>
            <a:ext cx="784351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Calibri" panose="020f050202020403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Calibri" panose="020f0502020204030204" pitchFamily="34" charset="0"/>
              </a:rPr>
              <a:t> </a:t>
            </a:r>
          </a:p>
        </p:txBody>
      </p:sp>
      <p:sp>
        <p:nvSpPr>
          <p:cNvPr id="6" name="A_361d7"/>
          <p:cNvSpPr/>
          <p:nvPr/>
        </p:nvSpPr>
        <p:spPr>
          <a:xfrm>
            <a:off x="8021241" y="3924731"/>
            <a:ext cx="2140014" cy="404774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武艺出众</a:t>
            </a:r>
          </a:p>
        </p:txBody>
      </p:sp>
      <p:sp>
        <p:nvSpPr>
          <p:cNvPr id="5" name="A_c9a39"/>
          <p:cNvSpPr/>
          <p:nvPr/>
        </p:nvSpPr>
        <p:spPr>
          <a:xfrm>
            <a:off x="8972154" y="3437051"/>
            <a:ext cx="2140013" cy="404775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谦虚有礼</a:t>
            </a:r>
          </a:p>
        </p:txBody>
      </p:sp>
      <p:sp>
        <p:nvSpPr>
          <p:cNvPr id="3" name="矩形 2"/>
          <p:cNvSpPr/>
          <p:nvPr/>
        </p:nvSpPr>
        <p:spPr>
          <a:xfrm>
            <a:off x="504453" y="931475"/>
            <a:ext cx="4043680" cy="5791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填写下表,完成批注。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9" grpId="0"/>
      <p:bldP spid="8" grpId="0"/>
      <p:bldP spid="6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aphicFrame>
        <p:nvGraphicFramePr>
          <p:cNvPr id="2" name="表格 1"/>
          <p:cNvGraphicFramePr>
            <a:graphicFrameLocks noGrp="1" noChangeAspect="1"/>
          </p:cNvGraphicFramePr>
          <p:nvPr/>
        </p:nvGraphicFramePr>
        <p:xfrm>
          <a:off x="349250" y="1478280"/>
          <a:ext cx="10833100" cy="3901440"/>
        </p:xfrm>
        <a:graphic>
          <a:graphicData uri="http://schemas.openxmlformats.org/drawingml/2006/table">
            <a:tbl>
              <a:tblPr firstRow="1" firstCol="1" bandRow="1"/>
              <a:tblGrid>
                <a:gridCol w="2613660"/>
                <a:gridCol w="5808676"/>
                <a:gridCol w="2410764"/>
              </a:tblGrid>
              <a:tr h="0">
                <a:tc grid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《水浒传》回目:柴进门招天下客　林冲棒打洪教头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 gridSpan="3"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批注角度:人物形象的主要特征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/>
                    </a:p>
                  </a:txBody>
                  <a:tcPr/>
                </a:tc>
              </a:tr>
              <a:tr h="0"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泛读概括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精读细节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批注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r>
                        <a:rPr lang="zh-CN" sz="3200" b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细节二:林冲看他脚步已乱了,便把棒从地上一跳,洪教头措手不及,就那一跳里,和身一转,那棒直扫着洪教头臁儿骨上,撇了棒,扑地倒了。</a:t>
                      </a: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>
                        <a:spcAft>
                          <a:spcPct val="0"/>
                        </a:spcAft>
                      </a:pPr>
                      <a:endParaRPr lang="zh-CN" sz="3200">
                        <a:solidFill>
                          <a:srgbClr val="000000"/>
                        </a:solidFill>
                        <a:effectLst/>
                        <a:latin typeface="NEU-BZ-S92"/>
                        <a:ea typeface="方正书宋_GBK" panose="03000509000000000000" charset="-122"/>
                        <a:cs typeface="Times New Roman" panose="02020603050405020304" pitchFamily="18" charset="0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943943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正说着,只见贾母等来了,各自随便坐下,先有丫鬟挨人递了茶,大家吃毕,凤姐手里拿着西洋布手巾,裹着一把乌木三镶银箸,按席摆下。贾母因说:“把那一张小楠木桌子抬过来,让刘亲家挨着我这边坐。”众人听说,忙抬过来。凤姐一面递眼色与鸳鸯,鸳鸯便忙拉刘姥姥出去,悄悄的嘱咐了刘姥姥一席话,又说:“这是我们家的规矩,要错了,我们就笑话呢。”</a:t>
            </a:r>
          </a:p>
        </p:txBody>
      </p:sp>
    </p:spTree>
  </p:cSld>
  <p:clrMapOvr>
    <a:masterClrMapping/>
  </p:clrMapOvr>
  <p:transition>
    <p:random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76652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调停已毕,然后归坐。薛姨妈是吃过饭来的,不吃了,只坐在一边吃茶。贾母带着宝玉、湘云、黛玉、宝钗一桌,王夫人带着迎春姐妹三人一桌,刘姥姥挨着贾母一桌。贾母素日吃饭,皆有小丫鬟在旁边拿着漱盂、麈尾、巾帕之物,如今鸳鸯是不当这差的了,今日偏接过麈尾来拂着。丫鬟们知他要捉弄刘姥姥,便躲开让他。鸳鸯一面侍立,一面递眼色。 刘姥姥道: “姑娘放心。”</a:t>
            </a: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187617"/>
            <a:ext cx="10833100" cy="45293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那刘姥姥入了坐,拿起箸来,沉甸甸的不伏手,——原是凤姐和鸳鸯商议定了,单拿了一双老年四楞象牙镶金的筷子给刘姥姥。刘姥姥见了,说道:“这个叉巴子,比我们那里的铁锨还沉,那里拿的动他?”说的众人都笑起来。只见一个媳妇端了一个盒子站在当地,一个丫鬟上来揭去盒盖,里面盛着两碗菜,李纨端了一碗放在贾母桌上。凤姐偏拣了一碗鸽子蛋放在刘姥姥桌上。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17435" y="1176652"/>
            <a:ext cx="11064915" cy="4529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  贾母这边说声“请”,刘姥姥便站起身来,高声说道:“老刘,老刘,食量大如牛: 吃个老母猪,不抬头!”说完,却鼓着腮帮子,两眼直视,一声不语。众人先还发怔,后来一想,上上下下都一齐哈哈大笑起来。湘云掌不住,一口茶都喷出来。黛玉笑岔了气,伏着桌子只叫“嗳哟!”宝玉滚到贾母怀里,贾母笑的搂着叫“心肝”,王夫人笑的用手指着凤姐儿,却说不出话来。薛姨妈也掌不住,口里的茶喷了探春一裙子。探春的茶碗都合在迎春身上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46525" y="2740021"/>
            <a:ext cx="1928826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smtClean="0">
                <a:solidFill>
                  <a:schemeClr val="tx1"/>
                </a:solidFill>
              </a:rPr>
              <a:t>·  ·  · ·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惜春离了坐位,拉着他奶母,叫“揉揉肠子”。地下无一个不弯腰屈背,也有躲出去蹲着笑去的,也有忍着笑上来替他姐妹换衣裳的。独有凤姐鸳鸯二人掌着,还只管让刘姥姥。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1.文中画线句子所表述的内容也是凤姐等人取笑刘姥姥的组成部分,它与下文哪句话相照应?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凤姐儿偏拣了一碗鸽子蛋放在刘姥姥桌上。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2.为什么要写众人发笑以前“先还发怔”?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这一“发怔“细节写得尤为传神,特别真实,这个看似无声的间歇时间,实际上是为后面写众人大笑做铺垫。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★3.笑声中可看出人物的个性,请任意选取两个人物加以分析。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示例:史湘云性格率直,最不会控制自己的情绪,所以最先喷饭;林黛玉身体娇弱,所以一笑便“岔了气”;宝玉是贾母的心肝宝贝,一向在贾母面前恃宠撒娇,自然会“滚到贾母怀里”。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0545" y="1967856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(A)武松道:“那厮必然去报蒋门神来。我就接将去。大路上打倒他好看,教众人笑一笑。”武松大踏步赶将出来。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那个捣子迳奔去报了蒋门神。武松却好迎着,正在大阔路上撞见。……武松打得蒋门神在地下叫饶。武松喝道:“若要我饶你性命,只要依我三件事!”蒋门神在地下,叫道:“好汉饶我!休说三件,便是三百件,我也依得!”</a:t>
            </a:r>
          </a:p>
        </p:txBody>
      </p:sp>
    </p:spTree>
  </p:cSld>
  <p:clrMapOvr>
    <a:masterClrMapping/>
  </p:clrMapOvr>
  <p:transition>
    <p:random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273050" y="1437170"/>
            <a:ext cx="10833100" cy="135940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一、整体感知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整体把握课文,填写以下内容。</a:t>
            </a: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1534934" y="3290137"/>
          <a:ext cx="9561226" cy="215306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Document" r:id="rId3" imgW="5274753" imgH="1189123" progId="">
                  <p:embed/>
                </p:oleObj>
              </mc:Choice>
              <mc:Fallback>
                <p:oleObj name="Document" r:id="rId3" imgW="5274753" imgH="1189123" progId="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34934" y="3290137"/>
                        <a:ext cx="9561226" cy="215306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/>
          <p:nvPr/>
        </p:nvSpPr>
        <p:spPr>
          <a:xfrm>
            <a:off x="385410" y="4120449"/>
            <a:ext cx="1960880" cy="4876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20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刘姥姥进大观园</a:t>
            </a:r>
          </a:p>
        </p:txBody>
      </p:sp>
      <p:sp>
        <p:nvSpPr>
          <p:cNvPr id="5" name="矩形 4">
            <a:extLst>
              <a:ext uri="{FF2B5EF4-FFF2-40B4-BE49-F238E27FC236}">
                <ele attr="{A801475D-5D1F-42BD-A1CD-5FF6FD9FE806}"/>
              </a:ext>
            </a:extLst>
          </p:cNvPr>
          <p:cNvSpPr/>
          <p:nvPr/>
        </p:nvSpPr>
        <p:spPr>
          <a:xfrm>
            <a:off x="3308350" y="4166519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  <p:sp>
        <p:nvSpPr>
          <p:cNvPr id="6" name="矩形 5">
            <a:extLst>
              <a:ext uri="{FF2B5EF4-FFF2-40B4-BE49-F238E27FC236}">
                <ele attr="{B45D2ADA-1831-4A9D-9809-57C6394AEDFB}"/>
              </a:ext>
            </a:extLst>
          </p:cNvPr>
          <p:cNvSpPr/>
          <p:nvPr/>
        </p:nvSpPr>
        <p:spPr>
          <a:xfrm>
            <a:off x="3357148" y="4604903"/>
            <a:ext cx="182880" cy="579120"/>
          </a:xfrm>
          <a:prstGeom prst="rect">
            <a:avLst/>
          </a:prstGeom>
        </p:spPr>
        <p:txBody>
          <a:bodyPr wrap="none">
            <a:spAutoFit/>
          </a:bodyPr>
          <a:lstStyle/>
          <a:p/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117435" y="856565"/>
            <a:ext cx="11064915" cy="4529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  武松道:“第一件,要你便离了快活林,将一应家火什物随即交还原主金眼彪施恩。谁教你强夺他的?”蒋门神慌忙应道:“依得!依得!”武松道:“第二件,我如今饶了你起来,你便去央请快活林为头为脑的英雄豪杰都来与施恩陪话。”蒋门神道:“小人也依得!”武松道:“第三件,你从今日交割还了,便要你离了这快活林,连夜回乡去,不许你在孟州住;在这里不回去时,我见一遍打你一遍,我见十遍打十遍!轻则打你半死,重则结果了你命!</a:t>
            </a:r>
          </a:p>
        </p:txBody>
      </p:sp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457003"/>
            <a:ext cx="10833100" cy="26273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你依得麽?”武松指看蒋门神,说道:“休言你这厮鸟蠢汉!景阳冈上那只大虫,也只三拳两脚,我兀自打死了!量你这个直得甚的!快交割还他!但迟了些个,再是一顿,便一发结果了你这厮!”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>
                <a:solidFill>
                  <a:srgbClr val="000000"/>
                </a:solidFill>
                <a:ea typeface="Times New Roman" panose="02020603050405020304" pitchFamily="18" charset="0"/>
              </a:rPr>
              <a:t>     (B)郑屠右手拿刀,左手便来要揪鲁达;被这鲁提辖就势按住左手,赶将入去,望小腹上只一脚,腾地踢倒在当街上。鲁达再入一步,踏住胸脯,提起那醋钵儿大小拳头,看着这郑屠道:“洒家始投老种经略相公,做到关西五路廉访使,也不枉了叫做‘镇关西’!你是个卖肉的操刀屠户,狗一般的人,也叫做‘镇关西’!你如何强骗了金翠莲?”扑的只一拳,正打在鼻子上,打得鲜血迸流,鼻子歪在半边,却便似开了个油酱铺,咸的、酸的、辣的一发都滚出来。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郑屠挣不起来,那把尖刀也丢在一边,口里只叫:“打得好!”鲁达骂道:“直娘贼!还敢应口!”提起拳头来就眼眶际眉梢只一拳,打得眼棱缝裂,乌珠迸出,也似开了个彩帛铺,红的、黑的、紫的都绽将出来。两边看的人惧怕鲁提辖,谁敢向前来劝。郑屠当不过,讨饶。鲁达喝道:“咄!你是个破落户!若只和俺硬到底,洒家倒饶了你!你如今对俺讨饶,洒家偏不饶你!”又只一拳,太阳上正着,却似做了一个全堂水陆的道场,磬儿、钹儿、铙儿一齐响。鲁达看时,只见郑屠挺在地上,口里只有出的气,没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8953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 smtClean="0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了入的气,动掸不得。鲁提辖假意道:“你这厮诈死,洒家再打!”只见面皮渐渐的变了。鲁达寻思道:“俺只指望痛打这厮一顿,不想三拳真个打死了他。洒家须吃官司,又没人送饭,不如及早撒开。”拔步便走,回头指着郑屠尸道:“你诈死,洒家和你慢慢理会!”一头骂,一头大踏步去了。街坊邻居并郑屠的火家,谁敢向前来拦他。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1861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1.请分别用本名著回目的语句概括(A)(B)段材料的主要情节。(情节概述)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(A):                         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(B):                             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2.两位主人公打抱不平都是“义”的表现,但两者的目的和“义”是有所不同的,请结合原著内容作简要分析。(内容理解)</a:t>
            </a:r>
          </a:p>
        </p:txBody>
      </p:sp>
      <p:sp>
        <p:nvSpPr>
          <p:cNvPr id="4" name="A_b46c0"/>
          <p:cNvSpPr/>
          <p:nvPr/>
        </p:nvSpPr>
        <p:spPr>
          <a:xfrm>
            <a:off x="1283335" y="2530333"/>
            <a:ext cx="42720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鲁提辖拳打镇关西</a:t>
            </a:r>
          </a:p>
        </p:txBody>
      </p:sp>
      <p:sp>
        <p:nvSpPr>
          <p:cNvPr id="3" name="A_a6f1c"/>
          <p:cNvSpPr/>
          <p:nvPr/>
        </p:nvSpPr>
        <p:spPr>
          <a:xfrm>
            <a:off x="1305560" y="1896349"/>
            <a:ext cx="38641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武松醉打蒋门神</a:t>
            </a: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339725" y="4248198"/>
            <a:ext cx="10833100" cy="199339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uFill>
                  <a:solidFill>
                    <a:srgbClr val="000000"/>
                  </a:solidFill>
                </a:uFill>
                <a:ea typeface="宋体" panose="02010600030101010101" pitchFamily="2" charset="-122"/>
                <a:cs typeface="Times New Roman" panose="02020603050405020304" pitchFamily="18" charset="0"/>
              </a:rPr>
              <a:t>(1)鲁达义救萍水相逢的金氏父女,救的是真正需要帮助的弱者,是一种真正的大义。 (2)武松打蒋门神是为了报答施恩父子的恩惠,是一种狭隘的江湖义气。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496740"/>
            <a:ext cx="10833100" cy="389534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★3.从下面描写人物的语句中任选一句,具体分析主人公的性格特征。(人物形象)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①武松道:“那厮必然去报蒋门神来。我就接将去。大路上打倒他好看,教众人笑一笑。”武松大踏步赶将出来。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latin typeface="NEU-BZ-S92"/>
                <a:ea typeface="NEU-BZ-S92"/>
                <a:cs typeface="Times New Roman" panose="02020603050405020304" pitchFamily="18" charset="0"/>
              </a:rPr>
              <a:t>②(鲁达)拔步便走,回头指着郑屠尸道:“你诈死,洒家和你慢慢理会!”一头骂,一头大踏步去了。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67529"/>
            <a:ext cx="10833100" cy="51633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示例:①武松口中说“那厮必然去报蒋门神来”,说明他已经心中有数,不是胡乱而来,做事比较细心。 “大路上打倒他好看,教众人笑一笑”是武松有意让蒋门神丢脸面,表明了武松豪气干云又机智风趣的一面。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cs typeface="Times New Roman" panose="02020603050405020304" pitchFamily="18" charset="0"/>
              </a:rPr>
              <a:t>②鲁达此时已经打死了郑屠,“拔步走”以及回头指着已经死掉的郑屠故意大声说“你诈死”,装模作样地“一头骂,一头大踏步去了”等语言、动作描写,表现了鲁达粗中有细(有勇有谋),机智灵活的性格特征。</a:t>
            </a: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611100" y="123952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1816828"/>
            <a:ext cx="10833100" cy="32613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二、教材母题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★刘姥姥明知道是拿她“取笑儿”,为什么还积极配合?</a:t>
            </a:r>
          </a:p>
          <a:p>
            <a:pPr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刘姥姥是丑角,但她绝不傻,她早已知道是为了哄老太太开心,所以,她是一位“大智若愚”的人物,为了生存的需要,她不得不装作愚者,以获得别人的同情,希望得到些恩惠。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2900" y="1260203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1.根据拼音写出相应的词语。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(1)tiáo tíng(          )已毕,然后归坐。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(2)众人先还fā zhèng(          ),后来一想,上上下下都一齐哈哈大笑起来。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(3)贾母笑道:“这定是凤丫头cù xiá(          )鬼儿闹的!快别信他的话了。”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(4)贾母又说:“谁这会子又把那个筷子拿出来了,又不请客摆大yán xí(          )!都是凤丫头支使的!还不换了呢。”</a:t>
            </a:r>
          </a:p>
        </p:txBody>
      </p:sp>
      <p:sp>
        <p:nvSpPr>
          <p:cNvPr id="6" name="A_99f74"/>
          <p:cNvSpPr/>
          <p:nvPr/>
        </p:nvSpPr>
        <p:spPr>
          <a:xfrm>
            <a:off x="1925003" y="5851761"/>
            <a:ext cx="1538351" cy="469602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筵席 </a:t>
            </a:r>
          </a:p>
        </p:txBody>
      </p:sp>
      <p:sp>
        <p:nvSpPr>
          <p:cNvPr id="5" name="A_d8b2d"/>
          <p:cNvSpPr/>
          <p:nvPr/>
        </p:nvSpPr>
        <p:spPr>
          <a:xfrm>
            <a:off x="6653848" y="3949809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促狭 </a:t>
            </a:r>
          </a:p>
        </p:txBody>
      </p:sp>
      <p:sp>
        <p:nvSpPr>
          <p:cNvPr id="4" name="A_44af2"/>
          <p:cNvSpPr/>
          <p:nvPr/>
        </p:nvSpPr>
        <p:spPr>
          <a:xfrm>
            <a:off x="4296410" y="2681841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发怔 </a:t>
            </a:r>
          </a:p>
        </p:txBody>
      </p:sp>
      <p:sp>
        <p:nvSpPr>
          <p:cNvPr id="3" name="A_3bcc1"/>
          <p:cNvSpPr/>
          <p:nvPr/>
        </p:nvSpPr>
        <p:spPr>
          <a:xfrm>
            <a:off x="2640648" y="2047857"/>
            <a:ext cx="1528826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 调停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536478"/>
            <a:ext cx="10833100" cy="579729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2.下列句子中加点的词语使用不恰当的一项是(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A.面对这一大堆不会做的数学题,小明直发怔。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B.好在双方并没有真打起来,因为在他们还没动手之前,已有人出面调停了。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C.《汉字听写大会》播出以来深受广大师生的喜爱,他们对该节目的热衷程度可谓迫在眉睫。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D.如果年轻人对影视明星顶礼膜拜,不能持有理性的态度,就会影响到正确价值观的形成。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                                  </a:t>
            </a:r>
          </a:p>
        </p:txBody>
      </p:sp>
      <p:sp>
        <p:nvSpPr>
          <p:cNvPr id="4" name="A_81698"/>
          <p:cNvSpPr/>
          <p:nvPr/>
        </p:nvSpPr>
        <p:spPr>
          <a:xfrm>
            <a:off x="607060" y="5704870"/>
            <a:ext cx="11079290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解析:迫在眉睫:形容事情临近眼前,十分紧迫。不合语意。</a:t>
            </a:r>
          </a:p>
        </p:txBody>
      </p:sp>
      <p:sp>
        <p:nvSpPr>
          <p:cNvPr id="3" name="A_92782"/>
          <p:cNvSpPr/>
          <p:nvPr/>
        </p:nvSpPr>
        <p:spPr>
          <a:xfrm>
            <a:off x="8798560" y="632998"/>
            <a:ext cx="14669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C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40005" y="369570"/>
            <a:ext cx="11451590" cy="6193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3.下列各句中,对病句修改不正确的一项是(        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A.共和国勋章获得者钟南山在视频致辞中表示,大数据和人工智能的应用,极大增强了我国对新冠肺炎诊断预测和治疗的水平。(将“增强”改为“提高”)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B.多年来,中国政府坚持消除贫困,持续开展以农村扶贫开发为中心,带领贫困地区民众实现脱贫致富。(在“以农村扶贫开发为中心”的后面加上“的行动”)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C.据报道,珠海市政府围绕以群众关注的民生实事为中心,陆续建设多个便民利民体育设施。(删掉“围绕”)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D.第十四届全国学生运动会排球项目预赛14日在宁夏银川开幕,22支代表队将在这里展开为期9天的角逐竞赛。(将“展开”改为“举行”)</a:t>
            </a:r>
          </a:p>
        </p:txBody>
      </p:sp>
      <p:sp>
        <p:nvSpPr>
          <p:cNvPr id="3" name="A_505ae"/>
          <p:cNvSpPr/>
          <p:nvPr/>
        </p:nvSpPr>
        <p:spPr>
          <a:xfrm>
            <a:off x="6849110" y="500839"/>
            <a:ext cx="1346264" cy="46043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Times New Roman" panose="02020603050405020304" pitchFamily="18" charset="0"/>
              </a:rPr>
              <a:t>   D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856565"/>
            <a:ext cx="10833100" cy="516331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4.班里准备出一期以推广文学名著阅读为主题的黑板报,下面的文字就是其中的一段。请仿照画波浪线的句子,在横线上续写几句话,使之构成排比。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古今中外文学名著中,一幕幕经典的情节常常令人浮想联翩。英勇无畏的孙悟空大闹天宫,多愁善感的林黛玉葬花伤神,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　                                                　,___________________                  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　,　                                                　,　                  .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　。</a:t>
            </a:r>
          </a:p>
        </p:txBody>
      </p:sp>
      <p:sp>
        <p:nvSpPr>
          <p:cNvPr id="8" name="A_b2546"/>
          <p:cNvSpPr/>
          <p:nvPr/>
        </p:nvSpPr>
        <p:spPr>
          <a:xfrm>
            <a:off x="339090" y="5390973"/>
            <a:ext cx="3771964" cy="46960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鲁滨逊荒岛求生　</a:t>
            </a:r>
          </a:p>
        </p:txBody>
      </p:sp>
      <p:sp>
        <p:nvSpPr>
          <p:cNvPr id="7" name="A_5220f"/>
          <p:cNvSpPr/>
          <p:nvPr/>
        </p:nvSpPr>
        <p:spPr>
          <a:xfrm>
            <a:off x="8195959" y="4756989"/>
            <a:ext cx="2955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坚韧顽强的</a:t>
            </a:r>
          </a:p>
        </p:txBody>
      </p:sp>
      <p:sp>
        <p:nvSpPr>
          <p:cNvPr id="6" name="A_5e824"/>
          <p:cNvSpPr/>
          <p:nvPr/>
        </p:nvSpPr>
        <p:spPr>
          <a:xfrm>
            <a:off x="2072640" y="4756989"/>
            <a:ext cx="6219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身残志坚的柯察金顽强创作　</a:t>
            </a:r>
          </a:p>
        </p:txBody>
      </p:sp>
      <p:sp>
        <p:nvSpPr>
          <p:cNvPr id="5" name="A_7a121"/>
          <p:cNvSpPr/>
          <p:nvPr/>
        </p:nvSpPr>
        <p:spPr>
          <a:xfrm>
            <a:off x="339090" y="4756989"/>
            <a:ext cx="2140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船借箭　</a:t>
            </a:r>
          </a:p>
        </p:txBody>
      </p:sp>
      <p:sp>
        <p:nvSpPr>
          <p:cNvPr id="4" name="A_165c1"/>
          <p:cNvSpPr/>
          <p:nvPr/>
        </p:nvSpPr>
        <p:spPr>
          <a:xfrm>
            <a:off x="6413373" y="4123004"/>
            <a:ext cx="5108702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足智多谋的诸葛亮草</a:t>
            </a:r>
          </a:p>
        </p:txBody>
      </p:sp>
      <p:sp>
        <p:nvSpPr>
          <p:cNvPr id="3" name="A_bccda"/>
          <p:cNvSpPr/>
          <p:nvPr/>
        </p:nvSpPr>
        <p:spPr>
          <a:xfrm>
            <a:off x="339090" y="4123005"/>
            <a:ext cx="62198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粗中有细的鲁智深拳打郑屠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6" grpId="0"/>
      <p:bldP spid="5" grpId="0"/>
      <p:bldP spid="4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357990" y="1583903"/>
            <a:ext cx="10833100" cy="452932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zh-CN" altLang="zh-CN" b="1">
                <a:solidFill>
                  <a:srgbClr val="000000"/>
                </a:solidFill>
                <a:ea typeface="楷体" panose="02010609060101010101" pitchFamily="49" charset="-122"/>
                <a:cs typeface="Times New Roman" panose="02020603050405020304" pitchFamily="18" charset="0"/>
              </a:rPr>
              <a:t>《红楼梦》是我国古典小说中伟大的现实主义作品。[A]它以贾宝玉和林黛玉的爱情故事为背景,描写了贾家宁、荣二府由盛而衰。在批判封建贵族阶级及其统治的腐朽与罪恶的同时,也歌颂了其中具有叛逆精神的青年和下层人民的反抗行为。[B]全书规模宏大,不仅反映了封建社会晚期宽广的社会现实,而且广泛涉及我国古代的文化常识,有“中国封建社会的百科全书”之称。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349250" y="2136915"/>
            <a:ext cx="10833100" cy="262737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(1)[A]处画线句子成分残缺,应在“　                　”后面加上“　            　”。 </a:t>
            </a:r>
          </a:p>
          <a:p>
            <a:pPr indent="267970">
              <a:lnSpc>
                <a:spcPct val="130000"/>
              </a:lnSpc>
              <a:spcAft>
                <a:spcPct val="0"/>
              </a:spcAft>
            </a:pPr>
            <a:r>
              <a:rPr lang="en-US" altLang="zh-CN" b="1">
                <a:solidFill>
                  <a:srgbClr val="000000"/>
                </a:solidFill>
                <a:ea typeface="宋体" panose="02010600030101010101" pitchFamily="2" charset="-122"/>
                <a:cs typeface="Times New Roman" panose="02020603050405020304" pitchFamily="18" charset="0"/>
              </a:rPr>
              <a:t>(2)[B]处画线句子中存在搭配不当的问题,应将“　        　”改为“　        　”。 </a:t>
            </a:r>
          </a:p>
        </p:txBody>
      </p:sp>
      <p:sp>
        <p:nvSpPr>
          <p:cNvPr id="6" name="A_e24d9"/>
          <p:cNvSpPr/>
          <p:nvPr/>
        </p:nvSpPr>
        <p:spPr>
          <a:xfrm>
            <a:off x="1358265" y="4135387"/>
            <a:ext cx="2140014" cy="477191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广阔　</a:t>
            </a:r>
          </a:p>
        </p:txBody>
      </p:sp>
      <p:sp>
        <p:nvSpPr>
          <p:cNvPr id="5" name="A_f37a9"/>
          <p:cNvSpPr/>
          <p:nvPr/>
        </p:nvSpPr>
        <p:spPr>
          <a:xfrm>
            <a:off x="8862060" y="3501403"/>
            <a:ext cx="2140014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宽广　</a:t>
            </a:r>
          </a:p>
        </p:txBody>
      </p:sp>
      <p:sp>
        <p:nvSpPr>
          <p:cNvPr id="4" name="A_b12e3"/>
          <p:cNvSpPr/>
          <p:nvPr/>
        </p:nvSpPr>
        <p:spPr>
          <a:xfrm>
            <a:off x="542290" y="2867419"/>
            <a:ext cx="2548001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的过程　</a:t>
            </a:r>
          </a:p>
        </p:txBody>
      </p:sp>
      <p:sp>
        <p:nvSpPr>
          <p:cNvPr id="3" name="A_b2b7e"/>
          <p:cNvSpPr/>
          <p:nvPr/>
        </p:nvSpPr>
        <p:spPr>
          <a:xfrm>
            <a:off x="6436360" y="2233435"/>
            <a:ext cx="2955989" cy="526207"/>
          </a:xfrm>
          <a:prstGeom prst="rect">
            <a:avLst/>
          </a:prstGeom>
          <a:solidFill>
            <a:srgbClr val="FFFFFF">
              <a:alpha val="0"/>
            </a:srgbClr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=""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  <a:sym typeface="Arial" panose="020b0604020202020204" pitchFamily="34" charset="0"/>
              </a:rPr>
              <a:t>　由盛而衰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4" grpId="0"/>
      <p:bldP spid="3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86</Paragraphs>
  <Slides>27</Slides>
  <Notes>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37">
      <vt:lpstr>Arial</vt:lpstr>
      <vt:lpstr>Calibri</vt:lpstr>
      <vt:lpstr>宋体</vt:lpstr>
      <vt:lpstr>黑体</vt:lpstr>
      <vt:lpstr>微软雅黑</vt:lpstr>
      <vt:lpstr>Times New Roman</vt:lpstr>
      <vt:lpstr>楷体</vt:lpstr>
      <vt:lpstr>NEU-BZ-S92</vt:lpstr>
      <vt:lpstr>方正书宋_GBK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2021-09-29T10:13:11.977</cp:lastPrinted>
  <dcterms:created xsi:type="dcterms:W3CDTF">2021-09-29T10:13:11Z</dcterms:created>
  <dcterms:modified xsi:type="dcterms:W3CDTF">2021-09-29T02:13:12Z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