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418" r:id="rId3"/>
    <p:sldId id="421" r:id="rId4"/>
    <p:sldId id="448" r:id="rId5"/>
    <p:sldId id="287" r:id="rId6"/>
    <p:sldId id="351" r:id="rId7"/>
    <p:sldId id="299" r:id="rId8"/>
    <p:sldId id="422" r:id="rId9"/>
    <p:sldId id="409" r:id="rId10"/>
    <p:sldId id="410" r:id="rId11"/>
    <p:sldId id="423" r:id="rId12"/>
    <p:sldId id="445" r:id="rId13"/>
    <p:sldId id="446" r:id="rId14"/>
    <p:sldId id="447" r:id="rId15"/>
    <p:sldId id="424" r:id="rId16"/>
    <p:sldId id="444" r:id="rId17"/>
    <p:sldId id="443" r:id="rId18"/>
    <p:sldId id="426" r:id="rId19"/>
    <p:sldId id="427" r:id="rId20"/>
    <p:sldId id="428" r:id="rId21"/>
    <p:sldId id="429" r:id="rId22"/>
    <p:sldId id="430" r:id="rId23"/>
    <p:sldId id="356" r:id="rId24"/>
    <p:sldId id="354" r:id="rId25"/>
    <p:sldId id="411" r:id="rId26"/>
    <p:sldId id="420" r:id="rId27"/>
    <p:sldId id="419" r:id="rId28"/>
    <p:sldId id="367" r:id="rId29"/>
    <p:sldId id="380" r:id="rId30"/>
    <p:sldId id="395" r:id="rId31"/>
    <p:sldId id="404" r:id="rId32"/>
    <p:sldId id="431" r:id="rId33"/>
    <p:sldId id="434" r:id="rId34"/>
    <p:sldId id="368" r:id="rId35"/>
    <p:sldId id="369" r:id="rId36"/>
    <p:sldId id="381" r:id="rId37"/>
    <p:sldId id="432" r:id="rId38"/>
    <p:sldId id="433" r:id="rId39"/>
    <p:sldId id="360" r:id="rId40"/>
    <p:sldId id="435" r:id="rId41"/>
    <p:sldId id="370" r:id="rId42"/>
    <p:sldId id="371" r:id="rId43"/>
    <p:sldId id="385" r:id="rId44"/>
    <p:sldId id="436" r:id="rId45"/>
    <p:sldId id="468" r:id="rId46"/>
    <p:sldId id="372" r:id="rId47"/>
    <p:sldId id="388" r:id="rId48"/>
    <p:sldId id="389" r:id="rId49"/>
    <p:sldId id="391" r:id="rId50"/>
    <p:sldId id="437" r:id="rId51"/>
    <p:sldId id="392" r:id="rId52"/>
    <p:sldId id="439" r:id="rId53"/>
    <p:sldId id="390" r:id="rId54"/>
    <p:sldId id="438" r:id="rId55"/>
    <p:sldId id="442" r:id="rId56"/>
    <p:sldId id="464" r:id="rId57"/>
    <p:sldId id="465" r:id="rId58"/>
    <p:sldId id="466" r:id="rId59"/>
    <p:sldId id="326" r:id="rId60"/>
    <p:sldId id="414" r:id="rId61"/>
    <p:sldId id="415" r:id="rId62"/>
    <p:sldId id="416" r:id="rId63"/>
    <p:sldId id="467" r:id="rId64"/>
    <p:sldId id="453" r:id="rId65"/>
    <p:sldId id="454" r:id="rId66"/>
    <p:sldId id="455" r:id="rId67"/>
    <p:sldId id="456" r:id="rId68"/>
    <p:sldId id="457" r:id="rId69"/>
    <p:sldId id="458" r:id="rId70"/>
    <p:sldId id="459" r:id="rId71"/>
    <p:sldId id="460" r:id="rId72"/>
    <p:sldId id="461" r:id="rId73"/>
    <p:sldId id="462" r:id="rId74"/>
    <p:sldId id="463" r:id="rId7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CC0099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CC0099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CC0099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CC0099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CC0099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CC0099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CC0099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CC0099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CC0099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0033"/>
    <a:srgbClr val="FF9900"/>
    <a:srgbClr val="000066"/>
    <a:srgbClr val="003366"/>
    <a:srgbClr val="CC3399"/>
    <a:srgbClr val="EB1A15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95"/>
    <p:restoredTop sz="94660"/>
  </p:normalViewPr>
  <p:slideViewPr>
    <p:cSldViewPr showGuides="1">
      <p:cViewPr varScale="1">
        <p:scale>
          <a:sx n="76" d="100"/>
          <a:sy n="76" d="100"/>
        </p:scale>
        <p:origin x="-93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6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0" Type="http://schemas.openxmlformats.org/officeDocument/2006/relationships/tableStyles" Target="tableStyles.xml"/><Relationship Id="rId8" Type="http://schemas.openxmlformats.org/officeDocument/2006/relationships/slide" Target="slides/slide6.xml"/><Relationship Id="rId79" Type="http://schemas.openxmlformats.org/officeDocument/2006/relationships/viewProps" Target="viewProps.xml"/><Relationship Id="rId78" Type="http://schemas.openxmlformats.org/officeDocument/2006/relationships/presProps" Target="presProps.xml"/><Relationship Id="rId77" Type="http://schemas.openxmlformats.org/officeDocument/2006/relationships/handoutMaster" Target="handoutMasters/handoutMaster1.xml"/><Relationship Id="rId76" Type="http://schemas.openxmlformats.org/officeDocument/2006/relationships/notesMaster" Target="notesMasters/notesMaster1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8962" name="页眉占位符 1689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1" strike="noStrike" noProof="1" dirty="0">
              <a:solidFill>
                <a:srgbClr val="CC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8963" name="日期占位符 168962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1" strike="noStrike" noProof="1" dirty="0">
              <a:solidFill>
                <a:srgbClr val="CC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8964" name="页脚占位符 168963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fontAlgn="base"/>
            <a:endParaRPr lang="zh-CN" altLang="en-US" sz="1200" b="1" strike="noStrike" noProof="1" dirty="0">
              <a:solidFill>
                <a:srgbClr val="CC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8965" name="灯片编号占位符 168964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fontAlgn="base"/>
            <a:fld id="{9A0DB2DC-4C9A-4742-B13C-FB6460FD3503}" type="slidenum">
              <a:rPr lang="zh-CN" altLang="en-US" sz="1200" b="1" strike="noStrike" noProof="1" dirty="0">
                <a:solidFill>
                  <a:srgbClr val="CC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lang="zh-CN" altLang="en-US" sz="1200" b="1" strike="noStrike" noProof="1" dirty="0">
              <a:solidFill>
                <a:srgbClr val="CC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6147" name="日期占位符 6146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13316" name="幻灯片图像占位符 6147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6148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cover dir="ru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CC0099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CC0099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CC0099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CC0099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CC0099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CC0099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CC0099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rgbClr val="CC0099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hyperlink" Target="http://travelguide.sunnychina.com/travel_image/5637/31230/1" TargetMode="Externa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.jpeg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3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36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93537" descr="200439076605"/>
          <p:cNvPicPr>
            <a:picLocks noChangeAspect="1"/>
          </p:cNvPicPr>
          <p:nvPr/>
        </p:nvPicPr>
        <p:blipFill>
          <a:blip r:embed="rId1"/>
          <a:srcRect l="13811" t="14487" r="7927" b="7683"/>
          <a:stretch>
            <a:fillRect/>
          </a:stretch>
        </p:blipFill>
        <p:spPr>
          <a:xfrm>
            <a:off x="0" y="-19050"/>
            <a:ext cx="9144000" cy="689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3539" name="矩形 193538"/>
          <p:cNvSpPr/>
          <p:nvPr/>
        </p:nvSpPr>
        <p:spPr>
          <a:xfrm>
            <a:off x="792163" y="1584325"/>
            <a:ext cx="7335837" cy="1616075"/>
          </a:xfrm>
          <a:prstGeom prst="rect">
            <a:avLst/>
          </a:prstGeom>
          <a:noFill/>
          <a:ln w="9525">
            <a:noFill/>
          </a:ln>
          <a:effectLst>
            <a:outerShdw dist="74053" dir="3542174" algn="ctr" rotWithShape="0">
              <a:schemeClr val="bg2">
                <a:alpha val="50000"/>
              </a:schemeClr>
            </a:outerShdw>
          </a:effectLst>
        </p:spPr>
        <p:txBody>
          <a:bodyPr anchor="t" anchorCtr="0">
            <a:spAutoFit/>
          </a:bodyPr>
          <a:p>
            <a:pPr algn="ctr"/>
            <a:r>
              <a:rPr lang="zh-CN" altLang="en-US" sz="10000" i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游褒禅山记</a:t>
            </a:r>
            <a:endParaRPr lang="zh-CN" altLang="en-US" sz="10000" i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3540" name="矩形 193539"/>
          <p:cNvSpPr/>
          <p:nvPr/>
        </p:nvSpPr>
        <p:spPr>
          <a:xfrm>
            <a:off x="5791200" y="3954463"/>
            <a:ext cx="2516188" cy="823912"/>
          </a:xfrm>
          <a:prstGeom prst="rect">
            <a:avLst/>
          </a:prstGeom>
          <a:noFill/>
          <a:ln w="9525">
            <a:noFill/>
          </a:ln>
          <a:effectLst>
            <a:outerShdw dist="45791" dir="3378595" algn="ctr" rotWithShape="0">
              <a:schemeClr val="bg2">
                <a:alpha val="50000"/>
              </a:schemeClr>
            </a:outerShdw>
          </a:effectLst>
        </p:spPr>
        <p:txBody>
          <a:bodyPr anchor="t" anchorCtr="0">
            <a:spAutoFit/>
          </a:bodyPr>
          <a:p>
            <a:r>
              <a:rPr lang="zh-CN" altLang="en-US" sz="4800" i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王安石</a:t>
            </a:r>
            <a:endParaRPr lang="zh-CN" altLang="en-US" sz="4800" i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/>
      <p:bldP spid="1935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98657" descr="湖畔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椭圆 198658"/>
          <p:cNvSpPr/>
          <p:nvPr/>
        </p:nvSpPr>
        <p:spPr>
          <a:xfrm>
            <a:off x="457200" y="762000"/>
            <a:ext cx="2819400" cy="4419600"/>
          </a:xfrm>
          <a:prstGeom prst="ellipse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3555" name="组合 198659"/>
          <p:cNvGrpSpPr/>
          <p:nvPr/>
        </p:nvGrpSpPr>
        <p:grpSpPr>
          <a:xfrm>
            <a:off x="250825" y="188913"/>
            <a:ext cx="2667000" cy="685800"/>
            <a:chOff x="3888" y="1248"/>
            <a:chExt cx="1680" cy="432"/>
          </a:xfrm>
        </p:grpSpPr>
        <p:pic>
          <p:nvPicPr>
            <p:cNvPr id="23556" name="图片 198660" descr="u=3244320689,1141621666&amp;gp=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BCBFC4"/>
                </a:clrFrom>
                <a:clrTo>
                  <a:srgbClr val="BCBFC4">
                    <a:alpha val="0"/>
                  </a:srgbClr>
                </a:clrTo>
              </a:clrChange>
              <a:lum contrast="54000"/>
            </a:blip>
            <a:stretch>
              <a:fillRect/>
            </a:stretch>
          </p:blipFill>
          <p:spPr>
            <a:xfrm>
              <a:off x="3888" y="1248"/>
              <a:ext cx="1680" cy="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7" name="文本框 198661"/>
            <p:cNvSpPr txBox="1"/>
            <p:nvPr/>
          </p:nvSpPr>
          <p:spPr>
            <a:xfrm>
              <a:off x="4176" y="1248"/>
              <a:ext cx="120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FF00"/>
                  </a:solidFill>
                  <a:latin typeface="Times New Roman" panose="02020603050405020304" pitchFamily="18" charset="0"/>
                  <a:ea typeface="隶书" pitchFamily="49" charset="-122"/>
                </a:rPr>
                <a:t>文学常识</a:t>
              </a:r>
              <a:endPara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sp>
        <p:nvSpPr>
          <p:cNvPr id="198663" name="文本框 198662"/>
          <p:cNvSpPr txBox="1"/>
          <p:nvPr/>
        </p:nvSpPr>
        <p:spPr>
          <a:xfrm>
            <a:off x="179388" y="765175"/>
            <a:ext cx="8785225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006600"/>
                </a:solidFill>
                <a:latin typeface="方正姚体" pitchFamily="2" charset="-122"/>
                <a:ea typeface="方正姚体" pitchFamily="2" charset="-122"/>
              </a:rPr>
              <a:t>        </a:t>
            </a: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褒禅山位于安徽省境内，风景秀美</a:t>
            </a:r>
            <a:r>
              <a:rPr lang="zh-CN" altLang="en-US" sz="32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主要景点是“一寺二洞”。前洞有“华阳”等石刻文字；后洞又称“碑洞”。</a:t>
            </a:r>
            <a:endParaRPr lang="zh-CN" altLang="en-US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198664" name="对象 198663"/>
          <p:cNvGraphicFramePr/>
          <p:nvPr/>
        </p:nvGraphicFramePr>
        <p:xfrm>
          <a:off x="179388" y="2420938"/>
          <a:ext cx="8785225" cy="424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4572000" imgH="3429000" progId="PowerPoint.Slide.8">
                  <p:embed/>
                </p:oleObj>
              </mc:Choice>
              <mc:Fallback>
                <p:oleObj name="" r:id="rId3" imgW="4572000" imgH="3429000" progId="PowerPoint.Slid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388" y="2420938"/>
                        <a:ext cx="8785225" cy="4248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222209"/>
          <p:cNvSpPr/>
          <p:nvPr/>
        </p:nvSpPr>
        <p:spPr>
          <a:xfrm>
            <a:off x="684213" y="260350"/>
            <a:ext cx="7920037" cy="41132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褒禅山华阳洞</a:t>
            </a:r>
            <a:b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</a:b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褒禅山位于含山县城东北处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7.5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公里，旧名</a:t>
            </a:r>
            <a:r>
              <a:rPr lang="zh-CN" altLang="en-US" sz="3200" u="sng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花山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。唐贞观年间，高僧</a:t>
            </a:r>
            <a:r>
              <a:rPr lang="zh-CN" altLang="en-US" sz="3200" u="sng" dirty="0">
                <a:solidFill>
                  <a:srgbClr val="0033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慧褒禅师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结庐山下，死后葬此，其弟子改花山为</a:t>
            </a:r>
            <a:r>
              <a:rPr lang="zh-CN" altLang="en-US" sz="3200" u="sng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褒禅山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北宋至和元年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(1054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，著名文学家</a:t>
            </a:r>
            <a:r>
              <a:rPr lang="zh-CN" altLang="en-US" sz="3200" u="sng" dirty="0">
                <a:solidFill>
                  <a:srgbClr val="0033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王安石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游览此山，写下千古名篇</a:t>
            </a:r>
            <a:r>
              <a:rPr lang="en-US" altLang="zh-CN" sz="3200" u="sng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u="sng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游褒禅山记</a:t>
            </a:r>
            <a:r>
              <a:rPr lang="en-US" altLang="zh-CN" sz="3200" u="sng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从此，褒禅山名扬海内外。</a:t>
            </a:r>
            <a:endParaRPr lang="zh-CN" altLang="en-US" sz="3200" b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4578" name="图片 222211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508500"/>
            <a:ext cx="8642350" cy="210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223233"/>
          <p:cNvSpPr/>
          <p:nvPr/>
        </p:nvSpPr>
        <p:spPr>
          <a:xfrm>
            <a:off x="323850" y="476250"/>
            <a:ext cx="41052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dist"/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5602" name="图片 223234" descr="华阳"/>
          <p:cNvPicPr>
            <a:picLocks noChangeAspect="1"/>
          </p:cNvPicPr>
          <p:nvPr/>
        </p:nvPicPr>
        <p:blipFill>
          <a:blip r:embed="rId1">
            <a:lum bright="17999" contrast="54000"/>
          </a:blip>
          <a:srcRect l="15019" r="1312"/>
          <a:stretch>
            <a:fillRect/>
          </a:stretch>
        </p:blipFill>
        <p:spPr>
          <a:xfrm>
            <a:off x="6084888" y="620713"/>
            <a:ext cx="2735262" cy="5640387"/>
          </a:xfrm>
          <a:prstGeom prst="rect">
            <a:avLst/>
          </a:prstGeom>
          <a:ln w="9525" cap="flat" cmpd="sng">
            <a:solidFill>
              <a:srgbClr val="FFCC99"/>
            </a:solidFill>
            <a:prstDash val="sysDot"/>
            <a:miter/>
            <a:headEnd type="none" w="med" len="med"/>
            <a:tailEnd type="none" w="med" len="med"/>
          </a:ln>
        </p:spPr>
      </p:pic>
      <p:sp>
        <p:nvSpPr>
          <p:cNvPr id="25603" name="矩形 223235"/>
          <p:cNvSpPr/>
          <p:nvPr/>
        </p:nvSpPr>
        <p:spPr>
          <a:xfrm>
            <a:off x="4643438" y="1125538"/>
            <a:ext cx="1158875" cy="447675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华文行楷" pitchFamily="2" charset="-122"/>
              </a:rPr>
              <a:t>洞中有洞，洞里有河。</a:t>
            </a:r>
            <a:endParaRPr lang="zh-CN" altLang="en-US" sz="3200" dirty="0">
              <a:solidFill>
                <a:srgbClr val="CC330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华文行楷" pitchFamily="2" charset="-122"/>
              </a:rPr>
              <a:t>河上泛舟，洞洞相通。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　</a:t>
            </a:r>
            <a:endParaRPr lang="zh-CN" altLang="en-US" sz="3200" dirty="0">
              <a:solidFill>
                <a:srgbClr val="CC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4" name="文本框 223236"/>
          <p:cNvSpPr txBox="1"/>
          <p:nvPr/>
        </p:nvSpPr>
        <p:spPr>
          <a:xfrm>
            <a:off x="250825" y="549275"/>
            <a:ext cx="3889375" cy="57054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400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华阳洞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/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洞深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1600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米，有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大景区、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102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个景点。洞群分前洞、后洞、天洞、地洞。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/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前洞有“华阳”、“万象皆空”等石刻文字。后洞又称“碑洞”，即王安石当年游览路线。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24259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88913"/>
            <a:ext cx="8713788" cy="6408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4258" name="矩形 224257"/>
          <p:cNvSpPr/>
          <p:nvPr/>
        </p:nvSpPr>
        <p:spPr>
          <a:xfrm>
            <a:off x="827088" y="1916113"/>
            <a:ext cx="7489825" cy="4368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公元</a:t>
            </a:r>
            <a:r>
              <a:rPr lang="en-US" altLang="zh-CN" sz="4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1051</a:t>
            </a:r>
            <a:r>
              <a:rPr lang="en-US" altLang="zh-CN" sz="40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en-US" altLang="zh-CN" sz="4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1054</a:t>
            </a: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年，王安石任舒州（现在安徽省潜山县）通判，</a:t>
            </a:r>
            <a:r>
              <a:rPr lang="en-US" altLang="zh-CN" sz="4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1054</a:t>
            </a: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年（宋仁宗至和元年）</a:t>
            </a:r>
            <a:r>
              <a:rPr lang="en-US" altLang="zh-CN" sz="4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月，辞职回家探亲，在归途中游览了山峦起伏，有泉有洞，风景秀美的褒禅山，同年</a:t>
            </a:r>
            <a:r>
              <a:rPr lang="en-US" altLang="zh-CN" sz="4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月以追记形式写下此文，当时他</a:t>
            </a:r>
            <a:r>
              <a:rPr lang="en-US" altLang="zh-CN" sz="4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岁。</a:t>
            </a:r>
            <a:endParaRPr lang="zh-CN" altLang="en-US" sz="4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4259" name="文本框 224258"/>
          <p:cNvSpPr txBox="1"/>
          <p:nvPr/>
        </p:nvSpPr>
        <p:spPr>
          <a:xfrm>
            <a:off x="3203575" y="404813"/>
            <a:ext cx="2376488" cy="11985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7200" dirty="0">
                <a:solidFill>
                  <a:srgbClr val="EB1A1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 景</a:t>
            </a:r>
            <a:endParaRPr lang="zh-CN" altLang="en-US" sz="7200" dirty="0">
              <a:solidFill>
                <a:srgbClr val="EB1A1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 animBg="1"/>
      <p:bldP spid="2242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褒禅寺"/>
          <p:cNvPicPr>
            <a:picLocks noChangeAspect="1"/>
          </p:cNvPicPr>
          <p:nvPr/>
        </p:nvPicPr>
        <p:blipFill>
          <a:blip r:embed="rId1">
            <a:lum contrast="24000"/>
          </a:blip>
          <a:stretch>
            <a:fillRect/>
          </a:stretch>
        </p:blipFill>
        <p:spPr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683" name="Rectangle 5"/>
          <p:cNvSpPr/>
          <p:nvPr/>
        </p:nvSpPr>
        <p:spPr>
          <a:xfrm>
            <a:off x="7380288" y="981075"/>
            <a:ext cx="647700" cy="15541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褒禅寺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" descr="坐落在褒禅山西南面半山腰上的褒禅寺（远跳）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33375"/>
            <a:ext cx="4465638" cy="626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2"/>
          <p:cNvSpPr/>
          <p:nvPr/>
        </p:nvSpPr>
        <p:spPr>
          <a:xfrm>
            <a:off x="5219700" y="5229225"/>
            <a:ext cx="3424238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b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坐落在褒禅山西南面半山腰上的褒禅寺</a:t>
            </a:r>
            <a:endParaRPr lang="zh-CN" altLang="en-US" b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196" name="图片 3" descr="坐落在褒禅山西南面半山腰上的褒禅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765175"/>
            <a:ext cx="3816350" cy="3313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 descr="华阳洞入口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88913"/>
            <a:ext cx="8642350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矩形 2"/>
          <p:cNvSpPr/>
          <p:nvPr/>
        </p:nvSpPr>
        <p:spPr>
          <a:xfrm>
            <a:off x="684213" y="981075"/>
            <a:ext cx="1970087" cy="519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华阳洞入口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Ba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1730" name="图片 201729" descr="200431065159979"/>
          <p:cNvPicPr>
            <a:picLocks noChangeAspect="1"/>
          </p:cNvPicPr>
          <p:nvPr/>
        </p:nvPicPr>
        <p:blipFill>
          <a:blip r:embed="rId1"/>
          <a:srcRect l="13086" t="7683" r="7927" b="8659"/>
          <a:stretch>
            <a:fillRect/>
          </a:stretch>
        </p:blipFill>
        <p:spPr>
          <a:xfrm>
            <a:off x="4643438" y="188913"/>
            <a:ext cx="432117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1" name="文本框 201730"/>
          <p:cNvSpPr txBox="1"/>
          <p:nvPr/>
        </p:nvSpPr>
        <p:spPr>
          <a:xfrm>
            <a:off x="4643438" y="2708275"/>
            <a:ext cx="1754187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华阳洞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1732" name="图片 201731" descr="200431065230961"/>
          <p:cNvPicPr>
            <a:picLocks noChangeAspect="1"/>
          </p:cNvPicPr>
          <p:nvPr/>
        </p:nvPicPr>
        <p:blipFill>
          <a:blip r:embed="rId2"/>
          <a:srcRect l="8122" t="7509" r="8447" b="8832"/>
          <a:stretch>
            <a:fillRect/>
          </a:stretch>
        </p:blipFill>
        <p:spPr>
          <a:xfrm>
            <a:off x="179388" y="3500438"/>
            <a:ext cx="4392612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3" name="图片 201732" descr="hy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500438"/>
            <a:ext cx="4321175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4" name="图片 201733" descr="20066216112507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88" y="188913"/>
            <a:ext cx="4392612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1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2754" name="图片 202753" descr="200431065821727"/>
          <p:cNvPicPr>
            <a:picLocks noChangeAspect="1"/>
          </p:cNvPicPr>
          <p:nvPr/>
        </p:nvPicPr>
        <p:blipFill>
          <a:blip r:embed="rId1"/>
          <a:srcRect l="7927" t="7683" r="7927" b="7683"/>
          <a:stretch>
            <a:fillRect/>
          </a:stretch>
        </p:blipFill>
        <p:spPr>
          <a:xfrm>
            <a:off x="4572000" y="3429000"/>
            <a:ext cx="4392613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2755" name="文本框 202754"/>
          <p:cNvSpPr txBox="1"/>
          <p:nvPr/>
        </p:nvSpPr>
        <p:spPr>
          <a:xfrm>
            <a:off x="4643438" y="6021388"/>
            <a:ext cx="1754187" cy="579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华阳洞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2756" name="图片 202755" descr="200431105557935"/>
          <p:cNvPicPr>
            <a:picLocks noChangeAspect="1"/>
          </p:cNvPicPr>
          <p:nvPr/>
        </p:nvPicPr>
        <p:blipFill>
          <a:blip r:embed="rId2"/>
          <a:srcRect l="7855" t="7390" r="7487" b="7715"/>
          <a:stretch>
            <a:fillRect/>
          </a:stretch>
        </p:blipFill>
        <p:spPr>
          <a:xfrm>
            <a:off x="179388" y="115888"/>
            <a:ext cx="4321175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2757" name="图片 202756" descr="200431065416155"/>
          <p:cNvPicPr>
            <a:picLocks noChangeAspect="1"/>
          </p:cNvPicPr>
          <p:nvPr/>
        </p:nvPicPr>
        <p:blipFill>
          <a:blip r:embed="rId3"/>
          <a:srcRect l="7927" t="7683" r="7178" b="7683"/>
          <a:stretch>
            <a:fillRect/>
          </a:stretch>
        </p:blipFill>
        <p:spPr>
          <a:xfrm>
            <a:off x="179388" y="3429000"/>
            <a:ext cx="4321175" cy="3240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2758" name="图片 202757" descr="200431065533520"/>
          <p:cNvPicPr>
            <a:picLocks noChangeAspect="1"/>
          </p:cNvPicPr>
          <p:nvPr/>
        </p:nvPicPr>
        <p:blipFill>
          <a:blip r:embed="rId4"/>
          <a:srcRect l="7927" t="7683" r="7927" b="7683"/>
          <a:stretch>
            <a:fillRect/>
          </a:stretch>
        </p:blipFill>
        <p:spPr>
          <a:xfrm>
            <a:off x="4572000" y="115888"/>
            <a:ext cx="4392613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3778" name="Picture 4" descr="图片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3779" name="Text Box 3"/>
          <p:cNvSpPr txBox="1"/>
          <p:nvPr/>
        </p:nvSpPr>
        <p:spPr>
          <a:xfrm>
            <a:off x="657225" y="5768975"/>
            <a:ext cx="1754188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华阳洞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3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96620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6611" name="组合 196610"/>
          <p:cNvGrpSpPr/>
          <p:nvPr/>
        </p:nvGrpSpPr>
        <p:grpSpPr>
          <a:xfrm>
            <a:off x="-152400" y="228600"/>
            <a:ext cx="2667000" cy="685800"/>
            <a:chOff x="3888" y="1248"/>
            <a:chExt cx="1680" cy="432"/>
          </a:xfrm>
        </p:grpSpPr>
        <p:pic>
          <p:nvPicPr>
            <p:cNvPr id="15363" name="图片 196611" descr="u=3244320689,1141621666&amp;gp=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BCBFC4"/>
                </a:clrFrom>
                <a:clrTo>
                  <a:srgbClr val="BCBFC4">
                    <a:alpha val="0"/>
                  </a:srgbClr>
                </a:clrTo>
              </a:clrChange>
              <a:lum contrast="54000"/>
            </a:blip>
            <a:stretch>
              <a:fillRect/>
            </a:stretch>
          </p:blipFill>
          <p:spPr>
            <a:xfrm>
              <a:off x="3888" y="1248"/>
              <a:ext cx="1680" cy="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4" name="文本框 196612"/>
            <p:cNvSpPr txBox="1"/>
            <p:nvPr/>
          </p:nvSpPr>
          <p:spPr>
            <a:xfrm>
              <a:off x="4176" y="1248"/>
              <a:ext cx="120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FF00"/>
                  </a:solidFill>
                  <a:latin typeface="Times New Roman" panose="02020603050405020304" pitchFamily="18" charset="0"/>
                  <a:ea typeface="隶书" pitchFamily="49" charset="-122"/>
                </a:rPr>
                <a:t>文学常识</a:t>
              </a:r>
              <a:endPara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sp>
        <p:nvSpPr>
          <p:cNvPr id="196615" name="文本框 196614"/>
          <p:cNvSpPr txBox="1"/>
          <p:nvPr/>
        </p:nvSpPr>
        <p:spPr>
          <a:xfrm>
            <a:off x="762000" y="1143000"/>
            <a:ext cx="7339013" cy="1524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[</a:t>
            </a:r>
            <a:r>
              <a:rPr lang="zh-CN" altLang="en-US" sz="54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记</a:t>
            </a:r>
            <a:r>
              <a:rPr lang="en-US" altLang="zh-CN" sz="540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]</a:t>
            </a:r>
            <a:r>
              <a:rPr lang="zh-CN" altLang="en-US" sz="3600" dirty="0">
                <a:solidFill>
                  <a:srgbClr val="336600"/>
                </a:solidFill>
                <a:latin typeface="Times New Roman" panose="02020603050405020304" pitchFamily="18" charset="0"/>
                <a:ea typeface="方正姚体" pitchFamily="2" charset="-122"/>
              </a:rPr>
              <a:t>： 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“记”是一种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文体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，有奏记、游记、杂记。</a:t>
            </a:r>
            <a:endParaRPr lang="zh-CN" altLang="en-US" sz="4000" dirty="0">
              <a:solidFill>
                <a:srgbClr val="3366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grpSp>
        <p:nvGrpSpPr>
          <p:cNvPr id="196616" name="组合 196615"/>
          <p:cNvGrpSpPr/>
          <p:nvPr/>
        </p:nvGrpSpPr>
        <p:grpSpPr>
          <a:xfrm>
            <a:off x="762000" y="3154363"/>
            <a:ext cx="8001000" cy="2238375"/>
            <a:chOff x="480" y="1987"/>
            <a:chExt cx="5040" cy="1410"/>
          </a:xfrm>
        </p:grpSpPr>
        <p:sp>
          <p:nvSpPr>
            <p:cNvPr id="15367" name="文本框 196616"/>
            <p:cNvSpPr txBox="1"/>
            <p:nvPr/>
          </p:nvSpPr>
          <p:spPr>
            <a:xfrm>
              <a:off x="480" y="1987"/>
              <a:ext cx="5040" cy="1410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游记</a:t>
              </a:r>
              <a:r>
                <a:rPr lang="zh-CN" altLang="en-US" sz="3200" dirty="0">
                  <a:solidFill>
                    <a:srgbClr val="3366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：记录游览中的所见、所闻、所感的文章。</a:t>
              </a:r>
              <a:r>
                <a:rPr lang="zh-CN" altLang="en-US" sz="3200" dirty="0">
                  <a:solidFill>
                    <a:srgbClr val="336600"/>
                  </a:solidFill>
                  <a:latin typeface="_x000B__x000C_" charset="0"/>
                  <a:ea typeface="方正姚体" pitchFamily="2" charset="-122"/>
                </a:rPr>
                <a:t>主要特点是抓住山川风物的特点，表现山水之美，抒发作者的感情。</a:t>
              </a:r>
              <a:r>
                <a:rPr lang="zh-CN" altLang="en-US" sz="3200" dirty="0">
                  <a:solidFill>
                    <a:srgbClr val="FF0000"/>
                  </a:solidFill>
                  <a:latin typeface="_x000B__x000C_" charset="0"/>
                  <a:ea typeface="方正姚体" pitchFamily="2" charset="-122"/>
                </a:rPr>
                <a:t>一般以记为主，以感为辅。</a:t>
              </a:r>
              <a:endParaRPr lang="zh-CN" altLang="en-US" sz="3200" dirty="0">
                <a:solidFill>
                  <a:srgbClr val="FF0000"/>
                </a:solidFill>
                <a:latin typeface="_x000B__x000C_" charset="0"/>
                <a:ea typeface="方正姚体" pitchFamily="2" charset="-122"/>
              </a:endParaRPr>
            </a:p>
          </p:txBody>
        </p:sp>
        <p:grpSp>
          <p:nvGrpSpPr>
            <p:cNvPr id="15368" name="组合 196617"/>
            <p:cNvGrpSpPr/>
            <p:nvPr/>
          </p:nvGrpSpPr>
          <p:grpSpPr>
            <a:xfrm>
              <a:off x="576" y="2400"/>
              <a:ext cx="4800" cy="288"/>
              <a:chOff x="576" y="2400"/>
              <a:chExt cx="4800" cy="288"/>
            </a:xfrm>
          </p:grpSpPr>
          <p:sp>
            <p:nvSpPr>
              <p:cNvPr id="15369" name="直接连接符 196618"/>
              <p:cNvSpPr/>
              <p:nvPr/>
            </p:nvSpPr>
            <p:spPr>
              <a:xfrm>
                <a:off x="1344" y="2400"/>
                <a:ext cx="4032" cy="0"/>
              </a:xfrm>
              <a:prstGeom prst="line">
                <a:avLst/>
              </a:prstGeom>
              <a:ln w="38100" cap="flat" cmpd="dbl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370" name="直接连接符 196619"/>
              <p:cNvSpPr/>
              <p:nvPr/>
            </p:nvSpPr>
            <p:spPr>
              <a:xfrm>
                <a:off x="576" y="2688"/>
                <a:ext cx="288" cy="0"/>
              </a:xfrm>
              <a:prstGeom prst="line">
                <a:avLst/>
              </a:prstGeom>
              <a:ln w="38100" cap="flat" cmpd="dbl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02" name="图片 204801" descr="200431104529399"/>
          <p:cNvPicPr>
            <a:picLocks noChangeAspect="1"/>
          </p:cNvPicPr>
          <p:nvPr/>
        </p:nvPicPr>
        <p:blipFill>
          <a:blip r:embed="rId1"/>
          <a:srcRect l="7927" t="8659" r="7927" b="8659"/>
          <a:stretch>
            <a:fillRect/>
          </a:stretch>
        </p:blipFill>
        <p:spPr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03" name="矩形 204802"/>
          <p:cNvSpPr/>
          <p:nvPr/>
        </p:nvSpPr>
        <p:spPr>
          <a:xfrm>
            <a:off x="468313" y="333375"/>
            <a:ext cx="3598862" cy="22891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王安石的名言：</a:t>
            </a:r>
            <a:endParaRPr lang="zh-CN" altLang="en-US" sz="36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“天变不足畏，</a:t>
            </a:r>
            <a:endParaRPr lang="zh-CN" altLang="en-US" sz="36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祖宗不可法，</a:t>
            </a:r>
            <a:endParaRPr lang="zh-CN" altLang="en-US" sz="36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人言不足恤。”</a:t>
            </a:r>
            <a:endParaRPr lang="zh-CN" altLang="en-US" sz="36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04" name="文本框 204803"/>
          <p:cNvSpPr txBox="1"/>
          <p:nvPr/>
        </p:nvSpPr>
        <p:spPr>
          <a:xfrm>
            <a:off x="657225" y="5768975"/>
            <a:ext cx="1754188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华阳洞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animBg="1"/>
      <p:bldP spid="20480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826" name="图片 205825" descr="b3213t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15888"/>
            <a:ext cx="8785225" cy="655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5842" name="图片 119815" descr="2005123132331_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98" y="188278"/>
            <a:ext cx="8785225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2" name="矩形 119811"/>
          <p:cNvSpPr/>
          <p:nvPr/>
        </p:nvSpPr>
        <p:spPr>
          <a:xfrm>
            <a:off x="682943" y="620395"/>
            <a:ext cx="4340225" cy="172878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7200" dirty="0">
                <a:solidFill>
                  <a:srgbClr val="E9193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听读课文</a:t>
            </a:r>
            <a:endParaRPr lang="zh-CN" altLang="en-US" sz="7200">
              <a:solidFill>
                <a:srgbClr val="E9193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9813" name="矩形 119812"/>
          <p:cNvSpPr/>
          <p:nvPr/>
        </p:nvSpPr>
        <p:spPr>
          <a:xfrm>
            <a:off x="683260" y="3284538"/>
            <a:ext cx="7129463" cy="27051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注意字词的读音。</a:t>
            </a:r>
            <a:endParaRPr lang="zh-CN" altLang="en-US" sz="4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注意长句的停顿。</a:t>
            </a:r>
            <a:endParaRPr lang="zh-CN" altLang="en-US" sz="4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概括文章每段主要内容。</a:t>
            </a:r>
            <a:endParaRPr lang="zh-CN" altLang="en-US" sz="4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" name="游褒禅山记朗读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92090" y="105219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291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98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117776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文本框 117762"/>
          <p:cNvSpPr txBox="1"/>
          <p:nvPr/>
        </p:nvSpPr>
        <p:spPr>
          <a:xfrm>
            <a:off x="2819400" y="16764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sz="32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65" name="矩形 117764"/>
          <p:cNvSpPr/>
          <p:nvPr/>
        </p:nvSpPr>
        <p:spPr>
          <a:xfrm>
            <a:off x="250825" y="476250"/>
            <a:ext cx="8713788" cy="611981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、褒禅山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、而卒葬之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、庐冢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、有碑仆道 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、今言“华”如“华实”之“华”者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、有穴窈然  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、则或咎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、无物以相之   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、何可胜道也哉    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、箫君圭君玉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algn="just">
              <a:spcBef>
                <a:spcPct val="20000"/>
              </a:spcBef>
              <a:buSzTx/>
            </a:pPr>
            <a:r>
              <a:rPr lang="en-US" altLang="zh-CN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、余弟安国平父</a:t>
            </a:r>
            <a:endParaRPr lang="zh-CN" altLang="en-US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66" name="矩形 117765"/>
          <p:cNvSpPr/>
          <p:nvPr/>
        </p:nvSpPr>
        <p:spPr>
          <a:xfrm>
            <a:off x="3635375" y="476250"/>
            <a:ext cx="4495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>
                <a:solidFill>
                  <a:srgbClr val="D6009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solidFill>
                  <a:srgbClr val="D6009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bāo </a:t>
            </a:r>
            <a:r>
              <a:rPr lang="en-US" altLang="zh-CN" err="1">
                <a:solidFill>
                  <a:srgbClr val="D6009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chán</a:t>
            </a:r>
            <a:r>
              <a:rPr lang="zh-CN" altLang="en-US">
                <a:solidFill>
                  <a:srgbClr val="D6009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solidFill>
                  <a:srgbClr val="D6009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也就是华山）</a:t>
            </a:r>
            <a:endParaRPr lang="zh-CN" altLang="en-US" dirty="0">
              <a:solidFill>
                <a:srgbClr val="D6009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67" name="矩形 117766"/>
          <p:cNvSpPr/>
          <p:nvPr/>
        </p:nvSpPr>
        <p:spPr>
          <a:xfrm>
            <a:off x="3635375" y="1557338"/>
            <a:ext cx="28670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err="1">
                <a:latin typeface="黑体" panose="02010609060101010101" pitchFamily="2" charset="-122"/>
                <a:ea typeface="黑体" panose="02010609060101010101" pitchFamily="2" charset="-122"/>
              </a:rPr>
              <a:t>zhǒng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坟墓）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68" name="矩形 117767"/>
          <p:cNvSpPr/>
          <p:nvPr/>
        </p:nvSpPr>
        <p:spPr>
          <a:xfrm>
            <a:off x="3635375" y="3068638"/>
            <a:ext cx="32385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yǎo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深远幽暗）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69" name="矩形 117768"/>
          <p:cNvSpPr/>
          <p:nvPr/>
        </p:nvSpPr>
        <p:spPr>
          <a:xfrm>
            <a:off x="3733800" y="3581400"/>
            <a:ext cx="255746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err="1">
                <a:latin typeface="黑体" panose="02010609060101010101" pitchFamily="2" charset="-122"/>
                <a:ea typeface="黑体" panose="02010609060101010101" pitchFamily="2" charset="-122"/>
              </a:rPr>
              <a:t>jiù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责怪）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70" name="矩形 117769"/>
          <p:cNvSpPr/>
          <p:nvPr/>
        </p:nvSpPr>
        <p:spPr>
          <a:xfrm>
            <a:off x="3733800" y="4114800"/>
            <a:ext cx="3976688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err="1">
                <a:latin typeface="黑体" panose="02010609060101010101" pitchFamily="2" charset="-122"/>
                <a:ea typeface="黑体" panose="02010609060101010101" pitchFamily="2" charset="-122"/>
              </a:rPr>
              <a:t>xi</a:t>
            </a:r>
            <a:r>
              <a:rPr lang="en-US" altLang="zh-CN" err="1"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err="1">
                <a:latin typeface="黑体" panose="02010609060101010101" pitchFamily="2" charset="-122"/>
                <a:ea typeface="黑体" panose="02010609060101010101" pitchFamily="2" charset="-122"/>
              </a:rPr>
              <a:t>ng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帮助）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71" name="矩形 117770"/>
          <p:cNvSpPr/>
          <p:nvPr/>
        </p:nvSpPr>
        <p:spPr>
          <a:xfrm>
            <a:off x="3810000" y="4648200"/>
            <a:ext cx="432276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err="1">
                <a:latin typeface="黑体" panose="02010609060101010101" pitchFamily="2" charset="-122"/>
                <a:ea typeface="黑体" panose="02010609060101010101" pitchFamily="2" charset="-122"/>
              </a:rPr>
              <a:t>shēng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完全，尽）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72" name="矩形 117771"/>
          <p:cNvSpPr/>
          <p:nvPr/>
        </p:nvSpPr>
        <p:spPr>
          <a:xfrm>
            <a:off x="3810000" y="5105400"/>
            <a:ext cx="28432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err="1">
                <a:latin typeface="黑体" panose="02010609060101010101" pitchFamily="2" charset="-122"/>
                <a:ea typeface="黑体" panose="02010609060101010101" pitchFamily="2" charset="-122"/>
              </a:rPr>
              <a:t>guī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人名）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73" name="矩形 117772"/>
          <p:cNvSpPr/>
          <p:nvPr/>
        </p:nvSpPr>
        <p:spPr>
          <a:xfrm>
            <a:off x="3886200" y="5697538"/>
            <a:ext cx="48006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fǔ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对男子的美称）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74" name="文本框 117773"/>
          <p:cNvSpPr txBox="1"/>
          <p:nvPr/>
        </p:nvSpPr>
        <p:spPr>
          <a:xfrm>
            <a:off x="3635375" y="981075"/>
            <a:ext cx="253841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zú</a:t>
            </a:r>
            <a:r>
              <a:rPr lang="zh-CN" altLang="en-US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死后）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775" name="文本框 117774"/>
          <p:cNvSpPr txBox="1"/>
          <p:nvPr/>
        </p:nvSpPr>
        <p:spPr>
          <a:xfrm>
            <a:off x="3635375" y="2133600"/>
            <a:ext cx="219392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pū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倒）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76" name="文本框 117775"/>
          <p:cNvSpPr txBox="1"/>
          <p:nvPr/>
        </p:nvSpPr>
        <p:spPr>
          <a:xfrm>
            <a:off x="6003925" y="2505075"/>
            <a:ext cx="28860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err="1">
                <a:latin typeface="黑体" panose="02010609060101010101" pitchFamily="2" charset="-122"/>
                <a:ea typeface="黑体" panose="02010609060101010101" pitchFamily="2" charset="-122"/>
              </a:rPr>
              <a:t>huā/huá/huá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 animBg="1"/>
      <p:bldP spid="117766" grpId="0"/>
      <p:bldP spid="117767" grpId="0"/>
      <p:bldP spid="117768" grpId="0"/>
      <p:bldP spid="117769" grpId="0"/>
      <p:bldP spid="117770" grpId="0"/>
      <p:bldP spid="117771" grpId="0"/>
      <p:bldP spid="117772" grpId="0"/>
      <p:bldP spid="117773" grpId="0"/>
      <p:bldP spid="117774" grpId="0"/>
      <p:bldP spid="117775" grpId="0"/>
      <p:bldP spid="1177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7890" name="图片 186371" descr="2005123132331_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标题 186369"/>
          <p:cNvSpPr>
            <a:spLocks noGrp="1"/>
          </p:cNvSpPr>
          <p:nvPr>
            <p:ph type="title"/>
          </p:nvPr>
        </p:nvSpPr>
        <p:spPr>
          <a:xfrm>
            <a:off x="827088" y="476250"/>
            <a:ext cx="4968875" cy="1143000"/>
          </a:xfrm>
          <a:solidFill>
            <a:srgbClr val="FFFF00"/>
          </a:solidFill>
        </p:spPr>
        <p:txBody>
          <a:bodyPr anchor="ctr" anchorCtr="0"/>
          <a:p>
            <a:pPr algn="l"/>
            <a:r>
              <a:rPr lang="en-US" altLang="zh-CN" sz="5400" dirty="0">
                <a:solidFill>
                  <a:srgbClr val="0033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5400" dirty="0">
                <a:solidFill>
                  <a:srgbClr val="0033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每段主要内容：</a:t>
            </a:r>
            <a:endParaRPr lang="zh-CN" altLang="en-US" sz="5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6371" name="文本占位符 186370"/>
          <p:cNvSpPr>
            <a:spLocks noGrp="1"/>
          </p:cNvSpPr>
          <p:nvPr>
            <p:ph type="body" sz="half" idx="1"/>
          </p:nvPr>
        </p:nvSpPr>
        <p:spPr>
          <a:xfrm>
            <a:off x="323850" y="2205038"/>
            <a:ext cx="8458200" cy="4162425"/>
          </a:xfrm>
          <a:solidFill>
            <a:srgbClr val="FFFF00"/>
          </a:solidFill>
        </p:spPr>
        <p:txBody>
          <a:bodyPr anchor="t" anchorCtr="0"/>
          <a:p>
            <a:pPr defTabSz="914400">
              <a:buClrTx/>
              <a:buSzTx/>
              <a:buFontTx/>
            </a:pPr>
            <a:r>
              <a:rPr lang="en-US" altLang="zh-CN" sz="4400" b="1">
                <a:latin typeface="隶书" pitchFamily="49" charset="-122"/>
                <a:ea typeface="隶书" pitchFamily="49" charset="-122"/>
              </a:rPr>
              <a:t>1 </a:t>
            </a: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本名与别名的由来</a:t>
            </a:r>
            <a:endParaRPr lang="zh-CN" altLang="en-US" sz="4400" b="1" dirty="0">
              <a:latin typeface="宋体" panose="02010600030101010101" pitchFamily="2" charset="-122"/>
              <a:ea typeface="隶书" pitchFamily="49" charset="-122"/>
            </a:endParaRPr>
          </a:p>
          <a:p>
            <a:pPr defTabSz="914400">
              <a:buClrTx/>
              <a:buSzTx/>
              <a:buFontTx/>
            </a:pPr>
            <a:r>
              <a:rPr lang="en-US" altLang="zh-CN" sz="4400" b="1">
                <a:latin typeface="宋体" panose="02010600030101010101" pitchFamily="2" charset="-122"/>
                <a:ea typeface="隶书" pitchFamily="49" charset="-122"/>
              </a:rPr>
              <a:t>2 </a:t>
            </a:r>
            <a:r>
              <a:rPr lang="zh-CN" altLang="en-US" sz="4400" b="1" dirty="0">
                <a:latin typeface="宋体" panose="02010600030101010101" pitchFamily="2" charset="-122"/>
                <a:ea typeface="隶书" pitchFamily="49" charset="-122"/>
              </a:rPr>
              <a:t>记游洞经过</a:t>
            </a:r>
            <a:endParaRPr lang="zh-CN" altLang="en-US" sz="4400" b="1" dirty="0">
              <a:latin typeface="宋体" panose="02010600030101010101" pitchFamily="2" charset="-122"/>
              <a:ea typeface="隶书" pitchFamily="49" charset="-122"/>
            </a:endParaRPr>
          </a:p>
          <a:p>
            <a:pPr defTabSz="914400">
              <a:buClrTx/>
              <a:buSzTx/>
              <a:buFontTx/>
            </a:pPr>
            <a:r>
              <a:rPr lang="en-US" altLang="zh-CN" sz="4400" b="1">
                <a:latin typeface="宋体" panose="02010600030101010101" pitchFamily="2" charset="-122"/>
                <a:ea typeface="隶书" pitchFamily="49" charset="-122"/>
              </a:rPr>
              <a:t>3 </a:t>
            </a:r>
            <a:r>
              <a:rPr lang="zh-CN" altLang="en-US" sz="4400" b="1" dirty="0">
                <a:latin typeface="宋体" panose="02010600030101010101" pitchFamily="2" charset="-122"/>
                <a:ea typeface="隶书" pitchFamily="49" charset="-122"/>
              </a:rPr>
              <a:t>抒发游洞的感慨（全文重点）</a:t>
            </a:r>
            <a:endParaRPr lang="zh-CN" altLang="en-US" sz="4400" b="1" dirty="0">
              <a:latin typeface="宋体" panose="02010600030101010101" pitchFamily="2" charset="-122"/>
              <a:ea typeface="隶书" pitchFamily="49" charset="-122"/>
            </a:endParaRPr>
          </a:p>
          <a:p>
            <a:pPr defTabSz="914400">
              <a:buClrTx/>
              <a:buSzTx/>
              <a:buFontTx/>
            </a:pPr>
            <a:r>
              <a:rPr lang="en-US" altLang="zh-CN" sz="4400" b="1">
                <a:latin typeface="宋体" panose="02010600030101010101" pitchFamily="2" charset="-122"/>
                <a:ea typeface="隶书" pitchFamily="49" charset="-122"/>
              </a:rPr>
              <a:t>4 </a:t>
            </a:r>
            <a:r>
              <a:rPr lang="zh-CN" altLang="en-US" sz="4400" b="1" dirty="0">
                <a:latin typeface="宋体" panose="02010600030101010101" pitchFamily="2" charset="-122"/>
                <a:ea typeface="隶书" pitchFamily="49" charset="-122"/>
              </a:rPr>
              <a:t>简写由仆碑而产生的感想</a:t>
            </a:r>
            <a:endParaRPr lang="zh-CN" altLang="en-US" sz="4400" b="1" dirty="0">
              <a:latin typeface="宋体" panose="02010600030101010101" pitchFamily="2" charset="-122"/>
              <a:ea typeface="隶书" pitchFamily="49" charset="-122"/>
            </a:endParaRPr>
          </a:p>
          <a:p>
            <a:pPr defTabSz="914400">
              <a:buClrTx/>
              <a:buSzTx/>
              <a:buFontTx/>
            </a:pPr>
            <a:r>
              <a:rPr lang="en-US" altLang="zh-CN" sz="4400" b="1">
                <a:latin typeface="宋体" panose="02010600030101010101" pitchFamily="2" charset="-122"/>
                <a:ea typeface="隶书" pitchFamily="49" charset="-122"/>
              </a:rPr>
              <a:t>5 </a:t>
            </a:r>
            <a:r>
              <a:rPr lang="zh-CN" altLang="en-US" sz="4400" b="1" dirty="0">
                <a:latin typeface="宋体" panose="02010600030101010101" pitchFamily="2" charset="-122"/>
                <a:ea typeface="隶书" pitchFamily="49" charset="-122"/>
              </a:rPr>
              <a:t>补记同游之人、记游时间</a:t>
            </a:r>
            <a:endParaRPr lang="zh-CN" altLang="en-US" sz="4400" b="1" dirty="0">
              <a:latin typeface="宋体" panose="02010600030101010101" pitchFamily="2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63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86371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86371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charRg st="3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86371">
                                            <p:txEl>
                                              <p:charRg st="35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86371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195588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5587" name="标题 195586"/>
          <p:cNvSpPr>
            <a:spLocks noGrp="1"/>
          </p:cNvSpPr>
          <p:nvPr>
            <p:ph type="title"/>
          </p:nvPr>
        </p:nvSpPr>
        <p:spPr>
          <a:xfrm>
            <a:off x="2484438" y="836613"/>
            <a:ext cx="3887787" cy="1143000"/>
          </a:xfrm>
          <a:solidFill>
            <a:srgbClr val="FFFF00"/>
          </a:solidFill>
          <a:ln>
            <a:solidFill>
              <a:schemeClr val="tx1"/>
            </a:solidFill>
            <a:miter/>
          </a:ln>
        </p:spPr>
        <p:txBody>
          <a:bodyPr anchor="ctr" anchorCtr="0"/>
          <a:p>
            <a:r>
              <a:rPr lang="zh-CN" altLang="en-US" sz="5400" b="1" dirty="0"/>
              <a:t>理清思路</a:t>
            </a:r>
            <a:endParaRPr lang="zh-CN" altLang="en-US" sz="5400" b="1"/>
          </a:p>
        </p:txBody>
      </p:sp>
      <p:sp>
        <p:nvSpPr>
          <p:cNvPr id="195588" name="内容占位符 195587"/>
          <p:cNvSpPr>
            <a:spLocks noGrp="1"/>
          </p:cNvSpPr>
          <p:nvPr>
            <p:ph idx="1"/>
          </p:nvPr>
        </p:nvSpPr>
        <p:spPr>
          <a:xfrm>
            <a:off x="684213" y="2636838"/>
            <a:ext cx="7704137" cy="3168650"/>
          </a:xfrm>
          <a:solidFill>
            <a:srgbClr val="FFFF00"/>
          </a:solidFill>
          <a:ln>
            <a:solidFill>
              <a:schemeClr val="tx1"/>
            </a:solidFill>
            <a:miter/>
          </a:ln>
        </p:spPr>
        <p:txBody>
          <a:bodyPr anchor="t" anchorCtr="0"/>
          <a:p>
            <a:pPr>
              <a:buNone/>
            </a:pP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一（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）：记叙</a:t>
            </a:r>
            <a:r>
              <a:rPr lang="en-US" altLang="zh-CN" sz="4000" b="1">
                <a:ea typeface="华文新魏" pitchFamily="2" charset="-122"/>
              </a:rPr>
              <a:t>——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游山经过。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sz="4000" b="1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二（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）：议论</a:t>
            </a:r>
            <a:r>
              <a:rPr lang="en-US" altLang="zh-CN" sz="4000" b="1">
                <a:ea typeface="华文新魏" pitchFamily="2" charset="-122"/>
              </a:rPr>
              <a:t>——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游山心得。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 三（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）：记叙的结尾，补叙同 游者的籍贯、姓名。</a:t>
            </a:r>
            <a:endParaRPr lang="zh-CN" altLang="en-US" sz="40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558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5588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5588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animBg="1"/>
      <p:bldP spid="195588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938" name="标题 194561"/>
          <p:cNvSpPr>
            <a:spLocks noGrp="1"/>
          </p:cNvSpPr>
          <p:nvPr>
            <p:ph type="title"/>
          </p:nvPr>
        </p:nvSpPr>
        <p:spPr>
          <a:xfrm flipV="1">
            <a:off x="685800" y="476250"/>
            <a:ext cx="7772400" cy="133350"/>
          </a:xfrm>
        </p:spPr>
        <p:txBody>
          <a:bodyPr anchor="ctr" anchorCtr="0"/>
          <a:p>
            <a:endParaRPr lang="zh-CN" sz="4000" dirty="0"/>
          </a:p>
        </p:txBody>
      </p:sp>
      <p:pic>
        <p:nvPicPr>
          <p:cNvPr id="39939" name="图片 194563" descr="2005123132331_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63" name="内容占位符 194562"/>
          <p:cNvSpPr>
            <a:spLocks noGrp="1"/>
          </p:cNvSpPr>
          <p:nvPr>
            <p:ph idx="1"/>
          </p:nvPr>
        </p:nvSpPr>
        <p:spPr>
          <a:xfrm>
            <a:off x="685800" y="1981200"/>
            <a:ext cx="5686425" cy="1519238"/>
          </a:xfrm>
          <a:solidFill>
            <a:srgbClr val="FFFF00"/>
          </a:solidFill>
        </p:spPr>
        <p:txBody>
          <a:bodyPr anchor="t" anchorCtr="0"/>
          <a:p>
            <a:r>
              <a:rPr lang="zh-CN" altLang="en-US" sz="7200" dirty="0"/>
              <a:t>翻译第一段：</a:t>
            </a:r>
            <a:endParaRPr lang="zh-CN" altLang="en-US" sz="72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6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32098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2124" name="文本框 132123"/>
          <p:cNvSpPr txBox="1"/>
          <p:nvPr/>
        </p:nvSpPr>
        <p:spPr>
          <a:xfrm>
            <a:off x="457200" y="609600"/>
            <a:ext cx="8686800" cy="4892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褒禅山，亦谓之华山，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唐浮图慧褒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始</a:t>
            </a:r>
            <a:r>
              <a:rPr lang="zh-CN" altLang="en-US" sz="24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于其</a:t>
            </a:r>
            <a:r>
              <a:rPr lang="zh-CN" altLang="en-US" sz="24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址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24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卒</a:t>
            </a:r>
            <a:r>
              <a:rPr lang="zh-CN" altLang="en-US" sz="2400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葬</a:t>
            </a:r>
            <a:r>
              <a:rPr lang="zh-CN" altLang="en-US" sz="2400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2400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以故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</a:t>
            </a:r>
            <a:r>
              <a:rPr lang="zh-CN" altLang="en-US" sz="24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之曰褒禅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今所谓慧空禅院者，褒</a:t>
            </a:r>
            <a:r>
              <a:rPr lang="zh-CN" altLang="en-US" sz="2400" i="1" u="sng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之庐冢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也。</a:t>
            </a:r>
            <a:endParaRPr lang="zh-CN" altLang="en-US" sz="2400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距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其院东五里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所谓华阳洞者，</a:t>
            </a:r>
            <a:r>
              <a:rPr lang="zh-CN" altLang="en-US" sz="2400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2400" i="1" u="sng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2400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乃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华山之</a:t>
            </a:r>
            <a:r>
              <a:rPr lang="zh-CN" altLang="en-US" sz="2400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阳名</a:t>
            </a:r>
            <a:r>
              <a:rPr lang="zh-CN" altLang="en-US" sz="2400" i="1" u="sng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 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也。</a:t>
            </a:r>
            <a:endParaRPr lang="zh-CN" altLang="en-US" sz="2400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距洞百余步，</a:t>
            </a:r>
            <a:r>
              <a:rPr lang="zh-CN" altLang="en-US" sz="2400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有碑</a:t>
            </a:r>
            <a:r>
              <a:rPr lang="zh-CN" altLang="en-US" sz="2400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仆</a:t>
            </a:r>
            <a:r>
              <a:rPr lang="zh-CN" altLang="en-US" sz="2400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24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漫灭，独</a:t>
            </a:r>
            <a:r>
              <a:rPr lang="zh-CN" altLang="en-US" sz="24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24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为文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犹可</a:t>
            </a:r>
            <a:r>
              <a:rPr lang="zh-CN" altLang="en-US" sz="24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识</a:t>
            </a: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，曰：</a:t>
            </a:r>
            <a:endParaRPr lang="zh-CN" altLang="en-US" sz="2400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“花山”。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</a:t>
            </a:r>
            <a:r>
              <a:rPr lang="zh-CN" altLang="en-US" sz="2400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言</a:t>
            </a:r>
            <a:r>
              <a:rPr lang="en-US" altLang="zh-CN" sz="2400" i="1" u="sng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华</a:t>
            </a:r>
            <a:r>
              <a:rPr lang="en-US" altLang="zh-CN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</a:t>
            </a:r>
            <a:r>
              <a:rPr lang="en-US" altLang="zh-CN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华实</a:t>
            </a:r>
            <a:r>
              <a:rPr lang="en-US" altLang="zh-CN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en-US" altLang="zh-CN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华</a:t>
            </a:r>
            <a:r>
              <a:rPr lang="en-US" altLang="zh-CN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者，</a:t>
            </a:r>
            <a:r>
              <a:rPr lang="zh-CN" altLang="en-US" sz="2400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盖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音</a:t>
            </a:r>
            <a:r>
              <a:rPr lang="zh-CN" altLang="en-US" sz="2400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谬</a:t>
            </a:r>
            <a:r>
              <a:rPr lang="zh-CN" altLang="en-US" sz="2400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也。 </a:t>
            </a:r>
            <a:endParaRPr lang="zh-CN" altLang="en-US" sz="2400" i="1" u="sng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2126" name="文本框 132125"/>
          <p:cNvSpPr txBox="1"/>
          <p:nvPr/>
        </p:nvSpPr>
        <p:spPr>
          <a:xfrm>
            <a:off x="5410200" y="1143000"/>
            <a:ext cx="990600" cy="406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名作动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27" name="文本框 132126"/>
          <p:cNvSpPr txBox="1"/>
          <p:nvPr/>
        </p:nvSpPr>
        <p:spPr>
          <a:xfrm>
            <a:off x="7524750" y="1125538"/>
            <a:ext cx="6096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死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29" name="文本框 132128"/>
          <p:cNvSpPr txBox="1"/>
          <p:nvPr/>
        </p:nvSpPr>
        <p:spPr>
          <a:xfrm>
            <a:off x="250825" y="2133600"/>
            <a:ext cx="12954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因为（这个）缘故 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0" name="文本框 132129"/>
          <p:cNvSpPr txBox="1"/>
          <p:nvPr/>
        </p:nvSpPr>
        <p:spPr>
          <a:xfrm>
            <a:off x="1763713" y="2205038"/>
            <a:ext cx="1800225" cy="406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名作动  命名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1" name="文本框 132130"/>
          <p:cNvSpPr txBox="1"/>
          <p:nvPr/>
        </p:nvSpPr>
        <p:spPr>
          <a:xfrm>
            <a:off x="4356100" y="3284538"/>
            <a:ext cx="914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2" name="文本框 132131"/>
          <p:cNvSpPr txBox="1"/>
          <p:nvPr/>
        </p:nvSpPr>
        <p:spPr>
          <a:xfrm>
            <a:off x="2916238" y="4365625"/>
            <a:ext cx="533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3" name="文本框 132132"/>
          <p:cNvSpPr txBox="1"/>
          <p:nvPr/>
        </p:nvSpPr>
        <p:spPr>
          <a:xfrm>
            <a:off x="4067175" y="4365625"/>
            <a:ext cx="914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碑文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4" name="文本框 132133"/>
          <p:cNvSpPr txBox="1"/>
          <p:nvPr/>
        </p:nvSpPr>
        <p:spPr>
          <a:xfrm>
            <a:off x="4716463" y="2205038"/>
            <a:ext cx="33528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者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也，判断句 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5" name="文本框 132134"/>
          <p:cNvSpPr txBox="1"/>
          <p:nvPr/>
        </p:nvSpPr>
        <p:spPr>
          <a:xfrm>
            <a:off x="5940425" y="4365625"/>
            <a:ext cx="4572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动词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6" name="文本框 132135"/>
          <p:cNvSpPr txBox="1"/>
          <p:nvPr/>
        </p:nvSpPr>
        <p:spPr>
          <a:xfrm>
            <a:off x="6516688" y="4365625"/>
            <a:ext cx="396875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文字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7" name="文本框 132136"/>
          <p:cNvSpPr txBox="1"/>
          <p:nvPr/>
        </p:nvSpPr>
        <p:spPr>
          <a:xfrm>
            <a:off x="7308850" y="4365625"/>
            <a:ext cx="4572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辨认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8" name="文本框 132137"/>
          <p:cNvSpPr txBox="1"/>
          <p:nvPr/>
        </p:nvSpPr>
        <p:spPr>
          <a:xfrm>
            <a:off x="1979613" y="5516563"/>
            <a:ext cx="533400" cy="5286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39" name="文本框 132138"/>
          <p:cNvSpPr txBox="1"/>
          <p:nvPr/>
        </p:nvSpPr>
        <p:spPr>
          <a:xfrm>
            <a:off x="4572000" y="5516563"/>
            <a:ext cx="7239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大概因为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40" name="文本框 132139"/>
          <p:cNvSpPr txBox="1"/>
          <p:nvPr/>
        </p:nvSpPr>
        <p:spPr>
          <a:xfrm>
            <a:off x="5651500" y="5516563"/>
            <a:ext cx="504825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错误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42" name="文本框 132141"/>
          <p:cNvSpPr txBox="1"/>
          <p:nvPr/>
        </p:nvSpPr>
        <p:spPr>
          <a:xfrm>
            <a:off x="6681788" y="1066800"/>
            <a:ext cx="481012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脚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144" name="文本框 132143"/>
          <p:cNvSpPr txBox="1"/>
          <p:nvPr/>
        </p:nvSpPr>
        <p:spPr>
          <a:xfrm>
            <a:off x="5435600" y="3284538"/>
            <a:ext cx="6477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45" name="文本框 132144"/>
          <p:cNvSpPr txBox="1"/>
          <p:nvPr/>
        </p:nvSpPr>
        <p:spPr>
          <a:xfrm>
            <a:off x="6443663" y="3284538"/>
            <a:ext cx="1584325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山南水北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2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2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2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2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2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2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2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2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2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2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2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2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2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2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2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2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2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2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2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2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2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2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2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2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24" grpId="0"/>
      <p:bldP spid="132126" grpId="0" animBg="1"/>
      <p:bldP spid="132127" grpId="0" animBg="1"/>
      <p:bldP spid="132129" grpId="0" animBg="1"/>
      <p:bldP spid="132130" grpId="0" animBg="1"/>
      <p:bldP spid="132131" grpId="0" animBg="1"/>
      <p:bldP spid="132132" grpId="0" animBg="1"/>
      <p:bldP spid="132133" grpId="0" animBg="1"/>
      <p:bldP spid="132134" grpId="0" animBg="1"/>
      <p:bldP spid="132135" grpId="0" animBg="1"/>
      <p:bldP spid="132136" grpId="0" animBg="1"/>
      <p:bldP spid="132137" grpId="0" animBg="1"/>
      <p:bldP spid="132138" grpId="0" animBg="1"/>
      <p:bldP spid="132139" grpId="0" animBg="1"/>
      <p:bldP spid="132140" grpId="0" animBg="1"/>
      <p:bldP spid="132142" grpId="0" animBg="1"/>
      <p:bldP spid="132144" grpId="0" animBg="1"/>
      <p:bldP spid="13214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149505" descr="008l"/>
          <p:cNvPicPr>
            <a:picLocks noChangeAspect="1"/>
          </p:cNvPicPr>
          <p:nvPr/>
        </p:nvPicPr>
        <p:blipFill>
          <a:blip r:embed="rId1">
            <a:grayscl/>
            <a:lum bright="50000" contrast="-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文本框 149506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9532" name="矩形 149531"/>
          <p:cNvSpPr/>
          <p:nvPr/>
        </p:nvSpPr>
        <p:spPr>
          <a:xfrm>
            <a:off x="2339975" y="609600"/>
            <a:ext cx="4895850" cy="1143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6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重点字词</a:t>
            </a:r>
            <a:endParaRPr lang="zh-CN" altLang="en-US" sz="6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9533" name="矩形 149532"/>
          <p:cNvSpPr/>
          <p:nvPr/>
        </p:nvSpPr>
        <p:spPr>
          <a:xfrm>
            <a:off x="611188" y="1989138"/>
            <a:ext cx="7993062" cy="33845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r>
              <a:rPr lang="zh-CN" altLang="en-US" sz="4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：名词作动词，筑舍定居。 </a:t>
            </a:r>
            <a:endParaRPr lang="zh-CN" altLang="en-US" sz="4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</a:t>
            </a:r>
            <a:r>
              <a:rPr lang="zh-CN" altLang="en-US" sz="4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：名词作动词，命名，起名。</a:t>
            </a:r>
            <a:endParaRPr lang="zh-CN" altLang="en-US" sz="4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乃</a:t>
            </a:r>
            <a:r>
              <a:rPr lang="zh-CN" altLang="en-US" sz="4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；副词，表判断，有“为、是”之意。</a:t>
            </a:r>
            <a:endParaRPr lang="zh-CN" altLang="en-US" sz="4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9534" name="标题 149533"/>
          <p:cNvSpPr>
            <a:spLocks noGrp="1"/>
          </p:cNvSpPr>
          <p:nvPr>
            <p:ph type="title" idx="4294967295"/>
          </p:nvPr>
        </p:nvSpPr>
        <p:spPr/>
        <p:txBody>
          <a:bodyPr anchor="ctr" anchorCtr="0"/>
          <a:p>
            <a:r>
              <a:rPr lang="en-US" altLang="zh-CN" dirty="0"/>
              <a:t> </a:t>
            </a:r>
            <a:endParaRPr lang="en-US" altLang="zh-CN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164865" descr="008l"/>
          <p:cNvPicPr>
            <a:picLocks noChangeAspect="1"/>
          </p:cNvPicPr>
          <p:nvPr/>
        </p:nvPicPr>
        <p:blipFill>
          <a:blip r:embed="rId1">
            <a:grayscl/>
            <a:lum bright="50000" contrast="-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文本框 164866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矩形 164867"/>
          <p:cNvSpPr/>
          <p:nvPr/>
        </p:nvSpPr>
        <p:spPr>
          <a:xfrm>
            <a:off x="1547813" y="115888"/>
            <a:ext cx="5400675" cy="1219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6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特殊句式</a:t>
            </a:r>
            <a:endParaRPr lang="zh-CN" altLang="en-US" sz="60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69" name="矩形 164868"/>
          <p:cNvSpPr/>
          <p:nvPr/>
        </p:nvSpPr>
        <p:spPr>
          <a:xfrm>
            <a:off x="358140" y="1416050"/>
            <a:ext cx="8569325" cy="21494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华文新魏" pitchFamily="2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今所谓慧空禅院者，褒之庐冢也。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所谓华山洞者，以其乃华山之阳名之也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今言“华”如“华实”之“华”者，盖音谬也。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sz="3200">
              <a:solidFill>
                <a:srgbClr val="EB1A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4870" name="标题 164869"/>
          <p:cNvSpPr>
            <a:spLocks noGrp="1"/>
          </p:cNvSpPr>
          <p:nvPr>
            <p:ph type="title" idx="4294967295"/>
          </p:nvPr>
        </p:nvSpPr>
        <p:spPr>
          <a:xfrm>
            <a:off x="755650" y="333375"/>
            <a:ext cx="7773988" cy="1131888"/>
          </a:xfrm>
        </p:spPr>
        <p:txBody>
          <a:bodyPr anchor="ctr" anchorCtr="0"/>
          <a:p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358140" y="3716655"/>
            <a:ext cx="8452485" cy="30175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dirty="0">
                <a:solidFill>
                  <a:srgbClr val="E91937"/>
                </a:solidFill>
                <a:sym typeface="+mn-ea"/>
              </a:rPr>
              <a:t> </a:t>
            </a:r>
            <a:r>
              <a:rPr lang="zh-CN" altLang="en-US" dirty="0">
                <a:solidFill>
                  <a:srgbClr val="EB1A15"/>
                </a:solidFill>
                <a:sym typeface="+mn-ea"/>
              </a:rPr>
              <a:t>这三个句子都用“</a:t>
            </a:r>
            <a:r>
              <a:rPr lang="en-US" altLang="zh-CN">
                <a:solidFill>
                  <a:srgbClr val="EB1A15"/>
                </a:solidFill>
                <a:latin typeface="Times New Roman" panose="02020603050405020304" pitchFamily="18" charset="0"/>
                <a:sym typeface="+mn-ea"/>
              </a:rPr>
              <a:t>……</a:t>
            </a:r>
            <a:r>
              <a:rPr lang="zh-CN" altLang="en-US">
                <a:solidFill>
                  <a:srgbClr val="EB1A15"/>
                </a:solidFill>
                <a:sym typeface="+mn-ea"/>
              </a:rPr>
              <a:t>者</a:t>
            </a:r>
            <a:r>
              <a:rPr lang="en-US" altLang="zh-CN">
                <a:solidFill>
                  <a:srgbClr val="EB1A15"/>
                </a:solidFill>
                <a:latin typeface="Times New Roman" panose="02020603050405020304" pitchFamily="18" charset="0"/>
                <a:sym typeface="+mn-ea"/>
              </a:rPr>
              <a:t>……</a:t>
            </a:r>
            <a:r>
              <a:rPr lang="zh-CN" altLang="en-US" dirty="0">
                <a:solidFill>
                  <a:srgbClr val="EB1A15"/>
                </a:solidFill>
                <a:sym typeface="+mn-ea"/>
              </a:rPr>
              <a:t>也”表示判断。其中的“者”是语气助词，表示提顿；“也”是语气助词，表示判断。</a:t>
            </a:r>
            <a:endParaRPr lang="zh-CN" altLang="en-US" dirty="0">
              <a:solidFill>
                <a:srgbClr val="EB1A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dirty="0">
                <a:solidFill>
                  <a:srgbClr val="EB1A15"/>
                </a:solidFill>
                <a:sym typeface="+mn-ea"/>
              </a:rPr>
              <a:t>第一个句子是一般判断句。</a:t>
            </a:r>
            <a:endParaRPr lang="zh-CN" altLang="en-US" dirty="0">
              <a:solidFill>
                <a:srgbClr val="EB1A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dirty="0">
                <a:solidFill>
                  <a:srgbClr val="EB1A15"/>
                </a:solidFill>
                <a:sym typeface="+mn-ea"/>
              </a:rPr>
              <a:t>第二、三个句子是因果关系的判断句，其中的“者”有提示原因的作用。</a:t>
            </a:r>
            <a:endParaRPr lang="zh-CN" altLang="en-US">
              <a:solidFill>
                <a:srgbClr val="EB1A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9" grpId="0" bldLvl="0" animBg="1"/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225281"/>
          <p:cNvSpPr>
            <a:spLocks noGrp="1"/>
          </p:cNvSpPr>
          <p:nvPr>
            <p:ph type="title"/>
          </p:nvPr>
        </p:nvSpPr>
        <p:spPr>
          <a:xfrm flipV="1">
            <a:off x="685800" y="539750"/>
            <a:ext cx="7772400" cy="69850"/>
          </a:xfrm>
        </p:spPr>
        <p:txBody>
          <a:bodyPr anchor="ctr" anchorCtr="0"/>
          <a:p>
            <a:endParaRPr lang="zh-CN" sz="4000" dirty="0"/>
          </a:p>
        </p:txBody>
      </p:sp>
      <p:sp>
        <p:nvSpPr>
          <p:cNvPr id="16386" name="文本占位符 225282"/>
          <p:cNvSpPr>
            <a:spLocks noGrp="1"/>
          </p:cNvSpPr>
          <p:nvPr>
            <p:ph idx="1"/>
          </p:nvPr>
        </p:nvSpPr>
        <p:spPr>
          <a:xfrm>
            <a:off x="395288" y="404813"/>
            <a:ext cx="8497887" cy="6119812"/>
          </a:xfrm>
          <a:solidFill>
            <a:srgbClr val="FFFF00"/>
          </a:solidFill>
        </p:spPr>
        <p:txBody>
          <a:bodyPr anchor="t" anchorCtr="0"/>
          <a:p>
            <a:pPr>
              <a:buNone/>
            </a:pPr>
            <a:r>
              <a:rPr lang="en-US" altLang="zh-CN" sz="2000" dirty="0"/>
              <a:t>                 </a:t>
            </a:r>
            <a:endParaRPr lang="en-US" altLang="zh-CN" sz="2000" dirty="0"/>
          </a:p>
          <a:p>
            <a:pPr>
              <a:buNone/>
            </a:pPr>
            <a:r>
              <a:rPr lang="en-US" altLang="zh-CN" sz="2000" dirty="0"/>
              <a:t>                  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记”的</a:t>
            </a:r>
            <a:r>
              <a:rPr lang="zh-CN" altLang="en-US" sz="4000" b="1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文字含义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3600" b="1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识记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，在这种含义基础上，</a:t>
            </a:r>
            <a:r>
              <a:rPr lang="zh-CN" altLang="en-US" sz="3600" b="1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“记”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逐步获得了它的文体意义，成为经史中一种</a:t>
            </a:r>
            <a:r>
              <a:rPr lang="zh-CN" altLang="en-US" sz="3600" b="1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专事记录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的文章体式。作为一种文体，“记”在</a:t>
            </a:r>
            <a:r>
              <a:rPr lang="zh-CN" altLang="en-US" sz="3600" b="1" u="sng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六朝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获得文体生命，</a:t>
            </a:r>
            <a:r>
              <a:rPr lang="zh-CN" altLang="en-US" sz="3600" b="1" u="sng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唐代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进入文苑，</a:t>
            </a:r>
            <a:r>
              <a:rPr lang="zh-CN" altLang="en-US" sz="3600" b="1" u="sng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宋代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其内容得到拓展，形式更加稳固。</a:t>
            </a:r>
            <a:r>
              <a:rPr lang="zh-CN" altLang="en-US" sz="3600" b="1" u="sng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明清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时主体性色彩更加浓厚，逐渐成熟稳固。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古代一种</a:t>
            </a:r>
            <a:r>
              <a:rPr lang="zh-CN" altLang="en-US" sz="3600" b="1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散文体裁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，可叙事、写景、状物，抒发情怀抱负，阐述某些观点。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Ba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131" name="标题 176130"/>
          <p:cNvSpPr>
            <a:spLocks noGrp="1"/>
          </p:cNvSpPr>
          <p:nvPr>
            <p:ph type="title"/>
          </p:nvPr>
        </p:nvSpPr>
        <p:spPr>
          <a:xfrm>
            <a:off x="35560" y="188595"/>
            <a:ext cx="9144000" cy="1160145"/>
          </a:xfrm>
          <a:solidFill>
            <a:srgbClr val="FFFF00"/>
          </a:solidFill>
        </p:spPr>
        <p:txBody>
          <a:bodyPr anchor="ctr" anchorCtr="0"/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　为什么说“华（ｈｕ</a:t>
            </a:r>
            <a:r>
              <a:rPr lang="en-US" altLang="zh-CN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a</a:t>
            </a: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）</a:t>
            </a:r>
            <a:r>
              <a:rPr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山”是“音谬”？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6132" name="内容占位符 176131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5111750"/>
          </a:xfrm>
          <a:solidFill>
            <a:srgbClr val="FFFF00"/>
          </a:solidFill>
        </p:spPr>
        <p:txBody>
          <a:bodyPr anchor="t" anchorCtr="0"/>
          <a:p>
            <a:pPr>
              <a:lnSpc>
                <a:spcPct val="110000"/>
              </a:lnSpc>
              <a:buNone/>
            </a:pPr>
            <a:r>
              <a:rPr lang="zh-CN" altLang="en-US" sz="4000" b="1" dirty="0">
                <a:solidFill>
                  <a:srgbClr val="FF0066"/>
                </a:solidFill>
                <a:latin typeface="文鼎ＰＯＰ－４" pitchFamily="34" charset="-122"/>
                <a:ea typeface="文鼎ＰＯＰ－４" pitchFamily="34" charset="-122"/>
              </a:rPr>
              <a:t>　    </a:t>
            </a:r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</a:rPr>
              <a:t>汉字最初无“花”字，“花”小篆中写成      ，像花形；“花”是后起字，有此字后“花”与“华”分开，“华”才读“</a:t>
            </a:r>
            <a:r>
              <a:rPr lang="en-US" altLang="zh-CN" sz="4000" b="1" err="1">
                <a:solidFill>
                  <a:srgbClr val="FF0066"/>
                </a:solidFill>
                <a:latin typeface="宋体" panose="02010600030101010101" pitchFamily="2" charset="-122"/>
              </a:rPr>
              <a:t>huá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4000" b="1">
                <a:solidFill>
                  <a:srgbClr val="FF0066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</a:rPr>
              <a:t>王安石认为碑文上的“花”是按照古音写的今字，仍然应读“</a:t>
            </a:r>
            <a:r>
              <a:rPr lang="en-US" altLang="zh-CN" sz="4000" b="1" err="1">
                <a:solidFill>
                  <a:srgbClr val="FF0066"/>
                </a:solidFill>
                <a:latin typeface="宋体" panose="02010600030101010101" pitchFamily="2" charset="-122"/>
              </a:rPr>
              <a:t>huā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4000" b="1">
                <a:solidFill>
                  <a:srgbClr val="FF0066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</a:rPr>
              <a:t>而不应该读成“</a:t>
            </a:r>
            <a:r>
              <a:rPr lang="en-US" altLang="zh-CN" sz="4000" b="1" err="1">
                <a:solidFill>
                  <a:srgbClr val="FF0066"/>
                </a:solidFill>
                <a:latin typeface="宋体" panose="02010600030101010101" pitchFamily="2" charset="-122"/>
              </a:rPr>
              <a:t>huá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4000" b="1">
                <a:solidFill>
                  <a:srgbClr val="FF0066"/>
                </a:solidFill>
                <a:latin typeface="宋体" panose="02010600030101010101" pitchFamily="2" charset="-122"/>
              </a:rPr>
              <a:t>。</a:t>
            </a:r>
            <a:endParaRPr lang="zh-CN" altLang="en-US" sz="40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pic>
        <p:nvPicPr>
          <p:cNvPr id="176133" name="图片 176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2133600"/>
            <a:ext cx="12954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>
                                            <p:txEl>
                                              <p:charRg st="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6132">
                                            <p:txEl>
                                              <p:charRg st="0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 bldLvl="0" animBg="1"/>
      <p:bldP spid="17613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851" name="文本框 206850"/>
          <p:cNvSpPr txBox="1"/>
          <p:nvPr/>
        </p:nvSpPr>
        <p:spPr>
          <a:xfrm>
            <a:off x="684213" y="1125538"/>
            <a:ext cx="8064500" cy="11906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、这一段依次记述（每格一字）：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山之</a:t>
            </a:r>
            <a:r>
              <a:rPr lang="en-US" altLang="zh-CN" sz="3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___</a:t>
            </a: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、山之</a:t>
            </a:r>
            <a:r>
              <a:rPr lang="en-US" altLang="zh-CN" sz="3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___</a:t>
            </a: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、山之</a:t>
            </a:r>
            <a:r>
              <a:rPr lang="en-US" altLang="zh-CN" sz="3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___</a:t>
            </a: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、山之</a:t>
            </a:r>
            <a:r>
              <a:rPr lang="en-US" altLang="zh-CN" sz="3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___</a:t>
            </a: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852" name="文本框 206851"/>
          <p:cNvSpPr txBox="1"/>
          <p:nvPr/>
        </p:nvSpPr>
        <p:spPr>
          <a:xfrm>
            <a:off x="1868488" y="1708150"/>
            <a:ext cx="7588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名 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853" name="文本框 206852"/>
          <p:cNvSpPr txBox="1"/>
          <p:nvPr/>
        </p:nvSpPr>
        <p:spPr>
          <a:xfrm>
            <a:off x="3635375" y="1700213"/>
            <a:ext cx="7588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寺 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854" name="文本框 206853"/>
          <p:cNvSpPr txBox="1"/>
          <p:nvPr/>
        </p:nvSpPr>
        <p:spPr>
          <a:xfrm>
            <a:off x="5326063" y="1708150"/>
            <a:ext cx="7588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洞 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855" name="文本框 206854"/>
          <p:cNvSpPr txBox="1"/>
          <p:nvPr/>
        </p:nvSpPr>
        <p:spPr>
          <a:xfrm>
            <a:off x="7053263" y="1700213"/>
            <a:ext cx="7588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碑 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856" name="文本框 206855"/>
          <p:cNvSpPr txBox="1"/>
          <p:nvPr/>
        </p:nvSpPr>
        <p:spPr>
          <a:xfrm>
            <a:off x="684213" y="2420938"/>
            <a:ext cx="8064500" cy="11906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、第一段写仆碑，为什么要特别提及仆碑上的文字？ 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857" name="文本框 206856"/>
          <p:cNvSpPr txBox="1"/>
          <p:nvPr/>
        </p:nvSpPr>
        <p:spPr>
          <a:xfrm>
            <a:off x="684213" y="3716338"/>
            <a:ext cx="8064500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为文章后面的议论“深思慎取”提供依据。 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858" name="文本框 206857"/>
          <p:cNvSpPr txBox="1"/>
          <p:nvPr/>
        </p:nvSpPr>
        <p:spPr>
          <a:xfrm>
            <a:off x="684213" y="4508500"/>
            <a:ext cx="8058150" cy="11906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、这一段说明事物方位清楚，层次井然。交代空间的变化，其作用是（不超过</a:t>
            </a:r>
            <a:r>
              <a:rPr lang="en-US" altLang="zh-CN" sz="3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个字）： 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859" name="文本框 206858"/>
          <p:cNvSpPr txBox="1"/>
          <p:nvPr/>
        </p:nvSpPr>
        <p:spPr>
          <a:xfrm>
            <a:off x="1187450" y="5805488"/>
            <a:ext cx="5040313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作者游褒禅山的踪迹。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66" name="矩形 206859"/>
          <p:cNvSpPr/>
          <p:nvPr/>
        </p:nvSpPr>
        <p:spPr>
          <a:xfrm>
            <a:off x="684213" y="333375"/>
            <a:ext cx="5688012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800000"/>
                </a:solidFill>
                <a:latin typeface="Times New Roman" panose="02020603050405020304" pitchFamily="18" charset="0"/>
                <a:ea typeface="华文新魏" pitchFamily="2" charset="-122"/>
              </a:rPr>
              <a:t>第一段：介绍褒禅山概况</a:t>
            </a:r>
            <a:endParaRPr lang="zh-CN" altLang="en-US" sz="3200" dirty="0">
              <a:solidFill>
                <a:srgbClr val="8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6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6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6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206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06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06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0" dur="500"/>
                                        <p:tgtEl>
                                          <p:spTgt spid="206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5" dur="500"/>
                                        <p:tgtEl>
                                          <p:spTgt spid="206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1" grpId="0" animBg="1"/>
      <p:bldP spid="206852" grpId="0"/>
      <p:bldP spid="206853" grpId="0"/>
      <p:bldP spid="206854" grpId="0"/>
      <p:bldP spid="206855" grpId="0"/>
      <p:bldP spid="206856" grpId="0" animBg="1"/>
      <p:bldP spid="206857" grpId="0" animBg="1"/>
      <p:bldP spid="206858" grpId="0" animBg="1"/>
      <p:bldP spid="20685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082" name="标题 209921"/>
          <p:cNvSpPr>
            <a:spLocks noGrp="1"/>
          </p:cNvSpPr>
          <p:nvPr>
            <p:ph type="title"/>
          </p:nvPr>
        </p:nvSpPr>
        <p:spPr>
          <a:xfrm flipV="1">
            <a:off x="685800" y="539750"/>
            <a:ext cx="7772400" cy="69850"/>
          </a:xfrm>
        </p:spPr>
        <p:txBody>
          <a:bodyPr anchor="ctr" anchorCtr="0"/>
          <a:p>
            <a:endParaRPr lang="zh-CN" sz="4000" dirty="0"/>
          </a:p>
        </p:txBody>
      </p:sp>
      <p:pic>
        <p:nvPicPr>
          <p:cNvPr id="46083" name="图片 209923" descr="2005123132331_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9923" name="内容占位符 209922"/>
          <p:cNvSpPr>
            <a:spLocks noGrp="1"/>
          </p:cNvSpPr>
          <p:nvPr>
            <p:ph idx="1"/>
          </p:nvPr>
        </p:nvSpPr>
        <p:spPr>
          <a:xfrm>
            <a:off x="685800" y="836613"/>
            <a:ext cx="6262688" cy="1584325"/>
          </a:xfrm>
          <a:solidFill>
            <a:srgbClr val="FFFF00"/>
          </a:solidFill>
        </p:spPr>
        <p:txBody>
          <a:bodyPr anchor="t" anchorCtr="0"/>
          <a:p>
            <a:r>
              <a:rPr lang="zh-CN" altLang="en-US" sz="8000" dirty="0">
                <a:ea typeface="黑体" panose="02010609060101010101" pitchFamily="2" charset="-122"/>
              </a:rPr>
              <a:t>翻译第二段：</a:t>
            </a:r>
            <a:endParaRPr lang="zh-CN" altLang="en-US" sz="8000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9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992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133122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24" name="文本框 133123"/>
          <p:cNvSpPr txBox="1"/>
          <p:nvPr/>
        </p:nvSpPr>
        <p:spPr>
          <a:xfrm>
            <a:off x="179388" y="188913"/>
            <a:ext cx="8964612" cy="5649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旷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，有泉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侧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出，而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记游者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甚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众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，所谓前洞也。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由山以上五六里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，有穴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窈然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 入之甚寒，问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深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则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好游者不能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穷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也，谓之后洞。余与四人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拥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火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endParaRPr lang="zh-CN" altLang="en-US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入，入之愈深， 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进愈难，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而其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愈奇。有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怠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而欲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出者，曰：“不出，火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且尽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。”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遂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与之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俱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出。 </a:t>
            </a:r>
            <a:endParaRPr lang="zh-CN" altLang="en-US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27" name="文本框 133126"/>
          <p:cNvSpPr txBox="1"/>
          <p:nvPr/>
        </p:nvSpPr>
        <p:spPr>
          <a:xfrm>
            <a:off x="1187450" y="765175"/>
            <a:ext cx="865188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空旷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8" name="文本框 133127"/>
          <p:cNvSpPr txBox="1"/>
          <p:nvPr/>
        </p:nvSpPr>
        <p:spPr>
          <a:xfrm>
            <a:off x="2484438" y="765175"/>
            <a:ext cx="11430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名作状从旁边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9" name="文本框 133128"/>
          <p:cNvSpPr txBox="1"/>
          <p:nvPr/>
        </p:nvSpPr>
        <p:spPr>
          <a:xfrm>
            <a:off x="5580063" y="765175"/>
            <a:ext cx="533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0" name="文本框 133129"/>
          <p:cNvSpPr txBox="1"/>
          <p:nvPr/>
        </p:nvSpPr>
        <p:spPr>
          <a:xfrm>
            <a:off x="3492500" y="2060575"/>
            <a:ext cx="15240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深远幽暗的样子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1" name="文本框 133130"/>
          <p:cNvSpPr txBox="1"/>
          <p:nvPr/>
        </p:nvSpPr>
        <p:spPr>
          <a:xfrm>
            <a:off x="7235825" y="2060575"/>
            <a:ext cx="1223963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形作名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2" name="文本框 133131"/>
          <p:cNvSpPr txBox="1"/>
          <p:nvPr/>
        </p:nvSpPr>
        <p:spPr>
          <a:xfrm>
            <a:off x="468313" y="3284538"/>
            <a:ext cx="914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那些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3" name="文本框 133132"/>
          <p:cNvSpPr txBox="1"/>
          <p:nvPr/>
        </p:nvSpPr>
        <p:spPr>
          <a:xfrm>
            <a:off x="2411413" y="3284538"/>
            <a:ext cx="14478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形作动，走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到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尽头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4" name="文本框 133133"/>
          <p:cNvSpPr txBox="1"/>
          <p:nvPr/>
        </p:nvSpPr>
        <p:spPr>
          <a:xfrm>
            <a:off x="7524750" y="3357563"/>
            <a:ext cx="1295400" cy="406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而，连词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5" name="文本框 133134"/>
          <p:cNvSpPr txBox="1"/>
          <p:nvPr/>
        </p:nvSpPr>
        <p:spPr>
          <a:xfrm>
            <a:off x="2700338" y="4652963"/>
            <a:ext cx="1296987" cy="406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代游洞者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6" name="文本框 133135"/>
          <p:cNvSpPr txBox="1"/>
          <p:nvPr/>
        </p:nvSpPr>
        <p:spPr>
          <a:xfrm>
            <a:off x="6948488" y="4652963"/>
            <a:ext cx="914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懈怠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7" name="文本框 133136"/>
          <p:cNvSpPr txBox="1"/>
          <p:nvPr/>
        </p:nvSpPr>
        <p:spPr>
          <a:xfrm>
            <a:off x="3276600" y="5949950"/>
            <a:ext cx="7620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将，快要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8" name="文本框 133137"/>
          <p:cNvSpPr txBox="1"/>
          <p:nvPr/>
        </p:nvSpPr>
        <p:spPr>
          <a:xfrm>
            <a:off x="4140200" y="6021388"/>
            <a:ext cx="533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完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39" name="文本框 133138"/>
          <p:cNvSpPr txBox="1"/>
          <p:nvPr/>
        </p:nvSpPr>
        <p:spPr>
          <a:xfrm>
            <a:off x="4932363" y="6021388"/>
            <a:ext cx="8382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于是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40" name="文本框 133139"/>
          <p:cNvSpPr txBox="1"/>
          <p:nvPr/>
        </p:nvSpPr>
        <p:spPr>
          <a:xfrm>
            <a:off x="5867400" y="6021388"/>
            <a:ext cx="8382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一起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41" name="文本框 133140"/>
          <p:cNvSpPr txBox="1"/>
          <p:nvPr/>
        </p:nvSpPr>
        <p:spPr>
          <a:xfrm>
            <a:off x="5076825" y="4581525"/>
            <a:ext cx="12192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动作名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7" grpId="0" animBg="1"/>
      <p:bldP spid="133128" grpId="0" animBg="1"/>
      <p:bldP spid="133129" grpId="0" animBg="1"/>
      <p:bldP spid="133130" grpId="0" animBg="1"/>
      <p:bldP spid="133131" grpId="0" animBg="1"/>
      <p:bldP spid="133132" grpId="0" animBg="1"/>
      <p:bldP spid="133133" grpId="0" animBg="1"/>
      <p:bldP spid="133134" grpId="0" animBg="1"/>
      <p:bldP spid="133135" grpId="0" animBg="1"/>
      <p:bldP spid="133136" grpId="0" animBg="1"/>
      <p:bldP spid="133137" grpId="0" animBg="1"/>
      <p:bldP spid="133138" grpId="0" animBg="1"/>
      <p:bldP spid="133139" grpId="0" animBg="1"/>
      <p:bldP spid="133140" grpId="0" animBg="1"/>
      <p:bldP spid="13314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34146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48" name="文本框 134147"/>
          <p:cNvSpPr txBox="1"/>
          <p:nvPr/>
        </p:nvSpPr>
        <p:spPr>
          <a:xfrm>
            <a:off x="419100" y="603250"/>
            <a:ext cx="8305800" cy="5692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盖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 至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，比好游者尚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不能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十一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，然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视其左右，来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而记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者已少；盖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又深，则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加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少矣。 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时，余之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力尚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足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入，火尚足以</a:t>
            </a:r>
            <a:r>
              <a:rPr lang="zh-CN" altLang="en-US" dirty="0">
                <a:solidFill>
                  <a:srgbClr val="CC0000"/>
                </a:solidFill>
                <a:sym typeface="+mn-ea"/>
              </a:rPr>
              <a:t>明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也。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出，则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或咎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欲出者，而余亦悔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随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而不得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极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夫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游之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乐也。</a:t>
            </a:r>
            <a:r>
              <a:rPr lang="zh-CN" altLang="en-US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4149" name="文本框 134148"/>
          <p:cNvSpPr txBox="1"/>
          <p:nvPr/>
        </p:nvSpPr>
        <p:spPr>
          <a:xfrm>
            <a:off x="381000" y="1143000"/>
            <a:ext cx="5334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大概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0" name="文本框 134149"/>
          <p:cNvSpPr txBox="1"/>
          <p:nvPr/>
        </p:nvSpPr>
        <p:spPr>
          <a:xfrm>
            <a:off x="1219200" y="1135063"/>
            <a:ext cx="1408113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所到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的（地方）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1" name="文本框 134150"/>
          <p:cNvSpPr txBox="1"/>
          <p:nvPr/>
        </p:nvSpPr>
        <p:spPr>
          <a:xfrm>
            <a:off x="4114800" y="1143000"/>
            <a:ext cx="1033463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不及，不到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2" name="文本框 134151"/>
          <p:cNvSpPr txBox="1"/>
          <p:nvPr/>
        </p:nvSpPr>
        <p:spPr>
          <a:xfrm>
            <a:off x="914400" y="2438400"/>
            <a:ext cx="1295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代游踪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3" name="文本框 134152"/>
          <p:cNvSpPr txBox="1"/>
          <p:nvPr/>
        </p:nvSpPr>
        <p:spPr>
          <a:xfrm>
            <a:off x="4787900" y="2420938"/>
            <a:ext cx="11430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那些到的人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4" name="文本框 134153"/>
          <p:cNvSpPr txBox="1"/>
          <p:nvPr/>
        </p:nvSpPr>
        <p:spPr>
          <a:xfrm>
            <a:off x="6248400" y="2514600"/>
            <a:ext cx="533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更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5" name="文本框 134154"/>
          <p:cNvSpPr txBox="1"/>
          <p:nvPr/>
        </p:nvSpPr>
        <p:spPr>
          <a:xfrm>
            <a:off x="7451725" y="2514600"/>
            <a:ext cx="1512888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当、正在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6" name="文本框 134155"/>
          <p:cNvSpPr txBox="1"/>
          <p:nvPr/>
        </p:nvSpPr>
        <p:spPr>
          <a:xfrm>
            <a:off x="1763713" y="3716338"/>
            <a:ext cx="5334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体力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7" name="文本框 134156"/>
          <p:cNvSpPr txBox="1"/>
          <p:nvPr/>
        </p:nvSpPr>
        <p:spPr>
          <a:xfrm>
            <a:off x="2362200" y="3733800"/>
            <a:ext cx="533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还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8" name="文本框 134157"/>
          <p:cNvSpPr txBox="1"/>
          <p:nvPr/>
        </p:nvSpPr>
        <p:spPr>
          <a:xfrm>
            <a:off x="3048000" y="3657600"/>
            <a:ext cx="4572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用来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59" name="文本框 134158"/>
          <p:cNvSpPr txBox="1"/>
          <p:nvPr/>
        </p:nvSpPr>
        <p:spPr>
          <a:xfrm>
            <a:off x="5148263" y="3789363"/>
            <a:ext cx="1223962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形作动，照明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60" name="文本框 134159"/>
          <p:cNvSpPr txBox="1"/>
          <p:nvPr/>
        </p:nvSpPr>
        <p:spPr>
          <a:xfrm>
            <a:off x="6477000" y="3886200"/>
            <a:ext cx="990600" cy="406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已经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61" name="文本框 134160"/>
          <p:cNvSpPr txBox="1"/>
          <p:nvPr/>
        </p:nvSpPr>
        <p:spPr>
          <a:xfrm>
            <a:off x="381000" y="4953000"/>
            <a:ext cx="4572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有人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62" name="文本框 134161"/>
          <p:cNvSpPr txBox="1"/>
          <p:nvPr/>
        </p:nvSpPr>
        <p:spPr>
          <a:xfrm>
            <a:off x="914400" y="4953000"/>
            <a:ext cx="4572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埋怨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63" name="文本框 134162"/>
          <p:cNvSpPr txBox="1"/>
          <p:nvPr/>
        </p:nvSpPr>
        <p:spPr>
          <a:xfrm>
            <a:off x="4305300" y="4953000"/>
            <a:ext cx="5334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自己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64" name="文本框 134163"/>
          <p:cNvSpPr txBox="1"/>
          <p:nvPr/>
        </p:nvSpPr>
        <p:spPr>
          <a:xfrm>
            <a:off x="5181600" y="4953000"/>
            <a:ext cx="4572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65" name="文本框 134164"/>
          <p:cNvSpPr txBox="1"/>
          <p:nvPr/>
        </p:nvSpPr>
        <p:spPr>
          <a:xfrm>
            <a:off x="6156325" y="4941888"/>
            <a:ext cx="1524000" cy="863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尽情享受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形作动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/>
      <p:bldP spid="134149" grpId="0" animBg="1"/>
      <p:bldP spid="134150" grpId="0" animBg="1"/>
      <p:bldP spid="134151" grpId="0" animBg="1"/>
      <p:bldP spid="134152" grpId="0" animBg="1"/>
      <p:bldP spid="134153" grpId="0" animBg="1"/>
      <p:bldP spid="134154" grpId="0" animBg="1"/>
      <p:bldP spid="134155" grpId="0" animBg="1"/>
      <p:bldP spid="134156" grpId="0" animBg="1"/>
      <p:bldP spid="134157" grpId="0" animBg="1"/>
      <p:bldP spid="134158" grpId="0" animBg="1"/>
      <p:bldP spid="134159" grpId="0" animBg="1"/>
      <p:bldP spid="134160" grpId="0" animBg="1"/>
      <p:bldP spid="134161" grpId="0" animBg="1"/>
      <p:bldP spid="134162" grpId="0" animBg="1"/>
      <p:bldP spid="134163" grpId="0" animBg="1"/>
      <p:bldP spid="134164" grpId="0" animBg="1"/>
      <p:bldP spid="13416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图片 150540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4" name="文本框 150530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0532" name="矩形 150531"/>
          <p:cNvSpPr/>
          <p:nvPr/>
        </p:nvSpPr>
        <p:spPr>
          <a:xfrm>
            <a:off x="685800" y="609600"/>
            <a:ext cx="7467600" cy="1143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6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重点字词</a:t>
            </a:r>
            <a:endParaRPr lang="zh-CN" altLang="en-US" sz="6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0533" name="矩形 150532"/>
          <p:cNvSpPr/>
          <p:nvPr/>
        </p:nvSpPr>
        <p:spPr>
          <a:xfrm>
            <a:off x="685800" y="2057400"/>
            <a:ext cx="8062913" cy="3886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侧：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穷：</a:t>
            </a:r>
            <a:endParaRPr lang="zh-CN" altLang="en-US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见：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至：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明：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极：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0534" name="文本框 150533"/>
          <p:cNvSpPr txBox="1"/>
          <p:nvPr/>
        </p:nvSpPr>
        <p:spPr>
          <a:xfrm>
            <a:off x="1905000" y="2057400"/>
            <a:ext cx="5475288" cy="895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宋体" panose="02010600030101010101" pitchFamily="2" charset="-122"/>
              </a:rPr>
              <a:t>名词作状语，从旁边。</a:t>
            </a:r>
            <a:endParaRPr lang="zh-CN" altLang="en-US" sz="3200" dirty="0">
              <a:solidFill>
                <a:schemeClr val="tx1"/>
              </a:solidFill>
              <a:latin typeface="华文新魏" pitchFamily="2" charset="-122"/>
              <a:ea typeface="宋体" panose="02010600030101010101" pitchFamily="2" charset="-122"/>
            </a:endParaRPr>
          </a:p>
          <a:p>
            <a:endParaRPr lang="zh-CN" altLang="en-US" sz="24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0535" name="文本框 150534"/>
          <p:cNvSpPr txBox="1"/>
          <p:nvPr/>
        </p:nvSpPr>
        <p:spPr>
          <a:xfrm>
            <a:off x="1619250" y="2590800"/>
            <a:ext cx="5708650" cy="1077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3200" b="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形容词作动词，走到尽头。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0536" name="文本框 150535"/>
          <p:cNvSpPr txBox="1"/>
          <p:nvPr/>
        </p:nvSpPr>
        <p:spPr>
          <a:xfrm>
            <a:off x="1828800" y="3124200"/>
            <a:ext cx="53371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动词作名词，见到的景物。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0537" name="文本框 150536"/>
          <p:cNvSpPr txBox="1"/>
          <p:nvPr/>
        </p:nvSpPr>
        <p:spPr>
          <a:xfrm>
            <a:off x="1828800" y="3657600"/>
            <a:ext cx="480536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动词作名词，到达的人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0538" name="文本框 150537"/>
          <p:cNvSpPr txBox="1"/>
          <p:nvPr/>
        </p:nvSpPr>
        <p:spPr>
          <a:xfrm>
            <a:off x="1752600" y="4114800"/>
            <a:ext cx="4800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形容词作动词，照明。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0540" name="文本框 150539"/>
          <p:cNvSpPr txBox="1"/>
          <p:nvPr/>
        </p:nvSpPr>
        <p:spPr>
          <a:xfrm>
            <a:off x="1828800" y="4648200"/>
            <a:ext cx="488315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形容词作动词，尽情享受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 animBg="1"/>
      <p:bldP spid="150533" grpId="0" animBg="1"/>
      <p:bldP spid="150534" grpId="0"/>
      <p:bldP spid="150535" grpId="0"/>
      <p:bldP spid="150536" grpId="0"/>
      <p:bldP spid="150537" grpId="0"/>
      <p:bldP spid="150538" grpId="0"/>
      <p:bldP spid="15054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图片 207873" descr="湖畔柳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7875" name="矩形 207874"/>
          <p:cNvSpPr/>
          <p:nvPr/>
        </p:nvSpPr>
        <p:spPr>
          <a:xfrm>
            <a:off x="5202238" y="1792288"/>
            <a:ext cx="1447800" cy="503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平旷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76" name="矩形 207875"/>
          <p:cNvSpPr/>
          <p:nvPr/>
        </p:nvSpPr>
        <p:spPr>
          <a:xfrm>
            <a:off x="1692275" y="2727325"/>
            <a:ext cx="238442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记游洞经过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77" name="矩形 207876"/>
          <p:cNvSpPr/>
          <p:nvPr/>
        </p:nvSpPr>
        <p:spPr>
          <a:xfrm>
            <a:off x="1692275" y="4402138"/>
            <a:ext cx="30543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追记后洞中所见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并表示遗憾心情 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78" name="矩形 207877"/>
          <p:cNvSpPr/>
          <p:nvPr/>
        </p:nvSpPr>
        <p:spPr>
          <a:xfrm>
            <a:off x="4032250" y="2017713"/>
            <a:ext cx="1214438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前洞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79" name="矩形 207878"/>
          <p:cNvSpPr/>
          <p:nvPr/>
        </p:nvSpPr>
        <p:spPr>
          <a:xfrm>
            <a:off x="4032250" y="3322638"/>
            <a:ext cx="1169988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后洞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80" name="矩形 207879"/>
          <p:cNvSpPr/>
          <p:nvPr/>
        </p:nvSpPr>
        <p:spPr>
          <a:xfrm>
            <a:off x="5219700" y="2332038"/>
            <a:ext cx="2547938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记游者甚众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81" name="矩形 207880"/>
          <p:cNvSpPr/>
          <p:nvPr/>
        </p:nvSpPr>
        <p:spPr>
          <a:xfrm>
            <a:off x="5292725" y="3006725"/>
            <a:ext cx="2971800" cy="5032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窈、寒、深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82" name="矩形 207881"/>
          <p:cNvSpPr/>
          <p:nvPr/>
        </p:nvSpPr>
        <p:spPr>
          <a:xfrm>
            <a:off x="5246688" y="3592513"/>
            <a:ext cx="2205037" cy="503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记游者少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83" name="左大括号 207882"/>
          <p:cNvSpPr/>
          <p:nvPr/>
        </p:nvSpPr>
        <p:spPr>
          <a:xfrm>
            <a:off x="1422400" y="3006725"/>
            <a:ext cx="223838" cy="2205038"/>
          </a:xfrm>
          <a:prstGeom prst="leftBrace">
            <a:avLst>
              <a:gd name="adj1" fmla="val 82046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3000" b="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84" name="左大括号 207883"/>
          <p:cNvSpPr/>
          <p:nvPr/>
        </p:nvSpPr>
        <p:spPr>
          <a:xfrm>
            <a:off x="3852863" y="2287588"/>
            <a:ext cx="223837" cy="1439862"/>
          </a:xfrm>
          <a:prstGeom prst="leftBrace">
            <a:avLst>
              <a:gd name="adj1" fmla="val 53575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3000" b="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85" name="左大括号 207884"/>
          <p:cNvSpPr/>
          <p:nvPr/>
        </p:nvSpPr>
        <p:spPr>
          <a:xfrm>
            <a:off x="5021263" y="1971675"/>
            <a:ext cx="180975" cy="762000"/>
          </a:xfrm>
          <a:prstGeom prst="leftBrace">
            <a:avLst>
              <a:gd name="adj1" fmla="val 35068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3000" b="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86" name="左大括号 207885"/>
          <p:cNvSpPr/>
          <p:nvPr/>
        </p:nvSpPr>
        <p:spPr>
          <a:xfrm>
            <a:off x="5067300" y="3205163"/>
            <a:ext cx="134938" cy="792162"/>
          </a:xfrm>
          <a:prstGeom prst="leftBrace">
            <a:avLst>
              <a:gd name="adj1" fmla="val 48894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3000" b="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90" name="矩形 207886"/>
          <p:cNvSpPr/>
          <p:nvPr/>
        </p:nvSpPr>
        <p:spPr>
          <a:xfrm>
            <a:off x="746125" y="593725"/>
            <a:ext cx="733583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8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第二段：记游华山洞的经过</a:t>
            </a:r>
            <a:endParaRPr lang="zh-CN" altLang="en-US" sz="3200" dirty="0">
              <a:solidFill>
                <a:srgbClr val="8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7888" name="矩形 207887"/>
          <p:cNvSpPr/>
          <p:nvPr/>
        </p:nvSpPr>
        <p:spPr>
          <a:xfrm>
            <a:off x="4508500" y="4672013"/>
            <a:ext cx="87312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00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→</a:t>
            </a:r>
            <a:endParaRPr lang="en-US" altLang="zh-CN" sz="300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89" name="矩形 207888"/>
          <p:cNvSpPr/>
          <p:nvPr/>
        </p:nvSpPr>
        <p:spPr>
          <a:xfrm>
            <a:off x="5021263" y="4598988"/>
            <a:ext cx="900112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悔</a:t>
            </a:r>
            <a:endParaRPr lang="zh-CN" altLang="en-US" sz="4000" b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90" name="文本框 207889"/>
          <p:cNvSpPr txBox="1"/>
          <p:nvPr/>
        </p:nvSpPr>
        <p:spPr>
          <a:xfrm>
            <a:off x="5921375" y="600075"/>
            <a:ext cx="292576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叙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0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7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7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7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07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5" grpId="0"/>
      <p:bldP spid="207876" grpId="0"/>
      <p:bldP spid="207877" grpId="0"/>
      <p:bldP spid="207878" grpId="0"/>
      <p:bldP spid="207879" grpId="0"/>
      <p:bldP spid="207880" grpId="0"/>
      <p:bldP spid="207881" grpId="0"/>
      <p:bldP spid="207882" grpId="0"/>
      <p:bldP spid="207883" grpId="0" animBg="1"/>
      <p:bldP spid="207884" grpId="0" animBg="1"/>
      <p:bldP spid="207885" grpId="0" animBg="1"/>
      <p:bldP spid="207886" grpId="0" animBg="1"/>
      <p:bldP spid="207888" grpId="0"/>
      <p:bldP spid="207889" grpId="0"/>
      <p:bldP spid="20789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图片 208897" descr="湖畔柳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899" name="文本框 208898"/>
          <p:cNvSpPr txBox="1"/>
          <p:nvPr/>
        </p:nvSpPr>
        <p:spPr>
          <a:xfrm>
            <a:off x="623888" y="568325"/>
            <a:ext cx="7593012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、作者写游洞经过，用了哪些对比？</a:t>
            </a:r>
            <a:endParaRPr lang="zh-CN" altLang="en-US" sz="32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8900" name="文本框 208899"/>
          <p:cNvSpPr txBox="1"/>
          <p:nvPr/>
        </p:nvSpPr>
        <p:spPr>
          <a:xfrm>
            <a:off x="1243013" y="1214438"/>
            <a:ext cx="6345237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⑴ </a:t>
            </a:r>
            <a:r>
              <a:rPr lang="zh-CN" altLang="en-US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前洞的平旷</a:t>
            </a:r>
            <a:r>
              <a:rPr lang="en-US" altLang="zh-CN" sz="300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</a:rPr>
              <a:t>——</a:t>
            </a:r>
            <a:r>
              <a:rPr lang="zh-CN" altLang="en-US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后洞的窈然</a:t>
            </a:r>
            <a:endParaRPr lang="zh-CN" altLang="en-US" sz="3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8901" name="文本框 208900"/>
          <p:cNvSpPr txBox="1"/>
          <p:nvPr/>
        </p:nvSpPr>
        <p:spPr>
          <a:xfrm>
            <a:off x="1243013" y="1800225"/>
            <a:ext cx="7470775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⑵ </a:t>
            </a:r>
            <a:r>
              <a:rPr lang="zh-CN" altLang="en-US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前洞记游者甚众</a:t>
            </a:r>
            <a:r>
              <a:rPr lang="en-US" altLang="zh-CN" sz="300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</a:rPr>
              <a:t>——</a:t>
            </a:r>
            <a:endParaRPr lang="en-US" altLang="zh-CN" sz="30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后洞的来而记之者甚少、其至又加少</a:t>
            </a:r>
            <a:endParaRPr lang="zh-CN" altLang="en-US" sz="3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8902" name="文本框 208901"/>
          <p:cNvSpPr txBox="1"/>
          <p:nvPr/>
        </p:nvSpPr>
        <p:spPr>
          <a:xfrm>
            <a:off x="1243013" y="2751138"/>
            <a:ext cx="765016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⑶ “</a:t>
            </a:r>
            <a:r>
              <a:rPr lang="zh-CN" altLang="en-US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余所至”之浅</a:t>
            </a:r>
            <a:r>
              <a:rPr lang="en-US" altLang="zh-CN" sz="300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</a:rPr>
              <a:t>——</a:t>
            </a:r>
            <a:r>
              <a:rPr lang="en-US" altLang="zh-CN" sz="3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好游者”所至</a:t>
            </a: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8903" name="文本框 208902"/>
          <p:cNvSpPr txBox="1"/>
          <p:nvPr/>
        </p:nvSpPr>
        <p:spPr>
          <a:xfrm>
            <a:off x="1243013" y="3263900"/>
            <a:ext cx="7470775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⑷ </a:t>
            </a:r>
            <a:r>
              <a:rPr lang="zh-CN" altLang="en-US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进洞时“其见愈奇”的欣喜</a:t>
            </a:r>
            <a:r>
              <a:rPr lang="en-US" altLang="zh-CN" sz="3000">
                <a:solidFill>
                  <a:schemeClr val="tx1"/>
                </a:solidFill>
                <a:latin typeface="宋体" panose="02010600030101010101" pitchFamily="2" charset="-122"/>
                <a:ea typeface="楷体_GB2312" pitchFamily="49" charset="-122"/>
              </a:rPr>
              <a:t>——</a:t>
            </a:r>
            <a:endParaRPr lang="en-US" altLang="zh-CN" sz="30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出洞后因“不得极夫游之乐”的懊悔</a:t>
            </a:r>
            <a:endParaRPr lang="zh-CN" altLang="en-US" sz="3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8904" name="文本框 208903"/>
          <p:cNvSpPr txBox="1"/>
          <p:nvPr/>
        </p:nvSpPr>
        <p:spPr>
          <a:xfrm>
            <a:off x="539750" y="4437063"/>
            <a:ext cx="8026400" cy="10668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、作者略写前洞，详写后洞并作对比的作用是什么？ </a:t>
            </a:r>
            <a:endParaRPr lang="zh-CN" altLang="en-US" sz="32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8905" name="文本框 208904"/>
          <p:cNvSpPr txBox="1"/>
          <p:nvPr/>
        </p:nvSpPr>
        <p:spPr>
          <a:xfrm>
            <a:off x="1287463" y="5580063"/>
            <a:ext cx="598487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为第二部分的议论作铺垫。</a:t>
            </a:r>
            <a:endParaRPr lang="zh-CN" altLang="en-US" sz="300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6" dur="500"/>
                                        <p:tgtEl>
                                          <p:spTgt spid="208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 animBg="1"/>
      <p:bldP spid="208900" grpId="0"/>
      <p:bldP spid="208901" grpId="0"/>
      <p:bldP spid="208902" grpId="0"/>
      <p:bldP spid="208903" grpId="0"/>
      <p:bldP spid="208904" grpId="0" animBg="1"/>
      <p:bldP spid="20890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图片 123925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23" name="矩形 123922"/>
          <p:cNvSpPr/>
          <p:nvPr/>
        </p:nvSpPr>
        <p:spPr>
          <a:xfrm>
            <a:off x="611188" y="838200"/>
            <a:ext cx="7488237" cy="16541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Tx/>
              <a:buFontTx/>
            </a:pPr>
            <a:r>
              <a:rPr lang="en-US" altLang="zh-CN" sz="4400" b="0" dirty="0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400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第一部分：</a:t>
            </a:r>
            <a:endParaRPr lang="zh-CN" altLang="en-US" sz="4400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</a:pPr>
            <a:r>
              <a:rPr lang="zh-CN" altLang="en-US" sz="4400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  记游山所见的景物和经过</a:t>
            </a:r>
            <a:endParaRPr lang="zh-CN" altLang="en-US" sz="4400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3924" name="矩形 123923"/>
          <p:cNvSpPr/>
          <p:nvPr/>
        </p:nvSpPr>
        <p:spPr>
          <a:xfrm>
            <a:off x="611188" y="2781300"/>
            <a:ext cx="7488237" cy="33845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altLang="zh-CN" sz="4400" b="0" dirty="0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400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一、介绍褒禅山概况</a:t>
            </a:r>
            <a:endParaRPr lang="zh-CN" altLang="en-US" sz="4400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400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二、记游华山洞经过</a:t>
            </a:r>
            <a:endParaRPr lang="zh-CN" altLang="en-US" sz="4400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400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        前洞记叙简略</a:t>
            </a:r>
            <a:endParaRPr lang="zh-CN" altLang="en-US" sz="4400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400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        后洞记叙详细</a:t>
            </a:r>
            <a:endParaRPr lang="zh-CN" altLang="en-US" sz="4400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2228" name="标题 123924"/>
          <p:cNvSpPr>
            <a:spLocks noGrp="1"/>
          </p:cNvSpPr>
          <p:nvPr>
            <p:ph type="title" idx="4294967295"/>
          </p:nvPr>
        </p:nvSpPr>
        <p:spPr/>
        <p:txBody>
          <a:bodyPr anchor="ctr" anchorCtr="0"/>
          <a:p>
            <a:r>
              <a:rPr lang="en-US" altLang="zh-CN" dirty="0"/>
              <a:t>  </a:t>
            </a:r>
            <a:endParaRPr lang="en-US" altLang="zh-CN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2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2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24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24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>
                                            <p:txEl>
                                              <p:charRg st="2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24">
                                            <p:txEl>
                                              <p:charRg st="2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24">
                                            <p:txEl>
                                              <p:charRg st="2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924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924">
                                            <p:txEl>
                                              <p:charRg st="3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23" grpId="0" animBg="1"/>
      <p:bldP spid="12392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3250" name="标题 21094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82550"/>
          </a:xfrm>
        </p:spPr>
        <p:txBody>
          <a:bodyPr anchor="ctr" anchorCtr="0"/>
          <a:p>
            <a:endParaRPr lang="zh-CN" sz="4000" dirty="0"/>
          </a:p>
        </p:txBody>
      </p:sp>
      <p:pic>
        <p:nvPicPr>
          <p:cNvPr id="53251" name="图片 210947" descr="2005123132331_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0947" name="内容占位符 210946"/>
          <p:cNvSpPr>
            <a:spLocks noGrp="1"/>
          </p:cNvSpPr>
          <p:nvPr>
            <p:ph idx="1"/>
          </p:nvPr>
        </p:nvSpPr>
        <p:spPr>
          <a:xfrm>
            <a:off x="685800" y="981075"/>
            <a:ext cx="6407150" cy="1439863"/>
          </a:xfrm>
          <a:solidFill>
            <a:srgbClr val="FFFF00"/>
          </a:solidFill>
        </p:spPr>
        <p:txBody>
          <a:bodyPr anchor="t" anchorCtr="0"/>
          <a:p>
            <a:r>
              <a:rPr lang="zh-CN" altLang="en-US" sz="8000" b="1" dirty="0">
                <a:ea typeface="黑体" panose="02010609060101010101" pitchFamily="2" charset="-122"/>
              </a:rPr>
              <a:t>翻译第三段：</a:t>
            </a:r>
            <a:endParaRPr lang="zh-CN" altLang="en-US" sz="8000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0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09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7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38920" descr="wa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333375"/>
            <a:ext cx="2736850" cy="385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2" name="文本框 38921"/>
          <p:cNvSpPr txBox="1"/>
          <p:nvPr/>
        </p:nvSpPr>
        <p:spPr>
          <a:xfrm>
            <a:off x="3851275" y="260350"/>
            <a:ext cx="4787900" cy="8239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王安石其人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之政治篇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3743325" y="1397000"/>
            <a:ext cx="4895850" cy="52752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王安石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(1021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1089)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北宋政治家、思想家、文学家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。字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介甫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，号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半山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，抚州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临川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（今江西临川）人。他“少好读书”。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1042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年登进士第。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1061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年上万言书，提出变法主张，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1069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年任宰相，推行新法，后因遭到反变法派的猛烈攻击，于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1074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年罢相，次年再为相。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1076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年再次辞去相位，退居江宁（南京）潜心学术研究和诗文创作。封舒国公，又改封荆国公，故世称“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王荆公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”。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1086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年司马光执政，废尽新法，王安石忧愤去世。卒谥文，故又称“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王文公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4" name="矩形 38923"/>
          <p:cNvSpPr/>
          <p:nvPr/>
        </p:nvSpPr>
        <p:spPr>
          <a:xfrm>
            <a:off x="468313" y="4365625"/>
            <a:ext cx="2620962" cy="230663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列宁称其为“中国十一世纪的改革家”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 animBg="1"/>
      <p:bldP spid="38923" grpId="0" bldLvl="0" animBg="1"/>
      <p:bldP spid="3892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135170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4" name="文本框 135171"/>
          <p:cNvSpPr txBox="1"/>
          <p:nvPr/>
        </p:nvSpPr>
        <p:spPr>
          <a:xfrm>
            <a:off x="685800" y="381000"/>
            <a:ext cx="7772400" cy="5649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于是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余有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叹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古人</a:t>
            </a:r>
            <a:r>
              <a:rPr lang="zh-CN" altLang="en-US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之观</a:t>
            </a:r>
            <a:r>
              <a:rPr lang="zh-CN" altLang="en-US" i="1" u="sng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天地、山川、草木、</a:t>
            </a:r>
            <a:endParaRPr lang="zh-CN" altLang="en-US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虫鱼、鸟兽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，往往有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求思 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深，而无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不在也。夫夷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近，则游者众；险以远，则至者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少；而世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之奇伟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瑰怪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非常之观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，常在于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险远</a:t>
            </a:r>
            <a:r>
              <a:rPr lang="en-US" altLang="zh-CN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人之所罕至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，故非有志者不能至也。 </a:t>
            </a:r>
            <a:endParaRPr lang="zh-CN" altLang="en-US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5173" name="文本框 135172"/>
          <p:cNvSpPr txBox="1"/>
          <p:nvPr/>
        </p:nvSpPr>
        <p:spPr>
          <a:xfrm>
            <a:off x="609600" y="914400"/>
            <a:ext cx="11430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对于这种情况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4" name="文本框 135173"/>
          <p:cNvSpPr txBox="1"/>
          <p:nvPr/>
        </p:nvSpPr>
        <p:spPr>
          <a:xfrm>
            <a:off x="2286000" y="1058863"/>
            <a:ext cx="11430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语气词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5" name="文本框 135174"/>
          <p:cNvSpPr txBox="1"/>
          <p:nvPr/>
        </p:nvSpPr>
        <p:spPr>
          <a:xfrm>
            <a:off x="3886200" y="838200"/>
            <a:ext cx="4572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取独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6" name="文本框 135175"/>
          <p:cNvSpPr txBox="1"/>
          <p:nvPr/>
        </p:nvSpPr>
        <p:spPr>
          <a:xfrm>
            <a:off x="4419600" y="838200"/>
            <a:ext cx="4572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观察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7" name="文本框 135176"/>
          <p:cNvSpPr txBox="1"/>
          <p:nvPr/>
        </p:nvSpPr>
        <p:spPr>
          <a:xfrm>
            <a:off x="3492500" y="2209800"/>
            <a:ext cx="1008063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心得，收获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8" name="文本框 135177"/>
          <p:cNvSpPr txBox="1"/>
          <p:nvPr/>
        </p:nvSpPr>
        <p:spPr>
          <a:xfrm>
            <a:off x="4572000" y="2209800"/>
            <a:ext cx="4572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9" name="文本框 135178"/>
          <p:cNvSpPr txBox="1"/>
          <p:nvPr/>
        </p:nvSpPr>
        <p:spPr>
          <a:xfrm>
            <a:off x="5105400" y="2201863"/>
            <a:ext cx="4572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他们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80" name="文本框 135179"/>
          <p:cNvSpPr txBox="1"/>
          <p:nvPr/>
        </p:nvSpPr>
        <p:spPr>
          <a:xfrm>
            <a:off x="6172200" y="2286000"/>
            <a:ext cx="533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81" name="文本框 135180"/>
          <p:cNvSpPr txBox="1"/>
          <p:nvPr/>
        </p:nvSpPr>
        <p:spPr>
          <a:xfrm>
            <a:off x="2819400" y="3581400"/>
            <a:ext cx="533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且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82" name="文本框 135181"/>
          <p:cNvSpPr txBox="1"/>
          <p:nvPr/>
        </p:nvSpPr>
        <p:spPr>
          <a:xfrm>
            <a:off x="2057400" y="4876800"/>
            <a:ext cx="4572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83" name="文本框 135182"/>
          <p:cNvSpPr txBox="1"/>
          <p:nvPr/>
        </p:nvSpPr>
        <p:spPr>
          <a:xfrm>
            <a:off x="2627313" y="4724400"/>
            <a:ext cx="8382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奇异雄伟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84" name="文本框 135183"/>
          <p:cNvSpPr txBox="1"/>
          <p:nvPr/>
        </p:nvSpPr>
        <p:spPr>
          <a:xfrm>
            <a:off x="4067175" y="4724400"/>
            <a:ext cx="14478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不同寻常的景象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85" name="文本框 135184"/>
          <p:cNvSpPr txBox="1"/>
          <p:nvPr/>
        </p:nvSpPr>
        <p:spPr>
          <a:xfrm>
            <a:off x="6781800" y="4724400"/>
            <a:ext cx="14478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险阻僻远的地方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 animBg="1"/>
      <p:bldP spid="135174" grpId="0" animBg="1"/>
      <p:bldP spid="135175" grpId="0" animBg="1"/>
      <p:bldP spid="135176" grpId="0" animBg="1"/>
      <p:bldP spid="135177" grpId="0" animBg="1"/>
      <p:bldP spid="135178" grpId="0" animBg="1"/>
      <p:bldP spid="135179" grpId="0" animBg="1"/>
      <p:bldP spid="135180" grpId="0" animBg="1"/>
      <p:bldP spid="135181" grpId="0" animBg="1"/>
      <p:bldP spid="135182" grpId="0" animBg="1"/>
      <p:bldP spid="135183" grpId="0" animBg="1"/>
      <p:bldP spid="135184" grpId="0" animBg="1"/>
      <p:bldP spid="13518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136194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文本框 136195"/>
          <p:cNvSpPr txBox="1"/>
          <p:nvPr/>
        </p:nvSpPr>
        <p:spPr>
          <a:xfrm>
            <a:off x="457200" y="381000"/>
            <a:ext cx="8229600" cy="5649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有志矣，</a:t>
            </a: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不随</a:t>
            </a:r>
            <a:r>
              <a:rPr lang="zh-CN" altLang="en-US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止也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，然力不足者亦不能至也。有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志与力，</a:t>
            </a: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而又不随以怠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至于</a:t>
            </a:r>
            <a:r>
              <a:rPr lang="zh-CN" altLang="en-US" u="sng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幽暗昏惑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，而无物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endParaRPr lang="zh-CN" altLang="en-US" dirty="0">
              <a:solidFill>
                <a:srgbClr val="EB1A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之，亦不能至也。然力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足以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人为可讥，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而在己为有悔；尽吾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志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也，而不能至者，可以无悔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矣，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孰能讥之乎？此予之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所得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也！ </a:t>
            </a:r>
            <a:endParaRPr lang="zh-CN" altLang="en-US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6197" name="文本框 136196"/>
          <p:cNvSpPr txBox="1"/>
          <p:nvPr/>
        </p:nvSpPr>
        <p:spPr>
          <a:xfrm>
            <a:off x="2590800" y="982663"/>
            <a:ext cx="609600" cy="5286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198" name="文本框 136197"/>
          <p:cNvSpPr txBox="1"/>
          <p:nvPr/>
        </p:nvSpPr>
        <p:spPr>
          <a:xfrm>
            <a:off x="381000" y="3581400"/>
            <a:ext cx="9906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帮助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199" name="文本框 136198"/>
          <p:cNvSpPr txBox="1"/>
          <p:nvPr/>
        </p:nvSpPr>
        <p:spPr>
          <a:xfrm>
            <a:off x="4572000" y="3429000"/>
            <a:ext cx="8382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足够用来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200" name="文本框 136199"/>
          <p:cNvSpPr txBox="1"/>
          <p:nvPr/>
        </p:nvSpPr>
        <p:spPr>
          <a:xfrm>
            <a:off x="6156325" y="3644900"/>
            <a:ext cx="533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201" name="文本框 136200"/>
          <p:cNvSpPr txBox="1"/>
          <p:nvPr/>
        </p:nvSpPr>
        <p:spPr>
          <a:xfrm>
            <a:off x="3348038" y="4724400"/>
            <a:ext cx="22098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志向，这里引申为主观努力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202" name="文本框 136201"/>
          <p:cNvSpPr txBox="1"/>
          <p:nvPr/>
        </p:nvSpPr>
        <p:spPr>
          <a:xfrm>
            <a:off x="1116013" y="6092825"/>
            <a:ext cx="10668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难道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203" name="文本框 136202"/>
          <p:cNvSpPr txBox="1"/>
          <p:nvPr/>
        </p:nvSpPr>
        <p:spPr>
          <a:xfrm>
            <a:off x="4643438" y="6026150"/>
            <a:ext cx="14478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得到的东西，心得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204" name="文本框 136203"/>
          <p:cNvSpPr txBox="1"/>
          <p:nvPr/>
        </p:nvSpPr>
        <p:spPr>
          <a:xfrm>
            <a:off x="5219700" y="2276475"/>
            <a:ext cx="2447925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形容词作名词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6205" name="文本框 136204"/>
          <p:cNvSpPr txBox="1"/>
          <p:nvPr/>
        </p:nvSpPr>
        <p:spPr>
          <a:xfrm>
            <a:off x="3419475" y="2276475"/>
            <a:ext cx="1655763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 animBg="1"/>
      <p:bldP spid="136198" grpId="0" animBg="1"/>
      <p:bldP spid="136199" grpId="0" animBg="1"/>
      <p:bldP spid="136200" grpId="0" animBg="1"/>
      <p:bldP spid="136201" grpId="0" animBg="1"/>
      <p:bldP spid="136202" grpId="0" animBg="1"/>
      <p:bldP spid="136203" grpId="0" animBg="1"/>
      <p:bldP spid="136204" grpId="0" animBg="1"/>
      <p:bldP spid="13620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图片 154636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文本框 154626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0" name="矩形 154629"/>
          <p:cNvSpPr/>
          <p:nvPr/>
        </p:nvSpPr>
        <p:spPr>
          <a:xfrm>
            <a:off x="2051050" y="228600"/>
            <a:ext cx="4465638" cy="12954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6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重点字词</a:t>
            </a:r>
            <a:endParaRPr lang="zh-CN" altLang="en-US" sz="60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31" name="矩形 154630"/>
          <p:cNvSpPr/>
          <p:nvPr/>
        </p:nvSpPr>
        <p:spPr>
          <a:xfrm>
            <a:off x="228600" y="1676400"/>
            <a:ext cx="8591550" cy="48482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于是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非常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dirty="0">
                <a:solidFill>
                  <a:srgbClr val="E91937"/>
                </a:solidFill>
                <a:latin typeface="华文新魏" pitchFamily="2" charset="-122"/>
                <a:ea typeface="华文新魏" pitchFamily="2" charset="-122"/>
              </a:rPr>
              <a:t>险远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至于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dirty="0">
                <a:solidFill>
                  <a:srgbClr val="E91937"/>
                </a:solidFill>
                <a:latin typeface="华文新魏" pitchFamily="2" charset="-122"/>
                <a:ea typeface="华文新魏" pitchFamily="2" charset="-122"/>
              </a:rPr>
              <a:t>幽暗昏惑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32" name="文本框 154631"/>
          <p:cNvSpPr txBox="1"/>
          <p:nvPr/>
        </p:nvSpPr>
        <p:spPr>
          <a:xfrm>
            <a:off x="1828800" y="2514600"/>
            <a:ext cx="6629400" cy="17002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宋体" panose="02010600030101010101" pitchFamily="2" charset="-122"/>
              </a:rPr>
              <a:t>古今异义。古：不同寻常。今：程度副词，很，十分。</a:t>
            </a:r>
            <a:endParaRPr lang="zh-CN" altLang="en-US" sz="3200" dirty="0">
              <a:solidFill>
                <a:schemeClr val="tx1"/>
              </a:solidFill>
              <a:latin typeface="华文新魏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33" name="文本框 154632"/>
          <p:cNvSpPr txBox="1"/>
          <p:nvPr/>
        </p:nvSpPr>
        <p:spPr>
          <a:xfrm>
            <a:off x="1752600" y="3505200"/>
            <a:ext cx="61722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形容词作名词，艰险的地方；僻远的地方。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4634" name="文本框 154633"/>
          <p:cNvSpPr txBox="1"/>
          <p:nvPr/>
        </p:nvSpPr>
        <p:spPr>
          <a:xfrm>
            <a:off x="2286000" y="5426075"/>
            <a:ext cx="6019800" cy="1431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形容词作名词，幽深昏暗、叫人迷乱的地方。 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4635" name="文本框 154634"/>
          <p:cNvSpPr txBox="1"/>
          <p:nvPr/>
        </p:nvSpPr>
        <p:spPr>
          <a:xfrm>
            <a:off x="1828800" y="4419600"/>
            <a:ext cx="6553200" cy="968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古今异义。古：到达。今：表示另提一事的连词。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4636" name="文本框 154635"/>
          <p:cNvSpPr txBox="1"/>
          <p:nvPr/>
        </p:nvSpPr>
        <p:spPr>
          <a:xfrm>
            <a:off x="1752600" y="1600200"/>
            <a:ext cx="6477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古今异义。古：对于这种情况。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0" grpId="0" animBg="1"/>
      <p:bldP spid="154631" grpId="0" animBg="1"/>
      <p:bldP spid="154632" grpId="0"/>
      <p:bldP spid="154633" grpId="0"/>
      <p:bldP spid="154634" grpId="0"/>
      <p:bldP spid="154635" grpId="0"/>
      <p:bldP spid="15463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5" name="图片 211969" descr="湖畔柳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1971" name="矩形 211970"/>
          <p:cNvSpPr/>
          <p:nvPr/>
        </p:nvSpPr>
        <p:spPr>
          <a:xfrm>
            <a:off x="1106488" y="1465263"/>
            <a:ext cx="7065962" cy="18732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、从“求思之深而无不在（心）”导出立志的重要性；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、阐述“尽吾志”的观点。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7" name="矩形 211971"/>
          <p:cNvSpPr/>
          <p:nvPr/>
        </p:nvSpPr>
        <p:spPr>
          <a:xfrm>
            <a:off x="323850" y="404813"/>
            <a:ext cx="817245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dirty="0">
                <a:solidFill>
                  <a:srgbClr val="800000"/>
                </a:solidFill>
                <a:latin typeface="Times New Roman" panose="02020603050405020304" pitchFamily="18" charset="0"/>
                <a:ea typeface="华文新魏" pitchFamily="2" charset="-122"/>
              </a:rPr>
              <a:t>第三段：写游华山洞的心得 </a:t>
            </a:r>
            <a:endParaRPr lang="zh-CN" altLang="en-US" sz="3600" dirty="0">
              <a:solidFill>
                <a:srgbClr val="8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1973" name="左大括号 211972"/>
          <p:cNvSpPr/>
          <p:nvPr/>
        </p:nvSpPr>
        <p:spPr>
          <a:xfrm>
            <a:off x="2306638" y="3959225"/>
            <a:ext cx="182562" cy="1395413"/>
          </a:xfrm>
          <a:prstGeom prst="leftBrace">
            <a:avLst>
              <a:gd name="adj1" fmla="val 63660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3000" b="0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74" name="矩形 211973"/>
          <p:cNvSpPr/>
          <p:nvPr/>
        </p:nvSpPr>
        <p:spPr>
          <a:xfrm>
            <a:off x="2487613" y="3735388"/>
            <a:ext cx="3962400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古人求思之深 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75" name="矩形 211974"/>
          <p:cNvSpPr/>
          <p:nvPr/>
        </p:nvSpPr>
        <p:spPr>
          <a:xfrm>
            <a:off x="2506663" y="4940300"/>
            <a:ext cx="286067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奇观常在险远 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76" name="左大括号 211975"/>
          <p:cNvSpPr/>
          <p:nvPr/>
        </p:nvSpPr>
        <p:spPr>
          <a:xfrm>
            <a:off x="5006975" y="4410075"/>
            <a:ext cx="179388" cy="1665288"/>
          </a:xfrm>
          <a:prstGeom prst="leftBrace">
            <a:avLst>
              <a:gd name="adj1" fmla="val 77316"/>
              <a:gd name="adj2" fmla="val 50000"/>
            </a:avLst>
          </a:prstGeom>
          <a:noFill/>
          <a:ln w="254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3000" b="0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77" name="矩形 211976"/>
          <p:cNvSpPr/>
          <p:nvPr/>
        </p:nvSpPr>
        <p:spPr>
          <a:xfrm>
            <a:off x="5232400" y="4221163"/>
            <a:ext cx="148907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有志 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78" name="矩形 211977"/>
          <p:cNvSpPr/>
          <p:nvPr/>
        </p:nvSpPr>
        <p:spPr>
          <a:xfrm>
            <a:off x="5235575" y="4905375"/>
            <a:ext cx="1308100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有力 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79" name="矩形 211978"/>
          <p:cNvSpPr/>
          <p:nvPr/>
        </p:nvSpPr>
        <p:spPr>
          <a:xfrm>
            <a:off x="5264150" y="5580063"/>
            <a:ext cx="1727200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有物</a:t>
            </a:r>
            <a:r>
              <a:rPr lang="zh-CN" altLang="en-US" sz="30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80" name="左大括号 211979"/>
          <p:cNvSpPr/>
          <p:nvPr/>
        </p:nvSpPr>
        <p:spPr>
          <a:xfrm flipH="1">
            <a:off x="6267450" y="4410075"/>
            <a:ext cx="225425" cy="1628775"/>
          </a:xfrm>
          <a:prstGeom prst="leftBrace">
            <a:avLst>
              <a:gd name="adj1" fmla="val 60177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3000" b="0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81" name="矩形 211980"/>
          <p:cNvSpPr/>
          <p:nvPr/>
        </p:nvSpPr>
        <p:spPr>
          <a:xfrm>
            <a:off x="6537325" y="4770438"/>
            <a:ext cx="1905000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尽吾志 无悔矣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1982" name="文本框 211981"/>
          <p:cNvSpPr txBox="1"/>
          <p:nvPr/>
        </p:nvSpPr>
        <p:spPr>
          <a:xfrm>
            <a:off x="1273175" y="4168775"/>
            <a:ext cx="1214438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余之所得</a:t>
            </a:r>
            <a:endParaRPr lang="zh-CN" altLang="en-US" sz="30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83" name="文本框 211982"/>
          <p:cNvSpPr txBox="1"/>
          <p:nvPr/>
        </p:nvSpPr>
        <p:spPr>
          <a:xfrm>
            <a:off x="5921375" y="503238"/>
            <a:ext cx="2925763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议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1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197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7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1971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1971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3" grpId="0" animBg="1"/>
      <p:bldP spid="211974" grpId="0"/>
      <p:bldP spid="211975" grpId="0"/>
      <p:bldP spid="211976" grpId="0" animBg="1"/>
      <p:bldP spid="211977" grpId="0"/>
      <p:bldP spid="211978" grpId="0"/>
      <p:bldP spid="211979" grpId="0"/>
      <p:bldP spid="211980" grpId="0" animBg="1"/>
      <p:bldP spid="211981" grpId="0"/>
      <p:bldP spid="211982" grpId="0"/>
      <p:bldP spid="21198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图片 254979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标题 254977"/>
          <p:cNvSpPr>
            <a:spLocks noGrp="1"/>
          </p:cNvSpPr>
          <p:nvPr>
            <p:ph type="title"/>
          </p:nvPr>
        </p:nvSpPr>
        <p:spPr>
          <a:xfrm>
            <a:off x="539750" y="765175"/>
            <a:ext cx="6553200" cy="1143000"/>
          </a:xfrm>
          <a:solidFill>
            <a:srgbClr val="FFFF00"/>
          </a:solidFill>
        </p:spPr>
        <p:txBody>
          <a:bodyPr anchor="ctr" anchorCtr="0"/>
          <a:p>
            <a:r>
              <a:rPr lang="zh-CN" altLang="en-US" sz="8000" dirty="0">
                <a:ea typeface="黑体" panose="02010609060101010101" pitchFamily="2" charset="-122"/>
              </a:rPr>
              <a:t>翻译第四段</a:t>
            </a:r>
            <a:endParaRPr lang="zh-CN" altLang="en-US" sz="8000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ver dir="r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137218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4" name="文本框 137219"/>
          <p:cNvSpPr txBox="1"/>
          <p:nvPr/>
        </p:nvSpPr>
        <p:spPr>
          <a:xfrm>
            <a:off x="495300" y="457200"/>
            <a:ext cx="8153400" cy="37258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仆碑，又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悲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夫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古书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不存，后世之</a:t>
            </a:r>
            <a:r>
              <a:rPr lang="zh-CN" altLang="en-US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谬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传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莫能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者，何可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胜道</a:t>
            </a:r>
            <a:r>
              <a:rPr lang="zh-CN" altLang="en-US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也哉！</a:t>
            </a: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</a:t>
            </a:r>
            <a:r>
              <a:rPr lang="zh-CN" altLang="en-US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所以学者</a:t>
            </a: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不可以不深</a:t>
            </a:r>
            <a:endParaRPr lang="zh-CN" altLang="en-US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思而</a:t>
            </a:r>
            <a:r>
              <a:rPr lang="zh-CN" altLang="en-US" i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慎取</a:t>
            </a:r>
            <a:r>
              <a:rPr lang="zh-CN" altLang="en-US" i="1" u="sng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之也。</a:t>
            </a:r>
            <a:endParaRPr lang="zh-CN" altLang="en-US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i="1" u="sng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7221" name="文本框 137220"/>
          <p:cNvSpPr txBox="1"/>
          <p:nvPr/>
        </p:nvSpPr>
        <p:spPr>
          <a:xfrm>
            <a:off x="838200" y="990600"/>
            <a:ext cx="9906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对于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2" name="文本框 137221"/>
          <p:cNvSpPr txBox="1"/>
          <p:nvPr/>
        </p:nvSpPr>
        <p:spPr>
          <a:xfrm>
            <a:off x="2667000" y="1066800"/>
            <a:ext cx="6096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3" name="文本框 137222"/>
          <p:cNvSpPr txBox="1"/>
          <p:nvPr/>
        </p:nvSpPr>
        <p:spPr>
          <a:xfrm>
            <a:off x="3352800" y="1066800"/>
            <a:ext cx="914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感叹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4" name="文本框 137223"/>
          <p:cNvSpPr txBox="1"/>
          <p:nvPr/>
        </p:nvSpPr>
        <p:spPr>
          <a:xfrm>
            <a:off x="4343400" y="1066800"/>
            <a:ext cx="914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取独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5" name="文本框 137224"/>
          <p:cNvSpPr txBox="1"/>
          <p:nvPr/>
        </p:nvSpPr>
        <p:spPr>
          <a:xfrm>
            <a:off x="7467600" y="990600"/>
            <a:ext cx="16764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动作名，流传的文字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6" name="文本框 137225"/>
          <p:cNvSpPr txBox="1"/>
          <p:nvPr/>
        </p:nvSpPr>
        <p:spPr>
          <a:xfrm>
            <a:off x="179388" y="2349500"/>
            <a:ext cx="2484437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名作动，说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清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7" name="文本框 137226"/>
          <p:cNvSpPr txBox="1"/>
          <p:nvPr/>
        </p:nvSpPr>
        <p:spPr>
          <a:xfrm>
            <a:off x="2895600" y="2362200"/>
            <a:ext cx="533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尽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8" name="文本框 137227"/>
          <p:cNvSpPr txBox="1"/>
          <p:nvPr/>
        </p:nvSpPr>
        <p:spPr>
          <a:xfrm>
            <a:off x="3505200" y="2362200"/>
            <a:ext cx="5334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道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9" name="文本框 137228"/>
          <p:cNvSpPr txBox="1"/>
          <p:nvPr/>
        </p:nvSpPr>
        <p:spPr>
          <a:xfrm>
            <a:off x="4800600" y="2286000"/>
            <a:ext cx="114300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的缘故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30" name="文本框 137229"/>
          <p:cNvSpPr txBox="1"/>
          <p:nvPr/>
        </p:nvSpPr>
        <p:spPr>
          <a:xfrm>
            <a:off x="6019800" y="2286000"/>
            <a:ext cx="1936750" cy="831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古今异义，做学问的人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31" name="文本框 137230"/>
          <p:cNvSpPr txBox="1"/>
          <p:nvPr/>
        </p:nvSpPr>
        <p:spPr>
          <a:xfrm>
            <a:off x="1066800" y="3581400"/>
            <a:ext cx="990600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谨慎地选择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36" name="文本框 137235"/>
          <p:cNvSpPr txBox="1"/>
          <p:nvPr/>
        </p:nvSpPr>
        <p:spPr>
          <a:xfrm>
            <a:off x="5580063" y="1125538"/>
            <a:ext cx="1728787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形容词使动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1" grpId="0" animBg="1"/>
      <p:bldP spid="137222" grpId="0" animBg="1"/>
      <p:bldP spid="137223" grpId="0" animBg="1"/>
      <p:bldP spid="137224" grpId="0" animBg="1"/>
      <p:bldP spid="137225" grpId="0" animBg="1"/>
      <p:bldP spid="137226" grpId="0" animBg="1"/>
      <p:bldP spid="137227" grpId="0" animBg="1"/>
      <p:bldP spid="137228" grpId="0" animBg="1"/>
      <p:bldP spid="137229" grpId="0" animBg="1"/>
      <p:bldP spid="137230" grpId="0" animBg="1"/>
      <p:bldP spid="137231" grpId="0" animBg="1"/>
      <p:bldP spid="13723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7" name="图片 157697" descr="008l"/>
          <p:cNvPicPr>
            <a:picLocks noChangeAspect="1"/>
          </p:cNvPicPr>
          <p:nvPr/>
        </p:nvPicPr>
        <p:blipFill>
          <a:blip r:embed="rId1">
            <a:grayscl/>
            <a:lum bright="50000" contrast="-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文本框 157698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02" name="矩形 157701"/>
          <p:cNvSpPr/>
          <p:nvPr/>
        </p:nvSpPr>
        <p:spPr>
          <a:xfrm>
            <a:off x="1908175" y="260350"/>
            <a:ext cx="4968875" cy="11874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6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重点字词</a:t>
            </a:r>
            <a:endParaRPr lang="zh-CN" altLang="en-US" sz="6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7703" name="矩形 157702"/>
          <p:cNvSpPr/>
          <p:nvPr/>
        </p:nvSpPr>
        <p:spPr>
          <a:xfrm>
            <a:off x="467995" y="1671955"/>
            <a:ext cx="8305800" cy="51752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谬</a:t>
            </a:r>
            <a:r>
              <a:rPr lang="zh-CN" altLang="en-US" sz="36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36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传</a:t>
            </a:r>
            <a:r>
              <a:rPr lang="zh-CN" altLang="en-US" sz="36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36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名</a:t>
            </a:r>
            <a:r>
              <a:rPr lang="zh-CN" altLang="en-US" sz="36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36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所以</a:t>
            </a:r>
            <a:r>
              <a:rPr lang="zh-CN" altLang="en-US" sz="36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36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学者</a:t>
            </a:r>
            <a:r>
              <a:rPr lang="zh-CN" altLang="en-US" sz="36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sz="360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7704" name="文本框 157703"/>
          <p:cNvSpPr txBox="1"/>
          <p:nvPr/>
        </p:nvSpPr>
        <p:spPr>
          <a:xfrm>
            <a:off x="1981200" y="1600200"/>
            <a:ext cx="7162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弄错，使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……</a:t>
            </a: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错，形容词的使动用法。</a:t>
            </a:r>
            <a:endParaRPr lang="zh-CN" altLang="en-US" sz="320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7705" name="文本框 157704"/>
          <p:cNvSpPr txBox="1"/>
          <p:nvPr/>
        </p:nvSpPr>
        <p:spPr>
          <a:xfrm>
            <a:off x="2057400" y="2316163"/>
            <a:ext cx="59436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动词作名词，流传的文字。</a:t>
            </a:r>
            <a:endParaRPr lang="zh-CN" altLang="en-US" sz="320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7706" name="文本框 157705"/>
          <p:cNvSpPr txBox="1"/>
          <p:nvPr/>
        </p:nvSpPr>
        <p:spPr>
          <a:xfrm>
            <a:off x="2057400" y="2925763"/>
            <a:ext cx="59436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说清楚，名词作动词。</a:t>
            </a:r>
            <a:endParaRPr lang="zh-CN" altLang="en-US" sz="320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7707" name="文本框 157706"/>
          <p:cNvSpPr txBox="1"/>
          <p:nvPr/>
        </p:nvSpPr>
        <p:spPr>
          <a:xfrm>
            <a:off x="1981200" y="3505200"/>
            <a:ext cx="6629400" cy="1614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由结构助词“所”和介词“以”组成，相当于现代汉语的“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……</a:t>
            </a: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的原因”。</a:t>
            </a:r>
            <a:endParaRPr lang="zh-CN" altLang="en-US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7708" name="文本框 157707"/>
          <p:cNvSpPr txBox="1"/>
          <p:nvPr/>
        </p:nvSpPr>
        <p:spPr>
          <a:xfrm>
            <a:off x="1981200" y="5012690"/>
            <a:ext cx="6172200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古今异义。古：求学的人，读书人。今：学术上有一定成就的人，有专门学问的人。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2" grpId="0" animBg="1"/>
      <p:bldP spid="157703" grpId="0" bldLvl="0" animBg="1"/>
      <p:bldP spid="157704" grpId="0"/>
      <p:bldP spid="157705" grpId="0"/>
      <p:bldP spid="157706" grpId="0"/>
      <p:bldP spid="157707" grpId="0"/>
      <p:bldP spid="15770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1" name="图片 158721" descr="008l"/>
          <p:cNvPicPr>
            <a:picLocks noChangeAspect="1"/>
          </p:cNvPicPr>
          <p:nvPr/>
        </p:nvPicPr>
        <p:blipFill>
          <a:blip r:embed="rId1">
            <a:grayscl/>
            <a:lum bright="50000" contrast="-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2" name="文本框 158722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4" name="矩形 158723"/>
          <p:cNvSpPr/>
          <p:nvPr/>
        </p:nvSpPr>
        <p:spPr>
          <a:xfrm>
            <a:off x="2051050" y="908050"/>
            <a:ext cx="5040313" cy="1143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6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特殊句式</a:t>
            </a:r>
            <a:endParaRPr lang="zh-CN" altLang="en-US" sz="60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8725" name="矩形 158724"/>
          <p:cNvSpPr/>
          <p:nvPr/>
        </p:nvSpPr>
        <p:spPr>
          <a:xfrm>
            <a:off x="1042988" y="2636838"/>
            <a:ext cx="7010400" cy="26384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判断句（表示因果关系）</a:t>
            </a:r>
            <a:endParaRPr lang="zh-CN" altLang="en-US" sz="40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000" dirty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4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此所以学者不可以不深思而慎取之也</a:t>
            </a:r>
            <a:r>
              <a:rPr lang="zh-CN" altLang="en-US" sz="4000" b="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4000" b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872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charRg st="1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8725">
                                            <p:txEl>
                                              <p:charRg st="1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8725">
                                            <p:txEl>
                                              <p:charRg st="1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 animBg="1"/>
      <p:bldP spid="15872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8" name="标题 160777"/>
          <p:cNvSpPr>
            <a:spLocks noGrp="1"/>
          </p:cNvSpPr>
          <p:nvPr>
            <p:ph type="title"/>
          </p:nvPr>
        </p:nvSpPr>
        <p:spPr>
          <a:xfrm>
            <a:off x="1979613" y="333375"/>
            <a:ext cx="5329237" cy="1143000"/>
          </a:xfrm>
          <a:solidFill>
            <a:srgbClr val="FFFF00"/>
          </a:solidFill>
        </p:spPr>
        <p:txBody>
          <a:bodyPr anchor="ctr" anchorCtr="0"/>
          <a:p>
            <a:r>
              <a:rPr lang="zh-CN" altLang="en-US" sz="6000" b="1" dirty="0"/>
              <a:t>第四自然段</a:t>
            </a:r>
            <a:endParaRPr lang="zh-CN" altLang="en-US" sz="6000" b="1" dirty="0"/>
          </a:p>
        </p:txBody>
      </p:sp>
      <p:sp>
        <p:nvSpPr>
          <p:cNvPr id="160779" name="矩形 160778"/>
          <p:cNvSpPr/>
          <p:nvPr/>
        </p:nvSpPr>
        <p:spPr>
          <a:xfrm>
            <a:off x="684213" y="1557338"/>
            <a:ext cx="7772400" cy="18970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/>
          <a:p>
            <a:r>
              <a:rPr lang="en-US" altLang="zh-CN" sz="4400" dirty="0">
                <a:solidFill>
                  <a:srgbClr val="EB1A15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4400" dirty="0">
                <a:solidFill>
                  <a:srgbClr val="EB1A15"/>
                </a:solidFill>
                <a:latin typeface="Times New Roman" panose="02020603050405020304" pitchFamily="18" charset="0"/>
                <a:ea typeface="隶书" pitchFamily="49" charset="-122"/>
              </a:rPr>
              <a:t>古书之不存”跟上文哪句话相照应？</a:t>
            </a:r>
            <a:endParaRPr lang="zh-CN" altLang="en-US" sz="3600">
              <a:solidFill>
                <a:srgbClr val="EB1A1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0780" name="右箭头 160779"/>
          <p:cNvSpPr/>
          <p:nvPr/>
        </p:nvSpPr>
        <p:spPr>
          <a:xfrm>
            <a:off x="2438400" y="3048000"/>
            <a:ext cx="976313" cy="485775"/>
          </a:xfrm>
          <a:prstGeom prst="rightArrow">
            <a:avLst>
              <a:gd name="adj1" fmla="val 50000"/>
              <a:gd name="adj2" fmla="val 502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0781" name="矩形 160780"/>
          <p:cNvSpPr/>
          <p:nvPr/>
        </p:nvSpPr>
        <p:spPr>
          <a:xfrm>
            <a:off x="3635375" y="2708275"/>
            <a:ext cx="2714625" cy="6413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其文漫灭”</a:t>
            </a:r>
            <a:endParaRPr lang="zh-CN" altLang="en-US" sz="36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0782" name="矩形 160781"/>
          <p:cNvSpPr/>
          <p:nvPr/>
        </p:nvSpPr>
        <p:spPr>
          <a:xfrm>
            <a:off x="684213" y="3644900"/>
            <a:ext cx="7775575" cy="14319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400" dirty="0">
                <a:solidFill>
                  <a:srgbClr val="EB1A15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4400" dirty="0">
                <a:solidFill>
                  <a:srgbClr val="EB1A15"/>
                </a:solidFill>
                <a:latin typeface="Times New Roman" panose="02020603050405020304" pitchFamily="18" charset="0"/>
                <a:ea typeface="隶书" pitchFamily="49" charset="-122"/>
              </a:rPr>
              <a:t>后世之谬其传”又是跟哪句话相照应？</a:t>
            </a:r>
            <a:endParaRPr lang="zh-CN" altLang="en-US" sz="4400" dirty="0">
              <a:solidFill>
                <a:srgbClr val="EB1A15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60783" name="右箭头 160782"/>
          <p:cNvSpPr/>
          <p:nvPr/>
        </p:nvSpPr>
        <p:spPr>
          <a:xfrm>
            <a:off x="2438400" y="5486400"/>
            <a:ext cx="976313" cy="485775"/>
          </a:xfrm>
          <a:prstGeom prst="rightArrow">
            <a:avLst>
              <a:gd name="adj1" fmla="val 50000"/>
              <a:gd name="adj2" fmla="val 502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0784" name="矩形 160783"/>
          <p:cNvSpPr/>
          <p:nvPr/>
        </p:nvSpPr>
        <p:spPr>
          <a:xfrm>
            <a:off x="3429000" y="5181600"/>
            <a:ext cx="4273550" cy="11906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i="1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今言‘华’如‘华实’之‘华’者，盖音谬也”。</a:t>
            </a:r>
            <a:endParaRPr lang="zh-CN" altLang="en-US" sz="3600" i="1" dirty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8" grpId="0" animBg="1"/>
      <p:bldP spid="160779" grpId="0" animBg="1"/>
      <p:bldP spid="160781" grpId="0" animBg="1"/>
      <p:bldP spid="160782" grpId="0" animBg="1"/>
      <p:bldP spid="16078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89" name="图片 212993" descr="湖畔柳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2995" name="矩形 212994"/>
          <p:cNvSpPr/>
          <p:nvPr/>
        </p:nvSpPr>
        <p:spPr>
          <a:xfrm>
            <a:off x="881063" y="1314450"/>
            <a:ext cx="7245350" cy="12604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在本段中作者表达了怎样的观点？</a:t>
            </a:r>
            <a:endParaRPr lang="zh-CN" altLang="en-US" sz="32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这一观点是怎样演绎而来的？ </a:t>
            </a:r>
            <a:endParaRPr lang="zh-CN" altLang="en-US" sz="32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2996" name="矩形 212995"/>
          <p:cNvSpPr/>
          <p:nvPr/>
        </p:nvSpPr>
        <p:spPr>
          <a:xfrm>
            <a:off x="927100" y="3070225"/>
            <a:ext cx="650875" cy="13049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 anchorCtr="0">
            <a:spAutoFit/>
          </a:bodyPr>
          <a:p>
            <a:pPr algn="ctr"/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仆 碑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2997" name="矩形 212996"/>
          <p:cNvSpPr/>
          <p:nvPr/>
        </p:nvSpPr>
        <p:spPr>
          <a:xfrm>
            <a:off x="2082800" y="3070225"/>
            <a:ext cx="1724025" cy="558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其文漫灭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2998" name="矩形 212997"/>
          <p:cNvSpPr/>
          <p:nvPr/>
        </p:nvSpPr>
        <p:spPr>
          <a:xfrm>
            <a:off x="2141538" y="4086225"/>
            <a:ext cx="1620837" cy="558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音  谬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2999" name="矩形 212998"/>
          <p:cNvSpPr/>
          <p:nvPr/>
        </p:nvSpPr>
        <p:spPr>
          <a:xfrm>
            <a:off x="4618038" y="3070225"/>
            <a:ext cx="2106612" cy="558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古书之不存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3000" name="矩形 212999"/>
          <p:cNvSpPr/>
          <p:nvPr/>
        </p:nvSpPr>
        <p:spPr>
          <a:xfrm>
            <a:off x="4618038" y="4086225"/>
            <a:ext cx="2106612" cy="558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谬 其 传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3001" name="矩形 213000"/>
          <p:cNvSpPr/>
          <p:nvPr/>
        </p:nvSpPr>
        <p:spPr>
          <a:xfrm>
            <a:off x="7362825" y="3114675"/>
            <a:ext cx="990600" cy="1473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何可胜道也哉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3002" name="矩形 213001"/>
          <p:cNvSpPr/>
          <p:nvPr/>
        </p:nvSpPr>
        <p:spPr>
          <a:xfrm>
            <a:off x="1925638" y="5165725"/>
            <a:ext cx="6516687" cy="558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观点：学者不可以不深思而慎取之也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3003" name="右箭头 213002"/>
          <p:cNvSpPr/>
          <p:nvPr/>
        </p:nvSpPr>
        <p:spPr>
          <a:xfrm>
            <a:off x="1692275" y="32051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3004" name="右箭头 213003"/>
          <p:cNvSpPr/>
          <p:nvPr/>
        </p:nvSpPr>
        <p:spPr>
          <a:xfrm>
            <a:off x="4033838" y="32051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3005" name="右箭头 213004"/>
          <p:cNvSpPr/>
          <p:nvPr/>
        </p:nvSpPr>
        <p:spPr>
          <a:xfrm rot="5400000">
            <a:off x="2771775" y="37004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3006" name="右箭头 213005"/>
          <p:cNvSpPr/>
          <p:nvPr/>
        </p:nvSpPr>
        <p:spPr>
          <a:xfrm>
            <a:off x="4032250" y="41957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3007" name="右箭头 213006"/>
          <p:cNvSpPr/>
          <p:nvPr/>
        </p:nvSpPr>
        <p:spPr>
          <a:xfrm>
            <a:off x="6869113" y="32051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3008" name="右箭头 213007"/>
          <p:cNvSpPr/>
          <p:nvPr/>
        </p:nvSpPr>
        <p:spPr>
          <a:xfrm>
            <a:off x="6869113" y="419576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3009" name="右箭头 213008"/>
          <p:cNvSpPr/>
          <p:nvPr/>
        </p:nvSpPr>
        <p:spPr>
          <a:xfrm rot="5400000">
            <a:off x="7723188" y="4735513"/>
            <a:ext cx="314325" cy="3143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13010" name="组合 213009"/>
          <p:cNvGrpSpPr/>
          <p:nvPr/>
        </p:nvGrpSpPr>
        <p:grpSpPr>
          <a:xfrm>
            <a:off x="701675" y="2798763"/>
            <a:ext cx="7831138" cy="3165475"/>
            <a:chOff x="442" y="1735"/>
            <a:chExt cx="4933" cy="1994"/>
          </a:xfrm>
        </p:grpSpPr>
        <p:sp>
          <p:nvSpPr>
            <p:cNvPr id="63506" name="矩形 213010"/>
            <p:cNvSpPr/>
            <p:nvPr/>
          </p:nvSpPr>
          <p:spPr>
            <a:xfrm>
              <a:off x="442" y="3041"/>
              <a:ext cx="652" cy="688"/>
            </a:xfrm>
            <a:prstGeom prst="rect">
              <a:avLst/>
            </a:prstGeom>
            <a:solidFill>
              <a:srgbClr val="FFFF00"/>
            </a:solidFill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逻辑严密</a:t>
              </a:r>
              <a:endPara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3507" name="直接连接符 213011"/>
            <p:cNvSpPr/>
            <p:nvPr/>
          </p:nvSpPr>
          <p:spPr>
            <a:xfrm>
              <a:off x="1094" y="3720"/>
              <a:ext cx="428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3508" name="直接连接符 213012"/>
            <p:cNvSpPr/>
            <p:nvPr/>
          </p:nvSpPr>
          <p:spPr>
            <a:xfrm>
              <a:off x="442" y="1735"/>
              <a:ext cx="0" cy="1333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3509" name="矩形 213013"/>
          <p:cNvSpPr/>
          <p:nvPr/>
        </p:nvSpPr>
        <p:spPr>
          <a:xfrm>
            <a:off x="900113" y="404813"/>
            <a:ext cx="741680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dirty="0">
                <a:solidFill>
                  <a:srgbClr val="800000"/>
                </a:solidFill>
                <a:latin typeface="Times New Roman" panose="02020603050405020304" pitchFamily="18" charset="0"/>
                <a:ea typeface="华文新魏" pitchFamily="2" charset="-122"/>
              </a:rPr>
              <a:t>第四段：写由仆碑而得的感悟 </a:t>
            </a:r>
            <a:endParaRPr lang="zh-CN" altLang="en-US" sz="3600" dirty="0">
              <a:solidFill>
                <a:srgbClr val="8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3015" name="文本框 213014"/>
          <p:cNvSpPr txBox="1"/>
          <p:nvPr/>
        </p:nvSpPr>
        <p:spPr>
          <a:xfrm>
            <a:off x="6877050" y="404813"/>
            <a:ext cx="1738313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议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2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3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3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3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3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3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3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3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3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 animBg="1"/>
      <p:bldP spid="212996" grpId="0" animBg="1"/>
      <p:bldP spid="212997" grpId="0" animBg="1"/>
      <p:bldP spid="212998" grpId="0" animBg="1"/>
      <p:bldP spid="212999" grpId="0" animBg="1"/>
      <p:bldP spid="213000" grpId="0" animBg="1"/>
      <p:bldP spid="213001" grpId="0" animBg="1"/>
      <p:bldP spid="213002" grpId="0" animBg="1"/>
      <p:bldP spid="2130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14689" descr="JKS6_0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0"/>
            <a:ext cx="9448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1" name="文本框 114690"/>
          <p:cNvSpPr txBox="1"/>
          <p:nvPr/>
        </p:nvSpPr>
        <p:spPr>
          <a:xfrm>
            <a:off x="611188" y="765175"/>
            <a:ext cx="7705725" cy="33972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王 安石作宰相期间，大兴变法，遭到保守派的猛烈攻击，但仍然立场坚定，宣称“天变不足畏，祖宗不足法，人言不足恤”。变法失败后，被迫辞去相位。随后几度复出，又几度辞官。晚年隐居钟山。 </a:t>
            </a:r>
            <a:endParaRPr lang="zh-CN" altLang="en-US" sz="360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4693" name="矩形 114692"/>
          <p:cNvSpPr/>
          <p:nvPr/>
        </p:nvSpPr>
        <p:spPr>
          <a:xfrm>
            <a:off x="900113" y="4437063"/>
            <a:ext cx="7129462" cy="12001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3600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“尽吾志而不 能至者，可以无悔矣。” </a:t>
            </a:r>
            <a:endParaRPr lang="zh-CN" altLang="en-US" sz="36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bldLvl="0" animBg="1"/>
      <p:bldP spid="11469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5" name="标题 161794"/>
          <p:cNvSpPr>
            <a:spLocks noGrp="1"/>
          </p:cNvSpPr>
          <p:nvPr>
            <p:ph type="title"/>
          </p:nvPr>
        </p:nvSpPr>
        <p:spPr>
          <a:xfrm>
            <a:off x="1476375" y="609600"/>
            <a:ext cx="6119813" cy="1143000"/>
          </a:xfrm>
          <a:solidFill>
            <a:srgbClr val="FFFF00"/>
          </a:solidFill>
        </p:spPr>
        <p:txBody>
          <a:bodyPr anchor="ctr" anchorCtr="0"/>
          <a:p>
            <a:r>
              <a:rPr lang="zh-CN" altLang="en-US" sz="6000" b="1" dirty="0"/>
              <a:t>第四自然段</a:t>
            </a:r>
            <a:endParaRPr lang="zh-CN" altLang="en-US" sz="6000" b="1" dirty="0"/>
          </a:p>
        </p:txBody>
      </p:sp>
      <p:sp>
        <p:nvSpPr>
          <p:cNvPr id="161802" name="文本占位符 161801"/>
          <p:cNvSpPr>
            <a:spLocks noGrp="1"/>
          </p:cNvSpPr>
          <p:nvPr>
            <p:ph type="body" sz="half" idx="1"/>
          </p:nvPr>
        </p:nvSpPr>
        <p:spPr>
          <a:xfrm>
            <a:off x="1143000" y="2438400"/>
            <a:ext cx="6934200" cy="3078163"/>
          </a:xfrm>
          <a:solidFill>
            <a:srgbClr val="FFFF00"/>
          </a:solidFill>
        </p:spPr>
        <p:txBody>
          <a:bodyPr anchor="t" anchorCtr="0"/>
          <a:p>
            <a:r>
              <a:rPr lang="en-US" altLang="zh-CN" sz="4400" dirty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借仆碑抒发感慨，提出治学必须采取“深思而慎取”的态度。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 议论一正一反 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80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80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>
                                            <p:txEl>
                                              <p:charRg st="2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1802">
                                            <p:txEl>
                                              <p:charRg st="2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1802">
                                            <p:txEl>
                                              <p:charRg st="2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 animBg="1"/>
      <p:bldP spid="161802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5538" name="标题 215041"/>
          <p:cNvSpPr>
            <a:spLocks noGrp="1"/>
          </p:cNvSpPr>
          <p:nvPr>
            <p:ph type="title"/>
          </p:nvPr>
        </p:nvSpPr>
        <p:spPr>
          <a:xfrm flipV="1">
            <a:off x="685800" y="333375"/>
            <a:ext cx="7772400" cy="71438"/>
          </a:xfrm>
        </p:spPr>
        <p:txBody>
          <a:bodyPr anchor="ctr" anchorCtr="0"/>
          <a:p>
            <a:endParaRPr lang="zh-CN" sz="4000" dirty="0"/>
          </a:p>
        </p:txBody>
      </p:sp>
      <p:pic>
        <p:nvPicPr>
          <p:cNvPr id="65539" name="图片 215043" descr="2005123132331_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43" name="内容占位符 215042"/>
          <p:cNvSpPr>
            <a:spLocks noGrp="1"/>
          </p:cNvSpPr>
          <p:nvPr>
            <p:ph idx="1"/>
          </p:nvPr>
        </p:nvSpPr>
        <p:spPr>
          <a:xfrm>
            <a:off x="685800" y="836613"/>
            <a:ext cx="6623050" cy="1512887"/>
          </a:xfrm>
          <a:solidFill>
            <a:srgbClr val="FFFF00"/>
          </a:solidFill>
          <a:ln>
            <a:solidFill>
              <a:schemeClr val="tx1"/>
            </a:solidFill>
            <a:miter/>
          </a:ln>
        </p:spPr>
        <p:txBody>
          <a:bodyPr anchor="t" anchorCtr="0"/>
          <a:p>
            <a:r>
              <a:rPr lang="zh-CN" altLang="en-US" sz="8000" b="1" dirty="0">
                <a:ea typeface="黑体" panose="02010609060101010101" pitchFamily="2" charset="-122"/>
              </a:rPr>
              <a:t>翻译第五段：</a:t>
            </a:r>
            <a:endParaRPr lang="zh-CN" altLang="en-US" sz="8000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4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1" name="图片 159745" descr="008l"/>
          <p:cNvPicPr>
            <a:picLocks noChangeAspect="1"/>
          </p:cNvPicPr>
          <p:nvPr/>
        </p:nvPicPr>
        <p:blipFill>
          <a:blip r:embed="rId1">
            <a:grayscl/>
            <a:lum bright="50000" contrast="-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2" name="文本框 159746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6563" name="图片 159748" descr="008l"/>
          <p:cNvPicPr>
            <a:picLocks noChangeAspect="1"/>
          </p:cNvPicPr>
          <p:nvPr/>
        </p:nvPicPr>
        <p:blipFill>
          <a:blip r:embed="rId1">
            <a:grayscl/>
            <a:lum bright="50000" contrast="-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4" name="文本框 159749"/>
          <p:cNvSpPr txBox="1"/>
          <p:nvPr/>
        </p:nvSpPr>
        <p:spPr>
          <a:xfrm>
            <a:off x="1095375" y="3794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51" name="文本框 159750"/>
          <p:cNvSpPr txBox="1"/>
          <p:nvPr/>
        </p:nvSpPr>
        <p:spPr>
          <a:xfrm>
            <a:off x="495300" y="1287463"/>
            <a:ext cx="8153400" cy="37258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en-US" altLang="zh-CN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四人者：</a:t>
            </a:r>
            <a:r>
              <a:rPr lang="zh-CN" altLang="en-US" dirty="0">
                <a:solidFill>
                  <a:srgbClr val="CC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庐陵</a:t>
            </a:r>
            <a:r>
              <a:rPr lang="zh-CN" altLang="en-US" dirty="0">
                <a:solidFill>
                  <a:srgbClr val="66003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萧</a:t>
            </a:r>
            <a:r>
              <a:rPr lang="zh-CN" altLang="en-US" dirty="0">
                <a:solidFill>
                  <a:srgbClr val="CC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君圭</a:t>
            </a:r>
            <a:r>
              <a:rPr lang="zh-CN" altLang="en-US" dirty="0">
                <a:solidFill>
                  <a:srgbClr val="66003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君玉</a:t>
            </a:r>
            <a:r>
              <a:rPr lang="zh-CN" altLang="en-US" dirty="0">
                <a:solidFill>
                  <a:srgbClr val="000066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，长乐王回深</a:t>
            </a:r>
            <a:r>
              <a:rPr lang="zh-CN" altLang="en-US" dirty="0">
                <a:solidFill>
                  <a:srgbClr val="EB1A15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父</a:t>
            </a:r>
            <a:r>
              <a:rPr lang="zh-CN" altLang="en-US" dirty="0">
                <a:solidFill>
                  <a:srgbClr val="000066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，余弟安</a:t>
            </a:r>
            <a:endParaRPr lang="zh-CN" altLang="en-US" dirty="0">
              <a:solidFill>
                <a:srgbClr val="000066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66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国平父、安上纯父。</a:t>
            </a:r>
            <a:r>
              <a:rPr lang="zh-CN" altLang="en-US" dirty="0">
                <a:solidFill>
                  <a:srgbClr val="0033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至和元年七月某日，</a:t>
            </a:r>
            <a:r>
              <a:rPr lang="zh-CN" altLang="en-US" dirty="0">
                <a:solidFill>
                  <a:srgbClr val="EB1A1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临川</a:t>
            </a:r>
            <a:r>
              <a:rPr lang="zh-CN" altLang="en-US" dirty="0">
                <a:solidFill>
                  <a:srgbClr val="0033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王某</a:t>
            </a:r>
            <a:endParaRPr lang="zh-CN" altLang="en-US" dirty="0">
              <a:solidFill>
                <a:srgbClr val="0033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记。</a:t>
            </a:r>
            <a:endParaRPr lang="zh-CN" altLang="en-US" dirty="0">
              <a:solidFill>
                <a:srgbClr val="0033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9763" name="文本框 159762"/>
          <p:cNvSpPr txBox="1"/>
          <p:nvPr/>
        </p:nvSpPr>
        <p:spPr>
          <a:xfrm>
            <a:off x="1828800" y="2544763"/>
            <a:ext cx="8382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籍贯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9764" name="文本框 159763"/>
          <p:cNvSpPr txBox="1"/>
          <p:nvPr/>
        </p:nvSpPr>
        <p:spPr>
          <a:xfrm>
            <a:off x="2743200" y="2544763"/>
            <a:ext cx="381000" cy="4064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姓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9765" name="文本框 159764"/>
          <p:cNvSpPr txBox="1"/>
          <p:nvPr/>
        </p:nvSpPr>
        <p:spPr>
          <a:xfrm>
            <a:off x="3276600" y="2544763"/>
            <a:ext cx="4572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9766" name="文本框 159765"/>
          <p:cNvSpPr txBox="1"/>
          <p:nvPr/>
        </p:nvSpPr>
        <p:spPr>
          <a:xfrm>
            <a:off x="3886200" y="2544763"/>
            <a:ext cx="5334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9767" name="矩形 159766"/>
          <p:cNvSpPr/>
          <p:nvPr/>
        </p:nvSpPr>
        <p:spPr>
          <a:xfrm>
            <a:off x="1042988" y="4678363"/>
            <a:ext cx="7058025" cy="176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altLang="zh-CN" sz="4800" b="0" dirty="0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  </a:t>
            </a:r>
            <a:endParaRPr lang="en-US" altLang="zh-CN" sz="4800" b="0" dirty="0">
              <a:solidFill>
                <a:srgbClr val="660033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9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9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1" grpId="0"/>
      <p:bldP spid="159763" grpId="0" animBg="1"/>
      <p:bldP spid="159764" grpId="0" animBg="1"/>
      <p:bldP spid="159765" grpId="0" animBg="1"/>
      <p:bldP spid="159766" grpId="0" animBg="1"/>
      <p:bldP spid="15976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5" name="图片 214017" descr="湖畔柳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6" name="矩形 214018"/>
          <p:cNvSpPr/>
          <p:nvPr/>
        </p:nvSpPr>
        <p:spPr>
          <a:xfrm>
            <a:off x="3714750" y="5276850"/>
            <a:ext cx="184150" cy="5302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endParaRPr 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87" name="矩形 214019"/>
          <p:cNvSpPr/>
          <p:nvPr/>
        </p:nvSpPr>
        <p:spPr>
          <a:xfrm>
            <a:off x="755650" y="333375"/>
            <a:ext cx="5622925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800000"/>
                </a:solidFill>
                <a:latin typeface="黑体" panose="02010609060101010101" pitchFamily="2" charset="-122"/>
                <a:ea typeface="华文新魏" pitchFamily="2" charset="-122"/>
              </a:rPr>
              <a:t>第五段：</a:t>
            </a:r>
            <a:r>
              <a:rPr lang="zh-CN" altLang="en-US" sz="3200" dirty="0">
                <a:solidFill>
                  <a:srgbClr val="800000"/>
                </a:solidFill>
                <a:latin typeface="Times New Roman" panose="02020603050405020304" pitchFamily="18" charset="0"/>
                <a:ea typeface="华文新魏" pitchFamily="2" charset="-122"/>
              </a:rPr>
              <a:t>补叙同游者</a:t>
            </a:r>
            <a:endParaRPr lang="zh-CN" altLang="en-US" sz="3200" dirty="0">
              <a:solidFill>
                <a:srgbClr val="8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4021" name="文本框 214020"/>
          <p:cNvSpPr txBox="1"/>
          <p:nvPr/>
        </p:nvSpPr>
        <p:spPr>
          <a:xfrm>
            <a:off x="539750" y="3789363"/>
            <a:ext cx="7891463" cy="11906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同游者的姓名没有出现在正文里，而是记在这段文字中，这样写有什么好处？ </a:t>
            </a:r>
            <a:endParaRPr lang="zh-CN" altLang="en-US" sz="30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4022" name="文本框 214021"/>
          <p:cNvSpPr txBox="1"/>
          <p:nvPr/>
        </p:nvSpPr>
        <p:spPr>
          <a:xfrm>
            <a:off x="539750" y="5084763"/>
            <a:ext cx="7875588" cy="11906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这样写在文尾，能使行文简洁，避免横生枝节，这也是古人写游记常用的格式。 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4023" name="矩形 214022"/>
          <p:cNvSpPr/>
          <p:nvPr/>
        </p:nvSpPr>
        <p:spPr>
          <a:xfrm>
            <a:off x="747713" y="1463675"/>
            <a:ext cx="7515225" cy="1920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0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0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同游的四个人是：庐陵人萧君圭，字君玉；长乐人王回，字深父；我的弟弟安国，字平父；安上，字纯父。至和元年七月，临川人王安石记。</a:t>
            </a:r>
            <a:endParaRPr lang="zh-CN" altLang="en-US" sz="300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4024" name="矩形 214023"/>
          <p:cNvSpPr/>
          <p:nvPr/>
        </p:nvSpPr>
        <p:spPr>
          <a:xfrm>
            <a:off x="476250" y="1268413"/>
            <a:ext cx="8189913" cy="2339975"/>
          </a:xfrm>
          <a:prstGeom prst="rect">
            <a:avLst/>
          </a:prstGeom>
          <a:noFill/>
          <a:ln w="57150" cap="flat" cmpd="thickThin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4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4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1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14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1" grpId="0" animBg="1"/>
      <p:bldP spid="214022" grpId="0" animBg="1"/>
      <p:bldP spid="21402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8610" name="标题 218113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82550"/>
          </a:xfrm>
        </p:spPr>
        <p:txBody>
          <a:bodyPr anchor="ctr" anchorCtr="0"/>
          <a:p>
            <a:endParaRPr lang="zh-CN" sz="4000" dirty="0"/>
          </a:p>
        </p:txBody>
      </p:sp>
      <p:pic>
        <p:nvPicPr>
          <p:cNvPr id="68611" name="图片 218115" descr="2005123132331_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8115" name="内容占位符 218114"/>
          <p:cNvSpPr>
            <a:spLocks noGrp="1"/>
          </p:cNvSpPr>
          <p:nvPr>
            <p:ph idx="1"/>
          </p:nvPr>
        </p:nvSpPr>
        <p:spPr>
          <a:xfrm>
            <a:off x="539750" y="1052513"/>
            <a:ext cx="7345363" cy="1584325"/>
          </a:xfrm>
          <a:solidFill>
            <a:srgbClr val="FFFF00"/>
          </a:solidFill>
        </p:spPr>
        <p:txBody>
          <a:bodyPr anchor="t" anchorCtr="0"/>
          <a:p>
            <a:r>
              <a:rPr lang="zh-CN" altLang="en-US" sz="8000" b="1" dirty="0">
                <a:ea typeface="黑体" panose="02010609060101010101" pitchFamily="2" charset="-122"/>
              </a:rPr>
              <a:t>课文内容总结：</a:t>
            </a:r>
            <a:endParaRPr lang="zh-CN" altLang="en-US" sz="8000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8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811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5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标题 241665"/>
          <p:cNvSpPr>
            <a:spLocks noGrp="1"/>
          </p:cNvSpPr>
          <p:nvPr>
            <p:ph type="title"/>
          </p:nvPr>
        </p:nvSpPr>
        <p:spPr>
          <a:xfrm>
            <a:off x="685800" y="333375"/>
            <a:ext cx="7772400" cy="71438"/>
          </a:xfrm>
        </p:spPr>
        <p:txBody>
          <a:bodyPr anchor="ctr" anchorCtr="0"/>
          <a:p>
            <a:endParaRPr lang="zh-CN" sz="4000" dirty="0">
              <a:solidFill>
                <a:srgbClr val="000000"/>
              </a:solidFill>
            </a:endParaRPr>
          </a:p>
        </p:txBody>
      </p:sp>
      <p:sp>
        <p:nvSpPr>
          <p:cNvPr id="241669" name="文本框 241668"/>
          <p:cNvSpPr txBox="1"/>
          <p:nvPr/>
        </p:nvSpPr>
        <p:spPr>
          <a:xfrm>
            <a:off x="1676400" y="2133600"/>
            <a:ext cx="7721600" cy="1979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说山识碑    得名的缘由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（第一段）慧空禅院    华阳洞    仆碑（识谬）    考据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  践行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探幽记游    前洞        后洞      出洞（悔随）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（第二段）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5" name="矩形 241669"/>
          <p:cNvSpPr/>
          <p:nvPr/>
        </p:nvSpPr>
        <p:spPr>
          <a:xfrm>
            <a:off x="2627313" y="476250"/>
            <a:ext cx="40322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solidFill>
                  <a:srgbClr val="993366"/>
                </a:solidFill>
                <a:effectLst>
                  <a:outerShdw dist="45791" dir="3378595" algn="ctr" rotWithShape="0">
                    <a:srgbClr val="4D4D4D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课文大观</a:t>
            </a:r>
            <a:endParaRPr lang="zh-CN" altLang="en-US" sz="3600" spc="720">
              <a:solidFill>
                <a:srgbClr val="993366"/>
              </a:solidFill>
              <a:effectLst>
                <a:outerShdw dist="45791" dir="3378595" algn="ctr" rotWithShape="0">
                  <a:srgbClr val="4D4D4D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69636" name="左大括号 241670"/>
          <p:cNvSpPr/>
          <p:nvPr/>
        </p:nvSpPr>
        <p:spPr>
          <a:xfrm>
            <a:off x="179388" y="2420938"/>
            <a:ext cx="287337" cy="3960812"/>
          </a:xfrm>
          <a:prstGeom prst="leftBrace">
            <a:avLst>
              <a:gd name="adj1" fmla="val 114807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1672" name="直接连接符 241671"/>
          <p:cNvSpPr/>
          <p:nvPr/>
        </p:nvSpPr>
        <p:spPr>
          <a:xfrm>
            <a:off x="4495800" y="2667000"/>
            <a:ext cx="431800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41673" name="直接连接符 241672"/>
          <p:cNvSpPr/>
          <p:nvPr/>
        </p:nvSpPr>
        <p:spPr>
          <a:xfrm>
            <a:off x="5791200" y="2667000"/>
            <a:ext cx="431800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41674" name="直接连接符 241673"/>
          <p:cNvSpPr/>
          <p:nvPr/>
        </p:nvSpPr>
        <p:spPr>
          <a:xfrm>
            <a:off x="4038600" y="3429000"/>
            <a:ext cx="431800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41675" name="直接连接符 241674"/>
          <p:cNvSpPr/>
          <p:nvPr/>
        </p:nvSpPr>
        <p:spPr>
          <a:xfrm>
            <a:off x="5257800" y="3429000"/>
            <a:ext cx="431800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41676" name="直接连接符 241675"/>
          <p:cNvSpPr/>
          <p:nvPr/>
        </p:nvSpPr>
        <p:spPr>
          <a:xfrm>
            <a:off x="8534400" y="3352800"/>
            <a:ext cx="1588" cy="1503363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9642" name="左大括号 241676"/>
          <p:cNvSpPr/>
          <p:nvPr/>
        </p:nvSpPr>
        <p:spPr>
          <a:xfrm>
            <a:off x="2051050" y="4365625"/>
            <a:ext cx="217488" cy="1196975"/>
          </a:xfrm>
          <a:prstGeom prst="leftBrace">
            <a:avLst>
              <a:gd name="adj1" fmla="val 45838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1678" name="右弧形箭头 241677"/>
          <p:cNvSpPr/>
          <p:nvPr/>
        </p:nvSpPr>
        <p:spPr>
          <a:xfrm>
            <a:off x="7391400" y="3429000"/>
            <a:ext cx="431800" cy="1655763"/>
          </a:xfrm>
          <a:prstGeom prst="curvedLeftArrow">
            <a:avLst>
              <a:gd name="adj1" fmla="val 45301"/>
              <a:gd name="adj2" fmla="val 153382"/>
              <a:gd name="adj3" fmla="val 333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1679" name="右弧形箭头 241678"/>
          <p:cNvSpPr/>
          <p:nvPr/>
        </p:nvSpPr>
        <p:spPr>
          <a:xfrm>
            <a:off x="7740650" y="2708275"/>
            <a:ext cx="431800" cy="3240088"/>
          </a:xfrm>
          <a:prstGeom prst="curvedLeftArrow">
            <a:avLst>
              <a:gd name="adj1" fmla="val 82465"/>
              <a:gd name="adj2" fmla="val 300147"/>
              <a:gd name="adj3" fmla="val 441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1680" name="文本框 241679"/>
          <p:cNvSpPr txBox="1"/>
          <p:nvPr/>
        </p:nvSpPr>
        <p:spPr>
          <a:xfrm>
            <a:off x="914400" y="4365625"/>
            <a:ext cx="8229600" cy="1951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（第三段） 尽吾志，可以无悔 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         顿悟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（第四段） 不可以不深思而慎取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800" b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6" name="左大括号 241680"/>
          <p:cNvSpPr/>
          <p:nvPr/>
        </p:nvSpPr>
        <p:spPr>
          <a:xfrm>
            <a:off x="1371600" y="22860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1682" name="文本框 241681"/>
          <p:cNvSpPr txBox="1"/>
          <p:nvPr/>
        </p:nvSpPr>
        <p:spPr>
          <a:xfrm>
            <a:off x="609600" y="2057400"/>
            <a:ext cx="762000" cy="1800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叙事记游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1683" name="文本框 241682"/>
          <p:cNvSpPr txBox="1"/>
          <p:nvPr/>
        </p:nvSpPr>
        <p:spPr>
          <a:xfrm>
            <a:off x="304800" y="47244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感事言志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1684" name="文本框 241683"/>
          <p:cNvSpPr txBox="1"/>
          <p:nvPr/>
        </p:nvSpPr>
        <p:spPr>
          <a:xfrm>
            <a:off x="228600" y="6096000"/>
            <a:ext cx="5943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四人同游   补记作结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（第五段）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1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1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1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1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1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1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1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1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4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41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4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41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1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1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4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9" grpId="0"/>
      <p:bldP spid="241680" grpId="0"/>
      <p:bldP spid="241682" grpId="0"/>
      <p:bldP spid="241683" grpId="0"/>
      <p:bldP spid="24168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7" name="图片 242689" descr="008l"/>
          <p:cNvPicPr>
            <a:picLocks noChangeAspect="1"/>
          </p:cNvPicPr>
          <p:nvPr/>
        </p:nvPicPr>
        <p:blipFill>
          <a:blip r:embed="rId1">
            <a:grayscl/>
            <a:lum bright="50000" contrast="-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2691" name="文本框 242690"/>
          <p:cNvSpPr txBox="1"/>
          <p:nvPr/>
        </p:nvSpPr>
        <p:spPr>
          <a:xfrm>
            <a:off x="1116013" y="765175"/>
            <a:ext cx="6781800" cy="206121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古人在游记中写感受，常用一句话来概括全文主旨，例如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醉翁亭记的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，就最能代表作者的意图。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2692" name="文本框 242691"/>
          <p:cNvSpPr txBox="1"/>
          <p:nvPr/>
        </p:nvSpPr>
        <p:spPr>
          <a:xfrm>
            <a:off x="1476375" y="3068638"/>
            <a:ext cx="6096000" cy="11906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问：</a:t>
            </a:r>
            <a:r>
              <a:rPr lang="en-US" altLang="zh-CN" sz="360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《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游褒禅山记</a:t>
            </a:r>
            <a:r>
              <a:rPr lang="en-US" altLang="zh-CN" sz="360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》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能否用一句话概括其主旨？</a:t>
            </a:r>
            <a:endParaRPr lang="zh-CN" altLang="en-US" sz="360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42693" name="文本框 242692"/>
          <p:cNvSpPr txBox="1"/>
          <p:nvPr/>
        </p:nvSpPr>
        <p:spPr>
          <a:xfrm>
            <a:off x="1331913" y="4581525"/>
            <a:ext cx="6477000" cy="1311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“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尽吾志也而不能至者，可以无悔矣。”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42694" name="矩形 242693"/>
          <p:cNvSpPr/>
          <p:nvPr/>
        </p:nvSpPr>
        <p:spPr>
          <a:xfrm>
            <a:off x="1600200" y="1752600"/>
            <a:ext cx="54848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太守之乐其乐”“醉能同其乐”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2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4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1" grpId="0" bldLvl="0" animBg="1"/>
      <p:bldP spid="242692" grpId="0" animBg="1"/>
      <p:bldP spid="242693" grpId="0" animBg="1"/>
      <p:bldP spid="24269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1" name="图片 243713" descr="008l"/>
          <p:cNvPicPr>
            <a:picLocks noChangeAspect="1"/>
          </p:cNvPicPr>
          <p:nvPr/>
        </p:nvPicPr>
        <p:blipFill>
          <a:blip r:embed="rId1">
            <a:grayscl/>
            <a:lum bright="50000" contrast="-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3715" name="矩形 243714"/>
          <p:cNvSpPr/>
          <p:nvPr/>
        </p:nvSpPr>
        <p:spPr>
          <a:xfrm>
            <a:off x="323850" y="1196975"/>
            <a:ext cx="8496300" cy="27368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>
              <a:buSzTx/>
            </a:pPr>
            <a:r>
              <a:rPr lang="en-US" altLang="zh-CN" sz="4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请你结合课文与自己的实际感受，说说完成一件事需要那些条件，对于成功的重要性</a:t>
            </a:r>
            <a:r>
              <a:rPr lang="en-US" altLang="zh-CN" sz="4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4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你认为哪个条件最为重要？</a:t>
            </a:r>
            <a:endParaRPr lang="zh-CN" altLang="en-US" sz="4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3" name="文本框 243715"/>
          <p:cNvSpPr txBox="1"/>
          <p:nvPr/>
        </p:nvSpPr>
        <p:spPr>
          <a:xfrm>
            <a:off x="304800" y="381000"/>
            <a:ext cx="2209800" cy="650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议一议：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4" name="文本框 243716"/>
          <p:cNvSpPr txBox="1"/>
          <p:nvPr/>
        </p:nvSpPr>
        <p:spPr>
          <a:xfrm>
            <a:off x="914400" y="4876800"/>
            <a:ext cx="7162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endParaRPr 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3718" name="文本框 243717"/>
          <p:cNvSpPr txBox="1"/>
          <p:nvPr/>
        </p:nvSpPr>
        <p:spPr>
          <a:xfrm>
            <a:off x="1828800" y="4953000"/>
            <a:ext cx="5867400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志”    “力”    “物”</a:t>
            </a:r>
            <a:endParaRPr lang="zh-CN" altLang="en-US" sz="4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 animBg="1"/>
      <p:bldP spid="24371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5" name="图片 89097" descr="2005123132331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3" name="文本框 89092"/>
          <p:cNvSpPr txBox="1"/>
          <p:nvPr/>
        </p:nvSpPr>
        <p:spPr>
          <a:xfrm>
            <a:off x="1258888" y="2636838"/>
            <a:ext cx="6337300" cy="1323975"/>
          </a:xfrm>
          <a:prstGeom prst="rect">
            <a:avLst/>
          </a:prstGeom>
          <a:solidFill>
            <a:srgbClr val="FFFF00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45791" dir="2021404" algn="ctr" rotWithShape="0">
              <a:srgbClr val="808080"/>
            </a:outer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660066"/>
                </a:solidFill>
                <a:latin typeface="Times New Roman" panose="02020603050405020304" pitchFamily="18" charset="0"/>
                <a:ea typeface="华文行楷" pitchFamily="2" charset="-122"/>
              </a:rPr>
              <a:t>   </a:t>
            </a:r>
            <a:r>
              <a:rPr lang="zh-CN" altLang="en-US" sz="8000" dirty="0">
                <a:solidFill>
                  <a:srgbClr val="660066"/>
                </a:solidFill>
                <a:latin typeface="Times New Roman" panose="02020603050405020304" pitchFamily="18" charset="0"/>
                <a:ea typeface="华文行楷" pitchFamily="2" charset="-122"/>
              </a:rPr>
              <a:t>写作特点</a:t>
            </a:r>
            <a:endParaRPr lang="zh-CN" altLang="en-US" sz="8000" dirty="0">
              <a:solidFill>
                <a:srgbClr val="660066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89095" name="矩形 89094"/>
          <p:cNvSpPr/>
          <p:nvPr/>
        </p:nvSpPr>
        <p:spPr>
          <a:xfrm>
            <a:off x="468313" y="2060575"/>
            <a:ext cx="8135937" cy="457200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en-US" altLang="zh-CN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 animBg="1"/>
      <p:bldP spid="8909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文本占位符 189441"/>
          <p:cNvSpPr>
            <a:spLocks noGrp="1"/>
          </p:cNvSpPr>
          <p:nvPr>
            <p:ph type="body" idx="4294967295"/>
          </p:nvPr>
        </p:nvSpPr>
        <p:spPr>
          <a:xfrm>
            <a:off x="395288" y="260350"/>
            <a:ext cx="7772400" cy="914400"/>
          </a:xfrm>
          <a:solidFill>
            <a:srgbClr val="FFFF00"/>
          </a:solidFill>
        </p:spPr>
        <p:txBody>
          <a:bodyPr anchor="t" anchorCtr="0"/>
          <a:p>
            <a:pPr algn="ctr">
              <a:buNone/>
            </a:pPr>
            <a:r>
              <a:rPr lang="en-US" altLang="zh-CN" sz="4800" b="1" i="1">
                <a:solidFill>
                  <a:srgbClr val="140CAE"/>
                </a:solidFill>
                <a:latin typeface="Arial Unicode MS" pitchFamily="34" charset="-122"/>
                <a:ea typeface="Arial Unicode MS" pitchFamily="34" charset="-122"/>
              </a:rPr>
              <a:t>1</a:t>
            </a:r>
            <a:r>
              <a:rPr lang="zh-CN" altLang="en-US" sz="4800" b="1" i="1" dirty="0">
                <a:solidFill>
                  <a:srgbClr val="140CAE"/>
                </a:solidFill>
                <a:latin typeface="宋体" panose="02010600030101010101" pitchFamily="2" charset="-122"/>
              </a:rPr>
              <a:t>、因事见理，叙议结合</a:t>
            </a:r>
            <a:r>
              <a:rPr lang="zh-CN" altLang="en-US" sz="4000" b="1" dirty="0">
                <a:solidFill>
                  <a:srgbClr val="140CAE"/>
                </a:solidFill>
              </a:rPr>
              <a:t> </a:t>
            </a:r>
            <a:endParaRPr lang="zh-CN" altLang="en-US" sz="4000" b="1">
              <a:solidFill>
                <a:srgbClr val="140CAE"/>
              </a:solidFill>
            </a:endParaRPr>
          </a:p>
        </p:txBody>
      </p:sp>
      <p:pic>
        <p:nvPicPr>
          <p:cNvPr id="73730" name="图片 189442" descr="zyk00143_18_0006_1"/>
          <p:cNvPicPr>
            <a:picLocks noChangeAspect="1"/>
          </p:cNvPicPr>
          <p:nvPr/>
        </p:nvPicPr>
        <p:blipFill>
          <a:blip r:embed="rId1">
            <a:lum contrast="54000"/>
          </a:blip>
          <a:stretch>
            <a:fillRect/>
          </a:stretch>
        </p:blipFill>
        <p:spPr>
          <a:xfrm>
            <a:off x="539750" y="1341438"/>
            <a:ext cx="8135938" cy="5516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54278" descr="王安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04813"/>
            <a:ext cx="3025775" cy="3960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54274"/>
          <p:cNvSpPr txBox="1"/>
          <p:nvPr/>
        </p:nvSpPr>
        <p:spPr>
          <a:xfrm>
            <a:off x="2438400" y="1058863"/>
            <a:ext cx="3657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0" name="文本框 54279"/>
          <p:cNvSpPr txBox="1"/>
          <p:nvPr/>
        </p:nvSpPr>
        <p:spPr>
          <a:xfrm>
            <a:off x="3924300" y="404813"/>
            <a:ext cx="4648200" cy="833437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王安石其人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之文学篇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4281" name="文本框 54280"/>
          <p:cNvSpPr txBox="1"/>
          <p:nvPr/>
        </p:nvSpPr>
        <p:spPr>
          <a:xfrm>
            <a:off x="3419475" y="1341438"/>
            <a:ext cx="5510213" cy="49752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王安石在文学上也是个革新派。他是欧阳修倡导的</a:t>
            </a:r>
            <a:r>
              <a:rPr lang="zh-CN" altLang="en-US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北宋诗文革新运动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的积极参加者，反对北宋初年浮靡的文风，主张文章“</a:t>
            </a:r>
            <a:r>
              <a:rPr lang="zh-CN" altLang="en-US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务为有补于世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”。他的文章结构谨严，说理透辟，笔力雄健，语言洗炼，在唐宋八大家中独树一帜。他的作品今存</a:t>
            </a:r>
            <a:r>
              <a:rPr lang="en-US" altLang="zh-CN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临川集</a:t>
            </a:r>
            <a:r>
              <a:rPr lang="en-US" altLang="zh-CN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》《</a:t>
            </a:r>
            <a:r>
              <a:rPr lang="zh-CN" altLang="en-US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临川集拾遗</a:t>
            </a:r>
            <a:r>
              <a:rPr lang="en-US" altLang="zh-CN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等。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本文选自</a:t>
            </a:r>
            <a:r>
              <a:rPr lang="en-US" altLang="zh-CN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临川先生文集</a:t>
            </a:r>
            <a:r>
              <a:rPr lang="en-US" altLang="zh-CN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2" name="矩形 54281"/>
          <p:cNvSpPr/>
          <p:nvPr/>
        </p:nvSpPr>
        <p:spPr>
          <a:xfrm>
            <a:off x="250825" y="5013325"/>
            <a:ext cx="2974975" cy="12001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唐宋八大家”之一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 animBg="1"/>
      <p:bldP spid="54281" grpId="0" animBg="1"/>
      <p:bldP spid="5428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矩形 190465"/>
          <p:cNvSpPr/>
          <p:nvPr/>
        </p:nvSpPr>
        <p:spPr>
          <a:xfrm>
            <a:off x="304800" y="152400"/>
            <a:ext cx="8083550" cy="8239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i="1">
                <a:solidFill>
                  <a:srgbClr val="140CA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800" i="1" dirty="0">
                <a:solidFill>
                  <a:srgbClr val="140CA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、重点突出，详略得当</a:t>
            </a:r>
            <a:endParaRPr lang="zh-CN" altLang="en-US" sz="4800" i="1" dirty="0">
              <a:solidFill>
                <a:srgbClr val="140C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54" name="矩形 190466"/>
          <p:cNvSpPr/>
          <p:nvPr/>
        </p:nvSpPr>
        <p:spPr>
          <a:xfrm>
            <a:off x="250825" y="2133600"/>
            <a:ext cx="182880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华文新魏" pitchFamily="2" charset="-122"/>
              </a:rPr>
              <a:t>第一部分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华文新魏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华文新魏" pitchFamily="2" charset="-122"/>
              </a:rPr>
              <a:t>  记游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华文新魏" pitchFamily="2" charset="-122"/>
            </a:endParaRPr>
          </a:p>
        </p:txBody>
      </p:sp>
      <p:sp>
        <p:nvSpPr>
          <p:cNvPr id="74755" name="矩形 190467"/>
          <p:cNvSpPr/>
          <p:nvPr/>
        </p:nvSpPr>
        <p:spPr>
          <a:xfrm>
            <a:off x="152400" y="41910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   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4756" name="矩形 190468"/>
          <p:cNvSpPr/>
          <p:nvPr/>
        </p:nvSpPr>
        <p:spPr>
          <a:xfrm>
            <a:off x="381000" y="4724400"/>
            <a:ext cx="175260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第二部分 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    议论    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4757" name="左大括号 190469"/>
          <p:cNvSpPr/>
          <p:nvPr/>
        </p:nvSpPr>
        <p:spPr>
          <a:xfrm>
            <a:off x="1828800" y="1828800"/>
            <a:ext cx="304800" cy="1447800"/>
          </a:xfrm>
          <a:prstGeom prst="leftBrace">
            <a:avLst>
              <a:gd name="adj1" fmla="val 39561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2400" b="0" dirty="0">
              <a:solidFill>
                <a:srgbClr val="CC612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8" name="左大括号 190470"/>
          <p:cNvSpPr/>
          <p:nvPr/>
        </p:nvSpPr>
        <p:spPr>
          <a:xfrm>
            <a:off x="1905000" y="4572000"/>
            <a:ext cx="304800" cy="1447800"/>
          </a:xfrm>
          <a:prstGeom prst="leftBrace">
            <a:avLst>
              <a:gd name="adj1" fmla="val 39561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2400" b="0" dirty="0">
              <a:solidFill>
                <a:srgbClr val="CC612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9" name="矩形 190471"/>
          <p:cNvSpPr/>
          <p:nvPr/>
        </p:nvSpPr>
        <p:spPr>
          <a:xfrm>
            <a:off x="2133600" y="12954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介绍褒禅山概况</a:t>
            </a:r>
            <a:r>
              <a:rPr lang="zh-CN" altLang="en-US" sz="2400" b="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2400" b="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60" name="矩形 190472"/>
          <p:cNvSpPr/>
          <p:nvPr/>
        </p:nvSpPr>
        <p:spPr>
          <a:xfrm>
            <a:off x="3124200" y="2057400"/>
            <a:ext cx="4730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61" name="矩形 190473"/>
          <p:cNvSpPr/>
          <p:nvPr/>
        </p:nvSpPr>
        <p:spPr>
          <a:xfrm>
            <a:off x="2133600" y="3276600"/>
            <a:ext cx="250983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记华山洞经过</a:t>
            </a:r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2" name="矩形 190474"/>
          <p:cNvSpPr/>
          <p:nvPr/>
        </p:nvSpPr>
        <p:spPr>
          <a:xfrm>
            <a:off x="3124200" y="25146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63" name="左大括号 190475"/>
          <p:cNvSpPr/>
          <p:nvPr/>
        </p:nvSpPr>
        <p:spPr>
          <a:xfrm>
            <a:off x="4724400" y="1219200"/>
            <a:ext cx="152400" cy="533400"/>
          </a:xfrm>
          <a:prstGeom prst="leftBrace">
            <a:avLst>
              <a:gd name="adj1" fmla="val 29150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2400" b="0" dirty="0">
              <a:solidFill>
                <a:srgbClr val="CC612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4" name="矩形 190476"/>
          <p:cNvSpPr/>
          <p:nvPr/>
        </p:nvSpPr>
        <p:spPr>
          <a:xfrm>
            <a:off x="4876800" y="103663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华文新魏" pitchFamily="2" charset="-122"/>
              </a:rPr>
              <a:t>山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华文新魏" pitchFamily="2" charset="-122"/>
            </a:endParaRPr>
          </a:p>
        </p:txBody>
      </p:sp>
      <p:sp>
        <p:nvSpPr>
          <p:cNvPr id="74765" name="矩形 190477"/>
          <p:cNvSpPr/>
          <p:nvPr/>
        </p:nvSpPr>
        <p:spPr>
          <a:xfrm>
            <a:off x="4876800" y="1524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华文新魏" pitchFamily="2" charset="-122"/>
              </a:rPr>
              <a:t>碑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华文新魏" pitchFamily="2" charset="-122"/>
            </a:endParaRPr>
          </a:p>
        </p:txBody>
      </p:sp>
      <p:sp>
        <p:nvSpPr>
          <p:cNvPr id="74766" name="矩形 190478"/>
          <p:cNvSpPr/>
          <p:nvPr/>
        </p:nvSpPr>
        <p:spPr>
          <a:xfrm>
            <a:off x="5867400" y="9906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67" name="矩形 190479"/>
          <p:cNvSpPr/>
          <p:nvPr/>
        </p:nvSpPr>
        <p:spPr>
          <a:xfrm>
            <a:off x="5867400" y="1447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68" name="左大括号 190480"/>
          <p:cNvSpPr/>
          <p:nvPr/>
        </p:nvSpPr>
        <p:spPr>
          <a:xfrm>
            <a:off x="4495800" y="2514600"/>
            <a:ext cx="228600" cy="1524000"/>
          </a:xfrm>
          <a:prstGeom prst="leftBrace">
            <a:avLst>
              <a:gd name="adj1" fmla="val 55524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2400" b="0" dirty="0">
              <a:solidFill>
                <a:srgbClr val="CC612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9" name="矩形 190481"/>
          <p:cNvSpPr/>
          <p:nvPr/>
        </p:nvSpPr>
        <p:spPr>
          <a:xfrm>
            <a:off x="4648200" y="2133600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前洞和后洞概况</a:t>
            </a:r>
            <a:r>
              <a:rPr lang="zh-CN" altLang="en-US" sz="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70" name="矩形 190482"/>
          <p:cNvSpPr/>
          <p:nvPr/>
        </p:nvSpPr>
        <p:spPr>
          <a:xfrm>
            <a:off x="4724400" y="3733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游后洞经过</a:t>
            </a:r>
            <a:r>
              <a:rPr lang="zh-CN" altLang="en-US" sz="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71" name="左大括号 190483"/>
          <p:cNvSpPr/>
          <p:nvPr/>
        </p:nvSpPr>
        <p:spPr>
          <a:xfrm>
            <a:off x="6934200" y="2133600"/>
            <a:ext cx="228600" cy="685800"/>
          </a:xfrm>
          <a:prstGeom prst="leftBrace">
            <a:avLst>
              <a:gd name="adj1" fmla="val 25000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2400" b="0" dirty="0">
              <a:solidFill>
                <a:srgbClr val="CC612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72" name="左大括号 190484"/>
          <p:cNvSpPr/>
          <p:nvPr/>
        </p:nvSpPr>
        <p:spPr>
          <a:xfrm>
            <a:off x="6400800" y="3352800"/>
            <a:ext cx="228600" cy="762000"/>
          </a:xfrm>
          <a:prstGeom prst="leftBrace">
            <a:avLst>
              <a:gd name="adj1" fmla="val 27762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2400" b="0" dirty="0">
              <a:solidFill>
                <a:srgbClr val="CC612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73" name="矩形 190485"/>
          <p:cNvSpPr/>
          <p:nvPr/>
        </p:nvSpPr>
        <p:spPr>
          <a:xfrm>
            <a:off x="7086600" y="18288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前洞</a:t>
            </a:r>
            <a:endParaRPr lang="zh-CN" altLang="en-US" sz="24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74" name="矩形 190486"/>
          <p:cNvSpPr/>
          <p:nvPr/>
        </p:nvSpPr>
        <p:spPr>
          <a:xfrm>
            <a:off x="7086600" y="25146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后洞</a:t>
            </a:r>
            <a:endParaRPr lang="zh-CN" altLang="en-US" sz="24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75" name="矩形 190487"/>
          <p:cNvSpPr/>
          <p:nvPr/>
        </p:nvSpPr>
        <p:spPr>
          <a:xfrm>
            <a:off x="6629400" y="30480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经过</a:t>
            </a:r>
            <a:endParaRPr lang="zh-CN" altLang="en-US" sz="24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76" name="矩形 190488"/>
          <p:cNvSpPr/>
          <p:nvPr/>
        </p:nvSpPr>
        <p:spPr>
          <a:xfrm>
            <a:off x="6629400" y="3733800"/>
            <a:ext cx="2133600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补叙经过、</a:t>
            </a:r>
            <a:endParaRPr lang="zh-CN" altLang="en-US" sz="24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写心情</a:t>
            </a:r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77" name="矩形 190489"/>
          <p:cNvSpPr/>
          <p:nvPr/>
        </p:nvSpPr>
        <p:spPr>
          <a:xfrm>
            <a:off x="2286000" y="41910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华山洞的心得 </a:t>
            </a:r>
            <a:endParaRPr lang="zh-CN" altLang="en-US" sz="24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78" name="矩形 190490"/>
          <p:cNvSpPr/>
          <p:nvPr/>
        </p:nvSpPr>
        <p:spPr>
          <a:xfrm>
            <a:off x="2286000" y="5943600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借仆碑抒发感慨 </a:t>
            </a:r>
            <a:endParaRPr lang="zh-CN" altLang="en-US" sz="24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79" name="左大括号 190491"/>
          <p:cNvSpPr/>
          <p:nvPr/>
        </p:nvSpPr>
        <p:spPr>
          <a:xfrm>
            <a:off x="4419600" y="4419600"/>
            <a:ext cx="228600" cy="1143000"/>
          </a:xfrm>
          <a:prstGeom prst="leftBrace">
            <a:avLst>
              <a:gd name="adj1" fmla="val 41643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2400" b="0" dirty="0">
              <a:solidFill>
                <a:srgbClr val="CC612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80" name="矩形 190492"/>
          <p:cNvSpPr/>
          <p:nvPr/>
        </p:nvSpPr>
        <p:spPr>
          <a:xfrm>
            <a:off x="4724400" y="42672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议志</a:t>
            </a:r>
            <a:r>
              <a:rPr lang="zh-CN" altLang="en-US" sz="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81" name="矩形 190493"/>
          <p:cNvSpPr/>
          <p:nvPr/>
        </p:nvSpPr>
        <p:spPr>
          <a:xfrm>
            <a:off x="4724400" y="48768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议力</a:t>
            </a:r>
            <a:endParaRPr lang="zh-CN" altLang="en-US" sz="24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82" name="矩形 190494"/>
          <p:cNvSpPr/>
          <p:nvPr/>
        </p:nvSpPr>
        <p:spPr>
          <a:xfrm>
            <a:off x="4724400" y="53340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议物</a:t>
            </a:r>
            <a:endParaRPr lang="zh-CN" altLang="en-US" sz="24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83" name="矩形 190495"/>
          <p:cNvSpPr/>
          <p:nvPr/>
        </p:nvSpPr>
        <p:spPr>
          <a:xfrm>
            <a:off x="8229600" y="1828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84" name="矩形 190496"/>
          <p:cNvSpPr/>
          <p:nvPr/>
        </p:nvSpPr>
        <p:spPr>
          <a:xfrm>
            <a:off x="8153400" y="3048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85" name="矩形 190497"/>
          <p:cNvSpPr/>
          <p:nvPr/>
        </p:nvSpPr>
        <p:spPr>
          <a:xfrm>
            <a:off x="6096000" y="5105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86" name="矩形 190498"/>
          <p:cNvSpPr/>
          <p:nvPr/>
        </p:nvSpPr>
        <p:spPr>
          <a:xfrm>
            <a:off x="3124200" y="5257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87" name="矩形 190499"/>
          <p:cNvSpPr/>
          <p:nvPr/>
        </p:nvSpPr>
        <p:spPr>
          <a:xfrm>
            <a:off x="5486400" y="2819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略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88" name="矩形 190500"/>
          <p:cNvSpPr/>
          <p:nvPr/>
        </p:nvSpPr>
        <p:spPr>
          <a:xfrm>
            <a:off x="8229600" y="25146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89" name="矩形 190501"/>
          <p:cNvSpPr/>
          <p:nvPr/>
        </p:nvSpPr>
        <p:spPr>
          <a:xfrm>
            <a:off x="5486400" y="31242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0" name="矩形 190502"/>
          <p:cNvSpPr/>
          <p:nvPr/>
        </p:nvSpPr>
        <p:spPr>
          <a:xfrm>
            <a:off x="8305800" y="3962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1" name="矩形 190503"/>
          <p:cNvSpPr/>
          <p:nvPr/>
        </p:nvSpPr>
        <p:spPr>
          <a:xfrm>
            <a:off x="6096000" y="42672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2" name="矩形 190504"/>
          <p:cNvSpPr/>
          <p:nvPr/>
        </p:nvSpPr>
        <p:spPr>
          <a:xfrm>
            <a:off x="3124200" y="4876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详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3" name="矩形 190505"/>
          <p:cNvSpPr/>
          <p:nvPr/>
        </p:nvSpPr>
        <p:spPr>
          <a:xfrm>
            <a:off x="5334000" y="9906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4" name="矩形 190506"/>
          <p:cNvSpPr/>
          <p:nvPr/>
        </p:nvSpPr>
        <p:spPr>
          <a:xfrm>
            <a:off x="5334000" y="14478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5" name="矩形 190507"/>
          <p:cNvSpPr/>
          <p:nvPr/>
        </p:nvSpPr>
        <p:spPr>
          <a:xfrm>
            <a:off x="7772400" y="18288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6" name="矩形 190508"/>
          <p:cNvSpPr/>
          <p:nvPr/>
        </p:nvSpPr>
        <p:spPr>
          <a:xfrm>
            <a:off x="7772400" y="25146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7" name="矩形 190509"/>
          <p:cNvSpPr/>
          <p:nvPr/>
        </p:nvSpPr>
        <p:spPr>
          <a:xfrm>
            <a:off x="7467600" y="30480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8" name="矩形 190510"/>
          <p:cNvSpPr/>
          <p:nvPr/>
        </p:nvSpPr>
        <p:spPr>
          <a:xfrm>
            <a:off x="5562600" y="42672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99" name="矩形 190511"/>
          <p:cNvSpPr/>
          <p:nvPr/>
        </p:nvSpPr>
        <p:spPr>
          <a:xfrm>
            <a:off x="3048000" y="1676400"/>
            <a:ext cx="611188" cy="460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en-US" altLang="zh-CN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800" name="矩形 190512"/>
          <p:cNvSpPr/>
          <p:nvPr/>
        </p:nvSpPr>
        <p:spPr>
          <a:xfrm>
            <a:off x="3048000" y="4495800"/>
            <a:ext cx="611188" cy="460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en-US" altLang="zh-CN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801" name="矩形 190513"/>
          <p:cNvSpPr/>
          <p:nvPr/>
        </p:nvSpPr>
        <p:spPr>
          <a:xfrm>
            <a:off x="3200400" y="5562600"/>
            <a:ext cx="45720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en-US" altLang="zh-CN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802" name="矩形 190514"/>
          <p:cNvSpPr/>
          <p:nvPr/>
        </p:nvSpPr>
        <p:spPr>
          <a:xfrm>
            <a:off x="3048000" y="5562600"/>
            <a:ext cx="533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↑</a:t>
            </a:r>
            <a:r>
              <a:rPr lang="en-US" altLang="zh-CN" sz="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803" name="矩形 190515"/>
          <p:cNvSpPr/>
          <p:nvPr/>
        </p:nvSpPr>
        <p:spPr>
          <a:xfrm>
            <a:off x="3048000" y="28956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↑</a:t>
            </a:r>
            <a:endParaRPr lang="en-US" altLang="zh-CN" dirty="0">
              <a:solidFill>
                <a:srgbClr val="008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804" name="矩形 190516"/>
          <p:cNvSpPr/>
          <p:nvPr/>
        </p:nvSpPr>
        <p:spPr>
          <a:xfrm>
            <a:off x="5486400" y="34290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↑</a:t>
            </a:r>
            <a:endParaRPr lang="en-US" altLang="zh-CN" dirty="0">
              <a:solidFill>
                <a:srgbClr val="008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805" name="矩形 190517"/>
          <p:cNvSpPr/>
          <p:nvPr/>
        </p:nvSpPr>
        <p:spPr>
          <a:xfrm>
            <a:off x="5410200" y="2514600"/>
            <a:ext cx="611188" cy="460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en-US" altLang="zh-CN" dirty="0">
                <a:solidFill>
                  <a:srgbClr val="217938"/>
                </a:solidFill>
                <a:latin typeface="华文新魏" pitchFamily="2" charset="-122"/>
                <a:ea typeface="华文新魏" pitchFamily="2" charset="-122"/>
              </a:rPr>
              <a:t>→</a:t>
            </a:r>
            <a:endParaRPr lang="en-US" altLang="zh-CN" dirty="0">
              <a:solidFill>
                <a:srgbClr val="217938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806" name="左大括号 190518"/>
          <p:cNvSpPr/>
          <p:nvPr/>
        </p:nvSpPr>
        <p:spPr>
          <a:xfrm flipH="1">
            <a:off x="5791200" y="4876800"/>
            <a:ext cx="228600" cy="762000"/>
          </a:xfrm>
          <a:prstGeom prst="leftBrace">
            <a:avLst>
              <a:gd name="adj1" fmla="val 27762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2400" b="0" dirty="0">
              <a:solidFill>
                <a:srgbClr val="CC612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807" name="左大括号 190519"/>
          <p:cNvSpPr/>
          <p:nvPr/>
        </p:nvSpPr>
        <p:spPr>
          <a:xfrm flipH="1">
            <a:off x="8153400" y="3810000"/>
            <a:ext cx="152400" cy="762000"/>
          </a:xfrm>
          <a:prstGeom prst="leftBrace">
            <a:avLst>
              <a:gd name="adj1" fmla="val 41643"/>
              <a:gd name="adj2" fmla="val 50000"/>
            </a:avLst>
          </a:prstGeom>
          <a:noFill/>
          <a:ln w="571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sz="2400" b="0" dirty="0">
              <a:solidFill>
                <a:srgbClr val="CC612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标题 191489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 anchor="ctr" anchorCtr="0"/>
          <a:p>
            <a:r>
              <a:rPr lang="en-US" altLang="zh-CN" sz="4800" b="1">
                <a:solidFill>
                  <a:srgbClr val="140CAE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800" b="1" dirty="0">
                <a:solidFill>
                  <a:srgbClr val="140CAE"/>
                </a:solidFill>
                <a:latin typeface="宋体" panose="02010600030101010101" pitchFamily="2" charset="-122"/>
              </a:rPr>
              <a:t>、文笔简洁，语言凝炼</a:t>
            </a:r>
            <a:r>
              <a:rPr lang="zh-CN" altLang="en-US" dirty="0"/>
              <a:t> </a:t>
            </a:r>
            <a:endParaRPr lang="zh-CN" altLang="en-US"/>
          </a:p>
        </p:txBody>
      </p:sp>
      <p:sp>
        <p:nvSpPr>
          <p:cNvPr id="75778" name="文本占位符 191490"/>
          <p:cNvSpPr>
            <a:spLocks noGrp="1"/>
          </p:cNvSpPr>
          <p:nvPr>
            <p:ph idx="1"/>
          </p:nvPr>
        </p:nvSpPr>
        <p:spPr>
          <a:xfrm>
            <a:off x="0" y="2420938"/>
            <a:ext cx="8812213" cy="3532187"/>
          </a:xfrm>
        </p:spPr>
        <p:txBody>
          <a:bodyPr anchor="t" anchorCtr="0"/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入之愈深，其进愈难，而其见愈奇 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夫夷以近，则游者众；险以远，则至者少 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世之奇伟瑰怪非常之观，常在于险远，而人之所罕至焉 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精要得当、平实深刻、言简意丰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9858" name="内容占位符 249857"/>
          <p:cNvSpPr>
            <a:spLocks noGrp="1"/>
          </p:cNvSpPr>
          <p:nvPr>
            <p:ph idx="1"/>
          </p:nvPr>
        </p:nvSpPr>
        <p:spPr>
          <a:xfrm>
            <a:off x="179388" y="981075"/>
            <a:ext cx="4824412" cy="5661025"/>
          </a:xfrm>
        </p:spPr>
        <p:txBody>
          <a:bodyPr anchor="t" anchorCtr="0"/>
          <a:p>
            <a:pPr algn="just">
              <a:lnSpc>
                <a:spcPct val="90000"/>
              </a:lnSpc>
              <a:buNone/>
            </a:pP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</a:rPr>
              <a:t>、慧褒始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舍</a:t>
            </a:r>
            <a:r>
              <a:rPr lang="zh-CN" altLang="en-US" b="1" dirty="0">
                <a:latin typeface="宋体" panose="02010600030101010101" pitchFamily="2" charset="-122"/>
              </a:rPr>
              <a:t>于其址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</a:rPr>
              <a:t>、以故其后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名</a:t>
            </a:r>
            <a:r>
              <a:rPr lang="zh-CN" altLang="en-US" b="1" dirty="0">
                <a:latin typeface="宋体" panose="02010600030101010101" pitchFamily="2" charset="-122"/>
              </a:rPr>
              <a:t>之曰“褒禅”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3</a:t>
            </a:r>
            <a:r>
              <a:rPr lang="zh-CN" altLang="en-US" b="1" dirty="0">
                <a:latin typeface="宋体" panose="02010600030101010101" pitchFamily="2" charset="-122"/>
              </a:rPr>
              <a:t>、距其院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东</a:t>
            </a:r>
            <a:r>
              <a:rPr lang="zh-CN" altLang="en-US" b="1" dirty="0">
                <a:latin typeface="宋体" panose="02010600030101010101" pitchFamily="2" charset="-122"/>
              </a:rPr>
              <a:t>五里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4</a:t>
            </a:r>
            <a:r>
              <a:rPr lang="zh-CN" altLang="en-US" b="1" dirty="0">
                <a:latin typeface="宋体" panose="02010600030101010101" pitchFamily="2" charset="-122"/>
              </a:rPr>
              <a:t>、有泉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侧</a:t>
            </a:r>
            <a:r>
              <a:rPr lang="zh-CN" altLang="en-US" b="1" dirty="0">
                <a:latin typeface="宋体" panose="02010600030101010101" pitchFamily="2" charset="-122"/>
              </a:rPr>
              <a:t>出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5</a:t>
            </a:r>
            <a:r>
              <a:rPr lang="zh-CN" altLang="en-US" b="1" dirty="0">
                <a:latin typeface="宋体" panose="02010600030101010101" pitchFamily="2" charset="-122"/>
              </a:rPr>
              <a:t>、入之甚寒，问其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深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6</a:t>
            </a:r>
            <a:r>
              <a:rPr lang="zh-CN" altLang="en-US" b="1" dirty="0">
                <a:latin typeface="宋体" panose="02010600030101010101" pitchFamily="2" charset="-122"/>
              </a:rPr>
              <a:t>、后世之谬其传而莫能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名</a:t>
            </a:r>
            <a:r>
              <a:rPr lang="zh-CN" altLang="en-US" b="1" dirty="0">
                <a:latin typeface="宋体" panose="02010600030101010101" pitchFamily="2" charset="-122"/>
              </a:rPr>
              <a:t>者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7</a:t>
            </a:r>
            <a:r>
              <a:rPr lang="zh-CN" altLang="en-US" b="1" dirty="0">
                <a:latin typeface="宋体" panose="02010600030101010101" pitchFamily="2" charset="-122"/>
              </a:rPr>
              <a:t>、火尚足以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明</a:t>
            </a:r>
            <a:r>
              <a:rPr lang="zh-CN" altLang="en-US" b="1" dirty="0">
                <a:latin typeface="宋体" panose="02010600030101010101" pitchFamily="2" charset="-122"/>
              </a:rPr>
              <a:t>也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</a:rPr>
              <a:t>8</a:t>
            </a:r>
            <a:r>
              <a:rPr lang="zh-CN" altLang="en-US" b="1" dirty="0">
                <a:latin typeface="宋体" panose="02010600030101010101" pitchFamily="2" charset="-122"/>
              </a:rPr>
              <a:t>、后世之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谬</a:t>
            </a:r>
            <a:r>
              <a:rPr lang="zh-CN" altLang="en-US" b="1" dirty="0">
                <a:latin typeface="宋体" panose="02010600030101010101" pitchFamily="2" charset="-122"/>
              </a:rPr>
              <a:t>其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传</a:t>
            </a:r>
            <a:r>
              <a:rPr lang="zh-CN" altLang="en-US" b="1" dirty="0">
                <a:latin typeface="宋体" panose="02010600030101010101" pitchFamily="2" charset="-122"/>
              </a:rPr>
              <a:t>而莫能名者</a:t>
            </a:r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9859" name="矩形 249858"/>
          <p:cNvSpPr/>
          <p:nvPr/>
        </p:nvSpPr>
        <p:spPr>
          <a:xfrm>
            <a:off x="5219700" y="981075"/>
            <a:ext cx="304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名作动，筑舍定居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60" name="矩形 249859"/>
          <p:cNvSpPr/>
          <p:nvPr/>
        </p:nvSpPr>
        <p:spPr>
          <a:xfrm>
            <a:off x="5219700" y="1557338"/>
            <a:ext cx="252095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名作动，命名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61" name="矩形 249860"/>
          <p:cNvSpPr/>
          <p:nvPr/>
        </p:nvSpPr>
        <p:spPr>
          <a:xfrm>
            <a:off x="5219700" y="2492375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名作状，往东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62" name="矩形 249861"/>
          <p:cNvSpPr/>
          <p:nvPr/>
        </p:nvSpPr>
        <p:spPr>
          <a:xfrm>
            <a:off x="5219700" y="299720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名作状，从旁边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63" name="矩形 249862"/>
          <p:cNvSpPr/>
          <p:nvPr/>
        </p:nvSpPr>
        <p:spPr>
          <a:xfrm>
            <a:off x="5219700" y="3573463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形作名，深度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64" name="矩形 249863"/>
          <p:cNvSpPr/>
          <p:nvPr/>
        </p:nvSpPr>
        <p:spPr>
          <a:xfrm>
            <a:off x="5219700" y="4149725"/>
            <a:ext cx="2879725" cy="860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名作动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识其本名，说明白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65" name="矩形 249864"/>
          <p:cNvSpPr/>
          <p:nvPr/>
        </p:nvSpPr>
        <p:spPr>
          <a:xfrm>
            <a:off x="5219700" y="5013325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形作动，照明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9866" name="矩形 249865"/>
          <p:cNvSpPr/>
          <p:nvPr/>
        </p:nvSpPr>
        <p:spPr>
          <a:xfrm>
            <a:off x="5219700" y="5484813"/>
            <a:ext cx="3924300" cy="1373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谬，使动用法，弄错，使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错。传，动作名，流传的文字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10" name="椭圆 249866"/>
          <p:cNvSpPr/>
          <p:nvPr/>
        </p:nvSpPr>
        <p:spPr>
          <a:xfrm>
            <a:off x="0" y="0"/>
            <a:ext cx="1655763" cy="792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词类活用</a:t>
            </a: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76811" name="文本框 249867"/>
          <p:cNvSpPr txBox="1"/>
          <p:nvPr/>
        </p:nvSpPr>
        <p:spPr>
          <a:xfrm>
            <a:off x="3048000" y="228600"/>
            <a:ext cx="39624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latin typeface="华文新魏" pitchFamily="2" charset="-122"/>
                <a:ea typeface="华文新魏" pitchFamily="2" charset="-122"/>
              </a:rPr>
              <a:t>课堂练习</a:t>
            </a:r>
            <a:endParaRPr lang="zh-CN" altLang="en-US" sz="54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85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85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9858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9858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9858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9858">
                                            <p:txEl>
                                              <p:charRg st="2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9858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9858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9858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9858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9858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9858">
                                            <p:txEl>
                                              <p:charRg st="5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charRg st="7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9858">
                                            <p:txEl>
                                              <p:charRg st="7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9858">
                                            <p:txEl>
                                              <p:charRg st="7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charRg st="8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9858">
                                            <p:txEl>
                                              <p:charRg st="8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9858">
                                            <p:txEl>
                                              <p:charRg st="8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9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9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8" grpId="0" build="p"/>
      <p:bldP spid="249859" grpId="0"/>
      <p:bldP spid="249860" grpId="0"/>
      <p:bldP spid="249861" grpId="0"/>
      <p:bldP spid="249862" grpId="0"/>
      <p:bldP spid="249863" grpId="0"/>
      <p:bldP spid="249864" grpId="0"/>
      <p:bldP spid="249865" grpId="0"/>
      <p:bldP spid="24986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5" name="文本框 230402"/>
          <p:cNvSpPr txBox="1"/>
          <p:nvPr/>
        </p:nvSpPr>
        <p:spPr>
          <a:xfrm>
            <a:off x="395288" y="836613"/>
            <a:ext cx="1209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非常</a:t>
            </a:r>
            <a:endParaRPr lang="zh-CN" altLang="en-US" sz="4000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26" name="文本框 230403"/>
          <p:cNvSpPr txBox="1"/>
          <p:nvPr/>
        </p:nvSpPr>
        <p:spPr>
          <a:xfrm>
            <a:off x="395288" y="3284538"/>
            <a:ext cx="1209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于是</a:t>
            </a:r>
            <a:endParaRPr lang="zh-CN" altLang="en-US" sz="4000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27" name="文本框 230404"/>
          <p:cNvSpPr txBox="1"/>
          <p:nvPr/>
        </p:nvSpPr>
        <p:spPr>
          <a:xfrm>
            <a:off x="395288" y="50847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</a:t>
            </a:r>
            <a:endParaRPr lang="zh-CN" altLang="en-US" sz="4000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28" name="文本框 230405"/>
          <p:cNvSpPr txBox="1"/>
          <p:nvPr/>
        </p:nvSpPr>
        <p:spPr>
          <a:xfrm>
            <a:off x="1835150" y="333375"/>
            <a:ext cx="50800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世之奇伟、瑰怪、非常之观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29" name="文本框 230406"/>
          <p:cNvSpPr txBox="1"/>
          <p:nvPr/>
        </p:nvSpPr>
        <p:spPr>
          <a:xfrm>
            <a:off x="1835150" y="981075"/>
            <a:ext cx="4327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备他盗出入与非常也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0" name="文本框 230407"/>
          <p:cNvSpPr txBox="1"/>
          <p:nvPr/>
        </p:nvSpPr>
        <p:spPr>
          <a:xfrm>
            <a:off x="1835150" y="234950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于是余有叹焉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1" name="文本框 230408"/>
          <p:cNvSpPr txBox="1"/>
          <p:nvPr/>
        </p:nvSpPr>
        <p:spPr>
          <a:xfrm>
            <a:off x="1763713" y="2997200"/>
            <a:ext cx="52308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吾祖死于是，吾父死于是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2" name="文本框 230409"/>
          <p:cNvSpPr txBox="1"/>
          <p:nvPr/>
        </p:nvSpPr>
        <p:spPr>
          <a:xfrm>
            <a:off x="1908175" y="3716338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请他，于是他来了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3" name="文本框 230410"/>
          <p:cNvSpPr txBox="1"/>
          <p:nvPr/>
        </p:nvSpPr>
        <p:spPr>
          <a:xfrm>
            <a:off x="1908175" y="4560888"/>
            <a:ext cx="50990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至于幽暗昏惑而无物以相之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4" name="文本框 230411"/>
          <p:cNvSpPr txBox="1"/>
          <p:nvPr/>
        </p:nvSpPr>
        <p:spPr>
          <a:xfrm>
            <a:off x="1979613" y="5300663"/>
            <a:ext cx="4327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至于颠覆，理固宜然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5" name="文本框 230412"/>
          <p:cNvSpPr txBox="1"/>
          <p:nvPr/>
        </p:nvSpPr>
        <p:spPr>
          <a:xfrm>
            <a:off x="1835150" y="1628775"/>
            <a:ext cx="15652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非常好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6" name="左大括号 230413"/>
          <p:cNvSpPr/>
          <p:nvPr/>
        </p:nvSpPr>
        <p:spPr>
          <a:xfrm>
            <a:off x="1547813" y="620713"/>
            <a:ext cx="71437" cy="1439862"/>
          </a:xfrm>
          <a:prstGeom prst="leftBrace">
            <a:avLst>
              <a:gd name="adj1" fmla="val 1678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37" name="左大括号 230414"/>
          <p:cNvSpPr/>
          <p:nvPr/>
        </p:nvSpPr>
        <p:spPr>
          <a:xfrm>
            <a:off x="1547813" y="2636838"/>
            <a:ext cx="73025" cy="1798637"/>
          </a:xfrm>
          <a:prstGeom prst="leftBrace">
            <a:avLst>
              <a:gd name="adj1" fmla="val 20513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38" name="左大括号 230415"/>
          <p:cNvSpPr/>
          <p:nvPr/>
        </p:nvSpPr>
        <p:spPr>
          <a:xfrm>
            <a:off x="1547813" y="4868863"/>
            <a:ext cx="71437" cy="1439862"/>
          </a:xfrm>
          <a:prstGeom prst="leftBrace">
            <a:avLst>
              <a:gd name="adj1" fmla="val 1678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39" name="文本框 230416"/>
          <p:cNvSpPr txBox="1"/>
          <p:nvPr/>
        </p:nvSpPr>
        <p:spPr>
          <a:xfrm>
            <a:off x="1979613" y="6021388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至于小李，你就别管了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0418" name="文本框 230417"/>
          <p:cNvSpPr txBox="1"/>
          <p:nvPr/>
        </p:nvSpPr>
        <p:spPr>
          <a:xfrm>
            <a:off x="6877050" y="333375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不同寻常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0419" name="文本框 230418"/>
          <p:cNvSpPr txBox="1"/>
          <p:nvPr/>
        </p:nvSpPr>
        <p:spPr>
          <a:xfrm>
            <a:off x="6443663" y="981075"/>
            <a:ext cx="22240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意外的事故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0420" name="文本框 230419"/>
          <p:cNvSpPr txBox="1"/>
          <p:nvPr/>
        </p:nvSpPr>
        <p:spPr>
          <a:xfrm>
            <a:off x="3635375" y="162877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十分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0421" name="文本框 230420"/>
          <p:cNvSpPr txBox="1"/>
          <p:nvPr/>
        </p:nvSpPr>
        <p:spPr>
          <a:xfrm>
            <a:off x="5219700" y="2349500"/>
            <a:ext cx="2622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对于这种情况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0422" name="文本框 230421"/>
          <p:cNvSpPr txBox="1"/>
          <p:nvPr/>
        </p:nvSpPr>
        <p:spPr>
          <a:xfrm>
            <a:off x="7235825" y="299720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在此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0423" name="文本框 230422"/>
          <p:cNvSpPr txBox="1"/>
          <p:nvPr/>
        </p:nvSpPr>
        <p:spPr>
          <a:xfrm>
            <a:off x="6011863" y="3789363"/>
            <a:ext cx="18224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顺承连词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0424" name="文本框 230423"/>
          <p:cNvSpPr txBox="1"/>
          <p:nvPr/>
        </p:nvSpPr>
        <p:spPr>
          <a:xfrm>
            <a:off x="6810375" y="4437063"/>
            <a:ext cx="2333625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</a:t>
            </a:r>
            <a:r>
              <a:rPr lang="en-US" altLang="zh-CN" sz="24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en-US" altLang="zh-CN" sz="24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引出处所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0425" name="文本框 230424"/>
          <p:cNvSpPr txBox="1"/>
          <p:nvPr/>
        </p:nvSpPr>
        <p:spPr>
          <a:xfrm>
            <a:off x="6302375" y="5334000"/>
            <a:ext cx="2317750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到了</a:t>
            </a:r>
            <a:r>
              <a:rPr lang="en-US" altLang="zh-CN" sz="24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的结局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以致于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0426" name="文本框 230425"/>
          <p:cNvSpPr txBox="1"/>
          <p:nvPr/>
        </p:nvSpPr>
        <p:spPr>
          <a:xfrm>
            <a:off x="6659563" y="6092825"/>
            <a:ext cx="18145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另提一事</a:t>
            </a:r>
            <a:endParaRPr lang="zh-CN" altLang="en-US" sz="3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49" name="椭圆 230426"/>
          <p:cNvSpPr/>
          <p:nvPr/>
        </p:nvSpPr>
        <p:spPr>
          <a:xfrm>
            <a:off x="0" y="0"/>
            <a:ext cx="1655763" cy="792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古今异义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0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18" grpId="0"/>
      <p:bldP spid="230419" grpId="0"/>
      <p:bldP spid="230420" grpId="0"/>
      <p:bldP spid="230421" grpId="0"/>
      <p:bldP spid="230422" grpId="0"/>
      <p:bldP spid="230423" grpId="0"/>
      <p:bldP spid="230424" grpId="0"/>
      <p:bldP spid="230425" grpId="0"/>
      <p:bldP spid="23042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7" name="文本框 231426"/>
          <p:cNvSpPr txBox="1"/>
          <p:nvPr/>
        </p:nvSpPr>
        <p:spPr>
          <a:xfrm>
            <a:off x="395288" y="83661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十一</a:t>
            </a:r>
            <a:endParaRPr lang="zh-CN" altLang="en-US" sz="4000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28" name="文本框 231427"/>
          <p:cNvSpPr txBox="1"/>
          <p:nvPr/>
        </p:nvSpPr>
        <p:spPr>
          <a:xfrm>
            <a:off x="395288" y="3284538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学者</a:t>
            </a:r>
            <a:endParaRPr lang="zh-CN" altLang="en-US" sz="4000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29" name="文本框 231428"/>
          <p:cNvSpPr txBox="1"/>
          <p:nvPr/>
        </p:nvSpPr>
        <p:spPr>
          <a:xfrm>
            <a:off x="539750" y="50847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</a:t>
            </a:r>
            <a:endParaRPr lang="zh-CN" altLang="en-US" sz="4000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0" name="文本框 231429"/>
          <p:cNvSpPr txBox="1"/>
          <p:nvPr/>
        </p:nvSpPr>
        <p:spPr>
          <a:xfrm>
            <a:off x="2133600" y="333375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数 字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1" name="文本框 231430"/>
          <p:cNvSpPr txBox="1"/>
          <p:nvPr/>
        </p:nvSpPr>
        <p:spPr>
          <a:xfrm>
            <a:off x="1979613" y="1268413"/>
            <a:ext cx="2881312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十分之一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2" name="文本框 231431"/>
          <p:cNvSpPr txBox="1"/>
          <p:nvPr/>
        </p:nvSpPr>
        <p:spPr>
          <a:xfrm>
            <a:off x="2051050" y="2276475"/>
            <a:ext cx="52212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在学术上有一定成就的人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3" name="文本框 231432"/>
          <p:cNvSpPr txBox="1"/>
          <p:nvPr/>
        </p:nvSpPr>
        <p:spPr>
          <a:xfrm>
            <a:off x="1979613" y="3657600"/>
            <a:ext cx="259238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治学的人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4" name="文本框 231433"/>
          <p:cNvSpPr txBox="1"/>
          <p:nvPr/>
        </p:nvSpPr>
        <p:spPr>
          <a:xfrm>
            <a:off x="2051050" y="4581525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表结果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5" name="文本框 231434"/>
          <p:cNvSpPr txBox="1"/>
          <p:nvPr/>
        </p:nvSpPr>
        <p:spPr>
          <a:xfrm>
            <a:off x="2124075" y="5229225"/>
            <a:ext cx="24749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的原因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6" name="左大括号 231435"/>
          <p:cNvSpPr/>
          <p:nvPr/>
        </p:nvSpPr>
        <p:spPr>
          <a:xfrm>
            <a:off x="1763713" y="620713"/>
            <a:ext cx="71437" cy="1439862"/>
          </a:xfrm>
          <a:prstGeom prst="leftBrace">
            <a:avLst>
              <a:gd name="adj1" fmla="val 1678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1437" name="左大括号 231436"/>
          <p:cNvSpPr/>
          <p:nvPr/>
        </p:nvSpPr>
        <p:spPr>
          <a:xfrm>
            <a:off x="1835150" y="2565400"/>
            <a:ext cx="73025" cy="1798638"/>
          </a:xfrm>
          <a:prstGeom prst="leftBrace">
            <a:avLst>
              <a:gd name="adj1" fmla="val 20513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1438" name="左大括号 231437"/>
          <p:cNvSpPr/>
          <p:nvPr/>
        </p:nvSpPr>
        <p:spPr>
          <a:xfrm>
            <a:off x="1835150" y="4868863"/>
            <a:ext cx="71438" cy="1439862"/>
          </a:xfrm>
          <a:prstGeom prst="leftBrace">
            <a:avLst>
              <a:gd name="adj1" fmla="val 16786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1439" name="文本框 231438"/>
          <p:cNvSpPr txBox="1"/>
          <p:nvPr/>
        </p:nvSpPr>
        <p:spPr>
          <a:xfrm>
            <a:off x="2051050" y="6021388"/>
            <a:ext cx="47688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用来</a:t>
            </a:r>
            <a:r>
              <a:rPr lang="en-US" altLang="zh-CN" sz="360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的（表凭借）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62" name="椭圆 231439"/>
          <p:cNvSpPr/>
          <p:nvPr/>
        </p:nvSpPr>
        <p:spPr>
          <a:xfrm>
            <a:off x="6804025" y="260350"/>
            <a:ext cx="1655763" cy="792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古今异义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78863" name="文本框 231440"/>
          <p:cNvSpPr txBox="1"/>
          <p:nvPr/>
        </p:nvSpPr>
        <p:spPr>
          <a:xfrm>
            <a:off x="7772400" y="6324600"/>
            <a:ext cx="11430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回上层</a:t>
            </a: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7" grpId="0"/>
      <p:bldP spid="231428" grpId="0"/>
      <p:bldP spid="231429" grpId="0"/>
      <p:bldP spid="231430" grpId="0"/>
      <p:bldP spid="231431" grpId="0"/>
      <p:bldP spid="231432" grpId="0"/>
      <p:bldP spid="231433" grpId="0"/>
      <p:bldP spid="231434" grpId="0"/>
      <p:bldP spid="231435" grpId="0"/>
      <p:bldP spid="23143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文本框 232450"/>
          <p:cNvSpPr txBox="1"/>
          <p:nvPr/>
        </p:nvSpPr>
        <p:spPr>
          <a:xfrm>
            <a:off x="1763713" y="214313"/>
            <a:ext cx="38560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故其后名之曰褒禅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4" name="文本框 232451"/>
          <p:cNvSpPr txBox="1"/>
          <p:nvPr/>
        </p:nvSpPr>
        <p:spPr>
          <a:xfrm>
            <a:off x="1908175" y="935038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其乃华山之阳名之也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5" name="文本框 232452"/>
          <p:cNvSpPr txBox="1"/>
          <p:nvPr/>
        </p:nvSpPr>
        <p:spPr>
          <a:xfrm>
            <a:off x="1908175" y="1582738"/>
            <a:ext cx="30400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由山</a:t>
            </a:r>
            <a:r>
              <a:rPr lang="zh-CN" altLang="en-US" sz="32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上五六里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6" name="文本框 232453"/>
          <p:cNvSpPr txBox="1"/>
          <p:nvPr/>
        </p:nvSpPr>
        <p:spPr>
          <a:xfrm>
            <a:off x="1692275" y="2303463"/>
            <a:ext cx="34480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余与四人拥火</a:t>
            </a:r>
            <a:r>
              <a:rPr lang="zh-CN" altLang="en-US" sz="32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入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7" name="文本框 232454"/>
          <p:cNvSpPr txBox="1"/>
          <p:nvPr/>
        </p:nvSpPr>
        <p:spPr>
          <a:xfrm>
            <a:off x="1835150" y="2951163"/>
            <a:ext cx="26320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火尚足</a:t>
            </a:r>
            <a:r>
              <a:rPr lang="zh-CN" altLang="en-US" sz="32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明也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8" name="文本框 232455"/>
          <p:cNvSpPr txBox="1"/>
          <p:nvPr/>
        </p:nvSpPr>
        <p:spPr>
          <a:xfrm>
            <a:off x="1763713" y="3867150"/>
            <a:ext cx="4321175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夷</a:t>
            </a:r>
            <a:r>
              <a:rPr lang="zh-CN" altLang="en-US" sz="32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近，则游者众，险</a:t>
            </a:r>
            <a:r>
              <a:rPr lang="zh-CN" altLang="en-US" sz="32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远，则至者少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9" name="文本框 232456"/>
          <p:cNvSpPr txBox="1"/>
          <p:nvPr/>
        </p:nvSpPr>
        <p:spPr>
          <a:xfrm>
            <a:off x="1763713" y="5038725"/>
            <a:ext cx="22240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无物</a:t>
            </a:r>
            <a:r>
              <a:rPr lang="zh-CN" altLang="en-US" sz="32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相之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0" name="文本框 232457"/>
          <p:cNvSpPr txBox="1"/>
          <p:nvPr/>
        </p:nvSpPr>
        <p:spPr>
          <a:xfrm>
            <a:off x="1547813" y="5903913"/>
            <a:ext cx="38560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</a:t>
            </a:r>
            <a:r>
              <a:rPr lang="zh-CN" altLang="en-US" sz="3200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悲夫古书之不存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1" name="文本框 232458"/>
          <p:cNvSpPr txBox="1"/>
          <p:nvPr/>
        </p:nvSpPr>
        <p:spPr>
          <a:xfrm>
            <a:off x="376238" y="2322513"/>
            <a:ext cx="798512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endParaRPr lang="zh-CN" altLang="en-US" sz="4800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9882" name="左大括号 232459"/>
          <p:cNvSpPr/>
          <p:nvPr/>
        </p:nvSpPr>
        <p:spPr>
          <a:xfrm>
            <a:off x="1331913" y="692150"/>
            <a:ext cx="287337" cy="5616575"/>
          </a:xfrm>
          <a:prstGeom prst="leftBrace">
            <a:avLst>
              <a:gd name="adj1" fmla="val 16280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61" name="文本框 232460"/>
          <p:cNvSpPr txBox="1"/>
          <p:nvPr/>
        </p:nvSpPr>
        <p:spPr>
          <a:xfrm>
            <a:off x="6300788" y="26035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2462" name="文本框 232461"/>
          <p:cNvSpPr txBox="1"/>
          <p:nvPr/>
        </p:nvSpPr>
        <p:spPr>
          <a:xfrm>
            <a:off x="6372225" y="98107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2463" name="文本框 232462"/>
          <p:cNvSpPr txBox="1"/>
          <p:nvPr/>
        </p:nvSpPr>
        <p:spPr>
          <a:xfrm>
            <a:off x="5410200" y="1628775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2464" name="文本框 232463"/>
          <p:cNvSpPr txBox="1"/>
          <p:nvPr/>
        </p:nvSpPr>
        <p:spPr>
          <a:xfrm>
            <a:off x="5148263" y="239712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修饰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2465" name="文本框 232464"/>
          <p:cNvSpPr txBox="1"/>
          <p:nvPr/>
        </p:nvSpPr>
        <p:spPr>
          <a:xfrm>
            <a:off x="4932363" y="29972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用来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2466" name="文本框 232465"/>
          <p:cNvSpPr txBox="1"/>
          <p:nvPr/>
        </p:nvSpPr>
        <p:spPr>
          <a:xfrm>
            <a:off x="6011863" y="4149725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表并列，而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2467" name="文本框 232466"/>
          <p:cNvSpPr txBox="1"/>
          <p:nvPr/>
        </p:nvSpPr>
        <p:spPr>
          <a:xfrm>
            <a:off x="4572000" y="50133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连词，用来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2468" name="文本框 232467"/>
          <p:cNvSpPr txBox="1"/>
          <p:nvPr/>
        </p:nvSpPr>
        <p:spPr>
          <a:xfrm>
            <a:off x="5651500" y="6021388"/>
            <a:ext cx="10033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1" name="椭圆 232468"/>
          <p:cNvSpPr/>
          <p:nvPr/>
        </p:nvSpPr>
        <p:spPr>
          <a:xfrm>
            <a:off x="0" y="0"/>
            <a:ext cx="1187450" cy="18446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以”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的用法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79892" name="文本框 232469"/>
          <p:cNvSpPr txBox="1"/>
          <p:nvPr/>
        </p:nvSpPr>
        <p:spPr>
          <a:xfrm>
            <a:off x="7772400" y="6324600"/>
            <a:ext cx="11430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回上层</a:t>
            </a: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2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2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2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2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61" grpId="0"/>
      <p:bldP spid="232462" grpId="0"/>
      <p:bldP spid="232463" grpId="0"/>
      <p:bldP spid="232464" grpId="0"/>
      <p:bldP spid="232465" grpId="0"/>
      <p:bldP spid="232466" grpId="0"/>
      <p:bldP spid="232467" grpId="0"/>
      <p:bldP spid="23246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文本框 233474"/>
          <p:cNvSpPr txBox="1"/>
          <p:nvPr/>
        </p:nvSpPr>
        <p:spPr>
          <a:xfrm>
            <a:off x="971550" y="3141663"/>
            <a:ext cx="795338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于</a:t>
            </a:r>
            <a:endParaRPr lang="zh-CN" altLang="en-US" sz="4800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0898" name="左大括号 233475"/>
          <p:cNvSpPr/>
          <p:nvPr/>
        </p:nvSpPr>
        <p:spPr>
          <a:xfrm>
            <a:off x="2051050" y="765175"/>
            <a:ext cx="287338" cy="5616575"/>
          </a:xfrm>
          <a:prstGeom prst="leftBrace">
            <a:avLst>
              <a:gd name="adj1" fmla="val 1628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3477" name="文本框 233476"/>
          <p:cNvSpPr txBox="1"/>
          <p:nvPr/>
        </p:nvSpPr>
        <p:spPr>
          <a:xfrm>
            <a:off x="6300788" y="260350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78" name="文本框 233477"/>
          <p:cNvSpPr txBox="1"/>
          <p:nvPr/>
        </p:nvSpPr>
        <p:spPr>
          <a:xfrm>
            <a:off x="6372225" y="121920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79" name="文本框 233478"/>
          <p:cNvSpPr txBox="1"/>
          <p:nvPr/>
        </p:nvSpPr>
        <p:spPr>
          <a:xfrm>
            <a:off x="5410200" y="2133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对于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0" name="文本框 233479"/>
          <p:cNvSpPr txBox="1"/>
          <p:nvPr/>
        </p:nvSpPr>
        <p:spPr>
          <a:xfrm>
            <a:off x="5148263" y="327660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对于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1" name="文本框 233480"/>
          <p:cNvSpPr txBox="1"/>
          <p:nvPr/>
        </p:nvSpPr>
        <p:spPr>
          <a:xfrm>
            <a:off x="5638800" y="41910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2" name="文本框 233481"/>
          <p:cNvSpPr txBox="1"/>
          <p:nvPr/>
        </p:nvSpPr>
        <p:spPr>
          <a:xfrm>
            <a:off x="5943600" y="51816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3" name="文本框 233482"/>
          <p:cNvSpPr txBox="1"/>
          <p:nvPr/>
        </p:nvSpPr>
        <p:spPr>
          <a:xfrm>
            <a:off x="5715000" y="60960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6" name="椭圆 233483"/>
          <p:cNvSpPr/>
          <p:nvPr/>
        </p:nvSpPr>
        <p:spPr>
          <a:xfrm>
            <a:off x="0" y="0"/>
            <a:ext cx="1331913" cy="177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于”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的用法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80907" name="矩形 233484"/>
          <p:cNvSpPr/>
          <p:nvPr/>
        </p:nvSpPr>
        <p:spPr>
          <a:xfrm>
            <a:off x="2555875" y="304800"/>
            <a:ext cx="6588125" cy="64277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始舍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其址　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人为可讥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是余有叹焉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余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仆碑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师不必贤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弟子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求救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孙将军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君幸</a:t>
            </a:r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赵王</a:t>
            </a:r>
            <a:endParaRPr lang="zh-CN" altLang="en-US" sz="60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908" name="文本框 233485"/>
          <p:cNvSpPr txBox="1"/>
          <p:nvPr/>
        </p:nvSpPr>
        <p:spPr>
          <a:xfrm>
            <a:off x="7772400" y="6324600"/>
            <a:ext cx="11430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回上层</a:t>
            </a: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7" grpId="0"/>
      <p:bldP spid="233478" grpId="0"/>
      <p:bldP spid="233479" grpId="0"/>
      <p:bldP spid="233480" grpId="0"/>
      <p:bldP spid="233481" grpId="0"/>
      <p:bldP spid="233482" grpId="0"/>
      <p:bldP spid="23348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498" name="矩形 234497"/>
          <p:cNvSpPr/>
          <p:nvPr/>
        </p:nvSpPr>
        <p:spPr>
          <a:xfrm>
            <a:off x="385763" y="1223963"/>
            <a:ext cx="8324850" cy="5035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、以故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后名之曰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、距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院东五里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、独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为文犹可识</a:t>
            </a:r>
            <a:r>
              <a:rPr lang="zh-CN" altLang="en-US" sz="3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、问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深，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则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好游者不能穷也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、盖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又深，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至又加少矣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、以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求思之深而无不在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孰能讥之乎？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22" name="矩形 234498"/>
          <p:cNvSpPr/>
          <p:nvPr/>
        </p:nvSpPr>
        <p:spPr>
          <a:xfrm>
            <a:off x="728663" y="142875"/>
            <a:ext cx="869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其</a:t>
            </a:r>
            <a:endParaRPr lang="zh-CN" altLang="en-US" sz="5400" b="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23" name="矩形 234499"/>
          <p:cNvSpPr/>
          <p:nvPr/>
        </p:nvSpPr>
        <p:spPr>
          <a:xfrm>
            <a:off x="250825" y="323850"/>
            <a:ext cx="40068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   ”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字的用法</a:t>
            </a:r>
            <a:endParaRPr lang="zh-CN" altLang="en-US" sz="36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4501" name="矩形 234500"/>
          <p:cNvSpPr/>
          <p:nvPr/>
        </p:nvSpPr>
        <p:spPr>
          <a:xfrm>
            <a:off x="3941763" y="1168400"/>
            <a:ext cx="4816475" cy="685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代词，那，指褒禅埋葬时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4502" name="矩形 234501"/>
          <p:cNvSpPr/>
          <p:nvPr/>
        </p:nvSpPr>
        <p:spPr>
          <a:xfrm>
            <a:off x="3581400" y="1719263"/>
            <a:ext cx="4770438" cy="685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代词，这，指慧空禅院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4503" name="矩形 234502"/>
          <p:cNvSpPr/>
          <p:nvPr/>
        </p:nvSpPr>
        <p:spPr>
          <a:xfrm>
            <a:off x="3941763" y="2259013"/>
            <a:ext cx="4456112" cy="685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代词，它，指仆碑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4504" name="矩形 234503"/>
          <p:cNvSpPr/>
          <p:nvPr/>
        </p:nvSpPr>
        <p:spPr>
          <a:xfrm>
            <a:off x="2546350" y="2843213"/>
            <a:ext cx="4456113" cy="663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代词，它，指洞穴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4505" name="矩形 234504"/>
          <p:cNvSpPr/>
          <p:nvPr/>
        </p:nvSpPr>
        <p:spPr>
          <a:xfrm>
            <a:off x="2887663" y="3935413"/>
            <a:ext cx="4384675" cy="663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5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代词，它，指后洞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4506" name="矩形 234505"/>
          <p:cNvSpPr/>
          <p:nvPr/>
        </p:nvSpPr>
        <p:spPr>
          <a:xfrm>
            <a:off x="5157788" y="4992688"/>
            <a:ext cx="3986212" cy="685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代词，他们，指古人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30" name="直接连接符 234506"/>
          <p:cNvSpPr/>
          <p:nvPr/>
        </p:nvSpPr>
        <p:spPr>
          <a:xfrm>
            <a:off x="385763" y="998538"/>
            <a:ext cx="8281987" cy="0"/>
          </a:xfrm>
          <a:prstGeom prst="line">
            <a:avLst/>
          </a:prstGeom>
          <a:ln w="57150" cap="flat" cmpd="thickThin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4508" name="矩形 234507"/>
          <p:cNvSpPr/>
          <p:nvPr/>
        </p:nvSpPr>
        <p:spPr>
          <a:xfrm>
            <a:off x="4005263" y="4464050"/>
            <a:ext cx="4706937" cy="663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5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代词，他们，指游客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4509" name="矩形 234508"/>
          <p:cNvSpPr/>
          <p:nvPr/>
        </p:nvSpPr>
        <p:spPr>
          <a:xfrm>
            <a:off x="4765675" y="3509963"/>
            <a:ext cx="4351338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代词，那些，指好游者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4510" name="矩形 234509"/>
          <p:cNvSpPr/>
          <p:nvPr/>
        </p:nvSpPr>
        <p:spPr>
          <a:xfrm>
            <a:off x="4032250" y="5678488"/>
            <a:ext cx="5111750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副词，加强反问语气，难道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449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4498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4498">
                                            <p:txEl>
                                              <p:charRg st="19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4498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4498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charRg st="5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4498">
                                            <p:txEl>
                                              <p:charRg st="52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charRg st="6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4498">
                                            <p:txEl>
                                              <p:charRg st="60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4498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charRg st="84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4498">
                                            <p:txEl>
                                              <p:charRg st="84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4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4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4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4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4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4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4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4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01" grpId="0"/>
      <p:bldP spid="234502" grpId="0"/>
      <p:bldP spid="234503" grpId="0"/>
      <p:bldP spid="234504" grpId="0"/>
      <p:bldP spid="234505" grpId="0"/>
      <p:bldP spid="234506" grpId="0"/>
      <p:bldP spid="234508" grpId="0"/>
      <p:bldP spid="234509" grpId="0"/>
      <p:bldP spid="234510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22" name="矩形 235521"/>
          <p:cNvSpPr/>
          <p:nvPr/>
        </p:nvSpPr>
        <p:spPr>
          <a:xfrm>
            <a:off x="431800" y="1179513"/>
            <a:ext cx="7426325" cy="5035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、而余亦悔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、既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、视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、谬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、咎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欲出者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、吾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还也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可怪也欤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路漫漫</a:t>
            </a:r>
            <a:r>
              <a:rPr lang="zh-CN" altLang="en-US" sz="3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修远兮</a:t>
            </a:r>
            <a:r>
              <a:rPr lang="zh-CN" altLang="en-US" sz="24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有二僧，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一贫，其一富</a:t>
            </a:r>
            <a:r>
              <a:rPr lang="zh-CN" altLang="en-US" sz="30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23" name="矩形 235522"/>
          <p:cNvSpPr/>
          <p:nvPr/>
        </p:nvSpPr>
        <p:spPr>
          <a:xfrm>
            <a:off x="3776663" y="1271588"/>
            <a:ext cx="3856037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代词，指自己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24" name="矩形 235523"/>
          <p:cNvSpPr/>
          <p:nvPr/>
        </p:nvSpPr>
        <p:spPr>
          <a:xfrm>
            <a:off x="2570163" y="1811338"/>
            <a:ext cx="3036887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助词，无义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25" name="矩形 235524"/>
          <p:cNvSpPr/>
          <p:nvPr/>
        </p:nvSpPr>
        <p:spPr>
          <a:xfrm>
            <a:off x="3086100" y="2343150"/>
            <a:ext cx="4635500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代词，它，指洞壁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26" name="矩形 235525"/>
          <p:cNvSpPr/>
          <p:nvPr/>
        </p:nvSpPr>
        <p:spPr>
          <a:xfrm>
            <a:off x="2771775" y="2892425"/>
            <a:ext cx="4725988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代词，它，代山的名称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27" name="矩形 235526"/>
          <p:cNvSpPr/>
          <p:nvPr/>
        </p:nvSpPr>
        <p:spPr>
          <a:xfrm>
            <a:off x="3509963" y="3432175"/>
            <a:ext cx="448151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代词，那些，指欲出者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2951" name="矩形 235527"/>
          <p:cNvSpPr/>
          <p:nvPr/>
        </p:nvSpPr>
        <p:spPr>
          <a:xfrm>
            <a:off x="728663" y="142875"/>
            <a:ext cx="869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其</a:t>
            </a:r>
            <a:endParaRPr lang="zh-CN" altLang="en-US" sz="5400" b="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2952" name="矩形 235528"/>
          <p:cNvSpPr/>
          <p:nvPr/>
        </p:nvSpPr>
        <p:spPr>
          <a:xfrm>
            <a:off x="250825" y="323850"/>
            <a:ext cx="36274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   ”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字的用法</a:t>
            </a:r>
            <a:endParaRPr lang="zh-CN" altLang="en-US" sz="36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953" name="直接连接符 235529"/>
          <p:cNvSpPr/>
          <p:nvPr/>
        </p:nvSpPr>
        <p:spPr>
          <a:xfrm>
            <a:off x="385763" y="998538"/>
            <a:ext cx="8281987" cy="0"/>
          </a:xfrm>
          <a:prstGeom prst="line">
            <a:avLst/>
          </a:prstGeom>
          <a:ln w="57150" cap="flat" cmpd="thickThin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5531" name="矩形 235530"/>
          <p:cNvSpPr/>
          <p:nvPr/>
        </p:nvSpPr>
        <p:spPr>
          <a:xfrm>
            <a:off x="3060700" y="3968750"/>
            <a:ext cx="5291138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副词，表商量语气，还是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32" name="矩形 235531"/>
          <p:cNvSpPr/>
          <p:nvPr/>
        </p:nvSpPr>
        <p:spPr>
          <a:xfrm>
            <a:off x="3492500" y="4554538"/>
            <a:ext cx="5310188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副词，加强反问语气，难道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33" name="矩形 235532"/>
          <p:cNvSpPr/>
          <p:nvPr/>
        </p:nvSpPr>
        <p:spPr>
          <a:xfrm>
            <a:off x="6146800" y="5670550"/>
            <a:ext cx="2370138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代词，其中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34" name="矩形 235533"/>
          <p:cNvSpPr/>
          <p:nvPr/>
        </p:nvSpPr>
        <p:spPr>
          <a:xfrm>
            <a:off x="4257675" y="5094288"/>
            <a:ext cx="4589463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助词，调节音节，无义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2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charRg st="9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22">
                                            <p:txEl>
                                              <p:charRg st="9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charRg st="1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22">
                                            <p:txEl>
                                              <p:charRg st="15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5522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5522">
                                            <p:txEl>
                                              <p:charRg st="3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charRg st="3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522">
                                            <p:txEl>
                                              <p:charRg st="39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charRg st="4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522">
                                            <p:txEl>
                                              <p:charRg st="47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charRg st="56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5522">
                                            <p:txEl>
                                              <p:charRg st="56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5522">
                                            <p:txEl>
                                              <p:charRg st="6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5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5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3" grpId="0"/>
      <p:bldP spid="235524" grpId="0"/>
      <p:bldP spid="235525" grpId="0"/>
      <p:bldP spid="235526" grpId="0"/>
      <p:bldP spid="235527" grpId="0"/>
      <p:bldP spid="235531" grpId="0"/>
      <p:bldP spid="235532" grpId="0"/>
      <p:bldP spid="235533" grpId="0"/>
      <p:bldP spid="23553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6546" name="矩形 236545"/>
          <p:cNvSpPr/>
          <p:nvPr/>
        </p:nvSpPr>
        <p:spPr>
          <a:xfrm>
            <a:off x="385763" y="1268413"/>
            <a:ext cx="7470775" cy="50355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、亦各言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志也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真无马邪？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真不知马也？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、有蒋氏者，专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利三世矣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、安陵君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许寡人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、尔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无忘乃父之志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皆出于此乎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业有不精</a:t>
            </a: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心不若余之专耳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、故以为</a:t>
            </a:r>
            <a:r>
              <a:rPr lang="zh-CN" altLang="en-US" sz="3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爱不若燕后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547" name="矩形 236546"/>
          <p:cNvSpPr/>
          <p:nvPr/>
        </p:nvSpPr>
        <p:spPr>
          <a:xfrm>
            <a:off x="1195388" y="2430463"/>
            <a:ext cx="7021512" cy="549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连词，表选择，相当于“是</a:t>
            </a:r>
            <a:r>
              <a:rPr lang="en-US" altLang="zh-CN" sz="300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…</a:t>
            </a:r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还是</a:t>
            </a:r>
            <a:r>
              <a:rPr lang="en-US" altLang="zh-CN" sz="300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…</a:t>
            </a:r>
            <a:r>
              <a:rPr lang="en-US" altLang="zh-CN" sz="3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 </a:t>
            </a:r>
            <a:endParaRPr lang="en-US" altLang="zh-CN" sz="3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548" name="矩形 236547"/>
          <p:cNvSpPr/>
          <p:nvPr/>
        </p:nvSpPr>
        <p:spPr>
          <a:xfrm>
            <a:off x="3851275" y="1349375"/>
            <a:ext cx="3509963" cy="549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代词，自己的 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549" name="矩形 236548"/>
          <p:cNvSpPr/>
          <p:nvPr/>
        </p:nvSpPr>
        <p:spPr>
          <a:xfrm>
            <a:off x="5695950" y="3014663"/>
            <a:ext cx="2655888" cy="549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代词，这种 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550" name="矩形 236549"/>
          <p:cNvSpPr/>
          <p:nvPr/>
        </p:nvSpPr>
        <p:spPr>
          <a:xfrm>
            <a:off x="4598988" y="4094163"/>
            <a:ext cx="4248150" cy="549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副词，表祈使，一定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551" name="矩形 236550"/>
          <p:cNvSpPr/>
          <p:nvPr/>
        </p:nvSpPr>
        <p:spPr>
          <a:xfrm>
            <a:off x="3889375" y="4643438"/>
            <a:ext cx="5046663" cy="549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副词，表揣测，恐怕，大概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552" name="矩形 236551"/>
          <p:cNvSpPr/>
          <p:nvPr/>
        </p:nvSpPr>
        <p:spPr>
          <a:xfrm>
            <a:off x="6370638" y="5184775"/>
            <a:ext cx="2655887" cy="549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表假设，如果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553" name="矩形 236552"/>
          <p:cNvSpPr/>
          <p:nvPr/>
        </p:nvSpPr>
        <p:spPr>
          <a:xfrm>
            <a:off x="4859338" y="5759450"/>
            <a:ext cx="4076700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代词，你的，指赵太后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554" name="矩形 236553"/>
          <p:cNvSpPr/>
          <p:nvPr/>
        </p:nvSpPr>
        <p:spPr>
          <a:xfrm>
            <a:off x="4211638" y="3519488"/>
            <a:ext cx="4094162" cy="549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3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副词，表祈使，一定</a:t>
            </a:r>
            <a:endParaRPr lang="zh-CN" altLang="en-US" sz="3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3978" name="矩形 236554"/>
          <p:cNvSpPr/>
          <p:nvPr/>
        </p:nvSpPr>
        <p:spPr>
          <a:xfrm>
            <a:off x="728663" y="142875"/>
            <a:ext cx="869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其</a:t>
            </a:r>
            <a:endParaRPr lang="zh-CN" altLang="en-US" sz="5400" b="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3979" name="矩形 236555"/>
          <p:cNvSpPr/>
          <p:nvPr/>
        </p:nvSpPr>
        <p:spPr>
          <a:xfrm>
            <a:off x="250825" y="323850"/>
            <a:ext cx="36274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   ”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字的用法</a:t>
            </a:r>
            <a:endParaRPr lang="zh-CN" altLang="en-US" sz="36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980" name="直接连接符 236556"/>
          <p:cNvSpPr/>
          <p:nvPr/>
        </p:nvSpPr>
        <p:spPr>
          <a:xfrm>
            <a:off x="385763" y="998538"/>
            <a:ext cx="8281987" cy="0"/>
          </a:xfrm>
          <a:prstGeom prst="line">
            <a:avLst/>
          </a:prstGeom>
          <a:ln w="57150" cap="flat" cmpd="thickThin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654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6546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>
                                            <p:txEl>
                                              <p:charRg st="2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6546">
                                            <p:txEl>
                                              <p:charRg st="28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>
                                            <p:txEl>
                                              <p:charRg st="43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6546">
                                            <p:txEl>
                                              <p:charRg st="43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>
                                            <p:txEl>
                                              <p:charRg st="5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6546">
                                            <p:txEl>
                                              <p:charRg st="54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>
                                            <p:txEl>
                                              <p:charRg st="6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6546">
                                            <p:txEl>
                                              <p:charRg st="66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>
                                            <p:txEl>
                                              <p:charRg st="7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6546">
                                            <p:txEl>
                                              <p:charRg st="76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>
                                            <p:txEl>
                                              <p:charRg st="9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6546">
                                            <p:txEl>
                                              <p:charRg st="93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7" grpId="0"/>
      <p:bldP spid="236548" grpId="0"/>
      <p:bldP spid="236549" grpId="0"/>
      <p:bldP spid="236550" grpId="0"/>
      <p:bldP spid="236551" grpId="0"/>
      <p:bldP spid="236552" grpId="0"/>
      <p:bldP spid="236553" grpId="0"/>
      <p:bldP spid="2365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97633" descr="湖畔柳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7635" name="图片 197634" descr="紀念館大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188913"/>
            <a:ext cx="4105275" cy="532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7636" name="图片 197635" descr="王安石紀念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260350"/>
            <a:ext cx="4464050" cy="633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637" name="文本框 197636"/>
          <p:cNvSpPr txBox="1"/>
          <p:nvPr/>
        </p:nvSpPr>
        <p:spPr>
          <a:xfrm>
            <a:off x="4932363" y="5805488"/>
            <a:ext cx="385445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王安石记念馆</a:t>
            </a:r>
            <a:endParaRPr lang="zh-CN" altLang="en-US" sz="3600" dirty="0">
              <a:solidFill>
                <a:srgbClr val="0000CC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7570" name="矩形 237569"/>
          <p:cNvSpPr/>
          <p:nvPr/>
        </p:nvSpPr>
        <p:spPr>
          <a:xfrm>
            <a:off x="790575" y="5624513"/>
            <a:ext cx="973138" cy="549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助词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7571" name="矩形 237570"/>
          <p:cNvSpPr/>
          <p:nvPr/>
        </p:nvSpPr>
        <p:spPr>
          <a:xfrm>
            <a:off x="1962150" y="1763713"/>
            <a:ext cx="1935163" cy="549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人称代词</a:t>
            </a:r>
            <a:endParaRPr lang="zh-CN" altLang="en-US" sz="3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7572" name="左大括号 237571"/>
          <p:cNvSpPr/>
          <p:nvPr/>
        </p:nvSpPr>
        <p:spPr>
          <a:xfrm>
            <a:off x="566738" y="2617788"/>
            <a:ext cx="225425" cy="3376612"/>
          </a:xfrm>
          <a:prstGeom prst="leftBrace">
            <a:avLst>
              <a:gd name="adj1" fmla="val 124754"/>
              <a:gd name="adj2" fmla="val 50000"/>
            </a:avLst>
          </a:prstGeom>
          <a:noFill/>
          <a:ln w="25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4996" name="矩形 237572"/>
          <p:cNvSpPr/>
          <p:nvPr/>
        </p:nvSpPr>
        <p:spPr>
          <a:xfrm>
            <a:off x="728663" y="142875"/>
            <a:ext cx="869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其</a:t>
            </a:r>
            <a:endParaRPr lang="zh-CN" altLang="en-US" sz="5400" b="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4997" name="矩形 237573"/>
          <p:cNvSpPr/>
          <p:nvPr/>
        </p:nvSpPr>
        <p:spPr>
          <a:xfrm>
            <a:off x="250825" y="323850"/>
            <a:ext cx="36274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   ”</a:t>
            </a:r>
            <a:r>
              <a:rPr lang="zh-CN" altLang="en-US" sz="36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字的用法</a:t>
            </a:r>
            <a:endParaRPr lang="zh-CN" altLang="en-US" sz="36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998" name="直接连接符 237574"/>
          <p:cNvSpPr/>
          <p:nvPr/>
        </p:nvSpPr>
        <p:spPr>
          <a:xfrm>
            <a:off x="385763" y="998538"/>
            <a:ext cx="8281987" cy="0"/>
          </a:xfrm>
          <a:prstGeom prst="line">
            <a:avLst/>
          </a:prstGeom>
          <a:ln w="57150" cap="flat" cmpd="thickThin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7576" name="左大括号 237575"/>
          <p:cNvSpPr/>
          <p:nvPr/>
        </p:nvSpPr>
        <p:spPr>
          <a:xfrm>
            <a:off x="1781175" y="1989138"/>
            <a:ext cx="225425" cy="1439862"/>
          </a:xfrm>
          <a:prstGeom prst="leftBrace">
            <a:avLst>
              <a:gd name="adj1" fmla="val 53198"/>
              <a:gd name="adj2" fmla="val 50000"/>
            </a:avLst>
          </a:prstGeom>
          <a:noFill/>
          <a:ln w="25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577" name="文本框 237576"/>
          <p:cNvSpPr txBox="1"/>
          <p:nvPr/>
        </p:nvSpPr>
        <p:spPr>
          <a:xfrm>
            <a:off x="3941763" y="1268413"/>
            <a:ext cx="3870325" cy="1463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们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，它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们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)(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300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你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们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，你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们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zh-CN" altLang="en-US" sz="3000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们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，自己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300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7578" name="左大括号 237577"/>
          <p:cNvSpPr/>
          <p:nvPr/>
        </p:nvSpPr>
        <p:spPr>
          <a:xfrm>
            <a:off x="3762375" y="1447800"/>
            <a:ext cx="225425" cy="1169988"/>
          </a:xfrm>
          <a:prstGeom prst="leftBrace">
            <a:avLst>
              <a:gd name="adj1" fmla="val 43227"/>
              <a:gd name="adj2" fmla="val 50000"/>
            </a:avLst>
          </a:prstGeom>
          <a:noFill/>
          <a:ln w="254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579" name="矩形 237578"/>
          <p:cNvSpPr/>
          <p:nvPr/>
        </p:nvSpPr>
        <p:spPr>
          <a:xfrm>
            <a:off x="1962150" y="2933700"/>
            <a:ext cx="1844675" cy="549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指示代词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7580" name="文本框 237579"/>
          <p:cNvSpPr txBox="1"/>
          <p:nvPr/>
        </p:nvSpPr>
        <p:spPr>
          <a:xfrm>
            <a:off x="3986213" y="2663825"/>
            <a:ext cx="3600450" cy="10064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这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里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，那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些</a:t>
            </a:r>
            <a:r>
              <a:rPr lang="en-US" altLang="zh-CN" sz="300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300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其中</a:t>
            </a:r>
            <a:endParaRPr lang="zh-CN" altLang="en-US" sz="3000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7581" name="左大括号 237580"/>
          <p:cNvSpPr/>
          <p:nvPr/>
        </p:nvSpPr>
        <p:spPr>
          <a:xfrm>
            <a:off x="3762375" y="2843213"/>
            <a:ext cx="225425" cy="720725"/>
          </a:xfrm>
          <a:prstGeom prst="leftBrace">
            <a:avLst>
              <a:gd name="adj1" fmla="val 26628"/>
              <a:gd name="adj2" fmla="val 50000"/>
            </a:avLst>
          </a:prstGeom>
          <a:noFill/>
          <a:ln w="25400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582" name="文本框 237581"/>
          <p:cNvSpPr txBox="1"/>
          <p:nvPr/>
        </p:nvSpPr>
        <p:spPr>
          <a:xfrm>
            <a:off x="1962150" y="3878263"/>
            <a:ext cx="3689350" cy="10064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表选择：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en-US" altLang="zh-CN" sz="3000">
                <a:solidFill>
                  <a:srgbClr val="0033CC"/>
                </a:solidFill>
                <a:latin typeface="宋体" panose="02010600030101010101" pitchFamily="2" charset="-122"/>
                <a:ea typeface="楷体_GB2312" pitchFamily="49" charset="-122"/>
              </a:rPr>
              <a:t>…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还是</a:t>
            </a:r>
            <a:r>
              <a:rPr lang="en-US" altLang="zh-CN" sz="3000">
                <a:solidFill>
                  <a:srgbClr val="0033CC"/>
                </a:solidFill>
                <a:latin typeface="宋体" panose="02010600030101010101" pitchFamily="2" charset="-122"/>
                <a:ea typeface="楷体_GB2312" pitchFamily="49" charset="-122"/>
              </a:rPr>
              <a:t>…</a:t>
            </a:r>
            <a:endParaRPr lang="en-US" altLang="zh-CN" sz="300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表假设：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如果，假如</a:t>
            </a:r>
            <a:endParaRPr lang="zh-CN" altLang="en-US" sz="3000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7583" name="左大括号 237582"/>
          <p:cNvSpPr/>
          <p:nvPr/>
        </p:nvSpPr>
        <p:spPr>
          <a:xfrm>
            <a:off x="1781175" y="4057650"/>
            <a:ext cx="179388" cy="720725"/>
          </a:xfrm>
          <a:prstGeom prst="leftBrace">
            <a:avLst>
              <a:gd name="adj1" fmla="val 33462"/>
              <a:gd name="adj2" fmla="val 50000"/>
            </a:avLst>
          </a:prstGeom>
          <a:noFill/>
          <a:ln w="25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584" name="矩形 237583"/>
          <p:cNvSpPr/>
          <p:nvPr/>
        </p:nvSpPr>
        <p:spPr>
          <a:xfrm>
            <a:off x="971550" y="2060575"/>
            <a:ext cx="492125" cy="13716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7585" name="矩形 237584"/>
          <p:cNvSpPr/>
          <p:nvPr/>
        </p:nvSpPr>
        <p:spPr>
          <a:xfrm>
            <a:off x="787400" y="4140200"/>
            <a:ext cx="976313" cy="549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连词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7586" name="矩形 237585"/>
          <p:cNvSpPr/>
          <p:nvPr/>
        </p:nvSpPr>
        <p:spPr>
          <a:xfrm>
            <a:off x="792163" y="5040313"/>
            <a:ext cx="971550" cy="549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副词</a:t>
            </a:r>
            <a:endParaRPr lang="zh-CN" altLang="en-US" sz="3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7587" name="文本框 237586"/>
          <p:cNvSpPr txBox="1"/>
          <p:nvPr/>
        </p:nvSpPr>
        <p:spPr>
          <a:xfrm>
            <a:off x="5832475" y="4298950"/>
            <a:ext cx="3105150" cy="1920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表商量：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还是</a:t>
            </a:r>
            <a:endParaRPr lang="zh-CN" altLang="en-US" sz="300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表反问：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难道</a:t>
            </a:r>
            <a:endParaRPr lang="zh-CN" altLang="en-US" sz="3000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表揣测：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大概</a:t>
            </a:r>
            <a:endParaRPr lang="zh-CN" altLang="en-US" sz="3000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表祈使：</a:t>
            </a:r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一定</a:t>
            </a:r>
            <a:endParaRPr lang="zh-CN" altLang="en-US" sz="3000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37588" name="组合 237587"/>
          <p:cNvGrpSpPr/>
          <p:nvPr/>
        </p:nvGrpSpPr>
        <p:grpSpPr>
          <a:xfrm>
            <a:off x="1781175" y="4510088"/>
            <a:ext cx="4097338" cy="1619250"/>
            <a:chOff x="1122" y="2756"/>
            <a:chExt cx="2581" cy="1020"/>
          </a:xfrm>
        </p:grpSpPr>
        <p:sp>
          <p:nvSpPr>
            <p:cNvPr id="85012" name="左大括号 237588"/>
            <p:cNvSpPr/>
            <p:nvPr/>
          </p:nvSpPr>
          <p:spPr>
            <a:xfrm>
              <a:off x="3589" y="2756"/>
              <a:ext cx="114" cy="1020"/>
            </a:xfrm>
            <a:prstGeom prst="leftBrace">
              <a:avLst>
                <a:gd name="adj1" fmla="val 74519"/>
                <a:gd name="adj2" fmla="val 50000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5013" name="直接连接符 237589"/>
            <p:cNvSpPr/>
            <p:nvPr/>
          </p:nvSpPr>
          <p:spPr>
            <a:xfrm>
              <a:off x="1122" y="3261"/>
              <a:ext cx="2467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37591" name="文本框 237590"/>
          <p:cNvSpPr txBox="1"/>
          <p:nvPr/>
        </p:nvSpPr>
        <p:spPr>
          <a:xfrm>
            <a:off x="2052638" y="5624513"/>
            <a:ext cx="3463925" cy="549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调节音节，不翻译</a:t>
            </a:r>
            <a:endParaRPr lang="zh-CN" altLang="en-US" sz="3000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7592" name="直接连接符 237591"/>
          <p:cNvSpPr/>
          <p:nvPr/>
        </p:nvSpPr>
        <p:spPr>
          <a:xfrm>
            <a:off x="1781175" y="5949950"/>
            <a:ext cx="315913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7593" name="矩形 237592"/>
          <p:cNvSpPr/>
          <p:nvPr/>
        </p:nvSpPr>
        <p:spPr>
          <a:xfrm>
            <a:off x="1736725" y="1223963"/>
            <a:ext cx="6165850" cy="2474912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7594" name="文本框 237593"/>
          <p:cNvSpPr txBox="1"/>
          <p:nvPr/>
        </p:nvSpPr>
        <p:spPr>
          <a:xfrm>
            <a:off x="7661275" y="1403350"/>
            <a:ext cx="666750" cy="2160588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 anchorCtr="0">
            <a:spAutoFit/>
          </a:bodyPr>
          <a:p>
            <a:pPr algn="ctr"/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指代对象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7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7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75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75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7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7577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7577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7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7577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7577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7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7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758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758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0">
                                            <p:txEl>
                                              <p:charRg st="1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7580">
                                            <p:txEl>
                                              <p:charRg st="1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7580">
                                            <p:txEl>
                                              <p:charRg st="1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7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7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7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7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7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7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758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3758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758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758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3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3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758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3758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7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37587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37587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7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37587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7587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7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37587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37587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3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3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3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3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0" grpId="0" animBg="1"/>
      <p:bldP spid="237571" grpId="0" animBg="1"/>
      <p:bldP spid="237579" grpId="0" animBg="1"/>
      <p:bldP spid="237584" grpId="0" animBg="1"/>
      <p:bldP spid="237585" grpId="0" animBg="1"/>
      <p:bldP spid="237586" grpId="0" animBg="1"/>
      <p:bldP spid="237591" grpId="0" animBg="1"/>
      <p:bldP spid="23759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8594" name="矩形 238593"/>
          <p:cNvSpPr/>
          <p:nvPr/>
        </p:nvSpPr>
        <p:spPr>
          <a:xfrm>
            <a:off x="323850" y="188913"/>
            <a:ext cx="5545138" cy="650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fontAlgn="base"/>
            <a:r>
              <a:rPr lang="zh-CN" altLang="en-US" sz="3600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文言文翻译基本方法</a:t>
            </a:r>
            <a:endParaRPr lang="zh-CN" altLang="en-US" sz="3600" strike="noStrike" noProof="1" dirty="0">
              <a:solidFill>
                <a:srgbClr val="FF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18" name="矩形 238594"/>
          <p:cNvSpPr/>
          <p:nvPr/>
        </p:nvSpPr>
        <p:spPr>
          <a:xfrm>
            <a:off x="250825" y="981075"/>
            <a:ext cx="8713788" cy="553243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7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　　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文言文翻译的基本方法有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直译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意译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两种。这两种翻译方法当以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直译为主，意译为辅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r>
              <a:rPr lang="en-US" altLang="zh-CN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</a:t>
            </a:r>
            <a:endParaRPr lang="en-US" altLang="zh-CN" sz="27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所谓</a:t>
            </a:r>
            <a:r>
              <a:rPr lang="zh-CN" altLang="en-US" sz="2700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直译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，指用现代汉语的词对原文进行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逐字逐句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地对应翻译，做到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实词、虚词尽量文意相对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。直译的好处是字字落实；其不足之处是有时文意难懂，语言不够通顺。</a:t>
            </a:r>
            <a:r>
              <a:rPr lang="en-US" altLang="zh-CN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br>
              <a:rPr lang="en-US" altLang="zh-CN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所谓</a:t>
            </a:r>
            <a:r>
              <a:rPr lang="zh-CN" altLang="en-US" sz="2700" dirty="0">
                <a:solidFill>
                  <a:srgbClr val="EB1A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意译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，则是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尽量符合原文地进行翻译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，文字可增可减，词语的位置可以变化，句式也可以变化。意译的好处是文意连贯，译文符合现代语言的表达习惯，比较通顺、流畅、好懂。其不足之处是有时原文不能字字落实。</a:t>
            </a:r>
            <a:r>
              <a:rPr lang="en-US" altLang="zh-CN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en-US" altLang="zh-CN" sz="27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</a:t>
            </a:r>
            <a:r>
              <a:rPr lang="en-US" altLang="zh-CN" sz="27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  </a:t>
            </a:r>
            <a:endParaRPr lang="en-US" altLang="zh-CN" sz="27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diamond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9618" name="矩形 239617"/>
          <p:cNvSpPr/>
          <p:nvPr/>
        </p:nvSpPr>
        <p:spPr>
          <a:xfrm>
            <a:off x="250825" y="1133475"/>
            <a:ext cx="8569325" cy="511651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15000"/>
              </a:lnSpc>
              <a:spcBef>
                <a:spcPct val="40000"/>
              </a:spcBef>
            </a:pPr>
            <a:r>
              <a:rPr lang="zh-CN" altLang="en-US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　　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“留”，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就是保留。凡是古今意义相同的词，以及古代的人名、地名、物名、官名、国号、年号、度量衡单位等，翻译时可保留不变。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5000"/>
              </a:lnSpc>
              <a:spcBef>
                <a:spcPct val="40000"/>
              </a:spcBef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“删”，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就是删除。删掉无须译出的文言虚词。例如：顷之，译：一会儿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5000"/>
              </a:lnSpc>
              <a:spcBef>
                <a:spcPct val="40000"/>
              </a:spcBef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“补”，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就是增补。（</a:t>
            </a:r>
            <a:r>
              <a:rPr lang="en-US" altLang="zh-CN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）变单音词为双音词，如“妻子”是“妻子、儿女”的意思；（</a:t>
            </a:r>
            <a:r>
              <a:rPr lang="en-US" altLang="zh-CN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）补出省略句中的省略成分，如</a:t>
            </a:r>
            <a:r>
              <a:rPr lang="en-US" altLang="zh-CN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荆轲刺秦</a:t>
            </a:r>
            <a:r>
              <a:rPr lang="en-US" altLang="zh-CN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中“取之百金”，翻译为：（用）一百两黄金买到（匕首）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</a:t>
            </a:r>
            <a:endParaRPr lang="en-US" altLang="zh-CN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9619" name="矩形 239618"/>
          <p:cNvSpPr/>
          <p:nvPr/>
        </p:nvSpPr>
        <p:spPr>
          <a:xfrm>
            <a:off x="395288" y="333375"/>
            <a:ext cx="7467600" cy="5889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fontAlgn="base"/>
            <a:r>
              <a:rPr lang="zh-CN" altLang="en-US" sz="3200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具体方法：留、删、补、换、调、变。</a:t>
            </a:r>
            <a:r>
              <a:rPr lang="en-US" altLang="zh-CN" sz="3200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  </a:t>
            </a:r>
            <a:endParaRPr lang="en-US" altLang="zh-CN" sz="3200" strike="noStrike" noProof="1" dirty="0">
              <a:solidFill>
                <a:srgbClr val="FF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961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charRg st="6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9618">
                                            <p:txEl>
                                              <p:charRg st="62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charRg st="97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9618">
                                            <p:txEl>
                                              <p:charRg st="97" end="1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5" name="矩形 240641"/>
          <p:cNvSpPr/>
          <p:nvPr/>
        </p:nvSpPr>
        <p:spPr>
          <a:xfrm>
            <a:off x="250825" y="1196975"/>
            <a:ext cx="8569325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5000"/>
              </a:lnSpc>
              <a:spcBef>
                <a:spcPct val="40000"/>
              </a:spcBef>
            </a:pPr>
            <a:r>
              <a:rPr lang="en-US" altLang="zh-CN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　</a:t>
            </a:r>
            <a:endParaRPr lang="zh-CN" altLang="en-US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40643" name="矩形 240642"/>
          <p:cNvSpPr/>
          <p:nvPr/>
        </p:nvSpPr>
        <p:spPr>
          <a:xfrm>
            <a:off x="539750" y="333375"/>
            <a:ext cx="7467600" cy="58896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fontAlgn="base"/>
            <a:r>
              <a:rPr lang="zh-CN" altLang="en-US" sz="3200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具体方法：留、删、补、换、调、变。</a:t>
            </a:r>
            <a:r>
              <a:rPr lang="en-US" altLang="zh-CN" sz="3200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  </a:t>
            </a:r>
            <a:endParaRPr lang="en-US" altLang="zh-CN" sz="3200" strike="noStrike" noProof="1" dirty="0">
              <a:solidFill>
                <a:srgbClr val="FF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0644" name="矩形 240643"/>
          <p:cNvSpPr/>
          <p:nvPr/>
        </p:nvSpPr>
        <p:spPr>
          <a:xfrm>
            <a:off x="466725" y="1268413"/>
            <a:ext cx="8208963" cy="5384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  <a:spcBef>
                <a:spcPct val="40000"/>
              </a:spcBef>
            </a:pPr>
            <a:r>
              <a:rPr lang="en-US" altLang="zh-CN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换”，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就是替换。用现代词汇替换古代词汇。如把“余、予”等换成“我”，把“尔、汝”等换成“你”。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endParaRPr lang="en-US" altLang="zh-CN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5000"/>
              </a:lnSpc>
              <a:spcBef>
                <a:spcPct val="40000"/>
              </a:spcBef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“调”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就是调整。把古汉语倒装句调整为现代汉语句式。例如</a:t>
            </a:r>
            <a:r>
              <a:rPr lang="en-US" altLang="zh-CN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烛之武退秦师</a:t>
            </a:r>
            <a:r>
              <a:rPr lang="en-US" altLang="zh-CN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中“何厌之有”是“有何厌”的倒装，宾语前置句，意思是“有什么满足的呢”。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endParaRPr lang="en-US" altLang="zh-CN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5000"/>
              </a:lnSpc>
              <a:spcBef>
                <a:spcPct val="40000"/>
              </a:spcBef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  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 “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变”，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即变通。忠实于原文的基础上，活译有关文字。“下江陵”</a:t>
            </a:r>
            <a:r>
              <a:rPr lang="en-US" altLang="zh-CN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赤壁赋</a:t>
            </a:r>
            <a:r>
              <a:rPr lang="en-US" altLang="zh-CN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中的“下”译为“攻占”。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0644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>
                                            <p:txEl>
                                              <p:charRg st="54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0644">
                                            <p:txEl>
                                              <p:charRg st="54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>
                                            <p:txEl>
                                              <p:charRg st="129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0644">
                                            <p:txEl>
                                              <p:charRg st="129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84321" descr="王安石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88913"/>
            <a:ext cx="8280400" cy="5526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184322"/>
          <p:cNvSpPr txBox="1"/>
          <p:nvPr/>
        </p:nvSpPr>
        <p:spPr>
          <a:xfrm>
            <a:off x="900113" y="5805488"/>
            <a:ext cx="7559675" cy="762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王安石纪念馆（江西临川）</a:t>
            </a:r>
            <a:endParaRPr lang="zh-CN" altLang="en-US" sz="4400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85345" descr="王安石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60350"/>
            <a:ext cx="8496300" cy="498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框 185346"/>
          <p:cNvSpPr txBox="1"/>
          <p:nvPr/>
        </p:nvSpPr>
        <p:spPr>
          <a:xfrm>
            <a:off x="827088" y="5734050"/>
            <a:ext cx="7524750" cy="8239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王安石塑像（江西临川）</a:t>
            </a:r>
            <a:endParaRPr lang="zh-CN" altLang="en-US" sz="4800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strips dir="ld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0</TotalTime>
  <Words>6936</Words>
  <Application>WPS 演示</Application>
  <PresentationFormat>在屏幕上显示</PresentationFormat>
  <Paragraphs>1086</Paragraphs>
  <Slides>73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96" baseType="lpstr">
      <vt:lpstr>Arial</vt:lpstr>
      <vt:lpstr>宋体</vt:lpstr>
      <vt:lpstr>Wingdings</vt:lpstr>
      <vt:lpstr>黑体</vt:lpstr>
      <vt:lpstr>Times New Roman</vt:lpstr>
      <vt:lpstr>隶书</vt:lpstr>
      <vt:lpstr>微软雅黑</vt:lpstr>
      <vt:lpstr>方正姚体</vt:lpstr>
      <vt:lpstr>_x000B__x000C_</vt:lpstr>
      <vt:lpstr>华文行楷</vt:lpstr>
      <vt:lpstr>楷体_GB2312</vt:lpstr>
      <vt:lpstr>华文隶书</vt:lpstr>
      <vt:lpstr>华文新魏</vt:lpstr>
      <vt:lpstr>Arial Unicode MS</vt:lpstr>
      <vt:lpstr>新宋体</vt:lpstr>
      <vt:lpstr>文鼎ＰＯＰ－４</vt:lpstr>
      <vt:lpstr>华文行楷</vt:lpstr>
      <vt:lpstr>Arial Unicode MS</vt:lpstr>
      <vt:lpstr>仿宋_GB2312</vt:lpstr>
      <vt:lpstr>仿宋</vt:lpstr>
      <vt:lpstr>Segoe Print</vt:lpstr>
      <vt:lpstr>默认设计模板</vt:lpstr>
      <vt:lpstr>PowerPoint.Slide.8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每段主要内容：</vt:lpstr>
      <vt:lpstr>理清思路</vt:lpstr>
      <vt:lpstr>PowerPoint 演示文稿</vt:lpstr>
      <vt:lpstr>PowerPoint 演示文稿</vt:lpstr>
      <vt:lpstr> </vt:lpstr>
      <vt:lpstr> </vt:lpstr>
      <vt:lpstr>　为什么说“华（ｈｕa）山”是“音谬”？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翻译第四段</vt:lpstr>
      <vt:lpstr>PowerPoint 演示文稿</vt:lpstr>
      <vt:lpstr>PowerPoint 演示文稿</vt:lpstr>
      <vt:lpstr>PowerPoint 演示文稿</vt:lpstr>
      <vt:lpstr>第四自然段</vt:lpstr>
      <vt:lpstr>PowerPoint 演示文稿</vt:lpstr>
      <vt:lpstr>第四自然段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3、文笔简洁，语言凝炼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jkzyw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游 褒 禅 山 记</dc:title>
  <dc:creator>飞腾网www.feitn.com</dc:creator>
  <cp:lastModifiedBy>qzuser</cp:lastModifiedBy>
  <cp:revision>35</cp:revision>
  <dcterms:created xsi:type="dcterms:W3CDTF">2001-03-12T18:59:00Z</dcterms:created>
  <dcterms:modified xsi:type="dcterms:W3CDTF">2021-04-15T06:08:52Z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B196784A753B44B299D6B3C26C73FDB9</vt:lpwstr>
  </property>
  <property fmtid="{D5CDD505-2E9C-101B-9397-08002B2CF9AE}" pid="3" name="KSOProductBuildVer">
    <vt:lpwstr>2052-11.1.0.10356</vt:lpwstr>
  </property>
</Properties>
</file>