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6" r:id="rId3"/>
    <p:sldId id="338" r:id="rId4"/>
    <p:sldId id="298" r:id="rId5"/>
    <p:sldId id="299" r:id="rId6"/>
    <p:sldId id="300" r:id="rId7"/>
    <p:sldId id="301" r:id="rId8"/>
    <p:sldId id="302" r:id="rId9"/>
    <p:sldId id="257" r:id="rId10"/>
    <p:sldId id="258" r:id="rId11"/>
    <p:sldId id="259" r:id="rId12"/>
    <p:sldId id="337" r:id="rId13"/>
    <p:sldId id="260" r:id="rId14"/>
    <p:sldId id="261" r:id="rId15"/>
    <p:sldId id="262" r:id="rId16"/>
    <p:sldId id="263" r:id="rId17"/>
    <p:sldId id="264" r:id="rId18"/>
    <p:sldId id="265" r:id="rId19"/>
    <p:sldId id="296" r:id="rId20"/>
    <p:sldId id="297" r:id="rId21"/>
    <p:sldId id="290" r:id="rId22"/>
    <p:sldId id="291" r:id="rId23"/>
    <p:sldId id="292" r:id="rId24"/>
    <p:sldId id="293" r:id="rId25"/>
    <p:sldId id="294" r:id="rId26"/>
    <p:sldId id="295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6" r:id="rId36"/>
    <p:sldId id="282" r:id="rId37"/>
    <p:sldId id="283" r:id="rId38"/>
    <p:sldId id="284" r:id="rId39"/>
    <p:sldId id="285" r:id="rId40"/>
    <p:sldId id="288" r:id="rId41"/>
    <p:sldId id="289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990033"/>
    <a:srgbClr val="CC3399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822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5" descr="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8077200" cy="1981200"/>
          </a:xfrm>
          <a:ln w="28575">
            <a:solidFill>
              <a:srgbClr val="CC3399"/>
            </a:solidFill>
            <a:miter/>
          </a:ln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</a:rPr>
              <a:t>高考语文新增题</a:t>
            </a:r>
            <a:br>
              <a:rPr lang="en-US" altLang="zh-CN" sz="4000" b="1" dirty="0">
                <a:solidFill>
                  <a:srgbClr val="FF0000"/>
                </a:solidFill>
              </a:rPr>
            </a:br>
            <a:r>
              <a:rPr lang="en-US" altLang="zh-CN" sz="4000" b="1" dirty="0">
                <a:solidFill>
                  <a:srgbClr val="FF0000"/>
                </a:solidFill>
              </a:rPr>
              <a:t>               ——</a:t>
            </a:r>
            <a:r>
              <a:rPr lang="zh-CN" altLang="en-US" sz="4000" b="1" dirty="0">
                <a:solidFill>
                  <a:srgbClr val="FF0000"/>
                </a:solidFill>
              </a:rPr>
              <a:t>逻辑推理题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2800" b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归纳推理</a:t>
            </a:r>
            <a:endParaRPr lang="zh-CN" altLang="en-US" sz="2800" b="1" dirty="0">
              <a:solidFill>
                <a:srgbClr val="CC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0" y="1143000"/>
            <a:ext cx="8991600" cy="5410200"/>
          </a:xfrm>
          <a:ln>
            <a:solidFill>
              <a:srgbClr val="990033"/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  <a:buNone/>
            </a:pP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即从多个具体的现象中总结出一个一般的规律，是从个别到一般。它包括简单枚举法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不完全归纳法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和完全归纳法两种。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简单枚举法往往会犯以下逻辑错误：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有些推断的前提本身是虚假或谬误的，有的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遗漏了所涉其他对象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而导致结论片面或偏颇，有的则是前提与结论之间存在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强加因果或颠倒因果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的问题等等。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1"/>
          <p:cNvSpPr/>
          <p:nvPr/>
        </p:nvSpPr>
        <p:spPr>
          <a:xfrm>
            <a:off x="0" y="1440498"/>
            <a:ext cx="9144000" cy="4831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、下面文字有三处推断存在问题，请参照①的方式，说明另外两处问题。（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2017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年全国卷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“爆竹声声除旧岁”，说的是欢度春节时的传统习俗，春节燃放烟花爆竹虽然喜庆，但是会带来空气、噪音等环境污染问题，还可能引起火灾，一旦引起火灾，势必造成人身伤亡和财产损失，现在很多城市已经限制燃放，这样就可以避免发生火灾，而且只要限制燃放，就能避免环境污染，让空气新鲜、环境优美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①火灾不一定会造成人身伤亡。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285" y="607695"/>
            <a:ext cx="2349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高考真题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3"/>
          <p:cNvSpPr>
            <a:spLocks noGrp="1"/>
          </p:cNvSpPr>
          <p:nvPr>
            <p:ph idx="1"/>
          </p:nvPr>
        </p:nvSpPr>
        <p:spPr>
          <a:xfrm>
            <a:off x="182245" y="394335"/>
            <a:ext cx="8688705" cy="543687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现在很多城市已经限制燃放烟花爆竹，这样就可以避免发生火灾，而且只要限制燃放，就能避免环境污染，让空气新鲜、环境优美。”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这句话含有以下推理：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①限制燃放就一定能避免发生火灾</a:t>
            </a:r>
            <a:r>
              <a:rPr lang="en-US" altLang="zh-CN" sz="2400" b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en-US" altLang="zh-CN" sz="2400" b="1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②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只要限制燃放，就能避免环境污染，让空气新鲜、环境优美。</a:t>
            </a:r>
            <a:endParaRPr lang="zh-CN" altLang="en-US" sz="24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仔细分析，不难发现其推断的错误：</a:t>
            </a:r>
            <a:endParaRPr lang="zh-CN" altLang="en-US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①发生火灾的原因有很多，燃放烟花爆竹是诱因之一，并不是唯一的原因</a:t>
            </a:r>
            <a:r>
              <a:rPr lang="en-US" altLang="zh-CN" sz="2400" b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还有其他情况也会引发火灾，比如天干物燥、吸烟、气温过高导致汽车自燃，等等。</a:t>
            </a:r>
            <a:endParaRPr lang="zh-CN" altLang="en-US" sz="24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②环境污染的原因也很多，不光是燃放烟花爆竹，工厂“三废”排放、汽车尾气排放等</a:t>
            </a:r>
            <a:r>
              <a:rPr lang="en-US" altLang="zh-CN" sz="2400" b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也会造成环境污染。</a:t>
            </a:r>
            <a:endParaRPr lang="zh-CN" altLang="en-US" sz="24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可见，在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遗漏条件信息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的情况下，所得结论很可能出现说法绝对的错误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演绎推理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0" name="Rectangle 3"/>
          <p:cNvSpPr>
            <a:spLocks noGrp="1"/>
          </p:cNvSpPr>
          <p:nvPr>
            <p:ph idx="1"/>
          </p:nvPr>
        </p:nvSpPr>
        <p:spPr>
          <a:xfrm>
            <a:off x="0" y="838200"/>
            <a:ext cx="8763000" cy="57912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即从一个一般的规律到个别的具体现象的推理，是从一般到个别。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常用的演绎推理形式是“三段论”，由大前提、小前提和结论组成。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金属是导体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大前提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，铁是金属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小前提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，所以铁会导电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共产党领导一切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大前提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 我爸是共产党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小前提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，所以我爸领导一切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结论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演绎推理容易犯的错误有：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偷换概念、前提错误、判断矛盾等。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 vert="horz" wrap="square" lIns="91440" tIns="45720" rIns="91440" bIns="45720" anchor="ctr"/>
          <a:p>
            <a:pPr algn="l" eaLnBrk="1" hangingPunct="1"/>
            <a:b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类比推理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457200" y="685800"/>
            <a:ext cx="8382000" cy="5943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对象有部分属性相同，从而推出它们的其他属性也相同的推理。简称类推、类比。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杂志对于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相当于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对于农民。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报纸 果农     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传媒 农业 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书刊 农村     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编辑 菠菜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难以直接从题目中断定两词之间的关系，只能逐项代入，然后类比两词之间的关系，进而作出判断。通过代入发现“杂志对于编辑相当于菠菜对于农民”，两者间都是“产品和生产者”之间的关系，因此答案是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类比推理的常见错误有：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前提错误、属性错误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990600"/>
          </a:xfrm>
          <a:ln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二、明确关系</a:t>
            </a:r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常考哪些复句关系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2017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年三套全国卷的第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题来看，逻辑推理题所选材料一般都比较容易理解，且比较贴合实际，设题时往往涉及以下复句关系。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条件关系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因果关系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ln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条件关系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1054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  <a:buNone/>
            </a:pP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分句之间的关系是条件和结果的关系，偏句提出一种真实或假设的条件，正句说明在这种条件下所产生的结果。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常见的形式有三种：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充分条件、必要条件、充要条件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条件关系复句常犯的错误有：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三种条件关系混淆</a:t>
            </a:r>
            <a:r>
              <a:rPr lang="en-US" altLang="zh-CN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条件与结果之间没有必然的联系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因果关系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5029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一种事物或一些条件的存在导致另一种事物的产生，其中前者是因，后者为果。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因果关系常犯的错误有：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原因和结果之间没有必然的联系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高考中在考查复句关系时往往有非常明显的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标志词</a:t>
            </a:r>
            <a:r>
              <a:rPr lang="zh-CN" altLang="en-US" sz="28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如说法比较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绝对的词语</a:t>
            </a:r>
            <a:r>
              <a:rPr lang="zh-CN" altLang="en-US" sz="28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大家要多多留心。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高考真题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381000" y="1196975"/>
            <a:ext cx="8229600" cy="5256213"/>
          </a:xfrm>
        </p:spPr>
        <p:txBody>
          <a:bodyPr vert="horz" wrap="square" lIns="91440" tIns="45720" rIns="91440" bIns="45720" anchor="t"/>
          <a:p>
            <a:pPr eaLnBrk="1" fontAlgn="ctr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下面文段有三处推断存在问题，请参照①的方式。说明另外两处问题。（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ctr" hangingPunct="1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高考之后，我们将面临大学专业的选择问题，如果有机会，我们要选择工科方面的专业，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因为只有学了工科才能激发强烈的好奇心，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培养探索未知事物的兴趣，而有了浓厚的兴趣，必将取得好成绩，毕业后也就一定能很好地适应社会需要。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ctr" hangingPunct="1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①不是只有学了工科才能激发好奇心。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ctr" hangingPunct="1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          __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ctr" hangingPunct="1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           __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内容占位符 2"/>
          <p:cNvSpPr>
            <a:spLocks noGrp="1"/>
          </p:cNvSpPr>
          <p:nvPr>
            <p:ph idx="4294967295"/>
          </p:nvPr>
        </p:nvSpPr>
        <p:spPr>
          <a:xfrm>
            <a:off x="228600" y="1697990"/>
            <a:ext cx="8458200" cy="3493135"/>
          </a:xfrm>
        </p:spPr>
        <p:txBody>
          <a:bodyPr vert="horz" wrap="square" lIns="91440" tIns="45720" rIns="91440" bIns="45720" anchor="t"/>
          <a:p>
            <a:pPr eaLnBrk="1" hangingPunct="1"/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不是有了浓厚的兴趣就一定会取得好成绩。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③不是有了兴趣和好成绩毕业后就一定能很好地适应社会需要。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7825" y="516890"/>
            <a:ext cx="8229600" cy="4525963"/>
          </a:xfrm>
        </p:spPr>
        <p:txBody>
          <a:bodyPr/>
          <a:p>
            <a:r>
              <a:rPr lang="zh-CN" altLang="en-US" sz="2800" b="1"/>
              <a:t>期中考试试题内容特别说明：</a:t>
            </a:r>
            <a:endParaRPr lang="zh-CN" altLang="en-US" sz="2800" b="1"/>
          </a:p>
          <a:p>
            <a:r>
              <a:rPr lang="zh-CN" altLang="en-US" sz="2800" b="1"/>
              <a:t>实用类：新闻</a:t>
            </a:r>
            <a:endParaRPr lang="zh-CN" altLang="en-US" sz="2800" b="1"/>
          </a:p>
          <a:p>
            <a:r>
              <a:rPr lang="zh-CN" altLang="en-US" sz="2800" b="1"/>
              <a:t>文学类：小说</a:t>
            </a:r>
            <a:endParaRPr lang="zh-CN" altLang="en-US" sz="2800" b="1"/>
          </a:p>
          <a:p>
            <a:r>
              <a:rPr lang="zh-CN" altLang="en-US" sz="2800" b="1"/>
              <a:t>默写：从《江城子 密州出猎》到《己亥杂诗》是2分，《阿房宫赋》是4分</a:t>
            </a:r>
            <a:endParaRPr lang="zh-CN" altLang="en-US" sz="2800" b="1"/>
          </a:p>
          <a:p>
            <a:r>
              <a:rPr lang="zh-CN" altLang="en-US" sz="2800" b="1"/>
              <a:t>语用的病句客观题：考查成分残缺或赘余以及结构混乱</a:t>
            </a:r>
            <a:endParaRPr lang="zh-CN" altLang="en-US" sz="2800" b="1"/>
          </a:p>
          <a:p>
            <a:r>
              <a:rPr lang="zh-CN" altLang="en-US" sz="2800" b="1"/>
              <a:t>语用的两道主观题：一是判断并修改某一文段的推断结果（5分），一是根据材料要求拟写一则有字数限定的应用文（6分）。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</a:rPr>
              <a:t>三、因题学知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4035" name="内容占位符 2"/>
          <p:cNvSpPr>
            <a:spLocks noGrp="1"/>
          </p:cNvSpPr>
          <p:nvPr>
            <p:ph idx="4294967295"/>
          </p:nvPr>
        </p:nvSpPr>
        <p:spPr>
          <a:xfrm>
            <a:off x="323850" y="1557338"/>
            <a:ext cx="8358188" cy="485298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本题实际上考查了逻辑推理的内容。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逻辑，研究思维的规律规则，主要讨论概念、判断、推理等认识活动。人们在社会实践中，形成概念，作出判断，进行推理，表现为一系列的思维活动。从概念到判断再到推理，是理性认识由低级到高级的发展。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逻辑无处不在，无所不有。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5">
                                            <p:txEl>
                                              <p:charRg st="1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11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035">
                                            <p:txEl>
                                              <p:charRg st="111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内容占位符 2"/>
          <p:cNvSpPr>
            <a:spLocks noGrp="1"/>
          </p:cNvSpPr>
          <p:nvPr>
            <p:ph idx="4294967295"/>
          </p:nvPr>
        </p:nvSpPr>
        <p:spPr>
          <a:xfrm>
            <a:off x="381000" y="1515110"/>
            <a:ext cx="8382000" cy="383667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﹒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吐温说：“美国国会有些议员是狗婊子养的”。美国国会议员大人们勃然大怒，勒令马克．吐温收回这句话并道歉，否则司法伺候。马克．吐温遂公开“道歉”曰：我说错了，说“美国国会有些议员是狗婊子养的”不对，所以我现在郑重收回。我宣布：“美国国会有些议员不是狗婊子养的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内容占位符 2"/>
          <p:cNvSpPr>
            <a:spLocks noGrp="1"/>
          </p:cNvSpPr>
          <p:nvPr>
            <p:ph idx="4294967295"/>
          </p:nvPr>
        </p:nvSpPr>
        <p:spPr>
          <a:xfrm>
            <a:off x="592455" y="1269365"/>
            <a:ext cx="8229600" cy="358267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美国国会有些议员是狗婊子养的。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特称肯定判断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美国国会有些议员不是狗婊子养的。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特称否定判断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特称肯定判断和特称否定判断，可以为全真，也就是两句话都可以是正确的。马克吐温的道歉不仅不成其为道歉，反而使这两句话更显意味深长。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charRg st="4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47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charRg st="47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内容占位符 2"/>
          <p:cNvSpPr>
            <a:spLocks noGrp="1"/>
          </p:cNvSpPr>
          <p:nvPr>
            <p:ph idx="4294967295"/>
          </p:nvPr>
        </p:nvSpPr>
        <p:spPr>
          <a:xfrm>
            <a:off x="304800" y="762000"/>
            <a:ext cx="8382000" cy="53340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著名作家刘绍棠到国外访问，一位外国记者不怀好意地问：“刘先生，听说贵国进行改革开放，学习资本主义先进的和管理方法，这样一来，你们的国家不就变成资本主义了吗？”刘绍棠反戈一击：“照此说来，你们喝牛奶，就会变成奶牛了？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刘绍棠巧妙地运用归谬论证证明该记者推理论证方法的错误。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14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charRg st="114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342900" y="503555"/>
            <a:ext cx="8458200" cy="373062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前，一个孤岛上有一个奇怪的风俗：凡是漂流到这个岛上的外乡人都要作为祭品被杀掉，但允许被杀得人在临死前说一句话，然后由这个岛上的长老判定这句话是真的还是假的。如果说的是真话，则将这人外乡人在真理之神面前杀掉；如果说的是假话，则将他在错误之神面前杀掉。有一天，一位哲学家漂流到了这个岛上，他说了一句话，使得岛上的人没有办法杀掉他。该哲学家说了什么话呢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3120" y="4387215"/>
            <a:ext cx="61614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/>
            <a:r>
              <a:rPr lang="en-US" altLang="zh-CN" sz="2800" b="1" dirty="0">
                <a:sym typeface="+mn-ea"/>
              </a:rPr>
              <a:t>A</a:t>
            </a:r>
            <a:r>
              <a:rPr lang="zh-CN" altLang="en-US" sz="2800" b="1" dirty="0">
                <a:sym typeface="+mn-ea"/>
              </a:rPr>
              <a:t>．你们这样做不合乎理性。</a:t>
            </a:r>
            <a:endParaRPr lang="zh-CN" altLang="en-US" sz="2800" b="1" dirty="0"/>
          </a:p>
          <a:p>
            <a:pPr algn="l" eaLnBrk="1" hangingPunct="1"/>
            <a:r>
              <a:rPr lang="en-US" altLang="zh-CN" sz="2800" b="1" dirty="0">
                <a:sym typeface="+mn-ea"/>
              </a:rPr>
              <a:t>B</a:t>
            </a:r>
            <a:r>
              <a:rPr lang="zh-CN" altLang="en-US" sz="2800" b="1" dirty="0">
                <a:sym typeface="+mn-ea"/>
              </a:rPr>
              <a:t>．我将死在真理之神面前。</a:t>
            </a:r>
            <a:endParaRPr lang="zh-CN" altLang="en-US" sz="2800" b="1" dirty="0"/>
          </a:p>
          <a:p>
            <a:pPr algn="l" eaLnBrk="1" hangingPunct="1"/>
            <a:r>
              <a:rPr lang="en-US" altLang="zh-CN" sz="2800" b="1" dirty="0">
                <a:sym typeface="+mn-ea"/>
              </a:rPr>
              <a:t>C</a:t>
            </a:r>
            <a:r>
              <a:rPr lang="zh-CN" altLang="en-US" sz="2800" b="1" dirty="0">
                <a:sym typeface="+mn-ea"/>
              </a:rPr>
              <a:t>．无论如何我都会死。</a:t>
            </a:r>
            <a:endParaRPr lang="zh-CN" altLang="en-US" sz="2800" b="1" dirty="0"/>
          </a:p>
          <a:p>
            <a:pPr algn="l" eaLnBrk="1" hangingPunct="1"/>
            <a:r>
              <a:rPr lang="en-US" altLang="zh-CN" sz="2800" b="1" dirty="0">
                <a:sym typeface="+mn-ea"/>
              </a:rPr>
              <a:t>D</a:t>
            </a:r>
            <a:r>
              <a:rPr lang="zh-CN" altLang="en-US" sz="2800" b="1" dirty="0">
                <a:sym typeface="+mn-ea"/>
              </a:rPr>
              <a:t>．我将死在错误之神面前。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内容占位符 2"/>
          <p:cNvSpPr>
            <a:spLocks noGrp="1"/>
          </p:cNvSpPr>
          <p:nvPr>
            <p:ph idx="4294967295"/>
          </p:nvPr>
        </p:nvSpPr>
        <p:spPr>
          <a:xfrm>
            <a:off x="342900" y="882650"/>
            <a:ext cx="8458200" cy="227838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哲学家成功地运用了逻辑中的矛盾律，使长老无论怎样选择都会自相矛盾，保全了性命。</a:t>
            </a:r>
            <a:endParaRPr lang="zh-CN" altLang="en-US" sz="2800" b="1" dirty="0"/>
          </a:p>
        </p:txBody>
      </p:sp>
      <p:sp>
        <p:nvSpPr>
          <p:cNvPr id="22532" name="Text Box 4"/>
          <p:cNvSpPr txBox="1"/>
          <p:nvPr/>
        </p:nvSpPr>
        <p:spPr>
          <a:xfrm>
            <a:off x="701675" y="3241040"/>
            <a:ext cx="9366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225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i="1" dirty="0">
                <a:solidFill>
                  <a:srgbClr val="FF0000"/>
                </a:solidFill>
              </a:rPr>
              <a:t>四、因例学法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>
          <a:xfrm>
            <a:off x="381000" y="1143000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zh-CN" sz="3600" b="1" dirty="0"/>
              <a:t>高考之后，我们将面临大学专业的选择问题，如果有机会，我们要选择工科方面的专业，因为只有学了工科才能激发强烈的好奇心，培养探索未知事物的兴趣，而有了浓厚的兴趣，必将取得好成绩，毕业后也就一定能很好地适应社会需要。</a:t>
            </a:r>
            <a:endParaRPr lang="zh-CN" altLang="en-US" sz="3600" b="1" dirty="0"/>
          </a:p>
          <a:p>
            <a:pPr eaLnBrk="1" fontAlgn="ctr" hangingPunct="1"/>
            <a:r>
              <a:rPr lang="zh-CN" altLang="zh-CN" sz="3600" b="1" dirty="0"/>
              <a:t>①不是只有学了工科才能激发好奇心。</a:t>
            </a:r>
            <a:endParaRPr lang="zh-CN" altLang="zh-CN" sz="3600" b="1" dirty="0"/>
          </a:p>
          <a:p>
            <a:pPr eaLnBrk="1" fontAlgn="ctr" hangingPunct="1"/>
            <a:r>
              <a:rPr lang="zh-CN" altLang="zh-CN" sz="3600" b="1" dirty="0"/>
              <a:t>②</a:t>
            </a:r>
            <a:r>
              <a:rPr lang="en-US" altLang="zh-CN" sz="3600" b="1" u="sng" dirty="0"/>
              <a:t>__          __</a:t>
            </a:r>
            <a:r>
              <a:rPr lang="zh-CN" altLang="zh-CN" sz="3600" b="1" dirty="0"/>
              <a:t>。③</a:t>
            </a:r>
            <a:r>
              <a:rPr lang="en-US" altLang="zh-CN" sz="3600" b="1" u="sng" dirty="0"/>
              <a:t>__           __</a:t>
            </a:r>
            <a:r>
              <a:rPr lang="zh-CN" altLang="zh-CN" sz="3600" b="1" dirty="0"/>
              <a:t>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内容占位符 2"/>
          <p:cNvSpPr>
            <a:spLocks noGrp="1"/>
          </p:cNvSpPr>
          <p:nvPr>
            <p:ph idx="4294967295"/>
          </p:nvPr>
        </p:nvSpPr>
        <p:spPr>
          <a:xfrm>
            <a:off x="228600" y="762000"/>
            <a:ext cx="8458200" cy="53641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3600" b="1" dirty="0"/>
              <a:t>②</a:t>
            </a:r>
            <a:r>
              <a:rPr lang="zh-CN" altLang="en-US" sz="3600" b="1" dirty="0"/>
              <a:t>不是有了浓厚的兴趣就一定会取得好成绩。</a:t>
            </a: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③不是有了兴趣和好成绩毕业后就一定能很好地适应社会需要。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内容占位符 2"/>
          <p:cNvSpPr>
            <a:spLocks noGrp="1"/>
          </p:cNvSpPr>
          <p:nvPr>
            <p:ph idx="4294967295"/>
          </p:nvPr>
        </p:nvSpPr>
        <p:spPr>
          <a:xfrm>
            <a:off x="228600" y="1169670"/>
            <a:ext cx="8458200" cy="495681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/>
              <a:t>材料中出现了假言命题，</a:t>
            </a:r>
            <a:r>
              <a:rPr lang="zh-CN" altLang="en-US" sz="2800" b="1" dirty="0">
                <a:solidFill>
                  <a:srgbClr val="FF0000"/>
                </a:solidFill>
              </a:rPr>
              <a:t>假言命题也叫条件判断，是陈述某一事物情况是另一件事物情况的条件的命题。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800" b="1" dirty="0"/>
              <a:t>例如：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只有水分充足，庄稼才能茁壮生长。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如果在淀粉溶液中加入碘酒，那么淀粉溶液会变蓝。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要想皮肤好，早晚用大宝。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/>
              <a:t>显然，命题有真有假。</a:t>
            </a:r>
            <a:endParaRPr lang="zh-CN" altLang="en-US" sz="2800" b="1" dirty="0"/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0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79">
                                            <p:txEl>
                                              <p:charRg st="10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79">
                                            <p:txEl>
                                              <p:charRg st="10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>
          <a:xfrm>
            <a:off x="381000" y="1376045"/>
            <a:ext cx="8763000" cy="522160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逻辑学考察的事物间的条件关系有三种：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，则必然有事物情况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；如果没有事物情况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而未必没有事物情况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的充分而不必要的条件，简称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充分条件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下雨了，地面就会湿。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盐放太多，菜就很难吃。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学习很努力，成绩就会提高。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 →B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charRg st="1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charRg st="1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07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charRg st="107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charRg st="107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21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3">
                                            <p:txEl>
                                              <p:charRg st="121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3">
                                            <p:txEl>
                                              <p:charRg st="121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3" descr="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988695" y="2693670"/>
            <a:ext cx="7772400" cy="1470025"/>
          </a:xfrm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r>
              <a:rPr lang="zh-CN" altLang="en-US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高考真题</a:t>
            </a:r>
            <a:endParaRPr lang="zh-CN" altLang="en-US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内容占位符 2"/>
          <p:cNvSpPr>
            <a:spLocks noGrp="1"/>
          </p:cNvSpPr>
          <p:nvPr>
            <p:ph idx="4294967295"/>
          </p:nvPr>
        </p:nvSpPr>
        <p:spPr>
          <a:xfrm>
            <a:off x="33655" y="1408430"/>
            <a:ext cx="8686800" cy="434530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如果没有事物情况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，则必然没有事物情况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；如果有事物情况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而未必有事物情况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的必要而不充分的条件，简称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必要条件。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买彩票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就不可能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中奖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呼吸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小王没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，所以，小王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6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charRg st="6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charRg st="65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7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charRg st="7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charRg st="7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0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charRg st="10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charRg st="10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内容占位符 2"/>
          <p:cNvSpPr>
            <a:spLocks noGrp="1"/>
          </p:cNvSpPr>
          <p:nvPr>
            <p:ph idx="4294967295"/>
          </p:nvPr>
        </p:nvSpPr>
        <p:spPr>
          <a:xfrm>
            <a:off x="152400" y="1627505"/>
            <a:ext cx="8686800" cy="523049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，则必然有事物情况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；如果没有事物情况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，则必然没有事物情况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充分必要条件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等边三角形的角相等。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邪恶盛行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的唯一条件是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善良者的沉默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↔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en-US" altLang="zh-CN" sz="6000" b="1" dirty="0">
              <a:solidFill>
                <a:srgbClr val="FF0000"/>
              </a:solidFill>
            </a:endParaRPr>
          </a:p>
          <a:p>
            <a:pPr eaLnBrk="1" hangingPunct="1"/>
            <a:endParaRPr lang="en-US" altLang="zh-CN" sz="6000" b="1" dirty="0"/>
          </a:p>
          <a:p>
            <a:pPr eaLnBrk="1" hangingPunct="1"/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5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charRg st="5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charRg st="5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6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charRg st="6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charRg st="6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8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charRg st="8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charRg st="8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</a:rPr>
              <a:t>五、判断真假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304800" y="1253490"/>
            <a:ext cx="8610600" cy="499745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只有年满十八岁，才有选举权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小周不到十八岁，所以，小周没有选举权。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只有选用优良品种，小麦才能丰收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小麦丰收了，所以，这块麦田选用了优良品种。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3</a:t>
            </a:r>
            <a:r>
              <a:rPr lang="en-US" altLang="zh-CN" sz="2800" b="1" dirty="0">
                <a:sym typeface="+mn-ea"/>
              </a:rPr>
              <a:t>. </a:t>
            </a:r>
            <a:r>
              <a:rPr lang="zh-CN" altLang="en-US" sz="2800" b="1" dirty="0">
                <a:sym typeface="+mn-ea"/>
              </a:rPr>
              <a:t>如果降落的物体不受外力的影响，那么，它不会改变降落的方向</a:t>
            </a:r>
            <a:r>
              <a:rPr lang="en-US" altLang="zh-CN" sz="2800" b="1" dirty="0">
                <a:sym typeface="+mn-ea"/>
              </a:rPr>
              <a:t>;</a:t>
            </a:r>
            <a:r>
              <a:rPr lang="zh-CN" altLang="en-US" sz="2800" b="1" dirty="0">
                <a:sym typeface="+mn-ea"/>
              </a:rPr>
              <a:t>这个物体受到了外力的影响，所以，它会改变降落的方向。</a:t>
            </a:r>
            <a:endParaRPr lang="zh-CN" altLang="en-US" sz="2800" b="1" dirty="0"/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4</a:t>
            </a:r>
            <a:r>
              <a:rPr lang="en-US" altLang="zh-CN" sz="2800" b="1" dirty="0">
                <a:sym typeface="+mn-ea"/>
              </a:rPr>
              <a:t>. </a:t>
            </a:r>
            <a:r>
              <a:rPr lang="zh-CN" altLang="en-US" sz="2800" b="1" dirty="0">
                <a:sym typeface="+mn-ea"/>
              </a:rPr>
              <a:t>如果赵某是走私犯，那么，他应受法律制裁</a:t>
            </a:r>
            <a:r>
              <a:rPr lang="en-US" altLang="zh-CN" sz="2800" b="1" dirty="0">
                <a:sym typeface="+mn-ea"/>
              </a:rPr>
              <a:t>;</a:t>
            </a:r>
            <a:r>
              <a:rPr lang="zh-CN" altLang="en-US" sz="2800" b="1" dirty="0">
                <a:sym typeface="+mn-ea"/>
              </a:rPr>
              <a:t>经查明，赵某确实受到了法律制裁，所以，赵某是走私犯。</a:t>
            </a:r>
            <a:endParaRPr lang="zh-CN" altLang="en-US" sz="2800" dirty="0"/>
          </a:p>
          <a:p>
            <a:pPr eaLnBrk="1" hangingPunct="1"/>
            <a:endParaRPr lang="en-US" altLang="zh-CN" sz="2800" dirty="0"/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内容占位符 2"/>
          <p:cNvSpPr>
            <a:spLocks noGrp="1"/>
          </p:cNvSpPr>
          <p:nvPr>
            <p:ph idx="4294967295"/>
          </p:nvPr>
        </p:nvSpPr>
        <p:spPr>
          <a:xfrm>
            <a:off x="216535" y="499745"/>
            <a:ext cx="8520430" cy="564070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只有有作案动机，才会是案犯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某人确有作案动机，所以，某人定是案犯。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只有学习成绩优良，才能做三好学生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小吴不是三好学生，所以，小吴学习成绩不是优良。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只有您在当当网购买这件商品之后，才可对它发表评论。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8</a:t>
            </a:r>
            <a:r>
              <a:rPr lang="en-US" altLang="zh-CN" sz="2800" b="1" dirty="0">
                <a:sym typeface="+mn-ea"/>
              </a:rPr>
              <a:t>. </a:t>
            </a:r>
            <a:r>
              <a:rPr lang="zh-CN" altLang="en-US" sz="2800" b="1" dirty="0">
                <a:sym typeface="+mn-ea"/>
              </a:rPr>
              <a:t>护坝人只有履行了管护合同中规定的义务，才可以得到合同中规定的全部报酬。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9</a:t>
            </a:r>
            <a:r>
              <a:rPr lang="en-US" altLang="zh-CN" sz="2800" b="1" dirty="0">
                <a:sym typeface="+mn-ea"/>
              </a:rPr>
              <a:t>.</a:t>
            </a:r>
            <a:r>
              <a:rPr lang="zh-CN" altLang="en-US" sz="2800" b="1" dirty="0">
                <a:sym typeface="+mn-ea"/>
              </a:rPr>
              <a:t>司法体系是需要警察来维护的，如果警察不尽职，就不可能有一个良好的司法体系。所以，如果警察尽职了，就会有一个良好的司法体系。</a:t>
            </a:r>
            <a:endParaRPr lang="zh-CN" altLang="en-US" sz="2800" b="1" dirty="0"/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Rectangle 4"/>
          <p:cNvSpPr>
            <a:spLocks noGrp="1"/>
          </p:cNvSpPr>
          <p:nvPr>
            <p:ph type="title"/>
          </p:nvPr>
        </p:nvSpPr>
        <p:spPr>
          <a:xfrm>
            <a:off x="304800" y="121920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6000" b="1" dirty="0">
                <a:solidFill>
                  <a:srgbClr val="CC3399"/>
                </a:solidFill>
              </a:rPr>
              <a:t>【</a:t>
            </a:r>
            <a:r>
              <a:rPr lang="zh-CN" altLang="en-US" sz="6000" b="1" dirty="0">
                <a:solidFill>
                  <a:srgbClr val="CC3399"/>
                </a:solidFill>
              </a:rPr>
              <a:t>实战演练</a:t>
            </a:r>
            <a:r>
              <a:rPr lang="en-US" altLang="zh-CN" sz="6000" b="1" dirty="0">
                <a:solidFill>
                  <a:srgbClr val="CC3399"/>
                </a:solidFill>
              </a:rPr>
              <a:t>】</a:t>
            </a:r>
            <a:endParaRPr lang="en-US" altLang="zh-CN" sz="6000" b="1" dirty="0">
              <a:solidFill>
                <a:srgbClr val="CC3399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3"/>
          <p:cNvSpPr>
            <a:spLocks noGrp="1"/>
          </p:cNvSpPr>
          <p:nvPr>
            <p:ph idx="1"/>
          </p:nvPr>
        </p:nvSpPr>
        <p:spPr>
          <a:xfrm>
            <a:off x="0" y="381000"/>
            <a:ext cx="8839200" cy="6172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下面文段有三处推断存在问题，请参照①的方式，说明另外两处问题。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(2017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年全国卷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南的“思茅市”改成“普洱市”，四川的“南坪县”更名为“九寨沟县”后，城市的知名度都有了很大提高，经济有了较快发展，可见，更名必然带来城市经济的发展。我市的名字不够响亮，这严重影响了我们的经济发展。如果更名，就一定会带来我市的经济腾飞，因此，更名的事要尽快提到日程上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①更名并不一定能带来城市的发展。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方法解释</a:t>
            </a:r>
            <a:r>
              <a:rPr lang="en-US" altLang="zh-CN" sz="32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en-US" altLang="zh-CN" sz="3200" b="1" dirty="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Rectangle 3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8674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全面分析材料具体内容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这则材料可以分为三部分：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①通过对普洱市、九寨沟县等改名后知名度获得提高、经济发展较快的实例得出结论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“更名必然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带来城市经济的发展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②介绍“我市”因为“名字不响亮”严重影响了经济发展的情况；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③材料认为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只要“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我市”更名就能够促进经济腾飞。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8915400" cy="762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sz="32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重点把握句间逻辑关系</a:t>
            </a:r>
            <a:endParaRPr lang="zh-CN" altLang="en-US" sz="3200" b="1" dirty="0">
              <a:solidFill>
                <a:srgbClr val="99003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4" name="Rectangle 3"/>
          <p:cNvSpPr>
            <a:spLocks noGrp="1"/>
          </p:cNvSpPr>
          <p:nvPr>
            <p:ph idx="1"/>
          </p:nvPr>
        </p:nvSpPr>
        <p:spPr>
          <a:xfrm>
            <a:off x="0" y="683260"/>
            <a:ext cx="9196070" cy="60960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材料的第一部分从逻辑推理的角度分析，是采用了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归纳推理中的简单枚举法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（不完全归纳法）得出的结论。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因为“城市的知名度都有了很大提高，经济有了较快发展”的具体原因不止城市改名这一个，所以结论是武断的。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犯归纳推理错误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第二部分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：“（我市的）名字不够响亮，这严重影响了经济发展”这个推断是强加了因果关系，因为影响经济发展的具体原因不只名字不够响亮一个。（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强加因果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第三部分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：“（更名）就一定会带来我市的经济腾飞”，句子虽含有条件关系，但“更名”这个条件未必能够得出“经济腾飞”的结论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。（错把必要条件当成充分条件）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62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仿照例句精准拟写答案</a:t>
            </a:r>
            <a:endParaRPr lang="zh-CN" altLang="en-US" sz="32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5626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40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根据题目对第一部分推论错误的解析，我们可以从分析材料逻辑关系的角度确定后面两个推断的错误。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答案分别为：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“城市名字不够响亮并不一定会严重影响经济发展”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“更名并不一定会带来经济腾飞”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内容占位符 2"/>
          <p:cNvSpPr>
            <a:spLocks noGrp="1"/>
          </p:cNvSpPr>
          <p:nvPr>
            <p:ph idx="4294967295"/>
          </p:nvPr>
        </p:nvSpPr>
        <p:spPr>
          <a:xfrm>
            <a:off x="152400" y="671830"/>
            <a:ext cx="8839200" cy="64770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．下面文字有三处推断存在问题，请参照①的方式，说明另外两出问题。（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爆竹声声除旧岁”，说的是欢度春节时的传统习俗，春节燃放烟花爆竹虽然喜庆，但是会带来空气、噪音等环境污染问题，还可能引起火灾，一旦引起火灾，势必造成人身伤亡和财产损失，现在很多城市已经限制燃放，这样就可以避免发生火灾，而且只要限制燃放，就能避免环境污染，让空气新鲜、环境优美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①火灾不一定会造成人身伤亡。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        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 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 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        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。   </a:t>
            </a:r>
            <a:r>
              <a:rPr lang="zh-CN" altLang="en-US" dirty="0"/>
              <a:t> 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1"/>
          <p:cNvSpPr/>
          <p:nvPr>
            <p:custDataLst>
              <p:tags r:id="rId1"/>
            </p:custDataLst>
          </p:nvPr>
        </p:nvSpPr>
        <p:spPr>
          <a:xfrm>
            <a:off x="0" y="1603693"/>
            <a:ext cx="9144000" cy="43999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9875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．下面文段有三处推断存在问题，请参照①的方式。说明另外两处问题。（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分）（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2017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年全国卷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9875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高考之后，我们将面临大学专业的选择问题，如果有机会，我们要选择工科方面的专业，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因为只有学了工科才能激发强烈的好奇心，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培养探索未知事物的兴趣，而有了浓厚的兴趣，必将取得好成绩，毕业后也就一定能很好地适应社会需要。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9875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①不是只有学了工科才能激发好奇心。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9875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9875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400" y="506730"/>
            <a:ext cx="2266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高考真题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内容占位符 2"/>
          <p:cNvSpPr>
            <a:spLocks noGrp="1"/>
          </p:cNvSpPr>
          <p:nvPr>
            <p:ph idx="4294967295"/>
          </p:nvPr>
        </p:nvSpPr>
        <p:spPr>
          <a:xfrm>
            <a:off x="419100" y="1390650"/>
            <a:ext cx="8305800" cy="49831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②限制燃放烟花爆竹并不一定能避免火灾的发生。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③不是限制燃放烟花爆竹就能避免环境污染。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1"/>
          <p:cNvSpPr/>
          <p:nvPr/>
        </p:nvSpPr>
        <p:spPr>
          <a:xfrm>
            <a:off x="0" y="1441291"/>
            <a:ext cx="9144000" cy="4831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下面文段有三处推断存在问题，请参考①的方式，说明另外两处问题。（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2017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年全国卷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云南的“思茅市”改成“普洱市”，四川的南坪县更名为九寨沟县后，城市的知名度都有了很大的提高，经济有了较快发展，可见，更名必然带来城市的发展。我市的名字不够响亮，这严重影响了我们的经济发展。如果更名，就一定会带来我市的经济腾飞，因此，更名的事要尽快提到日程上来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①更名并不一定能带来城市的发展。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__________________________________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__________________________________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115" y="461010"/>
            <a:ext cx="2303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高考真题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1"/>
          <p:cNvSpPr/>
          <p:nvPr/>
        </p:nvSpPr>
        <p:spPr>
          <a:xfrm>
            <a:off x="0" y="1440498"/>
            <a:ext cx="9144000" cy="4831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、下面文字有三处推断存在问题，请参照①的方式，说明另外两处问题。（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2017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年全国卷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“爆竹声声除旧岁”，说的是欢度春节时的传统习俗，春节燃放烟花爆竹虽然喜庆，但是会带来空气、噪音等环境污染问题，还可能引起火灾，一旦引起火灾，势必造成人身伤亡和财产损失，现在很多城市已经限制燃放，这样就可以避免发生火灾，而且只要限制燃放，就能避免环境污染，让空气新鲜、环境优美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①火灾不一定会造成人身伤亡。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8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285" y="607695"/>
            <a:ext cx="2349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高考真题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3" descr="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1"/>
          <p:cNvSpPr>
            <a:spLocks noGrp="1"/>
          </p:cNvSpPr>
          <p:nvPr>
            <p:ph type="ctrTitle"/>
          </p:nvPr>
        </p:nvSpPr>
        <p:spPr>
          <a:xfrm>
            <a:off x="1371600" y="2667000"/>
            <a:ext cx="7772400" cy="1470025"/>
          </a:xfrm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寻找规律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3"/>
          <p:cNvSpPr>
            <a:spLocks noGrp="1"/>
          </p:cNvSpPr>
          <p:nvPr>
            <p:ph idx="1"/>
          </p:nvPr>
        </p:nvSpPr>
        <p:spPr>
          <a:xfrm>
            <a:off x="190500" y="1003935"/>
            <a:ext cx="8763000" cy="428053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2017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年三套全国卷均在第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题设题考查了“语言表达准确”这个考点。此题是从逻辑推理的角度设计的，要求对题中给出的各种结论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推断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进行评判，看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是否符合客观实际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有无判断错误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推理偏颇以及说法绝对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等逻辑问题。很多考生被这个新题型唬住了，其实这只是一只“纸老虎”，只需两步就可搞定这个拦路虎。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1143000"/>
          </a:xfrm>
          <a:ln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一、熟悉概念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推理</a:t>
            </a:r>
            <a:endParaRPr lang="zh-CN" altLang="en-US" sz="3200" b="1" dirty="0">
              <a:solidFill>
                <a:srgbClr val="CC33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029200"/>
          </a:xfrm>
          <a:ln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t"/>
          <a:p>
            <a:pPr algn="l" eaLnBrk="1" hangingPunct="1">
              <a:buNone/>
            </a:pPr>
            <a:r>
              <a:rPr lang="en-US" altLang="zh-CN" sz="4000" b="1" dirty="0">
                <a:ea typeface="楷体" pitchFamily="49" charset="-122"/>
              </a:rPr>
              <a:t>        </a:t>
            </a:r>
            <a:r>
              <a:rPr lang="zh-CN" altLang="en-US" sz="2800" b="1" dirty="0">
                <a:ea typeface="楷体" pitchFamily="49" charset="-122"/>
              </a:rPr>
              <a:t>推理是由一个或几个已知判断推出一 个新判断的思维形式。</a:t>
            </a:r>
            <a:endParaRPr lang="zh-CN" altLang="en-US" sz="2800" b="1" dirty="0">
              <a:ea typeface="楷体" pitchFamily="49" charset="-122"/>
            </a:endParaRPr>
          </a:p>
          <a:p>
            <a:pPr algn="l" eaLnBrk="1" hangingPunct="1">
              <a:buNone/>
            </a:pPr>
            <a:r>
              <a:rPr lang="zh-CN" altLang="en-US" sz="2800" b="1" dirty="0"/>
              <a:t>       </a:t>
            </a:r>
            <a:endParaRPr lang="zh-CN" altLang="en-US" sz="2800" b="1" dirty="0"/>
          </a:p>
          <a:p>
            <a:pPr algn="l" eaLnBrk="1" hangingPunct="1">
              <a:buNone/>
            </a:pPr>
            <a:r>
              <a:rPr lang="zh-CN" altLang="en-US" sz="2800" b="1" dirty="0">
                <a:solidFill>
                  <a:srgbClr val="CC3300"/>
                </a:solidFill>
                <a:ea typeface="黑体" panose="02010600030101010101" pitchFamily="49" charset="-122"/>
              </a:rPr>
              <a:t>有以下三种常见的形式：</a:t>
            </a:r>
            <a:endParaRPr lang="zh-CN" altLang="en-US" sz="2800" b="1" dirty="0">
              <a:solidFill>
                <a:srgbClr val="CC3300"/>
              </a:solidFill>
              <a:ea typeface="黑体" panose="02010600030101010101" pitchFamily="49" charset="-122"/>
            </a:endParaRPr>
          </a:p>
          <a:p>
            <a:pPr eaLnBrk="1" hangingPunct="1">
              <a:buNone/>
            </a:pPr>
            <a:endParaRPr lang="en-US" altLang="zh-CN" sz="2800" b="1" dirty="0"/>
          </a:p>
          <a:p>
            <a:pPr eaLnBrk="1" hangingPunct="1"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归纳推理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演绎推理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类比推理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WM_BEAUTIFY_ZORDER_FLAG_TAG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6025</Words>
  <Application>WPS 演示</Application>
  <PresentationFormat>在屏幕上显示</PresentationFormat>
  <Paragraphs>247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Wingdings</vt:lpstr>
      <vt:lpstr>叶根友毛笔行书2.0版</vt:lpstr>
      <vt:lpstr>Times New Roman</vt:lpstr>
      <vt:lpstr>黑体</vt:lpstr>
      <vt:lpstr>楷体</vt:lpstr>
      <vt:lpstr>楷体_GB2312</vt:lpstr>
      <vt:lpstr>微软雅黑</vt:lpstr>
      <vt:lpstr>Arial Unicode MS</vt:lpstr>
      <vt:lpstr>Calibri</vt:lpstr>
      <vt:lpstr>Lucida Sans Unicode</vt:lpstr>
      <vt:lpstr>默认设计模板</vt:lpstr>
      <vt:lpstr>高考语文新增题                ——逻辑推理题 </vt:lpstr>
      <vt:lpstr>PowerPoint 演示文稿</vt:lpstr>
      <vt:lpstr>高考真题</vt:lpstr>
      <vt:lpstr>PowerPoint 演示文稿</vt:lpstr>
      <vt:lpstr>PowerPoint 演示文稿</vt:lpstr>
      <vt:lpstr>PowerPoint 演示文稿</vt:lpstr>
      <vt:lpstr>寻找规律</vt:lpstr>
      <vt:lpstr>PowerPoint 演示文稿</vt:lpstr>
      <vt:lpstr>一、熟悉概念——推理是什么</vt:lpstr>
      <vt:lpstr>1.归纳推理</vt:lpstr>
      <vt:lpstr>PowerPoint 演示文稿</vt:lpstr>
      <vt:lpstr>PowerPoint 演示文稿</vt:lpstr>
      <vt:lpstr>2.演绎推理</vt:lpstr>
      <vt:lpstr>3.类比推理</vt:lpstr>
      <vt:lpstr>二、明确关系——常考哪些复句关系</vt:lpstr>
      <vt:lpstr>1.条件关系</vt:lpstr>
      <vt:lpstr>2.因果关系</vt:lpstr>
      <vt:lpstr>真题展示</vt:lpstr>
      <vt:lpstr>PowerPoint 演示文稿</vt:lpstr>
      <vt:lpstr>三、因题学知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四、因例学法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五、判断真假</vt:lpstr>
      <vt:lpstr>PowerPoint 演示文稿</vt:lpstr>
      <vt:lpstr>【实战演练】</vt:lpstr>
      <vt:lpstr>PowerPoint 演示文稿</vt:lpstr>
      <vt:lpstr>【方法解释】</vt:lpstr>
      <vt:lpstr>2. 重点把握句间逻辑关系</vt:lpstr>
      <vt:lpstr>3. 仿照例句精准拟写答案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84</cp:revision>
  <dcterms:created xsi:type="dcterms:W3CDTF">2017-09-25T00:12:00Z</dcterms:created>
  <dcterms:modified xsi:type="dcterms:W3CDTF">2019-05-10T03:12:25Z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2052-11.1.0.8696</vt:lpwstr>
  </property>
</Properties>
</file>