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9" r:id="rId20"/>
    <p:sldId id="275" r:id="rId21"/>
    <p:sldId id="276" r:id="rId22"/>
    <p:sldId id="277" r:id="rId23"/>
    <p:sldId id="278" r:id="rId24"/>
    <p:sldId id="28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94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2018/3/19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987564" y="429980"/>
            <a:ext cx="981978" cy="5599112"/>
          </a:xfrm>
        </p:spPr>
        <p:txBody>
          <a:bodyPr/>
          <a:lstStyle/>
          <a:p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诗</a:t>
            </a:r>
            <a:br>
              <a:rPr lang="zh-CN" altLang="en-US" sz="4400" b="1" dirty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经</a:t>
            </a:r>
            <a:br>
              <a:rPr lang="zh-CN" altLang="en-US" sz="4400" b="1" dirty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．</a:t>
            </a:r>
            <a:br>
              <a:rPr lang="zh-CN" altLang="en-US" sz="4400" b="1" dirty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郑</a:t>
            </a:r>
            <a:br>
              <a:rPr lang="zh-CN" altLang="en-US" sz="4400" b="1" dirty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4400" b="1" dirty="0" smtClean="0">
                <a:latin typeface="华文隶书" pitchFamily="2" charset="-122"/>
                <a:ea typeface="华文隶书" pitchFamily="2" charset="-122"/>
              </a:rPr>
              <a:t>风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/>
            </a:r>
            <a:br>
              <a:rPr lang="zh-CN" altLang="en-US" sz="4400" b="1" dirty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4400" b="1" dirty="0">
                <a:latin typeface="华文隶书" pitchFamily="2" charset="-122"/>
                <a:ea typeface="华文隶书" pitchFamily="2" charset="-122"/>
              </a:rPr>
              <a:t>﹒</a:t>
            </a:r>
            <a:br>
              <a:rPr lang="en-US" altLang="zh-CN" sz="4400" b="1" dirty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子</a:t>
            </a:r>
            <a:br>
              <a:rPr lang="zh-CN" altLang="en-US" sz="4400" b="1" dirty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衿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01" y="-41770"/>
            <a:ext cx="4390763" cy="689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26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71787"/>
            <a:ext cx="2760502" cy="918902"/>
          </a:xfrm>
        </p:spPr>
        <p:txBody>
          <a:bodyPr>
            <a:normAutofit/>
          </a:bodyPr>
          <a:lstStyle/>
          <a:p>
            <a:r>
              <a:rPr lang="zh-CN" altLang="en-US" sz="3200" b="1" dirty="0"/>
              <a:t>词语解释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式微：天黑了。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式：语气助词。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微：昏暗。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微君：</a:t>
            </a:r>
            <a:r>
              <a:rPr lang="en-US" altLang="zh-CN" b="1" dirty="0" smtClean="0">
                <a:solidFill>
                  <a:srgbClr val="FF0000"/>
                </a:solidFill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</a:rPr>
              <a:t>如果</a:t>
            </a:r>
            <a:r>
              <a:rPr lang="en-US" altLang="zh-CN" b="1" dirty="0" smtClean="0">
                <a:solidFill>
                  <a:srgbClr val="FF0000"/>
                </a:solidFill>
              </a:rPr>
              <a:t>)</a:t>
            </a:r>
            <a:r>
              <a:rPr lang="zh-CN" altLang="en-US" b="1" dirty="0" smtClean="0">
                <a:solidFill>
                  <a:srgbClr val="FF0000"/>
                </a:solidFill>
              </a:rPr>
              <a:t>不是君主。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微：</a:t>
            </a:r>
            <a:r>
              <a:rPr lang="en-US" altLang="zh-CN" b="1" dirty="0" smtClean="0">
                <a:solidFill>
                  <a:srgbClr val="0000FF"/>
                </a:solidFill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</a:rPr>
              <a:t>如果</a:t>
            </a:r>
            <a:r>
              <a:rPr lang="en-US" altLang="zh-CN" b="1" dirty="0" smtClean="0">
                <a:solidFill>
                  <a:srgbClr val="0000FF"/>
                </a:solidFill>
              </a:rPr>
              <a:t>)</a:t>
            </a:r>
            <a:r>
              <a:rPr lang="zh-CN" altLang="en-US" b="1" dirty="0" smtClean="0">
                <a:solidFill>
                  <a:srgbClr val="0000FF"/>
                </a:solidFill>
              </a:rPr>
              <a:t>不是。</a:t>
            </a:r>
          </a:p>
          <a:p>
            <a:r>
              <a:rPr lang="zh-CN" altLang="en-US" b="1" dirty="0" smtClean="0"/>
              <a:t>中露：即露中，露水中。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躬：身体。</a:t>
            </a:r>
          </a:p>
          <a:p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066175" y="63193"/>
            <a:ext cx="54905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kern="100" dirty="0">
                <a:solidFill>
                  <a:prstClr val="black"/>
                </a:solidFill>
                <a:latin typeface="宋体"/>
                <a:cs typeface="+mj-cs"/>
              </a:rPr>
              <a:t>整体感知诗歌内容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526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277" y="1683283"/>
            <a:ext cx="8229600" cy="4530725"/>
          </a:xfrm>
        </p:spPr>
        <p:txBody>
          <a:bodyPr>
            <a:norm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effectLst/>
                <a:latin typeface="宋体"/>
              </a:rPr>
              <a:t>式微式微，胡不归？</a:t>
            </a:r>
            <a:endParaRPr lang="zh-CN" altLang="en-US" sz="3600" b="1" kern="100" dirty="0" smtClean="0"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rgbClr val="0000FF"/>
                </a:solidFill>
                <a:effectLst/>
                <a:latin typeface="宋体"/>
              </a:rPr>
              <a:t>天黑了天黑了，为什么还不回家？</a:t>
            </a:r>
            <a:endParaRPr lang="zh-CN" altLang="en-US" sz="3600" b="1" kern="100" dirty="0" smtClean="0">
              <a:solidFill>
                <a:srgbClr val="0000FF"/>
              </a:solidFill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effectLst/>
                <a:latin typeface="宋体"/>
              </a:rPr>
              <a:t>微君之故，胡为乎中露？</a:t>
            </a:r>
            <a:endParaRPr lang="zh-CN" altLang="en-US" sz="3600" b="1" kern="100" dirty="0" smtClean="0"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rgbClr val="0000FF"/>
                </a:solidFill>
                <a:effectLst/>
                <a:latin typeface="宋体"/>
              </a:rPr>
              <a:t>如果不是为君主，何以还在露水中？</a:t>
            </a:r>
            <a:endParaRPr lang="zh-CN" altLang="en-US" sz="3600" b="1" kern="100" dirty="0" smtClean="0">
              <a:solidFill>
                <a:srgbClr val="0000FF"/>
              </a:solidFill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effectLst/>
                <a:latin typeface="宋体"/>
              </a:rPr>
              <a:t>式微式微，胡不归？</a:t>
            </a:r>
            <a:endParaRPr lang="zh-CN" altLang="en-US" sz="3600" b="1" kern="100" dirty="0" smtClean="0"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rgbClr val="0000FF"/>
                </a:solidFill>
                <a:effectLst/>
                <a:latin typeface="宋体"/>
              </a:rPr>
              <a:t>天黑了天黑了，为什么还不回家？</a:t>
            </a:r>
            <a:endParaRPr lang="zh-CN" altLang="en-US" sz="3600" b="1" kern="100" dirty="0" smtClean="0">
              <a:solidFill>
                <a:srgbClr val="0000FF"/>
              </a:solidFill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effectLst/>
                <a:latin typeface="宋体"/>
              </a:rPr>
              <a:t>微君之躬，胡为乎泥中？</a:t>
            </a:r>
            <a:endParaRPr lang="zh-CN" altLang="en-US" sz="3600" b="1" kern="100" dirty="0" smtClean="0">
              <a:effectLst/>
              <a:latin typeface="Calibri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rgbClr val="0000FF"/>
                </a:solidFill>
                <a:effectLst/>
                <a:latin typeface="宋体"/>
              </a:rPr>
              <a:t>如果不是为君主，何以还在泥浆中！</a:t>
            </a:r>
            <a:endParaRPr lang="zh-CN" altLang="en-US" sz="3600" b="1" kern="100" dirty="0" smtClean="0">
              <a:solidFill>
                <a:srgbClr val="0000FF"/>
              </a:solidFill>
              <a:effectLst/>
              <a:latin typeface="Calibri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66175" y="63193"/>
            <a:ext cx="54905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kern="100" dirty="0">
                <a:solidFill>
                  <a:prstClr val="black"/>
                </a:solidFill>
                <a:latin typeface="宋体"/>
                <a:cs typeface="+mj-cs"/>
              </a:rPr>
              <a:t>整体感知诗歌内容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3277" y="820551"/>
            <a:ext cx="3435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kern="100" dirty="0">
                <a:solidFill>
                  <a:prstClr val="black"/>
                </a:solidFill>
                <a:latin typeface="宋体"/>
                <a:cs typeface="+mj-cs"/>
              </a:rPr>
              <a:t>古今对译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7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kern="100" dirty="0" smtClean="0">
                <a:effectLst/>
                <a:latin typeface="宋体"/>
              </a:rPr>
              <a:t>主旨内容归纳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781641"/>
          </a:xfrm>
        </p:spPr>
        <p:txBody>
          <a:bodyPr/>
          <a:lstStyle/>
          <a:p>
            <a:r>
              <a:rPr lang="zh-CN" altLang="en-US" b="1" kern="100" dirty="0" smtClean="0">
                <a:effectLst/>
                <a:latin typeface="宋体"/>
              </a:rPr>
              <a:t>这是一首劳役者的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悲</a:t>
            </a:r>
            <a:r>
              <a:rPr lang="zh-CN" altLang="en-US" b="1" kern="100" dirty="0" smtClean="0">
                <a:effectLst/>
                <a:latin typeface="宋体"/>
              </a:rPr>
              <a:t>歌，以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咏叹</a:t>
            </a:r>
            <a:r>
              <a:rPr lang="zh-CN" altLang="en-US" b="1" kern="100" dirty="0" smtClean="0">
                <a:effectLst/>
                <a:latin typeface="宋体"/>
              </a:rPr>
              <a:t>的方式、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质问</a:t>
            </a:r>
            <a:r>
              <a:rPr lang="zh-CN" altLang="en-US" b="1" kern="100" dirty="0" smtClean="0">
                <a:effectLst/>
                <a:latin typeface="宋体"/>
              </a:rPr>
              <a:t>的语气，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直抒胸臆</a:t>
            </a:r>
            <a:r>
              <a:rPr lang="zh-CN" altLang="en-US" b="1" kern="100" dirty="0" smtClean="0">
                <a:effectLst/>
                <a:latin typeface="宋体"/>
              </a:rPr>
              <a:t>，堪称“饥者歌其食，芳者歌其事”的经典之作。</a:t>
            </a:r>
            <a:endParaRPr lang="zh-CN" altLang="en-US" b="1" kern="100" dirty="0" smtClean="0">
              <a:effectLst/>
              <a:latin typeface="Calibri"/>
            </a:endParaRPr>
          </a:p>
          <a:p>
            <a:endParaRPr lang="zh-CN" altLang="en-U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261" y="3209358"/>
            <a:ext cx="6910561" cy="362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3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6131024" cy="1139825"/>
          </a:xfrm>
        </p:spPr>
        <p:txBody>
          <a:bodyPr/>
          <a:lstStyle/>
          <a:p>
            <a:r>
              <a:rPr lang="zh-CN" altLang="en-US" b="1" kern="100" dirty="0" smtClean="0">
                <a:effectLst/>
                <a:latin typeface="宋体"/>
              </a:rPr>
              <a:t>重点赏析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2" y="1169368"/>
            <a:ext cx="9144000" cy="4728093"/>
          </a:xfrm>
        </p:spPr>
        <p:txBody>
          <a:bodyPr/>
          <a:lstStyle/>
          <a:p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1.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重章换字，押韵和谐。</a:t>
            </a:r>
            <a:endParaRPr lang="en-US" altLang="zh-CN" b="1" kern="100" dirty="0" smtClean="0">
              <a:solidFill>
                <a:srgbClr val="FF0000"/>
              </a:solidFill>
              <a:effectLst/>
              <a:latin typeface="宋体"/>
            </a:endParaRPr>
          </a:p>
          <a:p>
            <a:r>
              <a:rPr lang="zh-CN" altLang="en-US" b="1" kern="100" dirty="0" smtClean="0">
                <a:effectLst/>
                <a:latin typeface="宋体"/>
              </a:rPr>
              <a:t>体现了一唱三叹、余味无穷的特色。</a:t>
            </a:r>
            <a:endParaRPr lang="en-US" altLang="zh-CN" b="1" kern="100" dirty="0" smtClean="0">
              <a:effectLst/>
              <a:latin typeface="宋体"/>
            </a:endParaRPr>
          </a:p>
          <a:p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2.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精巧凝练的语言，兼有长短的句式，节奏感强。</a:t>
            </a:r>
            <a:endParaRPr lang="en-US" altLang="zh-CN" b="1" kern="100" dirty="0" smtClean="0">
              <a:solidFill>
                <a:srgbClr val="FF0000"/>
              </a:solidFill>
              <a:effectLst/>
              <a:latin typeface="宋体"/>
            </a:endParaRPr>
          </a:p>
          <a:p>
            <a:r>
              <a:rPr lang="en-US" altLang="zh-CN" b="1" kern="100" dirty="0" smtClean="0">
                <a:effectLst/>
                <a:latin typeface="宋体"/>
              </a:rPr>
              <a:t>《</a:t>
            </a:r>
            <a:r>
              <a:rPr lang="zh-CN" altLang="en-US" b="1" kern="100" dirty="0" smtClean="0">
                <a:effectLst/>
                <a:latin typeface="宋体"/>
              </a:rPr>
              <a:t>式微</a:t>
            </a:r>
            <a:r>
              <a:rPr lang="en-US" altLang="zh-CN" b="1" kern="100" dirty="0" smtClean="0">
                <a:effectLst/>
                <a:latin typeface="宋体"/>
              </a:rPr>
              <a:t>》</a:t>
            </a:r>
            <a:r>
              <a:rPr lang="zh-CN" altLang="en-US" b="1" kern="100" dirty="0" smtClean="0">
                <a:effectLst/>
                <a:latin typeface="宋体"/>
              </a:rPr>
              <a:t>诗短短</a:t>
            </a:r>
            <a:r>
              <a:rPr lang="en-US" altLang="zh-CN" b="1" kern="100" dirty="0" smtClean="0">
                <a:effectLst/>
                <a:latin typeface="宋体"/>
              </a:rPr>
              <a:t>32</a:t>
            </a:r>
            <a:r>
              <a:rPr lang="zh-CN" altLang="en-US" b="1" kern="100" dirty="0" smtClean="0">
                <a:effectLst/>
                <a:latin typeface="宋体"/>
              </a:rPr>
              <a:t>个字，就包含了三言、四言和五言等多种变化，工整与灵活相整合，参差错落，能极力地表达主人公思想感情的起伏。而其句式的选择又是随着诗的内容和思想感情而灵活变化的，增强了诗的节奏感。</a:t>
            </a:r>
            <a:endParaRPr lang="en-US" altLang="zh-CN" b="1" kern="100" dirty="0" smtClean="0">
              <a:effectLst/>
              <a:latin typeface="宋体"/>
            </a:endParaRPr>
          </a:p>
          <a:p>
            <a:r>
              <a:rPr lang="zh-CN" altLang="en-US" b="1" kern="100" dirty="0" smtClean="0">
                <a:effectLst/>
                <a:latin typeface="宋体"/>
              </a:rPr>
              <a:t>总之，</a:t>
            </a:r>
            <a:r>
              <a:rPr lang="en-US" altLang="zh-CN" b="1" kern="100" dirty="0" smtClean="0">
                <a:effectLst/>
                <a:latin typeface="宋体"/>
              </a:rPr>
              <a:t>《</a:t>
            </a:r>
            <a:r>
              <a:rPr lang="zh-CN" altLang="en-US" b="1" kern="100" dirty="0" smtClean="0">
                <a:effectLst/>
                <a:latin typeface="宋体"/>
              </a:rPr>
              <a:t>式微</a:t>
            </a:r>
            <a:r>
              <a:rPr lang="en-US" altLang="zh-CN" b="1" kern="100" dirty="0" smtClean="0">
                <a:effectLst/>
                <a:latin typeface="宋体"/>
              </a:rPr>
              <a:t>》</a:t>
            </a:r>
            <a:r>
              <a:rPr lang="zh-CN" altLang="en-US" b="1" kern="100" dirty="0" smtClean="0">
                <a:effectLst/>
                <a:latin typeface="宋体"/>
              </a:rPr>
              <a:t>运用语言的艺术，非但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韵律和谐优美</a:t>
            </a:r>
            <a:r>
              <a:rPr lang="zh-CN" altLang="en-US" b="1" kern="100" dirty="0" smtClean="0">
                <a:effectLst/>
                <a:latin typeface="宋体"/>
              </a:rPr>
              <a:t>，而且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用词精巧</a:t>
            </a:r>
            <a:r>
              <a:rPr lang="zh-CN" altLang="en-US" b="1" kern="100" dirty="0" smtClean="0">
                <a:effectLst/>
                <a:latin typeface="宋体"/>
              </a:rPr>
              <a:t>。</a:t>
            </a:r>
            <a:endParaRPr lang="zh-CN" altLang="en-US" b="1" kern="100" dirty="0" smtClean="0">
              <a:effectLst/>
              <a:latin typeface="Calibri"/>
            </a:endParaRP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656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50" y="0"/>
            <a:ext cx="91614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下面我们继续学习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子衿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336" y="2593611"/>
            <a:ext cx="8942664" cy="3127681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郑风 子衿</a:t>
            </a:r>
          </a:p>
          <a:p>
            <a:endParaRPr lang="zh-CN" alt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青青子衿，悠悠我心。纵我不往，子宁不嗣音？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青青子佩，悠悠我思。纵我不往，子宁不来？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挑兮达兮，在城阙兮。一日不见，如三月兮。</a:t>
            </a:r>
          </a:p>
          <a:p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9297" y="1656986"/>
            <a:ext cx="4758655" cy="936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感受诗歌音韵美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85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重点词语解释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子：男子的美称。   </a:t>
            </a:r>
          </a:p>
          <a:p>
            <a:r>
              <a:rPr lang="zh-CN" altLang="en-US" b="1" dirty="0" smtClean="0"/>
              <a:t>衿：衣领。</a:t>
            </a:r>
          </a:p>
          <a:p>
            <a:r>
              <a:rPr lang="zh-CN" altLang="en-US" b="1" dirty="0" smtClean="0"/>
              <a:t>悠悠：深思的样子。 </a:t>
            </a:r>
          </a:p>
          <a:p>
            <a:r>
              <a:rPr lang="zh-CN" altLang="en-US" b="1" dirty="0" smtClean="0"/>
              <a:t>宁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nìnɡ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：岂，难道。</a:t>
            </a:r>
          </a:p>
          <a:p>
            <a:r>
              <a:rPr lang="zh-CN" altLang="en-US" b="1" dirty="0" smtClean="0"/>
              <a:t>嗣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sì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音：继续通音信。嗣：继续。</a:t>
            </a:r>
          </a:p>
          <a:p>
            <a:r>
              <a:rPr lang="zh-CN" altLang="en-US" b="1" dirty="0" smtClean="0"/>
              <a:t>挑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tāo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兮达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tà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兮：即挑达，往来相见的样子。</a:t>
            </a:r>
          </a:p>
          <a:p>
            <a:r>
              <a:rPr lang="zh-CN" altLang="en-US" b="1" dirty="0" smtClean="0"/>
              <a:t>城阙：城门两边的高台。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8545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760" y="63122"/>
            <a:ext cx="2726946" cy="1325563"/>
          </a:xfrm>
        </p:spPr>
        <p:txBody>
          <a:bodyPr/>
          <a:lstStyle/>
          <a:p>
            <a:r>
              <a:rPr lang="zh-CN" altLang="en-US" b="1" kern="100" dirty="0" smtClean="0">
                <a:effectLst/>
                <a:latin typeface="宋体"/>
              </a:rPr>
              <a:t>古今对译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9011" y="1240100"/>
            <a:ext cx="7940314" cy="5504649"/>
          </a:xfrm>
        </p:spPr>
        <p:txBody>
          <a:bodyPr>
            <a:noAutofit/>
          </a:bodyPr>
          <a:lstStyle/>
          <a:p>
            <a:r>
              <a:rPr lang="zh-CN" altLang="en-US" sz="2400" b="1" dirty="0" smtClean="0"/>
              <a:t>青青子衿，悠悠我心。</a:t>
            </a:r>
          </a:p>
          <a:p>
            <a:r>
              <a:rPr lang="zh-CN" altLang="en-US" sz="2400" b="1" dirty="0" smtClean="0"/>
              <a:t>青青的是你的衣领，悠悠的是我的心境。</a:t>
            </a:r>
          </a:p>
          <a:p>
            <a:r>
              <a:rPr lang="zh-CN" altLang="en-US" sz="2400" b="1" dirty="0" smtClean="0"/>
              <a:t>纵我不往，子宁不嗣音？</a:t>
            </a:r>
          </a:p>
          <a:p>
            <a:r>
              <a:rPr lang="zh-CN" altLang="en-US" sz="2400" b="1" dirty="0" smtClean="0"/>
              <a:t>纵然我不曾去会你，难道你就此断音信？</a:t>
            </a:r>
          </a:p>
          <a:p>
            <a:r>
              <a:rPr lang="zh-CN" altLang="en-US" sz="2400" b="1" dirty="0" smtClean="0"/>
              <a:t>青青子佩，悠悠我思。</a:t>
            </a:r>
          </a:p>
          <a:p>
            <a:r>
              <a:rPr lang="zh-CN" altLang="en-US" sz="2400" b="1" dirty="0" smtClean="0"/>
              <a:t>青青的是你的佩带，悠悠的是我的情怀。</a:t>
            </a:r>
          </a:p>
          <a:p>
            <a:r>
              <a:rPr lang="zh-CN" altLang="en-US" sz="2400" b="1" dirty="0" smtClean="0"/>
              <a:t>纵我不往，子宁不来？</a:t>
            </a:r>
          </a:p>
          <a:p>
            <a:r>
              <a:rPr lang="zh-CN" altLang="en-US" sz="2400" b="1" dirty="0" smtClean="0"/>
              <a:t>纵然我不曾去会你，难道你不能主动来？</a:t>
            </a:r>
          </a:p>
          <a:p>
            <a:r>
              <a:rPr lang="zh-CN" altLang="en-US" sz="2400" b="1" dirty="0" smtClean="0"/>
              <a:t>挑兮达兮，在城阙兮。</a:t>
            </a:r>
          </a:p>
          <a:p>
            <a:r>
              <a:rPr lang="zh-CN" altLang="en-US" sz="2400" b="1" dirty="0" smtClean="0"/>
              <a:t>我来回踱着步子呵，在这高高城楼上啊。</a:t>
            </a:r>
          </a:p>
          <a:p>
            <a:r>
              <a:rPr lang="zh-CN" altLang="en-US" sz="2400" b="1" dirty="0" smtClean="0"/>
              <a:t>一日不见，如三月兮！</a:t>
            </a:r>
          </a:p>
          <a:p>
            <a:r>
              <a:rPr lang="zh-CN" altLang="en-US" sz="2400" b="1" dirty="0" smtClean="0"/>
              <a:t>一天不见你的面呵，好像已有三月长啊！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237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205" y="33556"/>
            <a:ext cx="4328406" cy="679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诗歌内容赏析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5255" y="1486527"/>
            <a:ext cx="8229600" cy="486251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</a:rPr>
              <a:t>这首诗写一个女子在城楼上等候她的恋人。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B050"/>
                </a:solidFill>
              </a:rPr>
              <a:t>全诗三章，采用倒叙手法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。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</a:rPr>
              <a:t>前</a:t>
            </a:r>
            <a:r>
              <a:rPr lang="zh-CN" altLang="en-US" sz="2800" b="1" dirty="0">
                <a:solidFill>
                  <a:srgbClr val="00B050"/>
                </a:solidFill>
              </a:rPr>
              <a:t>两章以</a:t>
            </a:r>
            <a:r>
              <a:rPr lang="zh-CN" altLang="en-US" sz="2800" b="1" dirty="0">
                <a:solidFill>
                  <a:srgbClr val="00B050"/>
                </a:solidFill>
                <a:latin typeface="Arial"/>
              </a:rPr>
              <a:t>“</a:t>
            </a:r>
            <a:r>
              <a:rPr lang="zh-CN" altLang="en-US" sz="2800" b="1" dirty="0">
                <a:solidFill>
                  <a:srgbClr val="00B050"/>
                </a:solidFill>
              </a:rPr>
              <a:t>我</a:t>
            </a:r>
            <a:r>
              <a:rPr lang="zh-CN" altLang="en-US" sz="2800" b="1" dirty="0">
                <a:solidFill>
                  <a:srgbClr val="00B050"/>
                </a:solidFill>
                <a:latin typeface="Arial"/>
              </a:rPr>
              <a:t>”</a:t>
            </a:r>
            <a:r>
              <a:rPr lang="zh-CN" altLang="en-US" sz="2800" b="1" dirty="0">
                <a:solidFill>
                  <a:srgbClr val="00B050"/>
                </a:solidFill>
              </a:rPr>
              <a:t>的口气自述怀人。</a:t>
            </a:r>
            <a:r>
              <a:rPr lang="zh-CN" altLang="en-US" sz="2800" b="1" dirty="0">
                <a:solidFill>
                  <a:srgbClr val="00B050"/>
                </a:solidFill>
                <a:latin typeface="Arial"/>
              </a:rPr>
              <a:t>“</a:t>
            </a:r>
            <a:r>
              <a:rPr lang="zh-CN" altLang="en-US" sz="2800" b="1" dirty="0">
                <a:solidFill>
                  <a:srgbClr val="00B050"/>
                </a:solidFill>
              </a:rPr>
              <a:t>青青子衿</a:t>
            </a:r>
            <a:r>
              <a:rPr lang="zh-CN" altLang="en-US" sz="2800" b="1" dirty="0">
                <a:solidFill>
                  <a:srgbClr val="00B050"/>
                </a:solidFill>
                <a:latin typeface="Arial"/>
              </a:rPr>
              <a:t>”</a:t>
            </a:r>
            <a:r>
              <a:rPr lang="zh-CN" altLang="en-US" sz="2800" b="1" dirty="0">
                <a:solidFill>
                  <a:srgbClr val="00B050"/>
                </a:solidFill>
              </a:rPr>
              <a:t>，</a:t>
            </a:r>
            <a:r>
              <a:rPr lang="zh-CN" altLang="en-US" sz="2800" b="1" dirty="0">
                <a:solidFill>
                  <a:srgbClr val="00B050"/>
                </a:solidFill>
                <a:latin typeface="Arial"/>
              </a:rPr>
              <a:t>“</a:t>
            </a:r>
            <a:r>
              <a:rPr lang="zh-CN" altLang="en-US" sz="2800" b="1" dirty="0">
                <a:solidFill>
                  <a:srgbClr val="00B050"/>
                </a:solidFill>
              </a:rPr>
              <a:t>青青子佩</a:t>
            </a:r>
            <a:r>
              <a:rPr lang="zh-CN" altLang="en-US" sz="2800" b="1" dirty="0">
                <a:solidFill>
                  <a:srgbClr val="00B050"/>
                </a:solidFill>
                <a:latin typeface="Arial"/>
              </a:rPr>
              <a:t>”</a:t>
            </a:r>
            <a:r>
              <a:rPr lang="zh-CN" altLang="en-US" sz="2800" b="1" dirty="0">
                <a:solidFill>
                  <a:srgbClr val="00B050"/>
                </a:solidFill>
              </a:rPr>
              <a:t>，是以恋人的衣饰借代恋人。对方的衣饰给她留下这么深刻的印象，使她念念不忘，可想见其相思萦怀之情。如今因受阻不能前去赴约，只好等恋人过来相会，可望穿秋水，不见影儿，浓浓的爱意不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由转化</a:t>
            </a:r>
            <a:r>
              <a:rPr lang="zh-CN" altLang="en-US" sz="2800" b="1" dirty="0">
                <a:solidFill>
                  <a:srgbClr val="00B050"/>
                </a:solidFill>
              </a:rPr>
              <a:t>为惆怅与幽怨：纵然我没有去找你，你为何就不能捎个音信</a:t>
            </a:r>
            <a:r>
              <a:rPr lang="en-US" altLang="zh-CN" sz="2800" b="1" dirty="0">
                <a:solidFill>
                  <a:srgbClr val="00B050"/>
                </a:solidFill>
              </a:rPr>
              <a:t>?</a:t>
            </a:r>
            <a:r>
              <a:rPr lang="zh-CN" altLang="en-US" sz="2800" b="1" dirty="0">
                <a:solidFill>
                  <a:srgbClr val="00B050"/>
                </a:solidFill>
              </a:rPr>
              <a:t>纵然我没有去找你，你为何就不能主动前来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。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</a:rPr>
              <a:t>第三</a:t>
            </a:r>
            <a:r>
              <a:rPr lang="zh-CN" altLang="en-US" sz="2800" b="1" dirty="0">
                <a:solidFill>
                  <a:srgbClr val="00B050"/>
                </a:solidFill>
              </a:rPr>
              <a:t>章点明地点，写她在城楼上因久候恋人不至而心烦意乱，来来回回地走个不停，觉得虽然只有一天不见面，却好像分别了三个月那么漫长。</a:t>
            </a:r>
          </a:p>
        </p:txBody>
      </p:sp>
    </p:spTree>
    <p:extLst>
      <p:ext uri="{BB962C8B-B14F-4D97-AF65-F5344CB8AC3E}">
        <p14:creationId xmlns:p14="http://schemas.microsoft.com/office/powerpoint/2010/main" val="256985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0" name="Rectangle 6"/>
          <p:cNvSpPr>
            <a:spLocks noGrp="1" noChangeArrowheads="1"/>
          </p:cNvSpPr>
          <p:nvPr>
            <p:ph type="title"/>
          </p:nvPr>
        </p:nvSpPr>
        <p:spPr>
          <a:xfrm>
            <a:off x="467544" y="10745"/>
            <a:ext cx="8229600" cy="863600"/>
          </a:xfrm>
        </p:spPr>
        <p:txBody>
          <a:bodyPr/>
          <a:lstStyle/>
          <a:p>
            <a:r>
              <a:rPr lang="zh-CN" altLang="en-US" dirty="0"/>
              <a:t>内容赏析</a:t>
            </a:r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0" y="836712"/>
            <a:ext cx="9144000" cy="481746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FF"/>
                </a:solidFill>
              </a:rPr>
              <a:t>          </a:t>
            </a:r>
            <a:r>
              <a:rPr lang="zh-CN" altLang="en-US" sz="2400" b="1" dirty="0">
                <a:solidFill>
                  <a:srgbClr val="0000FF"/>
                </a:solidFill>
              </a:rPr>
              <a:t>全诗五十字不到，但女主人公等待恋人时的焦灼万分的情状宛然如在眼前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。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indent="228600"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</a:rPr>
              <a:t>这种</a:t>
            </a:r>
            <a:r>
              <a:rPr lang="zh-CN" altLang="en-US" sz="2400" b="1" dirty="0">
                <a:solidFill>
                  <a:srgbClr val="0000FF"/>
                </a:solidFill>
              </a:rPr>
              <a:t>艺术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效果</a:t>
            </a:r>
            <a:r>
              <a:rPr lang="zh-CN" altLang="en-US" sz="2400" b="1" dirty="0">
                <a:solidFill>
                  <a:srgbClr val="0000FF"/>
                </a:solidFill>
              </a:rPr>
              <a:t>的获得，在于诗人在创作中运用了大量的</a:t>
            </a:r>
            <a:r>
              <a:rPr lang="zh-CN" altLang="en-US" sz="2400" b="1" u="sng" dirty="0">
                <a:solidFill>
                  <a:srgbClr val="FF0000"/>
                </a:solidFill>
              </a:rPr>
              <a:t>心理</a:t>
            </a:r>
            <a:r>
              <a:rPr lang="zh-CN" altLang="en-US" sz="2400" b="1" dirty="0">
                <a:solidFill>
                  <a:srgbClr val="0000FF"/>
                </a:solidFill>
              </a:rPr>
              <a:t>描写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。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indent="228600"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</a:rPr>
              <a:t>诗</a:t>
            </a:r>
            <a:r>
              <a:rPr lang="zh-CN" altLang="en-US" sz="2400" b="1" dirty="0">
                <a:solidFill>
                  <a:srgbClr val="0000FF"/>
                </a:solidFill>
              </a:rPr>
              <a:t>中表现这个女子的动作行为仅用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</a:rPr>
              <a:t>挑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</a:rPr>
              <a:t>达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</a:rPr>
              <a:t>二字，主要笔墨都用在刻划她的心理活动上，如前两章对恋人既全无音信、叉不见影儿的埋怨，末章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</a:rPr>
              <a:t>一日不见，如三月兮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</a:rPr>
              <a:t>的独白。两段</a:t>
            </a:r>
            <a:r>
              <a:rPr lang="zh-CN" altLang="en-US" sz="2400" b="1" dirty="0">
                <a:solidFill>
                  <a:srgbClr val="FF0000"/>
                </a:solidFill>
              </a:rPr>
              <a:t>埋怨</a:t>
            </a:r>
            <a:r>
              <a:rPr lang="zh-CN" altLang="en-US" sz="2400" b="1" dirty="0">
                <a:solidFill>
                  <a:srgbClr val="0000FF"/>
                </a:solidFill>
              </a:rPr>
              <a:t>之辞，以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</a:rPr>
              <a:t>纵我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</a:rPr>
              <a:t>与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</a:rPr>
              <a:t>子宁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</a:rPr>
              <a:t>对举，</a:t>
            </a:r>
            <a:r>
              <a:rPr lang="zh-CN" altLang="en-US" sz="2400" b="1" dirty="0">
                <a:solidFill>
                  <a:srgbClr val="FF0000"/>
                </a:solidFill>
              </a:rPr>
              <a:t>急盼</a:t>
            </a:r>
            <a:r>
              <a:rPr lang="zh-CN" altLang="en-US" sz="2400" b="1" dirty="0">
                <a:solidFill>
                  <a:srgbClr val="0000FF"/>
                </a:solidFill>
              </a:rPr>
              <a:t>之情中不无</a:t>
            </a:r>
            <a:r>
              <a:rPr lang="zh-CN" altLang="en-US" sz="2400" b="1" dirty="0">
                <a:solidFill>
                  <a:srgbClr val="FF0000"/>
                </a:solidFill>
              </a:rPr>
              <a:t>矜持</a:t>
            </a:r>
            <a:r>
              <a:rPr lang="zh-CN" altLang="en-US" sz="2400" b="1" dirty="0">
                <a:solidFill>
                  <a:srgbClr val="0000FF"/>
                </a:solidFill>
              </a:rPr>
              <a:t>之态，令人生出无限想像，可谓字少而意多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。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 indent="228600"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</a:rPr>
              <a:t>末尾</a:t>
            </a:r>
            <a:r>
              <a:rPr lang="zh-CN" altLang="en-US" sz="2400" b="1" dirty="0">
                <a:solidFill>
                  <a:srgbClr val="0000FF"/>
                </a:solidFill>
              </a:rPr>
              <a:t>的内心独白，则通过夸张修辞技巧，造成主观时间与客观时间的</a:t>
            </a:r>
            <a:r>
              <a:rPr lang="zh-CN" altLang="en-US" sz="2400" b="1" dirty="0">
                <a:solidFill>
                  <a:srgbClr val="FF0000"/>
                </a:solidFill>
              </a:rPr>
              <a:t>反差</a:t>
            </a:r>
            <a:r>
              <a:rPr lang="zh-CN" altLang="en-US" sz="2400" b="1" dirty="0">
                <a:solidFill>
                  <a:srgbClr val="0000FF"/>
                </a:solidFill>
              </a:rPr>
              <a:t>，从而将其强烈的情绪心理形象地表现了出来，可谓因夸以成状，沿饰而得奇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。</a:t>
            </a:r>
            <a:endParaRPr lang="en-US" altLang="zh-CN" sz="24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9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872" y="877669"/>
            <a:ext cx="7886700" cy="2586984"/>
          </a:xfrm>
        </p:spPr>
        <p:txBody>
          <a:bodyPr>
            <a:normAutofit lnSpcReduction="10000"/>
          </a:bodyPr>
          <a:lstStyle/>
          <a:p>
            <a:pPr lvl="0" indent="22860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心理描写</a:t>
            </a:r>
            <a:r>
              <a:rPr lang="zh-CN" altLang="en-US" sz="3200" b="1" dirty="0">
                <a:solidFill>
                  <a:prstClr val="black"/>
                </a:solidFill>
              </a:rPr>
              <a:t>手法，在后世文坛已发展得淋漓尽致，而上溯其源，本诗已开其先。所以钱钟书指出：</a:t>
            </a:r>
            <a:r>
              <a:rPr lang="zh-CN" altLang="en-US" sz="3200" b="1" dirty="0">
                <a:solidFill>
                  <a:prstClr val="black"/>
                </a:solidFill>
                <a:latin typeface="Arial"/>
              </a:rPr>
              <a:t>“</a:t>
            </a:r>
            <a:r>
              <a:rPr lang="en-US" altLang="zh-CN" sz="3200" b="1" dirty="0">
                <a:solidFill>
                  <a:prstClr val="black"/>
                </a:solidFill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</a:rPr>
              <a:t>子衿</a:t>
            </a:r>
            <a:r>
              <a:rPr lang="en-US" altLang="zh-CN" sz="3200" b="1" dirty="0">
                <a:solidFill>
                  <a:prstClr val="black"/>
                </a:solidFill>
              </a:rPr>
              <a:t>》</a:t>
            </a:r>
            <a:r>
              <a:rPr lang="zh-CN" altLang="en-US" sz="3200" b="1" dirty="0">
                <a:solidFill>
                  <a:prstClr val="black"/>
                </a:solidFill>
              </a:rPr>
              <a:t>云</a:t>
            </a:r>
            <a:r>
              <a:rPr lang="zh-CN" altLang="en-US" sz="3200" b="1" dirty="0">
                <a:solidFill>
                  <a:prstClr val="black"/>
                </a:solidFill>
                <a:latin typeface="Arial"/>
              </a:rPr>
              <a:t>‘</a:t>
            </a:r>
            <a:r>
              <a:rPr lang="zh-CN" altLang="en-US" sz="3200" b="1" dirty="0">
                <a:solidFill>
                  <a:prstClr val="black"/>
                </a:solidFill>
              </a:rPr>
              <a:t>纵我不往，于宁不嗣音？</a:t>
            </a:r>
            <a:r>
              <a:rPr lang="zh-CN" altLang="en-US" sz="3200" b="1" dirty="0">
                <a:solidFill>
                  <a:prstClr val="black"/>
                </a:solidFill>
                <a:latin typeface="Arial"/>
              </a:rPr>
              <a:t>’‘</a:t>
            </a:r>
            <a:r>
              <a:rPr lang="zh-CN" altLang="en-US" sz="3200" b="1" dirty="0">
                <a:solidFill>
                  <a:prstClr val="black"/>
                </a:solidFill>
              </a:rPr>
              <a:t>子宁不来</a:t>
            </a:r>
            <a:r>
              <a:rPr lang="zh-CN" altLang="en-US" sz="3200" b="1" dirty="0">
                <a:solidFill>
                  <a:prstClr val="black"/>
                </a:solidFill>
                <a:latin typeface="Arial"/>
              </a:rPr>
              <a:t>’</a:t>
            </a:r>
            <a:r>
              <a:rPr lang="zh-CN" altLang="en-US" sz="3200" b="1" dirty="0">
                <a:solidFill>
                  <a:prstClr val="black"/>
                </a:solidFill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薄责己而厚望于人</a:t>
            </a:r>
            <a:r>
              <a:rPr lang="zh-CN" altLang="en-US" sz="3200" b="1" dirty="0">
                <a:solidFill>
                  <a:prstClr val="black"/>
                </a:solidFill>
              </a:rPr>
              <a:t>也，已开后世小说言情心理描绘矣。</a:t>
            </a:r>
            <a:r>
              <a:rPr lang="zh-CN" altLang="en-US" sz="3200" b="1" dirty="0">
                <a:solidFill>
                  <a:prstClr val="black"/>
                </a:solidFill>
                <a:latin typeface="Arial"/>
              </a:rPr>
              <a:t>”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73" y="3053898"/>
            <a:ext cx="5045761" cy="378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96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教学目标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了解有关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诗经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的文学常识，有感情地朗读并背诵古诗，把握这两首诗的内容及其思想感情。（重点）</a:t>
            </a:r>
          </a:p>
          <a:p>
            <a:r>
              <a:rPr lang="zh-CN" altLang="en-US" b="1" dirty="0" smtClean="0"/>
              <a:t> </a:t>
            </a:r>
            <a:r>
              <a:rPr lang="en-US" altLang="zh-CN" b="1" dirty="0" smtClean="0"/>
              <a:t>2.</a:t>
            </a:r>
            <a:r>
              <a:rPr lang="zh-CN" altLang="en-US" b="1" dirty="0" smtClean="0"/>
              <a:t>学习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诗经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中赋、比、兴的创作手法及其章法节奏的特点；分析诗歌的语言特色，体会诗歌的音韵美、意境美、含蓄美。（难点）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3.</a:t>
            </a:r>
            <a:r>
              <a:rPr lang="zh-CN" altLang="en-US" b="1" dirty="0" smtClean="0">
                <a:solidFill>
                  <a:srgbClr val="FF0000"/>
                </a:solidFill>
              </a:rPr>
              <a:t>感受诗歌的艺术魅力，正确认识古代劳动人民对美好爱情的追求。（重点）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61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1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kern="100" dirty="0" smtClean="0">
                <a:effectLst/>
                <a:latin typeface="宋体"/>
              </a:rPr>
              <a:t>主旨归纳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kern="100" dirty="0" smtClean="0">
                <a:effectLst/>
                <a:latin typeface="宋体"/>
              </a:rPr>
              <a:t>这首诗写一个女子在城楼上</a:t>
            </a:r>
            <a:r>
              <a:rPr lang="zh-CN" altLang="en-US" sz="4000" b="1" kern="100" dirty="0" smtClean="0">
                <a:solidFill>
                  <a:srgbClr val="FF0000"/>
                </a:solidFill>
                <a:effectLst/>
                <a:latin typeface="宋体"/>
              </a:rPr>
              <a:t>等候</a:t>
            </a:r>
            <a:r>
              <a:rPr lang="zh-CN" altLang="en-US" sz="4000" b="1" kern="100" dirty="0" smtClean="0">
                <a:effectLst/>
                <a:latin typeface="宋体"/>
              </a:rPr>
              <a:t>她的恋人，表现了这位热恋中的女子</a:t>
            </a:r>
            <a:r>
              <a:rPr lang="zh-CN" altLang="en-US" sz="4000" b="1" kern="100" dirty="0" smtClean="0">
                <a:solidFill>
                  <a:srgbClr val="FF0000"/>
                </a:solidFill>
                <a:effectLst/>
                <a:latin typeface="宋体"/>
              </a:rPr>
              <a:t>焦急不安、情深意切</a:t>
            </a:r>
            <a:r>
              <a:rPr lang="zh-CN" altLang="en-US" sz="4000" b="1" kern="100" dirty="0" smtClean="0">
                <a:effectLst/>
                <a:latin typeface="宋体"/>
              </a:rPr>
              <a:t>的真挚感情。</a:t>
            </a:r>
            <a:endParaRPr lang="zh-CN" altLang="en-US" sz="4000" b="1" kern="100" dirty="0" smtClean="0">
              <a:effectLst/>
              <a:latin typeface="Calibri"/>
            </a:endParaRPr>
          </a:p>
          <a:p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7374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艺术手法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一</a:t>
            </a:r>
            <a:r>
              <a:rPr lang="zh-CN" altLang="en-US" b="1" dirty="0" smtClean="0">
                <a:solidFill>
                  <a:srgbClr val="FF0000"/>
                </a:solidFill>
              </a:rPr>
              <a:t>、 “</a:t>
            </a:r>
            <a:r>
              <a:rPr lang="zh-CN" altLang="en-US" b="1" dirty="0" smtClean="0">
                <a:solidFill>
                  <a:srgbClr val="FF0000"/>
                </a:solidFill>
              </a:rPr>
              <a:t>赋</a:t>
            </a:r>
            <a:r>
              <a:rPr lang="zh-CN" altLang="en-US" b="1" dirty="0" smtClean="0">
                <a:solidFill>
                  <a:srgbClr val="FF0000"/>
                </a:solidFill>
              </a:rPr>
              <a:t>”的</a:t>
            </a:r>
            <a:r>
              <a:rPr lang="zh-CN" altLang="en-US" b="1" dirty="0">
                <a:solidFill>
                  <a:srgbClr val="FF0000"/>
                </a:solidFill>
              </a:rPr>
              <a:t>运用。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>
                <a:latin typeface="Arial"/>
              </a:rPr>
              <a:t>“</a:t>
            </a:r>
            <a:r>
              <a:rPr lang="zh-CN" altLang="en-US" b="1" dirty="0"/>
              <a:t>赋</a:t>
            </a:r>
            <a:r>
              <a:rPr lang="zh-CN" altLang="en-US" b="1" dirty="0">
                <a:latin typeface="Arial"/>
              </a:rPr>
              <a:t>”</a:t>
            </a:r>
            <a:r>
              <a:rPr lang="zh-CN" altLang="en-US" b="1" dirty="0"/>
              <a:t>就是铺陈直叙。即诗人把思想感情及有关的事物平铺直叙地表达</a:t>
            </a:r>
            <a:r>
              <a:rPr lang="zh-CN" altLang="en-US" b="1" dirty="0" smtClean="0"/>
              <a:t>出来，创造</a:t>
            </a:r>
            <a:r>
              <a:rPr lang="zh-CN" altLang="en-US" b="1" dirty="0"/>
              <a:t>了诗歌的艺术形象。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二、句式以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四言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b="1" dirty="0">
                <a:solidFill>
                  <a:srgbClr val="FF0000"/>
                </a:solidFill>
              </a:rPr>
              <a:t>为主，其间杂有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五言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三、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重章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叠句</a:t>
            </a:r>
            <a:r>
              <a:rPr lang="zh-CN" altLang="en-US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b="1" dirty="0">
                <a:solidFill>
                  <a:srgbClr val="FF0000"/>
                </a:solidFill>
              </a:rPr>
              <a:t>的</a:t>
            </a:r>
            <a:r>
              <a:rPr lang="zh-CN" altLang="en-US" b="1" dirty="0" smtClean="0">
                <a:solidFill>
                  <a:srgbClr val="FF0000"/>
                </a:solidFill>
              </a:rPr>
              <a:t>使用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</a:t>
            </a:r>
            <a:r>
              <a:rPr lang="zh-CN" altLang="en-US" b="1" dirty="0"/>
              <a:t>“重章”、“叠句”的</a:t>
            </a:r>
            <a:r>
              <a:rPr lang="zh-CN" altLang="en-US" b="1" dirty="0" smtClean="0"/>
              <a:t>使用构成</a:t>
            </a:r>
            <a:r>
              <a:rPr lang="zh-CN" altLang="en-US" b="1" dirty="0"/>
              <a:t>了，回复往返，一唱三叹的艺术效果，不仅使语言具有了音乐美，而且在表意和修辞上也具有很好的效果。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249893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板书设计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1556792"/>
            <a:ext cx="5770984" cy="4530725"/>
          </a:xfrm>
        </p:spPr>
        <p:txBody>
          <a:bodyPr>
            <a:normAutofit/>
          </a:bodyPr>
          <a:lstStyle/>
          <a:p>
            <a:pPr marL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100" dirty="0" smtClean="0">
                <a:solidFill>
                  <a:srgbClr val="FF0000"/>
                </a:solidFill>
                <a:effectLst/>
                <a:latin typeface="宋体"/>
              </a:rPr>
              <a:t>式微</a:t>
            </a:r>
            <a:endParaRPr lang="en-US" altLang="zh-CN" sz="3200" b="1" kern="100" dirty="0" smtClean="0">
              <a:solidFill>
                <a:srgbClr val="FF0000"/>
              </a:solidFill>
              <a:effectLst/>
              <a:latin typeface="宋体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100" dirty="0" smtClean="0">
                <a:effectLst/>
                <a:latin typeface="宋体"/>
              </a:rPr>
              <a:t>劳动人民遭受压迫苦不堪言</a:t>
            </a:r>
            <a:endParaRPr lang="en-US" altLang="zh-CN" sz="3200" b="1" kern="100" dirty="0" smtClean="0">
              <a:effectLst/>
              <a:latin typeface="宋体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</a:pPr>
            <a:endParaRPr lang="en-US" altLang="zh-CN" sz="3200" b="1" kern="100" dirty="0">
              <a:effectLst/>
              <a:latin typeface="宋体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</a:pPr>
            <a:endParaRPr lang="zh-CN" altLang="en-US" sz="3200" b="1" kern="100" dirty="0" smtClean="0">
              <a:effectLst/>
              <a:latin typeface="Calibri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100" dirty="0" smtClean="0">
                <a:solidFill>
                  <a:srgbClr val="FF0000"/>
                </a:solidFill>
                <a:effectLst/>
                <a:latin typeface="宋体"/>
              </a:rPr>
              <a:t>子衿</a:t>
            </a:r>
            <a:endParaRPr lang="en-US" altLang="zh-CN" sz="3200" b="1" kern="100" dirty="0" smtClean="0">
              <a:solidFill>
                <a:srgbClr val="FF0000"/>
              </a:solidFill>
              <a:effectLst/>
              <a:latin typeface="宋体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100" dirty="0" smtClean="0">
                <a:effectLst/>
                <a:latin typeface="宋体"/>
              </a:rPr>
              <a:t>对恋人的焦灼思念 </a:t>
            </a:r>
            <a:endParaRPr lang="zh-CN" altLang="en-US" sz="3200" b="1" kern="100" dirty="0" smtClean="0">
              <a:effectLst/>
              <a:latin typeface="Calibri"/>
            </a:endParaRPr>
          </a:p>
          <a:p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4987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布置作业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82272"/>
          </a:xfrm>
        </p:spPr>
        <p:txBody>
          <a:bodyPr>
            <a:normAutofit/>
          </a:bodyPr>
          <a:lstStyle/>
          <a:p>
            <a:r>
              <a:rPr lang="zh-CN" altLang="en-US" sz="3200" b="1" kern="100" dirty="0" smtClean="0">
                <a:solidFill>
                  <a:srgbClr val="FF0000"/>
                </a:solidFill>
                <a:effectLst/>
                <a:latin typeface="宋体"/>
              </a:rPr>
              <a:t>背诵并默写两首诗</a:t>
            </a:r>
            <a:endParaRPr lang="zh-CN" altLang="en-US" sz="3200" b="1" kern="100" dirty="0" smtClean="0">
              <a:solidFill>
                <a:srgbClr val="FF0000"/>
              </a:solidFill>
              <a:effectLst/>
              <a:latin typeface="Calibri"/>
            </a:endParaRPr>
          </a:p>
          <a:p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2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03402" y="2294594"/>
            <a:ext cx="2190051" cy="1325563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再见！</a:t>
            </a:r>
            <a:endParaRPr lang="zh-CN" altLang="en-US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5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2242592" cy="1139825"/>
          </a:xfrm>
        </p:spPr>
        <p:txBody>
          <a:bodyPr/>
          <a:lstStyle/>
          <a:p>
            <a:r>
              <a:rPr lang="zh-CN" altLang="en-US" b="1" kern="100" dirty="0" smtClean="0">
                <a:effectLst/>
                <a:latin typeface="宋体"/>
              </a:rPr>
              <a:t>导入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309" y="1260088"/>
            <a:ext cx="8577743" cy="1038495"/>
          </a:xfrm>
        </p:spPr>
        <p:txBody>
          <a:bodyPr/>
          <a:lstStyle/>
          <a:p>
            <a:pPr lvl="0"/>
            <a:r>
              <a:rPr lang="zh-CN" altLang="en-US" b="1" kern="100" dirty="0" smtClean="0">
                <a:effectLst/>
                <a:latin typeface="宋体"/>
              </a:rPr>
              <a:t>四书五经之一的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诗经</a:t>
            </a:r>
            <a:r>
              <a:rPr lang="zh-CN" altLang="en-US" b="1" kern="100" dirty="0" smtClean="0">
                <a:effectLst/>
                <a:latin typeface="宋体"/>
              </a:rPr>
              <a:t>在我国文学史上有着崇高的地位，今天我们学习其中的两首</a:t>
            </a:r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《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式微</a:t>
            </a:r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》《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子衿</a:t>
            </a:r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》</a:t>
            </a:r>
            <a:r>
              <a:rPr lang="zh-CN" altLang="en-US" b="1" kern="100" dirty="0" smtClean="0">
                <a:effectLst/>
                <a:latin typeface="宋体"/>
              </a:rPr>
              <a:t>。</a:t>
            </a:r>
            <a:endParaRPr lang="zh-CN" altLang="en-US" kern="100" dirty="0" smtClean="0">
              <a:effectLst/>
              <a:latin typeface="Calibri"/>
            </a:endParaRP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54" y="2426516"/>
            <a:ext cx="8678498" cy="433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17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0"/>
            <a:ext cx="489585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诗经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复习</a:t>
            </a:r>
            <a:endParaRPr lang="zh-CN" altLang="en-US" b="1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3700" b="1" dirty="0"/>
              <a:t>       </a:t>
            </a:r>
            <a:r>
              <a:rPr lang="en-US" altLang="zh-CN" sz="3700" b="1" dirty="0">
                <a:solidFill>
                  <a:srgbClr val="FF0000"/>
                </a:solidFill>
              </a:rPr>
              <a:t>《</a:t>
            </a:r>
            <a:r>
              <a:rPr lang="zh-CN" altLang="en-US" sz="3700" b="1" dirty="0">
                <a:solidFill>
                  <a:srgbClr val="FF0000"/>
                </a:solidFill>
              </a:rPr>
              <a:t>诗经</a:t>
            </a:r>
            <a:r>
              <a:rPr lang="en-US" altLang="zh-CN" sz="3700" b="1" dirty="0">
                <a:solidFill>
                  <a:srgbClr val="FF0000"/>
                </a:solidFill>
              </a:rPr>
              <a:t>》</a:t>
            </a:r>
            <a:r>
              <a:rPr lang="zh-CN" altLang="en-US" sz="3700" b="1" dirty="0">
                <a:solidFill>
                  <a:srgbClr val="FF0000"/>
                </a:solidFill>
              </a:rPr>
              <a:t>是我国最早的一部诗歌总集，本称</a:t>
            </a:r>
            <a:r>
              <a:rPr lang="zh-CN" altLang="en-US" sz="3700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3700" b="1" dirty="0">
                <a:solidFill>
                  <a:srgbClr val="FF0000"/>
                </a:solidFill>
              </a:rPr>
              <a:t>诗</a:t>
            </a:r>
            <a:r>
              <a:rPr lang="zh-CN" altLang="en-US" sz="3700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3700" b="1" dirty="0">
                <a:solidFill>
                  <a:srgbClr val="FF0000"/>
                </a:solidFill>
              </a:rPr>
              <a:t>，汉代时被儒家奉为经典，才称</a:t>
            </a:r>
            <a:r>
              <a:rPr lang="en-US" altLang="zh-CN" sz="3700" b="1" dirty="0">
                <a:solidFill>
                  <a:srgbClr val="FF0000"/>
                </a:solidFill>
              </a:rPr>
              <a:t>《</a:t>
            </a:r>
            <a:r>
              <a:rPr lang="zh-CN" altLang="en-US" sz="3700" b="1" dirty="0">
                <a:solidFill>
                  <a:srgbClr val="FF0000"/>
                </a:solidFill>
              </a:rPr>
              <a:t>诗经</a:t>
            </a:r>
            <a:r>
              <a:rPr lang="en-US" altLang="zh-CN" sz="3700" b="1" dirty="0">
                <a:solidFill>
                  <a:srgbClr val="FF0000"/>
                </a:solidFill>
              </a:rPr>
              <a:t>》</a:t>
            </a:r>
            <a:r>
              <a:rPr lang="zh-CN" altLang="en-US" sz="3700" b="1" dirty="0">
                <a:solidFill>
                  <a:srgbClr val="FF0000"/>
                </a:solidFill>
              </a:rPr>
              <a:t>，收录了从西周到春秋时期的</a:t>
            </a:r>
            <a:r>
              <a:rPr lang="en-US" altLang="zh-CN" sz="3700" b="1" dirty="0">
                <a:solidFill>
                  <a:srgbClr val="FF0000"/>
                </a:solidFill>
              </a:rPr>
              <a:t>305</a:t>
            </a:r>
            <a:r>
              <a:rPr lang="zh-CN" altLang="en-US" sz="3700" b="1" dirty="0">
                <a:solidFill>
                  <a:srgbClr val="FF0000"/>
                </a:solidFill>
              </a:rPr>
              <a:t>篇诗歌，又称</a:t>
            </a:r>
            <a:r>
              <a:rPr lang="zh-CN" altLang="en-US" sz="3700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3700" b="1" dirty="0">
                <a:solidFill>
                  <a:srgbClr val="FF0000"/>
                </a:solidFill>
              </a:rPr>
              <a:t>诗三百</a:t>
            </a:r>
            <a:r>
              <a:rPr lang="zh-CN" altLang="en-US" sz="3700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3700" b="1" dirty="0">
                <a:solidFill>
                  <a:srgbClr val="FF0000"/>
                </a:solidFill>
              </a:rPr>
              <a:t>。</a:t>
            </a:r>
          </a:p>
          <a:p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57797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诗经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取材广泛</a:t>
            </a:r>
            <a:endParaRPr lang="zh-CN" altLang="en-US" b="1" dirty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3000" b="1"/>
              <a:t>《</a:t>
            </a:r>
            <a:r>
              <a:rPr lang="zh-CN" altLang="en-US" sz="3000" b="1"/>
              <a:t>诗经</a:t>
            </a:r>
            <a:r>
              <a:rPr lang="en-US" altLang="zh-CN" sz="3000" b="1"/>
              <a:t>》</a:t>
            </a:r>
            <a:r>
              <a:rPr lang="zh-CN" altLang="en-US" sz="3000" b="1"/>
              <a:t>是中国现实主义诗歌的源头。它形式多样</a:t>
            </a:r>
            <a:r>
              <a:rPr lang="en-US" altLang="zh-CN" sz="3000" b="1"/>
              <a:t>,</a:t>
            </a:r>
            <a:r>
              <a:rPr lang="zh-CN" altLang="en-US" b="1"/>
              <a:t>题材十分广泛，它反映了周的建国、周初的经济制度、生产状况以及一些重大的历史事件。不少民间创作还揭露了统治阶层的剥削丑行，反映了下层人民的生活和感情，再现了青年男女爱情和婚姻的悲喜剧，具有很高的文学价值。从整体上来看，它也可以说是华夏民族的史诗。</a:t>
            </a:r>
            <a:r>
              <a:rPr lang="zh-CN" altLang="en-US" sz="3000" b="1"/>
              <a:t>是周代社会的一面镜子。</a:t>
            </a:r>
          </a:p>
          <a:p>
            <a:endParaRPr lang="zh-CN" altLang="en-US" b="1"/>
          </a:p>
          <a:p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71708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诗经</a:t>
            </a:r>
            <a:r>
              <a:rPr lang="en-US" altLang="zh-CN" b="1" dirty="0"/>
              <a:t>》</a:t>
            </a:r>
            <a:r>
              <a:rPr lang="zh-CN" altLang="en-US" b="1" dirty="0" smtClean="0"/>
              <a:t>的体裁类别</a:t>
            </a:r>
            <a:endParaRPr lang="zh-CN" altLang="en-US" b="1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600" b="1" dirty="0"/>
              <a:t>       《</a:t>
            </a:r>
            <a:r>
              <a:rPr lang="zh-CN" altLang="en-US" sz="2600" b="1" dirty="0"/>
              <a:t>诗经</a:t>
            </a:r>
            <a:r>
              <a:rPr lang="en-US" altLang="zh-CN" sz="2600" b="1" dirty="0"/>
              <a:t>》</a:t>
            </a:r>
            <a:r>
              <a:rPr lang="zh-CN" altLang="en-US" sz="2600" b="1" dirty="0"/>
              <a:t>中的诗，当时都是能演唱的歌词。按所配乐曲的性质，可分成</a:t>
            </a:r>
            <a:r>
              <a:rPr lang="zh-CN" altLang="en-US" sz="2600" b="1" dirty="0">
                <a:solidFill>
                  <a:srgbClr val="FF0000"/>
                </a:solidFill>
              </a:rPr>
              <a:t>风、雅、颂</a:t>
            </a:r>
            <a:r>
              <a:rPr lang="zh-CN" altLang="en-US" sz="2600" b="1" dirty="0"/>
              <a:t>三类。</a:t>
            </a:r>
          </a:p>
          <a:p>
            <a:pPr>
              <a:buFont typeface="Wingdings" pitchFamily="2" charset="2"/>
              <a:buNone/>
            </a:pPr>
            <a:r>
              <a:rPr lang="zh-CN" altLang="en-US" sz="2700" b="1" dirty="0"/>
              <a:t>        </a:t>
            </a:r>
            <a:r>
              <a:rPr lang="zh-CN" altLang="en-US" sz="2700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</a:rPr>
              <a:t>风</a:t>
            </a:r>
            <a:r>
              <a:rPr lang="zh-CN" altLang="en-US" sz="2700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</a:rPr>
              <a:t>是民谣、土乐，有十五国风，</a:t>
            </a:r>
            <a:r>
              <a:rPr lang="en-US" altLang="zh-CN" sz="2700" b="1" dirty="0">
                <a:solidFill>
                  <a:srgbClr val="FF0000"/>
                </a:solidFill>
              </a:rPr>
              <a:t>160</a:t>
            </a:r>
            <a:r>
              <a:rPr lang="zh-CN" altLang="en-US" sz="2700" b="1" dirty="0">
                <a:solidFill>
                  <a:srgbClr val="FF0000"/>
                </a:solidFill>
              </a:rPr>
              <a:t>篇，大多数为劳动人民的口头创作，具有浓厚的民歌特色。</a:t>
            </a:r>
            <a:r>
              <a:rPr lang="zh-CN" altLang="en-US" sz="2700" b="1" dirty="0"/>
              <a:t/>
            </a:r>
            <a:br>
              <a:rPr lang="zh-CN" altLang="en-US" sz="2700" b="1" dirty="0"/>
            </a:br>
            <a:r>
              <a:rPr lang="zh-CN" altLang="en-US" sz="2700" b="1" dirty="0"/>
              <a:t>　　</a:t>
            </a:r>
            <a:r>
              <a:rPr lang="zh-CN" altLang="en-US" sz="2700" b="1" dirty="0">
                <a:solidFill>
                  <a:srgbClr val="00B050"/>
                </a:solidFill>
                <a:latin typeface="Arial"/>
              </a:rPr>
              <a:t>“</a:t>
            </a:r>
            <a:r>
              <a:rPr lang="zh-CN" altLang="en-US" sz="2700" b="1" dirty="0">
                <a:solidFill>
                  <a:srgbClr val="00B050"/>
                </a:solidFill>
              </a:rPr>
              <a:t>雅</a:t>
            </a:r>
            <a:r>
              <a:rPr lang="zh-CN" altLang="en-US" sz="2700" b="1" dirty="0">
                <a:solidFill>
                  <a:srgbClr val="00B050"/>
                </a:solidFill>
                <a:latin typeface="Arial"/>
              </a:rPr>
              <a:t>”</a:t>
            </a:r>
            <a:r>
              <a:rPr lang="zh-CN" altLang="en-US" sz="2700" b="1" dirty="0">
                <a:solidFill>
                  <a:srgbClr val="00B050"/>
                </a:solidFill>
              </a:rPr>
              <a:t>是周王朝直接统治地区的音乐，根据音节、律吕分为大雅、小雅，共</a:t>
            </a:r>
            <a:r>
              <a:rPr lang="en-US" altLang="zh-CN" sz="2700" b="1" dirty="0">
                <a:solidFill>
                  <a:srgbClr val="00B050"/>
                </a:solidFill>
              </a:rPr>
              <a:t>105</a:t>
            </a:r>
            <a:r>
              <a:rPr lang="zh-CN" altLang="en-US" sz="2700" b="1" dirty="0">
                <a:solidFill>
                  <a:srgbClr val="00B050"/>
                </a:solidFill>
              </a:rPr>
              <a:t>篇，多为贵族、士大夫所作。</a:t>
            </a:r>
            <a:br>
              <a:rPr lang="zh-CN" altLang="en-US" sz="2700" b="1" dirty="0">
                <a:solidFill>
                  <a:srgbClr val="00B050"/>
                </a:solidFill>
              </a:rPr>
            </a:br>
            <a:r>
              <a:rPr lang="zh-CN" altLang="en-US" sz="2700" b="1" dirty="0"/>
              <a:t>　　</a:t>
            </a:r>
            <a:r>
              <a:rPr lang="zh-CN" altLang="en-US" sz="2700" b="1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“</a:t>
            </a:r>
            <a:r>
              <a:rPr lang="zh-CN" altLang="en-US" sz="2700" b="1" dirty="0">
                <a:solidFill>
                  <a:schemeClr val="accent2">
                    <a:lumMod val="75000"/>
                  </a:schemeClr>
                </a:solidFill>
              </a:rPr>
              <a:t>颂</a:t>
            </a:r>
            <a:r>
              <a:rPr lang="zh-CN" altLang="en-US" sz="2700" b="1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”</a:t>
            </a:r>
            <a:r>
              <a:rPr lang="zh-CN" altLang="en-US" sz="2700" b="1" dirty="0">
                <a:solidFill>
                  <a:schemeClr val="accent2">
                    <a:lumMod val="75000"/>
                  </a:schemeClr>
                </a:solidFill>
              </a:rPr>
              <a:t>多采用庙堂祭祀舞曲，有商颂、周颂、鲁颂，共</a:t>
            </a:r>
            <a:r>
              <a:rPr lang="en-US" altLang="zh-CN" sz="2700" b="1" dirty="0">
                <a:solidFill>
                  <a:schemeClr val="accent2">
                    <a:lumMod val="75000"/>
                  </a:schemeClr>
                </a:solidFill>
              </a:rPr>
              <a:t>40</a:t>
            </a:r>
            <a:r>
              <a:rPr lang="zh-CN" altLang="en-US" sz="2700" b="1" dirty="0">
                <a:solidFill>
                  <a:schemeClr val="accent2">
                    <a:lumMod val="75000"/>
                  </a:schemeClr>
                </a:solidFill>
              </a:rPr>
              <a:t>篇。</a:t>
            </a:r>
            <a:r>
              <a:rPr lang="zh-CN" altLang="en-US" sz="2700" b="1" dirty="0" smtClean="0">
                <a:latin typeface="Arial"/>
              </a:rPr>
              <a:t>”</a:t>
            </a:r>
            <a:endParaRPr lang="en-US" altLang="zh-CN" sz="2700" b="1" dirty="0" smtClean="0">
              <a:latin typeface="Arial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600" b="1" dirty="0" smtClean="0">
                <a:solidFill>
                  <a:srgbClr val="FF0000"/>
                </a:solidFill>
              </a:rPr>
              <a:t>风</a:t>
            </a:r>
            <a:r>
              <a:rPr lang="zh-CN" altLang="en-US" sz="2600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</a:rPr>
              <a:t>代表着</a:t>
            </a:r>
            <a:r>
              <a:rPr lang="en-US" altLang="zh-CN" sz="2600" b="1" dirty="0">
                <a:solidFill>
                  <a:srgbClr val="FF0000"/>
                </a:solidFill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</a:rPr>
              <a:t>诗经</a:t>
            </a:r>
            <a:r>
              <a:rPr lang="en-US" altLang="zh-CN" sz="2600" b="1" dirty="0">
                <a:solidFill>
                  <a:srgbClr val="FF0000"/>
                </a:solidFill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</a:rPr>
              <a:t>的最高艺术成就，与屈原的</a:t>
            </a:r>
            <a:r>
              <a:rPr lang="en-US" altLang="zh-CN" sz="2600" b="1" dirty="0">
                <a:solidFill>
                  <a:srgbClr val="FF0000"/>
                </a:solidFill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</a:rPr>
              <a:t>离骚</a:t>
            </a:r>
            <a:r>
              <a:rPr lang="en-US" altLang="zh-CN" sz="2600" b="1" dirty="0">
                <a:solidFill>
                  <a:srgbClr val="FF0000"/>
                </a:solidFill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</a:rPr>
              <a:t>并称</a:t>
            </a:r>
            <a:r>
              <a:rPr lang="zh-CN" altLang="en-US" sz="2600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</a:rPr>
              <a:t>风骚</a:t>
            </a:r>
            <a:r>
              <a:rPr lang="zh-CN" altLang="en-US" sz="2600" b="1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8518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5155035" cy="418473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诗经</a:t>
            </a:r>
            <a:r>
              <a:rPr lang="en-US" altLang="zh-CN" b="1" dirty="0"/>
              <a:t>》</a:t>
            </a:r>
            <a:r>
              <a:rPr lang="en-US" altLang="zh-CN" b="1" dirty="0">
                <a:latin typeface="Arial"/>
              </a:rPr>
              <a:t>“</a:t>
            </a:r>
            <a:r>
              <a:rPr lang="zh-CN" altLang="en-US" b="1" dirty="0"/>
              <a:t>六艺</a:t>
            </a:r>
            <a:r>
              <a:rPr lang="zh-CN" altLang="en-US" b="1" dirty="0">
                <a:latin typeface="Arial"/>
              </a:rPr>
              <a:t>”</a:t>
            </a:r>
            <a:endParaRPr lang="zh-CN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226985" y="2868868"/>
            <a:ext cx="88839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赋是直接</a:t>
            </a:r>
            <a:r>
              <a:rPr lang="zh-CN" altLang="en-US" sz="2800" b="1" dirty="0">
                <a:solidFill>
                  <a:srgbClr val="FF0000"/>
                </a:solidFill>
              </a:rPr>
              <a:t>铺陈叙述</a:t>
            </a:r>
            <a:r>
              <a:rPr lang="zh-CN" altLang="en-US" sz="2800" b="1" dirty="0"/>
              <a:t>。是最基本的表现手法 </a:t>
            </a:r>
          </a:p>
          <a:p>
            <a:r>
              <a:rPr lang="en-US" altLang="zh-CN" sz="2800" b="1" dirty="0" smtClean="0"/>
              <a:t>2﹑</a:t>
            </a:r>
            <a:r>
              <a:rPr lang="zh-CN" altLang="en-US" sz="2800" b="1" dirty="0"/>
              <a:t>比即</a:t>
            </a:r>
            <a:r>
              <a:rPr lang="zh-CN" altLang="en-US" sz="2800" b="1" dirty="0">
                <a:solidFill>
                  <a:srgbClr val="FF0000"/>
                </a:solidFill>
              </a:rPr>
              <a:t>比喻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如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魏风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硕鼠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通篇用比。 </a:t>
            </a:r>
          </a:p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兴即</a:t>
            </a:r>
            <a:r>
              <a:rPr lang="zh-CN" altLang="en-US" sz="2800" b="1" dirty="0">
                <a:solidFill>
                  <a:srgbClr val="FF0000"/>
                </a:solidFill>
              </a:rPr>
              <a:t>起兴</a:t>
            </a:r>
            <a:r>
              <a:rPr lang="zh-CN" altLang="en-US" sz="2800" b="1" dirty="0"/>
              <a:t>，用其他东西引出要说的内容。 如“关关雎鸠，在河之洲。窈窕淑女，君子好逑。”即是用雎鸠鸟在河中叫起兴。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453006" y="922697"/>
            <a:ext cx="84318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black"/>
                </a:solidFill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</a:rPr>
              <a:t>诗经</a:t>
            </a:r>
            <a:r>
              <a:rPr lang="en-US" altLang="zh-CN" sz="3200" b="1" dirty="0">
                <a:solidFill>
                  <a:prstClr val="black"/>
                </a:solidFill>
              </a:rPr>
              <a:t>》 “</a:t>
            </a:r>
            <a:r>
              <a:rPr lang="zh-CN" altLang="en-US" sz="3200" b="1" dirty="0">
                <a:solidFill>
                  <a:prstClr val="black"/>
                </a:solidFill>
              </a:rPr>
              <a:t>六艺”，指的是“风、雅、颂”三种诗歌形式与“</a:t>
            </a:r>
            <a:r>
              <a:rPr lang="zh-CN" altLang="en-US" sz="3200" b="1" dirty="0">
                <a:solidFill>
                  <a:srgbClr val="FF0000"/>
                </a:solidFill>
              </a:rPr>
              <a:t>赋、比、兴</a:t>
            </a:r>
            <a:r>
              <a:rPr lang="zh-CN" altLang="en-US" sz="3200" b="1" dirty="0">
                <a:solidFill>
                  <a:prstClr val="black"/>
                </a:solidFill>
              </a:rPr>
              <a:t>”三种</a:t>
            </a:r>
            <a:r>
              <a:rPr lang="zh-CN" altLang="en-US" sz="3200" b="1" dirty="0">
                <a:solidFill>
                  <a:srgbClr val="FFC000"/>
                </a:solidFill>
              </a:rPr>
              <a:t>表现手法</a:t>
            </a:r>
            <a:r>
              <a:rPr lang="zh-CN" altLang="en-US" sz="3200" b="1" dirty="0">
                <a:solidFill>
                  <a:prstClr val="black"/>
                </a:solidFill>
              </a:rPr>
              <a:t>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2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effectLst/>
                <a:latin typeface="宋体"/>
              </a:rPr>
              <a:t>《</a:t>
            </a:r>
            <a:r>
              <a:rPr lang="zh-CN" altLang="en-US" b="1" kern="100" dirty="0" smtClean="0">
                <a:effectLst/>
                <a:latin typeface="宋体"/>
              </a:rPr>
              <a:t>式微</a:t>
            </a:r>
            <a:r>
              <a:rPr lang="en-US" altLang="zh-CN" b="1" kern="100" dirty="0" smtClean="0">
                <a:effectLst/>
                <a:latin typeface="宋体"/>
              </a:rPr>
              <a:t>》</a:t>
            </a:r>
            <a:r>
              <a:rPr lang="zh-CN" altLang="en-US" b="1" kern="100" dirty="0" smtClean="0">
                <a:effectLst/>
                <a:latin typeface="宋体"/>
              </a:rPr>
              <a:t>探究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432" y="1869304"/>
            <a:ext cx="8229600" cy="1972816"/>
          </a:xfrm>
        </p:spPr>
        <p:txBody>
          <a:bodyPr/>
          <a:lstStyle/>
          <a:p>
            <a:pPr lvl="0"/>
            <a:r>
              <a:rPr lang="en-US" altLang="zh-CN" b="1" kern="100" dirty="0" smtClean="0">
                <a:solidFill>
                  <a:srgbClr val="0070C0"/>
                </a:solidFill>
                <a:effectLst/>
                <a:latin typeface="宋体"/>
              </a:rPr>
              <a:t>《</a:t>
            </a:r>
            <a:r>
              <a:rPr lang="zh-CN" altLang="en-US" b="1" kern="100" dirty="0" smtClean="0">
                <a:solidFill>
                  <a:srgbClr val="0070C0"/>
                </a:solidFill>
                <a:effectLst/>
                <a:latin typeface="宋体"/>
              </a:rPr>
              <a:t>式微</a:t>
            </a:r>
            <a:r>
              <a:rPr lang="en-US" altLang="zh-CN" b="1" kern="100" dirty="0" smtClean="0">
                <a:solidFill>
                  <a:srgbClr val="0070C0"/>
                </a:solidFill>
                <a:effectLst/>
                <a:latin typeface="宋体"/>
              </a:rPr>
              <a:t>》</a:t>
            </a:r>
            <a:r>
              <a:rPr lang="zh-CN" altLang="en-US" b="1" kern="100" dirty="0" smtClean="0">
                <a:solidFill>
                  <a:srgbClr val="0070C0"/>
                </a:solidFill>
                <a:effectLst/>
                <a:latin typeface="宋体"/>
              </a:rPr>
              <a:t>出自</a:t>
            </a:r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《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诗经</a:t>
            </a:r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.</a:t>
            </a:r>
            <a:r>
              <a:rPr lang="zh-CN" altLang="en-US" b="1" kern="100" dirty="0" smtClean="0">
                <a:solidFill>
                  <a:srgbClr val="FF0000"/>
                </a:solidFill>
                <a:effectLst/>
                <a:latin typeface="宋体"/>
              </a:rPr>
              <a:t>邶风</a:t>
            </a:r>
            <a:r>
              <a:rPr lang="en-US" altLang="zh-CN" b="1" kern="100" dirty="0" smtClean="0">
                <a:solidFill>
                  <a:srgbClr val="FF0000"/>
                </a:solidFill>
                <a:effectLst/>
                <a:latin typeface="宋体"/>
              </a:rPr>
              <a:t>》</a:t>
            </a:r>
            <a:r>
              <a:rPr lang="zh-CN" altLang="en-US" b="1" kern="100" dirty="0" smtClean="0">
                <a:solidFill>
                  <a:srgbClr val="0070C0"/>
                </a:solidFill>
                <a:effectLst/>
                <a:latin typeface="宋体"/>
              </a:rPr>
              <a:t>，是一首先秦时代的诗歌。</a:t>
            </a:r>
            <a:endParaRPr lang="zh-CN" altLang="en-US" kern="100" dirty="0" smtClean="0">
              <a:solidFill>
                <a:srgbClr val="0070C0"/>
              </a:solidFill>
              <a:effectLst/>
              <a:latin typeface="Calibri"/>
            </a:endParaRPr>
          </a:p>
          <a:p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841" y="2751589"/>
            <a:ext cx="6345664" cy="389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69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7" y="2390862"/>
            <a:ext cx="7010135" cy="4265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594" y="155401"/>
            <a:ext cx="7886700" cy="1325563"/>
          </a:xfrm>
        </p:spPr>
        <p:txBody>
          <a:bodyPr/>
          <a:lstStyle/>
          <a:p>
            <a:pPr lvl="0"/>
            <a:r>
              <a:rPr lang="zh-CN" altLang="en-US" b="1" kern="100" dirty="0">
                <a:latin typeface="宋体"/>
              </a:rPr>
              <a:t>感受诗歌的音韵</a:t>
            </a:r>
            <a:r>
              <a:rPr lang="zh-CN" altLang="en-US" b="1" kern="100" dirty="0" smtClean="0">
                <a:latin typeface="宋体"/>
              </a:rPr>
              <a:t>美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923928" y="1269586"/>
            <a:ext cx="1944215" cy="1007286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defRPr>
            </a:lvl9pPr>
          </a:lstStyle>
          <a:p>
            <a:r>
              <a:rPr lang="zh-CN" altLang="en-US" sz="66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式微</a:t>
            </a:r>
            <a:endParaRPr lang="zh-CN" altLang="en-US" sz="6600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3944" y="2762390"/>
            <a:ext cx="434549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式微，式微！胡不归？</a:t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微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君之故，胡为乎中露！</a:t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式微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，式微！胡不归？</a:t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微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君之躬，胡为乎泥中！</a:t>
            </a:r>
          </a:p>
        </p:txBody>
      </p:sp>
    </p:spTree>
    <p:extLst>
      <p:ext uri="{BB962C8B-B14F-4D97-AF65-F5344CB8AC3E}">
        <p14:creationId xmlns:p14="http://schemas.microsoft.com/office/powerpoint/2010/main" val="291449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1614</Words>
  <Application>Microsoft Office PowerPoint</Application>
  <PresentationFormat>全屏显示(4:3)</PresentationFormat>
  <Paragraphs>109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诗 经 ． 郑 风 ﹒ 子 衿</vt:lpstr>
      <vt:lpstr>教学目标</vt:lpstr>
      <vt:lpstr>导入</vt:lpstr>
      <vt:lpstr>《诗经》复习</vt:lpstr>
      <vt:lpstr>《诗经》取材广泛</vt:lpstr>
      <vt:lpstr>《诗经》的体裁类别</vt:lpstr>
      <vt:lpstr>《诗经》“六艺”</vt:lpstr>
      <vt:lpstr>《式微》探究</vt:lpstr>
      <vt:lpstr>感受诗歌的音韵美</vt:lpstr>
      <vt:lpstr>词语解释</vt:lpstr>
      <vt:lpstr>PowerPoint 演示文稿</vt:lpstr>
      <vt:lpstr>主旨内容归纳</vt:lpstr>
      <vt:lpstr>重点赏析</vt:lpstr>
      <vt:lpstr>下面我们继续学习《子衿》</vt:lpstr>
      <vt:lpstr>重点词语解释</vt:lpstr>
      <vt:lpstr>古今对译</vt:lpstr>
      <vt:lpstr>诗歌内容赏析</vt:lpstr>
      <vt:lpstr>内容赏析</vt:lpstr>
      <vt:lpstr>PowerPoint 演示文稿</vt:lpstr>
      <vt:lpstr>主旨归纳</vt:lpstr>
      <vt:lpstr>艺术手法</vt:lpstr>
      <vt:lpstr>板书设计</vt:lpstr>
      <vt:lpstr>布置作业</vt:lpstr>
      <vt:lpstr>再见！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诗 经 ． 郑  风 ﹒ 子 衿</dc:title>
  <dc:creator>Administrator</dc:creator>
  <cp:lastModifiedBy>李正敏</cp:lastModifiedBy>
  <cp:revision>8</cp:revision>
  <dcterms:created xsi:type="dcterms:W3CDTF">2015-05-05T08:02:14Z</dcterms:created>
  <dcterms:modified xsi:type="dcterms:W3CDTF">2018-03-19T16:27:52Z</dcterms:modified>
</cp:coreProperties>
</file>