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320" r:id="rId11"/>
    <p:sldId id="321" r:id="rId12"/>
    <p:sldId id="322" r:id="rId13"/>
    <p:sldId id="323" r:id="rId14"/>
    <p:sldId id="324" r:id="rId15"/>
    <p:sldId id="264" r:id="rId16"/>
    <p:sldId id="265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266" r:id="rId29"/>
    <p:sldId id="267" r:id="rId30"/>
    <p:sldId id="275" r:id="rId31"/>
    <p:sldId id="277" r:id="rId32"/>
    <p:sldId id="279" r:id="rId33"/>
    <p:sldId id="281" r:id="rId34"/>
    <p:sldId id="282" r:id="rId35"/>
    <p:sldId id="283" r:id="rId36"/>
    <p:sldId id="284" r:id="rId37"/>
    <p:sldId id="285" r:id="rId38"/>
    <p:sldId id="287" r:id="rId39"/>
    <p:sldId id="289" r:id="rId40"/>
    <p:sldId id="290" r:id="rId41"/>
    <p:sldId id="291" r:id="rId42"/>
    <p:sldId id="293" r:id="rId43"/>
    <p:sldId id="294" r:id="rId44"/>
    <p:sldId id="298" r:id="rId45"/>
    <p:sldId id="306" r:id="rId46"/>
    <p:sldId id="307" r:id="rId47"/>
    <p:sldId id="308" r:id="rId48"/>
    <p:sldId id="309" r:id="rId49"/>
    <p:sldId id="311" r:id="rId50"/>
    <p:sldId id="312" r:id="rId51"/>
  </p:sldIdLst>
  <p:sldSz cx="12192000" cy="6858000"/>
  <p:notesSz cx="6858000" cy="9144000"/>
  <p:custDataLst>
    <p:tags r:id="rId5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Luo yiqing" initials="Ly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tags" Target="tags/tag1.xml" /><Relationship Id="rId53" Type="http://schemas.openxmlformats.org/officeDocument/2006/relationships/presProps" Target="presProps.xml" /><Relationship Id="rId54" Type="http://schemas.openxmlformats.org/officeDocument/2006/relationships/viewProps" Target="viewProps.xml" /><Relationship Id="rId55" Type="http://schemas.openxmlformats.org/officeDocument/2006/relationships/theme" Target="theme/theme1.xml" /><Relationship Id="rId56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anose="020b0503020204020204" pitchFamily="34" charset="0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ct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CB03D0E5-1342-4F96-AF9C-7BA2F13B74E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7655AC0-B3B4-4F4F-8592-126F4275B1E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anose="020b0503020204020204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anose="020b0503020204020204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记叙文</a:t>
            </a:r>
            <a:br>
              <a:rPr lang="en-US" altLang="zh-CN"/>
            </a:br>
            <a:r>
              <a:rPr lang="zh-CN" altLang="en-US"/>
              <a:t>第一节 情节概括题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5355" y="268003"/>
            <a:ext cx="11378680" cy="6194941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学堂只有一间教室，但太爷调配得次序井然。他教完一年级生词，就让他们在外面的窗台下对着太阳去狂喊狠读，再教二年级或者三年级，互相岔开，互不干扰。他教书有声有色，形神兼具。有娃问，“拖”字是个啥？咋个念？太爷就拽着他的手满院子跑，直到他说出“拖”字来才放手，从此他永志不忘。我至今还记得他教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草原英雄小姐妹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时声嘶力竭地喊：“龙梅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，玉荣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，你们在哪里？”喊得我们都为英雄小姐妹揪心。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那年月课本经常不能按时到，好在每年的课本也没有什么区别，太爷就抄在黑板上让我们跟着抄。没有复写纸，他有时一页一页地抄下来，发给大家。我觉得他抄得比课本还要好，可惜那些字纸都已经不存在了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太爷对我们纪律的要求有些酷苛，不许迟到，更不许逃学旷课。如果谁没来上课，太爷会派一个娃子去他家请，如果还不来，就派四个男娃去抬。所以如果不想上学，我们哪怕跑到野地里去，也不敢在家里呆着。如果你今天没有来，那明天一大早提前去，把学堂打扫得干干净净，太爷才不会处罚你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4905" y="399494"/>
            <a:ext cx="11416683" cy="6196615"/>
          </a:xfrm>
        </p:spPr>
        <p:txBody>
          <a:bodyPr>
            <a:normAutofit fontScale="925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西土边壤，春夏之交时才山青草绿。每到这时，太爷就带着我们排着队，敲锣打鼓地去山野，那时我还不知道世上有所谓的踏青。山野翠绿，风和日丽，花香气清，百鸟欢鸣。我们挖野菜，追蝴蝶，采花蜜，摘大把的狗艳艳花，将里面的蚂蚁和小虫子抖出来，盘成花环戴在头上；把开了花的马莲从节上掐下，一吸一吹，“啾啾”鸣响。十几个娃娃，背着装满野菜的背篼，戴着鲜花的王冠，吹着自己的号角，像打了胜仗的战士，在将军的带领下，敲着得胜鼓满载而归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夏天麦收时节，太爷带我们排着队去收割过的麦地里拾麦穗；秋天，太爷带我们去山里采草药、柴胡、甘草、杜仲之类的，或挖或采；到了冬天，太爷让我们去拾柴，以作御寒之用，他要求我们必须把柴一捆一捆地码得整齐好看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爷会唱戏，但却不会唱革命歌曲，可是他要强得很，到公社或县里去开会，听到一句半句，回来就教我们。太爷还充分发挥他的木匠美工优势，给我们每人做了一杆木枪一把木刀。有了刀枪，太爷就教大家跳舞。我们持枪舞刀，变换队形，边唱边舞。有时我们挎枪背刀去邻村作宣传，一二三四，孔武有力，威风凛凛。那些学校的学生娃看了，羡慕得眼珠子都要掉到了地上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7759" y="310718"/>
            <a:ext cx="11576482" cy="6547282"/>
          </a:xfrm>
        </p:spPr>
        <p:txBody>
          <a:bodyPr>
            <a:normAutofit fontScale="92500"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⑨太爷得过公社、县里甚至地区的各种奖励，奖状贴满了他家厅房里的一面墙，那就是他的一切。他还经常作为先进代表去市里作报告，讲一个只读过十八天书的泥腿子，如何成为一名优秀的人民教师。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⑩随着国家的改革开放，中小学教学逐步走上正轨。小学数学中有了方程之类的内容，这些对于太爷来说，就等于是天书。他总是努力地学，也仍然不许他的学生考得不好。但现实是残酷的，他和他的学生终究是跟不上了。太爷经过痛苦的抉择，辞了职，还原成了一个地道的农民。九十年代，民办教师纷纷转正，工资待遇大幅度提高，但他已经享受不到这些福利了。只有那些发黄的奖状和照片，记载着他过去的荣光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⑪在我们那个小村，现在五十岁以上的人都是太爷的弟子。他为这个村子打下了读书识字的根基，使三代人摆脱了文盲命运。我想，在我国的贫困山区，像太爷这样的民办教师，在那个特殊年代应该有一大批，他们给孩子们点亮了知识的明灯，开启了心智的大门，使数以亿计的农家子弟，学会了写自己的姓名，走出了山沟，融入了城市，走向了世界。太爷们在我国的教育史上，留下了浓墨重彩的一笔。但遗憾的是，我很少见过有人记述他们的功绩。他们是无言的丰碑，太上的大德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 algn="r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作者：漆永祥。有删改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5750" y="663606"/>
            <a:ext cx="10886242" cy="1094173"/>
          </a:xfrm>
        </p:spPr>
        <p:txBody>
          <a:bodyPr/>
          <a:lstStyle/>
          <a:p>
            <a:pPr marL="45720" indent="0">
              <a:buNone/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．作为一名优秀的人民教师，“我的太爷老师”的优秀体现在哪些方面？请结合全文内容分条概括。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分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134" y="1757778"/>
            <a:ext cx="10605116" cy="1866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能干能行，多才多艺，把自己的才艺都用在教学上。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克服困难，在艰苦的条件下灵活地组织教学。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教学有方，有声有色，形神兼具。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对学生严格要求，不允许学生逃学，注重学生行为习惯的养成。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⑤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对学生进行劳动教育和艺术启蒙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或：组织学生参加劳动和艺体活动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⑥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不断学习，提升自己，适应教学。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任答四点，意思对即可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9863" y="240632"/>
            <a:ext cx="9875520" cy="1356360"/>
          </a:xfrm>
        </p:spPr>
        <p:txBody>
          <a:bodyPr>
            <a:normAutofit/>
          </a:bodyPr>
          <a:lstStyle/>
          <a:p>
            <a:r>
              <a:rPr lang="en-US" altLang="zh-CN" sz="3200" b="1"/>
              <a:t>3</a:t>
            </a:r>
            <a:r>
              <a:rPr lang="zh-CN" altLang="en-US" sz="3200" b="1"/>
              <a:t>、梳理情节或人物情感变化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158" y="1363579"/>
            <a:ext cx="11309684" cy="4515853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（一）中考设问</a:t>
            </a:r>
            <a:endParaRPr lang="zh-CN" altLang="en-US" sz="2400" b="1">
              <a:solidFill>
                <a:srgbClr val="FF0000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+mn-ea"/>
              </a:rPr>
              <a:t>1. 2016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河南 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8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题：“母亲养蜗牛”的故事可谓波澜起伏。请将相关情节填写在下面横线处。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+mn-ea"/>
              </a:rPr>
              <a:t>2. 2019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重庆 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A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卷 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13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题：请参照下面表述，将主要事件补充完整。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+mn-ea"/>
              </a:rPr>
              <a:t>3.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母亲寻找钥匙→（ ① ）→（ ② ）→陪母亲回老宅→（ ③ ）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+mn-ea"/>
              </a:rPr>
              <a:t>4. 2019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江苏徐州 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18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题：在进山寻野的过程中，“我”的心情发生了怎样的变化？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+mn-ea"/>
              </a:rPr>
              <a:t>受骗上当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——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（ ）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——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（ ）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——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（ ）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——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沁人心脾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3348" y="232610"/>
            <a:ext cx="10780295" cy="6392779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（二）答题思路</a:t>
            </a:r>
            <a:endParaRPr lang="zh-CN" altLang="en-US" sz="2400" b="1">
              <a:solidFill>
                <a:srgbClr val="FF0000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+mn-ea"/>
              </a:rPr>
              <a:t>梳理情节的步骤：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）找出提示信息所在的段落。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）运用排除法确定答案所在范围。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）答案的字数、结构，尽量与提示信息保持一致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+mn-ea"/>
              </a:rPr>
              <a:t>梳理人物情感变化的方法：</a:t>
            </a:r>
            <a:endParaRPr lang="zh-CN" altLang="en-US" sz="2400" b="1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）从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描写方法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入手。</a:t>
            </a:r>
            <a:endParaRPr lang="en-US" altLang="zh-CN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）从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关键词语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入手。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）从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修饰、限制性词语或关联词语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入手。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1538" y="488272"/>
            <a:ext cx="11212497" cy="597467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zh-CN" altLang="en-US" sz="2600">
                <a:solidFill>
                  <a:schemeClr val="tx1"/>
                </a:solidFill>
                <a:latin typeface="+mn-ea"/>
              </a:rPr>
              <a:t>二、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(2016·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河南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)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阅读下文，完成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～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题。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共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16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分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)</a:t>
            </a:r>
            <a:endParaRPr lang="en-US" altLang="zh-CN" sz="2600">
              <a:solidFill>
                <a:schemeClr val="tx1"/>
              </a:solidFill>
              <a:latin typeface="+mn-ea"/>
            </a:endParaRPr>
          </a:p>
          <a:p>
            <a:pPr marL="45720" indent="0" algn="ctr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母亲养蜗牛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）父亲去世后，母亲来北京跟我住。我忙于写作，实在抽不出空陪她。母亲被寂寞所困的情形，令人感到凄楚。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）楼上人家赠予母亲几只小蜗牛。那几个小东西，只有小指甲的一半儿大，粉红色，半透明，可爱极了。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母亲非常喜欢这几个小生命，将它们安置在一个漂亮的茶叶盒儿里，还预先垫了潮湿的细沙。母亲似乎又有了需要精心照料和养育的儿女了。她经常将那小铁盒儿放在窗台上，盒盖儿敞开一半，让那些小东西晒晒太阳。并且很久很久地守着，怕它们爬到盒子外边爬丢了。它们爱吃菜心儿，母亲便将蔬菜最嫩的部分细细剁碎，撒在盒儿内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6229" y="355107"/>
            <a:ext cx="11514337" cy="6134470"/>
          </a:xfrm>
        </p:spPr>
        <p:txBody>
          <a:bodyPr>
            <a:normAutofit fontScale="85000" lnSpcReduction="20000"/>
          </a:bodyPr>
          <a:lstStyle/>
          <a:p>
            <a:pPr marL="45720" indent="0">
              <a:lnSpc>
                <a:spcPct val="170000"/>
              </a:lnSpc>
              <a:buNone/>
            </a:pP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）母亲日渐一日地对它们有了特殊的感情。那种感情，是与小生命的一种无言的心灵交流。有时，为了讨母亲欢心，我也停止写作，与母亲共同观赏。</a:t>
            </a:r>
            <a:endParaRPr lang="zh-CN" altLang="en-US" sz="23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70000"/>
              </a:lnSpc>
              <a:buNone/>
            </a:pP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）八岁的儿子也对它们产生了浓厚的兴趣：“奶奶，它们能长多大啊？”</a:t>
            </a:r>
            <a:endParaRPr lang="zh-CN" altLang="en-US" sz="23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70000"/>
              </a:lnSpc>
              <a:buNone/>
            </a:pP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）“能长到你的拳头那么大呢！”</a:t>
            </a:r>
            <a:endParaRPr lang="zh-CN" altLang="en-US" sz="23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70000"/>
              </a:lnSpc>
              <a:buNone/>
            </a:pP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）“奶奶，你吃过蜗牛吗？”</a:t>
            </a:r>
            <a:endParaRPr lang="zh-CN" altLang="en-US" sz="23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70000"/>
              </a:lnSpc>
              <a:buNone/>
            </a:pP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）“吃？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3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70000"/>
              </a:lnSpc>
              <a:buNone/>
            </a:pP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奶奶，我想吃蜗牛！我还想喝蜗牛汤！我同学就吃过，说可好吃了！”</a:t>
            </a:r>
            <a:endParaRPr lang="zh-CN" altLang="en-US" sz="23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70000"/>
              </a:lnSpc>
              <a:buNone/>
            </a:pP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）“可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它们现在还小啊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3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70000"/>
              </a:lnSpc>
              <a:buNone/>
            </a:pP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3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我等它们长大了再吃。不，我要等它们生出小蜗牛以后再吃，这样我就可以一直有蜗牛吃了。奶奶你说是不是？”</a:t>
            </a:r>
            <a:endParaRPr lang="zh-CN" altLang="en-US" sz="23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800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6230" y="346229"/>
            <a:ext cx="11452194" cy="6178857"/>
          </a:xfrm>
        </p:spPr>
        <p:txBody>
          <a:bodyPr>
            <a:normAutofit lnSpcReduction="2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（12）母亲愕然。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）我阻止他：“不许存这份念头！不许再跟奶奶说这种话！”儿子眨巴眨巴眼睛，受了天大委屈似的，一副要哭的模样。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）母亲便说：“好，好，等它们长大了，奶奶一定做给你吃。”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）从此，母亲观看那些小生命的时候，儿子肯定也凑过去观看。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）先是，儿子问它们为什么还没长大，而母亲肯定地回答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它们分明已经长大了。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17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后来是，儿子确定地说，它们已经长大了，不是长大了些，而是长大了许多。而母亲总是摇头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根本就没长。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然而，不管母亲和儿子怎么想，怎么说，那些小生命的确是一天天长大着。壳儿开始变黑变硬了，它们的头和柔软的身躯，从背着的“房屋”内探出时，憨态可掬，很有妙趣了。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8474" y="390617"/>
            <a:ext cx="11496582" cy="6143347"/>
          </a:xfrm>
        </p:spPr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母亲将它们移入一个大一些的更漂亮的盒子。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“奶奶，它们就是长大了吧？它们再长大一倍，就该吃它们了吧？”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21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“不行。得长到和你拳头一般大。你不是说要等它们生出小蜗牛之后再吃吗？”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22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“奶奶，我不想等了，现在就要吃，只吃一次，尝尝什么味儿就行了。”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23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母亲默不作答。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我认为有必要和儿子进行一次严肃的谈话了。趁母亲不在家，我将儿子拉至跟前，对他讲奶奶一生多么不容易；讲自爷爷去世后，奶奶内心的孤独和寂寞；讲那些小蜗牛对于奶奶的意义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儿子低下头说：“爸爸，我明白了，如果我吃了蜗牛，便是吃了奶奶的那一点儿欢悦。”从此，儿子再不盼着吃蜗牛了。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椭圆 15"/>
          <p:cNvSpPr/>
          <p:nvPr/>
        </p:nvSpPr>
        <p:spPr>
          <a:xfrm>
            <a:off x="1877961" y="2389238"/>
            <a:ext cx="1838633" cy="17403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7231" y="2964425"/>
            <a:ext cx="2250372" cy="589935"/>
          </a:xfrm>
        </p:spPr>
        <p:txBody>
          <a:bodyPr>
            <a:noAutofit/>
          </a:bodyPr>
          <a:lstStyle/>
          <a:p>
            <a:r>
              <a:rPr lang="zh-CN" altLang="en-US" sz="4800">
                <a:solidFill>
                  <a:schemeClr val="bg1"/>
                </a:solidFill>
              </a:rPr>
              <a:t>目录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171763" y="1211823"/>
            <a:ext cx="4501623" cy="629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/>
              <a:t>1</a:t>
            </a:r>
            <a:r>
              <a:rPr lang="zh-CN" altLang="en-US" sz="2400"/>
              <a:t>、了解命题特征</a:t>
            </a:r>
            <a:endParaRPr lang="zh-CN" altLang="en-US" sz="2400"/>
          </a:p>
        </p:txBody>
      </p:sp>
      <p:sp>
        <p:nvSpPr>
          <p:cNvPr id="12" name="矩形: 圆角 11"/>
          <p:cNvSpPr/>
          <p:nvPr/>
        </p:nvSpPr>
        <p:spPr>
          <a:xfrm>
            <a:off x="5171764" y="2428566"/>
            <a:ext cx="4501623" cy="629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/>
              <a:t>2</a:t>
            </a:r>
            <a:r>
              <a:rPr lang="zh-CN" altLang="en-US" sz="2400"/>
              <a:t>、了解情节概括基本题型</a:t>
            </a:r>
            <a:endParaRPr lang="zh-CN" altLang="en-US" sz="2400"/>
          </a:p>
        </p:txBody>
      </p:sp>
      <p:sp>
        <p:nvSpPr>
          <p:cNvPr id="13" name="矩形: 圆角 12"/>
          <p:cNvSpPr/>
          <p:nvPr/>
        </p:nvSpPr>
        <p:spPr>
          <a:xfrm>
            <a:off x="5171765" y="3645309"/>
            <a:ext cx="4501623" cy="629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/>
              <a:t>3</a:t>
            </a:r>
            <a:r>
              <a:rPr lang="zh-CN" altLang="en-US" sz="2400"/>
              <a:t>、掌握情节概括的答题思路</a:t>
            </a:r>
            <a:endParaRPr lang="zh-CN" altLang="en-US" sz="2400"/>
          </a:p>
        </p:txBody>
      </p:sp>
      <p:sp>
        <p:nvSpPr>
          <p:cNvPr id="15" name="矩形: 圆角 14"/>
          <p:cNvSpPr/>
          <p:nvPr/>
        </p:nvSpPr>
        <p:spPr>
          <a:xfrm>
            <a:off x="5171766" y="4862052"/>
            <a:ext cx="4501621" cy="629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/>
              <a:t>4</a:t>
            </a:r>
            <a:r>
              <a:rPr lang="zh-CN" altLang="en-US" sz="2400"/>
              <a:t>、课堂练习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2762" y="461639"/>
            <a:ext cx="11425560" cy="5939161"/>
          </a:xfrm>
        </p:spPr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25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一天晚饭时，母亲端上一盆儿汤，对儿子说：“你不是要喝蜗牛汤吗？我给你做了，快喝吧。”我狠狠瞪儿子一眼。儿子辩白：“不是我让奶奶做的！”母亲朝我使了个眼色。我困惑地慢呷一口，鲜极了！但那不是蜗牛汤，而是蛤蜊汤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26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其实母亲是把那些能够独立生活的蜗牛放了，放于楼下花园里的一棵老树下。她依然每日将蔬菜之最鲜嫩的部分，细细剁碎，撒于那棵树下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27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一天，母亲说：“我又看到它们了！它们好像认识我似的，往我手上爬。”我望着母亲，见母亲满面异彩。那一刻，我觉得老人们心灵深处情感交流的渴望，令我肃然，令我震颤，令我沉思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 algn="r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作者：梁晓声。有删改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3453" y="934452"/>
            <a:ext cx="11085094" cy="4872789"/>
          </a:xfrm>
        </p:spPr>
        <p:txBody>
          <a:bodyPr>
            <a:noAutofit/>
          </a:bodyPr>
          <a:lstStyle/>
          <a:p>
            <a:pPr indent="0" algn="just">
              <a:lnSpc>
                <a:spcPct val="130000"/>
              </a:lnSpc>
              <a:buNone/>
            </a:pPr>
            <a:r>
              <a:rPr lang="en-US" altLang="zh-CN" sz="2400" b="1" kern="100">
                <a:solidFill>
                  <a:schemeClr val="tx1"/>
                </a:solidFill>
                <a:effectLst/>
                <a:latin typeface="+mn-ea"/>
                <a:cs typeface="Courier New" panose="02070309020205020404" pitchFamily="49" charset="0"/>
              </a:rPr>
              <a:t>1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．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母亲养蜗牛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的故事可谓波澜起伏。请将相关情节填写在下面横线处。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+mn-ea"/>
                <a:cs typeface="Courier New" panose="02070309020205020404" pitchFamily="49" charset="0"/>
              </a:rPr>
              <a:t>(4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分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+mn-ea"/>
                <a:cs typeface="Courier New" panose="02070309020205020404" pitchFamily="49" charset="0"/>
              </a:rPr>
              <a:t>)</a:t>
            </a:r>
            <a:endParaRPr lang="zh-CN" altLang="zh-CN" sz="2400" kern="100">
              <a:solidFill>
                <a:schemeClr val="tx1"/>
              </a:solidFill>
              <a:effectLst/>
              <a:latin typeface="+mn-ea"/>
              <a:cs typeface="Courier New" panose="02070309020205020404" pitchFamily="49" charset="0"/>
            </a:endParaRPr>
          </a:p>
          <a:p>
            <a:pPr indent="0" algn="just">
              <a:lnSpc>
                <a:spcPct val="130000"/>
              </a:lnSpc>
              <a:buNone/>
              <a:tabLst>
                <a:tab pos="9144000"/>
              </a:tabLst>
            </a:pPr>
            <a:r>
              <a:rPr lang="en-US" altLang="zh-CN" sz="2400" b="1" kern="100">
                <a:solidFill>
                  <a:schemeClr val="tx1"/>
                </a:solidFill>
                <a:effectLst/>
                <a:latin typeface="+mn-ea"/>
                <a:cs typeface="Courier New" panose="02070309020205020404" pitchFamily="49" charset="0"/>
              </a:rPr>
              <a:t>(1)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①</a:t>
            </a:r>
            <a:r>
              <a:rPr lang="en-US" altLang="zh-CN" sz="2400" b="1" u="sng" kern="100">
                <a:solidFill>
                  <a:schemeClr val="tx1"/>
                </a:solidFill>
                <a:effectLst/>
                <a:latin typeface="+mn-ea"/>
                <a:cs typeface="Courier New" panose="02070309020205020404" pitchFamily="49" charset="0"/>
              </a:rPr>
              <a:t>              	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。波澜顿起。</a:t>
            </a:r>
            <a:endParaRPr lang="zh-CN" altLang="zh-CN" sz="2400" kern="100">
              <a:solidFill>
                <a:schemeClr val="tx1"/>
              </a:solidFill>
              <a:effectLst/>
              <a:latin typeface="+mn-ea"/>
              <a:cs typeface="Courier New" panose="02070309020205020404" pitchFamily="49" charset="0"/>
            </a:endParaRPr>
          </a:p>
          <a:p>
            <a:pPr indent="0" algn="just">
              <a:lnSpc>
                <a:spcPct val="130000"/>
              </a:lnSpc>
              <a:buNone/>
            </a:pPr>
            <a:r>
              <a:rPr lang="en-US" altLang="zh-CN" sz="2400" b="1" kern="100">
                <a:solidFill>
                  <a:schemeClr val="tx1"/>
                </a:solidFill>
                <a:effectLst/>
                <a:latin typeface="+mn-ea"/>
                <a:cs typeface="Courier New" panose="02070309020205020404" pitchFamily="49" charset="0"/>
              </a:rPr>
              <a:t>(2)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蜗牛逐渐长大，母亲刚将蜗牛移入新居，儿子却说现在就要吃蜗牛。波澜再起。</a:t>
            </a:r>
            <a:endParaRPr lang="zh-CN" altLang="zh-CN" sz="2400" kern="100">
              <a:solidFill>
                <a:schemeClr val="tx1"/>
              </a:solidFill>
              <a:effectLst/>
              <a:latin typeface="+mn-ea"/>
              <a:cs typeface="Courier New" panose="02070309020205020404" pitchFamily="49" charset="0"/>
            </a:endParaRPr>
          </a:p>
          <a:p>
            <a:pPr indent="0" algn="just">
              <a:lnSpc>
                <a:spcPct val="130000"/>
              </a:lnSpc>
              <a:buNone/>
            </a:pPr>
            <a:r>
              <a:rPr lang="en-US" altLang="zh-CN" sz="2400" b="1" kern="100">
                <a:solidFill>
                  <a:schemeClr val="tx1"/>
                </a:solidFill>
                <a:effectLst/>
                <a:latin typeface="+mn-ea"/>
                <a:cs typeface="Courier New" panose="02070309020205020404" pitchFamily="49" charset="0"/>
              </a:rPr>
              <a:t>(3)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②</a:t>
            </a:r>
            <a:r>
              <a:rPr lang="en-US" altLang="zh-CN" sz="2400" b="1" u="sng" kern="100">
                <a:solidFill>
                  <a:schemeClr val="tx1"/>
                </a:solidFill>
                <a:effectLst/>
                <a:latin typeface="+mn-ea"/>
                <a:cs typeface="Courier New" panose="02070309020205020404" pitchFamily="49" charset="0"/>
              </a:rPr>
              <a:t>	                                                     	  		              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。波澜又起。</a:t>
            </a:r>
            <a:endParaRPr lang="zh-CN" altLang="zh-CN" sz="2400" kern="100">
              <a:solidFill>
                <a:schemeClr val="tx1"/>
              </a:solidFill>
              <a:effectLst/>
              <a:latin typeface="+mn-ea"/>
              <a:cs typeface="Courier New" panose="02070309020205020404" pitchFamily="49" charset="0"/>
            </a:endParaRPr>
          </a:p>
          <a:p>
            <a:pPr marL="45720" indent="0">
              <a:buNone/>
            </a:pP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文本框 541698"/>
          <p:cNvSpPr/>
          <p:nvPr/>
        </p:nvSpPr>
        <p:spPr>
          <a:xfrm>
            <a:off x="2107864" y="2058530"/>
            <a:ext cx="6931706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●"/>
              <a:defRPr b="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SzTx/>
              <a:buFont typeface="Arial" panose="020b0604020202020204" pitchFamily="34" charset="0"/>
              <a:buChar char="●"/>
              <a:tabLst>
                <a:tab pos="1607820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SzTx/>
              <a:buFont typeface="Arial" panose="020b0604020202020204" pitchFamily="34" charset="0"/>
              <a:buChar char="●"/>
              <a:tabLst>
                <a:tab pos="1607820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SzTx/>
              <a:buFont typeface="Wingdings" panose="05000000000000000000" pitchFamily="2" charset="2"/>
              <a:buChar char=""/>
              <a:tabLst>
                <a:tab pos="1607820"/>
              </a:tabLst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SzTx/>
              <a:buFont typeface="Arial" panose="020b0604020202020204" pitchFamily="34" charset="0"/>
              <a:buChar char="•"/>
              <a:tabLst>
                <a:tab pos="1607820"/>
              </a:tabLst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蜗牛尚小，母亲精心照料，儿子却说要吃蜗牛 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541699"/>
          <p:cNvSpPr/>
          <p:nvPr/>
        </p:nvSpPr>
        <p:spPr>
          <a:xfrm>
            <a:off x="1532304" y="3876141"/>
            <a:ext cx="1108509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●"/>
              <a:defRPr b="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SzTx/>
              <a:buFont typeface="Arial" panose="020b0604020202020204" pitchFamily="34" charset="0"/>
              <a:buChar char="●"/>
              <a:tabLst>
                <a:tab pos="1607820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SzTx/>
              <a:buFont typeface="Arial" panose="020b0604020202020204" pitchFamily="34" charset="0"/>
              <a:buChar char="●"/>
              <a:tabLst>
                <a:tab pos="1607820"/>
              </a:tabLst>
              <a:defRPr sz="16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SzTx/>
              <a:buFont typeface="Wingdings" panose="05000000000000000000" pitchFamily="2" charset="2"/>
              <a:buChar char=""/>
              <a:tabLst>
                <a:tab pos="1607820"/>
              </a:tabLst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SzTx/>
              <a:buFont typeface="Arial" panose="020b0604020202020204" pitchFamily="34" charset="0"/>
              <a:buChar char="•"/>
              <a:tabLst>
                <a:tab pos="1607820"/>
              </a:tabLst>
              <a:defRPr sz="1400" kern="1200" spc="15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蜗牛长大了，儿子已放弃吃蜗牛的念头，母亲却突然端出一盆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00000"/>
              </a:lnSpc>
              <a:spcAft>
                <a:spcPct val="0"/>
              </a:spcAft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“蜗牛汤”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427355" y="682625"/>
            <a:ext cx="11337290" cy="549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b="0">
                <a:cs typeface="+mn-ea"/>
                <a:sym typeface="+mn-lt"/>
              </a:rPr>
              <a:t>三、</a:t>
            </a:r>
            <a:r>
              <a:rPr lang="en-US" b="0">
                <a:cs typeface="+mn-ea"/>
                <a:sym typeface="+mn-lt"/>
              </a:rPr>
              <a:t>(</a:t>
            </a:r>
            <a:r>
              <a:rPr lang="zh-CN" b="0">
                <a:cs typeface="+mn-ea"/>
                <a:sym typeface="+mn-lt"/>
              </a:rPr>
              <a:t>一</a:t>
            </a:r>
            <a:r>
              <a:rPr lang="en-US" b="0">
                <a:cs typeface="+mn-ea"/>
                <a:sym typeface="+mn-lt"/>
              </a:rPr>
              <a:t>)</a:t>
            </a:r>
            <a:r>
              <a:rPr lang="zh-CN" b="0">
                <a:cs typeface="+mn-ea"/>
                <a:sym typeface="+mn-lt"/>
              </a:rPr>
              <a:t>阅读下文，完成</a:t>
            </a:r>
            <a:r>
              <a:rPr lang="en-US" b="0">
                <a:cs typeface="+mn-ea"/>
                <a:sym typeface="+mn-lt"/>
              </a:rPr>
              <a:t>7</a:t>
            </a:r>
            <a:r>
              <a:rPr lang="zh-CN" b="0">
                <a:cs typeface="+mn-ea"/>
                <a:sym typeface="+mn-lt"/>
              </a:rPr>
              <a:t>～</a:t>
            </a:r>
            <a:r>
              <a:rPr lang="en-US" b="0">
                <a:cs typeface="+mn-ea"/>
                <a:sym typeface="+mn-lt"/>
              </a:rPr>
              <a:t>10</a:t>
            </a:r>
            <a:r>
              <a:rPr lang="zh-CN" b="0">
                <a:cs typeface="+mn-ea"/>
                <a:sym typeface="+mn-lt"/>
              </a:rPr>
              <a:t>题。</a:t>
            </a:r>
            <a:r>
              <a:rPr lang="en-US" b="0">
                <a:cs typeface="+mn-ea"/>
                <a:sym typeface="+mn-lt"/>
              </a:rPr>
              <a:t>(</a:t>
            </a:r>
            <a:r>
              <a:rPr lang="zh-CN" b="0">
                <a:cs typeface="+mn-ea"/>
                <a:sym typeface="+mn-lt"/>
              </a:rPr>
              <a:t>共</a:t>
            </a:r>
            <a:r>
              <a:rPr lang="en-US" b="0">
                <a:cs typeface="+mn-ea"/>
                <a:sym typeface="+mn-lt"/>
              </a:rPr>
              <a:t>16</a:t>
            </a:r>
            <a:r>
              <a:rPr lang="zh-CN" b="0">
                <a:cs typeface="+mn-ea"/>
                <a:sym typeface="+mn-lt"/>
              </a:rPr>
              <a:t>分</a:t>
            </a:r>
            <a:r>
              <a:rPr lang="en-US" b="0">
                <a:cs typeface="+mn-ea"/>
                <a:sym typeface="+mn-lt"/>
              </a:rPr>
              <a:t>)</a:t>
            </a:r>
            <a:endParaRPr lang="zh-CN" b="0">
              <a:cs typeface="+mn-ea"/>
              <a:sym typeface="+mn-lt"/>
            </a:endParaRPr>
          </a:p>
          <a:p>
            <a:pPr indent="0" algn="ctr">
              <a:lnSpc>
                <a:spcPct val="150000"/>
              </a:lnSpc>
            </a:pPr>
            <a:r>
              <a:rPr lang="zh-CN" altLang="en-US" b="0">
                <a:cs typeface="+mn-ea"/>
                <a:sym typeface="+mn-lt"/>
              </a:rPr>
              <a:t>舵链</a:t>
            </a:r>
            <a:endParaRPr lang="zh-CN" altLang="en-US" b="0"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lang="zh-CN" altLang="en-US" b="0">
                <a:cs typeface="+mn-ea"/>
                <a:sym typeface="+mn-lt"/>
              </a:rPr>
              <a:t>        （</a:t>
            </a:r>
            <a:r>
              <a:rPr lang="en-US" altLang="zh-CN" b="0">
                <a:cs typeface="+mn-ea"/>
                <a:sym typeface="+mn-lt"/>
              </a:rPr>
              <a:t>1</a:t>
            </a:r>
            <a:r>
              <a:rPr lang="zh-CN" altLang="en-US" b="0">
                <a:cs typeface="+mn-ea"/>
                <a:sym typeface="+mn-lt"/>
              </a:rPr>
              <a:t>）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舵链断的瞬间，我有些崩溃。舵链一断，我们最后一点生存的希望也就断了。试想一个没有舵的小登陆艇，在这七级大风的海上，能挺多久？</a:t>
            </a:r>
            <a:endParaRPr lang="zh-CN" altLang="en-US" b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司令部安排我去石砬</a:t>
            </a:r>
            <a:r>
              <a:rPr lang="en-US" altLang="zh-CN" b="0" i="0" err="1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lá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岛年终检查，没想到半路遭遇这种状况。</a:t>
            </a:r>
            <a:endParaRPr lang="zh-CN" altLang="en-US" b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班长立刻组织抢修舵链，这才发现，几乎不可能。修舵链要从船头的铁柱处下去，可甲板到船头的舱盖上结了厚冰，舱盖是拱形的，十多米长。平时，船一晃，在上面走都很难。现在结了冰，站都站不住，根本别想走过去。班长看着结冰的舱盖请示陪同的马参谋长：“参谋长，过不过？”“怎么过？”“爬！”“多大把握？”“没有。”马参谋长认真看了看班长，重重拍了他一下。</a:t>
            </a:r>
            <a:endParaRPr lang="zh-CN" altLang="en-US" b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班长立刻转身对兵们吩咐：“我先上。等会儿你们拉住我腰上的绳，一点点放，不能松，也不能紧</a:t>
            </a:r>
            <a:r>
              <a:rPr lang="en-US" altLang="zh-CN" b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……”“</a:t>
            </a:r>
            <a:r>
              <a:rPr lang="zh-CN" altLang="en-US" b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班长！我先上！”矮个子兵跳出来大叫。“你体格差，我先上。”班长说。“你是班长，你得在这儿指挥！”矮个子兵喊。理由似乎很充分，班长愣了一下。</a:t>
            </a:r>
            <a:endParaRPr lang="zh-CN" altLang="en-US" b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indent="0">
              <a:lnSpc>
                <a:spcPct val="150000"/>
              </a:lnSpc>
            </a:pPr>
            <a:endParaRPr lang="en-US" altLang="en-US" b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39712" y="761735"/>
            <a:ext cx="1171257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>
                <a:cs typeface="+mn-ea"/>
                <a:sym typeface="+mn-lt"/>
              </a:rPr>
              <a:t>     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风在肆虐，刀子般割着人们的脸。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突然，班长叫了起来，矮个子兵已绑着绳子，向船头爬去了。我和马参谋长一个箭步，一起抓住绳子。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空气凝固了，大家紧盯着叉开手脚紧贴舱盖趴着的矮个子兵。冰太滑，戴手套扒不住，他摸索着摘掉手套，用手抠着蠕动爬行。留在冰上的手套随船晃动，忽悠一下滑进了海里，立刻被海浪吞没了。颠簸中，他在舱盖上滑来滑去，好几次都差点儿滑落大海。不知过了多久，他伸手去够船头那根铁柱，大家都屏住呼吸：差一点儿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……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还差一点儿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……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就差一点点儿了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……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他的手终于抓住了铁柱。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他抢修好了舵链，船又继续航行。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矮个子兵把腰上的绳子解下来，准备系到铁柱上，好掌着绳子往回走。突然，一阵狂风吹来，船体猛烈晃动，矮个子兵脚下一滑，手中的救命绳被甩了出去。大家呆住了，没了绳子，他无论如何也回不来了。班长急了，拿起绳子非要送过去。矮个子兵喊：“班长，别过来！”班长喊：“就你那小体格，一会儿就得冻成冰棍儿！”“班长！”矮个子兵大叫，“你要是过来，我就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……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我就跳下去！”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284797" y="915216"/>
            <a:ext cx="11622405" cy="4661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班长蹲下呜呜地哭。“起来！把泪擦掉！”马参谋长喝道，“你跟他喊话，不许停。”“是！”班长抹把泪，立即与矮个子兵对喊起来。刚开始，矮个子兵声音还挺正常，过了一会儿，声音就开始发颤了，而且半天回一句。班长赶紧喊：“咱们唱个歌吧！”说着领头唱起来，“咱当兵的人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……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有啥不一样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……”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矮个子兵马上跟着唱。“只因为我们都穿着朴实的军装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……”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大家都唱起来。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我们嚎叫着唱了一遍又一遍，早已不知道哪句是头哪句是尾。我们停不下来，也不敢停下来。直到马参谋长暴怒地吼叫起来，我们才戛然而止。矮个子兵不知何时已停止了唱歌，头耷拉着。马参谋长对着他喊：“你抬起头！只抬一下头就行！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……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你抬头看着我！看我在干什么？”矮个子兵的头终于慢慢抬了起来。班长哭喊：“你看呀，参谋长给你敬礼呢！你抬头看着，大家都给你敬礼呢！”一只只手臂举了起来，一个个标准的军礼，向着矮个子兵，向着前方这面在狂风恶浪中迎风屹立的“人旗”。马参谋长喊道：“你看好了，我在给你敬礼。按条令要求，你应该向我行注目礼。首长的手不放下，你的目光就不能离开！你得抬头看着我，不许低头！”矮个子兵果然一直抬着头，一直看着马参谋长。两颗泪珠沿着马参谋长僵硬的面颊滚落下来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546735" y="878840"/>
            <a:ext cx="11098530" cy="3923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一条迎风破浪的船上，一个身材瘦小的士兵双手紧攀铁柱，旗帜般立于船头之上，海风鼓荡他的衣襟，发出哗啦啦的声响。眼前这幅高扬着“人旗”的画面，永远地刻进了我的脑海。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13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到了石砬岛，我们抬着矮个子兵直奔医院。他很快缓了过来，但双手已严重冻伤。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14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第二天。风停了，我乘艇返航，结冰的舱盖在阳光下格外刺眼，矮个子兵正看着舱盖发呆，我说：“想什么呢？”“我总忍不住想，我要是掉海里了，我妈可咋办？”他声音有些发抖、竟流下泪来。我轻声问：“那你还要坚持上？”“不上咋办？航链要是不接上，就得任船在海上漂了，总不能眼瞅着船翻了吧？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15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望着他缠满纱布的双手，我的眼睛湿润了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……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indent="266700" algn="r">
              <a:lnSpc>
                <a:spcPct val="150000"/>
              </a:lnSpc>
            </a:pPr>
            <a:r>
              <a:rPr lang="zh-CN" altLang="en-US" sz="2000" b="0">
                <a:cs typeface="+mn-ea"/>
                <a:sym typeface="+mn-lt"/>
              </a:rPr>
              <a:t>（作者：马晓丽。有删改）</a:t>
            </a:r>
            <a:endParaRPr lang="zh-CN" altLang="en-US" sz="2000" b="0">
              <a:cs typeface="+mn-ea"/>
              <a:sym typeface="+mn-lt"/>
            </a:endParaRPr>
          </a:p>
          <a:p>
            <a:pPr indent="266700">
              <a:lnSpc>
                <a:spcPct val="150000"/>
              </a:lnSpc>
            </a:pPr>
            <a:endParaRPr lang="zh-CN" altLang="en-US" sz="2000" b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756920" y="509905"/>
            <a:ext cx="1075372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effectLst/>
                <a:cs typeface="+mn-ea"/>
                <a:sym typeface="+mn-lt"/>
              </a:rPr>
              <a:t>1.</a:t>
            </a:r>
            <a:r>
              <a:rPr lang="zh-CN" altLang="zh-CN" sz="2400" kern="100">
                <a:effectLst/>
                <a:cs typeface="+mn-ea"/>
                <a:sym typeface="+mn-lt"/>
              </a:rPr>
              <a:t>本文情节波澜起伏，请认真梳理，将下面空缺的情节补充完整。（</a:t>
            </a:r>
            <a:r>
              <a:rPr lang="en-US" altLang="zh-CN" sz="2400" kern="100">
                <a:effectLst/>
                <a:cs typeface="+mn-ea"/>
                <a:sym typeface="+mn-lt"/>
              </a:rPr>
              <a:t>3</a:t>
            </a:r>
            <a:r>
              <a:rPr lang="zh-CN" altLang="zh-CN" sz="2400" kern="100">
                <a:effectLst/>
                <a:cs typeface="+mn-ea"/>
                <a:sym typeface="+mn-lt"/>
              </a:rPr>
              <a:t>分）</a:t>
            </a:r>
            <a:endParaRPr lang="zh-CN" altLang="zh-CN" sz="2400" kern="100">
              <a:effectLst/>
              <a:cs typeface="+mn-ea"/>
              <a:sym typeface="+mn-lt"/>
            </a:endParaRPr>
          </a:p>
        </p:txBody>
      </p:sp>
      <p:pic>
        <p:nvPicPr>
          <p:cNvPr id="4098" name="图片 5" descr=" 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DFC"/>
              </a:clrFrom>
              <a:clrTo>
                <a:srgbClr val="FEFD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745" y="1407894"/>
            <a:ext cx="8970579" cy="1335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1024759" y="3062265"/>
            <a:ext cx="8115299" cy="1285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kern="100">
                <a:effectLst/>
                <a:cs typeface="+mn-ea"/>
                <a:sym typeface="+mn-lt"/>
              </a:rPr>
              <a:t>①</a:t>
            </a:r>
            <a:r>
              <a:rPr lang="en-US" altLang="zh-CN" sz="1800" kern="100">
                <a:effectLst/>
                <a:cs typeface="+mn-ea"/>
                <a:sym typeface="+mn-lt"/>
              </a:rPr>
              <a:t>______</a:t>
            </a:r>
            <a:r>
              <a:rPr lang="en-US" altLang="zh-CN" sz="1800" u="sng" kern="100">
                <a:effectLst/>
                <a:cs typeface="+mn-ea"/>
                <a:sym typeface="+mn-lt"/>
              </a:rPr>
              <a:t>    </a:t>
            </a:r>
            <a:r>
              <a:rPr lang="en-US" altLang="zh-CN" sz="1800" kern="100">
                <a:effectLst/>
                <a:cs typeface="+mn-ea"/>
                <a:sym typeface="+mn-lt"/>
              </a:rPr>
              <a:t>________        </a:t>
            </a:r>
            <a:endParaRPr lang="en-US" altLang="zh-CN" sz="1800" kern="100">
              <a:effectLst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800" kern="100">
                <a:effectLst/>
                <a:cs typeface="+mn-ea"/>
                <a:sym typeface="+mn-lt"/>
              </a:rPr>
              <a:t>②</a:t>
            </a:r>
            <a:r>
              <a:rPr lang="en-US" altLang="zh-CN" sz="1800" kern="100">
                <a:effectLst/>
                <a:cs typeface="+mn-ea"/>
                <a:sym typeface="+mn-lt"/>
              </a:rPr>
              <a:t>______________           </a:t>
            </a:r>
            <a:endParaRPr lang="en-US" altLang="zh-CN" sz="1800" kern="100">
              <a:effectLst/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800" kern="100">
                <a:effectLst/>
                <a:cs typeface="+mn-ea"/>
                <a:sym typeface="+mn-lt"/>
              </a:rPr>
              <a:t>③</a:t>
            </a:r>
            <a:r>
              <a:rPr lang="en-US" altLang="zh-CN" sz="1800" kern="100">
                <a:effectLst/>
                <a:cs typeface="+mn-ea"/>
                <a:sym typeface="+mn-lt"/>
              </a:rPr>
              <a:t>_________________</a:t>
            </a:r>
            <a:endParaRPr lang="zh-CN" altLang="zh-CN" sz="1800" kern="100">
              <a:effectLst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8896" y="3107180"/>
            <a:ext cx="6093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>
                <a:solidFill>
                  <a:srgbClr val="FF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矮个子兵冒险抢修舵链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418896" y="3535819"/>
            <a:ext cx="6093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>
                <a:solidFill>
                  <a:srgbClr val="FF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救命绳脱手，矮个子兵陷入绝境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18896" y="3952332"/>
            <a:ext cx="6093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>
                <a:solidFill>
                  <a:srgbClr val="FF0000"/>
                </a:solidFill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小艇安全抵达，矮个子兵得到救治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905" y="304800"/>
            <a:ext cx="9875520" cy="962526"/>
          </a:xfrm>
        </p:spPr>
        <p:txBody>
          <a:bodyPr>
            <a:normAutofit/>
          </a:bodyPr>
          <a:lstStyle/>
          <a:p>
            <a:r>
              <a:rPr lang="en-US" altLang="zh-CN" sz="3600" b="1"/>
              <a:t>4</a:t>
            </a:r>
            <a:r>
              <a:rPr lang="zh-CN" altLang="en-US" sz="3600" b="1"/>
              <a:t>、带特殊要求的概括 </a:t>
            </a:r>
            <a:endParaRPr lang="zh-CN" altLang="en-US" sz="36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5906" y="1409700"/>
            <a:ext cx="11049000" cy="5143500"/>
          </a:xfrm>
        </p:spPr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（一）中考设问</a:t>
            </a:r>
            <a:endParaRPr lang="zh-CN" altLang="en-US" sz="2400" b="1">
              <a:solidFill>
                <a:srgbClr val="FF0000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+mn-ea"/>
              </a:rPr>
              <a:t>1. 2019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河南 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7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题：本文由“我”给母亲梳头发写起，主要回顾了母亲那几方面的事情？请从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母亲的角度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简要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概括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+mn-ea"/>
              </a:rPr>
              <a:t>2. 2018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河南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7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题：请以长笛为线索，从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父亲的角度概括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父女之间发生的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四件事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+mn-ea"/>
              </a:rPr>
              <a:t>3. 2015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河南 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7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题：请按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事情发生的先后顺序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概述“我”和“他”之间的故事。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+mn-ea"/>
              </a:rPr>
              <a:t>4. 2019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浙江宁波 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6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题：</a:t>
            </a:r>
            <a:r>
              <a:rPr lang="en-US" altLang="zh-CN" sz="2400">
                <a:solidFill>
                  <a:schemeClr val="tx1"/>
                </a:solidFill>
                <a:latin typeface="+mn-ea"/>
              </a:rPr>
              <a:t>……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仿照示例，用“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虽然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但是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因为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……”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概括情节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221" y="401053"/>
            <a:ext cx="11229474" cy="6047873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（二）答题思路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</a:rPr>
              <a:t>第一步：审题，看清题目中的要求</a:t>
            </a:r>
            <a:r>
              <a:rPr lang="zh-CN" altLang="en-US" sz="2400">
                <a:solidFill>
                  <a:schemeClr val="tx1"/>
                </a:solidFill>
              </a:rPr>
              <a:t>。如“角度”“线索”“事情发生的先后顺序”等。</a:t>
            </a:r>
            <a:endParaRPr lang="zh-CN" altLang="en-US" sz="2400">
              <a:solidFill>
                <a:schemeClr val="tx1"/>
              </a:solidFill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</a:rPr>
              <a:t>第二步：概括文章主要内容或情节。</a:t>
            </a:r>
            <a:endParaRPr lang="zh-CN" altLang="en-US" sz="2400">
              <a:solidFill>
                <a:srgbClr val="FF0000"/>
              </a:solidFill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</a:rPr>
              <a:t>第三步：按题目要求和一定的答题规范，组织答案。</a:t>
            </a:r>
            <a:endParaRPr lang="zh-CN" altLang="en-US" sz="2400">
              <a:solidFill>
                <a:srgbClr val="FF0000"/>
              </a:solidFill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答题格式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 b="0" i="0" u="none" strike="noStrike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① </a:t>
            </a:r>
            <a:r>
              <a:rPr lang="zh-CN" altLang="zh-CN" sz="2400" b="0" i="0" u="none" strike="noStrike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概括文章或段落的主要内容时，按照</a:t>
            </a:r>
            <a:r>
              <a:rPr lang="en-US" altLang="zh-CN" sz="2400" b="0" i="0" u="none" strike="noStrike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“(</a:t>
            </a:r>
            <a:r>
              <a:rPr lang="zh-CN" altLang="zh-CN" sz="2400" b="0" i="0" u="none" strike="noStrike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时间＋地点</a:t>
            </a:r>
            <a:r>
              <a:rPr lang="en-US" altLang="zh-CN" sz="2400" b="0" i="0" u="none" strike="noStrike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0" i="0" u="none" strike="noStrike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＋人物＋起因＋经过＋结果＋情感</a:t>
            </a:r>
            <a:r>
              <a:rPr lang="en-US" altLang="zh-CN" sz="2400" b="0" i="0" u="none" strike="noStrike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b="0" i="0" u="none" strike="noStrike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的格式。</a:t>
            </a:r>
            <a:endParaRPr lang="zh-CN" altLang="zh-CN" sz="1800" b="0" i="0" u="none" strike="noStrike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 </a:t>
            </a:r>
            <a:r>
              <a:rPr lang="zh-CN" altLang="zh-CN" sz="2400" b="0" i="0" u="none" strike="noStrike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概括人物的多个事件时，按照</a:t>
            </a:r>
            <a:r>
              <a:rPr lang="en-US" altLang="zh-CN" sz="2400" b="0" i="0" u="none" strike="noStrike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b="0" i="0" u="none" strike="noStrike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人物＋事件＋结果</a:t>
            </a:r>
            <a:r>
              <a:rPr lang="en-US" altLang="zh-CN" sz="2400" b="0" i="0" u="none" strike="noStrike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b="0" i="0" u="none" strike="noStrike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的形式。注意保持</a:t>
            </a:r>
            <a:r>
              <a:rPr lang="zh-CN" altLang="zh-CN" sz="2400" b="0" i="0" u="none" strike="noStrike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主语即人物的一致性</a:t>
            </a:r>
            <a:r>
              <a:rPr lang="zh-CN" altLang="zh-CN" sz="2400" b="0" i="0" u="none" strike="noStrike" kern="10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，不要中途乱换人物。</a:t>
            </a:r>
            <a:endParaRPr lang="zh-CN" altLang="zh-CN" sz="1800" b="0" i="0" u="none" strike="noStrike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2963" y="372862"/>
            <a:ext cx="11452194" cy="6485138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四、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(2019·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河南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阅读下文，完成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～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题。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共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16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分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marL="45720" indent="0" algn="ctr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给母亲梳头发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这一把用了多年的旧梳子，滑润无比，上面还浸染着属于母亲的独特发香。我用它给母亲梳头，小心谨慎，尽量少让头发掉落。母亲背对我坐着，花白的发根清晰可见。唉，曾经多么乌黑浓密的长发，如今却变得如此稀薄，只余小小一握在我的左手掌心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小时候，最喜欢每天早晨睁眼时看到母亲梳理头发。那一头从未修剪过的头发，几乎长可及地，所以她总是站着梳理。一把梳子从头顶往下缓缓地梳，还得用左手分段抓着才能梳通。全部梳通之后，就在后脑勺用一条黑丝线来回地扎，扎得牢牢的；再将一根比毛线针稍细的钢针穿过，然后便把垂在背后的一头乌亮的长发在那钢针上左右盘缠，梳出一个均衡而标致的髻子；接着套上一个黑色的细网，并用四只长夹子从上下左右固定形状；最后拔去钢针，戴上有翠饰的簪子。对于母亲梳头的动作，我真是百看不厌，心里好羡慕那一头长发，觉得她那熟练的一举一动很动人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8930" y="1409700"/>
            <a:ext cx="10676796" cy="471838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概括故事情节属于对文本的整体感知的考查。</a:t>
            </a:r>
            <a:endParaRPr lang="en-US" altLang="zh-CN" sz="2400" b="1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记叙文是以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写人记事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为主的文体，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人物、时间、地点、事件的起因、经过和结果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被称作记叙文的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六要素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b="1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阅读一篇记叙文，如果是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写人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的记叙文，首先要知道作者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写了一个什么样的人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，而要知道这个人，得知道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他做了什么事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几件事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；如果是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写事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的记叙文得知道文章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写了一件什么事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这件事是如何发生的，过程怎样，结果如何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。了解事件的全过程，这是记叙文阅读的基础，因此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概括故事情节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成为记叙文考查的常考试题。</a:t>
            </a:r>
            <a:endParaRPr lang="zh-CN" altLang="zh-CN" sz="2400" kern="1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78192" y="470784"/>
            <a:ext cx="5110187" cy="9389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zh-CN" altLang="en-US" sz="3200"/>
              <a:t>一、了解命题特征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4905" y="514905"/>
            <a:ext cx="11336783" cy="6036815"/>
          </a:xfrm>
        </p:spPr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母亲曾受过良好的教育，可是自我记事以来，她似乎是把全部精力都放在家事上了。她照顾父亲的生活起居，无微不至。她对子女们也照顾得十分用心，向来是亲自上市场选购食物。她还要在周末给我们洗晒球鞋，那些大大小小、黑黑白白的球鞋经常被整齐地放在阳台的栏杆上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母亲也很关心子女的读书情况。她不一定指导每一个人的功课，只是尽量替我们处理好课业外的琐事。我们房间里有一个专放文具的五斗柜，最上面的两个抽屉里，左边放着削尖的铅笔，右边则是用过的磨钝的铅笔。兄弟姐妹放学后，每个人只需放入写钝的，取走削好的，便可各自去做功课了。每一支铅笔都是母亲用小刀削好的。现在回想起来，母亲未免太过宠爱我们了，然而我们当时却视此为理所当然而不知感激。有一回，削尖的铅笔已被拿光，我竟为此与母亲斗过气。家中琐碎事那么多，我真想象不出，母亲是在什么时间做这些额外的事情的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71" y="275208"/>
            <a:ext cx="11665258" cy="6454065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岁月流逝，子女们都先后长大成人，而母亲却在我们忙于成长的喜悦中不知不觉地衰老了，她的一头秀发也逐渐变得花白而稀薄。这些年来，我忙着养育自己的儿女，更能体会往日母亲的爱心。我不再能天天与母亲相处，也看不到她在晨曦中梳理头发的样子，只是惊觉那发髻已明显变小。她仍然梳着相同样式的髻子，但是，从前堆满后颈的乌发，如今所余已不及原来的四分之一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近年来，母亲的身体已大不如前。由于心脏机能衰退，不得不施行外科手术。她十分害怕，幸而一切顺利，经过一夜安眠之后，母亲终于渡过难关。数日后，医生准许母亲下床活动，以促进伤口愈合。可是，母亲忽然变得十分软弱，不再是从前翼护着我们的那位大无畏的妇人了。每隔一日，我便为她擦洗身体。起初，我们两个人都有些忸怩。母亲一直嘀咕着：“怎么好意思让女儿给我洗澡呢！”我用不太熟练的手法，小心地为她擦拭身子。没想到，她竟然逐渐放松，终于柔顺地任由我照料。我的手指遂不自觉地带着一种母性的慈祥和温柔，爱怜地为母亲洗澡。我相信，我幼小的时候，母亲也一定是这样慈祥温柔地替我沐浴的。我突然分辨不出亲情的方向，仿佛眼前这位衰老的母亲是我娇宠的婴儿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7970" y="896645"/>
            <a:ext cx="11052698" cy="5199355"/>
          </a:xfrm>
        </p:spPr>
        <p:txBody>
          <a:bodyPr/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洗完澡，换一身干净的衣服，母亲觉得舒畅无比，更要求我为她梳理因久卧病床而蓬乱的头发。我们拉了一把椅子到窗边，闲聊着，不久，就变成我一个人的轻声絮聒。母亲背对着我坐着，我看不见她的脸。许是困了吧？我想她大概是舒服地睡着了，像婴儿沐浴后那样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嘘，轻一点。我轻轻柔柔地替她梳理头发，依照幼时记忆中的那一套过程。不要惊动她，不要惊动她，让她就这样坐着，舒舒服服地打一个盹儿吧。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 algn="r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作者：林文月。有删改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9564" y="761260"/>
            <a:ext cx="9872871" cy="1371600"/>
          </a:xfrm>
        </p:spPr>
        <p:txBody>
          <a:bodyPr/>
          <a:lstStyle/>
          <a:p>
            <a:pPr marL="45720" indent="0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．本文由“我”给母亲梳理头发写起，主要回顾了母亲哪几方面的事情？请从母亲的角度简要概括。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分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9564" y="2015230"/>
            <a:ext cx="9872871" cy="943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①母亲总喜欢在清晨梳理头发。②母亲把全部精力都放在家事上。③母亲关心子女的读书情况。④母亲手术后接受“我”的照料。</a:t>
            </a:r>
            <a:r>
              <a:rPr lang="en-US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意思对即可</a:t>
            </a:r>
            <a:r>
              <a:rPr lang="en-US" altLang="zh-CN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273" y="699116"/>
            <a:ext cx="10955044" cy="544423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五、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(2018·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河南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阅读下文，完成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～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题。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共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16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分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marL="45720" indent="0" algn="ctr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父亲的长笛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①小时候，每天晚饭后，父亲总喜欢拿出心爱的长笛吹奏一曲。那时，她特别爱听，笛声一响，她就用跑调的声音跟着哼唱。母亲也停下手边的活儿，侧耳倾听，发丝垂在脸上，格外柔美。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夏天的傍晚，父亲有时会拿着长笛去巷口儿。邻居们说：“来，来，吹一段！”“吹一段？”父亲似问似答，将长笛横放在嘴边。清脆悠扬的笛声从父亲的嘴边漫延开来，如哗啦啦的小河流水。大人们摇头晃脑陶醉着，孩子们停止嬉闹，围在父亲身边，眼里充满了好奇与崇拜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0213" y="754602"/>
            <a:ext cx="11097088" cy="5956916"/>
          </a:xfrm>
        </p:spPr>
        <p:txBody>
          <a:bodyPr/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她开始讨厌父亲吹长笛，是小学五年级的时候。那天晚上，她写完作业后，父亲又拿出长笛来吹。笛声刚响，她就大吼一声：“哎呀！别吹了好不好！烦死人了！”笛声戛然而止。她看也没看父亲一眼，转身跑回自己屋里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她三年级时，父亲的工厂倒闭。两年后，左腿残疾又没技术的父亲被安排当了环卫工，负责她学校周边街区的卫生。那天，一个捣蛋鬼在班里嚷嚷：“门口那扫地的老大爷是小敏她爸！”顿时，嘘声、哄笑声连成一片。她感到无地自容，趴在桌上哭了。那一刻，她只恨父亲没出息！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⑤她毕竟还是个懂事的孩子，没有把这事告诉父母，只是不再喜欢父亲吹长笛了，每次父亲一吹就被她狠狠制止。渐渐地，家里就听不到笛声了。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8474" y="363984"/>
            <a:ext cx="11416683" cy="6152226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上了初中，离家远，她从不跟别人提家里的事。可事情就这么巧，父亲工作间隙坐在环卫车旁的马路牙子上吹长笛，竟被电视台记者录进了镜头。节目播出后，恰巧被她老师看到，老师把这事当作励志故事讲给同学们听，班里爽直的同学对她说：“小敏，你爸好酷啊，扫大街还忘不了吹笛子！”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她万万没想到自己极力隐藏的父亲，就这样被曝光在全班同学面前。她忍无可忍，到家就跟父亲吵：“你说你扫个垃圾，还吹什么长笛，丢人都丢到电视上去了，我都快没脸活了！”“啪”的一声，母亲的巴掌落在她脸上：“你个没良心的，你怎么这样说你爸！要不是你，你爸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……”“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别跟孩子瞎说八道！”父亲喝住了母亲。“你可是听着你爸的笛声长大的呀！你小时候那么爱听，你爸干一天活儿回来，多累都吹给你听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⑧父亲的沉默和母亲的训斥并没有打动她。她还是悄悄拿走长笛，扔进了城外的小河里。虽然那一刻她心里也有丝丝的不舍。她等着父亲爆发，然而，没有。自此，父亲再没提过长笛的事儿。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495" y="372861"/>
            <a:ext cx="11567604" cy="6409679"/>
          </a:xfrm>
        </p:spPr>
        <p:txBody>
          <a:bodyPr>
            <a:normAutofit fontScale="92500" lnSpcReduction="20000"/>
          </a:bodyPr>
          <a:lstStyle/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⑨多年以后，她有了孩子，懂得了做父母的艰辛。她对父母很好，常给他们买吃的穿的。儿子初一那年，学校要开“感恩”主题晚会，儿子在家练唱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这首歌：“想想你的背影，我感受了坚韧；抚摩你的双手，我摸到了艰辛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我的老父亲，我最疼爱的人，人间的甘甜有十分，您只尝了三分。”儿子唱了一遍又一遍，唱得她心里一阵阵酸，一阵阵疼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⑩第二天，她买了一支上好的长笛，给父亲送去。父亲先是一愣，随即欣喜地摩挲起来。她吞吞吐吐，说：“爸，对不起，当初是我扔了您那长笛。”父亲一笑：“傻丫头，我早知道是你干的。”母亲走过来：“还是闺女疼你呀！你这条腿没白断，委屈没白受啊！”“腿？没白断？”她吃惊地问。“还不是因为你三年级那年非吵着要电子琴，你爸为了挣钱给你买琴，大雪天骑车去给人家送货，摔断了腿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……”“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唉！跟孩子提这些干啥！都是过去的事儿了。”父亲笑着打断母亲，转脸看她。她赶紧抹一把泪，挤出笑来，说：“来，来，吹一段！”“吹一段？”父亲似问似答，将长笛横放在嘴边。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⑪久违的笛声，从父亲嘴边漫延开来，飞扬在屋子的各个角落。她跟着哼唱，母亲则满脸温柔，鬓角的白发泛着银光，格外柔美。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 algn="r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作者：赵文静。有删改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3654" y="645851"/>
            <a:ext cx="9872871" cy="881108"/>
          </a:xfrm>
        </p:spPr>
        <p:txBody>
          <a:bodyPr/>
          <a:lstStyle/>
          <a:p>
            <a:pPr marL="45720" indent="0">
              <a:buNone/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．请以长笛为线索，从父亲的角度概括父女之间发生的四件事。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分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8427" y="1526959"/>
            <a:ext cx="9389771" cy="1405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父亲爱吹长笛，经常吹给女儿听。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父亲因女儿讨厌、制止他吹长笛，所以不在家里吹长笛了。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父亲因女儿扔了他的长笛，从此不再提长笛的事儿。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父亲因女儿给他买来新长笛，又吹起了长笛。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意思对即可</a:t>
            </a:r>
            <a:r>
              <a:rPr lang="en-US" altLang="zh-CN" sz="20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10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052" y="432786"/>
            <a:ext cx="11232472" cy="6074546"/>
          </a:xfrm>
        </p:spPr>
        <p:txBody>
          <a:bodyPr/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六、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(2017·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河南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阅读下文，完成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～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题。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共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16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分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marL="45720" indent="0" algn="ctr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唯有垂杨管别离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病房里的岳老师和那个小病号之前互不相识。他们一个是一所小学的语文老师，但那所小学已经关闭多年，岳老师事实上好多年都没当老师了；一个是只有七岁的小男孩，三岁就生了骨病，自此便在父母的带领下到处求医，学校，他一天都没踏足过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②在病房里，他们首先是病人，其次，他们竟然变作老师和学生。四十多岁的岳老师，早已被疾病和疾病带来的争吵、伤心、背弃折磨得满头白发。</a:t>
            </a:r>
            <a:r>
              <a:rPr lang="en-US" altLang="zh-CN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【A】</a:t>
            </a:r>
            <a:r>
              <a:rPr lang="zh-CN" altLang="en-US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可是，当她将病房当作课堂以后，某种奇异的喜悦降临了，她那终年苍白的面容上竟然现出一丝红晕。</a:t>
            </a:r>
            <a:r>
              <a:rPr lang="en-US" altLang="zh-CN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【B】</a:t>
            </a:r>
            <a:r>
              <a:rPr lang="zh-CN" altLang="en-US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每一天，只要两个人一输完液，她就马上开始给小病号上课。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虽说从前她只是语文老师，但在这里她却什么都教，古诗词、加减乘除、英文单词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39284" y="2093896"/>
            <a:ext cx="8254222" cy="2670208"/>
          </a:xfrm>
        </p:spPr>
        <p:txBody>
          <a:bodyPr>
            <a:normAutofit lnSpcReduction="10000"/>
          </a:bodyPr>
          <a:lstStyle/>
          <a:p>
            <a:pPr indent="0" algn="just">
              <a:lnSpc>
                <a:spcPct val="130000"/>
              </a:lnSpc>
              <a:buNone/>
            </a:pPr>
            <a:r>
              <a:rPr lang="en-US" altLang="zh-CN" sz="28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1</a:t>
            </a:r>
            <a:r>
              <a:rPr lang="zh-CN" altLang="zh-CN" sz="28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．概括文章或段落的主要内容；</a:t>
            </a:r>
            <a:endParaRPr lang="zh-CN" altLang="zh-CN" sz="2800" kern="1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lnSpc>
                <a:spcPct val="130000"/>
              </a:lnSpc>
              <a:buNone/>
            </a:pPr>
            <a:r>
              <a:rPr lang="en-US" altLang="zh-CN" sz="28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2</a:t>
            </a:r>
            <a:r>
              <a:rPr lang="zh-CN" altLang="zh-CN" sz="28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．概括人物的多个事件；</a:t>
            </a:r>
            <a:endParaRPr lang="zh-CN" altLang="zh-CN" sz="2800" kern="1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0" algn="just">
              <a:lnSpc>
                <a:spcPct val="130000"/>
              </a:lnSpc>
              <a:buNone/>
            </a:pPr>
            <a:r>
              <a:rPr lang="en-US" altLang="zh-CN" sz="28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3</a:t>
            </a:r>
            <a:r>
              <a:rPr lang="zh-CN" altLang="zh-CN" sz="28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8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梳理情节或人物情感变化；</a:t>
            </a:r>
            <a:endParaRPr lang="en-US" altLang="zh-CN" sz="2800" b="1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30000"/>
              </a:lnSpc>
              <a:buNone/>
            </a:pP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  </a:t>
            </a:r>
            <a:r>
              <a:rPr lang="zh-CN" altLang="en-US" sz="2800" b="1" kern="1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带特殊要求的概括 。</a:t>
            </a:r>
            <a:endParaRPr lang="zh-CN" altLang="zh-CN" sz="2800" kern="1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2935705" y="631850"/>
            <a:ext cx="6320589" cy="8279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/>
              <a:t>二、了解情节概括基本题型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374" y="408373"/>
            <a:ext cx="11469948" cy="6169980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③每当病人和陪护者挤满病房之时，便是岳老师一天中最神采奕奕的时候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总是有意无意地提出许多问题来考小病号。如果小病号能在众人的赞叹中结束考试，那简直就像是有一道神赐之光破空而来，照得她通体发亮。但小病号生性顽劣，只要病情稍好，就在病房里奔来跑去，岳老师的问题便经常答不上来。比如那两句诗，上句是“长安陌上无穷树”，下一句，小病号一连三天都没背下来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④这可伤了岳老师的心，到最后，小病号也愤怒了：“我反正活不了几年了，还背这些干什么？”小病号问完，岳老师借口去打开水，到了走廊，就开始大哭，说是大哭，其实并没有发出声音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她用嘴巴紧紧地咬住袖子，一边走，一边哭。走到开水房前，她没有进去，而是靠在潮湿的墙壁上，继续哭。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自此之后，岳老师没有罢手，反倒是教他更多，甚至，跟他在一起的时间也更多。她跛着脚，跟在小病号后面，给他喂饭，让他喝水，还陪他去院子里，采一朵叫不出名字的花回来。小病号的病更重了，要转院去北京。听到这个消息，她夜夜难眠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330" y="275207"/>
            <a:ext cx="11558726" cy="6356411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⑥深夜，借着走廊上的微光，她坐在长条椅上写写画画。她要在小病号离开之前，给他编一本教材。这本教材上什么内容都有，有古诗词，有加减乘除，也有英文单词。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⑦微光映照下的她，让人感慨：无论如何，这一场人世，终究值得一过。死亡是人人都无法逃脱的命运，但是你至少要留下抗争的痕迹。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一大早，小病号就要去北京了。他跟病房里的人一一道别，自然也跟岳老师道别。可是，那本教材，虽说只差一点点就要编完，终究还是没编完。岳老师将它放在小病号的行李中，然后捏了捏他的脸，跟他挥手。如此，告别便草草地结束了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几分钟后，有人在楼下呼喊着岳老师。开始，她全然没有注意，只是呆呆地坐在病床上不发一语。突然，她跳下病床，跛着脚，狂奔到窗户前，打开窗子。于是，全病房的人都听到了喊声，是小病号。他在院子里扯着嗓子喊出来的竟然是一句诗：“唯有垂杨管别离！”可能怕岳老师没听清楚，他继续喊，“长安陌上无穷树，唯有垂杨管别离！”喊了一遍，再喊一遍，“长安陌上无穷树，唯有垂杨管别离！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2862" y="470517"/>
            <a:ext cx="11363418" cy="5921405"/>
          </a:xfrm>
        </p:spPr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⑩离别的时候，小病号终于完整地背出了那两句诗。岳老师却并没有应答，她正在大哭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一如既往，她没有哭出声来，而是用嘴巴紧紧地咬住袖子。除了隐忍的哭声，病房里只剩下巨大的沉默。似乎人人都知道，此时此地，哭泣，就是她唯一的垂杨。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 algn="r">
              <a:lnSpc>
                <a:spcPct val="150000"/>
              </a:lnSpc>
              <a:buNone/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作者：李修文。有删改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27" y="563401"/>
            <a:ext cx="10584402" cy="765699"/>
          </a:xfrm>
        </p:spPr>
        <p:txBody>
          <a:bodyPr/>
          <a:lstStyle/>
          <a:p>
            <a:pPr marL="45720" indent="0">
              <a:buNone/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．面对厄运，岳老师带着小病号留下了哪些“抗争的痕迹”？请简要概括。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分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2971" y="1134283"/>
            <a:ext cx="9638190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岳老师在病房里给从未踏足过学校的小病号上课。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岳老师在小病号愤怒发问后，不仅教他更多，还给他喂饭，让他喝水，陪他采花。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岳老师听说小病号要转院，为小病号编写教材。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岳老师听到小病号离别时背出了诗，大哭起来。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意思对即可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105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373" y="426128"/>
            <a:ext cx="11496581" cy="6143348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2600">
                <a:solidFill>
                  <a:schemeClr val="tx1"/>
                </a:solidFill>
                <a:latin typeface="+mn-ea"/>
              </a:rPr>
              <a:t>七、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(2015·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河南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)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阅读下文，完成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～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题。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共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16</a:t>
            </a:r>
            <a:r>
              <a:rPr lang="zh-CN" altLang="en-US" sz="2600">
                <a:solidFill>
                  <a:schemeClr val="tx1"/>
                </a:solidFill>
                <a:latin typeface="+mn-ea"/>
              </a:rPr>
              <a:t>分</a:t>
            </a:r>
            <a:r>
              <a:rPr lang="en-US" altLang="zh-CN" sz="2600">
                <a:solidFill>
                  <a:schemeClr val="tx1"/>
                </a:solidFill>
                <a:latin typeface="+mn-ea"/>
              </a:rPr>
              <a:t>)</a:t>
            </a:r>
            <a:endParaRPr lang="en-US" altLang="zh-CN" sz="2600">
              <a:solidFill>
                <a:schemeClr val="tx1"/>
              </a:solidFill>
              <a:latin typeface="+mn-ea"/>
            </a:endParaRPr>
          </a:p>
          <a:p>
            <a:pPr marL="45720" indent="0" algn="ctr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+mn-ea"/>
              </a:rPr>
              <a:t>滴水之恩</a:t>
            </a:r>
            <a:endParaRPr lang="zh-CN" altLang="en-US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紫红色的天空渐渐变得黯黑。我握着桑木棍，孤单地走在山路上。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我是搭赶集的车来到这个地方的，去寻找据说矗立在附近田野中的古塔。当我在陌生的乡间找到青麦田里残存的白色古塔，再回到先前下车的小街时，集市早已散了。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街角凉粉摊前头裹苗帕的老妇人的回答叫我失望：“公交车下午一点以后就没有了，要是你早些到，还可以搭摆摊的货车。”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这会儿，什么车也没有了。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“在那里住一晚，明早再搭车走嘛。”老妇人指指对面一家写着“迎宾旅馆”的木楼对我说。</a:t>
            </a:r>
            <a:endParaRPr lang="en-US" altLang="zh-CN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但我无论如何也得赶回去，明早还有事呢。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走三十多里路是没有问题的，只是我根本不认得返回的路。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518" y="559293"/>
            <a:ext cx="11407804" cy="5894773"/>
          </a:xfrm>
        </p:spPr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老妇人指点我沿这条路一直朝东走，别走岔路就可以走回去了。“小心哟，这个季节山里有蛇。”她顺手砍下一截桑木枝递给我。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雷声从远处沉沉地压过来，闪电把天边的乌云撕开一道耀眼的裂缝。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我一边走一边看有没有经过的车可搭。一辆卡车嘶吼着爬上山坡，我拼命挥手，车从我身边呼地开了过去。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山下沟坳里，几户人家的窗格透出昏黄的灯光来。雷声越滚越近，大雨说不准什么时候就会瓢泼而下。我只得加紧步子，同时担心蛇会突然从路边草丛中钻出。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终于又有一辆小拖车开过来，这次被我拦下了。没想到，司机竟会是那个人。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去年夏天在马山，有一天将散集时，我在街上闲逛，看见了他。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8831" y="390617"/>
            <a:ext cx="11514338" cy="6405239"/>
          </a:xfrm>
        </p:spPr>
        <p:txBody>
          <a:bodyPr>
            <a:normAutofit fontScale="85000" lnSpcReduction="2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当时，他衣衫不整地斜靠在土墙根下，胡须很长，头发蓬乱，一副潦倒落魄的样子。他的面前并没有放乞讨钱币的碗，但我确信，他一定是又渴又饿了。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几步之外有个茶水摊，我去买了一杯水一块糕递给他。他无神的眼睛并没有因我的热心而闪亮，他甚至不抬眼看一看便自顾自吞食起来。“快散集了，要去哪里，你也该去了。”我随口劝了他一句，便走开了。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几个月过去了，虽然眼前这个人整洁而精神，但我还是认出了他。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“去马山吗？”我焦灼地问。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“去马山？”他迟疑了一会儿，让我上了车。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小拖车颠簸着，他燃着的烟头，红红的亮点忽明忽暗。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“你是马山人？”他问。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“不是，我在那儿见习。”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他有点失望：“我倒曾遇到过一个马山人呢，那真是个好人。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740" y="452761"/>
            <a:ext cx="11274641" cy="6081204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“你去过马山？”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“去过。”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话题断了，黑暗中，他似乎笑了笑。开始下雨了，豆大的雨点叩打着车窗。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他忽然说：“说起来那次去马山，怪难为情的。那时我赌输了，输得精光，被撵出来，流落到马山。有个人给我水喝，给我东西吃，可惜我不认得她，要不，真得好好谢她。”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“就为了那个人送你一点水一点吃的吗？”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不屑地看我一眼：“你不懂，那时候我心灰意冷，没脸回家，她劝我‘快散集了，要去哪里，你也该去了’。我听了她的劝告，回家了。后来再也不赌了。我真的很感谢她，要不是她那一杯水一块糕一句话，我现在还不晓得会怎样呢。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我心中有掩饰不住的喜悦，想不到那件小事会对他帮助那样大。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5006" y="523783"/>
            <a:ext cx="11363417" cy="5903650"/>
          </a:xfrm>
        </p:spPr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他没有认出我来。我决定不提看见他潦倒情形的就是我。每个人都有尊严，我要让他拥有一份完整的助人的快乐和自豪。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“我也很感谢你，要不是搭上你的车，这会儿我还在山路上挨雨淋呢！”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他听了果然高兴：“其实你也不用谢我，要谢就谢那个给我水喝的人。那次之后，我才晓得，人有时候是多么需要旁人帮一把。”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“马山到了！”他刹住车。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“谢谢你啊，下车来喝杯热茶，歇会儿吧。”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他一边倒车一边说：“我还得赶回去运货呢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本来，我的车是不到马山的。”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67288" y="965447"/>
            <a:ext cx="9872871" cy="1022684"/>
          </a:xfrm>
        </p:spPr>
        <p:txBody>
          <a:bodyPr/>
          <a:lstStyle/>
          <a:p>
            <a:pPr marL="45720" indent="0">
              <a:buNone/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．请按事情发生的先后顺序概述“我”和“他”之间的故事。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分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6131" y="1624614"/>
            <a:ext cx="9872870" cy="2308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12140" algn="just">
              <a:lnSpc>
                <a:spcPct val="150000"/>
              </a:lnSpc>
            </a:pP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几个月前，他流落到马山，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给他买水买糕，劝他回家。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在步行返回的山路上，恰好拦到他的车。他没认出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，给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讲了几个月前在马山发生的事，认为那次受到的帮助改变了他。到马山后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才知道他是专程送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的。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意思对即可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105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07800" y="103632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62000"/>
            <a:ext cx="7920789" cy="866274"/>
          </a:xfrm>
        </p:spPr>
        <p:txBody>
          <a:bodyPr>
            <a:normAutofit/>
          </a:bodyPr>
          <a:lstStyle/>
          <a:p>
            <a:r>
              <a:rPr lang="en-US" altLang="zh-CN" sz="3200"/>
              <a:t>1</a:t>
            </a:r>
            <a:r>
              <a:rPr lang="zh-CN" altLang="en-US" sz="3200"/>
              <a:t>、概括文章或段落主要内容 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28274"/>
            <a:ext cx="10696074" cy="4038600"/>
          </a:xfrm>
        </p:spPr>
        <p:txBody>
          <a:bodyPr>
            <a:normAutofit/>
          </a:bodyPr>
          <a:lstStyle/>
          <a:p>
            <a:pPr indent="0" algn="just">
              <a:lnSpc>
                <a:spcPct val="130000"/>
              </a:lnSpc>
              <a:buNone/>
            </a:pPr>
            <a:r>
              <a:rPr lang="zh-CN" altLang="en-US" sz="24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（一）中考设问</a:t>
            </a:r>
            <a:endParaRPr lang="zh-CN" altLang="en-US" sz="24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285750" algn="just">
              <a:lnSpc>
                <a:spcPct val="130000"/>
              </a:lnSpc>
            </a:pPr>
            <a:r>
              <a:rPr lang="en-US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2012 </a:t>
            </a:r>
            <a:r>
              <a:rPr lang="zh-CN" altLang="en-US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河南 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</a:t>
            </a:r>
            <a:r>
              <a:rPr lang="zh-CN" altLang="en-US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题：请简要概括故事情节。</a:t>
            </a:r>
            <a:endParaRPr lang="zh-CN" altLang="en-US" sz="2400" b="1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285750" algn="just">
              <a:lnSpc>
                <a:spcPct val="130000"/>
              </a:lnSpc>
            </a:pPr>
            <a:r>
              <a:rPr lang="en-US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2010 </a:t>
            </a:r>
            <a:r>
              <a:rPr lang="zh-CN" altLang="en-US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河南 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</a:t>
            </a:r>
            <a:r>
              <a:rPr lang="zh-CN" altLang="en-US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题：请用简洁的语言概括文章叙述了一件什么事。</a:t>
            </a:r>
            <a:endParaRPr lang="zh-CN" altLang="en-US" sz="2400" b="1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285750" algn="just">
              <a:lnSpc>
                <a:spcPct val="130000"/>
              </a:lnSpc>
            </a:pPr>
            <a:r>
              <a:rPr lang="en-US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2009 </a:t>
            </a:r>
            <a:r>
              <a:rPr lang="zh-CN" altLang="en-US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河南 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 </a:t>
            </a:r>
            <a:r>
              <a:rPr lang="zh-CN" altLang="en-US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题（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）：第③段主要写了什么内容？</a:t>
            </a:r>
            <a:endParaRPr lang="zh-CN" altLang="en-US" sz="2400" b="1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285750" algn="just">
              <a:lnSpc>
                <a:spcPct val="130000"/>
              </a:lnSpc>
            </a:pPr>
            <a:r>
              <a:rPr lang="en-US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2019 </a:t>
            </a:r>
            <a:r>
              <a:rPr lang="zh-CN" altLang="en-US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浙江台州第 </a:t>
            </a:r>
            <a:r>
              <a:rPr lang="en-US" altLang="zh-CN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</a:t>
            </a:r>
            <a:r>
              <a:rPr lang="zh-CN" altLang="en-US" sz="2400" b="1" kern="10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题：阅读小说第⑦段，简要概括内容，并说说在文中的作用。</a:t>
            </a:r>
            <a:endParaRPr lang="zh-CN" altLang="en-US" sz="2400" b="1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716" y="304801"/>
            <a:ext cx="11614483" cy="6256420"/>
          </a:xfrm>
        </p:spPr>
        <p:txBody>
          <a:bodyPr>
            <a:normAutofit fontScale="85000" lnSpcReduction="10000"/>
          </a:bodyPr>
          <a:lstStyle/>
          <a:p>
            <a:pPr marL="45720" indent="0">
              <a:lnSpc>
                <a:spcPct val="16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（二）答题思路 </a:t>
            </a:r>
            <a:endParaRPr lang="en-US" altLang="zh-CN" sz="2400" b="1">
              <a:solidFill>
                <a:srgbClr val="FF0000"/>
              </a:solidFill>
              <a:latin typeface="+mn-ea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 sz="2400">
                <a:solidFill>
                  <a:schemeClr val="tx1"/>
                </a:solidFill>
                <a:latin typeface="+mn-ea"/>
              </a:rPr>
              <a:t>概括文章主要内容或故事情节的方法有以下几种： </a:t>
            </a:r>
            <a:endParaRPr lang="en-US" altLang="zh-CN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）段意合并法。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适用于主体部分是并列结构的文章，把每段大意综合起来加以概括，就是文章的主要内容。</a:t>
            </a:r>
            <a:endParaRPr lang="en-US" altLang="zh-CN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要素串联法。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在写人叙事类的文章里，把</a:t>
            </a:r>
            <a:r>
              <a:rPr lang="zh-CN" altLang="en-US" sz="2400" b="1" u="sng">
                <a:solidFill>
                  <a:schemeClr val="tx1"/>
                </a:solidFill>
                <a:latin typeface="+mn-ea"/>
              </a:rPr>
              <a:t>时间、地点、人物、事件及结果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等基本要素串联起来，再用简洁的语言表述出来即是答案。</a:t>
            </a:r>
            <a:endParaRPr lang="en-US" altLang="zh-CN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）问题概括法。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阅读时抓住文章讲述的主要问题，把陈述主要问题的内容概括出来，就能得到主要内容。</a:t>
            </a:r>
            <a:endParaRPr lang="en-US" altLang="zh-CN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+mn-ea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+mn-ea"/>
              </a:rPr>
              <a:t>）文题拓展法。 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拓展文题法。有的文章</a:t>
            </a:r>
            <a:r>
              <a:rPr lang="zh-CN" altLang="en-US" sz="2400" b="1" u="sng">
                <a:solidFill>
                  <a:schemeClr val="tx1"/>
                </a:solidFill>
                <a:latin typeface="+mn-ea"/>
              </a:rPr>
              <a:t>题目</a:t>
            </a:r>
            <a:r>
              <a:rPr lang="zh-CN" altLang="en-US" sz="2400">
                <a:solidFill>
                  <a:schemeClr val="tx1"/>
                </a:solidFill>
                <a:latin typeface="+mn-ea"/>
              </a:rPr>
              <a:t>能高度概括文章内容，对此稍加拓展充实即可得到文章的主要内容。</a:t>
            </a:r>
            <a:endParaRPr lang="en-US" altLang="zh-CN" sz="2400">
              <a:solidFill>
                <a:schemeClr val="tx1"/>
              </a:solidFill>
              <a:latin typeface="+mn-ea"/>
            </a:endParaRPr>
          </a:p>
          <a:p>
            <a:pPr marL="45720" indent="0">
              <a:lnSpc>
                <a:spcPct val="160000"/>
              </a:lnSpc>
              <a:buNone/>
            </a:pP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答题格式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（时间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地点）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（情感）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5702" y="1628274"/>
            <a:ext cx="11036968" cy="4716379"/>
          </a:xfrm>
        </p:spPr>
        <p:txBody>
          <a:bodyPr>
            <a:normAutofit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（一）中考设问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 2020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河南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7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题：作为一名优秀的人民教师，“我的太爷老师”的优秀体现在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哪些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方面？请结合全文内容分条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概括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。（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4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分）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 2019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河南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7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题：本文由“我”给母亲梳理头发写起，主要回顾了母亲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哪几方面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的事情？请从母亲的角度简要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概括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32017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河南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7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题：面对厄运，岳老师带着小病号留下了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哪些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“抗争的痕迹”？请简要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概括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2014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河南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7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题：本文写了“看自行车的女人”的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哪几件事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？请用简洁的语言分别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概括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838200" y="762000"/>
            <a:ext cx="7920789" cy="866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/>
              <a:t>2</a:t>
            </a:r>
            <a:r>
              <a:rPr lang="zh-CN" altLang="en-US" sz="3200"/>
              <a:t>、概括概括人物的多个事件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1895" y="864268"/>
            <a:ext cx="10748210" cy="5129464"/>
          </a:xfrm>
        </p:spPr>
        <p:txBody>
          <a:bodyPr>
            <a:normAutofit fontScale="92500" lnSpcReduction="10000"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（二）答题思路</a:t>
            </a:r>
            <a:endParaRPr lang="zh-CN" altLang="en-US" sz="2400" b="1">
              <a:solidFill>
                <a:srgbClr val="FF0000"/>
              </a:solidFill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</a:rPr>
              <a:t>第一步：审题。</a:t>
            </a:r>
            <a:r>
              <a:rPr lang="zh-CN" altLang="en-US" sz="2400">
                <a:solidFill>
                  <a:schemeClr val="tx1"/>
                </a:solidFill>
              </a:rPr>
              <a:t>题干中出现“哪些”“哪几件”等词语时，表明记叙的事件不止一件；有时题干还会明确指出几件事。</a:t>
            </a:r>
            <a:endParaRPr lang="zh-CN" altLang="en-US" sz="2400">
              <a:solidFill>
                <a:schemeClr val="tx1"/>
              </a:solidFill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</a:rPr>
              <a:t>第二步：阅读全文，进行分析，确定作答要点。</a:t>
            </a:r>
            <a:r>
              <a:rPr lang="zh-CN" altLang="en-US" sz="2400">
                <a:solidFill>
                  <a:schemeClr val="tx1"/>
                </a:solidFill>
              </a:rPr>
              <a:t>将内容初步划分层次，可以按照事件发生发展的顺序，也可以按照事件发生发展的地点的转换，还可以按照事情的发展阶段或时间顺序等，看看具体记叙了几件事。</a:t>
            </a:r>
            <a:endParaRPr lang="zh-CN" altLang="en-US" sz="2400">
              <a:solidFill>
                <a:schemeClr val="tx1"/>
              </a:solidFill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 sz="2400">
                <a:solidFill>
                  <a:srgbClr val="FF0000"/>
                </a:solidFill>
              </a:rPr>
              <a:t>第三步：提取要点，简要概括。</a:t>
            </a:r>
            <a:r>
              <a:rPr lang="zh-CN" altLang="en-US" sz="2400">
                <a:solidFill>
                  <a:schemeClr val="tx1"/>
                </a:solidFill>
              </a:rPr>
              <a:t>将每层的内容按照“人物＋事件＋结果”的形式归纳概括，并分条整理出来。</a:t>
            </a:r>
            <a:endParaRPr lang="zh-CN" altLang="en-US" sz="2400">
              <a:solidFill>
                <a:schemeClr val="tx1"/>
              </a:solidFill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答题格式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：人物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事件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结果（多个事件主语一致）（分条作答）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086" y="124287"/>
            <a:ext cx="4845890" cy="1109655"/>
          </a:xfrm>
        </p:spPr>
        <p:txBody>
          <a:bodyPr/>
          <a:lstStyle/>
          <a:p>
            <a:r>
              <a:rPr lang="zh-CN" altLang="en-US"/>
              <a:t>课堂练习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3783" y="994299"/>
            <a:ext cx="11122785" cy="5502753"/>
          </a:xfrm>
        </p:spPr>
        <p:txBody>
          <a:bodyPr>
            <a:norm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(2020·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河南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阅读下文，完成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题。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 algn="ctr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我的太爷老师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①我的家乡在西北高原上，那是一个贫寒闭塞的小山村。村子的中间有一个小学堂，学堂里有几排高低不等的长桌和板凳，西墙上挂着块小黑板。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学堂只有一个老师，官名漆润江，四十多岁，民办教师。农村人讲究辈分，我叫他太爷。他有个绰号叫“行人”，“行人”就是能干能行的意思。他很早就入了党，作宣传抓革命，样样在行。他精于木工、画画，还会女红，村里唱戏穿的各类戏服，绝大部分出自他的手，最厉害的是，他还担任村里社戏的总导演和主演。太爷做老师的时候，把自己这十八般武艺发挥得淋漓尽致，使他的学堂在全县大有名气。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" indent="0">
              <a:lnSpc>
                <a:spcPct val="150000"/>
              </a:lnSpc>
              <a:buNone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基础">
  <a:themeElements>
    <a:clrScheme name="基础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DF5327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基础">
      <a:majorFont>
        <a:latin typeface="Corbel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基础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229</Paragraphs>
  <Slides>49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baseType="lpstr" size="58">
      <vt:lpstr>Arial</vt:lpstr>
      <vt:lpstr>Corbel</vt:lpstr>
      <vt:lpstr>Times New Roman</vt:lpstr>
      <vt:lpstr>宋体</vt:lpstr>
      <vt:lpstr>Courier New</vt:lpstr>
      <vt:lpstr>楷体</vt:lpstr>
      <vt:lpstr>微软雅黑</vt:lpstr>
      <vt:lpstr>Wingdings</vt:lpstr>
      <vt:lpstr>基础</vt:lpstr>
      <vt:lpstr>记叙文第一节 情节概括题</vt:lpstr>
      <vt:lpstr>目录</vt:lpstr>
      <vt:lpstr>一、了解命题特征</vt:lpstr>
      <vt:lpstr>PowerPoint Presentation</vt:lpstr>
      <vt:lpstr>1、概括文章或段落主要内容 </vt:lpstr>
      <vt:lpstr>PowerPoint Presentation</vt:lpstr>
      <vt:lpstr>PowerPoint Presentation</vt:lpstr>
      <vt:lpstr>PowerPoint Presentation</vt:lpstr>
      <vt:lpstr>课堂练习</vt:lpstr>
      <vt:lpstr>PowerPoint Presentation</vt:lpstr>
      <vt:lpstr>PowerPoint Presentation</vt:lpstr>
      <vt:lpstr>PowerPoint Presentation</vt:lpstr>
      <vt:lpstr>PowerPoint Presentation</vt:lpstr>
      <vt:lpstr>3、梳理情节或人物情感变化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4、带特殊要求的概括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2021-11-14T14:05:41.696</cp:lastPrinted>
  <dcterms:created xsi:type="dcterms:W3CDTF">2021-11-14T14:05:41Z</dcterms:created>
  <dcterms:modified xsi:type="dcterms:W3CDTF">2021-11-14T06:05:43Z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