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autoCompressPictures="0">
  <p:sldMasterIdLst>
    <p:sldMasterId id="2147483648" r:id="rId1"/>
  </p:sldMasterIdLst>
  <p:sldIdLst>
    <p:sldId id="256" r:id="rId2"/>
    <p:sldId id="259" r:id="rId3"/>
    <p:sldId id="279" r:id="rId4"/>
    <p:sldId id="280" r:id="rId5"/>
    <p:sldId id="321" r:id="rId6"/>
    <p:sldId id="316" r:id="rId7"/>
    <p:sldId id="317" r:id="rId8"/>
    <p:sldId id="318" r:id="rId9"/>
    <p:sldId id="319" r:id="rId10"/>
    <p:sldId id="320" r:id="rId11"/>
    <p:sldId id="322" r:id="rId12"/>
    <p:sldId id="325" r:id="rId13"/>
    <p:sldId id="326" r:id="rId14"/>
    <p:sldId id="327" r:id="rId15"/>
    <p:sldId id="328" r:id="rId16"/>
    <p:sldId id="329" r:id="rId17"/>
    <p:sldId id="330" r:id="rId18"/>
    <p:sldId id="27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p15:clr>
            <a:srgbClr val="A4A3A4"/>
          </p15:clr>
        </p15:guide>
        <p15:guide id="2" pos="380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5"/>
    <p:restoredTop sz="94674"/>
  </p:normalViewPr>
  <p:slideViewPr>
    <p:cSldViewPr snapToGrid="0" snapToObjects="1" showGuides="1">
      <p:cViewPr varScale="1">
        <p:scale>
          <a:sx n="75" d="100"/>
          <a:sy n="75" d="100"/>
        </p:scale>
        <p:origin x="84" y="390"/>
      </p:cViewPr>
      <p:guideLst>
        <p:guide orient="horz" pos="2176"/>
        <p:guide pos="3801"/>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2021/11/19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a:t>
            </a:fld>
            <a:endParaRPr kumimoji="1"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12">
            <a:duotone>
              <a:schemeClr val="bg2">
                <a:shade val="45000"/>
                <a:satMod val="135000"/>
              </a:schemeClr>
              <a:prstClr val="white"/>
            </a:duotone>
            <a:extLst>
              <a:ext uri="{28A0092B-C50C-407E-A947-70E740481C1C}">
                <a14:useLocalDpi xmlns:a14="http://schemas.microsoft.com/office/drawing/2010/main" val="0"/>
              </a:ext>
            </a:extLst>
          </a:blip>
          <a:srcRect t="3125" b="3125"/>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1403985" y="2186305"/>
            <a:ext cx="9384030" cy="2491105"/>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梯形 6"/>
          <p:cNvSpPr/>
          <p:nvPr/>
        </p:nvSpPr>
        <p:spPr>
          <a:xfrm flipV="1">
            <a:off x="5064209" y="2180491"/>
            <a:ext cx="2063583" cy="269631"/>
          </a:xfrm>
          <a:prstGeom prst="trapezoid">
            <a:avLst>
              <a:gd name="adj" fmla="val 64488"/>
            </a:avLst>
          </a:prstGeom>
          <a:solidFill>
            <a:schemeClr val="tx1">
              <a:lumMod val="75000"/>
              <a:lumOff val="25000"/>
            </a:schemeClr>
          </a:solidFill>
          <a:ln>
            <a:noFill/>
          </a:ln>
          <a:effectLst>
            <a:outerShdw blurRad="279400" dist="76200" dir="5400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1821180" y="2801620"/>
            <a:ext cx="8550275" cy="829945"/>
          </a:xfrm>
          <a:prstGeom prst="rect">
            <a:avLst/>
          </a:prstGeom>
          <a:noFill/>
        </p:spPr>
        <p:txBody>
          <a:bodyPr wrap="square" rtlCol="0">
            <a:spAutoFit/>
          </a:bodyPr>
          <a:lstStyle/>
          <a:p>
            <a:pPr algn="dist"/>
            <a:r>
              <a:rPr kumimoji="1" lang="zh-CN" altLang="en-US" sz="4800">
                <a:latin typeface="Heiti SC Light" charset="-122"/>
                <a:ea typeface="Heiti SC Light" charset="-122"/>
                <a:cs typeface="Heiti SC Light" charset="-122"/>
              </a:rPr>
              <a:t>专题四：如何写好议论文开头</a:t>
            </a:r>
          </a:p>
        </p:txBody>
      </p:sp>
      <p:sp>
        <p:nvSpPr>
          <p:cNvPr id="9" name="文本框 8"/>
          <p:cNvSpPr txBox="1"/>
          <p:nvPr/>
        </p:nvSpPr>
        <p:spPr>
          <a:xfrm>
            <a:off x="3354821" y="3982763"/>
            <a:ext cx="5289371"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0000"/>
              </a:lnSpc>
            </a:pPr>
            <a:r>
              <a:rPr lang="en-US" smtClean="0">
                <a:solidFill>
                  <a:schemeClr val="tx1">
                    <a:lumMod val="65000"/>
                    <a:lumOff val="35000"/>
                  </a:schemeClr>
                </a:solidFill>
                <a:latin typeface="Heiti SC Light" charset="-122"/>
                <a:ea typeface="Heiti SC Light" charset="-122"/>
                <a:cs typeface="Heiti SC Light" charset="-122"/>
              </a:rPr>
              <a:t>2022</a:t>
            </a:r>
            <a:r>
              <a:rPr lang="zh-CN" altLang="en-US" smtClean="0">
                <a:solidFill>
                  <a:schemeClr val="tx1">
                    <a:lumMod val="65000"/>
                    <a:lumOff val="35000"/>
                  </a:schemeClr>
                </a:solidFill>
                <a:latin typeface="Heiti SC Light" charset="-122"/>
                <a:ea typeface="Heiti SC Light" charset="-122"/>
                <a:cs typeface="Heiti SC Light" charset="-122"/>
              </a:rPr>
              <a:t>年高考语文作文复习</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6097905"/>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方法六：释</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b="1">
                <a:solidFill>
                  <a:srgbClr val="FF0000"/>
                </a:solidFill>
                <a:sym typeface="+mn-ea"/>
              </a:rPr>
              <a:t>阐释题目含义破题，引出正论。</a:t>
            </a:r>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[例]</a:t>
            </a:r>
          </a:p>
          <a:p>
            <a:pPr>
              <a:lnSpc>
                <a:spcPct val="90000"/>
              </a:lnSpc>
            </a:pPr>
            <a:r>
              <a:rPr lang="zh-CN" altLang="en-US" sz="3200">
                <a:solidFill>
                  <a:schemeClr val="tx1"/>
                </a:solidFill>
                <a:latin typeface="Times New Roman" panose="02020603050405020304" pitchFamily="18" charset="0"/>
                <a:ea typeface="华文新魏" pitchFamily="2" charset="-122"/>
              </a:rPr>
              <a:t>　　</a:t>
            </a:r>
            <a:r>
              <a:rPr lang="zh-CN" altLang="en-US" sz="3200" b="1">
                <a:sym typeface="+mn-ea"/>
              </a:rPr>
              <a:t>“习惯”一词可谓尽人皆知。小至个人、家庭、村落，大至民族、国家，都有各自的习惯。习，常习也；常习则惯，惯则成自然。自然之理当然无可厚非，对自然之理倘要怀疑甚至于否定，那么，被斥为“异端邪说”，也是顺乎天理人情的了。囿于既定之规，于是就沉默，生活于“雷池”禁区之内不敢越出半步，于是几百年几千年，不再创新，不再奋进。这种消极的落后的习惯已成为阻碍华夏进步、中华振兴的阻力。</a:t>
            </a:r>
            <a:endParaRPr lang="zh-CN" altLang="en-US" sz="3200">
              <a:solidFill>
                <a:schemeClr val="tx1"/>
              </a:solidFill>
              <a:latin typeface="Times New Roman" panose="02020603050405020304" pitchFamily="18" charset="0"/>
              <a:ea typeface="华文新魏"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5212080"/>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方法七：比</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巧用对比，观点鲜明</a:t>
            </a: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[例]</a:t>
            </a:r>
          </a:p>
          <a:p>
            <a:pPr>
              <a:lnSpc>
                <a:spcPct val="90000"/>
              </a:lnSpc>
            </a:pPr>
            <a:r>
              <a:rPr lang="zh-CN" altLang="en-US" sz="3200">
                <a:solidFill>
                  <a:schemeClr val="tx1"/>
                </a:solidFill>
                <a:latin typeface="Times New Roman" panose="02020603050405020304" pitchFamily="18" charset="0"/>
                <a:ea typeface="华文新魏" pitchFamily="2" charset="-122"/>
              </a:rPr>
              <a:t>　　</a:t>
            </a:r>
            <a:r>
              <a:rPr lang="zh-CN" altLang="en-US" sz="3200" b="1">
                <a:sym typeface="+mn-ea"/>
              </a:rPr>
              <a:t>一位孔繁森，光芒四射，人们提起他的名字，总是与伟大、光明、进步联系在一起。一位王宝森，臭名昭著，人们提起他的名字，总是与贪婪、黑暗、丑陋联系在一起。两个人都走完了人生。但一个永存，一个早已被人唾弃。人生的价值，在两人的鲜明对比中，不是已经显现出来了吗？</a:t>
            </a:r>
            <a:endParaRPr lang="zh-CN" altLang="en-US" sz="3200">
              <a:solidFill>
                <a:schemeClr val="tx1"/>
              </a:solidFill>
              <a:latin typeface="Times New Roman" panose="02020603050405020304" pitchFamily="18" charset="0"/>
              <a:ea typeface="华文新魏"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176530" y="710565"/>
            <a:ext cx="12016105" cy="5631180"/>
          </a:xfrm>
          <a:prstGeom prst="rect">
            <a:avLst/>
          </a:prstGeom>
          <a:noFill/>
          <a:ln w="9525">
            <a:noFill/>
          </a:ln>
        </p:spPr>
        <p:txBody>
          <a:bodyPr wrap="square" anchor="t" anchorCtr="0">
            <a:spAutoFit/>
          </a:bodyPr>
          <a:lstStyle/>
          <a:p>
            <a:r>
              <a:rPr lang="en-US" altLang="zh-CN" sz="24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阅读下面材料，根据要求作文。</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疫情期间，许多人因为整天待在家里，缺乏锻炼，体重蹭蹭往上涨，有的人甚至完全胖成了另外一个样。但也有一些人，能一直保持好身材。他们并不是天生吃不胖,而是每天坚持合理饮食、不暴饮暴食，坚持做瑜伽、举杠铃等各种运动，从不放纵自己。</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日常繁忙工作之余, 83岁的钟南山每周都要抽出三四天进行锻炼，每次保持在40到50分钟，“主要是先跑步25 分钟左右，锻炼下肢和内脏;然后做杠上撑，一口气20个，还有一口气10个引体向上以及仰卧起坐，锻炼上肢力量。”</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所谓诚其意者，毋自欺也。如恶恶臭，如好好色，此之谓自谦。故君子必慎其独也。小人闲居为不善，无所不至，见君子而后厌然，掩其不善，而著其善。人之视己，如见其肺肝然，则何益矣。此谓诚于中，形于外，故君子必慎其独也。——《大学》</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大学》里的句子说的是君子表里如一，而小人在私下里无恶不作。所以想做品德高尚的人吗?独处时，也一定要谨言慎行。现代人说看一个人是否自律，给他一点自由就知道了。日复一日，“自律和不自律之间，差的是整个人生”。结合疫情期间你的生活与见闻，写一篇文章谈谈你对“自律”问题的认识、体会或思考。</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要求：选好角度,确定立意，明确文体，自拟标题；不要抄袭，不得套作，不少于800字。</a:t>
            </a:r>
            <a:endParaRPr sz="2400" u="none">
              <a:solidFill>
                <a:srgbClr val="FF0000"/>
              </a:solidFill>
              <a:ea typeface="黑体" panose="02010609060101010101" pitchFamily="2" charset="-122"/>
            </a:endParaRPr>
          </a:p>
        </p:txBody>
      </p:sp>
    </p:spTree>
  </p:cSld>
  <p:clrMapOvr>
    <a:masterClrMapping/>
  </p:clrMapOvr>
  <p:transition spd="med">
    <p:pull dir="l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545465" y="1563370"/>
            <a:ext cx="11101070" cy="2553335"/>
          </a:xfrm>
          <a:prstGeom prst="rect">
            <a:avLst/>
          </a:prstGeom>
          <a:noFill/>
          <a:ln w="9525">
            <a:noFill/>
          </a:ln>
        </p:spPr>
        <p:txBody>
          <a:bodyPr wrap="square" anchor="t" anchorCtr="0">
            <a:spAutoFit/>
          </a:bodyPr>
          <a:lstStyle/>
          <a:p>
            <a:pPr indent="0" algn="l">
              <a:buFont typeface="Arial" panose="020b0604020202020204" pitchFamily="34" charset="0"/>
              <a:buNone/>
            </a:pPr>
            <a:r>
              <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【答案示例】</a:t>
            </a:r>
            <a:r>
              <a:rPr lang="en-US" altLang="zh-CN"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引材料</a:t>
            </a:r>
          </a:p>
          <a:p>
            <a:pPr indent="0" algn="ctr">
              <a:buFont typeface="Arial" panose="020b0604020202020204" pitchFamily="34" charset="0"/>
              <a:buNone/>
            </a:pPr>
            <a:r>
              <a:rPr lang="zh-CN" altLang="en-US" sz="3200" b="1">
                <a:solidFill>
                  <a:srgbClr val="4F0FBD"/>
                </a:solidFill>
                <a:latin typeface="宋体" panose="02010600030101010101" pitchFamily="2" charset="-122"/>
                <a:ea typeface="宋体" panose="02010600030101010101" pitchFamily="2" charset="-122"/>
                <a:sym typeface="+mn-ea"/>
              </a:rPr>
              <a:t>自律，让人生更加精彩</a:t>
            </a:r>
            <a:endParaRPr lang="zh-CN" altLang="en-US" sz="3200" b="1">
              <a:solidFill>
                <a:srgbClr val="4F0FBD"/>
              </a:solidFill>
              <a:latin typeface="宋体" panose="02010600030101010101" pitchFamily="2" charset="-122"/>
              <a:ea typeface="宋体" panose="02010600030101010101" pitchFamily="2" charset="-122"/>
            </a:endParaRPr>
          </a:p>
          <a:p>
            <a:pPr algn="l"/>
            <a:r>
              <a:rPr lang="en-US" altLang="zh-CN" sz="3200" b="1">
                <a:latin typeface="宋体" panose="02010600030101010101" pitchFamily="2" charset="-122"/>
                <a:ea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疫情期间，</a:t>
            </a:r>
            <a:r>
              <a:rPr lang="zh-CN" altLang="en-US" sz="3200" b="1">
                <a:solidFill>
                  <a:srgbClr val="FF0000"/>
                </a:solidFill>
                <a:latin typeface="宋体" panose="02010600030101010101" pitchFamily="2" charset="-122"/>
                <a:ea typeface="宋体" panose="02010600030101010101" pitchFamily="2" charset="-122"/>
                <a:sym typeface="+mn-ea"/>
              </a:rPr>
              <a:t>许多人宅在家里，因缺乏锻炼，体重蹭蹭往上涨；而有些人因从不放纵自己而一直保持好身材，</a:t>
            </a:r>
            <a:r>
              <a:rPr lang="zh-CN" altLang="en-US" sz="3200" b="1">
                <a:latin typeface="宋体" panose="02010600030101010101" pitchFamily="2" charset="-122"/>
                <a:ea typeface="宋体" panose="02010600030101010101" pitchFamily="2" charset="-122"/>
                <a:sym typeface="+mn-ea"/>
              </a:rPr>
              <a:t>从此可以看出，</a:t>
            </a:r>
            <a:r>
              <a:rPr lang="zh-CN" altLang="en-US" sz="3200" b="1">
                <a:solidFill>
                  <a:schemeClr val="tx1"/>
                </a:solidFill>
                <a:latin typeface="宋体" panose="02010600030101010101" pitchFamily="2" charset="-122"/>
                <a:ea typeface="宋体" panose="02010600030101010101" pitchFamily="2" charset="-122"/>
                <a:sym typeface="+mn-ea"/>
              </a:rPr>
              <a:t>自律，能够让生活更美好，让人生更精彩。</a:t>
            </a:r>
            <a:endParaRPr lang="zh-CN" altLang="en-US" sz="3200" b="1" u="none">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p:transition spd="med">
    <p:pull dir="l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176530" y="710565"/>
            <a:ext cx="12016105" cy="4030980"/>
          </a:xfrm>
          <a:prstGeom prst="rect">
            <a:avLst/>
          </a:prstGeom>
          <a:noFill/>
          <a:ln w="9525">
            <a:noFill/>
          </a:ln>
        </p:spPr>
        <p:txBody>
          <a:bodyPr wrap="square" anchor="t" anchorCtr="0">
            <a:spAutoFit/>
          </a:bodyPr>
          <a:lstStyle/>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阅读下面文字，根据要求作文。</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食”是中国传统文化中不可忽视的一部分，人们从美食中感受人文情怀的温度，领略中华文化的厚重。在我国，食育文化源远流长，既有“吃过夏至面，一天短一线”等与二十四节气相应的饮食风俗，又有“孔融让梨”等做人应该懂得礼让的经典故事，还有“饮食贵有节，做事贵有恒”的人生智慧……有人认为食育既是回归生活的教育，也是一种回归教育的生活。</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  对于以上材料，你有怎样的思考和感悟？请据此写一篇文章。</a:t>
            </a:r>
            <a:endParaRPr sz="3200" u="none">
              <a:solidFill>
                <a:srgbClr val="FF0000"/>
              </a:solidFill>
              <a:ea typeface="黑体" panose="02010609060101010101" pitchFamily="2" charset="-122"/>
            </a:endParaRPr>
          </a:p>
        </p:txBody>
      </p:sp>
    </p:spTree>
  </p:cSld>
  <p:clrMapOvr>
    <a:masterClrMapping/>
  </p:clrMapOvr>
  <p:transition spd="med">
    <p:pull dir="ld"/>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545465" y="1563370"/>
            <a:ext cx="11101070" cy="3538220"/>
          </a:xfrm>
          <a:prstGeom prst="rect">
            <a:avLst/>
          </a:prstGeom>
          <a:noFill/>
          <a:ln w="9525">
            <a:noFill/>
          </a:ln>
        </p:spPr>
        <p:txBody>
          <a:bodyPr wrap="square" anchor="t" anchorCtr="0">
            <a:spAutoFit/>
          </a:bodyPr>
          <a:lstStyle/>
          <a:p>
            <a:pPr indent="0" algn="l">
              <a:buFont typeface="Arial" panose="020b0604020202020204" pitchFamily="34" charset="0"/>
              <a:buNone/>
            </a:pPr>
            <a:r>
              <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【答案示例】</a:t>
            </a:r>
            <a:r>
              <a:rPr lang="en-US" altLang="zh-CN"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引名言</a:t>
            </a:r>
          </a:p>
          <a:p>
            <a:pPr algn="ct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一碗一筷诠中华</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lgn="l">
              <a:buFont typeface="Arial" panose="020b0604020202020204" pitchFamily="34" charset="0"/>
              <a:buNone/>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白落梅曾写道：“那小小的磁碟里，竟品出了海的包容，天的旷远，地的辽阔。尝难尽的是食物千味，吃不完的是人生百态。”</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中华食文化源远流长，千百年来一句“民以食为天”竟令无数文人墨客、权贵宠臣、普通百姓竞折腰，不妨夹起一双木筷，从胃开始，读懂中华。</a:t>
            </a:r>
            <a:endParaRPr lang="zh-CN" altLang="en-US" sz="3200" b="1" u="none">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p:transition spd="med">
    <p:pull dir="ld"/>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176530" y="710565"/>
            <a:ext cx="12016105" cy="1568450"/>
          </a:xfrm>
          <a:prstGeom prst="rect">
            <a:avLst/>
          </a:prstGeom>
          <a:noFill/>
          <a:ln w="9525">
            <a:noFill/>
          </a:ln>
        </p:spPr>
        <p:txBody>
          <a:bodyPr wrap="square" anchor="t" anchorCtr="0">
            <a:spAutoFit/>
          </a:bodyPr>
          <a:lstStyle/>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阅读下面文字，根据要求作文。</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人，只有在自己站起来之后，这个世界才能属于他。这句话引发了你哪些思考？请自选角度写一篇不少于800字的文章。</a:t>
            </a:r>
          </a:p>
        </p:txBody>
      </p:sp>
    </p:spTree>
  </p:cSld>
  <p:clrMapOvr>
    <a:masterClrMapping/>
  </p:clrMapOvr>
  <p:transition spd="med">
    <p:pull dir="ld"/>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Text Box 2"/>
          <p:cNvSpPr txBox="1"/>
          <p:nvPr/>
        </p:nvSpPr>
        <p:spPr>
          <a:xfrm>
            <a:off x="512128" y="184468"/>
            <a:ext cx="11042650" cy="583565"/>
          </a:xfrm>
          <a:prstGeom prst="rect">
            <a:avLst/>
          </a:prstGeom>
          <a:noFill/>
          <a:ln w="9525">
            <a:noFill/>
          </a:ln>
        </p:spPr>
        <p:txBody>
          <a:bodyPr anchor="t" anchorCtr="0">
            <a:spAutoFit/>
          </a:bodyPr>
          <a:lstStyle/>
          <a:p>
            <a:pPr>
              <a:spcBef>
                <a:spcPct val="50000"/>
              </a:spcBef>
            </a:pPr>
            <a:r>
              <a:rPr lang="zh-CN" altLang="en-US" sz="3200" u="none">
                <a:latin typeface="黑体" panose="02010609060101010101" pitchFamily="2" charset="-122"/>
                <a:ea typeface="黑体" panose="02010609060101010101" pitchFamily="2" charset="-122"/>
              </a:rPr>
              <a:t>三、即学即练</a:t>
            </a:r>
            <a:endParaRPr lang="zh-CN" altLang="en-US" sz="3200">
              <a:ea typeface="黑体" panose="02010609060101010101" pitchFamily="2" charset="-122"/>
              <a:sym typeface="+mn-ea"/>
            </a:endParaRPr>
          </a:p>
        </p:txBody>
      </p:sp>
      <p:sp>
        <p:nvSpPr>
          <p:cNvPr id="18436" name="矩形 6"/>
          <p:cNvSpPr/>
          <p:nvPr/>
        </p:nvSpPr>
        <p:spPr>
          <a:xfrm>
            <a:off x="545465" y="1563370"/>
            <a:ext cx="11101070" cy="3046095"/>
          </a:xfrm>
          <a:prstGeom prst="rect">
            <a:avLst/>
          </a:prstGeom>
          <a:noFill/>
          <a:ln w="9525">
            <a:noFill/>
          </a:ln>
        </p:spPr>
        <p:txBody>
          <a:bodyPr wrap="square" anchor="t" anchorCtr="0">
            <a:spAutoFit/>
          </a:bodyPr>
          <a:lstStyle/>
          <a:p>
            <a:pPr indent="0" algn="l">
              <a:buFont typeface="Arial" panose="020b0604020202020204" pitchFamily="34" charset="0"/>
              <a:buNone/>
            </a:pPr>
            <a:r>
              <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【答案示例】</a:t>
            </a:r>
            <a:r>
              <a:rPr lang="en-US" altLang="zh-CN"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拟人、排比</a:t>
            </a:r>
            <a:endParaRPr lang="zh-CN" altLang="en-US" sz="32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天空收容每一片云彩，不论其美丑，所以天空宽阔无边。大地拥抱每一寸土地，不论其贫富，所以大地广袤无垠。海洋接纳每一条河流，不论其大小，所以海洋广阔无边。</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人生因宽容而异彩纷呈。        </a:t>
            </a:r>
          </a:p>
        </p:txBody>
      </p:sp>
    </p:spTree>
  </p:cSld>
  <p:clrMapOvr>
    <a:masterClrMapping/>
  </p:clrMapOvr>
  <p:transition spd="med">
    <p:pull dir="ld"/>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63547" y="2672433"/>
            <a:ext cx="2464905" cy="598796"/>
          </a:xfrm>
          <a:prstGeom prst="rect">
            <a:avLst/>
          </a:prstGeom>
          <a:noFill/>
        </p:spPr>
        <p:txBody>
          <a:bodyPr wrap="square" rtlCol="0">
            <a:spAutoFit/>
          </a:bodyPr>
          <a:lstStyle/>
          <a:p>
            <a:pPr algn="dist"/>
            <a:r>
              <a:rPr kumimoji="1" lang="en-US" altLang="zh-CN" sz="3200" smtClean="0">
                <a:latin typeface="Heiti SC Light" charset="-122"/>
                <a:ea typeface="Heiti SC Light" charset="-122"/>
                <a:cs typeface="Heiti SC Light" charset="-122"/>
              </a:rPr>
              <a:t>THANKS</a:t>
            </a:r>
            <a:endParaRPr kumimoji="1" lang="zh-CN" altLang="en-US" sz="3200">
              <a:latin typeface="Heiti SC Light" charset="-122"/>
              <a:ea typeface="Heiti SC Light" charset="-122"/>
              <a:cs typeface="Heiti SC Light" charset="-122"/>
            </a:endParaRPr>
          </a:p>
        </p:txBody>
      </p:sp>
      <p:sp>
        <p:nvSpPr>
          <p:cNvPr id="9" name="文本框 8"/>
          <p:cNvSpPr txBox="1"/>
          <p:nvPr/>
        </p:nvSpPr>
        <p:spPr>
          <a:xfrm>
            <a:off x="3345296" y="3712253"/>
            <a:ext cx="5289371" cy="2296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0000"/>
              </a:lnSpc>
            </a:pPr>
            <a:r>
              <a:rPr lang="en-US" altLang="zh-CN" sz="800" smtClean="0">
                <a:solidFill>
                  <a:schemeClr val="tx1">
                    <a:lumMod val="65000"/>
                    <a:lumOff val="35000"/>
                  </a:schemeClr>
                </a:solidFill>
                <a:latin typeface="Heiti SC Light" charset="-122"/>
                <a:ea typeface="Heiti SC Light" charset="-122"/>
                <a:cs typeface="Heiti SC Light" charset="-122"/>
              </a:rPr>
              <a:t>BUSSINESS</a:t>
            </a:r>
            <a:r>
              <a:rPr lang="zh-CN" altLang="en-US" sz="800" smtClean="0">
                <a:solidFill>
                  <a:schemeClr val="tx1">
                    <a:lumMod val="65000"/>
                    <a:lumOff val="35000"/>
                  </a:schemeClr>
                </a:solidFill>
                <a:latin typeface="Heiti SC Light" charset="-122"/>
                <a:ea typeface="Heiti SC Light" charset="-122"/>
                <a:cs typeface="Heiti SC Light" charset="-122"/>
              </a:rPr>
              <a:t> </a:t>
            </a:r>
            <a:r>
              <a:rPr lang="en-US" altLang="zh-CN" sz="800" smtClean="0">
                <a:solidFill>
                  <a:schemeClr val="tx1">
                    <a:lumMod val="65000"/>
                    <a:lumOff val="35000"/>
                  </a:schemeClr>
                </a:solidFill>
                <a:latin typeface="Heiti SC Light" charset="-122"/>
                <a:ea typeface="Heiti SC Light" charset="-122"/>
                <a:cs typeface="Heiti SC Light" charset="-122"/>
              </a:rPr>
              <a:t>POWERPOINT</a:t>
            </a:r>
            <a:endParaRPr lang="en-US" altLang="zh-CN" sz="800">
              <a:solidFill>
                <a:schemeClr val="tx1">
                  <a:lumMod val="65000"/>
                  <a:lumOff val="35000"/>
                </a:schemeClr>
              </a:solidFill>
              <a:latin typeface="Heiti SC Light" charset="-122"/>
              <a:ea typeface="Heiti SC Light" charset="-122"/>
              <a:cs typeface="Heiti SC Light" charset="-122"/>
            </a:endParaRPr>
          </a:p>
        </p:txBody>
      </p:sp>
      <p:cxnSp>
        <p:nvCxnSpPr>
          <p:cNvPr id="3" name="直线连接符 2"/>
          <p:cNvCxnSpPr/>
          <p:nvPr/>
        </p:nvCxnSpPr>
        <p:spPr>
          <a:xfrm>
            <a:off x="3256609" y="3429000"/>
            <a:ext cx="567878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New picture"/>
          <p:cNvPicPr/>
          <p:nvPr/>
        </p:nvPicPr>
        <p:blipFill>
          <a:blip r:embed="rId2"/>
          <a:stretch>
            <a:fillRect/>
          </a:stretch>
        </p:blipFill>
        <p:spPr>
          <a:xfrm>
            <a:off x="11671300" y="10604500"/>
            <a:ext cx="304800" cy="2286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771525" y="784860"/>
            <a:ext cx="10649585" cy="4030980"/>
          </a:xfrm>
          <a:prstGeom prst="rect">
            <a:avLst/>
          </a:prstGeom>
          <a:noFill/>
        </p:spPr>
        <p:txBody>
          <a:bodyPr wrap="square" rtlCol="0">
            <a:spAutoFit/>
          </a:bodyPr>
          <a:lstStyle/>
          <a:p>
            <a:pPr algn="l"/>
            <a:r>
              <a:rPr lang="en-US" altLang="zh-CN" sz="3200">
                <a:latin typeface="Arial" panose="020b0604020202020204" pitchFamily="34" charset="0"/>
                <a:ea typeface="华文中宋" pitchFamily="2" charset="-122"/>
                <a:sym typeface="+mn-ea"/>
              </a:rPr>
              <a:t>   </a:t>
            </a:r>
          </a:p>
          <a:p>
            <a:pPr algn="l"/>
            <a:r>
              <a:rPr lang="en-US" altLang="zh-CN" sz="3200">
                <a:latin typeface="Arial" panose="020b0604020202020204" pitchFamily="34" charset="0"/>
                <a:ea typeface="华文中宋" pitchFamily="2" charset="-122"/>
                <a:sym typeface="+mn-ea"/>
              </a:rPr>
              <a:t>        </a:t>
            </a:r>
            <a:r>
              <a:rPr lang="zh-CN" altLang="en-US" sz="3200">
                <a:latin typeface="Arial" panose="020b0604020202020204" pitchFamily="34" charset="0"/>
                <a:ea typeface="华文中宋" pitchFamily="2" charset="-122"/>
                <a:sym typeface="+mn-ea"/>
              </a:rPr>
              <a:t>一个漂亮的开头常常有先声夺人之势，最能够引起阅卷老师注意的就是开头、结尾和大概的结构安排、情节设置。面对那么多的考卷，千篇一律的开头让改卷老师觉得索然无味。怎样创造出一个吸引人的，与众不同的开头呢?古人说 </a:t>
            </a:r>
            <a:r>
              <a:rPr lang="zh-CN" altLang="en-US" sz="3200">
                <a:highlight>
                  <a:srgbClr val="FFFF00"/>
                </a:highlight>
                <a:latin typeface="Arial" panose="020b0604020202020204" pitchFamily="34" charset="0"/>
                <a:ea typeface="华文中宋" pitchFamily="2" charset="-122"/>
                <a:sym typeface="+mn-ea"/>
              </a:rPr>
              <a:t>“凤头豹尾”</a:t>
            </a:r>
            <a:r>
              <a:rPr lang="zh-CN" altLang="en-US" sz="3200">
                <a:latin typeface="Arial" panose="020b0604020202020204" pitchFamily="34" charset="0"/>
                <a:ea typeface="华文中宋" pitchFamily="2" charset="-122"/>
                <a:sym typeface="+mn-ea"/>
              </a:rPr>
              <a:t>， 就是说开头要写得有姿有彩，像凤凰的头那样，有人说： </a:t>
            </a:r>
            <a:r>
              <a:rPr lang="zh-CN" altLang="en-US" sz="3200">
                <a:highlight>
                  <a:srgbClr val="FFFF00"/>
                </a:highlight>
                <a:latin typeface="Arial" panose="020b0604020202020204" pitchFamily="34" charset="0"/>
                <a:ea typeface="华文中宋" pitchFamily="2" charset="-122"/>
                <a:sym typeface="+mn-ea"/>
              </a:rPr>
              <a:t>“ 好的开头等于成功的一半 ”</a:t>
            </a:r>
            <a:r>
              <a:rPr lang="zh-CN" altLang="en-US" sz="3200">
                <a:latin typeface="Arial" panose="020b0604020202020204" pitchFamily="34" charset="0"/>
                <a:ea typeface="华文中宋" pitchFamily="2" charset="-122"/>
                <a:sym typeface="+mn-ea"/>
              </a:rPr>
              <a:t> ，这些都说明了作文开头的重要。</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146" name="Text Box 2"/>
          <p:cNvSpPr txBox="1"/>
          <p:nvPr/>
        </p:nvSpPr>
        <p:spPr>
          <a:xfrm>
            <a:off x="1910080" y="335598"/>
            <a:ext cx="838200" cy="6185535"/>
          </a:xfrm>
          <a:prstGeom prst="rect">
            <a:avLst/>
          </a:prstGeom>
          <a:noFill/>
          <a:ln w="9525">
            <a:noFill/>
          </a:ln>
        </p:spPr>
        <p:txBody>
          <a:bodyPr>
            <a:spAutoFit/>
          </a:bodyPr>
          <a:lstStyle/>
          <a:p>
            <a:r>
              <a:rPr lang="zh-CN" altLang="en-US" sz="4400" u="none">
                <a:solidFill>
                  <a:srgbClr val="FF3300"/>
                </a:solidFill>
                <a:latin typeface="Times New Roman" panose="02020603050405020304" pitchFamily="18" charset="0"/>
                <a:ea typeface="黑体" panose="02010609060101010101" pitchFamily="2" charset="-122"/>
              </a:rPr>
              <a:t>一、议论文开头的原则</a:t>
            </a:r>
          </a:p>
        </p:txBody>
      </p:sp>
      <p:sp>
        <p:nvSpPr>
          <p:cNvPr id="6147" name="AutoShape 3"/>
          <p:cNvSpPr/>
          <p:nvPr/>
        </p:nvSpPr>
        <p:spPr>
          <a:xfrm>
            <a:off x="2971800" y="381000"/>
            <a:ext cx="609600" cy="5834063"/>
          </a:xfrm>
          <a:prstGeom prst="leftBrace">
            <a:avLst>
              <a:gd name="adj1" fmla="val 83297"/>
              <a:gd name="adj2" fmla="val 50000"/>
            </a:avLst>
          </a:prstGeom>
          <a:noFill/>
          <a:ln w="63500" cap="flat" cmpd="sng">
            <a:solidFill>
              <a:srgbClr val="FF0000"/>
            </a:solidFill>
            <a:prstDash val="solid"/>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6148" name="Text Box 4"/>
          <p:cNvSpPr txBox="1"/>
          <p:nvPr/>
        </p:nvSpPr>
        <p:spPr>
          <a:xfrm>
            <a:off x="3716655" y="622935"/>
            <a:ext cx="838200" cy="768350"/>
          </a:xfrm>
          <a:prstGeom prst="rect">
            <a:avLst/>
          </a:prstGeom>
          <a:noFill/>
          <a:ln w="9525">
            <a:noFill/>
          </a:ln>
        </p:spPr>
        <p:txBody>
          <a:bodyPr>
            <a:spAutoFit/>
          </a:bodyPr>
          <a:lstStyle/>
          <a:p>
            <a:pPr>
              <a:spcBef>
                <a:spcPct val="50000"/>
              </a:spcBef>
            </a:pPr>
            <a:r>
              <a:rPr lang="zh-CN" altLang="en-US" sz="4400" u="none">
                <a:highlight>
                  <a:srgbClr val="FFFF00"/>
                </a:highlight>
                <a:latin typeface="Times New Roman" panose="02020603050405020304" pitchFamily="18" charset="0"/>
                <a:ea typeface="华文新魏" pitchFamily="2" charset="-122"/>
              </a:rPr>
              <a:t>明</a:t>
            </a:r>
          </a:p>
        </p:txBody>
      </p:sp>
      <p:sp>
        <p:nvSpPr>
          <p:cNvPr id="6149" name="Text Box 5"/>
          <p:cNvSpPr txBox="1"/>
          <p:nvPr/>
        </p:nvSpPr>
        <p:spPr>
          <a:xfrm>
            <a:off x="3619500" y="2919095"/>
            <a:ext cx="838200" cy="768350"/>
          </a:xfrm>
          <a:prstGeom prst="rect">
            <a:avLst/>
          </a:prstGeom>
          <a:noFill/>
          <a:ln w="9525">
            <a:noFill/>
          </a:ln>
        </p:spPr>
        <p:txBody>
          <a:bodyPr>
            <a:spAutoFit/>
          </a:bodyPr>
          <a:lstStyle/>
          <a:p>
            <a:pPr>
              <a:spcBef>
                <a:spcPct val="50000"/>
              </a:spcBef>
            </a:pPr>
            <a:r>
              <a:rPr lang="zh-CN" altLang="en-US" sz="4400" u="none">
                <a:solidFill>
                  <a:schemeClr val="tx1"/>
                </a:solidFill>
                <a:highlight>
                  <a:srgbClr val="FFFF00"/>
                </a:highlight>
                <a:latin typeface="Times New Roman" panose="02020603050405020304" pitchFamily="18" charset="0"/>
                <a:ea typeface="华文新魏" pitchFamily="2" charset="-122"/>
              </a:rPr>
              <a:t>简</a:t>
            </a:r>
          </a:p>
        </p:txBody>
      </p:sp>
      <p:sp>
        <p:nvSpPr>
          <p:cNvPr id="6150" name="Text Box 6"/>
          <p:cNvSpPr txBox="1"/>
          <p:nvPr/>
        </p:nvSpPr>
        <p:spPr>
          <a:xfrm>
            <a:off x="3619500" y="5215255"/>
            <a:ext cx="762000" cy="768350"/>
          </a:xfrm>
          <a:prstGeom prst="rect">
            <a:avLst/>
          </a:prstGeom>
          <a:noFill/>
          <a:ln w="9525">
            <a:noFill/>
          </a:ln>
        </p:spPr>
        <p:txBody>
          <a:bodyPr>
            <a:spAutoFit/>
          </a:bodyPr>
          <a:lstStyle/>
          <a:p>
            <a:pPr>
              <a:spcBef>
                <a:spcPct val="50000"/>
              </a:spcBef>
            </a:pPr>
            <a:r>
              <a:rPr lang="zh-CN" altLang="en-US" sz="4400" b="1">
                <a:solidFill>
                  <a:schemeClr val="tx2"/>
                </a:solidFill>
                <a:highlight>
                  <a:srgbClr val="FFFF00"/>
                </a:highlight>
                <a:latin typeface="宋体" panose="02010600030101010101" pitchFamily="2" charset="-122"/>
                <a:sym typeface="+mn-ea"/>
              </a:rPr>
              <a:t>新</a:t>
            </a:r>
            <a:endParaRPr lang="zh-CN" altLang="en-US" sz="4400" b="1" u="none">
              <a:solidFill>
                <a:schemeClr val="tx2"/>
              </a:solidFill>
              <a:highlight>
                <a:srgbClr val="FFFF00"/>
              </a:highlight>
              <a:latin typeface="宋体" panose="02010600030101010101" pitchFamily="2" charset="-122"/>
              <a:ea typeface="华文新魏" pitchFamily="2" charset="-122"/>
              <a:sym typeface="+mn-ea"/>
            </a:endParaRPr>
          </a:p>
        </p:txBody>
      </p:sp>
      <p:sp>
        <p:nvSpPr>
          <p:cNvPr id="6151" name="AutoShape 7"/>
          <p:cNvSpPr/>
          <p:nvPr/>
        </p:nvSpPr>
        <p:spPr>
          <a:xfrm>
            <a:off x="4876800" y="990600"/>
            <a:ext cx="990600" cy="228600"/>
          </a:xfrm>
          <a:prstGeom prst="rightArrow">
            <a:avLst>
              <a:gd name="adj1" fmla="val 50000"/>
              <a:gd name="adj2" fmla="val 108313"/>
            </a:avLst>
          </a:prstGeom>
          <a:solidFill>
            <a:srgbClr val="FF00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6152" name="AutoShape 8"/>
          <p:cNvSpPr/>
          <p:nvPr/>
        </p:nvSpPr>
        <p:spPr>
          <a:xfrm>
            <a:off x="4876800" y="3276600"/>
            <a:ext cx="990600" cy="228600"/>
          </a:xfrm>
          <a:prstGeom prst="rightArrow">
            <a:avLst>
              <a:gd name="adj1" fmla="val 50000"/>
              <a:gd name="adj2" fmla="val 108313"/>
            </a:avLst>
          </a:prstGeom>
          <a:solidFill>
            <a:srgbClr val="FF00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6153" name="AutoShape 9"/>
          <p:cNvSpPr/>
          <p:nvPr/>
        </p:nvSpPr>
        <p:spPr>
          <a:xfrm>
            <a:off x="4876800" y="5500688"/>
            <a:ext cx="990600" cy="228600"/>
          </a:xfrm>
          <a:prstGeom prst="rightArrow">
            <a:avLst>
              <a:gd name="adj1" fmla="val 50000"/>
              <a:gd name="adj2" fmla="val 108313"/>
            </a:avLst>
          </a:prstGeom>
          <a:solidFill>
            <a:srgbClr val="FF0000"/>
          </a:solidFill>
          <a:ln w="9525" cap="flat" cmpd="sng">
            <a:solidFill>
              <a:schemeClr val="tx1"/>
            </a:solidFill>
            <a:prstDash val="solid"/>
            <a:miter/>
            <a:headEnd type="none" w="med" len="med"/>
            <a:tailEnd type="none" w="med" len="med"/>
          </a:ln>
        </p:spPr>
        <p:txBody>
          <a:bodyPr wrap="none" anchor="ctr" anchorCtr="0"/>
          <a:lstStyle/>
          <a:p>
            <a:endParaRPr lang="zh-CN" altLang="en-US">
              <a:latin typeface="Arial" panose="020b0604020202020204" pitchFamily="34" charset="0"/>
            </a:endParaRPr>
          </a:p>
        </p:txBody>
      </p:sp>
      <p:sp>
        <p:nvSpPr>
          <p:cNvPr id="6154" name="Text Box 10"/>
          <p:cNvSpPr txBox="1"/>
          <p:nvPr/>
        </p:nvSpPr>
        <p:spPr>
          <a:xfrm>
            <a:off x="5867400" y="675005"/>
            <a:ext cx="5880735" cy="1599565"/>
          </a:xfrm>
          <a:prstGeom prst="rect">
            <a:avLst/>
          </a:prstGeom>
          <a:noFill/>
          <a:ln w="9525">
            <a:noFill/>
          </a:ln>
        </p:spPr>
        <p:txBody>
          <a:bodyPr wrap="square">
            <a:spAutoFit/>
          </a:bodyPr>
          <a:lstStyle/>
          <a:p>
            <a:pPr>
              <a:spcBef>
                <a:spcPct val="50000"/>
              </a:spcBef>
            </a:pPr>
            <a:r>
              <a:rPr lang="zh-CN" altLang="en-US" sz="2800" b="1">
                <a:latin typeface="宋体" panose="02010600030101010101" pitchFamily="2" charset="-122"/>
                <a:sym typeface="+mn-ea"/>
              </a:rPr>
              <a:t>鲜明，赞成什么，反对什么，要开门见山，点明主旨和观点。</a:t>
            </a:r>
            <a:endParaRPr lang="zh-CN" altLang="en-US" sz="2800" b="1">
              <a:latin typeface="宋体" panose="02010600030101010101" pitchFamily="2" charset="-122"/>
            </a:endParaRPr>
          </a:p>
          <a:p>
            <a:pPr>
              <a:spcBef>
                <a:spcPct val="50000"/>
              </a:spcBef>
            </a:pPr>
            <a:endParaRPr lang="zh-CN" altLang="en-US" sz="2800" u="none">
              <a:latin typeface="Times New Roman" panose="02020603050405020304" pitchFamily="18" charset="0"/>
              <a:ea typeface="华文细黑" pitchFamily="2" charset="-122"/>
            </a:endParaRPr>
          </a:p>
        </p:txBody>
      </p:sp>
      <p:sp>
        <p:nvSpPr>
          <p:cNvPr id="6155" name="Text Box 11"/>
          <p:cNvSpPr txBox="1"/>
          <p:nvPr/>
        </p:nvSpPr>
        <p:spPr>
          <a:xfrm>
            <a:off x="5867400" y="2463800"/>
            <a:ext cx="5254625" cy="2157095"/>
          </a:xfrm>
          <a:prstGeom prst="rect">
            <a:avLst/>
          </a:prstGeom>
          <a:noFill/>
          <a:ln w="9525">
            <a:noFill/>
          </a:ln>
        </p:spPr>
        <p:txBody>
          <a:bodyPr wrap="square">
            <a:spAutoFit/>
          </a:bodyPr>
          <a:lstStyle/>
          <a:p>
            <a:pPr>
              <a:lnSpc>
                <a:spcPct val="80000"/>
              </a:lnSpc>
            </a:pPr>
            <a:r>
              <a:rPr lang="zh-CN" altLang="en-US" sz="2800" b="1">
                <a:latin typeface="宋体" panose="02010600030101010101" pitchFamily="2" charset="-122"/>
                <a:sym typeface="+mn-ea"/>
              </a:rPr>
              <a:t>就是用最少的话表达最丰富的内容，如是材料作文，要“一言以蔽之”或是选取原材料中一句有代表性的话．让读者知道原材料大致是个什么意思就行了，千万不要过多引述和全盘照搬原材料。</a:t>
            </a:r>
            <a:endParaRPr lang="zh-CN" altLang="en-US" sz="2800" u="none">
              <a:solidFill>
                <a:schemeClr val="hlink"/>
              </a:solidFill>
              <a:latin typeface="Times New Roman" panose="02020603050405020304" pitchFamily="18" charset="0"/>
              <a:ea typeface="黑体" panose="02010609060101010101" pitchFamily="2" charset="-122"/>
            </a:endParaRPr>
          </a:p>
        </p:txBody>
      </p:sp>
      <p:sp>
        <p:nvSpPr>
          <p:cNvPr id="6156" name="Text Box 12"/>
          <p:cNvSpPr txBox="1"/>
          <p:nvPr/>
        </p:nvSpPr>
        <p:spPr>
          <a:xfrm>
            <a:off x="5957570" y="4969510"/>
            <a:ext cx="5426710" cy="1814830"/>
          </a:xfrm>
          <a:prstGeom prst="rect">
            <a:avLst/>
          </a:prstGeom>
          <a:noFill/>
          <a:ln w="9525">
            <a:noFill/>
          </a:ln>
        </p:spPr>
        <p:txBody>
          <a:bodyPr wrap="square">
            <a:spAutoFit/>
          </a:bodyPr>
          <a:lstStyle/>
          <a:p>
            <a:pPr>
              <a:spcBef>
                <a:spcPct val="50000"/>
              </a:spcBef>
            </a:pPr>
            <a:r>
              <a:rPr lang="zh-CN" altLang="en-US" sz="2800" b="1">
                <a:latin typeface="宋体" panose="02010600030101010101" pitchFamily="2" charset="-122"/>
                <a:sym typeface="+mn-ea"/>
              </a:rPr>
              <a:t>只有新，才能不落俗套。如用“设悬念”、“用典故”、“引名言”、“摆问题”、“亮靶子”、“反弹法”等等。</a:t>
            </a:r>
            <a:endParaRPr lang="zh-CN" altLang="en-US" sz="2800" u="none">
              <a:latin typeface="Times New Roman" panose="02020603050405020304" pitchFamily="18" charset="0"/>
              <a:ea typeface="华文细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barn(outVertical)">
                                      <p:cBhvr>
                                        <p:cTn id="14" dur="500"/>
                                        <p:tgtEl>
                                          <p:spTgt spid="6147"/>
                                        </p:tgtEl>
                                      </p:cBhvr>
                                    </p:animEffect>
                                  </p:childTnLst>
                                </p:cTn>
                              </p:par>
                            </p:childTnLst>
                          </p:cTn>
                        </p:par>
                        <p:par>
                          <p:cTn id="15" fill="hold" nodeType="afterGroup">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1000" fill="hold"/>
                                        <p:tgtEl>
                                          <p:spTgt spid="6148"/>
                                        </p:tgtEl>
                                        <p:attrNameLst>
                                          <p:attrName>ppt_w</p:attrName>
                                        </p:attrNameLst>
                                      </p:cBhvr>
                                      <p:tavLst>
                                        <p:tav tm="0">
                                          <p:val>
                                            <p:fltVal val="0"/>
                                          </p:val>
                                        </p:tav>
                                        <p:tav tm="100000">
                                          <p:val>
                                            <p:strVal val="#ppt_w"/>
                                          </p:val>
                                        </p:tav>
                                      </p:tavLst>
                                    </p:anim>
                                    <p:anim calcmode="lin" valueType="num">
                                      <p:cBhvr>
                                        <p:cTn id="19" dur="1000" fill="hold"/>
                                        <p:tgtEl>
                                          <p:spTgt spid="6148"/>
                                        </p:tgtEl>
                                        <p:attrNameLst>
                                          <p:attrName>ppt_h</p:attrName>
                                        </p:attrNameLst>
                                      </p:cBhvr>
                                      <p:tavLst>
                                        <p:tav tm="0">
                                          <p:val>
                                            <p:fltVal val="0"/>
                                          </p:val>
                                        </p:tav>
                                        <p:tav tm="100000">
                                          <p:val>
                                            <p:strVal val="#ppt_h"/>
                                          </p:val>
                                        </p:tav>
                                      </p:tavLst>
                                    </p:anim>
                                    <p:anim calcmode="lin" valueType="num">
                                      <p:cBhvr>
                                        <p:cTn id="20" dur="1000" fill="hold"/>
                                        <p:tgtEl>
                                          <p:spTgt spid="614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6148"/>
                                        </p:tgtEl>
                                        <p:attrNameLst>
                                          <p:attrName>ppt_y</p:attrName>
                                        </p:attrNameLst>
                                      </p:cBhvr>
                                      <p:tavLst>
                                        <p:tav tm="0" fmla="#ppt_y+(sin(-2*pi*(1-$))*-#ppt_x+cos(-2*pi*(1-$))*(1-#ppt_y))*(1-$)">
                                          <p:val>
                                            <p:fltVal val="0"/>
                                          </p:val>
                                        </p:tav>
                                        <p:tav tm="100000">
                                          <p:val>
                                            <p:fltVal val="1"/>
                                          </p:val>
                                        </p:tav>
                                      </p:tavLst>
                                    </p:anim>
                                  </p:childTnLst>
                                </p:cTn>
                              </p:par>
                            </p:childTnLst>
                          </p:cTn>
                        </p:par>
                        <p:par>
                          <p:cTn id="22" fill="hold" nodeType="afterGroup">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6149"/>
                                        </p:tgtEl>
                                        <p:attrNameLst>
                                          <p:attrName>style.visibility</p:attrName>
                                        </p:attrNameLst>
                                      </p:cBhvr>
                                      <p:to>
                                        <p:strVal val="visible"/>
                                      </p:to>
                                    </p:set>
                                    <p:anim calcmode="lin" valueType="num">
                                      <p:cBhvr>
                                        <p:cTn id="25" dur="1000" fill="hold"/>
                                        <p:tgtEl>
                                          <p:spTgt spid="6149"/>
                                        </p:tgtEl>
                                        <p:attrNameLst>
                                          <p:attrName>ppt_w</p:attrName>
                                        </p:attrNameLst>
                                      </p:cBhvr>
                                      <p:tavLst>
                                        <p:tav tm="0">
                                          <p:val>
                                            <p:fltVal val="0"/>
                                          </p:val>
                                        </p:tav>
                                        <p:tav tm="100000">
                                          <p:val>
                                            <p:strVal val="#ppt_w"/>
                                          </p:val>
                                        </p:tav>
                                      </p:tavLst>
                                    </p:anim>
                                    <p:anim calcmode="lin" valueType="num">
                                      <p:cBhvr>
                                        <p:cTn id="26" dur="1000" fill="hold"/>
                                        <p:tgtEl>
                                          <p:spTgt spid="6149"/>
                                        </p:tgtEl>
                                        <p:attrNameLst>
                                          <p:attrName>ppt_h</p:attrName>
                                        </p:attrNameLst>
                                      </p:cBhvr>
                                      <p:tavLst>
                                        <p:tav tm="0">
                                          <p:val>
                                            <p:fltVal val="0"/>
                                          </p:val>
                                        </p:tav>
                                        <p:tav tm="100000">
                                          <p:val>
                                            <p:strVal val="#ppt_h"/>
                                          </p:val>
                                        </p:tav>
                                      </p:tavLst>
                                    </p:anim>
                                    <p:anim calcmode="lin" valueType="num">
                                      <p:cBhvr>
                                        <p:cTn id="27" dur="1000" fill="hold"/>
                                        <p:tgtEl>
                                          <p:spTgt spid="614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149"/>
                                        </p:tgtEl>
                                        <p:attrNameLst>
                                          <p:attrName>ppt_y</p:attrName>
                                        </p:attrNameLst>
                                      </p:cBhvr>
                                      <p:tavLst>
                                        <p:tav tm="0" fmla="#ppt_y+(sin(-2*pi*(1-$))*-#ppt_x+cos(-2*pi*(1-$))*(1-#ppt_y))*(1-$)">
                                          <p:val>
                                            <p:fltVal val="0"/>
                                          </p:val>
                                        </p:tav>
                                        <p:tav tm="100000">
                                          <p:val>
                                            <p:fltVal val="1"/>
                                          </p:val>
                                        </p:tav>
                                      </p:tavLst>
                                    </p:anim>
                                  </p:childTnLst>
                                </p:cTn>
                              </p:par>
                            </p:childTnLst>
                          </p:cTn>
                        </p:par>
                        <p:par>
                          <p:cTn id="29" fill="hold" nodeType="afterGroup">
                            <p:stCondLst>
                              <p:cond delay="3500"/>
                            </p:stCondLst>
                            <p:childTnLst>
                              <p:par>
                                <p:cTn id="30" presetID="14" presetClass="entr" presetSubtype="10" fill="hold" grpId="0" nodeType="after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randombar(horizontal)">
                                      <p:cBhvr>
                                        <p:cTn id="32" dur="500"/>
                                        <p:tgtEl>
                                          <p:spTgt spid="615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6151"/>
                                        </p:tgtEl>
                                        <p:attrNameLst>
                                          <p:attrName>style.visibility</p:attrName>
                                        </p:attrNameLst>
                                      </p:cBhvr>
                                      <p:to>
                                        <p:strVal val="visible"/>
                                      </p:to>
                                    </p:set>
                                    <p:anim calcmode="lin" valueType="num">
                                      <p:cBhvr>
                                        <p:cTn id="37" dur="500" fill="hold"/>
                                        <p:tgtEl>
                                          <p:spTgt spid="6151"/>
                                        </p:tgtEl>
                                        <p:attrNameLst>
                                          <p:attrName>ppt_w</p:attrName>
                                        </p:attrNameLst>
                                      </p:cBhvr>
                                      <p:tavLst>
                                        <p:tav tm="0">
                                          <p:val>
                                            <p:fltVal val="0"/>
                                          </p:val>
                                        </p:tav>
                                        <p:tav tm="100000">
                                          <p:val>
                                            <p:strVal val="#ppt_w"/>
                                          </p:val>
                                        </p:tav>
                                      </p:tavLst>
                                    </p:anim>
                                    <p:anim calcmode="lin" valueType="num">
                                      <p:cBhvr>
                                        <p:cTn id="38" dur="500" fill="hold"/>
                                        <p:tgtEl>
                                          <p:spTgt spid="6151"/>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500"/>
                            </p:stCondLst>
                            <p:childTnLst>
                              <p:par>
                                <p:cTn id="40" presetID="17" presetClass="entr" presetSubtype="10" fill="hold" grpId="0" nodeType="afterEffect">
                                  <p:stCondLst>
                                    <p:cond delay="0"/>
                                  </p:stCondLst>
                                  <p:childTnLst>
                                    <p:set>
                                      <p:cBhvr>
                                        <p:cTn id="41" dur="1" fill="hold">
                                          <p:stCondLst>
                                            <p:cond delay="0"/>
                                          </p:stCondLst>
                                        </p:cTn>
                                        <p:tgtEl>
                                          <p:spTgt spid="6152"/>
                                        </p:tgtEl>
                                        <p:attrNameLst>
                                          <p:attrName>style.visibility</p:attrName>
                                        </p:attrNameLst>
                                      </p:cBhvr>
                                      <p:to>
                                        <p:strVal val="visible"/>
                                      </p:to>
                                    </p:set>
                                    <p:anim calcmode="lin" valueType="num">
                                      <p:cBhvr>
                                        <p:cTn id="42" dur="500" fill="hold"/>
                                        <p:tgtEl>
                                          <p:spTgt spid="6152"/>
                                        </p:tgtEl>
                                        <p:attrNameLst>
                                          <p:attrName>ppt_w</p:attrName>
                                        </p:attrNameLst>
                                      </p:cBhvr>
                                      <p:tavLst>
                                        <p:tav tm="0">
                                          <p:val>
                                            <p:fltVal val="0"/>
                                          </p:val>
                                        </p:tav>
                                        <p:tav tm="100000">
                                          <p:val>
                                            <p:strVal val="#ppt_w"/>
                                          </p:val>
                                        </p:tav>
                                      </p:tavLst>
                                    </p:anim>
                                    <p:anim calcmode="lin" valueType="num">
                                      <p:cBhvr>
                                        <p:cTn id="43" dur="500" fill="hold"/>
                                        <p:tgtEl>
                                          <p:spTgt spid="6152"/>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000"/>
                            </p:stCondLst>
                            <p:childTnLst>
                              <p:par>
                                <p:cTn id="45" presetID="17" presetClass="entr" presetSubtype="10" fill="hold" grpId="0" nodeType="afterEffect">
                                  <p:stCondLst>
                                    <p:cond delay="0"/>
                                  </p:stCondLst>
                                  <p:childTnLst>
                                    <p:set>
                                      <p:cBhvr>
                                        <p:cTn id="46" dur="1" fill="hold">
                                          <p:stCondLst>
                                            <p:cond delay="0"/>
                                          </p:stCondLst>
                                        </p:cTn>
                                        <p:tgtEl>
                                          <p:spTgt spid="6153"/>
                                        </p:tgtEl>
                                        <p:attrNameLst>
                                          <p:attrName>style.visibility</p:attrName>
                                        </p:attrNameLst>
                                      </p:cBhvr>
                                      <p:to>
                                        <p:strVal val="visible"/>
                                      </p:to>
                                    </p:set>
                                    <p:anim calcmode="lin" valueType="num">
                                      <p:cBhvr>
                                        <p:cTn id="47" dur="500" fill="hold"/>
                                        <p:tgtEl>
                                          <p:spTgt spid="6153"/>
                                        </p:tgtEl>
                                        <p:attrNameLst>
                                          <p:attrName>ppt_w</p:attrName>
                                        </p:attrNameLst>
                                      </p:cBhvr>
                                      <p:tavLst>
                                        <p:tav tm="0">
                                          <p:val>
                                            <p:fltVal val="0"/>
                                          </p:val>
                                        </p:tav>
                                        <p:tav tm="100000">
                                          <p:val>
                                            <p:strVal val="#ppt_w"/>
                                          </p:val>
                                        </p:tav>
                                      </p:tavLst>
                                    </p:anim>
                                    <p:anim calcmode="lin" valueType="num">
                                      <p:cBhvr>
                                        <p:cTn id="48" dur="500" fill="hold"/>
                                        <p:tgtEl>
                                          <p:spTgt spid="6153"/>
                                        </p:tgtEl>
                                        <p:attrNameLst>
                                          <p:attrName>ppt_h</p:attrName>
                                        </p:attrNameLst>
                                      </p:cBhvr>
                                      <p:tavLst>
                                        <p:tav tm="0">
                                          <p:val>
                                            <p:strVal val="#ppt_h"/>
                                          </p:val>
                                        </p:tav>
                                        <p:tav tm="100000">
                                          <p:val>
                                            <p:strVal val="#ppt_h"/>
                                          </p:val>
                                        </p:tav>
                                      </p:tavLst>
                                    </p:anim>
                                  </p:childTnLst>
                                </p:cTn>
                              </p:par>
                            </p:childTnLst>
                          </p:cTn>
                        </p:par>
                        <p:par>
                          <p:cTn id="49" fill="hold" nodeType="afterGroup">
                            <p:stCondLst>
                              <p:cond delay="1500"/>
                            </p:stCondLst>
                            <p:childTnLst>
                              <p:par>
                                <p:cTn id="50" presetID="4" presetClass="entr" presetSubtype="16" fill="hold" grpId="0" nodeType="afterEffect">
                                  <p:stCondLst>
                                    <p:cond delay="0"/>
                                  </p:stCondLst>
                                  <p:childTnLst>
                                    <p:set>
                                      <p:cBhvr>
                                        <p:cTn id="51" dur="1" fill="hold">
                                          <p:stCondLst>
                                            <p:cond delay="0"/>
                                          </p:stCondLst>
                                        </p:cTn>
                                        <p:tgtEl>
                                          <p:spTgt spid="6154"/>
                                        </p:tgtEl>
                                        <p:attrNameLst>
                                          <p:attrName>style.visibility</p:attrName>
                                        </p:attrNameLst>
                                      </p:cBhvr>
                                      <p:to>
                                        <p:strVal val="visible"/>
                                      </p:to>
                                    </p:set>
                                    <p:animEffect transition="in" filter="box(in)">
                                      <p:cBhvr>
                                        <p:cTn id="52" dur="500"/>
                                        <p:tgtEl>
                                          <p:spTgt spid="6154"/>
                                        </p:tgtEl>
                                      </p:cBhvr>
                                    </p:animEffect>
                                  </p:childTnLst>
                                </p:cTn>
                              </p:par>
                            </p:childTnLst>
                          </p:cTn>
                        </p:par>
                        <p:par>
                          <p:cTn id="53" fill="hold" nodeType="afterGroup">
                            <p:stCondLst>
                              <p:cond delay="2000"/>
                            </p:stCondLst>
                            <p:childTnLst>
                              <p:par>
                                <p:cTn id="54" presetID="4" presetClass="entr" presetSubtype="16" fill="hold" grpId="0" nodeType="afterEffect">
                                  <p:stCondLst>
                                    <p:cond delay="0"/>
                                  </p:stCondLst>
                                  <p:childTnLst>
                                    <p:set>
                                      <p:cBhvr>
                                        <p:cTn id="55" dur="1" fill="hold">
                                          <p:stCondLst>
                                            <p:cond delay="0"/>
                                          </p:stCondLst>
                                        </p:cTn>
                                        <p:tgtEl>
                                          <p:spTgt spid="6155"/>
                                        </p:tgtEl>
                                        <p:attrNameLst>
                                          <p:attrName>style.visibility</p:attrName>
                                        </p:attrNameLst>
                                      </p:cBhvr>
                                      <p:to>
                                        <p:strVal val="visible"/>
                                      </p:to>
                                    </p:set>
                                    <p:animEffect transition="in" filter="box(in)">
                                      <p:cBhvr>
                                        <p:cTn id="56" dur="500"/>
                                        <p:tgtEl>
                                          <p:spTgt spid="6155"/>
                                        </p:tgtEl>
                                      </p:cBhvr>
                                    </p:animEffect>
                                  </p:childTnLst>
                                </p:cTn>
                              </p:par>
                            </p:childTnLst>
                          </p:cTn>
                        </p:par>
                        <p:par>
                          <p:cTn id="57" fill="hold" nodeType="afterGroup">
                            <p:stCondLst>
                              <p:cond delay="2500"/>
                            </p:stCondLst>
                            <p:childTnLst>
                              <p:par>
                                <p:cTn id="58" presetID="4" presetClass="entr" presetSubtype="16" fill="hold" grpId="0" nodeType="afterEffect">
                                  <p:stCondLst>
                                    <p:cond delay="0"/>
                                  </p:stCondLst>
                                  <p:childTnLst>
                                    <p:set>
                                      <p:cBhvr>
                                        <p:cTn id="59" dur="1" fill="hold">
                                          <p:stCondLst>
                                            <p:cond delay="0"/>
                                          </p:stCondLst>
                                        </p:cTn>
                                        <p:tgtEl>
                                          <p:spTgt spid="6156"/>
                                        </p:tgtEl>
                                        <p:attrNameLst>
                                          <p:attrName>style.visibility</p:attrName>
                                        </p:attrNameLst>
                                      </p:cBhvr>
                                      <p:to>
                                        <p:strVal val="visible"/>
                                      </p:to>
                                    </p:set>
                                    <p:animEffect transition="in" filter="box(in)">
                                      <p:cBhvr>
                                        <p:cTn id="60"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P spid="6148" grpId="0"/>
      <p:bldP spid="6149" grpId="0"/>
      <p:bldP spid="6150" grpId="0"/>
      <p:bldP spid="6151" grpId="0"/>
      <p:bldP spid="6152" grpId="0"/>
      <p:bldP spid="6153" grpId="0"/>
      <p:bldP spid="6154" grpId="0"/>
      <p:bldP spid="6155" grpId="0"/>
      <p:bldP spid="615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4523105"/>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方法一：引</a:t>
            </a:r>
          </a:p>
          <a:p>
            <a:pPr algn="l"/>
            <a:endParaRPr lang="zh-CN" altLang="en-US" sz="3200">
              <a:solidFill>
                <a:srgbClr val="FF0000"/>
              </a:solidFill>
              <a:latin typeface="Times New Roman" panose="02020603050405020304" pitchFamily="18" charset="0"/>
              <a:ea typeface="华文新魏" pitchFamily="2" charset="-122"/>
            </a:endParaRPr>
          </a:p>
          <a:p>
            <a:pPr algn="l"/>
            <a:r>
              <a:rPr lang="en-US" altLang="zh-CN" sz="3200">
                <a:solidFill>
                  <a:srgbClr val="FF0000"/>
                </a:solidFill>
                <a:latin typeface="Times New Roman" panose="02020603050405020304" pitchFamily="18" charset="0"/>
                <a:ea typeface="华文新魏" pitchFamily="2" charset="-122"/>
              </a:rPr>
              <a:t>1.</a:t>
            </a:r>
            <a:r>
              <a:rPr lang="zh-CN" altLang="en-US" sz="3200">
                <a:solidFill>
                  <a:srgbClr val="FF0000"/>
                </a:solidFill>
                <a:latin typeface="Times New Roman" panose="02020603050405020304" pitchFamily="18" charset="0"/>
                <a:ea typeface="华文新魏" pitchFamily="2" charset="-122"/>
              </a:rPr>
              <a:t>引用名句，起点高远。</a:t>
            </a:r>
            <a:endParaRPr lang="zh-CN" altLang="en-US" sz="3200">
              <a:latin typeface="Times New Roman" panose="02020603050405020304" pitchFamily="18" charset="0"/>
              <a:ea typeface="华文新魏" pitchFamily="2" charset="-122"/>
            </a:endParaRPr>
          </a:p>
          <a:p>
            <a:pPr algn="l"/>
            <a:r>
              <a:rPr lang="zh-CN" altLang="en-US" sz="3200">
                <a:latin typeface="Times New Roman" panose="02020603050405020304" pitchFamily="18" charset="0"/>
                <a:ea typeface="华文新魏" pitchFamily="2" charset="-122"/>
              </a:rPr>
              <a:t>　　[例]</a:t>
            </a:r>
          </a:p>
          <a:p>
            <a:pPr algn="l"/>
            <a:r>
              <a:rPr lang="zh-CN" altLang="en-US" sz="3200">
                <a:latin typeface="Times New Roman" panose="02020603050405020304" pitchFamily="18" charset="0"/>
                <a:ea typeface="华文新魏" pitchFamily="2" charset="-122"/>
              </a:rPr>
              <a:t>　　“书山有路勤为径，学海无涯苦作舟。”知识犹如浩瀚无垠的大海，哪有水源穷尽的一天?惟有以百折不回的毅力，勇往直前，方能采撷到知识果实。</a:t>
            </a:r>
          </a:p>
          <a:p>
            <a:pPr algn="dist"/>
            <a:endParaRPr kumimoji="1" lang="zh-CN" altLang="en-US" sz="3200" spc="300">
              <a:latin typeface="Times New Roman" panose="02020603050405020304" pitchFamily="18" charset="0"/>
              <a:ea typeface="华文新魏" pitchFamily="2" charset="-122"/>
              <a:cs typeface="Heiti SC Light"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640080" y="304800"/>
            <a:ext cx="10977880" cy="6492875"/>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方法一：引</a:t>
            </a:r>
          </a:p>
          <a:p>
            <a:pPr algn="l"/>
            <a:endParaRPr lang="zh-CN" altLang="en-US" sz="3200">
              <a:solidFill>
                <a:srgbClr val="FF0000"/>
              </a:solidFill>
              <a:latin typeface="Times New Roman" panose="02020603050405020304" pitchFamily="18" charset="0"/>
              <a:ea typeface="华文新魏" pitchFamily="2" charset="-122"/>
            </a:endParaRPr>
          </a:p>
          <a:p>
            <a:pPr algn="l"/>
            <a:r>
              <a:rPr lang="en-US" altLang="zh-CN" sz="3200">
                <a:solidFill>
                  <a:srgbClr val="FF0000"/>
                </a:solidFill>
                <a:latin typeface="Times New Roman" panose="02020603050405020304" pitchFamily="18" charset="0"/>
                <a:ea typeface="华文新魏" pitchFamily="2" charset="-122"/>
              </a:rPr>
              <a:t>2.</a:t>
            </a:r>
            <a:r>
              <a:rPr lang="zh-CN" altLang="en-US" sz="3200">
                <a:solidFill>
                  <a:srgbClr val="FF0000"/>
                </a:solidFill>
                <a:latin typeface="Times New Roman" panose="02020603050405020304" pitchFamily="18" charset="0"/>
                <a:ea typeface="华文新魏" pitchFamily="2" charset="-122"/>
              </a:rPr>
              <a:t>引用材料，论点鲜明。</a:t>
            </a:r>
            <a:endParaRPr lang="zh-CN" altLang="en-US" sz="3200">
              <a:latin typeface="Times New Roman" panose="02020603050405020304" pitchFamily="18" charset="0"/>
              <a:ea typeface="华文新魏" pitchFamily="2" charset="-122"/>
            </a:endParaRPr>
          </a:p>
          <a:p>
            <a:pPr algn="l"/>
            <a:r>
              <a:rPr lang="zh-CN" altLang="en-US" sz="3200">
                <a:latin typeface="Times New Roman" panose="02020603050405020304" pitchFamily="18" charset="0"/>
                <a:ea typeface="华文新魏" pitchFamily="2" charset="-122"/>
              </a:rPr>
              <a:t>　　[例]</a:t>
            </a:r>
          </a:p>
          <a:p>
            <a:pPr algn="l"/>
            <a:r>
              <a:rPr lang="zh-CN" altLang="en-US" sz="3200">
                <a:latin typeface="Times New Roman" panose="02020603050405020304" pitchFamily="18" charset="0"/>
                <a:ea typeface="华文新魏" pitchFamily="2" charset="-122"/>
              </a:rPr>
              <a:t>　　</a:t>
            </a:r>
            <a:r>
              <a:rPr lang="zh-CN" altLang="en-US" sz="3200" b="1">
                <a:sym typeface="+mn-ea"/>
              </a:rPr>
              <a:t>对“扫帚、脏抹布随意横在地上”而视而不见，把“铅笔屑随意削在台上、地下”而毫无顾忌，这两个小小的情景测试把十七名千里挑一的市三好学生和优秀少先队员候选人给“栽”了。有人会说，这是小事，不足挂齿。我说：“不！”今天看来小，明天就是大祸。小可以发展成大，大是由小组成。“小了不补，大了尺五”，“小时偷针，大了偷金”，这个事不小！ </a:t>
            </a:r>
            <a:endParaRPr lang="zh-CN" altLang="en-US" sz="3200" b="1"/>
          </a:p>
          <a:p>
            <a:pPr algn="l"/>
            <a:endParaRPr kumimoji="1" lang="zh-CN" altLang="en-US" sz="3200" spc="300">
              <a:latin typeface="Times New Roman" panose="02020603050405020304" pitchFamily="18" charset="0"/>
              <a:ea typeface="华文新魏" pitchFamily="2" charset="-122"/>
              <a:cs typeface="Heiti SC Light"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5015865"/>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方法二：喻</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巧设比喻，形象生动。</a:t>
            </a: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　[文]</a:t>
            </a:r>
          </a:p>
          <a:p>
            <a:pPr algn="l"/>
            <a:r>
              <a:rPr lang="zh-CN" altLang="en-US" sz="3200">
                <a:solidFill>
                  <a:schemeClr val="tx1"/>
                </a:solidFill>
                <a:latin typeface="Times New Roman" panose="02020603050405020304" pitchFamily="18" charset="0"/>
                <a:ea typeface="华文新魏" pitchFamily="2" charset="-122"/>
              </a:rPr>
              <a:t>　　</a:t>
            </a:r>
            <a:r>
              <a:rPr lang="zh-CN" altLang="en-US" sz="3200" b="1">
                <a:sym typeface="+mn-ea"/>
              </a:rPr>
              <a:t>茫茫大海上，一船正劈风斩浪而行。目的地：彼岸。靠什么才能不迷失方向？指南针。 人生征途，遥不可知。人生目标的追求，如何才能不迷路？理论，尤其是科学理论的指导。</a:t>
            </a:r>
            <a:endParaRPr lang="zh-CN" altLang="en-US" sz="3200" b="1"/>
          </a:p>
          <a:p>
            <a:pPr algn="l"/>
            <a:endParaRPr lang="zh-CN" altLang="en-US" sz="3200">
              <a:solidFill>
                <a:schemeClr val="tx1"/>
              </a:solidFill>
              <a:latin typeface="Times New Roman" panose="02020603050405020304" pitchFamily="18" charset="0"/>
              <a:ea typeface="华文新魏"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4030980"/>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方法三：排</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排比造势，气势磅礴。</a:t>
            </a: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　[例]</a:t>
            </a:r>
          </a:p>
          <a:p>
            <a:pPr algn="l"/>
            <a:r>
              <a:rPr lang="zh-CN" altLang="en-US" sz="3200">
                <a:solidFill>
                  <a:schemeClr val="tx1"/>
                </a:solidFill>
                <a:latin typeface="Times New Roman" panose="02020603050405020304" pitchFamily="18" charset="0"/>
                <a:ea typeface="华文新魏" pitchFamily="2" charset="-122"/>
              </a:rPr>
              <a:t>　　盈盈月光，我掬一捧最清的;落落余晖，我拥一缕最暖的;灼灼红叶，我拾一片最热的;萋萋芳华，我摘一束最灿烂的，对人以和，待人用善，待人和善。</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4523105"/>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方法四：问</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巧妙设问，引人深思。</a:t>
            </a: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[例]</a:t>
            </a:r>
          </a:p>
          <a:p>
            <a:pPr algn="l"/>
            <a:r>
              <a:rPr lang="zh-CN" altLang="en-US" sz="3200">
                <a:solidFill>
                  <a:schemeClr val="tx1"/>
                </a:solidFill>
                <a:latin typeface="Times New Roman" panose="02020603050405020304" pitchFamily="18" charset="0"/>
                <a:ea typeface="华文新魏" pitchFamily="2" charset="-122"/>
              </a:rPr>
              <a:t>　　</a:t>
            </a:r>
            <a:r>
              <a:rPr lang="zh-CN" altLang="en-US" sz="3200" b="1">
                <a:sym typeface="+mn-ea"/>
              </a:rPr>
              <a:t>何谓“诤友”？诤友就是敢于直言不讳地展开批评的朋友。友谊之花，只有得到真诚的批评雨露的浇灌，才会变得芬芳多彩；如果只有对缺点错误的容忍和袒护，那就会枯萎调谢。所以交朋友应交诤友。</a:t>
            </a:r>
            <a:endParaRPr lang="zh-CN" altLang="en-US" sz="3200">
              <a:solidFill>
                <a:schemeClr val="tx1"/>
              </a:solidFill>
              <a:latin typeface="Times New Roman" panose="02020603050405020304" pitchFamily="18" charset="0"/>
              <a:ea typeface="华文新魏"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5507990"/>
          </a:xfrm>
          <a:prstGeom prst="rect">
            <a:avLst/>
          </a:prstGeom>
          <a:noFill/>
        </p:spPr>
        <p:txBody>
          <a:bodyPr wrap="square" rtlCol="0">
            <a:spAutoFit/>
          </a:bodyPr>
          <a:lstStyle/>
          <a:p>
            <a:pPr algn="l"/>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二、议论文常用开头技巧</a:t>
            </a:r>
          </a:p>
          <a:p>
            <a:pPr algn="l"/>
            <a:r>
              <a:rPr lang="zh-CN" altLang="en-US" sz="3200">
                <a:highlight>
                  <a:srgbClr val="FFFF00"/>
                </a:highlight>
                <a:latin typeface="Times New Roman" panose="02020603050405020304" pitchFamily="18" charset="0"/>
                <a:ea typeface="华文新魏" pitchFamily="2" charset="-122"/>
              </a:rPr>
              <a:t>方法五：讲</a:t>
            </a:r>
          </a:p>
          <a:p>
            <a:pPr algn="l"/>
            <a:endParaRPr lang="zh-CN" altLang="en-US" sz="3200">
              <a:solidFill>
                <a:srgbClr val="FF0000"/>
              </a:solidFill>
              <a:latin typeface="Times New Roman" panose="02020603050405020304" pitchFamily="18" charset="0"/>
              <a:ea typeface="华文新魏" pitchFamily="2" charset="-122"/>
            </a:endParaRPr>
          </a:p>
          <a:p>
            <a:pPr algn="l"/>
            <a:r>
              <a:rPr lang="zh-CN" altLang="en-US" sz="3200">
                <a:solidFill>
                  <a:srgbClr val="FF0000"/>
                </a:solidFill>
                <a:latin typeface="Times New Roman" panose="02020603050405020304" pitchFamily="18" charset="0"/>
                <a:ea typeface="华文新魏" pitchFamily="2" charset="-122"/>
              </a:rPr>
              <a:t>故事开头，引人入胜。</a:t>
            </a:r>
          </a:p>
          <a:p>
            <a:pPr algn="l"/>
            <a:r>
              <a:rPr lang="zh-CN" altLang="en-US" sz="3200">
                <a:solidFill>
                  <a:srgbClr val="FF0000"/>
                </a:solidFill>
                <a:latin typeface="Times New Roman" panose="02020603050405020304" pitchFamily="18" charset="0"/>
                <a:ea typeface="华文新魏" pitchFamily="2" charset="-122"/>
              </a:rPr>
              <a:t>　　</a:t>
            </a:r>
            <a:r>
              <a:rPr lang="zh-CN" altLang="en-US" sz="3200">
                <a:solidFill>
                  <a:schemeClr val="tx1"/>
                </a:solidFill>
                <a:latin typeface="Times New Roman" panose="02020603050405020304" pitchFamily="18" charset="0"/>
                <a:ea typeface="华文新魏" pitchFamily="2" charset="-122"/>
              </a:rPr>
              <a:t>[例]</a:t>
            </a:r>
          </a:p>
          <a:p>
            <a:pPr algn="l"/>
            <a:r>
              <a:rPr lang="zh-CN" altLang="en-US" sz="3200">
                <a:solidFill>
                  <a:schemeClr val="tx1"/>
                </a:solidFill>
                <a:latin typeface="Times New Roman" panose="02020603050405020304" pitchFamily="18" charset="0"/>
                <a:ea typeface="华文新魏" pitchFamily="2" charset="-122"/>
              </a:rPr>
              <a:t>　　</a:t>
            </a:r>
            <a:r>
              <a:rPr lang="zh-CN" altLang="en-US" sz="3200" b="1">
                <a:sym typeface="+mn-ea"/>
              </a:rPr>
              <a:t>曹操一次行军，正值麦收季节。曹操向三军传令，不准军士践踏麦苗，如有违者，不论军职大小，一并斩首。不想就在行军当中，他自己的坐骑受了惊，误践了百姓的庄稼。于是曹操便拨出宝剑打算自刎，部下看了，个个目瞪口呆，赶忙苦苦相劝。最后，他用宝剑割下自己的头发，权当砍头。</a:t>
            </a:r>
            <a:endParaRPr lang="zh-CN" altLang="en-US" sz="3200">
              <a:solidFill>
                <a:schemeClr val="tx1"/>
              </a:solidFill>
              <a:latin typeface="Times New Roman" panose="02020603050405020304" pitchFamily="18" charset="0"/>
              <a:ea typeface="华文新魏" pitchFamily="2"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78</Paragraphs>
  <Slides>18</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18</vt:i4>
      </vt:variant>
    </vt:vector>
  </HeadingPairs>
  <TitlesOfParts>
    <vt:vector baseType="lpstr" size="29">
      <vt:lpstr>Arial</vt:lpstr>
      <vt:lpstr>DengXian Light</vt:lpstr>
      <vt:lpstr>DengXian</vt:lpstr>
      <vt:lpstr>Heiti SC Light</vt:lpstr>
      <vt:lpstr>华文中宋</vt:lpstr>
      <vt:lpstr>Times New Roman</vt:lpstr>
      <vt:lpstr>黑体</vt:lpstr>
      <vt:lpstr>华文新魏</vt:lpstr>
      <vt:lpstr>宋体</vt:lpstr>
      <vt:lpstr>华文细黑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2021-11-19T16:41:14.441</cp:lastPrinted>
  <dcterms:created xsi:type="dcterms:W3CDTF">2021-11-19T16:41:14Z</dcterms:created>
  <dcterms:modified xsi:type="dcterms:W3CDTF">2021-11-19T08:41:14Z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