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19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6" r:id="rId3"/>
    <p:sldId id="262" r:id="rId4"/>
    <p:sldId id="307" r:id="rId5"/>
    <p:sldId id="263" r:id="rId6"/>
    <p:sldId id="303" r:id="rId7"/>
    <p:sldId id="308" r:id="rId8"/>
    <p:sldId id="292" r:id="rId9"/>
    <p:sldId id="293" r:id="rId10"/>
    <p:sldId id="270" r:id="rId11"/>
    <p:sldId id="309" r:id="rId13"/>
    <p:sldId id="294" r:id="rId14"/>
    <p:sldId id="306" r:id="rId15"/>
    <p:sldId id="295" r:id="rId16"/>
    <p:sldId id="296" r:id="rId17"/>
    <p:sldId id="297" r:id="rId18"/>
    <p:sldId id="298" r:id="rId19"/>
    <p:sldId id="301" r:id="rId20"/>
    <p:sldId id="302" r:id="rId21"/>
    <p:sldId id="275" r:id="rId22"/>
    <p:sldId id="276" r:id="rId23"/>
    <p:sldId id="277" r:id="rId24"/>
    <p:sldId id="287" r:id="rId25"/>
    <p:sldId id="288" r:id="rId26"/>
    <p:sldId id="289" r:id="rId27"/>
    <p:sldId id="290" r:id="rId28"/>
    <p:sldId id="291" r:id="rId29"/>
    <p:sldId id="310" r:id="rId30"/>
    <p:sldId id="311" r:id="rId31"/>
    <p:sldId id="312" r:id="rId32"/>
  </p:sldIdLst>
  <p:sldSz cx="9144000" cy="6858000" type="screen4x3"/>
  <p:notesSz cx="6858000" cy="9144000"/>
  <p:embeddedFontLst>
    <p:embeddedFont>
      <p:font typeface="Wingdings 2" panose="05020102010507070707"/>
      <p:regular r:id="rId36"/>
    </p:embeddedFont>
    <p:embeddedFont>
      <p:font typeface="隶书" panose="02010509060101010101" pitchFamily="49" charset="-122"/>
      <p:regular r:id="rId37"/>
    </p:embeddedFont>
    <p:embeddedFont>
      <p:font typeface="黑体" panose="02010609060101010101" pitchFamily="49" charset="-122"/>
      <p:regular r:id="rId38"/>
    </p:embeddedFont>
    <p:embeddedFont>
      <p:font typeface="方正姚体" panose="02010601030101010101" pitchFamily="2" charset="-122"/>
      <p:regular r:id="rId39"/>
    </p:embeddedFont>
    <p:embeddedFont>
      <p:font typeface="华文琥珀" panose="02010800040101010101" pitchFamily="2" charset="-122"/>
      <p:regular r:id="rId40"/>
    </p:embeddedFont>
    <p:embeddedFont>
      <p:font typeface="Franklin Gothic Book" panose="020B0503020102020204" charset="0"/>
      <p:regular r:id="rId41"/>
      <p:italic r:id="rId42"/>
    </p:embeddedFont>
    <p:embeddedFont>
      <p:font typeface="微软雅黑" panose="020B0503020204020204" charset="-122"/>
      <p:regular r:id="rId43"/>
    </p:embeddedFont>
    <p:embeddedFont>
      <p:font typeface="Franklin Gothic Medium" panose="020B0603020102020204" charset="0"/>
      <p:regular r:id="rId44"/>
      <p:italic r:id="rId45"/>
    </p:embeddedFont>
    <p:embeddedFont>
      <p:font typeface="Calibri" panose="020F0502020204030204" charset="0"/>
      <p:regular r:id="rId46"/>
      <p:bold r:id="rId47"/>
      <p:italic r:id="rId48"/>
      <p:boldItalic r:id="rId49"/>
    </p:embeddedFont>
    <p:embeddedFont>
      <p:font typeface="华文行楷" panose="02010800040101010101" pitchFamily="2" charset="-122"/>
      <p:regular r:id="rId50"/>
    </p:embeddedFont>
    <p:embeddedFont>
      <p:font typeface="华文楷体" panose="02010600040101010101" pitchFamily="2" charset="-122"/>
      <p:regular r:id="rId51"/>
    </p:embeddedFont>
    <p:embeddedFont>
      <p:font typeface="等线" panose="02010600030101010101" pitchFamily="2" charset="-122"/>
      <p:regular r:id="rId52"/>
    </p:embeddedFont>
    <p:embeddedFont>
      <p:font typeface="Franklin Gothic Medium" panose="020B0603020102020204"/>
      <p:regular r:id="rId53"/>
      <p:italic r:id="rId5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188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font" Target="fonts/font19.fntdata"/><Relationship Id="rId53" Type="http://schemas.openxmlformats.org/officeDocument/2006/relationships/font" Target="fonts/font18.fntdata"/><Relationship Id="rId52" Type="http://schemas.openxmlformats.org/officeDocument/2006/relationships/font" Target="fonts/font17.fntdata"/><Relationship Id="rId51" Type="http://schemas.openxmlformats.org/officeDocument/2006/relationships/font" Target="fonts/font16.fntdata"/><Relationship Id="rId50" Type="http://schemas.openxmlformats.org/officeDocument/2006/relationships/font" Target="fonts/font15.fntdata"/><Relationship Id="rId5" Type="http://schemas.openxmlformats.org/officeDocument/2006/relationships/slide" Target="slides/slide3.xml"/><Relationship Id="rId49" Type="http://schemas.openxmlformats.org/officeDocument/2006/relationships/font" Target="fonts/font14.fntdata"/><Relationship Id="rId48" Type="http://schemas.openxmlformats.org/officeDocument/2006/relationships/font" Target="fonts/font13.fntdata"/><Relationship Id="rId47" Type="http://schemas.openxmlformats.org/officeDocument/2006/relationships/font" Target="fonts/font12.fntdata"/><Relationship Id="rId46" Type="http://schemas.openxmlformats.org/officeDocument/2006/relationships/font" Target="fonts/font11.fntdata"/><Relationship Id="rId45" Type="http://schemas.openxmlformats.org/officeDocument/2006/relationships/font" Target="fonts/font10.fntdata"/><Relationship Id="rId44" Type="http://schemas.openxmlformats.org/officeDocument/2006/relationships/font" Target="fonts/font9.fntdata"/><Relationship Id="rId43" Type="http://schemas.openxmlformats.org/officeDocument/2006/relationships/font" Target="fonts/font8.fntdata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slide" Target="slides/slide2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090249-5CD3-452B-9D65-829CDCFC7D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95B6CB-C556-46D9-BCBD-A4B8AFEBDB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b="1" u="sng" smtClean="0">
                <a:latin typeface="Arial" panose="020B0604020202020204" pitchFamily="34" charset="0"/>
              </a:rPr>
              <a:t>      </a:t>
            </a:r>
            <a:r>
              <a:rPr lang="zh-CN" altLang="en-US" b="1" smtClean="0"/>
              <a:t>，</a:t>
            </a:r>
            <a:endParaRPr lang="zh-CN" altLang="en-US" b="1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30DD-BD8E-4682-B8DD-754CB3B20C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73E7C-E0F3-46CC-B639-8DF3CED10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30DD-BD8E-4682-B8DD-754CB3B20C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73E7C-E0F3-46CC-B639-8DF3CED106D0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30DD-BD8E-4682-B8DD-754CB3B20C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73E7C-E0F3-46CC-B639-8DF3CED10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76AE30DD-BD8E-4682-B8DD-754CB3B20C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73E7C-E0F3-46CC-B639-8DF3CED10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30DD-BD8E-4682-B8DD-754CB3B20C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73E7C-E0F3-46CC-B639-8DF3CED10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30DD-BD8E-4682-B8DD-754CB3B20C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73E7C-E0F3-46CC-B639-8DF3CED10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30DD-BD8E-4682-B8DD-754CB3B20C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73E7C-E0F3-46CC-B639-8DF3CED10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30DD-BD8E-4682-B8DD-754CB3B20C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73E7C-E0F3-46CC-B639-8DF3CED10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30DD-BD8E-4682-B8DD-754CB3B20C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73E7C-E0F3-46CC-B639-8DF3CED106D0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30DD-BD8E-4682-B8DD-754CB3B20C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73E7C-E0F3-46CC-B639-8DF3CED106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30DD-BD8E-4682-B8DD-754CB3B20C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73E7C-E0F3-46CC-B639-8DF3CED106D0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76AE30DD-BD8E-4682-B8DD-754CB3B20C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81073E7C-E0F3-46CC-B639-8DF3CED106D0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6672"/>
            <a:ext cx="2448272" cy="1107996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zh-CN" altLang="en-US" sz="66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写作</a:t>
            </a:r>
            <a:endParaRPr lang="zh-CN" altLang="en-US" sz="6600" b="1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2420888"/>
            <a:ext cx="3889321" cy="1200329"/>
          </a:xfrm>
          <a:prstGeom prst="rect">
            <a:avLst/>
          </a:prstGeom>
          <a:solidFill>
            <a:schemeClr val="bg1">
              <a:alpha val="38000"/>
            </a:schemeClr>
          </a:solidFill>
        </p:spPr>
        <p:txBody>
          <a:bodyPr wrap="square" rtlCol="0" anchor="ctr" anchorCtr="1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写 诗 歌</a:t>
            </a:r>
            <a:endParaRPr lang="zh-CN" altLang="en-US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你站在桥上看风景</a:t>
            </a:r>
            <a:endParaRPr lang="zh-CN" altLang="en-US" dirty="0"/>
          </a:p>
          <a:p>
            <a:r>
              <a:rPr lang="zh-CN" altLang="en-US" dirty="0"/>
              <a:t>看风景的人在楼上看你</a:t>
            </a:r>
            <a:endParaRPr lang="zh-CN" altLang="en-US" dirty="0"/>
          </a:p>
          <a:p>
            <a:r>
              <a:rPr lang="zh-CN" altLang="en-US" dirty="0"/>
              <a:t>明月装饰了你的窗子</a:t>
            </a:r>
            <a:endParaRPr lang="zh-CN" altLang="en-US" dirty="0"/>
          </a:p>
          <a:p>
            <a:r>
              <a:rPr lang="zh-CN" altLang="en-US" dirty="0"/>
              <a:t>你装饰了别人的</a:t>
            </a:r>
            <a:r>
              <a:rPr lang="zh-CN" altLang="en-US" dirty="0" smtClean="0"/>
              <a:t>梦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     </a:t>
            </a:r>
            <a:r>
              <a:rPr lang="zh-CN" altLang="en-US" dirty="0" smtClean="0">
                <a:solidFill>
                  <a:srgbClr val="0000CC"/>
                </a:solidFill>
              </a:rPr>
              <a:t>（</a:t>
            </a:r>
            <a:r>
              <a:rPr lang="zh-CN" altLang="en-US" dirty="0">
                <a:solidFill>
                  <a:srgbClr val="0000CC"/>
                </a:solidFill>
              </a:rPr>
              <a:t>卞之琳</a:t>
            </a:r>
            <a:r>
              <a:rPr lang="en-US" altLang="zh-CN" dirty="0">
                <a:solidFill>
                  <a:srgbClr val="0000CC"/>
                </a:solidFill>
              </a:rPr>
              <a:t>《</a:t>
            </a:r>
            <a:r>
              <a:rPr lang="zh-CN" altLang="en-US" dirty="0">
                <a:solidFill>
                  <a:srgbClr val="0000CC"/>
                </a:solidFill>
              </a:rPr>
              <a:t>断章</a:t>
            </a:r>
            <a:r>
              <a:rPr lang="en-US" altLang="zh-CN" dirty="0">
                <a:solidFill>
                  <a:srgbClr val="0000CC"/>
                </a:solidFill>
              </a:rPr>
              <a:t>》</a:t>
            </a:r>
            <a:r>
              <a:rPr lang="zh-CN" altLang="en-US" dirty="0">
                <a:solidFill>
                  <a:srgbClr val="0000CC"/>
                </a:solidFill>
              </a:rPr>
              <a:t>）</a:t>
            </a:r>
            <a:endParaRPr lang="zh-CN" altLang="en-US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矩形 3"/>
          <p:cNvSpPr>
            <a:spLocks noChangeArrowheads="1"/>
          </p:cNvSpPr>
          <p:nvPr/>
        </p:nvSpPr>
        <p:spPr bwMode="auto">
          <a:xfrm>
            <a:off x="464541" y="1916832"/>
            <a:ext cx="8211915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。可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先学用明喻（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如宗白华：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天边的月，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犹似我昨夜的残梦。），再学用暗喻（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如朱自清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：星呀星的雨，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是春天的绒毛呢。），后学用借喻（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如赵恺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：雪人推着雪岭，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在暴风雨中奋力前行。注：雪人，其实是“像雪一般的女工”；雪岭 ，其实是“像雪岭一般的婴儿车”。）。 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569822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四、巧用修辞，走向美感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620688"/>
            <a:ext cx="8064896" cy="22467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、那白色的风帆是大海的翅膀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凌空而起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、像落下两片饥渴的嘴唇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紧贴着大海波动的胸膛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、风帆吻着暗色的水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有如黑蝶与白蝶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7052" y="3933056"/>
            <a:ext cx="76113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以上三句分别把风帆比作翅膀、嘴唇和蝴蝶；比喻新奇，独具意境，语言极富表现力，令人回味。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矩形 3"/>
          <p:cNvSpPr>
            <a:spLocks noChangeArrowheads="1"/>
          </p:cNvSpPr>
          <p:nvPr/>
        </p:nvSpPr>
        <p:spPr bwMode="auto">
          <a:xfrm>
            <a:off x="539750" y="382588"/>
            <a:ext cx="820896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、通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感，视、听、嗅、味、触等五种感觉互相沟通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4221088"/>
            <a:ext cx="8712968" cy="2062103"/>
          </a:xfrm>
          <a:prstGeom prst="rect">
            <a:avLst/>
          </a:prstGeom>
          <a:solidFill>
            <a:schemeClr val="accent5">
              <a:alpha val="1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 smtClean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“爷爷”</a:t>
            </a:r>
            <a:r>
              <a:rPr lang="zh-CN" altLang="en-US" sz="3200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目光十分柔和，给孙子以触摸天鹅绒般的感觉。这里视觉与触觉相通，有声有色地抒发了闯了祸的孙子对关爱自己的爷爷的目光的感受。 </a:t>
            </a:r>
            <a:endParaRPr lang="zh-CN" altLang="en-US" sz="3200" dirty="0">
              <a:solidFill>
                <a:srgbClr val="0000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1700808"/>
            <a:ext cx="66967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如梁小斌</a:t>
            </a:r>
            <a:r>
              <a:rPr lang="en-US" altLang="zh-CN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爷爷的手杖</a:t>
            </a:r>
            <a:r>
              <a:rPr lang="en-US" altLang="zh-CN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</a:t>
            </a:r>
            <a:b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当我闯了祸回头看望， </a:t>
            </a:r>
            <a:b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爷爷天鹅绒般的目光， </a:t>
            </a:r>
            <a:b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深深地埋藏着沉郁的思想。 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矩形 3"/>
          <p:cNvSpPr>
            <a:spLocks noChangeArrowheads="1"/>
          </p:cNvSpPr>
          <p:nvPr/>
        </p:nvSpPr>
        <p:spPr bwMode="auto">
          <a:xfrm>
            <a:off x="539750" y="765175"/>
            <a:ext cx="820896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、拟人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，就是把物想像成人，让物像人一样思考、生活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67753" y="1844824"/>
            <a:ext cx="6264696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如美国保罗</a:t>
            </a:r>
            <a:r>
              <a:rPr lang="en-US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安格尔</a:t>
            </a:r>
            <a:r>
              <a:rPr lang="en-US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文化大革命</a:t>
            </a:r>
            <a:r>
              <a:rPr lang="en-US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</a:t>
            </a:r>
            <a:b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的手拾起了一块石头片。 </a:t>
            </a:r>
            <a:b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人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听见一个声音在喊： </a:t>
            </a:r>
            <a:b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不要惹我， </a:t>
            </a:r>
            <a:b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我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是到这里来躲一躲。” </a:t>
            </a:r>
            <a:br>
              <a:rPr lang="zh-CN" altLang="en-US" sz="2800" dirty="0">
                <a:solidFill>
                  <a:srgbClr val="FF0000"/>
                </a:solidFill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4797152"/>
            <a:ext cx="7704856" cy="1200329"/>
          </a:xfrm>
          <a:prstGeom prst="rect">
            <a:avLst/>
          </a:prstGeom>
          <a:solidFill>
            <a:srgbClr val="00B050">
              <a:alpha val="1000"/>
            </a:srgb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600" dirty="0" smtClean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诗人</a:t>
            </a:r>
            <a:r>
              <a:rPr lang="zh-CN" altLang="en-US" sz="3600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把石头拟人化，以小见大，写出了一场动乱了十年的浩劫。</a:t>
            </a:r>
            <a:endParaRPr lang="zh-CN" altLang="en-US" sz="3600" dirty="0">
              <a:solidFill>
                <a:srgbClr val="0000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" grpId="0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内容占位符 2"/>
          <p:cNvSpPr>
            <a:spLocks noGrp="1"/>
          </p:cNvSpPr>
          <p:nvPr>
            <p:ph idx="1"/>
          </p:nvPr>
        </p:nvSpPr>
        <p:spPr>
          <a:xfrm>
            <a:off x="468313" y="836613"/>
            <a:ext cx="8229600" cy="122423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、对比。就是将不同情形的人或物对立着来说。</a:t>
            </a:r>
            <a:br>
              <a:rPr lang="zh-CN" altLang="en-US" dirty="0" smtClean="0"/>
            </a:br>
            <a:endParaRPr lang="zh-CN" altLang="en-US" dirty="0" smtClean="0"/>
          </a:p>
        </p:txBody>
      </p:sp>
      <p:sp>
        <p:nvSpPr>
          <p:cNvPr id="2" name="矩形 1"/>
          <p:cNvSpPr/>
          <p:nvPr/>
        </p:nvSpPr>
        <p:spPr>
          <a:xfrm>
            <a:off x="1115616" y="2348880"/>
            <a:ext cx="62646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如臧克家</a:t>
            </a:r>
            <a:r>
              <a:rPr lang="en-US" altLang="zh-CN" sz="3200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有的人</a:t>
            </a:r>
            <a:r>
              <a:rPr lang="en-US" altLang="zh-CN" sz="3200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（节选）： </a:t>
            </a:r>
            <a:br>
              <a:rPr lang="zh-CN" altLang="en-US" sz="3200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kern="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32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的人活着， </a:t>
            </a:r>
            <a:br>
              <a:rPr lang="zh-CN" altLang="en-US" sz="32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他</a:t>
            </a:r>
            <a:r>
              <a:rPr lang="zh-CN" altLang="en-US" sz="32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已经死了； </a:t>
            </a:r>
            <a:br>
              <a:rPr lang="zh-CN" altLang="en-US" sz="32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有</a:t>
            </a:r>
            <a:r>
              <a:rPr lang="zh-CN" altLang="en-US" sz="32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的人死了， </a:t>
            </a:r>
            <a:br>
              <a:rPr lang="zh-CN" altLang="en-US" sz="32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他</a:t>
            </a:r>
            <a:r>
              <a:rPr lang="zh-CN" altLang="en-US" sz="32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还活着！</a:t>
            </a:r>
            <a:endParaRPr lang="zh-CN" altLang="en-US" sz="3200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08912" cy="1440160"/>
          </a:xfrm>
        </p:spPr>
        <p:txBody>
          <a:bodyPr/>
          <a:lstStyle/>
          <a:p>
            <a:pPr algn="l"/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、排比，是将三段或三段以上的内容排列出来，句式基本相同，修辞手法也一样，甚至大部分字句皆一样。如余光中</a:t>
            </a: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乡愁</a:t>
            </a: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</a:t>
            </a:r>
            <a:endParaRPr lang="zh-CN" altLang="en-US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2"/>
            <a:ext cx="8075240" cy="381642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numCol="2">
            <a:normAutofit fontScale="92500" lnSpcReduction="10000"/>
          </a:bodyPr>
          <a:lstStyle/>
          <a:p>
            <a:pPr marL="0" indent="0">
              <a:buFontTx/>
              <a:buNone/>
              <a:defRPr/>
            </a:pPr>
            <a:r>
              <a:rPr lang="zh-CN" altLang="en-US" sz="2600" dirty="0" smtClean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小时候 </a:t>
            </a: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乡愁是一枚小小的邮票 </a:t>
            </a: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我在这头 </a:t>
            </a: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母亲在那头 </a:t>
            </a: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长大后 </a:t>
            </a: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乡愁是一张窄窄的船票 </a:t>
            </a: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我在这头 </a:t>
            </a: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新娘在那头 </a:t>
            </a:r>
            <a:br>
              <a:rPr lang="zh-CN" altLang="en-US" sz="2600" dirty="0" smtClean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后来</a:t>
            </a:r>
            <a:r>
              <a:rPr lang="zh-CN" altLang="en-US" sz="2600" dirty="0" smtClean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啊</a:t>
            </a:r>
            <a:endParaRPr lang="en-US" altLang="zh-CN" sz="2600" dirty="0" smtClean="0">
              <a:solidFill>
                <a:srgbClr val="0070C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2600" dirty="0" smtClean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乡愁</a:t>
            </a:r>
            <a: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是一方矮矮的坟墓 </a:t>
            </a: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我在外头 </a:t>
            </a: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母亲在里头 </a:t>
            </a: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而现在 </a:t>
            </a: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乡愁是一湾浅浅的海峡 </a:t>
            </a: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我在这头 </a:t>
            </a:r>
            <a:b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600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大陆在那头 </a:t>
            </a:r>
            <a:b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en-US" altLang="zh-CN" sz="28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5589240"/>
            <a:ext cx="8208912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</a:t>
            </a:r>
            <a:r>
              <a:rPr lang="zh-CN" altLang="en-US" sz="28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首诗运用排比，写出了诗人由家而国的“乡愁”，最后一节写出了游子渴望祖国统一的心愿。</a:t>
            </a:r>
            <a:endParaRPr lang="zh-CN" altLang="en-US" sz="2800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3" grpId="0" animBg="1" build="p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内容占位符 2"/>
          <p:cNvSpPr>
            <a:spLocks noGrp="1"/>
          </p:cNvSpPr>
          <p:nvPr>
            <p:ph idx="1"/>
          </p:nvPr>
        </p:nvSpPr>
        <p:spPr>
          <a:xfrm>
            <a:off x="539750" y="333375"/>
            <a:ext cx="7272610" cy="575345"/>
          </a:xfrm>
        </p:spPr>
        <p:txBody>
          <a:bodyPr>
            <a:normAutofit fontScale="25000" lnSpcReduction="20000"/>
          </a:bodyPr>
          <a:lstStyle/>
          <a:p>
            <a:pPr marL="0" indent="0">
              <a:buFontTx/>
              <a:buNone/>
            </a:pPr>
            <a:r>
              <a:rPr lang="zh-CN" altLang="en-US" sz="1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五、讲究节奏，追求音乐美 </a:t>
            </a:r>
            <a:br>
              <a:rPr lang="zh-CN" altLang="en-US" sz="14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zh-CN" altLang="en-US" sz="2800" dirty="0" smtClean="0"/>
            </a:br>
            <a:br>
              <a:rPr lang="zh-CN" altLang="en-US" sz="2800" dirty="0" smtClean="0"/>
            </a:br>
            <a:endParaRPr lang="zh-CN" altLang="en-US" sz="2800" dirty="0" smtClean="0"/>
          </a:p>
        </p:txBody>
      </p:sp>
      <p:sp>
        <p:nvSpPr>
          <p:cNvPr id="2" name="矩形 1"/>
          <p:cNvSpPr/>
          <p:nvPr/>
        </p:nvSpPr>
        <p:spPr>
          <a:xfrm>
            <a:off x="624581" y="1132865"/>
            <a:ext cx="7920880" cy="310854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诗</a:t>
            </a:r>
            <a:r>
              <a:rPr lang="zh-CN" altLang="en-US" sz="2800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要适于朗读，就得注意语言的</a:t>
            </a:r>
            <a:r>
              <a:rPr lang="zh-CN" altLang="en-US" sz="28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节奏感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kern="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kern="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2800" b="1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朱陵</a:t>
            </a:r>
            <a:r>
              <a:rPr lang="en-US" altLang="zh-CN" sz="2800" b="1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生日</a:t>
            </a:r>
            <a:r>
              <a:rPr lang="en-US" altLang="zh-CN" sz="2800" b="1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</a:t>
            </a:r>
            <a:br>
              <a:rPr lang="zh-CN" altLang="en-US" sz="2800" b="1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kern="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沉沉</a:t>
            </a:r>
            <a:r>
              <a:rPr lang="zh-CN" altLang="en-US" sz="2800" b="1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的生日 </a:t>
            </a:r>
            <a:br>
              <a:rPr lang="zh-CN" altLang="en-US" sz="2800" b="1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kern="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一</a:t>
            </a:r>
            <a:r>
              <a:rPr lang="zh-CN" altLang="en-US" sz="2800" b="1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个叠着一个 </a:t>
            </a:r>
            <a:br>
              <a:rPr lang="zh-CN" altLang="en-US" sz="2800" b="1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kern="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压</a:t>
            </a:r>
            <a:r>
              <a:rPr lang="zh-CN" altLang="en-US" sz="2800" b="1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着人下降 </a:t>
            </a:r>
            <a:br>
              <a:rPr lang="zh-CN" altLang="en-US" sz="2800" b="1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kern="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到</a:t>
            </a:r>
            <a:r>
              <a:rPr lang="zh-CN" altLang="en-US" sz="2800" b="1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土里去 </a:t>
            </a:r>
            <a:br>
              <a:rPr lang="zh-CN" altLang="en-US" sz="2800" b="1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kern="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越来越</a:t>
            </a:r>
            <a:r>
              <a:rPr lang="zh-CN" altLang="en-US" sz="2800" b="1" kern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矮 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4869160"/>
            <a:ext cx="7776864" cy="9541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</a:t>
            </a:r>
            <a:r>
              <a:rPr lang="zh-CN" altLang="en-US" sz="28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首诗的节奏，令人感觉到人体在萎缩，写出了中年后生日的感受。</a:t>
            </a:r>
            <a:endParaRPr lang="zh-CN" altLang="en-US" sz="2800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504825"/>
            <a:ext cx="8784976" cy="3511525"/>
          </a:xfrm>
          <a:ln>
            <a:solidFill>
              <a:srgbClr val="FF0000"/>
            </a:solidFill>
          </a:ln>
        </p:spPr>
        <p:txBody>
          <a:bodyPr numCol="2"/>
          <a:lstStyle/>
          <a:p>
            <a:pPr marL="0" indent="0">
              <a:buFontTx/>
              <a:buNone/>
              <a:defRPr/>
            </a:pPr>
            <a:r>
              <a:rPr lang="zh-CN" altLang="en-US" sz="2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如果</a:t>
            </a:r>
            <a: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你一定要</a:t>
            </a:r>
            <a:r>
              <a:rPr lang="zh-CN" altLang="en-US" sz="2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走 </a:t>
            </a:r>
            <a:b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我又怎能把你挽</a:t>
            </a:r>
            <a:r>
              <a:rPr lang="zh-CN" altLang="en-US" sz="2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留</a:t>
            </a:r>
            <a: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b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即使把你留住 </a:t>
            </a:r>
            <a:b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你的</a:t>
            </a:r>
            <a:r>
              <a:rPr lang="zh-CN" altLang="en-US" sz="2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心也</a:t>
            </a:r>
            <a: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在远方浮</a:t>
            </a:r>
            <a:r>
              <a:rPr lang="zh-CN" altLang="en-US" sz="2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游</a:t>
            </a:r>
            <a: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b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b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如果你注定一去不回</a:t>
            </a:r>
            <a:r>
              <a:rPr lang="zh-CN" altLang="en-US" sz="2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头</a:t>
            </a:r>
            <a: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b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我为什么还要独自烦</a:t>
            </a:r>
            <a:r>
              <a:rPr lang="zh-CN" altLang="en-US" sz="2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忧</a:t>
            </a:r>
            <a: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b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即便终日以泪洗面 </a:t>
            </a:r>
            <a:b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也洗不尽 心头的清</a:t>
            </a:r>
            <a:r>
              <a:rPr lang="zh-CN" altLang="en-US" sz="2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愁</a:t>
            </a:r>
            <a: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en-US" altLang="zh-CN" sz="2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2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要走 你就潇洒地</a:t>
            </a:r>
            <a:r>
              <a:rPr lang="zh-CN" altLang="en-US" sz="2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走 </a:t>
            </a:r>
            <a:br>
              <a:rPr lang="zh-CN" altLang="en-US" sz="2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人生本来有春也有</a:t>
            </a:r>
            <a:r>
              <a:rPr lang="zh-CN" altLang="en-US" sz="2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秋</a:t>
            </a:r>
            <a:r>
              <a:rPr lang="zh-CN" altLang="en-US" sz="2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br>
              <a:rPr lang="zh-CN" altLang="en-US" sz="2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不回头 你也无须再反顾 </a:t>
            </a:r>
            <a:br>
              <a:rPr lang="zh-CN" altLang="en-US" sz="2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失去了你，我也并非一无所</a:t>
            </a:r>
            <a:r>
              <a:rPr lang="zh-CN" altLang="en-US" sz="2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</a:t>
            </a:r>
            <a:r>
              <a:rPr lang="zh-CN" altLang="en-US" sz="2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br>
              <a:rPr lang="zh-CN" altLang="en-US" sz="2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en-US" altLang="zh-CN" sz="2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675" name="TextBox 3"/>
          <p:cNvSpPr txBox="1">
            <a:spLocks noChangeArrowheads="1"/>
          </p:cNvSpPr>
          <p:nvPr/>
        </p:nvSpPr>
        <p:spPr bwMode="auto">
          <a:xfrm>
            <a:off x="395536" y="116632"/>
            <a:ext cx="8496944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、节奏感之外，能注意适当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押韵</a:t>
            </a:r>
            <a:r>
              <a:rPr lang="en-US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隔句押韵甚至句句押韵，则使新诗更富有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音乐美</a:t>
            </a: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。如汪国真</a:t>
            </a:r>
            <a:r>
              <a:rPr lang="en-US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en-US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5229200"/>
            <a:ext cx="8496944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这</a:t>
            </a:r>
            <a:r>
              <a:rPr lang="zh-CN" altLang="en-US" sz="28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首诗写出了年轻人如火一般的热力和如海一样的胸怀。它几乎句句押韵，读起来琅琅上口，极利于谱上曲子。</a:t>
            </a:r>
            <a:endParaRPr lang="zh-CN" altLang="en-US" sz="2800" b="1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28675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50824" y="1268760"/>
            <a:ext cx="889317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母亲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轻的走过来，轻轻地为我把被子掖上了我的胸间。轻抚了一下我露在被面的手，才极缓极缓地把我的手拉进了被子里。我终于明白，为何奶奶说我从小爱踢被子，可我每天醒来被子总是好好地盖在身上的原因了。原来是母亲每夜都来为我掖被子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我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悄悄的眯着眼偷看母亲，发现母亲正含笑看着我，眼睛里盛满了骄傲、怜惜，仿佛我是一件稀世珍宝。在母亲注视下我安然入梦，梦里有满天的星辉与满室的香气。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3" name="Text Box 4"/>
          <p:cNvSpPr txBox="1">
            <a:spLocks noChangeArrowheads="1"/>
          </p:cNvSpPr>
          <p:nvPr/>
        </p:nvSpPr>
        <p:spPr bwMode="auto">
          <a:xfrm>
            <a:off x="468313" y="387595"/>
            <a:ext cx="7345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以</a:t>
            </a:r>
            <a:r>
              <a:rPr lang="zh-CN" altLang="en-US" sz="2800" b="1" dirty="0">
                <a:solidFill>
                  <a:srgbClr val="00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“感恩”</a:t>
            </a:r>
            <a:r>
              <a:rPr lang="zh-CN" altLang="en-US" sz="2800" b="1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为话题写一个令你感动的片段</a:t>
            </a:r>
            <a:endParaRPr lang="zh-CN" altLang="en-US" sz="2800" b="1" dirty="0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461" name="Rectangle 7"/>
          <p:cNvSpPr>
            <a:spLocks noChangeArrowheads="1"/>
          </p:cNvSpPr>
          <p:nvPr/>
        </p:nvSpPr>
        <p:spPr bwMode="auto">
          <a:xfrm>
            <a:off x="2627313" y="32131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611560" y="5516563"/>
            <a:ext cx="7848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D60093"/>
                </a:solidFill>
              </a:rPr>
              <a:t>你想用诗歌的形式把感恩之心写出来吗？</a:t>
            </a:r>
            <a:endParaRPr lang="zh-CN" altLang="en-US" sz="2800" b="1" dirty="0">
              <a:solidFill>
                <a:srgbClr val="D6009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32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76672"/>
            <a:ext cx="4823891" cy="6270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一、什么是诗？</a:t>
            </a:r>
            <a:endParaRPr lang="zh-CN" altLang="en-US" b="1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>
          <a:xfrm>
            <a:off x="913948" y="1707815"/>
            <a:ext cx="7028069" cy="604838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 anchorCtr="1"/>
          <a:lstStyle/>
          <a:p>
            <a:pPr marL="0" indent="0" eaLnBrk="1" hangingPunct="1">
              <a:buNone/>
            </a:pPr>
            <a:r>
              <a:rPr lang="zh-CN" altLang="en-US" sz="3200" b="1" dirty="0" smtClean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心象（情）＋物象（美）＝诗</a:t>
            </a:r>
            <a:r>
              <a:rPr lang="zh-CN" altLang="en-US" sz="3200" dirty="0" smtClean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250824" y="3068960"/>
            <a:ext cx="8713663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一、要有浓烈的感情和鲜明的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节奏：情感美、音乐美</a:t>
            </a:r>
            <a:b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二、要有鲜明的形象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做到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情景交融：意象美、意境美</a:t>
            </a:r>
            <a:b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、要有新颖的构思和奇特的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想象：构思美、想象美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656520" y="2276872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诗歌要求</a:t>
            </a:r>
            <a:endParaRPr lang="zh-CN" altLang="en-US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6808" name="Text Box 8"/>
          <p:cNvSpPr txBox="1">
            <a:spLocks noChangeArrowheads="1"/>
          </p:cNvSpPr>
          <p:nvPr/>
        </p:nvSpPr>
        <p:spPr bwMode="auto">
          <a:xfrm>
            <a:off x="323528" y="5013176"/>
            <a:ext cx="8208911" cy="1066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三个元素：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想象、情感、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想象是蓝图，情感是方向，语言是方法。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240" y="1014840"/>
            <a:ext cx="9417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简单的说，就是分行排列，抒发情感，或表达道理的一种艺术形式。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752" y="332656"/>
            <a:ext cx="3312368" cy="896938"/>
          </a:xfrm>
        </p:spPr>
        <p:txBody>
          <a:bodyPr/>
          <a:lstStyle/>
          <a:p>
            <a:pPr eaLnBrk="1" hangingPunct="1"/>
            <a:r>
              <a:rPr lang="zh-CN" altLang="en-US" sz="3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夜行的母亲</a:t>
            </a:r>
            <a:endParaRPr lang="zh-CN" altLang="en-US" sz="3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1619672" y="1412776"/>
            <a:ext cx="4824536" cy="482453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 algn="ctr" eaLnBrk="1" hangingPunct="1"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每夜  每夜</a:t>
            </a:r>
            <a:endParaRPr lang="zh-CN" altLang="en-US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你为我掖被子，</a:t>
            </a:r>
            <a:endParaRPr lang="zh-CN" altLang="en-US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动作轻柔、细腻。</a:t>
            </a:r>
            <a:endParaRPr lang="zh-CN" altLang="en-US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掬满掌的星辉，</a:t>
            </a:r>
            <a:endParaRPr lang="zh-CN" altLang="en-US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揉进了我的梦里。</a:t>
            </a:r>
            <a:endParaRPr lang="zh-CN" altLang="en-US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你嘴角载不动的笑意，</a:t>
            </a:r>
            <a:endParaRPr lang="zh-CN" altLang="en-US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稠稠地诉说</a:t>
            </a:r>
            <a:endParaRPr lang="zh-CN" altLang="en-US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我是你心底的珍奇。</a:t>
            </a:r>
            <a:endParaRPr lang="zh-CN" altLang="en-US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2386608" cy="918939"/>
          </a:xfrm>
        </p:spPr>
        <p:txBody>
          <a:bodyPr>
            <a:noAutofit/>
          </a:bodyPr>
          <a:lstStyle/>
          <a:p>
            <a:pPr eaLnBrk="1" hangingPunct="1"/>
            <a:r>
              <a:rPr lang="zh-CN" altLang="en-US" dirty="0" smtClean="0">
                <a:solidFill>
                  <a:srgbClr val="0070C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顺口溜</a:t>
            </a:r>
            <a:endParaRPr lang="zh-CN" altLang="en-US" dirty="0" smtClean="0">
              <a:solidFill>
                <a:srgbClr val="0070C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1"/>
            <a:ext cx="8229600" cy="3052936"/>
          </a:xfrm>
        </p:spPr>
        <p:txBody>
          <a:bodyPr/>
          <a:lstStyle/>
          <a:p>
            <a:pPr algn="ctr" eaLnBrk="1" hangingPunct="1">
              <a:buClr>
                <a:srgbClr val="00B050"/>
              </a:buClr>
            </a:pPr>
            <a:r>
              <a:rPr lang="zh-CN" altLang="en-US" sz="4000" b="1" dirty="0" smtClean="0">
                <a:solidFill>
                  <a:srgbClr val="FF0000"/>
                </a:solidFill>
              </a:rPr>
              <a:t>写好新诗非难事</a:t>
            </a:r>
            <a:endParaRPr lang="zh-CN" altLang="en-US" sz="4000" b="1" dirty="0" smtClean="0">
              <a:solidFill>
                <a:srgbClr val="FF0000"/>
              </a:solidFill>
            </a:endParaRPr>
          </a:p>
          <a:p>
            <a:pPr algn="ctr" eaLnBrk="1" hangingPunct="1">
              <a:buClr>
                <a:srgbClr val="00B050"/>
              </a:buClr>
            </a:pPr>
            <a:r>
              <a:rPr lang="zh-CN" altLang="en-US" sz="4000" b="1" dirty="0" smtClean="0">
                <a:solidFill>
                  <a:srgbClr val="FF0000"/>
                </a:solidFill>
              </a:rPr>
              <a:t>抓住意象表情意</a:t>
            </a:r>
            <a:endParaRPr lang="zh-CN" altLang="en-US" sz="4000" b="1" dirty="0" smtClean="0">
              <a:solidFill>
                <a:srgbClr val="FF0000"/>
              </a:solidFill>
            </a:endParaRPr>
          </a:p>
          <a:p>
            <a:pPr algn="ctr" eaLnBrk="1" hangingPunct="1">
              <a:buClr>
                <a:srgbClr val="00B050"/>
              </a:buClr>
            </a:pPr>
            <a:r>
              <a:rPr lang="zh-CN" altLang="en-US" sz="4000" b="1" dirty="0" smtClean="0">
                <a:solidFill>
                  <a:srgbClr val="FF0000"/>
                </a:solidFill>
              </a:rPr>
              <a:t>大胆想象巧修辞</a:t>
            </a:r>
            <a:endParaRPr lang="zh-CN" altLang="en-US" sz="4000" b="1" dirty="0" smtClean="0">
              <a:solidFill>
                <a:srgbClr val="FF0000"/>
              </a:solidFill>
            </a:endParaRPr>
          </a:p>
          <a:p>
            <a:pPr algn="ctr" eaLnBrk="1" hangingPunct="1">
              <a:buClr>
                <a:srgbClr val="00B050"/>
              </a:buClr>
            </a:pPr>
            <a:r>
              <a:rPr lang="zh-CN" altLang="en-US" sz="4000" b="1" dirty="0" smtClean="0">
                <a:solidFill>
                  <a:srgbClr val="FF0000"/>
                </a:solidFill>
              </a:rPr>
              <a:t>押韵更能添韵律</a:t>
            </a:r>
            <a:endParaRPr lang="zh-CN" altLang="en-US" sz="40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2458616" cy="778098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 anchorCtr="1"/>
          <a:lstStyle/>
          <a:p>
            <a:r>
              <a:rPr lang="zh-CN" altLang="en-US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总结</a:t>
            </a:r>
            <a:endParaRPr lang="zh-CN" altLang="en-US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9699" name="内容占位符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．诗歌是用凝练的语言来表达自己的意愿、抒发思想感情的 。 写诗首先要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酝酿情感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。“感人心者，莫先乎情。”感情是诗的生命，诗歌或诗句能使人感动，首先在于它的情感。生活中的人 、事、物，都可能触发我们的情感，将这种情感用文字分行写出来，就有诗的模样了。 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．写诗需要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形象与想象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 艾青说：“没有想象就没有诗。”好的诗歌更需要新颖的构思、 生动的形象和奇特的想象，借此来抒发自己的情感，记住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运用艺术感觉来表达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你独特的感受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388843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．诗句需要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分行排列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，可以根据内容的需要分为若干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小节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．诗歌一般要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押韵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，体现语言的音乐性。 诗句要有节奏和韵律，读起来朗朗上口。 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．诗歌的语言需要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锤炼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 字句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推敲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、反复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修改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，运用多种修辞手法是语言锤炼的必要手段。</a:t>
            </a:r>
            <a:endPara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</a:pPr>
            <a:endParaRPr lang="zh-CN" alt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467544" y="5373216"/>
            <a:ext cx="80121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即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建筑美</a:t>
            </a:r>
            <a:r>
              <a:rPr lang="zh-CN" altLang="en-US" sz="3200" b="1" dirty="0" smtClean="0"/>
              <a:t>（分行排列）、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绘画美</a:t>
            </a:r>
            <a:r>
              <a:rPr lang="zh-CN" altLang="en-US" sz="3200" b="1" dirty="0" smtClean="0"/>
              <a:t>（意象）、</a:t>
            </a:r>
            <a:endParaRPr lang="en-US" altLang="zh-CN" sz="3200" b="1" dirty="0" smtClean="0"/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音乐美</a:t>
            </a:r>
            <a:r>
              <a:rPr lang="zh-CN" altLang="en-US" sz="3200" b="1" dirty="0" smtClean="0"/>
              <a:t>（节奏和韵律）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内容占位符 2"/>
          <p:cNvSpPr>
            <a:spLocks noGrp="1"/>
          </p:cNvSpPr>
          <p:nvPr>
            <p:ph idx="1"/>
          </p:nvPr>
        </p:nvSpPr>
        <p:spPr>
          <a:xfrm>
            <a:off x="323528" y="476673"/>
            <a:ext cx="8229600" cy="331236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．</a:t>
            </a:r>
            <a:r>
              <a:rPr lang="zh-CN" altLang="zh-CN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u="sng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zh-CN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</a:t>
            </a:r>
            <a:r>
              <a:rPr lang="zh-CN" altLang="en-US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为题，写一首现代诗，可以仿照《雨说》，注意要表达出一种感情，语言凝炼，要有诗的味道。</a:t>
            </a:r>
            <a:endParaRPr lang="en-US" altLang="zh-CN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2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．诗是心灵触动的音符，是情感流露的泉水。自拟题目，写一首诗，表达你的思想感情。</a:t>
            </a:r>
            <a:endParaRPr lang="zh-CN" altLang="en-US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67544" y="3933056"/>
            <a:ext cx="8424936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要求：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、要表达真情实感，不能无病呻吟。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、要有巧妙的构思，切忌人云亦云。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、有饱含感情的意象，注意意象之间的联系。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、分行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排列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追求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建筑美 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0" y="31603"/>
            <a:ext cx="3131840" cy="63341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佳作欣赏</a:t>
            </a:r>
            <a:r>
              <a:rPr lang="en-US" altLang="zh-CN" dirty="0" smtClean="0"/>
              <a:t>】 </a:t>
            </a:r>
            <a:endParaRPr lang="zh-CN" altLang="en-US" dirty="0" smtClean="0"/>
          </a:p>
        </p:txBody>
      </p:sp>
      <p:sp>
        <p:nvSpPr>
          <p:cNvPr id="32771" name="内容占位符 2"/>
          <p:cNvSpPr>
            <a:spLocks noGrp="1"/>
          </p:cNvSpPr>
          <p:nvPr>
            <p:ph idx="1"/>
          </p:nvPr>
        </p:nvSpPr>
        <p:spPr>
          <a:xfrm>
            <a:off x="1745409" y="692696"/>
            <a:ext cx="5509166" cy="38884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      (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一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)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根说 </a:t>
            </a:r>
            <a:endParaRPr lang="zh-CN" altLang="en-US" sz="2800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我是丑陋的根 长埋于黄土之下 </a:t>
            </a:r>
            <a:endParaRPr lang="zh-CN" altLang="en-US" sz="2800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隐藏于黑暗之中 </a:t>
            </a:r>
            <a:endParaRPr lang="zh-CN" altLang="en-US" sz="2800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我汲取着甘甜的水</a:t>
            </a:r>
            <a:endParaRPr lang="en-US" altLang="zh-CN" sz="2800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却无法在这困顿中萌生娇嫩的芽 </a:t>
            </a:r>
            <a:endParaRPr lang="zh-CN" altLang="en-US" sz="2800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但我依然努力的 </a:t>
            </a:r>
            <a:endParaRPr lang="zh-CN" altLang="en-US" sz="2800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努力的向上</a:t>
            </a:r>
            <a:endParaRPr lang="en-US" altLang="zh-CN" sz="2800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因为我的枝干</a:t>
            </a:r>
            <a:endParaRPr lang="en-US" altLang="zh-CN" sz="2800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拥有对阳光的渴望。 </a:t>
            </a:r>
            <a:endParaRPr lang="en-US" altLang="zh-CN" sz="2800" dirty="0" smtClean="0">
              <a:solidFill>
                <a:srgbClr val="FF0000"/>
              </a:solidFill>
              <a:latin typeface="+mn-ea"/>
            </a:endParaRPr>
          </a:p>
          <a:p>
            <a:pPr marL="0" indent="0">
              <a:buFontTx/>
              <a:buNone/>
            </a:pPr>
            <a:endParaRPr lang="en-US" altLang="zh-CN" sz="2800" dirty="0" smtClean="0"/>
          </a:p>
        </p:txBody>
      </p:sp>
      <p:sp>
        <p:nvSpPr>
          <p:cNvPr id="2" name="矩形 1"/>
          <p:cNvSpPr/>
          <p:nvPr/>
        </p:nvSpPr>
        <p:spPr>
          <a:xfrm>
            <a:off x="339997" y="4725144"/>
            <a:ext cx="8352928" cy="1938992"/>
          </a:xfrm>
          <a:prstGeom prst="rect">
            <a:avLst/>
          </a:prstGeom>
          <a:solidFill>
            <a:schemeClr val="lt1"/>
          </a:solidFill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2F2F2F"/>
              </a:buClr>
              <a:buSzPct val="50000"/>
            </a:pPr>
            <a:r>
              <a:rPr lang="zh-CN" altLang="en-US" sz="24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本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诗用拟人的写法，借隐藏于黑暗之中的“根”的形象来抒发作者的情感。根外形丑陋，隐藏于黑暗的地下，虽无法长出嫩芽，却 为枝干的茁壮成长默默地奉献自己的一切。“根”正是一个为崇高的理想而默默无闻，奉献自己一切的形象。 </a:t>
            </a:r>
            <a:endParaRPr lang="zh-CN" altLang="en-US" sz="24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4932040" y="521977"/>
            <a:ext cx="2952006" cy="494928"/>
          </a:xfrm>
        </p:spPr>
        <p:txBody>
          <a:bodyPr>
            <a:normAutofit fontScale="90000"/>
          </a:bodyPr>
          <a:lstStyle/>
          <a:p>
            <a:r>
              <a:rPr lang="en-US" altLang="zh-CN" sz="2800" dirty="0" smtClean="0"/>
              <a:t>(</a:t>
            </a:r>
            <a:r>
              <a:rPr lang="zh-CN" altLang="en-US" sz="2800" dirty="0" smtClean="0"/>
              <a:t>二</a:t>
            </a:r>
            <a:r>
              <a:rPr lang="en-US" altLang="zh-CN" sz="2800" dirty="0" smtClean="0"/>
              <a:t>)</a:t>
            </a:r>
            <a:r>
              <a:rPr lang="zh-CN" altLang="en-US" sz="2800" dirty="0" smtClean="0"/>
              <a:t>幸福 </a:t>
            </a:r>
            <a:endParaRPr lang="zh-CN" altLang="en-US" sz="28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3943" y="980728"/>
            <a:ext cx="7992887" cy="3589859"/>
          </a:xfrm>
          <a:solidFill>
            <a:schemeClr val="lt1"/>
          </a:solidFill>
        </p:spPr>
        <p:txBody>
          <a:bodyPr numCol="2">
            <a:normAutofit fontScale="62500" lnSpcReduction="20000"/>
          </a:bodyPr>
          <a:lstStyle/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春天 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幸福是一根长长的风筝线 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我在下头 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梦想在上头 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endParaRPr lang="en-US" altLang="zh-CN" sz="36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夏天 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幸福是一眼清清的泉水 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我在源头 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拼搏在尽头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秋天 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幸福是一个甜甜的苹果 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我在地头 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收获在心头 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endParaRPr lang="en-US" altLang="zh-CN" sz="36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冬天 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幸福是一片皑皑的白雪 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我在外头 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孕育在里头 </a:t>
            </a:r>
            <a:endParaRPr lang="zh-CN" altLang="en-US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Tx/>
              <a:buNone/>
              <a:defRPr/>
            </a:pPr>
            <a:endParaRPr lang="zh-CN" altLang="en-US" dirty="0"/>
          </a:p>
        </p:txBody>
      </p:sp>
      <p:sp>
        <p:nvSpPr>
          <p:cNvPr id="33796" name="TextBox 4"/>
          <p:cNvSpPr txBox="1">
            <a:spLocks noChangeArrowheads="1"/>
          </p:cNvSpPr>
          <p:nvPr/>
        </p:nvSpPr>
        <p:spPr bwMode="auto">
          <a:xfrm>
            <a:off x="388295" y="4437112"/>
            <a:ext cx="8504185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诗仿照余光中的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乡愁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写对“幸福”的感受与理解。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诗歌按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“春”“夏”“秋”“冬”四季的顺序和不同特点，选择“  风筝线”“泉水”“苹果”“白雪”等形象来抒发情感：幸福 是新的一年的梦想，幸福是挥洒汗水的拼搏，幸福是收获后的甜蜜，幸福是孕育着的新的希望。语言精练，富有节奏和韵律 ，是一首仿写得比较成功的诗作。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2450" y="0"/>
            <a:ext cx="3711272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2F2F2F"/>
                </a:solidFill>
                <a:latin typeface="Franklin Gothic Medium" panose="020B0603020102020204"/>
                <a:ea typeface="微软雅黑" panose="020B0503020204020204" charset="-122"/>
                <a:cs typeface="+mj-cs"/>
              </a:rPr>
              <a:t>【</a:t>
            </a:r>
            <a:r>
              <a:rPr lang="zh-CN" altLang="en-US" sz="4400" dirty="0">
                <a:solidFill>
                  <a:srgbClr val="2F2F2F"/>
                </a:solidFill>
                <a:latin typeface="Franklin Gothic Medium" panose="020B0603020102020204"/>
                <a:ea typeface="微软雅黑" panose="020B0503020204020204" charset="-122"/>
                <a:cs typeface="+mj-cs"/>
              </a:rPr>
              <a:t>佳作欣赏</a:t>
            </a:r>
            <a:r>
              <a:rPr lang="en-US" altLang="zh-CN" sz="4400" dirty="0">
                <a:solidFill>
                  <a:srgbClr val="2F2F2F"/>
                </a:solidFill>
                <a:latin typeface="Franklin Gothic Medium" panose="020B0603020102020204"/>
                <a:ea typeface="微软雅黑" panose="020B0503020204020204" charset="-122"/>
                <a:cs typeface="+mj-cs"/>
              </a:rPr>
              <a:t>】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CC"/>
                </a:solidFill>
              </a:rPr>
              <a:t>欣赏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我是一条小河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0000CC"/>
                </a:solidFill>
              </a:rPr>
              <a:t>（</a:t>
            </a:r>
            <a:r>
              <a:rPr lang="zh-CN" altLang="en-US" dirty="0" smtClean="0">
                <a:solidFill>
                  <a:schemeClr val="tx1"/>
                </a:solidFill>
              </a:rPr>
              <a:t>冯至</a:t>
            </a:r>
            <a:r>
              <a:rPr lang="zh-CN" altLang="en-US" dirty="0" smtClean="0">
                <a:solidFill>
                  <a:srgbClr val="0000CC"/>
                </a:solidFill>
              </a:rPr>
              <a:t>）</a:t>
            </a:r>
            <a:endParaRPr lang="zh-CN" altLang="en-US" dirty="0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064" y="1558831"/>
            <a:ext cx="4978896" cy="468632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/>
              <a:t>我是一条小河，</a:t>
            </a:r>
            <a:endParaRPr lang="zh-CN" altLang="en-US" dirty="0"/>
          </a:p>
          <a:p>
            <a:r>
              <a:rPr lang="zh-CN" altLang="en-US" dirty="0" smtClean="0"/>
              <a:t>我</a:t>
            </a:r>
            <a:r>
              <a:rPr lang="zh-CN" altLang="en-US" dirty="0"/>
              <a:t>无心由你的身边绕过</a:t>
            </a:r>
            <a:endParaRPr lang="zh-CN" altLang="en-US" dirty="0"/>
          </a:p>
          <a:p>
            <a:r>
              <a:rPr lang="zh-CN" altLang="en-US" dirty="0" smtClean="0"/>
              <a:t>你</a:t>
            </a:r>
            <a:r>
              <a:rPr lang="zh-CN" altLang="en-US" dirty="0"/>
              <a:t>无心把你彩霞般的影儿</a:t>
            </a:r>
            <a:endParaRPr lang="zh-CN" altLang="en-US" dirty="0"/>
          </a:p>
          <a:p>
            <a:r>
              <a:rPr lang="zh-CN" altLang="en-US" dirty="0" smtClean="0"/>
              <a:t>投入</a:t>
            </a:r>
            <a:r>
              <a:rPr lang="zh-CN" altLang="en-US" dirty="0"/>
              <a:t>了我软软的柔波。</a:t>
            </a:r>
            <a:endParaRPr lang="zh-CN" altLang="en-US" dirty="0"/>
          </a:p>
          <a:p>
            <a:r>
              <a:rPr lang="zh-CN" altLang="en-US" dirty="0"/>
              <a:t>　　</a:t>
            </a:r>
            <a:endParaRPr lang="zh-CN" altLang="en-US" dirty="0"/>
          </a:p>
          <a:p>
            <a:r>
              <a:rPr lang="zh-CN" altLang="en-US" dirty="0" smtClean="0"/>
              <a:t>我</a:t>
            </a:r>
            <a:r>
              <a:rPr lang="zh-CN" altLang="en-US" dirty="0"/>
              <a:t>流过一座森林，</a:t>
            </a:r>
            <a:endParaRPr lang="zh-CN" altLang="en-US" dirty="0"/>
          </a:p>
          <a:p>
            <a:r>
              <a:rPr lang="zh-CN" altLang="en-US" dirty="0" smtClean="0"/>
              <a:t>柔</a:t>
            </a:r>
            <a:r>
              <a:rPr lang="zh-CN" altLang="en-US" dirty="0"/>
              <a:t>波便荡荡地</a:t>
            </a:r>
            <a:endParaRPr lang="zh-CN" altLang="en-US" dirty="0"/>
          </a:p>
          <a:p>
            <a:r>
              <a:rPr lang="zh-CN" altLang="en-US" dirty="0" smtClean="0"/>
              <a:t>把</a:t>
            </a:r>
            <a:r>
              <a:rPr lang="zh-CN" altLang="en-US" dirty="0"/>
              <a:t>那些碧翠的叶影儿</a:t>
            </a:r>
            <a:endParaRPr lang="zh-CN" altLang="en-US" dirty="0"/>
          </a:p>
          <a:p>
            <a:r>
              <a:rPr lang="zh-CN" altLang="en-US" dirty="0" smtClean="0"/>
              <a:t>裁剪</a:t>
            </a:r>
            <a:r>
              <a:rPr lang="zh-CN" altLang="en-US" dirty="0"/>
              <a:t>成你的裙裳。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60032" y="1340768"/>
            <a:ext cx="41364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00CC"/>
                </a:solidFill>
              </a:rPr>
              <a:t>我流过一座花丛，</a:t>
            </a:r>
            <a:endParaRPr lang="zh-CN" altLang="en-US" sz="2400" dirty="0">
              <a:solidFill>
                <a:srgbClr val="0000CC"/>
              </a:solidFill>
            </a:endParaRPr>
          </a:p>
          <a:p>
            <a:r>
              <a:rPr lang="zh-CN" altLang="en-US" sz="2400" dirty="0" smtClean="0">
                <a:solidFill>
                  <a:srgbClr val="0000CC"/>
                </a:solidFill>
              </a:rPr>
              <a:t>柔</a:t>
            </a:r>
            <a:r>
              <a:rPr lang="zh-CN" altLang="en-US" sz="2400" dirty="0">
                <a:solidFill>
                  <a:srgbClr val="0000CC"/>
                </a:solidFill>
              </a:rPr>
              <a:t>波便粼粼地</a:t>
            </a:r>
            <a:endParaRPr lang="zh-CN" altLang="en-US" sz="2400" dirty="0">
              <a:solidFill>
                <a:srgbClr val="0000CC"/>
              </a:solidFill>
            </a:endParaRPr>
          </a:p>
          <a:p>
            <a:r>
              <a:rPr lang="zh-CN" altLang="en-US" sz="2400" dirty="0" smtClean="0">
                <a:solidFill>
                  <a:srgbClr val="0000CC"/>
                </a:solidFill>
              </a:rPr>
              <a:t>把</a:t>
            </a:r>
            <a:r>
              <a:rPr lang="zh-CN" altLang="en-US" sz="2400" dirty="0">
                <a:solidFill>
                  <a:srgbClr val="0000CC"/>
                </a:solidFill>
              </a:rPr>
              <a:t>那些凄艳的花影儿</a:t>
            </a:r>
            <a:endParaRPr lang="zh-CN" altLang="en-US" sz="2400" dirty="0">
              <a:solidFill>
                <a:srgbClr val="0000CC"/>
              </a:solidFill>
            </a:endParaRPr>
          </a:p>
          <a:p>
            <a:r>
              <a:rPr lang="zh-CN" altLang="en-US" sz="2400" dirty="0" smtClean="0">
                <a:solidFill>
                  <a:srgbClr val="0000CC"/>
                </a:solidFill>
              </a:rPr>
              <a:t>编织</a:t>
            </a:r>
            <a:r>
              <a:rPr lang="zh-CN" altLang="en-US" sz="2400" dirty="0">
                <a:solidFill>
                  <a:srgbClr val="0000CC"/>
                </a:solidFill>
              </a:rPr>
              <a:t>成你的花冠。</a:t>
            </a:r>
            <a:endParaRPr lang="zh-CN" altLang="en-US" sz="2400" dirty="0">
              <a:solidFill>
                <a:srgbClr val="0000CC"/>
              </a:solidFill>
            </a:endParaRPr>
          </a:p>
          <a:p>
            <a:r>
              <a:rPr lang="zh-CN" altLang="en-US" sz="2400" dirty="0">
                <a:solidFill>
                  <a:srgbClr val="0000CC"/>
                </a:solidFill>
              </a:rPr>
              <a:t>　　</a:t>
            </a:r>
            <a:endParaRPr lang="zh-CN" altLang="en-US" sz="2400" dirty="0">
              <a:solidFill>
                <a:srgbClr val="0000CC"/>
              </a:solidFill>
            </a:endParaRPr>
          </a:p>
          <a:p>
            <a:r>
              <a:rPr lang="zh-CN" altLang="en-US" sz="2400" dirty="0" smtClean="0">
                <a:solidFill>
                  <a:srgbClr val="0000CC"/>
                </a:solidFill>
              </a:rPr>
              <a:t>最后</a:t>
            </a:r>
            <a:r>
              <a:rPr lang="zh-CN" altLang="en-US" sz="2400" dirty="0">
                <a:solidFill>
                  <a:srgbClr val="0000CC"/>
                </a:solidFill>
              </a:rPr>
              <a:t>，我终于</a:t>
            </a:r>
            <a:endParaRPr lang="zh-CN" altLang="en-US" sz="2400" dirty="0">
              <a:solidFill>
                <a:srgbClr val="0000CC"/>
              </a:solidFill>
            </a:endParaRPr>
          </a:p>
          <a:p>
            <a:r>
              <a:rPr lang="zh-CN" altLang="en-US" sz="2400" dirty="0">
                <a:solidFill>
                  <a:srgbClr val="0000CC"/>
                </a:solidFill>
              </a:rPr>
              <a:t> </a:t>
            </a:r>
            <a:r>
              <a:rPr lang="zh-CN" altLang="en-US" sz="2400" dirty="0" smtClean="0">
                <a:solidFill>
                  <a:srgbClr val="0000CC"/>
                </a:solidFill>
              </a:rPr>
              <a:t>流入</a:t>
            </a:r>
            <a:r>
              <a:rPr lang="zh-CN" altLang="en-US" sz="2400" dirty="0">
                <a:solidFill>
                  <a:srgbClr val="0000CC"/>
                </a:solidFill>
              </a:rPr>
              <a:t>无情的大海</a:t>
            </a:r>
            <a:endParaRPr lang="zh-CN" altLang="en-US" sz="2400" dirty="0">
              <a:solidFill>
                <a:srgbClr val="0000CC"/>
              </a:solidFill>
            </a:endParaRPr>
          </a:p>
          <a:p>
            <a:r>
              <a:rPr lang="zh-CN" altLang="en-US" sz="2400" dirty="0" smtClean="0">
                <a:solidFill>
                  <a:srgbClr val="0000CC"/>
                </a:solidFill>
              </a:rPr>
              <a:t>海上</a:t>
            </a:r>
            <a:r>
              <a:rPr lang="zh-CN" altLang="en-US" sz="2400" dirty="0">
                <a:solidFill>
                  <a:srgbClr val="0000CC"/>
                </a:solidFill>
              </a:rPr>
              <a:t>的风又厉，浪又狂，</a:t>
            </a:r>
            <a:endParaRPr lang="zh-CN" altLang="en-US" sz="2400" dirty="0">
              <a:solidFill>
                <a:srgbClr val="0000CC"/>
              </a:solidFill>
            </a:endParaRPr>
          </a:p>
          <a:p>
            <a:r>
              <a:rPr lang="zh-CN" altLang="en-US" sz="2400" dirty="0" smtClean="0">
                <a:solidFill>
                  <a:srgbClr val="0000CC"/>
                </a:solidFill>
              </a:rPr>
              <a:t>吹</a:t>
            </a:r>
            <a:r>
              <a:rPr lang="zh-CN" altLang="en-US" sz="2400" dirty="0">
                <a:solidFill>
                  <a:srgbClr val="0000CC"/>
                </a:solidFill>
              </a:rPr>
              <a:t>折了花冠，击碎了裙裳！</a:t>
            </a:r>
            <a:endParaRPr lang="zh-CN" altLang="en-US" sz="2400" dirty="0">
              <a:solidFill>
                <a:srgbClr val="0000CC"/>
              </a:solidFill>
            </a:endParaRPr>
          </a:p>
          <a:p>
            <a:r>
              <a:rPr lang="zh-CN" altLang="en-US" sz="2400" dirty="0">
                <a:solidFill>
                  <a:srgbClr val="0000CC"/>
                </a:solidFill>
              </a:rPr>
              <a:t>　　</a:t>
            </a:r>
            <a:endParaRPr lang="zh-CN" altLang="en-US" sz="2400" dirty="0">
              <a:solidFill>
                <a:srgbClr val="0000CC"/>
              </a:solidFill>
            </a:endParaRPr>
          </a:p>
          <a:p>
            <a:r>
              <a:rPr lang="zh-CN" altLang="en-US" sz="2400" dirty="0">
                <a:solidFill>
                  <a:srgbClr val="0000CC"/>
                </a:solidFill>
              </a:rPr>
              <a:t> </a:t>
            </a:r>
            <a:r>
              <a:rPr lang="zh-CN" altLang="en-US" sz="2400" dirty="0" smtClean="0">
                <a:solidFill>
                  <a:srgbClr val="0000CC"/>
                </a:solidFill>
              </a:rPr>
              <a:t>我</a:t>
            </a:r>
            <a:r>
              <a:rPr lang="zh-CN" altLang="en-US" sz="2400" dirty="0">
                <a:solidFill>
                  <a:srgbClr val="0000CC"/>
                </a:solidFill>
              </a:rPr>
              <a:t>也随着海潮漂漾，</a:t>
            </a:r>
            <a:endParaRPr lang="zh-CN" altLang="en-US" sz="2400" dirty="0">
              <a:solidFill>
                <a:srgbClr val="0000CC"/>
              </a:solidFill>
            </a:endParaRPr>
          </a:p>
          <a:p>
            <a:r>
              <a:rPr lang="zh-CN" altLang="en-US" sz="2400" dirty="0" smtClean="0">
                <a:solidFill>
                  <a:srgbClr val="0000CC"/>
                </a:solidFill>
              </a:rPr>
              <a:t>漂</a:t>
            </a:r>
            <a:r>
              <a:rPr lang="zh-CN" altLang="en-US" sz="2400" dirty="0">
                <a:solidFill>
                  <a:srgbClr val="0000CC"/>
                </a:solidFill>
              </a:rPr>
              <a:t>漾到无边的地方</a:t>
            </a:r>
            <a:endParaRPr lang="zh-CN" altLang="en-US" sz="2400" dirty="0">
              <a:solidFill>
                <a:srgbClr val="0000CC"/>
              </a:solidFill>
            </a:endParaRPr>
          </a:p>
          <a:p>
            <a:r>
              <a:rPr lang="zh-CN" altLang="en-US" sz="2400" dirty="0" smtClean="0">
                <a:solidFill>
                  <a:srgbClr val="0000CC"/>
                </a:solidFill>
              </a:rPr>
              <a:t>你</a:t>
            </a:r>
            <a:r>
              <a:rPr lang="zh-CN" altLang="en-US" sz="2400" dirty="0">
                <a:solidFill>
                  <a:srgbClr val="0000CC"/>
                </a:solidFill>
              </a:rPr>
              <a:t>那彩霞般的影儿</a:t>
            </a:r>
            <a:endParaRPr lang="zh-CN" altLang="en-US" sz="2400" dirty="0">
              <a:solidFill>
                <a:srgbClr val="0000CC"/>
              </a:solidFill>
            </a:endParaRPr>
          </a:p>
          <a:p>
            <a:r>
              <a:rPr lang="zh-CN" altLang="en-US" sz="2400" dirty="0" smtClean="0">
                <a:solidFill>
                  <a:srgbClr val="0000CC"/>
                </a:solidFill>
              </a:rPr>
              <a:t>也</a:t>
            </a:r>
            <a:r>
              <a:rPr lang="zh-CN" altLang="en-US" sz="2400" dirty="0">
                <a:solidFill>
                  <a:srgbClr val="0000CC"/>
                </a:solidFill>
              </a:rPr>
              <a:t>和幻散了的彩霞一样！</a:t>
            </a:r>
            <a:endParaRPr lang="zh-CN" altLang="en-US" sz="24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32656"/>
            <a:ext cx="8964488" cy="6192688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        于</a:t>
            </a:r>
            <a:r>
              <a:rPr lang="en-US" altLang="zh-CN" dirty="0"/>
              <a:t>1925</a:t>
            </a:r>
            <a:r>
              <a:rPr lang="zh-CN" altLang="en-US" dirty="0"/>
              <a:t>年的</a:t>
            </a:r>
            <a:r>
              <a:rPr lang="en-US" altLang="zh-CN" dirty="0"/>
              <a:t>《</a:t>
            </a:r>
            <a:r>
              <a:rPr lang="zh-CN" altLang="en-US" dirty="0"/>
              <a:t>我是一条小河</a:t>
            </a:r>
            <a:r>
              <a:rPr lang="en-US" altLang="zh-CN" dirty="0"/>
              <a:t>》</a:t>
            </a:r>
            <a:r>
              <a:rPr lang="zh-CN" altLang="en-US" dirty="0"/>
              <a:t>，便是这样一</a:t>
            </a:r>
            <a:r>
              <a:rPr lang="zh-CN" altLang="en-US" dirty="0" smtClean="0"/>
              <a:t>首</a:t>
            </a:r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zh-CN" altLang="en-US" dirty="0" smtClean="0"/>
              <a:t>爱情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抒情诗</a:t>
            </a:r>
            <a:r>
              <a:rPr lang="zh-CN" altLang="en-US" dirty="0"/>
              <a:t>。它采用</a:t>
            </a:r>
            <a:r>
              <a:rPr lang="zh-CN" altLang="en-US" dirty="0">
                <a:solidFill>
                  <a:srgbClr val="FF0000"/>
                </a:solidFill>
              </a:rPr>
              <a:t>以人拟物</a:t>
            </a:r>
            <a:r>
              <a:rPr lang="zh-CN" altLang="en-US" dirty="0"/>
              <a:t>的手法，把</a:t>
            </a:r>
            <a:r>
              <a:rPr lang="zh-CN" altLang="en-US" dirty="0">
                <a:solidFill>
                  <a:srgbClr val="0000CC"/>
                </a:solidFill>
              </a:rPr>
              <a:t>“我”比作柔波荡漾的“小河”，然后以“我”流过森林、流过花丛和流入大海的途程为抒情线索</a:t>
            </a:r>
            <a:r>
              <a:rPr lang="zh-CN" altLang="en-US" dirty="0"/>
              <a:t>，委婉地表达出对恋人一往情深的忆念和不可改易的情谊，于哀愁中见执著。</a:t>
            </a:r>
            <a:endParaRPr lang="zh-CN" altLang="en-US" dirty="0"/>
          </a:p>
          <a:p>
            <a:r>
              <a:rPr lang="zh-CN" altLang="en-US" dirty="0">
                <a:solidFill>
                  <a:srgbClr val="0000CC"/>
                </a:solidFill>
              </a:rPr>
              <a:t>    </a:t>
            </a:r>
            <a:r>
              <a:rPr lang="zh-CN" altLang="en-US" dirty="0" smtClean="0">
                <a:solidFill>
                  <a:srgbClr val="0000CC"/>
                </a:solidFill>
              </a:rPr>
              <a:t>    诗</a:t>
            </a:r>
            <a:r>
              <a:rPr lang="zh-CN" altLang="en-US" dirty="0">
                <a:solidFill>
                  <a:srgbClr val="0000CC"/>
                </a:solidFill>
              </a:rPr>
              <a:t>借“小河”“影儿”之间自然的联系写出两心的相印相随，构思十分新颖。</a:t>
            </a:r>
            <a:r>
              <a:rPr lang="zh-CN" altLang="en-US" dirty="0"/>
              <a:t>注意遣词用字，两个“无心”的副词把“小河”和“影儿”间自然、和谐的感情表现得神味悠然；“荡荡地”、“粼粼的”和后面无情的厉风狂浪构成</a:t>
            </a:r>
            <a:r>
              <a:rPr lang="zh-CN" altLang="en-US" dirty="0">
                <a:solidFill>
                  <a:srgbClr val="FF0000"/>
                </a:solidFill>
              </a:rPr>
              <a:t>强烈对比</a:t>
            </a:r>
            <a:r>
              <a:rPr lang="zh-CN" altLang="en-US" dirty="0"/>
              <a:t>，极富感情色彩。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548680"/>
            <a:ext cx="8229600" cy="5976664"/>
          </a:xfrm>
        </p:spPr>
        <p:txBody>
          <a:bodyPr>
            <a:normAutofit lnSpcReduction="10000"/>
          </a:bodyPr>
          <a:lstStyle/>
          <a:p>
            <a:r>
              <a:rPr lang="zh-CN" altLang="en-US" sz="3900" dirty="0" smtClean="0"/>
              <a:t>        这</a:t>
            </a:r>
            <a:r>
              <a:rPr lang="zh-CN" altLang="en-US" sz="3900" dirty="0"/>
              <a:t>首诗</a:t>
            </a:r>
            <a:r>
              <a:rPr lang="zh-CN" altLang="en-US" sz="3900" dirty="0">
                <a:solidFill>
                  <a:srgbClr val="FF0000"/>
                </a:solidFill>
              </a:rPr>
              <a:t>既写出了</a:t>
            </a:r>
            <a:r>
              <a:rPr lang="zh-CN" altLang="en-US" sz="3900" dirty="0"/>
              <a:t>在现实生活面前，诗人无力的抗争，</a:t>
            </a:r>
            <a:r>
              <a:rPr lang="zh-CN" altLang="en-US" sz="3900" dirty="0">
                <a:solidFill>
                  <a:srgbClr val="FF0000"/>
                </a:solidFill>
              </a:rPr>
              <a:t>也写出了</a:t>
            </a:r>
            <a:r>
              <a:rPr lang="zh-CN" altLang="en-US" sz="3900" dirty="0"/>
              <a:t>诗人在无望的爱情体验中，</a:t>
            </a:r>
            <a:r>
              <a:rPr lang="zh-CN" altLang="en-US" sz="3900" dirty="0">
                <a:solidFill>
                  <a:srgbClr val="FF0000"/>
                </a:solidFill>
              </a:rPr>
              <a:t>一种热烈而又虚幻的感情表达，同时也寄托了诗人自己对于爱情的度量，显示了一种博大的怀抱，</a:t>
            </a:r>
            <a:r>
              <a:rPr lang="zh-CN" altLang="en-US" sz="3900" dirty="0"/>
              <a:t>“我也随着海潮漂漾</a:t>
            </a:r>
            <a:r>
              <a:rPr lang="en-US" altLang="zh-CN" sz="3900" dirty="0"/>
              <a:t>/</a:t>
            </a:r>
            <a:r>
              <a:rPr lang="zh-CN" altLang="en-US" sz="3900" dirty="0"/>
              <a:t>漂漾到无边的地方</a:t>
            </a:r>
            <a:r>
              <a:rPr lang="en-US" altLang="zh-CN" sz="3900" dirty="0"/>
              <a:t>/</a:t>
            </a:r>
            <a:r>
              <a:rPr lang="zh-CN" altLang="en-US" sz="3900" dirty="0"/>
              <a:t>你那彩霞般的影儿</a:t>
            </a:r>
            <a:r>
              <a:rPr lang="en-US" altLang="zh-CN" sz="3900" dirty="0"/>
              <a:t>/</a:t>
            </a:r>
            <a:r>
              <a:rPr lang="zh-CN" altLang="en-US" sz="3900" dirty="0"/>
              <a:t>和和幻散了的彩霞一样”。</a:t>
            </a:r>
            <a:r>
              <a:rPr lang="zh-CN" altLang="en-US" sz="3900" dirty="0">
                <a:solidFill>
                  <a:srgbClr val="0000CC"/>
                </a:solidFill>
              </a:rPr>
              <a:t>这首诗是对爱</a:t>
            </a:r>
            <a:r>
              <a:rPr lang="en-US" altLang="zh-CN" sz="3900" dirty="0">
                <a:solidFill>
                  <a:srgbClr val="0000CC"/>
                </a:solidFill>
              </a:rPr>
              <a:t>——</a:t>
            </a:r>
            <a:r>
              <a:rPr lang="zh-CN" altLang="en-US" sz="3900" dirty="0">
                <a:solidFill>
                  <a:srgbClr val="0000CC"/>
                </a:solidFill>
              </a:rPr>
              <a:t>渴望、满足、超越三部曲的凝练表达，是诗化的人生体验。</a:t>
            </a:r>
            <a:endParaRPr lang="zh-CN" altLang="en-US" sz="3900" dirty="0">
              <a:solidFill>
                <a:srgbClr val="0000CC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9036496" cy="1575048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如</a:t>
            </a:r>
            <a:r>
              <a:rPr lang="zh-CN" altLang="en-US" sz="3200" dirty="0">
                <a:solidFill>
                  <a:srgbClr val="FF0000"/>
                </a:solidFill>
              </a:rPr>
              <a:t>（张诗筠</a:t>
            </a:r>
            <a:r>
              <a:rPr lang="en-US" altLang="zh-CN" sz="3200" dirty="0">
                <a:solidFill>
                  <a:srgbClr val="FF0000"/>
                </a:solidFill>
              </a:rPr>
              <a:t>《</a:t>
            </a:r>
            <a:r>
              <a:rPr lang="zh-CN" altLang="en-US" sz="3200" dirty="0">
                <a:solidFill>
                  <a:srgbClr val="FF0000"/>
                </a:solidFill>
              </a:rPr>
              <a:t>迎春花</a:t>
            </a:r>
            <a:r>
              <a:rPr lang="en-US" altLang="zh-CN" sz="3200" dirty="0">
                <a:solidFill>
                  <a:srgbClr val="FF0000"/>
                </a:solidFill>
              </a:rPr>
              <a:t>》</a:t>
            </a:r>
            <a:r>
              <a:rPr lang="zh-CN" altLang="en-US" sz="3200" dirty="0">
                <a:solidFill>
                  <a:srgbClr val="FF0000"/>
                </a:solidFill>
              </a:rPr>
              <a:t>）</a:t>
            </a:r>
            <a:r>
              <a:rPr lang="zh-CN" altLang="en-US" sz="3200" dirty="0" smtClean="0">
                <a:solidFill>
                  <a:srgbClr val="FF0000"/>
                </a:solidFill>
              </a:rPr>
              <a:t>：</a:t>
            </a:r>
            <a:br>
              <a:rPr lang="en-US" altLang="zh-CN" sz="3200" dirty="0" smtClean="0">
                <a:solidFill>
                  <a:srgbClr val="FF0000"/>
                </a:solidFill>
              </a:rPr>
            </a:br>
            <a:r>
              <a:rPr lang="zh-CN" altLang="en-US" sz="3200" dirty="0" smtClean="0"/>
              <a:t>细细的</a:t>
            </a:r>
            <a:r>
              <a:rPr lang="zh-CN" altLang="en-US" sz="3200" dirty="0"/>
              <a:t>枝条</a:t>
            </a:r>
            <a:r>
              <a:rPr lang="zh-CN" altLang="en-US" sz="3200" dirty="0" smtClean="0"/>
              <a:t>，像</a:t>
            </a:r>
            <a:r>
              <a:rPr lang="zh-CN" altLang="en-US" sz="3200" dirty="0"/>
              <a:t>一根根电线</a:t>
            </a:r>
            <a:r>
              <a:rPr lang="zh-CN" altLang="en-US" sz="3200" dirty="0" smtClean="0"/>
              <a:t>；小小的</a:t>
            </a:r>
            <a:r>
              <a:rPr lang="zh-CN" altLang="en-US" sz="3200" dirty="0"/>
              <a:t>黄花</a:t>
            </a:r>
            <a:r>
              <a:rPr lang="zh-CN" altLang="en-US" sz="3200" dirty="0" smtClean="0"/>
              <a:t>，像一盏盏</a:t>
            </a:r>
            <a:r>
              <a:rPr lang="zh-CN" altLang="en-US" sz="3200" dirty="0"/>
              <a:t>发亮的电灯</a:t>
            </a:r>
            <a:r>
              <a:rPr lang="zh-CN" altLang="en-US" sz="3200" dirty="0" smtClean="0"/>
              <a:t>；大地</a:t>
            </a:r>
            <a:r>
              <a:rPr lang="zh-CN" altLang="en-US" sz="3200" dirty="0"/>
              <a:t>，像一</a:t>
            </a:r>
            <a:r>
              <a:rPr lang="zh-CN" altLang="en-US" sz="3200" dirty="0" smtClean="0"/>
              <a:t>个春天</a:t>
            </a:r>
            <a:r>
              <a:rPr lang="zh-CN" altLang="en-US" sz="3200" dirty="0"/>
              <a:t>的发电厂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171680"/>
            <a:ext cx="8229600" cy="468632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改为诗：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dirty="0" smtClean="0"/>
              <a:t>细细的</a:t>
            </a:r>
            <a:r>
              <a:rPr lang="zh-CN" altLang="en-US" dirty="0"/>
              <a:t>枝条，</a:t>
            </a:r>
            <a:endParaRPr lang="zh-CN" altLang="en-US" dirty="0"/>
          </a:p>
          <a:p>
            <a:r>
              <a:rPr lang="zh-CN" altLang="en-US" dirty="0"/>
              <a:t>像一根根电线；</a:t>
            </a:r>
            <a:endParaRPr lang="zh-CN" altLang="en-US" dirty="0"/>
          </a:p>
          <a:p>
            <a:r>
              <a:rPr lang="zh-CN" altLang="en-US" dirty="0"/>
              <a:t>小小的黄花，</a:t>
            </a:r>
            <a:endParaRPr lang="zh-CN" altLang="en-US" dirty="0"/>
          </a:p>
          <a:p>
            <a:r>
              <a:rPr lang="zh-CN" altLang="en-US" dirty="0"/>
              <a:t>像一盏盏发亮的电灯；</a:t>
            </a:r>
            <a:endParaRPr lang="zh-CN" altLang="en-US" dirty="0"/>
          </a:p>
          <a:p>
            <a:r>
              <a:rPr lang="zh-CN" altLang="en-US" dirty="0"/>
              <a:t>大地，像一个</a:t>
            </a:r>
            <a:endParaRPr lang="zh-CN" altLang="en-US" dirty="0"/>
          </a:p>
          <a:p>
            <a:r>
              <a:rPr lang="zh-CN" altLang="en-US" dirty="0"/>
              <a:t>春天的发电厂。（</a:t>
            </a:r>
            <a:r>
              <a:rPr lang="zh-CN" altLang="en-US" dirty="0">
                <a:solidFill>
                  <a:srgbClr val="0000CC"/>
                </a:solidFill>
              </a:rPr>
              <a:t>张诗筠</a:t>
            </a:r>
            <a:r>
              <a:rPr lang="en-US" altLang="zh-CN" dirty="0">
                <a:solidFill>
                  <a:srgbClr val="0000CC"/>
                </a:solidFill>
              </a:rPr>
              <a:t>《</a:t>
            </a:r>
            <a:r>
              <a:rPr lang="zh-CN" altLang="en-US" dirty="0">
                <a:solidFill>
                  <a:srgbClr val="0000CC"/>
                </a:solidFill>
              </a:rPr>
              <a:t>迎春花</a:t>
            </a:r>
            <a:r>
              <a:rPr lang="en-US" altLang="zh-CN" dirty="0">
                <a:solidFill>
                  <a:srgbClr val="0000CC"/>
                </a:solidFill>
              </a:rPr>
              <a:t>》</a:t>
            </a:r>
            <a:r>
              <a:rPr lang="zh-CN" altLang="en-US" dirty="0"/>
              <a:t>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>
          <a:xfrm>
            <a:off x="386104" y="2636912"/>
            <a:ext cx="8497887" cy="3816424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</a:pP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、捐躯赴国难，视死忽如归。（曹植</a:t>
            </a: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白马篇</a:t>
            </a: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b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、多情自古伤离别，更那堪，冷落清秋节。（柳永</a:t>
            </a: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雨霖铃</a:t>
            </a: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b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、慈母手中线，游子身上衣。（孟郊</a:t>
            </a: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游子吟</a:t>
            </a: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b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、本是同根生，相煎何太急。（曹植</a:t>
            </a: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七步诗</a:t>
            </a: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b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、在天愿作比翼鸟，在地愿为连理枝。（白居易</a:t>
            </a: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长恨歌</a:t>
            </a: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b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、桃花潭水深千尺，不及汪伦送我情。（李白</a:t>
            </a: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赠汪伦</a:t>
            </a:r>
            <a:r>
              <a:rPr lang="en-US" altLang="zh-CN" sz="28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 </a:t>
            </a:r>
            <a:endParaRPr lang="zh-CN" altLang="en-US" sz="28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7829" name="WordArt 5"/>
          <p:cNvSpPr>
            <a:spLocks noChangeArrowheads="1" noChangeShapeType="1" noTextEdit="1"/>
          </p:cNvSpPr>
          <p:nvPr/>
        </p:nvSpPr>
        <p:spPr bwMode="auto">
          <a:xfrm>
            <a:off x="539552" y="313620"/>
            <a:ext cx="5400600" cy="700087"/>
          </a:xfrm>
          <a:prstGeom prst="rect">
            <a:avLst/>
          </a:prstGeom>
        </p:spPr>
        <p:txBody>
          <a:bodyPr wrap="none" fromWordArt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en-US" sz="3600" kern="1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写诗首先要酝酿情感。</a:t>
            </a:r>
            <a:endParaRPr lang="zh-CN" altLang="en-US" sz="3600" kern="1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1632" y="1124744"/>
            <a:ext cx="8226832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“</a:t>
            </a:r>
            <a:r>
              <a:rPr lang="zh-CN" altLang="en-US" sz="2800" kern="1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感人心者，莫先乎情。”感情是诗的生命，诗歌或诗句能使人感动，首先在于他的</a:t>
            </a:r>
            <a:r>
              <a:rPr lang="zh-CN" altLang="en-US" sz="2800" kern="10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情感。</a:t>
            </a:r>
            <a:endParaRPr lang="zh-CN" altLang="en-US" sz="2800" kern="1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/>
      <p:bldP spid="77829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WordArt 4"/>
          <p:cNvSpPr>
            <a:spLocks noChangeArrowheads="1" noChangeShapeType="1" noTextEdit="1"/>
          </p:cNvSpPr>
          <p:nvPr/>
        </p:nvSpPr>
        <p:spPr bwMode="auto">
          <a:xfrm>
            <a:off x="250824" y="116632"/>
            <a:ext cx="2232943" cy="64807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fromWordArt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dirty="0"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评评看</a:t>
            </a:r>
            <a:endParaRPr lang="zh-CN" altLang="en-US" sz="3600" kern="10" dirty="0">
              <a:solidFill>
                <a:srgbClr val="00B05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" name="六角星 1"/>
          <p:cNvSpPr/>
          <p:nvPr/>
        </p:nvSpPr>
        <p:spPr>
          <a:xfrm rot="19962698">
            <a:off x="4216755" y="2007733"/>
            <a:ext cx="4535545" cy="3634872"/>
          </a:xfrm>
          <a:prstGeom prst="star6">
            <a:avLst/>
          </a:prstGeom>
          <a:solidFill>
            <a:srgbClr val="00B050">
              <a:alpha val="1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206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情感不真切，矫揉造作，并且没有扣紧题目“珍惜”来写。</a:t>
            </a:r>
            <a:endParaRPr lang="zh-CN" altLang="en-US" sz="28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>
          <a:xfrm>
            <a:off x="1247324" y="908720"/>
            <a:ext cx="4176464" cy="532859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珍惜时间</a:t>
            </a:r>
            <a:endParaRPr lang="en-US" altLang="zh-CN" sz="36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时间啊，时间啊，</a:t>
            </a:r>
            <a:endParaRPr lang="en-US" altLang="zh-CN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你请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不要离开我。</a:t>
            </a:r>
            <a:endParaRPr lang="en-US" altLang="zh-CN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时间啊，时间啊，</a:t>
            </a:r>
            <a:endParaRPr lang="en-US" altLang="zh-CN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你是我生命的唯一。</a:t>
            </a:r>
            <a:endParaRPr lang="en-US" altLang="zh-CN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如果没有了你，</a:t>
            </a:r>
            <a:endParaRPr lang="en-US" altLang="zh-CN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就没有了我，</a:t>
            </a:r>
            <a:endParaRPr lang="en-US" altLang="zh-CN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没有了人类。</a:t>
            </a:r>
            <a:endParaRPr lang="en-US" altLang="zh-CN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如果没有了你，</a:t>
            </a:r>
            <a:endParaRPr lang="en-US" altLang="zh-CN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就是世界的尽头了。</a:t>
            </a:r>
            <a:endParaRPr lang="zh-CN" alt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3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3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3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3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3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3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39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39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animBg="1"/>
      <p:bldP spid="2" grpId="0" animBg="1"/>
      <p:bldP spid="8397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br>
              <a:rPr lang="en-US" altLang="zh-CN" sz="3600" dirty="0" smtClean="0"/>
            </a:br>
            <a:r>
              <a:rPr lang="zh-CN" altLang="en-US" sz="3600" dirty="0" smtClean="0"/>
              <a:t>相对</a:t>
            </a:r>
            <a:r>
              <a:rPr lang="zh-CN" altLang="en-US" sz="3600" dirty="0"/>
              <a:t>于</a:t>
            </a:r>
            <a:r>
              <a:rPr lang="zh-CN" altLang="en-US" sz="3600" dirty="0">
                <a:solidFill>
                  <a:srgbClr val="FF0000"/>
                </a:solidFill>
              </a:rPr>
              <a:t>初中生</a:t>
            </a:r>
            <a:r>
              <a:rPr lang="zh-CN" altLang="en-US" sz="3600" dirty="0"/>
              <a:t>来说，现代诗还有以下几个</a:t>
            </a:r>
            <a:r>
              <a:rPr lang="zh-CN" altLang="en-US" sz="3600" dirty="0">
                <a:solidFill>
                  <a:srgbClr val="FF0000"/>
                </a:solidFill>
              </a:rPr>
              <a:t>重要的特点</a:t>
            </a:r>
            <a:r>
              <a:rPr lang="zh-CN" altLang="en-US" sz="3600" dirty="0"/>
              <a:t>：</a:t>
            </a:r>
            <a:br>
              <a:rPr lang="zh-CN" altLang="en-US" sz="3600" dirty="0"/>
            </a:b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180686"/>
            <a:ext cx="8229600" cy="4686320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FF0000"/>
                </a:solidFill>
              </a:rPr>
              <a:t>内容上</a:t>
            </a:r>
            <a:r>
              <a:rPr lang="zh-CN" altLang="en-US" dirty="0"/>
              <a:t>：美丽的想象，平凡中看到不平凡；</a:t>
            </a:r>
            <a:endParaRPr lang="zh-CN" altLang="en-US" dirty="0"/>
          </a:p>
          <a:p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FF0000"/>
                </a:solidFill>
              </a:rPr>
              <a:t>思想上</a:t>
            </a:r>
            <a:r>
              <a:rPr lang="zh-CN" altLang="en-US" dirty="0"/>
              <a:t>：要写出动人的情意。就是说，要加入个人的情感和体会；</a:t>
            </a:r>
            <a:endParaRPr lang="zh-CN" altLang="en-US" dirty="0"/>
          </a:p>
          <a:p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FF0000"/>
                </a:solidFill>
              </a:rPr>
              <a:t>格式上</a:t>
            </a:r>
            <a:r>
              <a:rPr lang="zh-CN" altLang="en-US" dirty="0"/>
              <a:t>：要分行，可以依句分行，也可以依内容分行。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6672"/>
            <a:ext cx="8064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二、抓住意象，就抓住了诗歌的内蕴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34489" y="1484784"/>
            <a:ext cx="3600400" cy="338437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春天</a:t>
            </a:r>
            <a:endParaRPr lang="en-US" altLang="zh-CN" sz="28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春天啊，我赞美你，我赞美你红红的花，我赞美你绿绿的草，我赞美你绵绵的雨，我赞美你蓝蓝的天。</a:t>
            </a:r>
            <a:endParaRPr lang="zh-CN" altLang="en-US" sz="2800" b="1" u="sng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7944" y="3314888"/>
            <a:ext cx="4824535" cy="310854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迎春花</a:t>
            </a:r>
            <a:b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把我镶满你的皮肤</a:t>
            </a:r>
            <a:endParaRPr lang="en-US" altLang="zh-CN" sz="28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我要和你一起盛开 </a:t>
            </a:r>
            <a:b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让我的嘴唇长成你的花瓣 </a:t>
            </a:r>
            <a:endParaRPr lang="en-US" altLang="zh-CN" sz="28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让你的枝条长成我蓬松的头发 </a:t>
            </a:r>
            <a:b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我呼吸着你的黄色</a:t>
            </a:r>
            <a:endParaRPr lang="en-US" altLang="zh-CN" sz="28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在万物中通体透明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971600" y="1052736"/>
            <a:ext cx="6624736" cy="53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露 </a:t>
            </a:r>
            <a:b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我在嫩绿嫩绿的草叶尖上     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在张开惺松睡眼的花心里 </a:t>
            </a:r>
            <a:b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我没有向人们说：“勿忘我”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清晨和黑夜     我自生又自灭 </a:t>
            </a:r>
            <a:b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我不是星星的眼泪    也不是璀璨的明珠 </a:t>
            </a:r>
            <a:b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我就是我     一滴纯洁的甘露   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很少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人注意我，我不抱怨 </a:t>
            </a:r>
            <a:b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又有甚么要紧？   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阳光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妩媚的清早 </a:t>
            </a:r>
            <a:b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我会升华成一朵     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美丽的洁白的云 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95536" y="409019"/>
            <a:ext cx="53429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三、诗歌要有新颖的想象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827088" y="5157788"/>
            <a:ext cx="38163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altLang="zh-CN" sz="3200" b="1">
              <a:solidFill>
                <a:srgbClr val="D60093"/>
              </a:solidFill>
            </a:endParaRPr>
          </a:p>
        </p:txBody>
      </p:sp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2411760" y="692696"/>
            <a:ext cx="38893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荷叶</a:t>
            </a:r>
            <a:r>
              <a:rPr lang="en-US" altLang="zh-CN" sz="28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·</a:t>
            </a:r>
            <a:r>
              <a:rPr lang="zh-CN" altLang="en-US" sz="28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母亲（</a:t>
            </a:r>
            <a:r>
              <a:rPr lang="zh-CN" altLang="en-US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冰心）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895314" y="1924844"/>
            <a:ext cx="6192738" cy="4278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母亲！</a:t>
            </a:r>
            <a:endParaRPr lang="zh-CN" alt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你是荷叶，</a:t>
            </a:r>
            <a:endParaRPr lang="zh-CN" alt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我是红莲，</a:t>
            </a:r>
            <a:endParaRPr lang="zh-CN" alt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心中的雨点来了，</a:t>
            </a:r>
            <a:endParaRPr lang="zh-CN" alt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除了你，</a:t>
            </a:r>
            <a:endParaRPr lang="zh-CN" alt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谁是我在无遮拦天空下的荫蔽。</a:t>
            </a:r>
            <a:endParaRPr lang="zh-CN" alt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4374</Words>
  <Application>WPS 演示</Application>
  <PresentationFormat>全屏显示(4:3)</PresentationFormat>
  <Paragraphs>259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8" baseType="lpstr">
      <vt:lpstr>Arial</vt:lpstr>
      <vt:lpstr>宋体</vt:lpstr>
      <vt:lpstr>Wingdings</vt:lpstr>
      <vt:lpstr>Wingdings 2</vt:lpstr>
      <vt:lpstr>Arial</vt:lpstr>
      <vt:lpstr>隶书</vt:lpstr>
      <vt:lpstr>黑体</vt:lpstr>
      <vt:lpstr>方正姚体</vt:lpstr>
      <vt:lpstr>华文琥珀</vt:lpstr>
      <vt:lpstr>Franklin Gothic Book</vt:lpstr>
      <vt:lpstr>微软雅黑</vt:lpstr>
      <vt:lpstr>Arial Unicode MS</vt:lpstr>
      <vt:lpstr>Franklin Gothic Medium</vt:lpstr>
      <vt:lpstr>Calibri</vt:lpstr>
      <vt:lpstr>华文行楷</vt:lpstr>
      <vt:lpstr>华文楷体</vt:lpstr>
      <vt:lpstr>等线</vt:lpstr>
      <vt:lpstr>Franklin Gothic Medium</vt:lpstr>
      <vt:lpstr>暗香扑面</vt:lpstr>
      <vt:lpstr>PowerPoint 演示文稿</vt:lpstr>
      <vt:lpstr>一、什么是诗？</vt:lpstr>
      <vt:lpstr>如（张诗筠《迎春花》）： 细细的枝条，像一根根电线；小小的黄花，像一盏盏发亮的电灯；大地，像一个春天的发电厂。</vt:lpstr>
      <vt:lpstr>PowerPoint 演示文稿</vt:lpstr>
      <vt:lpstr>PowerPoint 演示文稿</vt:lpstr>
      <vt:lpstr> 相对于初中生来说，现代诗还有以下几个重要的特点：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5、排比，是将三段或三段以上的内容排列出来，句式基本相同，修辞手法也一样，甚至大部分字句皆一样。如余光中《乡愁》： </vt:lpstr>
      <vt:lpstr>PowerPoint 演示文稿</vt:lpstr>
      <vt:lpstr>PowerPoint 演示文稿</vt:lpstr>
      <vt:lpstr>PowerPoint 演示文稿</vt:lpstr>
      <vt:lpstr>夜行的母亲</vt:lpstr>
      <vt:lpstr>顺口溜</vt:lpstr>
      <vt:lpstr>总结</vt:lpstr>
      <vt:lpstr>PowerPoint 演示文稿</vt:lpstr>
      <vt:lpstr>PowerPoint 演示文稿</vt:lpstr>
      <vt:lpstr>【佳作欣赏】 </vt:lpstr>
      <vt:lpstr>(二)幸福 </vt:lpstr>
      <vt:lpstr>欣赏《我是一条小河》（冯至）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张伟</dc:creator>
  <cp:lastModifiedBy>Administrator</cp:lastModifiedBy>
  <cp:revision>30</cp:revision>
  <dcterms:created xsi:type="dcterms:W3CDTF">2016-09-11T12:25:00Z</dcterms:created>
  <dcterms:modified xsi:type="dcterms:W3CDTF">2018-09-11T07:18:10Z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