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460" r:id="rId2"/>
    <p:sldId id="373" r:id="rId3"/>
    <p:sldId id="713" r:id="rId4"/>
    <p:sldId id="694" r:id="rId5"/>
    <p:sldId id="382" r:id="rId6"/>
    <p:sldId id="319" r:id="rId7"/>
    <p:sldId id="695" r:id="rId8"/>
    <p:sldId id="321" r:id="rId9"/>
    <p:sldId id="753" r:id="rId10"/>
    <p:sldId id="705" r:id="rId11"/>
    <p:sldId id="699" r:id="rId12"/>
    <p:sldId id="737" r:id="rId13"/>
    <p:sldId id="706" r:id="rId14"/>
    <p:sldId id="707" r:id="rId15"/>
    <p:sldId id="700" r:id="rId16"/>
    <p:sldId id="714" r:id="rId17"/>
    <p:sldId id="701" r:id="rId18"/>
    <p:sldId id="742" r:id="rId19"/>
    <p:sldId id="741" r:id="rId20"/>
    <p:sldId id="754" r:id="rId21"/>
    <p:sldId id="702" r:id="rId22"/>
    <p:sldId id="704" r:id="rId23"/>
    <p:sldId id="709" r:id="rId24"/>
    <p:sldId id="744" r:id="rId25"/>
    <p:sldId id="743" r:id="rId26"/>
    <p:sldId id="745" r:id="rId27"/>
    <p:sldId id="746" r:id="rId28"/>
    <p:sldId id="712" r:id="rId29"/>
    <p:sldId id="747" r:id="rId30"/>
    <p:sldId id="739" r:id="rId31"/>
    <p:sldId id="715" r:id="rId32"/>
    <p:sldId id="716" r:id="rId33"/>
    <p:sldId id="717" r:id="rId34"/>
    <p:sldId id="750" r:id="rId35"/>
    <p:sldId id="748" r:id="rId36"/>
    <p:sldId id="749" r:id="rId37"/>
    <p:sldId id="720" r:id="rId38"/>
    <p:sldId id="721" r:id="rId39"/>
    <p:sldId id="722" r:id="rId40"/>
    <p:sldId id="751" r:id="rId41"/>
    <p:sldId id="723" r:id="rId42"/>
    <p:sldId id="724" r:id="rId43"/>
    <p:sldId id="725" r:id="rId44"/>
    <p:sldId id="726" r:id="rId45"/>
    <p:sldId id="727" r:id="rId46"/>
    <p:sldId id="728" r:id="rId47"/>
    <p:sldId id="729" r:id="rId48"/>
    <p:sldId id="730" r:id="rId49"/>
    <p:sldId id="731" r:id="rId50"/>
    <p:sldId id="733" r:id="rId51"/>
    <p:sldId id="734" r:id="rId52"/>
    <p:sldId id="735" r:id="rId53"/>
    <p:sldId id="755" r:id="rId54"/>
    <p:sldId id="756" r:id="rId55"/>
    <p:sldId id="757" r:id="rId56"/>
    <p:sldId id="710" r:id="rId57"/>
  </p:sldIdLst>
  <p:sldSz cx="9144000" cy="6858000" type="screen4x3"/>
  <p:notesSz cx="6797675" cy="9928225"/>
  <p:custShowLst>
    <p:custShow name="自定义放映 1" id="0">
      <p:sldLst/>
    </p:custShow>
  </p:custShowLst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009900"/>
    <a:srgbClr val="33CC33"/>
    <a:srgbClr val="660033"/>
    <a:srgbClr val="000000"/>
    <a:srgbClr val="0000FF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/>
              <a:pPr lvl="0" algn="r" eaLnBrk="1" hangingPunct="1">
                <a:buChar char="•"/>
              </a:pPr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 u="none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100" y="0"/>
            <a:ext cx="2947988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u="none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468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4813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 u="none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100" y="9429750"/>
            <a:ext cx="2947988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u="none" dirty="0">
                <a:latin typeface="Arial" panose="020B0604020202020204" pitchFamily="34" charset="0"/>
              </a:rPr>
              <a:pPr lvl="0" algn="r" eaLnBrk="1" hangingPunct="1">
                <a:buChar char="•"/>
              </a:pPr>
              <a:t>‹#›</a:t>
            </a:fld>
            <a:endParaRPr lang="zh-CN" altLang="en-US" sz="1200" u="none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3492" name="灯片编号占位符 3"/>
          <p:cNvSpPr txBox="1">
            <a:spLocks noGrp="1"/>
          </p:cNvSpPr>
          <p:nvPr/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b="1" u="none" dirty="0">
                <a:latin typeface="Arial" panose="020B0604020202020204" pitchFamily="34" charset="0"/>
              </a:rPr>
              <a:pPr lvl="0" algn="r" eaLnBrk="1" hangingPunct="1"/>
              <a:t>30</a:t>
            </a:fld>
            <a:endParaRPr lang="zh-CN" altLang="en-US" sz="1200" b="1" u="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sz="46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3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u="none" dirty="0">
                <a:ea typeface="Times New Roman" panose="02020603050405020304" pitchFamily="18" charset="0"/>
              </a:rPr>
              <a:pPr lvl="0" algn="r" eaLnBrk="1" hangingPunct="1">
                <a:buChar char="•"/>
              </a:pPr>
              <a:t>‹#›</a:t>
            </a:fld>
            <a:endParaRPr lang="zh-CN" altLang="en-US" sz="1400" u="none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u="none" dirty="0">
                <a:ea typeface="Times New Roman" panose="02020603050405020304" pitchFamily="18" charset="0"/>
              </a:rPr>
              <a:pPr lvl="0" algn="r" eaLnBrk="1" hangingPunct="1">
                <a:buChar char="•"/>
              </a:pPr>
              <a:t>‹#›</a:t>
            </a:fld>
            <a:endParaRPr lang="zh-CN" altLang="en-US" sz="1400" u="none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u="none" dirty="0">
                <a:ea typeface="Times New Roman" panose="02020603050405020304" pitchFamily="18" charset="0"/>
              </a:rPr>
              <a:pPr lvl="0" algn="r" eaLnBrk="1" hangingPunct="1">
                <a:buChar char="•"/>
              </a:pPr>
              <a:t>‹#›</a:t>
            </a:fld>
            <a:endParaRPr lang="zh-CN" altLang="en-US" sz="1400" u="none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685800" y="1981200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u="none" dirty="0">
                <a:ea typeface="Times New Roman" panose="02020603050405020304" pitchFamily="18" charset="0"/>
              </a:rPr>
              <a:pPr lvl="0" algn="r" eaLnBrk="1" hangingPunct="1">
                <a:buChar char="•"/>
              </a:pPr>
              <a:t>‹#›</a:t>
            </a:fld>
            <a:endParaRPr lang="zh-CN" altLang="en-US" sz="1400" u="none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u="none" dirty="0">
                <a:ea typeface="Times New Roman" panose="02020603050405020304" pitchFamily="18" charset="0"/>
              </a:rPr>
              <a:pPr lvl="0" algn="r" eaLnBrk="1" hangingPunct="1">
                <a:buChar char="•"/>
              </a:pPr>
              <a:t>‹#›</a:t>
            </a:fld>
            <a:endParaRPr lang="zh-CN" altLang="en-US" sz="1400" u="none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u="none" dirty="0">
                <a:ea typeface="Times New Roman" panose="02020603050405020304" pitchFamily="18" charset="0"/>
              </a:rPr>
              <a:pPr lvl="0" algn="r" eaLnBrk="1" hangingPunct="1">
                <a:buChar char="•"/>
              </a:pPr>
              <a:t>‹#›</a:t>
            </a:fld>
            <a:endParaRPr lang="zh-CN" altLang="en-US" sz="1400" u="none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u="none" dirty="0">
                <a:ea typeface="Times New Roman" panose="02020603050405020304" pitchFamily="18" charset="0"/>
              </a:rPr>
              <a:pPr lvl="0" algn="r" eaLnBrk="1" hangingPunct="1">
                <a:buChar char="•"/>
              </a:pPr>
              <a:t>‹#›</a:t>
            </a:fld>
            <a:endParaRPr lang="zh-CN" altLang="en-US" sz="1400" u="none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u="none" dirty="0">
                <a:ea typeface="Times New Roman" panose="02020603050405020304" pitchFamily="18" charset="0"/>
              </a:rPr>
              <a:pPr lvl="0" algn="r" eaLnBrk="1" hangingPunct="1">
                <a:buChar char="•"/>
              </a:pPr>
              <a:t>‹#›</a:t>
            </a:fld>
            <a:endParaRPr lang="zh-CN" altLang="en-US" sz="1400" u="none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u="none" dirty="0">
                <a:ea typeface="Times New Roman" panose="02020603050405020304" pitchFamily="18" charset="0"/>
              </a:rPr>
              <a:pPr lvl="0" algn="r" eaLnBrk="1" hangingPunct="1">
                <a:buChar char="•"/>
              </a:pPr>
              <a:t>‹#›</a:t>
            </a:fld>
            <a:endParaRPr lang="zh-CN" altLang="en-US" sz="1400" u="none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u="none" dirty="0">
                <a:ea typeface="Times New Roman" panose="02020603050405020304" pitchFamily="18" charset="0"/>
              </a:rPr>
              <a:pPr lvl="0" algn="r" eaLnBrk="1" hangingPunct="1">
                <a:buChar char="•"/>
              </a:pPr>
              <a:t>‹#›</a:t>
            </a:fld>
            <a:endParaRPr lang="zh-CN" altLang="en-US" sz="1400" u="none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u="none" dirty="0">
                <a:ea typeface="Times New Roman" panose="02020603050405020304" pitchFamily="18" charset="0"/>
              </a:rPr>
              <a:pPr lvl="0" algn="r" eaLnBrk="1" hangingPunct="1">
                <a:buChar char="•"/>
              </a:pPr>
              <a:t>‹#›</a:t>
            </a:fld>
            <a:endParaRPr lang="zh-CN" altLang="en-US" sz="1400" u="none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u="none" dirty="0">
                <a:ea typeface="Times New Roman" panose="02020603050405020304" pitchFamily="18" charset="0"/>
              </a:rPr>
              <a:pPr lvl="0" algn="r" eaLnBrk="1" hangingPunct="1">
                <a:buChar char="•"/>
              </a:pPr>
              <a:t>‹#›</a:t>
            </a:fld>
            <a:endParaRPr lang="zh-CN" altLang="en-US" sz="1400" u="none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 u="none"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 u="none"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u="none" dirty="0">
                <a:ea typeface="Times New Roman" panose="02020603050405020304" pitchFamily="18" charset="0"/>
              </a:rPr>
              <a:pPr lvl="0" algn="r" eaLnBrk="1" hangingPunct="1">
                <a:buChar char="•"/>
              </a:pPr>
              <a:t>‹#›</a:t>
            </a:fld>
            <a:endParaRPr lang="zh-CN" altLang="en-US" sz="1400" u="none" dirty="0">
              <a:ea typeface="Times New Roman" panose="02020603050405020304" pitchFamily="18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3200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800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400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4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4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51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00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404813"/>
            <a:ext cx="6237288" cy="5913437"/>
          </a:xfrm>
          <a:ln/>
        </p:spPr>
      </p:pic>
    </p:spTree>
  </p:cSld>
  <p:clrMapOvr>
    <a:masterClrMapping/>
  </p:clrMapOvr>
  <p:transition advClick="0" advTm="5000"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WordArt 4"/>
          <p:cNvSpPr>
            <a:spLocks noChangeArrowheads="1" noChangeShapeType="1" noTextEdit="1"/>
          </p:cNvSpPr>
          <p:nvPr/>
        </p:nvSpPr>
        <p:spPr bwMode="auto">
          <a:xfrm>
            <a:off x="1908175" y="1773238"/>
            <a:ext cx="5257800" cy="2303462"/>
          </a:xfrm>
          <a:prstGeom prst="rect">
            <a:avLst/>
          </a:prstGeom>
        </p:spPr>
        <p:txBody>
          <a:bodyPr wrap="none" numCol="1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sng" strike="noStrike" kern="10" cap="none" spc="0" normalizeH="0" baseline="0" noProof="0">
                <a:ln w="9525">
                  <a:rou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第一段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/>
          <p:nvPr/>
        </p:nvSpPr>
        <p:spPr>
          <a:xfrm>
            <a:off x="1095375" y="12017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endParaRPr lang="zh-CN" altLang="zh-CN" sz="1800" u="none" dirty="0">
              <a:latin typeface="Franklin Gothic Book" pitchFamily="34" charset="0"/>
              <a:ea typeface="黑体" panose="02010609060101010101" pitchFamily="2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0" y="1143000"/>
            <a:ext cx="9001125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大学之</a:t>
            </a:r>
            <a:r>
              <a:rPr lang="zh-CN" altLang="en-US" sz="3600" b="1" u="none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en-US" sz="3600" b="1" u="none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明明</a:t>
            </a: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德，在</a:t>
            </a:r>
            <a:r>
              <a:rPr lang="zh-CN" altLang="en-US" sz="3600" b="1" u="none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亲民</a:t>
            </a: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3600" b="1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/>
            <a:endParaRPr lang="en-US" altLang="zh-CN" sz="3600" b="1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/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3600" b="1" u="none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止于至善</a:t>
            </a: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292" name="TextBox 4"/>
          <p:cNvSpPr txBox="1"/>
          <p:nvPr/>
        </p:nvSpPr>
        <p:spPr>
          <a:xfrm>
            <a:off x="0" y="285750"/>
            <a:ext cx="17859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u="none" dirty="0">
                <a:latin typeface="黑体" panose="02010609060101010101" pitchFamily="2" charset="-122"/>
                <a:ea typeface="黑体" panose="02010609060101010101" pitchFamily="2" charset="-122"/>
              </a:rPr>
              <a:t>第一段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57313" y="1643063"/>
            <a:ext cx="10001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宗旨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86063" y="357188"/>
            <a:ext cx="610711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前一个“明”， “使</a:t>
            </a:r>
            <a:r>
              <a:rPr lang="en-US" altLang="zh-CN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显明”。</a:t>
            </a:r>
          </a:p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后一个“明” ，美好。</a:t>
            </a:r>
            <a:endParaRPr lang="zh-CN" altLang="en-US" sz="2800" u="none" dirty="0">
              <a:solidFill>
                <a:srgbClr val="FF0000"/>
              </a:solidFill>
              <a:latin typeface="Franklin Gothic Book" pitchFamily="34" charset="0"/>
              <a:ea typeface="黑体" panose="0201060906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3438" y="1785938"/>
            <a:ext cx="42862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“亲”应为“新”，使天下人去旧更新。</a:t>
            </a:r>
            <a:endParaRPr lang="zh-CN" altLang="en-US" sz="2800" u="none" dirty="0">
              <a:solidFill>
                <a:srgbClr val="FF0000"/>
              </a:solidFill>
              <a:latin typeface="Franklin Gothic Book" pitchFamily="34" charset="0"/>
              <a:ea typeface="黑体" panose="02010609060101010101" pitchFamily="2" charset="-122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142875" y="3714750"/>
            <a:ext cx="15716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u="none" dirty="0">
                <a:solidFill>
                  <a:srgbClr val="3333CC"/>
                </a:solidFill>
                <a:latin typeface="Franklin Gothic Book" pitchFamily="34" charset="0"/>
                <a:ea typeface="黑体" panose="02010609060101010101" pitchFamily="2" charset="-122"/>
              </a:rPr>
              <a:t>译文：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4286250"/>
            <a:ext cx="8858250" cy="2016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大学的宗旨在于弘扬光明正大的品德，在于使人弃旧图新，在于使人达到善的最高境界。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1500" y="2928938"/>
            <a:ext cx="44291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使人达到善的最高境界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/>
          <p:nvPr/>
        </p:nvSpPr>
        <p:spPr>
          <a:xfrm>
            <a:off x="5292725" y="1052513"/>
            <a:ext cx="3671888" cy="5400675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5" name="Rectangle 3"/>
          <p:cNvSpPr/>
          <p:nvPr/>
        </p:nvSpPr>
        <p:spPr>
          <a:xfrm>
            <a:off x="179388" y="1196975"/>
            <a:ext cx="4679950" cy="5400675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6" name="Rectangle 4"/>
          <p:cNvSpPr>
            <a:spLocks noGrp="1"/>
          </p:cNvSpPr>
          <p:nvPr>
            <p:ph type="title"/>
          </p:nvPr>
        </p:nvSpPr>
        <p:spPr>
          <a:xfrm>
            <a:off x="684213" y="0"/>
            <a:ext cx="7772400" cy="1143000"/>
          </a:xfrm>
          <a:ln/>
        </p:spPr>
        <p:txBody>
          <a:bodyPr vert="horz" wrap="square" lIns="91440" tIns="45720" rIns="91440" bIns="45720" anchor="ctr"/>
          <a:lstStyle/>
          <a:p>
            <a:r>
              <a:rPr lang="zh-CN" altLang="en-US" dirty="0">
                <a:solidFill>
                  <a:srgbClr val="0000FF"/>
                </a:solidFill>
              </a:rPr>
              <a:t>“亲民”</a:t>
            </a:r>
          </a:p>
        </p:txBody>
      </p:sp>
      <p:sp>
        <p:nvSpPr>
          <p:cNvPr id="84997" name="Rectangle 5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89400" cy="4114800"/>
          </a:xfrm>
          <a:ln/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sz="2800" b="1" dirty="0">
                <a:ea typeface="楷体_GB2312" pitchFamily="49" charset="-122"/>
              </a:rPr>
              <a:t>程颐：“亲，当作新。”</a:t>
            </a:r>
          </a:p>
          <a:p>
            <a:pPr>
              <a:buNone/>
            </a:pPr>
            <a:endParaRPr lang="zh-CN" altLang="en-US" sz="2800" b="1" dirty="0"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3600" b="1" dirty="0">
                <a:ea typeface="楷体_GB2312" pitchFamily="49" charset="-122"/>
              </a:rPr>
              <a:t>     朱熹：“新者，革其旧之谓也。言既自明字‘明德’，又当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推以及人，使之亦有以去其旧染之污也。”</a:t>
            </a:r>
          </a:p>
        </p:txBody>
      </p:sp>
      <p:sp>
        <p:nvSpPr>
          <p:cNvPr id="84998" name="Rectangle 6"/>
          <p:cNvSpPr>
            <a:spLocks noGrp="1"/>
          </p:cNvSpPr>
          <p:nvPr>
            <p:ph sz="half" idx="2"/>
          </p:nvPr>
        </p:nvSpPr>
        <p:spPr>
          <a:xfrm>
            <a:off x="5292725" y="1412875"/>
            <a:ext cx="3384550" cy="4114800"/>
          </a:xfrm>
          <a:ln/>
        </p:spPr>
        <p:txBody>
          <a:bodyPr vert="horz" wrap="square" lIns="91440" tIns="45720" rIns="91440" bIns="45720" anchor="t"/>
          <a:lstStyle/>
          <a:p>
            <a:pPr>
              <a:lnSpc>
                <a:spcPct val="90000"/>
              </a:lnSpc>
            </a:pPr>
            <a:r>
              <a:rPr lang="zh-CN" altLang="en-US" sz="3600" b="1" dirty="0"/>
              <a:t>亲民是在明晓自身本性的善德之后，</a:t>
            </a:r>
            <a:r>
              <a:rPr lang="zh-CN" altLang="en-US" sz="3600" b="1" dirty="0">
                <a:solidFill>
                  <a:srgbClr val="FF0000"/>
                </a:solidFill>
              </a:rPr>
              <a:t>帮助自己及他人去除污染心灵的东西，使他们同样能够达到与自己同样心灵纯洁的境界</a:t>
            </a:r>
            <a:r>
              <a:rPr lang="zh-CN" altLang="en-US" sz="3600" b="1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4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 build="p"/>
      <p:bldP spid="8499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200871351797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2887"/>
            <a:ext cx="5805488" cy="7100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0" name="WordArt 6"/>
          <p:cNvSpPr>
            <a:spLocks noChangeArrowheads="1" noChangeShapeType="1" noTextEdit="1"/>
          </p:cNvSpPr>
          <p:nvPr/>
        </p:nvSpPr>
        <p:spPr bwMode="auto">
          <a:xfrm>
            <a:off x="6156325" y="1727200"/>
            <a:ext cx="1223963" cy="4365625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chemeClr val="tx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大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chemeClr val="tx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学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0" i="0" u="sng" strike="noStrike" kern="10" cap="none" spc="0" normalizeH="0" baseline="0" noProof="0">
              <a:ln w="12700">
                <a:solidFill>
                  <a:srgbClr val="FF0000"/>
                </a:solidFill>
                <a:round/>
              </a:ln>
              <a:solidFill>
                <a:schemeClr val="tx1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chemeClr val="tx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三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chemeClr val="tx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chemeClr val="tx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领</a:t>
            </a:r>
          </a:p>
        </p:txBody>
      </p:sp>
      <p:sp>
        <p:nvSpPr>
          <p:cNvPr id="67591" name="WordArt 7"/>
          <p:cNvSpPr>
            <a:spLocks noChangeArrowheads="1" noChangeShapeType="1" noTextEdit="1"/>
          </p:cNvSpPr>
          <p:nvPr/>
        </p:nvSpPr>
        <p:spPr bwMode="auto">
          <a:xfrm>
            <a:off x="7524750" y="1727200"/>
            <a:ext cx="1223963" cy="4365625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chemeClr val="tx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大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chemeClr val="tx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学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0" i="0" u="sng" strike="noStrike" kern="10" cap="none" spc="0" normalizeH="0" baseline="0" noProof="0">
              <a:ln w="12700">
                <a:solidFill>
                  <a:srgbClr val="FF0000"/>
                </a:solidFill>
                <a:round/>
              </a:ln>
              <a:solidFill>
                <a:schemeClr val="tx1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chemeClr val="tx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八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chemeClr val="tx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条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chemeClr val="tx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目</a:t>
            </a:r>
          </a:p>
        </p:txBody>
      </p:sp>
      <p:sp>
        <p:nvSpPr>
          <p:cNvPr id="67592" name="WordArt 8"/>
          <p:cNvSpPr>
            <a:spLocks noChangeArrowheads="1" noChangeShapeType="1" noTextEdit="1"/>
          </p:cNvSpPr>
          <p:nvPr/>
        </p:nvSpPr>
        <p:spPr bwMode="auto">
          <a:xfrm>
            <a:off x="6300788" y="333375"/>
            <a:ext cx="2303462" cy="766763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rgbClr val="0033CC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朱熹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3" name="Rectangle 5"/>
          <p:cNvSpPr/>
          <p:nvPr/>
        </p:nvSpPr>
        <p:spPr>
          <a:xfrm>
            <a:off x="2428875" y="1071563"/>
            <a:ext cx="1403350" cy="44831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800" b="1" u="none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明德</a:t>
            </a:r>
          </a:p>
          <a:p>
            <a:pPr lvl="0" eaLnBrk="1" hangingPunct="1"/>
            <a:endParaRPr lang="zh-CN" altLang="en-US" sz="4800" b="1" u="none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/>
            <a:r>
              <a:rPr lang="zh-CN" altLang="en-US" sz="4800" b="1" u="none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亲民</a:t>
            </a:r>
          </a:p>
          <a:p>
            <a:pPr lvl="0" eaLnBrk="1" hangingPunct="1"/>
            <a:endParaRPr lang="zh-CN" altLang="en-US" sz="4800" b="1" u="none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/>
            <a:endParaRPr lang="zh-CN" altLang="en-US" sz="4800" b="1" u="none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/>
            <a:r>
              <a:rPr lang="zh-CN" altLang="en-US" sz="4800" b="1" u="none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至善</a:t>
            </a:r>
          </a:p>
        </p:txBody>
      </p:sp>
      <p:sp>
        <p:nvSpPr>
          <p:cNvPr id="63495" name="Rectangle 7"/>
          <p:cNvSpPr/>
          <p:nvPr/>
        </p:nvSpPr>
        <p:spPr>
          <a:xfrm>
            <a:off x="3929063" y="1000125"/>
            <a:ext cx="5108575" cy="4524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800" u="none" dirty="0">
                <a:latin typeface="Franklin Gothic Book" pitchFamily="34" charset="0"/>
                <a:ea typeface="黑体" panose="02010609060101010101" pitchFamily="2" charset="-122"/>
              </a:rPr>
              <a:t>美好的德行</a:t>
            </a:r>
          </a:p>
          <a:p>
            <a:pPr lvl="0" eaLnBrk="1" hangingPunct="1"/>
            <a:endParaRPr lang="zh-CN" altLang="en-US" sz="4800" u="none" dirty="0">
              <a:latin typeface="Franklin Gothic Book" pitchFamily="34" charset="0"/>
              <a:ea typeface="黑体" panose="02010609060101010101" pitchFamily="2" charset="-122"/>
            </a:endParaRPr>
          </a:p>
          <a:p>
            <a:pPr lvl="0" eaLnBrk="1" hangingPunct="1"/>
            <a:r>
              <a:rPr lang="zh-CN" altLang="en-US" sz="4800" u="none" dirty="0">
                <a:latin typeface="Franklin Gothic Book" pitchFamily="34" charset="0"/>
                <a:ea typeface="黑体" panose="02010609060101010101" pitchFamily="2" charset="-122"/>
              </a:rPr>
              <a:t>使天下人去旧更新</a:t>
            </a:r>
          </a:p>
          <a:p>
            <a:pPr lvl="0" eaLnBrk="1" hangingPunct="1"/>
            <a:endParaRPr lang="zh-CN" altLang="en-US" sz="4800" u="none" dirty="0">
              <a:latin typeface="Franklin Gothic Book" pitchFamily="34" charset="0"/>
              <a:ea typeface="黑体" panose="02010609060101010101" pitchFamily="2" charset="-122"/>
            </a:endParaRPr>
          </a:p>
          <a:p>
            <a:pPr lvl="0" eaLnBrk="1" hangingPunct="1"/>
            <a:endParaRPr lang="zh-CN" altLang="en-US" sz="4800" u="none" dirty="0">
              <a:latin typeface="Franklin Gothic Book" pitchFamily="34" charset="0"/>
              <a:ea typeface="黑体" panose="02010609060101010101" pitchFamily="2" charset="-122"/>
            </a:endParaRPr>
          </a:p>
          <a:p>
            <a:pPr lvl="0" eaLnBrk="1" hangingPunct="1"/>
            <a:r>
              <a:rPr lang="zh-CN" altLang="en-US" sz="4800" u="none" dirty="0">
                <a:latin typeface="Franklin Gothic Book" pitchFamily="34" charset="0"/>
                <a:ea typeface="黑体" panose="02010609060101010101" pitchFamily="2" charset="-122"/>
              </a:rPr>
              <a:t>达到善的最高境界</a:t>
            </a:r>
          </a:p>
        </p:txBody>
      </p:sp>
      <p:sp>
        <p:nvSpPr>
          <p:cNvPr id="53252" name="WordArt 8"/>
          <p:cNvSpPr>
            <a:spLocks noChangeArrowheads="1" noChangeShapeType="1" noTextEdit="1"/>
          </p:cNvSpPr>
          <p:nvPr/>
        </p:nvSpPr>
        <p:spPr bwMode="auto">
          <a:xfrm>
            <a:off x="900113" y="1125538"/>
            <a:ext cx="1223962" cy="4365625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chemeClr val="tx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大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chemeClr val="tx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学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0" i="0" u="sng" strike="noStrike" kern="10" cap="none" spc="0" normalizeH="0" baseline="0" noProof="0">
              <a:ln w="12700">
                <a:solidFill>
                  <a:srgbClr val="FF0000"/>
                </a:solidFill>
                <a:round/>
              </a:ln>
              <a:solidFill>
                <a:schemeClr val="tx1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chemeClr val="tx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三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chemeClr val="tx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chemeClr val="tx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34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34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34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34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34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34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634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634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634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build="p"/>
      <p:bldP spid="6349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5"/>
          <p:cNvSpPr txBox="1"/>
          <p:nvPr/>
        </p:nvSpPr>
        <p:spPr>
          <a:xfrm>
            <a:off x="0" y="285750"/>
            <a:ext cx="9144000" cy="2838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u="none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知止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而后有定；定而后能静；</a:t>
            </a:r>
          </a:p>
          <a:p>
            <a:pPr lvl="0" eaLnBrk="1" hangingPunct="1"/>
            <a:endParaRPr lang="zh-CN" altLang="en-US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静而后能安；安而后能虑；虑而后能</a:t>
            </a:r>
            <a:r>
              <a:rPr lang="zh-CN" altLang="en-US" sz="3600" b="1" u="none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得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lvl="0" eaLnBrk="1" hangingPunct="1"/>
            <a:endParaRPr lang="zh-CN" altLang="en-US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物有本末，事有终始。知所先后，则近道矣。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928688"/>
            <a:ext cx="59293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知道要达到的最高境界是“至善”</a:t>
            </a:r>
            <a:endParaRPr lang="zh-CN" altLang="en-US" sz="2800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8488" y="1916113"/>
            <a:ext cx="1143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收获</a:t>
            </a:r>
            <a:endParaRPr lang="zh-CN" altLang="en-US" sz="2800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203700"/>
            <a:ext cx="91440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 u="none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b="1" u="none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译文</a:t>
            </a:r>
            <a:r>
              <a:rPr lang="zh-CN" altLang="en-US" b="1" u="none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 </a:t>
            </a:r>
            <a:r>
              <a:rPr lang="zh-CN" altLang="en-US" sz="28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知道要达到的最高境界“至善”，而后才能有确定的目标；目标确定后，内心就会平静；内心平静，遇事就可以坦然自安；遇事安和，就能思虑周详；思虑周详，然后才能有所收获，达到至善的境界。天下万物都有根本有枝叶，世间万物皆有开始和结束。知道什么该先做，什么该后做，那么，就接近道了。</a:t>
            </a:r>
            <a:endParaRPr lang="zh-CN" altLang="en-US" sz="2800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376238" y="3198813"/>
            <a:ext cx="56896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3600" b="1" u="none" dirty="0">
                <a:solidFill>
                  <a:srgbClr val="0099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知止→定→静→安→虑→得</a:t>
            </a:r>
            <a:endParaRPr lang="en-US" altLang="zh-CN" sz="3600" b="1" u="none" dirty="0">
              <a:solidFill>
                <a:srgbClr val="0099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6391" name="Picture 9" descr="87373_2011030310413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963" y="0"/>
            <a:ext cx="3348037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74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/>
          <p:nvPr/>
        </p:nvSpPr>
        <p:spPr>
          <a:xfrm>
            <a:off x="-25912762" y="-3973988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1" name="Rectangle 5"/>
          <p:cNvSpPr/>
          <p:nvPr/>
        </p:nvSpPr>
        <p:spPr>
          <a:xfrm>
            <a:off x="25250775" y="38234938"/>
            <a:ext cx="8310563" cy="265112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pPr lvl="0"/>
            <a:r>
              <a:rPr lang="zh-CN" altLang="en-US" sz="14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14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青春是一</a:t>
            </a:r>
            <a:endParaRPr lang="zh-CN" altLang="en-US" sz="9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2" name="Rectangle 6"/>
          <p:cNvSpPr/>
          <p:nvPr/>
        </p:nvSpPr>
        <p:spPr>
          <a:xfrm>
            <a:off x="-15568612" y="40994013"/>
            <a:ext cx="12985750" cy="265112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pPr lvl="0"/>
            <a:r>
              <a:rPr lang="zh-CN" altLang="en-US" sz="14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场无知的奔忙，</a:t>
            </a:r>
            <a:endParaRPr lang="zh-CN" altLang="en-US" sz="9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3" name="Rectangle 7"/>
          <p:cNvSpPr/>
          <p:nvPr/>
        </p:nvSpPr>
        <p:spPr>
          <a:xfrm>
            <a:off x="-6088062" y="39897050"/>
            <a:ext cx="16643350" cy="48450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pPr lvl="0"/>
            <a:r>
              <a:rPr lang="zh-CN" altLang="en-US" sz="14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总会留下颠沛流离的伤。</a:t>
            </a:r>
            <a:endParaRPr lang="zh-CN" altLang="en-US" sz="9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4" name="Rectangle 8"/>
          <p:cNvSpPr/>
          <p:nvPr/>
        </p:nvSpPr>
        <p:spPr>
          <a:xfrm>
            <a:off x="8905875" y="39897050"/>
            <a:ext cx="16643350" cy="48450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pPr lvl="0"/>
            <a:r>
              <a:rPr lang="zh-CN" altLang="en-US" sz="14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我多么希望明天有太阳，</a:t>
            </a:r>
            <a:endParaRPr lang="zh-CN" altLang="en-US" sz="9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5" name="Rectangle 9"/>
          <p:cNvSpPr/>
          <p:nvPr/>
        </p:nvSpPr>
        <p:spPr>
          <a:xfrm>
            <a:off x="23901400" y="40994013"/>
            <a:ext cx="11156950" cy="265112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pPr lvl="0"/>
            <a:r>
              <a:rPr lang="zh-CN" altLang="en-US" sz="14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灼烧我那腐烂</a:t>
            </a:r>
            <a:endParaRPr lang="zh-CN" altLang="en-US" sz="9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6" name="Rectangle 10"/>
          <p:cNvSpPr/>
          <p:nvPr/>
        </p:nvSpPr>
        <p:spPr>
          <a:xfrm>
            <a:off x="-15568612" y="43581638"/>
            <a:ext cx="7499350" cy="30162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pPr lvl="0"/>
            <a:r>
              <a:rPr lang="zh-CN" altLang="en-US" sz="14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的梦想。</a:t>
            </a:r>
            <a:endParaRPr lang="zh-CN" altLang="en-US" sz="9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900113" y="765175"/>
            <a:ext cx="7559675" cy="2800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lvl="0"/>
            <a:r>
              <a:rPr lang="zh-CN" altLang="en-US" sz="4400" b="1" u="none" dirty="0">
                <a:solidFill>
                  <a:srgbClr val="00664D"/>
                </a:solidFill>
                <a:latin typeface="Times New Roman" panose="02020603050405020304" pitchFamily="18" charset="0"/>
                <a:ea typeface="楷体_GB2312" pitchFamily="49" charset="-122"/>
              </a:rPr>
              <a:t>青春是一场无知的奔忙，</a:t>
            </a:r>
          </a:p>
          <a:p>
            <a:pPr lvl="0"/>
            <a:r>
              <a:rPr lang="zh-CN" altLang="en-US" sz="4400" b="1" u="none" dirty="0">
                <a:solidFill>
                  <a:srgbClr val="00664D"/>
                </a:solidFill>
                <a:latin typeface="Times New Roman" panose="02020603050405020304" pitchFamily="18" charset="0"/>
                <a:ea typeface="楷体_GB2312" pitchFamily="49" charset="-122"/>
              </a:rPr>
              <a:t>总会留下颠沛流离的伤。</a:t>
            </a:r>
          </a:p>
          <a:p>
            <a:pPr lvl="0"/>
            <a:r>
              <a:rPr lang="zh-CN" altLang="en-US" sz="4400" b="1" u="none" dirty="0">
                <a:solidFill>
                  <a:srgbClr val="00664D"/>
                </a:solidFill>
                <a:latin typeface="Times New Roman" panose="02020603050405020304" pitchFamily="18" charset="0"/>
                <a:ea typeface="楷体_GB2312" pitchFamily="49" charset="-122"/>
              </a:rPr>
              <a:t>我多么希望明天有太阳，</a:t>
            </a:r>
          </a:p>
          <a:p>
            <a:pPr lvl="0"/>
            <a:r>
              <a:rPr lang="zh-CN" altLang="en-US" sz="4400" b="1" u="none" dirty="0">
                <a:solidFill>
                  <a:srgbClr val="00664D"/>
                </a:solidFill>
                <a:latin typeface="Times New Roman" panose="02020603050405020304" pitchFamily="18" charset="0"/>
                <a:ea typeface="楷体_GB2312" pitchFamily="49" charset="-122"/>
              </a:rPr>
              <a:t>灼烧我那腐烂的梦想。</a:t>
            </a:r>
          </a:p>
        </p:txBody>
      </p:sp>
      <p:sp>
        <p:nvSpPr>
          <p:cNvPr id="17418" name="Rectangle 12"/>
          <p:cNvSpPr/>
          <p:nvPr/>
        </p:nvSpPr>
        <p:spPr>
          <a:xfrm>
            <a:off x="215900" y="4652963"/>
            <a:ext cx="8604250" cy="14319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r>
              <a:rPr lang="zh-CN" altLang="en-US" sz="4400" b="1" u="none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不懂这大学之道的，不懂得独善其身的，代价将会是我们的梦想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/>
          <p:nvPr/>
        </p:nvSpPr>
        <p:spPr>
          <a:xfrm>
            <a:off x="0" y="692150"/>
            <a:ext cx="9144000" cy="4535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>
              <a:lnSpc>
                <a:spcPct val="90000"/>
              </a:lnSpc>
            </a:pP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古之欲明明德于天下者，先治其国；</a:t>
            </a:r>
          </a:p>
          <a:p>
            <a:pPr lvl="0" algn="just" eaLnBrk="1" hangingPunct="1">
              <a:lnSpc>
                <a:spcPct val="90000"/>
              </a:lnSpc>
            </a:pP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欲治其国者，先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齐其家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； </a:t>
            </a:r>
          </a:p>
          <a:p>
            <a:pPr lvl="0" algn="just" eaLnBrk="1" hangingPunct="1">
              <a:lnSpc>
                <a:spcPct val="90000"/>
              </a:lnSpc>
            </a:pP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欲齐其家者，先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修其身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1" hangingPunct="1">
              <a:lnSpc>
                <a:spcPct val="90000"/>
              </a:lnSpc>
            </a:pP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欲修其身者，先正其心；</a:t>
            </a:r>
          </a:p>
          <a:p>
            <a:pPr lvl="0" algn="just" eaLnBrk="1" hangingPunct="1">
              <a:lnSpc>
                <a:spcPct val="90000"/>
              </a:lnSpc>
            </a:pP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欲正其心者，先诚其意；</a:t>
            </a:r>
          </a:p>
          <a:p>
            <a:pPr lvl="0" algn="just" eaLnBrk="1" hangingPunct="1">
              <a:lnSpc>
                <a:spcPct val="90000"/>
              </a:lnSpc>
            </a:pP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欲诚其意者，先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致其知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 lvl="0" algn="just" eaLnBrk="1" hangingPunct="1">
              <a:lnSpc>
                <a:spcPct val="90000"/>
              </a:lnSpc>
            </a:pP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致知在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格物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1" hangingPunct="1">
              <a:lnSpc>
                <a:spcPct val="90000"/>
              </a:lnSpc>
            </a:pPr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1" hangingPunct="1">
              <a:lnSpc>
                <a:spcPct val="90000"/>
              </a:lnSpc>
            </a:pPr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2363" y="1196975"/>
            <a:ext cx="37861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使家庭、家族和和美美</a:t>
            </a:r>
            <a:endParaRPr lang="zh-CN" altLang="en-US" sz="2800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3800" y="1700213"/>
            <a:ext cx="2714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修养自身的品性</a:t>
            </a:r>
            <a:endParaRPr lang="zh-CN" altLang="en-US" sz="2800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9700" y="3213100"/>
            <a:ext cx="34559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使自己获得知识</a:t>
            </a:r>
            <a:endParaRPr lang="zh-CN" altLang="en-US" sz="3200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2138" y="3644900"/>
            <a:ext cx="31908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探究事物原理</a:t>
            </a:r>
            <a:endParaRPr lang="zh-CN" altLang="en-US" sz="3200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0" y="857250"/>
            <a:ext cx="9144000" cy="5700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古代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那些想把完美的德行昭示，阐明于天下的人，就要先治理好自己的国家；要想治理好自己的国家，先要管理好自己的家庭和家族；要想管理好自己的家庭和家族，先要修养自身的品性；要想修养自身的品性，先要先端正自己的内心；要想端正自己的内心，先要使自己的心意诚实；要想使自己的心意诚实，先要获得知识；而要获得知识，关键在于研究万事万物，推究事物的原理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14313"/>
            <a:ext cx="17145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译文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/>
          <p:nvPr/>
        </p:nvSpPr>
        <p:spPr>
          <a:xfrm>
            <a:off x="2124075" y="981075"/>
            <a:ext cx="5689600" cy="4703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90000"/>
              </a:lnSpc>
            </a:pPr>
            <a:r>
              <a:rPr lang="zh-CN" altLang="en-US" sz="48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物格而后知至；</a:t>
            </a:r>
          </a:p>
          <a:p>
            <a:pPr lvl="0" eaLnBrk="1" hangingPunct="1">
              <a:lnSpc>
                <a:spcPct val="90000"/>
              </a:lnSpc>
            </a:pPr>
            <a:r>
              <a:rPr lang="zh-CN" altLang="en-US" sz="48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知至而后意诚；</a:t>
            </a:r>
          </a:p>
          <a:p>
            <a:pPr lvl="0" eaLnBrk="1" hangingPunct="1">
              <a:lnSpc>
                <a:spcPct val="90000"/>
              </a:lnSpc>
            </a:pPr>
            <a:r>
              <a:rPr lang="zh-CN" altLang="en-US" sz="48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意诚而后心正；</a:t>
            </a:r>
          </a:p>
          <a:p>
            <a:pPr lvl="0" eaLnBrk="1" hangingPunct="1">
              <a:lnSpc>
                <a:spcPct val="90000"/>
              </a:lnSpc>
            </a:pPr>
            <a:r>
              <a:rPr lang="zh-CN" altLang="en-US" sz="48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心正而后身修；</a:t>
            </a:r>
          </a:p>
          <a:p>
            <a:pPr lvl="0" eaLnBrk="1" hangingPunct="1">
              <a:lnSpc>
                <a:spcPct val="90000"/>
              </a:lnSpc>
            </a:pPr>
            <a:r>
              <a:rPr lang="zh-CN" altLang="en-US" sz="48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身修而后家齐；</a:t>
            </a:r>
          </a:p>
          <a:p>
            <a:pPr lvl="0" eaLnBrk="1" hangingPunct="1">
              <a:lnSpc>
                <a:spcPct val="90000"/>
              </a:lnSpc>
            </a:pPr>
            <a:r>
              <a:rPr lang="zh-CN" altLang="en-US" sz="48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家齐而后国治；</a:t>
            </a:r>
          </a:p>
          <a:p>
            <a:pPr lvl="0" eaLnBrk="1" hangingPunct="1">
              <a:lnSpc>
                <a:spcPct val="90000"/>
              </a:lnSpc>
            </a:pPr>
            <a:r>
              <a:rPr lang="zh-CN" altLang="en-US" sz="48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国治而后天下平。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idx="1"/>
          </p:nvPr>
        </p:nvSpPr>
        <p:spPr>
          <a:xfrm>
            <a:off x="395288" y="404813"/>
            <a:ext cx="8064500" cy="3095625"/>
          </a:xfrm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就国学的内容而言，占主导地位的应是</a:t>
            </a:r>
            <a:r>
              <a:rPr lang="zh-CN" altLang="en-US" sz="40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儒家的著作和学说，尤其是经典著作</a:t>
            </a:r>
            <a:r>
              <a:rPr lang="zh-CN" altLang="en-US" sz="40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40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四书五经</a:t>
            </a:r>
            <a:r>
              <a:rPr lang="zh-CN" altLang="en-US" sz="40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40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。</a:t>
            </a:r>
          </a:p>
        </p:txBody>
      </p:sp>
      <p:pic>
        <p:nvPicPr>
          <p:cNvPr id="3075" name="Picture 3" descr="12593771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7625" y="3924300"/>
            <a:ext cx="2746375" cy="293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611188" y="3141663"/>
            <a:ext cx="1728788" cy="792163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四书</a:t>
            </a:r>
          </a:p>
        </p:txBody>
      </p:sp>
      <p:sp>
        <p:nvSpPr>
          <p:cNvPr id="9221" name="Oval 5"/>
          <p:cNvSpPr>
            <a:spLocks noChangeArrowheads="1"/>
          </p:cNvSpPr>
          <p:nvPr/>
        </p:nvSpPr>
        <p:spPr bwMode="auto">
          <a:xfrm>
            <a:off x="684213" y="4294188"/>
            <a:ext cx="1728788" cy="792163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五经</a:t>
            </a:r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2627313" y="3141663"/>
            <a:ext cx="5761038" cy="863600"/>
          </a:xfrm>
          <a:prstGeom prst="flowChartTerminator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论语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》《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孟子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》《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大学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中庸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》</a:t>
            </a:r>
          </a:p>
        </p:txBody>
      </p:sp>
      <p:sp>
        <p:nvSpPr>
          <p:cNvPr id="9223" name="AutoShape 7"/>
          <p:cNvSpPr>
            <a:spLocks noChangeArrowheads="1"/>
          </p:cNvSpPr>
          <p:nvPr/>
        </p:nvSpPr>
        <p:spPr bwMode="auto">
          <a:xfrm>
            <a:off x="2627313" y="4294188"/>
            <a:ext cx="5761038" cy="863600"/>
          </a:xfrm>
          <a:prstGeom prst="flowChartTerminator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诗经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》《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尚书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》《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礼记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》《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易经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》《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春秋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》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 animBg="1"/>
      <p:bldP spid="9222" grpId="0" animBg="1"/>
      <p:bldP spid="92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/>
          <p:nvPr/>
        </p:nvSpPr>
        <p:spPr>
          <a:xfrm>
            <a:off x="539750" y="692150"/>
            <a:ext cx="8388350" cy="5516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ts val="4700"/>
              </a:lnSpc>
            </a:pPr>
            <a:r>
              <a:rPr lang="zh-CN" altLang="en-US" sz="4400" b="1" u="none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译文</a:t>
            </a:r>
            <a:r>
              <a:rPr lang="zh-CN" altLang="en-US" sz="4400" b="1" u="none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4400" b="1" u="none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ts val="4700"/>
              </a:lnSpc>
            </a:pPr>
            <a:r>
              <a:rPr lang="en-US" altLang="zh-CN" sz="4400" b="1" u="none" dirty="0" smtClean="0">
                <a:latin typeface="宋体" panose="02010600030101010101" pitchFamily="2" charset="-122"/>
              </a:rPr>
              <a:t> </a:t>
            </a:r>
            <a:r>
              <a:rPr lang="en-US" altLang="zh-CN" sz="4400" b="1" u="none" dirty="0" smtClean="0">
                <a:latin typeface="宋体" panose="02010600030101010101" pitchFamily="2" charset="-122"/>
              </a:rPr>
              <a:t>   </a:t>
            </a:r>
            <a:r>
              <a:rPr lang="zh-CN" altLang="en-US" sz="4400" b="1" u="none" dirty="0" smtClean="0">
                <a:latin typeface="宋体" panose="02010600030101010101" pitchFamily="2" charset="-122"/>
                <a:ea typeface="宋体" panose="02010600030101010101" pitchFamily="2" charset="-122"/>
              </a:rPr>
              <a:t>研究</a:t>
            </a:r>
            <a:r>
              <a:rPr lang="zh-CN" altLang="en-US" sz="44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万物，推究事物的原理，然后才能获得知识；获得知识后心意才能诚实；心意诚实了，内心自然会端正；内心端正了，才能修养品性；自身修养好了，家庭就会得到整治；家庭整治好了，才能治理好国家；治理好国家后天下才能太平。 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/>
          <p:nvPr/>
        </p:nvSpPr>
        <p:spPr>
          <a:xfrm>
            <a:off x="0" y="500063"/>
            <a:ext cx="9144000" cy="3548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>
              <a:lnSpc>
                <a:spcPct val="90000"/>
              </a:lnSpc>
            </a:pPr>
            <a:r>
              <a:rPr lang="zh-CN" altLang="en-US" sz="3600" b="1" u="none" dirty="0">
                <a:latin typeface="黑体" panose="02010609060101010101" pitchFamily="2" charset="-122"/>
                <a:ea typeface="黑体" panose="02010609060101010101" pitchFamily="2" charset="-122"/>
              </a:rPr>
              <a:t>自天子以至于庶人，</a:t>
            </a:r>
            <a:r>
              <a:rPr lang="zh-CN" altLang="en-US" sz="3600" b="1" u="none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壹</a:t>
            </a:r>
            <a:r>
              <a:rPr lang="zh-CN" altLang="en-US" sz="3600" b="1" u="none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3600" b="1" u="none" dirty="0">
                <a:latin typeface="黑体" panose="02010609060101010101" pitchFamily="2" charset="-122"/>
                <a:ea typeface="黑体" panose="02010609060101010101" pitchFamily="2" charset="-122"/>
              </a:rPr>
              <a:t>皆以修身为</a:t>
            </a:r>
            <a:r>
              <a:rPr lang="zh-CN" altLang="en-US" sz="3600" b="1" u="none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</a:t>
            </a:r>
            <a:r>
              <a:rPr lang="zh-CN" altLang="en-US" sz="3600" b="1" u="none" dirty="0">
                <a:latin typeface="黑体" panose="02010609060101010101" pitchFamily="2" charset="-122"/>
                <a:ea typeface="黑体" panose="02010609060101010101" pitchFamily="2" charset="-122"/>
              </a:rPr>
              <a:t>。其</a:t>
            </a:r>
            <a:endParaRPr lang="en-US" altLang="zh-CN" sz="3600" b="1" u="none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 eaLnBrk="1" hangingPunct="1">
              <a:lnSpc>
                <a:spcPct val="90000"/>
              </a:lnSpc>
            </a:pPr>
            <a:endParaRPr lang="en-US" altLang="zh-CN" sz="3600" b="1" u="none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 eaLnBrk="1" hangingPunct="1">
              <a:lnSpc>
                <a:spcPct val="90000"/>
              </a:lnSpc>
            </a:pPr>
            <a:endParaRPr lang="en-US" altLang="zh-CN" sz="3600" b="1" u="none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 eaLnBrk="1" hangingPunct="1">
              <a:lnSpc>
                <a:spcPct val="90000"/>
              </a:lnSpc>
            </a:pPr>
            <a:r>
              <a:rPr lang="zh-CN" altLang="en-US" sz="3600" b="1" u="none" dirty="0">
                <a:latin typeface="黑体" panose="02010609060101010101" pitchFamily="2" charset="-122"/>
                <a:ea typeface="黑体" panose="02010609060101010101" pitchFamily="2" charset="-122"/>
              </a:rPr>
              <a:t>本乱而</a:t>
            </a:r>
            <a:r>
              <a:rPr lang="zh-CN" altLang="en-US" sz="3600" b="1" u="none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末</a:t>
            </a:r>
            <a:r>
              <a:rPr lang="zh-CN" altLang="en-US" sz="3600" b="1" u="none" dirty="0">
                <a:latin typeface="黑体" panose="02010609060101010101" pitchFamily="2" charset="-122"/>
                <a:ea typeface="黑体" panose="02010609060101010101" pitchFamily="2" charset="-122"/>
              </a:rPr>
              <a:t>治者， 否矣。</a:t>
            </a:r>
            <a:r>
              <a:rPr lang="zh-CN" altLang="en-US" sz="3600" b="1" u="none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其所厚者薄</a:t>
            </a:r>
            <a:r>
              <a:rPr lang="zh-CN" altLang="en-US" sz="3600" b="1" u="none" dirty="0">
                <a:latin typeface="黑体" panose="02010609060101010101" pitchFamily="2" charset="-122"/>
                <a:ea typeface="黑体" panose="02010609060101010101" pitchFamily="2" charset="-122"/>
              </a:rPr>
              <a:t>，而其所</a:t>
            </a:r>
            <a:endParaRPr lang="en-US" altLang="zh-CN" sz="3600" b="1" u="none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 eaLnBrk="1" hangingPunct="1">
              <a:lnSpc>
                <a:spcPct val="90000"/>
              </a:lnSpc>
            </a:pPr>
            <a:endParaRPr lang="en-US" altLang="zh-CN" sz="3600" b="1" u="none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 eaLnBrk="1" hangingPunct="1">
              <a:lnSpc>
                <a:spcPct val="90000"/>
              </a:lnSpc>
            </a:pPr>
            <a:endParaRPr lang="en-US" altLang="zh-CN" sz="3600" b="1" u="none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 eaLnBrk="1" hangingPunct="1">
              <a:lnSpc>
                <a:spcPct val="90000"/>
              </a:lnSpc>
            </a:pPr>
            <a:r>
              <a:rPr lang="zh-CN" altLang="en-US" sz="3600" b="1" u="none" dirty="0">
                <a:latin typeface="黑体" panose="02010609060101010101" pitchFamily="2" charset="-122"/>
                <a:ea typeface="黑体" panose="02010609060101010101" pitchFamily="2" charset="-122"/>
              </a:rPr>
              <a:t>薄者厚，</a:t>
            </a:r>
            <a:r>
              <a:rPr lang="zh-CN" altLang="en-US" sz="3600" b="1" u="none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未之有也</a:t>
            </a:r>
            <a:r>
              <a:rPr lang="zh-CN" altLang="en-US" sz="3600" b="1" u="none" dirty="0">
                <a:latin typeface="黑体" panose="02010609060101010101" pitchFamily="2" charset="-122"/>
                <a:ea typeface="黑体" panose="02010609060101010101" pitchFamily="2" charset="-122"/>
              </a:rPr>
              <a:t>！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71938" y="1214438"/>
            <a:ext cx="9286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一切</a:t>
            </a:r>
            <a:endParaRPr lang="zh-CN" altLang="en-US" sz="2800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72313" y="1143000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根本</a:t>
            </a:r>
            <a:endParaRPr lang="zh-CN" altLang="en-US" sz="2800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75" y="2643188"/>
            <a:ext cx="23574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枝末、枝节</a:t>
            </a:r>
            <a:endParaRPr lang="zh-CN" altLang="en-US" sz="2800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3438" y="2714625"/>
            <a:ext cx="30718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所重视的反而薄弱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0125" y="4357688"/>
            <a:ext cx="635793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即“未有之也”。</a:t>
            </a:r>
            <a:endParaRPr lang="en-US" altLang="zh-CN" sz="2800" b="1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没有这样的道理（事情、做法等）</a:t>
            </a:r>
            <a:endParaRPr lang="zh-CN" altLang="en-US" sz="2800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/>
          <p:nvPr/>
        </p:nvSpPr>
        <p:spPr>
          <a:xfrm>
            <a:off x="323850" y="620713"/>
            <a:ext cx="8532813" cy="49141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ts val="4700"/>
              </a:lnSpc>
            </a:pPr>
            <a:r>
              <a:rPr lang="zh-CN" altLang="en-US" sz="48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800" b="1" u="none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译文</a:t>
            </a:r>
            <a:r>
              <a:rPr lang="zh-CN" altLang="en-US" sz="4800" b="1" u="none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4800" b="1" u="none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ts val="4700"/>
              </a:lnSpc>
            </a:pPr>
            <a:r>
              <a:rPr lang="en-US" altLang="zh-CN" sz="4800" b="1" u="none" dirty="0" smtClean="0">
                <a:latin typeface="宋体" panose="02010600030101010101" pitchFamily="2" charset="-122"/>
              </a:rPr>
              <a:t> </a:t>
            </a:r>
            <a:r>
              <a:rPr lang="en-US" altLang="zh-CN" sz="4800" b="1" u="none" dirty="0" smtClean="0">
                <a:latin typeface="宋体" panose="02010600030101010101" pitchFamily="2" charset="-122"/>
              </a:rPr>
              <a:t>   </a:t>
            </a:r>
            <a:r>
              <a:rPr lang="zh-CN" altLang="en-US" sz="4800" b="1" u="none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  <a:r>
              <a:rPr lang="zh-CN" altLang="en-US" sz="48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自君王，下至平民百姓，一律都要以修养品性为根本。根本问题没有抓好，而把其他枝节问题解决了，那是不可能的。他所重视的反而薄弱，他所轻视的反而厚重，从来没有这样的事情！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/>
          <p:nvPr/>
        </p:nvSpPr>
        <p:spPr>
          <a:xfrm>
            <a:off x="1908175" y="404813"/>
            <a:ext cx="2238375" cy="5946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8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平天下</a:t>
            </a:r>
          </a:p>
          <a:p>
            <a:pPr lvl="0" eaLnBrk="1" hangingPunct="1"/>
            <a:r>
              <a:rPr lang="zh-CN" altLang="en-US" sz="48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治国</a:t>
            </a:r>
          </a:p>
          <a:p>
            <a:pPr lvl="0" eaLnBrk="1" hangingPunct="1"/>
            <a:r>
              <a:rPr lang="zh-CN" altLang="en-US" sz="48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齐家</a:t>
            </a:r>
          </a:p>
          <a:p>
            <a:pPr lvl="0" eaLnBrk="1" hangingPunct="1"/>
            <a:r>
              <a:rPr lang="zh-CN" altLang="en-US" sz="48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修身</a:t>
            </a:r>
          </a:p>
          <a:p>
            <a:pPr lvl="0" eaLnBrk="1" hangingPunct="1"/>
            <a:r>
              <a:rPr lang="zh-CN" altLang="en-US" sz="48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正心</a:t>
            </a:r>
          </a:p>
          <a:p>
            <a:pPr lvl="0" eaLnBrk="1" hangingPunct="1"/>
            <a:r>
              <a:rPr lang="zh-CN" altLang="en-US" sz="48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诚意</a:t>
            </a:r>
          </a:p>
          <a:p>
            <a:pPr lvl="0" eaLnBrk="1" hangingPunct="1"/>
            <a:r>
              <a:rPr lang="zh-CN" altLang="en-US" sz="48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致知</a:t>
            </a:r>
          </a:p>
          <a:p>
            <a:pPr lvl="0" eaLnBrk="1" hangingPunct="1"/>
            <a:r>
              <a:rPr lang="zh-CN" altLang="en-US" sz="48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格物</a:t>
            </a:r>
          </a:p>
        </p:txBody>
      </p:sp>
      <p:sp>
        <p:nvSpPr>
          <p:cNvPr id="64516" name="Rectangle 4"/>
          <p:cNvSpPr/>
          <p:nvPr/>
        </p:nvSpPr>
        <p:spPr>
          <a:xfrm>
            <a:off x="4572000" y="404813"/>
            <a:ext cx="4451350" cy="814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800" u="none" dirty="0">
                <a:solidFill>
                  <a:srgbClr val="0033CC"/>
                </a:solidFill>
                <a:latin typeface="Franklin Gothic Book" pitchFamily="34" charset="0"/>
                <a:ea typeface="黑体" panose="02010609060101010101" pitchFamily="2" charset="-122"/>
              </a:rPr>
              <a:t>使天下归于太平</a:t>
            </a:r>
          </a:p>
          <a:p>
            <a:pPr lvl="0" eaLnBrk="1" hangingPunct="1"/>
            <a:r>
              <a:rPr lang="zh-CN" altLang="en-US" sz="4800" u="none" dirty="0">
                <a:solidFill>
                  <a:srgbClr val="0033CC"/>
                </a:solidFill>
                <a:latin typeface="Franklin Gothic Book" pitchFamily="34" charset="0"/>
                <a:ea typeface="黑体" panose="02010609060101010101" pitchFamily="2" charset="-122"/>
              </a:rPr>
              <a:t>治理国家</a:t>
            </a:r>
          </a:p>
          <a:p>
            <a:pPr lvl="0" eaLnBrk="1" hangingPunct="1"/>
            <a:r>
              <a:rPr lang="zh-CN" altLang="en-US" sz="4800" u="none" dirty="0">
                <a:solidFill>
                  <a:srgbClr val="0033CC"/>
                </a:solidFill>
                <a:latin typeface="Franklin Gothic Book" pitchFamily="34" charset="0"/>
                <a:ea typeface="黑体" panose="02010609060101010101" pitchFamily="2" charset="-122"/>
              </a:rPr>
              <a:t>整治家庭</a:t>
            </a:r>
          </a:p>
          <a:p>
            <a:pPr lvl="0" eaLnBrk="1" hangingPunct="1"/>
            <a:r>
              <a:rPr lang="zh-CN" altLang="en-US" sz="4800" u="none" dirty="0">
                <a:solidFill>
                  <a:srgbClr val="0033CC"/>
                </a:solidFill>
                <a:latin typeface="Franklin Gothic Book" pitchFamily="34" charset="0"/>
                <a:ea typeface="黑体" panose="02010609060101010101" pitchFamily="2" charset="-122"/>
              </a:rPr>
              <a:t>修养自身</a:t>
            </a:r>
          </a:p>
          <a:p>
            <a:pPr lvl="0" eaLnBrk="1" hangingPunct="1"/>
            <a:r>
              <a:rPr lang="zh-CN" altLang="en-US" sz="4800" u="none" dirty="0">
                <a:solidFill>
                  <a:srgbClr val="0033CC"/>
                </a:solidFill>
                <a:latin typeface="Franklin Gothic Book" pitchFamily="34" charset="0"/>
                <a:ea typeface="黑体" panose="02010609060101010101" pitchFamily="2" charset="-122"/>
              </a:rPr>
              <a:t>端正内心</a:t>
            </a:r>
          </a:p>
          <a:p>
            <a:pPr lvl="0" eaLnBrk="1" hangingPunct="1"/>
            <a:r>
              <a:rPr lang="zh-CN" altLang="en-US" sz="4800" u="none" dirty="0">
                <a:solidFill>
                  <a:srgbClr val="0033CC"/>
                </a:solidFill>
                <a:latin typeface="Franklin Gothic Book" pitchFamily="34" charset="0"/>
                <a:ea typeface="黑体" panose="02010609060101010101" pitchFamily="2" charset="-122"/>
              </a:rPr>
              <a:t>使心意诚实</a:t>
            </a:r>
          </a:p>
          <a:p>
            <a:pPr lvl="0" eaLnBrk="1" hangingPunct="1"/>
            <a:r>
              <a:rPr lang="zh-CN" altLang="en-US" sz="4800" u="none" dirty="0">
                <a:solidFill>
                  <a:srgbClr val="0033CC"/>
                </a:solidFill>
                <a:latin typeface="Franklin Gothic Book" pitchFamily="34" charset="0"/>
                <a:ea typeface="黑体" panose="02010609060101010101" pitchFamily="2" charset="-122"/>
              </a:rPr>
              <a:t>获得知识</a:t>
            </a:r>
          </a:p>
          <a:p>
            <a:pPr lvl="0" eaLnBrk="1" hangingPunct="1"/>
            <a:r>
              <a:rPr lang="zh-CN" altLang="en-US" sz="4800" u="none" dirty="0">
                <a:solidFill>
                  <a:srgbClr val="0033CC"/>
                </a:solidFill>
                <a:latin typeface="Franklin Gothic Book" pitchFamily="34" charset="0"/>
                <a:ea typeface="黑体" panose="02010609060101010101" pitchFamily="2" charset="-122"/>
              </a:rPr>
              <a:t>探究事物原理</a:t>
            </a:r>
          </a:p>
          <a:p>
            <a:pPr lvl="0" eaLnBrk="1" hangingPunct="1"/>
            <a:endParaRPr lang="zh-CN" altLang="en-US" sz="4800" u="none" dirty="0">
              <a:solidFill>
                <a:srgbClr val="0033CC"/>
              </a:solidFill>
              <a:latin typeface="Franklin Gothic Book" pitchFamily="34" charset="0"/>
              <a:ea typeface="黑体" panose="02010609060101010101" pitchFamily="2" charset="-122"/>
            </a:endParaRPr>
          </a:p>
          <a:p>
            <a:pPr lvl="0" eaLnBrk="1" hangingPunct="1"/>
            <a:endParaRPr lang="zh-CN" altLang="en-US" sz="4800" u="none" dirty="0">
              <a:solidFill>
                <a:srgbClr val="0033CC"/>
              </a:solidFill>
              <a:latin typeface="Franklin Gothic Book" pitchFamily="34" charset="0"/>
              <a:ea typeface="黑体" panose="02010609060101010101" pitchFamily="2" charset="-122"/>
            </a:endParaRPr>
          </a:p>
          <a:p>
            <a:pPr lvl="0" eaLnBrk="1" hangingPunct="1"/>
            <a:endParaRPr lang="zh-CN" altLang="en-US" sz="4800" u="none" dirty="0">
              <a:solidFill>
                <a:srgbClr val="0033CC"/>
              </a:solidFill>
              <a:latin typeface="Franklin Gothic Book" pitchFamily="34" charset="0"/>
              <a:ea typeface="黑体" panose="02010609060101010101" pitchFamily="2" charset="-122"/>
            </a:endParaRPr>
          </a:p>
        </p:txBody>
      </p:sp>
      <p:sp>
        <p:nvSpPr>
          <p:cNvPr id="55300" name="WordArt 5"/>
          <p:cNvSpPr>
            <a:spLocks noChangeArrowheads="1" noChangeShapeType="1" noTextEdit="1"/>
          </p:cNvSpPr>
          <p:nvPr/>
        </p:nvSpPr>
        <p:spPr bwMode="auto">
          <a:xfrm>
            <a:off x="179388" y="1196975"/>
            <a:ext cx="1223962" cy="4365625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rgbClr val="0033CC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大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rgbClr val="0033CC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学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0" i="0" u="sng" strike="noStrike" kern="10" cap="none" spc="0" normalizeH="0" baseline="0" noProof="0">
              <a:ln w="12700">
                <a:solidFill>
                  <a:srgbClr val="FF0000"/>
                </a:solidFill>
                <a:round/>
              </a:ln>
              <a:solidFill>
                <a:srgbClr val="0033CC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rgbClr val="0033CC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八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rgbClr val="0033CC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条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rgbClr val="0033CC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4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4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4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4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4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4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645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645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645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645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645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645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645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645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645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645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645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645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645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645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645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645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645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645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80"/>
                                        <p:tgtEl>
                                          <p:spTgt spid="645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80"/>
                                        <p:tgtEl>
                                          <p:spTgt spid="645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80"/>
                                        <p:tgtEl>
                                          <p:spTgt spid="645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2" dur="80"/>
                                        <p:tgtEl>
                                          <p:spTgt spid="645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3" dur="80"/>
                                        <p:tgtEl>
                                          <p:spTgt spid="645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80"/>
                                        <p:tgtEl>
                                          <p:spTgt spid="645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build="p"/>
      <p:bldP spid="6451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/>
          <p:cNvSpPr/>
          <p:nvPr/>
        </p:nvSpPr>
        <p:spPr>
          <a:xfrm>
            <a:off x="900113" y="1916113"/>
            <a:ext cx="7848600" cy="4392612"/>
          </a:xfrm>
          <a:prstGeom prst="roundRect">
            <a:avLst>
              <a:gd name="adj" fmla="val 5130"/>
            </a:avLst>
          </a:prstGeom>
          <a:noFill/>
          <a:ln w="381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56197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大  学</a:t>
            </a:r>
          </a:p>
        </p:txBody>
      </p:sp>
      <p:sp>
        <p:nvSpPr>
          <p:cNvPr id="26628" name="Rectangle 8"/>
          <p:cNvSpPr/>
          <p:nvPr/>
        </p:nvSpPr>
        <p:spPr>
          <a:xfrm>
            <a:off x="1331913" y="188913"/>
            <a:ext cx="6505575" cy="6048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algn="ctr"/>
            <a:endParaRPr lang="zh-CN" altLang="en-US" sz="3200" b="1" u="none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93" name="Text Box 9"/>
          <p:cNvSpPr txBox="1">
            <a:spLocks noChangeArrowheads="1"/>
          </p:cNvSpPr>
          <p:nvPr/>
        </p:nvSpPr>
        <p:spPr bwMode="auto">
          <a:xfrm>
            <a:off x="1258888" y="1989138"/>
            <a:ext cx="5157788" cy="41624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修身</a:t>
            </a: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正心</a:t>
            </a: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诚意</a:t>
            </a: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致知</a:t>
            </a: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格物</a:t>
            </a:r>
          </a:p>
        </p:txBody>
      </p:sp>
      <p:sp>
        <p:nvSpPr>
          <p:cNvPr id="26630" name="Rectangle 10"/>
          <p:cNvSpPr/>
          <p:nvPr/>
        </p:nvSpPr>
        <p:spPr>
          <a:xfrm>
            <a:off x="971550" y="1557338"/>
            <a:ext cx="3741738" cy="4556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algn="ctr"/>
            <a:endParaRPr lang="zh-CN" altLang="en-US" sz="4400" b="1" u="none" dirty="0">
              <a:solidFill>
                <a:schemeClr val="tx2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grpSp>
        <p:nvGrpSpPr>
          <p:cNvPr id="26631" name="Group 11"/>
          <p:cNvGrpSpPr/>
          <p:nvPr/>
        </p:nvGrpSpPr>
        <p:grpSpPr>
          <a:xfrm>
            <a:off x="250825" y="511175"/>
            <a:ext cx="1944688" cy="1944688"/>
            <a:chOff x="657" y="225"/>
            <a:chExt cx="1225" cy="1225"/>
          </a:xfrm>
        </p:grpSpPr>
        <p:grpSp>
          <p:nvGrpSpPr>
            <p:cNvPr id="26638" name="Group 12"/>
            <p:cNvGrpSpPr/>
            <p:nvPr/>
          </p:nvGrpSpPr>
          <p:grpSpPr>
            <a:xfrm>
              <a:off x="657" y="225"/>
              <a:ext cx="1225" cy="1225"/>
              <a:chOff x="600" y="921"/>
              <a:chExt cx="1976" cy="393"/>
            </a:xfrm>
          </p:grpSpPr>
          <p:sp>
            <p:nvSpPr>
              <p:cNvPr id="26640" name="AutoShape 13"/>
              <p:cNvSpPr/>
              <p:nvPr/>
            </p:nvSpPr>
            <p:spPr>
              <a:xfrm>
                <a:off x="600" y="937"/>
                <a:ext cx="1975" cy="377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lvl="0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3198" name="AutoShape 14"/>
              <p:cNvSpPr>
                <a:spLocks noChangeArrowheads="1"/>
              </p:cNvSpPr>
              <p:nvPr/>
            </p:nvSpPr>
            <p:spPr bwMode="gray">
              <a:xfrm>
                <a:off x="600" y="921"/>
                <a:ext cx="1976" cy="3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642" name="Oval 15"/>
              <p:cNvSpPr/>
              <p:nvPr/>
            </p:nvSpPr>
            <p:spPr>
              <a:xfrm rot="-2566439">
                <a:off x="616" y="981"/>
                <a:ext cx="143" cy="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3200" name="Rectangle 16"/>
            <p:cNvSpPr>
              <a:spLocks noChangeArrowheads="1"/>
            </p:cNvSpPr>
            <p:nvPr/>
          </p:nvSpPr>
          <p:spPr bwMode="auto">
            <a:xfrm>
              <a:off x="657" y="412"/>
              <a:ext cx="1134" cy="62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2" charset="-122"/>
                  <a:cs typeface="+mn-cs"/>
                </a:rPr>
                <a:t>内圣</a:t>
              </a:r>
              <a:endParaRPr kumimoji="1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26632" name="Rectangle 17"/>
          <p:cNvSpPr/>
          <p:nvPr/>
        </p:nvSpPr>
        <p:spPr>
          <a:xfrm>
            <a:off x="1042988" y="2708275"/>
            <a:ext cx="72009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endParaRPr lang="zh-CN" altLang="en-US" sz="2000" u="none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06" name="Text Box 22"/>
          <p:cNvSpPr txBox="1"/>
          <p:nvPr/>
        </p:nvSpPr>
        <p:spPr>
          <a:xfrm>
            <a:off x="2195513" y="3359150"/>
            <a:ext cx="6337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b="1" u="none" dirty="0">
                <a:latin typeface="Arial" panose="020B0604020202020204" pitchFamily="34" charset="0"/>
                <a:ea typeface="宋体" panose="02010600030101010101" pitchFamily="2" charset="-122"/>
              </a:rPr>
              <a:t>若安天下，必先正其身心</a:t>
            </a:r>
            <a:r>
              <a:rPr lang="en-US" altLang="zh-CN" b="1" u="none" dirty="0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b="1" u="none" dirty="0">
                <a:latin typeface="Arial" panose="020B0604020202020204" pitchFamily="34" charset="0"/>
                <a:ea typeface="宋体" panose="02010600030101010101" pitchFamily="2" charset="-122"/>
              </a:rPr>
              <a:t>吴兢</a:t>
            </a:r>
            <a:r>
              <a:rPr lang="en-US" altLang="zh-CN" b="1" u="none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b="1" u="none" dirty="0">
                <a:latin typeface="Arial" panose="020B0604020202020204" pitchFamily="34" charset="0"/>
                <a:ea typeface="宋体" panose="02010600030101010101" pitchFamily="2" charset="-122"/>
              </a:rPr>
              <a:t>贞观政要</a:t>
            </a:r>
            <a:r>
              <a:rPr lang="en-US" altLang="zh-CN" b="1" u="none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</a:p>
        </p:txBody>
      </p:sp>
      <p:sp>
        <p:nvSpPr>
          <p:cNvPr id="93207" name="Text Box 23"/>
          <p:cNvSpPr txBox="1"/>
          <p:nvPr/>
        </p:nvSpPr>
        <p:spPr>
          <a:xfrm>
            <a:off x="2266950" y="4224338"/>
            <a:ext cx="64087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b="1" u="none" dirty="0">
                <a:latin typeface="Arial" panose="020B0604020202020204" pitchFamily="34" charset="0"/>
                <a:ea typeface="宋体" panose="02010600030101010101" pitchFamily="2" charset="-122"/>
              </a:rPr>
              <a:t>万物皆备于我，反身而诚，乐莫大焉。</a:t>
            </a:r>
            <a:r>
              <a:rPr lang="en-US" altLang="zh-CN" b="1" u="none" dirty="0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b="1" u="none" dirty="0">
                <a:latin typeface="Arial" panose="020B0604020202020204" pitchFamily="34" charset="0"/>
                <a:ea typeface="宋体" panose="02010600030101010101" pitchFamily="2" charset="-122"/>
              </a:rPr>
              <a:t>孟子</a:t>
            </a:r>
          </a:p>
        </p:txBody>
      </p:sp>
      <p:sp>
        <p:nvSpPr>
          <p:cNvPr id="93208" name="Text Box 24"/>
          <p:cNvSpPr txBox="1"/>
          <p:nvPr/>
        </p:nvSpPr>
        <p:spPr>
          <a:xfrm>
            <a:off x="2266950" y="5735638"/>
            <a:ext cx="6697663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b="1" u="none" dirty="0" smtClean="0">
                <a:latin typeface="Arial" panose="020B0604020202020204" pitchFamily="34" charset="0"/>
                <a:ea typeface="宋体" panose="02010600030101010101" pitchFamily="2" charset="-122"/>
              </a:rPr>
              <a:t>古人之观</a:t>
            </a:r>
            <a:r>
              <a:rPr lang="zh-CN" altLang="en-US" b="1" u="none" dirty="0">
                <a:latin typeface="Arial" panose="020B0604020202020204" pitchFamily="34" charset="0"/>
                <a:ea typeface="宋体" panose="02010600030101010101" pitchFamily="2" charset="-122"/>
              </a:rPr>
              <a:t>于天地山川虫鱼鸟兽往往有</a:t>
            </a:r>
            <a:r>
              <a:rPr lang="zh-CN" altLang="en-US" b="1" u="none" dirty="0" smtClean="0">
                <a:latin typeface="Arial" panose="020B0604020202020204" pitchFamily="34" charset="0"/>
                <a:ea typeface="宋体" panose="02010600030101010101" pitchFamily="2" charset="-122"/>
              </a:rPr>
              <a:t>得</a:t>
            </a:r>
            <a:r>
              <a:rPr lang="en-US" altLang="zh-CN" b="1" u="none" dirty="0" smtClean="0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b="1" u="none" dirty="0">
                <a:latin typeface="Arial" panose="020B0604020202020204" pitchFamily="34" charset="0"/>
                <a:ea typeface="宋体" panose="02010600030101010101" pitchFamily="2" charset="-122"/>
              </a:rPr>
              <a:t>王安石</a:t>
            </a:r>
          </a:p>
        </p:txBody>
      </p:sp>
      <p:sp>
        <p:nvSpPr>
          <p:cNvPr id="93209" name="Text Box 25"/>
          <p:cNvSpPr txBox="1"/>
          <p:nvPr/>
        </p:nvSpPr>
        <p:spPr>
          <a:xfrm>
            <a:off x="2124075" y="4872038"/>
            <a:ext cx="70199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b="1" u="none" dirty="0">
                <a:latin typeface="Arial" panose="020B0604020202020204" pitchFamily="34" charset="0"/>
                <a:ea typeface="宋体" panose="02010600030101010101" pitchFamily="2" charset="-122"/>
              </a:rPr>
              <a:t>常玉不琢不成文章，君子不学不成其德 </a:t>
            </a:r>
            <a:r>
              <a:rPr lang="en-US" altLang="zh-CN" b="1" u="none" dirty="0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b="1" u="none" dirty="0">
                <a:latin typeface="Arial" panose="020B0604020202020204" pitchFamily="34" charset="0"/>
                <a:ea typeface="宋体" panose="02010600030101010101" pitchFamily="2" charset="-122"/>
              </a:rPr>
              <a:t>董仲舒</a:t>
            </a:r>
            <a:r>
              <a:rPr lang="en-US" altLang="zh-CN" b="1" u="none" dirty="0">
                <a:latin typeface="Arial" panose="020B0604020202020204" pitchFamily="34" charset="0"/>
                <a:ea typeface="宋体" panose="02010600030101010101" pitchFamily="2" charset="-122"/>
              </a:rPr>
              <a:t>  </a:t>
            </a:r>
            <a:endParaRPr lang="zh-CN" altLang="en-US" b="1" u="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11" name="Text Box 27"/>
          <p:cNvSpPr txBox="1"/>
          <p:nvPr/>
        </p:nvSpPr>
        <p:spPr>
          <a:xfrm>
            <a:off x="2268538" y="2565400"/>
            <a:ext cx="56165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b="1" u="none" dirty="0">
                <a:latin typeface="Arial" panose="020B0604020202020204" pitchFamily="34" charset="0"/>
                <a:ea typeface="宋体" panose="02010600030101010101" pitchFamily="2" charset="-122"/>
              </a:rPr>
              <a:t>吾日三省吾身</a:t>
            </a:r>
            <a:r>
              <a:rPr lang="en-US" altLang="zh-CN" b="1" u="none" dirty="0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b="1" u="none" dirty="0">
                <a:latin typeface="Arial" panose="020B0604020202020204" pitchFamily="34" charset="0"/>
                <a:ea typeface="宋体" panose="02010600030101010101" pitchFamily="2" charset="-122"/>
              </a:rPr>
              <a:t>曾子</a:t>
            </a:r>
            <a:r>
              <a:rPr lang="en-US" altLang="zh-CN" b="1" u="none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3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3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3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3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3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3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3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3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3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3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3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06" grpId="0"/>
      <p:bldP spid="93207" grpId="0"/>
      <p:bldP spid="93208" grpId="0"/>
      <p:bldP spid="93209" grpId="0"/>
      <p:bldP spid="932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/>
          <p:cNvSpPr/>
          <p:nvPr/>
        </p:nvSpPr>
        <p:spPr>
          <a:xfrm>
            <a:off x="900113" y="1916113"/>
            <a:ext cx="7704137" cy="3960812"/>
          </a:xfrm>
          <a:prstGeom prst="roundRect">
            <a:avLst>
              <a:gd name="adj" fmla="val 5130"/>
            </a:avLst>
          </a:prstGeom>
          <a:noFill/>
          <a:ln w="381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56197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大  学</a:t>
            </a:r>
          </a:p>
        </p:txBody>
      </p:sp>
      <p:sp>
        <p:nvSpPr>
          <p:cNvPr id="27652" name="Rectangle 8"/>
          <p:cNvSpPr/>
          <p:nvPr/>
        </p:nvSpPr>
        <p:spPr>
          <a:xfrm>
            <a:off x="1331913" y="188913"/>
            <a:ext cx="6505575" cy="6048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algn="ctr"/>
            <a:endParaRPr lang="zh-CN" altLang="en-US" sz="3200" b="1" u="none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69" name="Text Box 9"/>
          <p:cNvSpPr txBox="1">
            <a:spLocks noChangeArrowheads="1"/>
          </p:cNvSpPr>
          <p:nvPr/>
        </p:nvSpPr>
        <p:spPr bwMode="auto">
          <a:xfrm>
            <a:off x="1619250" y="2205038"/>
            <a:ext cx="5157788" cy="34575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平天下</a:t>
            </a: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治国</a:t>
            </a: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齐家</a:t>
            </a: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修身</a:t>
            </a:r>
          </a:p>
        </p:txBody>
      </p:sp>
      <p:grpSp>
        <p:nvGrpSpPr>
          <p:cNvPr id="27654" name="Group 11"/>
          <p:cNvGrpSpPr/>
          <p:nvPr/>
        </p:nvGrpSpPr>
        <p:grpSpPr>
          <a:xfrm>
            <a:off x="107950" y="692150"/>
            <a:ext cx="1944688" cy="1944688"/>
            <a:chOff x="657" y="225"/>
            <a:chExt cx="1225" cy="1225"/>
          </a:xfrm>
        </p:grpSpPr>
        <p:grpSp>
          <p:nvGrpSpPr>
            <p:cNvPr id="27668" name="Group 12"/>
            <p:cNvGrpSpPr/>
            <p:nvPr/>
          </p:nvGrpSpPr>
          <p:grpSpPr>
            <a:xfrm>
              <a:off x="657" y="225"/>
              <a:ext cx="1225" cy="1225"/>
              <a:chOff x="600" y="921"/>
              <a:chExt cx="1976" cy="393"/>
            </a:xfrm>
          </p:grpSpPr>
          <p:sp>
            <p:nvSpPr>
              <p:cNvPr id="27670" name="AutoShape 13"/>
              <p:cNvSpPr/>
              <p:nvPr/>
            </p:nvSpPr>
            <p:spPr>
              <a:xfrm>
                <a:off x="600" y="937"/>
                <a:ext cx="1975" cy="377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lvl="0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174" name="AutoShape 14"/>
              <p:cNvSpPr>
                <a:spLocks noChangeArrowheads="1"/>
              </p:cNvSpPr>
              <p:nvPr/>
            </p:nvSpPr>
            <p:spPr bwMode="gray">
              <a:xfrm>
                <a:off x="600" y="921"/>
                <a:ext cx="1976" cy="3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672" name="Oval 15"/>
              <p:cNvSpPr/>
              <p:nvPr/>
            </p:nvSpPr>
            <p:spPr>
              <a:xfrm rot="-2566439">
                <a:off x="616" y="981"/>
                <a:ext cx="143" cy="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176" name="Rectangle 16"/>
            <p:cNvSpPr>
              <a:spLocks noChangeArrowheads="1"/>
            </p:cNvSpPr>
            <p:nvPr/>
          </p:nvSpPr>
          <p:spPr bwMode="auto">
            <a:xfrm>
              <a:off x="657" y="412"/>
              <a:ext cx="1134" cy="63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60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外王</a:t>
              </a:r>
            </a:p>
          </p:txBody>
        </p:sp>
      </p:grpSp>
      <p:sp>
        <p:nvSpPr>
          <p:cNvPr id="92177" name="Rectangle 17"/>
          <p:cNvSpPr/>
          <p:nvPr/>
        </p:nvSpPr>
        <p:spPr>
          <a:xfrm>
            <a:off x="1042988" y="2708275"/>
            <a:ext cx="72009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endParaRPr lang="zh-CN" altLang="en-US" sz="2000" u="none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85" name="Rectangle 25"/>
          <p:cNvSpPr>
            <a:spLocks noChangeArrowheads="1"/>
          </p:cNvSpPr>
          <p:nvPr/>
        </p:nvSpPr>
        <p:spPr bwMode="gray">
          <a:xfrm>
            <a:off x="3635375" y="2276475"/>
            <a:ext cx="1154113" cy="604838"/>
          </a:xfrm>
          <a:prstGeom prst="rect">
            <a:avLst/>
          </a:prstGeom>
          <a:noFill/>
          <a:ln w="25400">
            <a:solidFill>
              <a:srgbClr val="0000FF"/>
            </a:solidFill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天子</a:t>
            </a:r>
          </a:p>
        </p:txBody>
      </p:sp>
      <p:sp>
        <p:nvSpPr>
          <p:cNvPr id="92198" name="Rectangle 38"/>
          <p:cNvSpPr>
            <a:spLocks noChangeArrowheads="1"/>
          </p:cNvSpPr>
          <p:nvPr/>
        </p:nvSpPr>
        <p:spPr bwMode="gray">
          <a:xfrm>
            <a:off x="3635375" y="3213100"/>
            <a:ext cx="1152525" cy="604838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诸侯</a:t>
            </a:r>
          </a:p>
        </p:txBody>
      </p:sp>
      <p:sp>
        <p:nvSpPr>
          <p:cNvPr id="92199" name="Rectangle 39"/>
          <p:cNvSpPr>
            <a:spLocks noChangeArrowheads="1"/>
          </p:cNvSpPr>
          <p:nvPr/>
        </p:nvSpPr>
        <p:spPr bwMode="gray">
          <a:xfrm>
            <a:off x="3635375" y="4149725"/>
            <a:ext cx="1152525" cy="604838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大夫</a:t>
            </a:r>
          </a:p>
        </p:txBody>
      </p:sp>
      <p:sp>
        <p:nvSpPr>
          <p:cNvPr id="92200" name="Rectangle 40"/>
          <p:cNvSpPr>
            <a:spLocks noChangeArrowheads="1"/>
          </p:cNvSpPr>
          <p:nvPr/>
        </p:nvSpPr>
        <p:spPr bwMode="gray">
          <a:xfrm>
            <a:off x="3789363" y="5084763"/>
            <a:ext cx="1069975" cy="604838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士</a:t>
            </a:r>
          </a:p>
        </p:txBody>
      </p:sp>
      <p:sp>
        <p:nvSpPr>
          <p:cNvPr id="92201" name="Rectangle 41"/>
          <p:cNvSpPr>
            <a:spLocks noChangeArrowheads="1"/>
          </p:cNvSpPr>
          <p:nvPr/>
        </p:nvSpPr>
        <p:spPr bwMode="gray">
          <a:xfrm>
            <a:off x="3635375" y="6092825"/>
            <a:ext cx="1152525" cy="604838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庶人</a:t>
            </a:r>
          </a:p>
        </p:txBody>
      </p:sp>
      <p:sp>
        <p:nvSpPr>
          <p:cNvPr id="92210" name="Line 50"/>
          <p:cNvSpPr/>
          <p:nvPr/>
        </p:nvSpPr>
        <p:spPr>
          <a:xfrm>
            <a:off x="4140200" y="2924175"/>
            <a:ext cx="0" cy="255588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16" name="Line 56"/>
          <p:cNvSpPr/>
          <p:nvPr/>
        </p:nvSpPr>
        <p:spPr>
          <a:xfrm>
            <a:off x="5954713" y="4048125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223" name="Oval 63"/>
          <p:cNvSpPr/>
          <p:nvPr/>
        </p:nvSpPr>
        <p:spPr>
          <a:xfrm>
            <a:off x="3492500" y="4868863"/>
            <a:ext cx="1439863" cy="865187"/>
          </a:xfrm>
          <a:prstGeom prst="ellipse">
            <a:avLst/>
          </a:prstGeom>
          <a:solidFill>
            <a:schemeClr val="bg1">
              <a:alpha val="0"/>
            </a:schemeClr>
          </a:solidFill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26" name="Oval 66"/>
          <p:cNvSpPr/>
          <p:nvPr/>
        </p:nvSpPr>
        <p:spPr>
          <a:xfrm>
            <a:off x="1476375" y="4868863"/>
            <a:ext cx="1439863" cy="865187"/>
          </a:xfrm>
          <a:prstGeom prst="ellipse">
            <a:avLst/>
          </a:prstGeom>
          <a:solidFill>
            <a:schemeClr val="bg1">
              <a:alpha val="0"/>
            </a:schemeClr>
          </a:solidFill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28" name="Line 68"/>
          <p:cNvSpPr/>
          <p:nvPr/>
        </p:nvSpPr>
        <p:spPr>
          <a:xfrm>
            <a:off x="4211638" y="3860800"/>
            <a:ext cx="0" cy="255588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29" name="Line 69"/>
          <p:cNvSpPr/>
          <p:nvPr/>
        </p:nvSpPr>
        <p:spPr>
          <a:xfrm>
            <a:off x="4140200" y="4797425"/>
            <a:ext cx="0" cy="255588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30" name="Line 70"/>
          <p:cNvSpPr/>
          <p:nvPr/>
        </p:nvSpPr>
        <p:spPr>
          <a:xfrm>
            <a:off x="4211638" y="5805488"/>
            <a:ext cx="0" cy="255587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2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2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2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2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2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2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2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9" grpId="0" build="p"/>
      <p:bldP spid="92177" grpId="0"/>
      <p:bldP spid="92185" grpId="0" animBg="1"/>
      <p:bldP spid="92198" grpId="0" animBg="1"/>
      <p:bldP spid="92199" grpId="0" animBg="1"/>
      <p:bldP spid="92200" grpId="0" animBg="1"/>
      <p:bldP spid="92201" grpId="0" animBg="1"/>
      <p:bldP spid="92223" grpId="0" animBg="1"/>
      <p:bldP spid="922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大  学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1114425" y="3573463"/>
            <a:ext cx="7058025" cy="2016125"/>
            <a:chOff x="702" y="2251"/>
            <a:chExt cx="4446" cy="1270"/>
          </a:xfrm>
        </p:grpSpPr>
        <p:grpSp>
          <p:nvGrpSpPr>
            <p:cNvPr id="28685" name="Group 4"/>
            <p:cNvGrpSpPr/>
            <p:nvPr/>
          </p:nvGrpSpPr>
          <p:grpSpPr>
            <a:xfrm>
              <a:off x="702" y="2251"/>
              <a:ext cx="4446" cy="1270"/>
              <a:chOff x="793" y="799"/>
              <a:chExt cx="4446" cy="1270"/>
            </a:xfrm>
          </p:grpSpPr>
          <p:sp>
            <p:nvSpPr>
              <p:cNvPr id="94213" name="Rectangle 5"/>
              <p:cNvSpPr>
                <a:spLocks noChangeArrowheads="1"/>
              </p:cNvSpPr>
              <p:nvPr/>
            </p:nvSpPr>
            <p:spPr bwMode="auto">
              <a:xfrm>
                <a:off x="793" y="890"/>
                <a:ext cx="4446" cy="1179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28688" name="Picture 6" descr="未标题-123"/>
              <p:cNvPicPr>
                <a:picLocks noChangeAspect="1"/>
              </p:cNvPicPr>
              <p:nvPr/>
            </p:nvPicPr>
            <p:blipFill>
              <a:blip r:embed="rId2"/>
              <a:srcRect l="945" r="68069" b="13339"/>
              <a:stretch>
                <a:fillRect/>
              </a:stretch>
            </p:blipFill>
            <p:spPr>
              <a:xfrm>
                <a:off x="793" y="799"/>
                <a:ext cx="681" cy="12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89" name="Rectangle 7"/>
              <p:cNvSpPr/>
              <p:nvPr/>
            </p:nvSpPr>
            <p:spPr>
              <a:xfrm>
                <a:off x="1519" y="981"/>
                <a:ext cx="3584" cy="952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4216" name="Rectangle 8"/>
            <p:cNvSpPr>
              <a:spLocks noChangeArrowheads="1"/>
            </p:cNvSpPr>
            <p:nvPr/>
          </p:nvSpPr>
          <p:spPr bwMode="auto">
            <a:xfrm>
              <a:off x="1701" y="2478"/>
              <a:ext cx="3311" cy="75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lvl="0" eaLnBrk="1" hangingPunct="1">
                <a:lnSpc>
                  <a:spcPct val="130000"/>
                </a:lnSpc>
              </a:pPr>
              <a:r>
                <a:rPr lang="zh-CN" altLang="en-US" sz="2800" b="1" u="none" dirty="0">
                  <a:solidFill>
                    <a:srgbClr val="99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      </a:t>
              </a:r>
              <a:r>
                <a:rPr lang="zh-CN" altLang="en-US" sz="2800" b="1" u="none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士</a:t>
              </a:r>
              <a:r>
                <a:rPr lang="zh-CN" altLang="en-US" sz="2800" b="1" u="none" dirty="0">
                  <a:solidFill>
                    <a:srgbClr val="99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不可以不弘毅，任重而道远。（</a:t>
              </a:r>
              <a:r>
                <a:rPr lang="en-US" altLang="zh-CN" sz="2800" b="1" u="none" dirty="0">
                  <a:solidFill>
                    <a:srgbClr val="99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《</a:t>
              </a:r>
              <a:r>
                <a:rPr lang="zh-CN" altLang="en-US" sz="2800" b="1" u="none" dirty="0">
                  <a:solidFill>
                    <a:srgbClr val="99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论语</a:t>
              </a:r>
              <a:r>
                <a:rPr lang="en-US" altLang="zh-CN" sz="2800" b="1" u="none" dirty="0">
                  <a:solidFill>
                    <a:srgbClr val="99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·</a:t>
              </a:r>
              <a:r>
                <a:rPr lang="zh-CN" altLang="en-US" sz="2800" b="1" u="none" dirty="0">
                  <a:solidFill>
                    <a:srgbClr val="99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泰伯</a:t>
              </a:r>
              <a:r>
                <a:rPr lang="en-US" altLang="zh-CN" sz="2800" b="1" u="none" dirty="0">
                  <a:solidFill>
                    <a:srgbClr val="99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》</a:t>
              </a:r>
              <a:r>
                <a:rPr lang="zh-CN" altLang="en-US" sz="2800" b="1" u="none" dirty="0">
                  <a:solidFill>
                    <a:srgbClr val="99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）</a:t>
              </a: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1042988" y="1125538"/>
            <a:ext cx="7058025" cy="2159000"/>
            <a:chOff x="657" y="709"/>
            <a:chExt cx="4446" cy="1360"/>
          </a:xfrm>
        </p:grpSpPr>
        <p:grpSp>
          <p:nvGrpSpPr>
            <p:cNvPr id="28677" name="Group 10"/>
            <p:cNvGrpSpPr/>
            <p:nvPr/>
          </p:nvGrpSpPr>
          <p:grpSpPr>
            <a:xfrm>
              <a:off x="657" y="799"/>
              <a:ext cx="4446" cy="1270"/>
              <a:chOff x="793" y="799"/>
              <a:chExt cx="4446" cy="1270"/>
            </a:xfrm>
          </p:grpSpPr>
          <p:sp>
            <p:nvSpPr>
              <p:cNvPr id="94219" name="Rectangle 11"/>
              <p:cNvSpPr>
                <a:spLocks noChangeArrowheads="1"/>
              </p:cNvSpPr>
              <p:nvPr/>
            </p:nvSpPr>
            <p:spPr bwMode="auto">
              <a:xfrm>
                <a:off x="793" y="890"/>
                <a:ext cx="4446" cy="1179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28683" name="Picture 12" descr="未标题-123"/>
              <p:cNvPicPr>
                <a:picLocks noChangeAspect="1"/>
              </p:cNvPicPr>
              <p:nvPr/>
            </p:nvPicPr>
            <p:blipFill>
              <a:blip r:embed="rId2"/>
              <a:srcRect l="945" r="68069" b="13339"/>
              <a:stretch>
                <a:fillRect/>
              </a:stretch>
            </p:blipFill>
            <p:spPr>
              <a:xfrm>
                <a:off x="793" y="799"/>
                <a:ext cx="681" cy="12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84" name="Rectangle 13"/>
              <p:cNvSpPr/>
              <p:nvPr/>
            </p:nvSpPr>
            <p:spPr>
              <a:xfrm>
                <a:off x="1519" y="981"/>
                <a:ext cx="3584" cy="952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4222" name="Rectangle 14"/>
            <p:cNvSpPr>
              <a:spLocks noChangeArrowheads="1"/>
            </p:cNvSpPr>
            <p:nvPr/>
          </p:nvSpPr>
          <p:spPr bwMode="auto">
            <a:xfrm>
              <a:off x="1655" y="1071"/>
              <a:ext cx="3221" cy="75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lvl="0" eaLnBrk="1" hangingPunct="1"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800" b="1" u="none" dirty="0">
                  <a:solidFill>
                    <a:srgbClr val="99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       自</a:t>
              </a:r>
              <a:r>
                <a:rPr lang="zh-CN" altLang="en-US" sz="2800" b="1" u="none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天子</a:t>
              </a:r>
              <a:r>
                <a:rPr lang="zh-CN" altLang="en-US" sz="2800" b="1" u="none" dirty="0">
                  <a:solidFill>
                    <a:srgbClr val="99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以至于</a:t>
              </a:r>
              <a:r>
                <a:rPr lang="zh-CN" altLang="en-US" sz="2800" b="1" u="none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庶人</a:t>
              </a:r>
              <a:r>
                <a:rPr lang="zh-CN" altLang="en-US" sz="2800" b="1" u="none" dirty="0">
                  <a:solidFill>
                    <a:srgbClr val="99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，一是皆以修身为本。（</a:t>
              </a:r>
              <a:r>
                <a:rPr lang="en-US" altLang="zh-CN" sz="2800" b="1" u="none" dirty="0">
                  <a:solidFill>
                    <a:srgbClr val="99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《</a:t>
              </a:r>
              <a:r>
                <a:rPr lang="zh-CN" altLang="en-US" sz="2800" b="1" u="none" dirty="0">
                  <a:solidFill>
                    <a:srgbClr val="99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大学</a:t>
              </a:r>
              <a:r>
                <a:rPr lang="en-US" altLang="zh-CN" sz="2800" b="1" u="none" dirty="0">
                  <a:solidFill>
                    <a:srgbClr val="99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》</a:t>
              </a:r>
              <a:r>
                <a:rPr lang="zh-CN" altLang="en-US" sz="2800" b="1" u="none" dirty="0">
                  <a:solidFill>
                    <a:srgbClr val="99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）</a:t>
              </a:r>
            </a:p>
          </p:txBody>
        </p:sp>
        <p:grpSp>
          <p:nvGrpSpPr>
            <p:cNvPr id="28679" name="Group 15"/>
            <p:cNvGrpSpPr/>
            <p:nvPr/>
          </p:nvGrpSpPr>
          <p:grpSpPr>
            <a:xfrm>
              <a:off x="657" y="709"/>
              <a:ext cx="1225" cy="546"/>
              <a:chOff x="340" y="618"/>
              <a:chExt cx="1225" cy="546"/>
            </a:xfrm>
          </p:grpSpPr>
          <p:sp>
            <p:nvSpPr>
              <p:cNvPr id="94224" name="AutoShape 16"/>
              <p:cNvSpPr>
                <a:spLocks noChangeArrowheads="1"/>
              </p:cNvSpPr>
              <p:nvPr/>
            </p:nvSpPr>
            <p:spPr bwMode="auto">
              <a:xfrm>
                <a:off x="340" y="618"/>
                <a:ext cx="1225" cy="546"/>
              </a:xfrm>
              <a:prstGeom prst="roundRect">
                <a:avLst>
                  <a:gd name="adj" fmla="val 42273"/>
                </a:avLst>
              </a:prstGeom>
              <a:gradFill rotWithShape="1">
                <a:gsLst>
                  <a:gs pos="0">
                    <a:schemeClr val="accent1">
                      <a:gamma/>
                      <a:tint val="66667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tint val="66667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>
                <a:outerShdw dist="35921" dir="27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4225" name="Text Box 17"/>
              <p:cNvSpPr txBox="1">
                <a:spLocks noChangeArrowheads="1"/>
              </p:cNvSpPr>
              <p:nvPr/>
            </p:nvSpPr>
            <p:spPr bwMode="auto">
              <a:xfrm>
                <a:off x="567" y="754"/>
                <a:ext cx="862" cy="32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黑体" panose="02010609060101010101" pitchFamily="2" charset="-122"/>
                    <a:cs typeface="+mn-cs"/>
                  </a:rPr>
                  <a:t>修   身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士</a:t>
            </a:r>
          </a:p>
        </p:txBody>
      </p:sp>
      <p:pic>
        <p:nvPicPr>
          <p:cNvPr id="9523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92600"/>
            <a:ext cx="9144000" cy="256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Picture 5" descr="《大学》修订稿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0313" y="1412875"/>
            <a:ext cx="3168650" cy="259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Text Box 7"/>
          <p:cNvSpPr txBox="1"/>
          <p:nvPr/>
        </p:nvSpPr>
        <p:spPr>
          <a:xfrm>
            <a:off x="5329238" y="1628775"/>
            <a:ext cx="28813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u="none" dirty="0">
                <a:latin typeface="黑体" panose="02010609060101010101" pitchFamily="2" charset="-122"/>
                <a:ea typeface="黑体" panose="02010609060101010101" pitchFamily="2" charset="-122"/>
              </a:rPr>
              <a:t>文化贵族之没落者</a:t>
            </a:r>
          </a:p>
        </p:txBody>
      </p:sp>
      <p:sp>
        <p:nvSpPr>
          <p:cNvPr id="29702" name="Text Box 8"/>
          <p:cNvSpPr txBox="1"/>
          <p:nvPr/>
        </p:nvSpPr>
        <p:spPr>
          <a:xfrm>
            <a:off x="5040313" y="3355975"/>
            <a:ext cx="32400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u="none" dirty="0">
                <a:latin typeface="黑体" panose="02010609060101010101" pitchFamily="2" charset="-122"/>
                <a:ea typeface="黑体" panose="02010609060101010101" pitchFamily="2" charset="-122"/>
              </a:rPr>
              <a:t>平民之获得知识才艺者</a:t>
            </a:r>
          </a:p>
        </p:txBody>
      </p:sp>
      <p:sp>
        <p:nvSpPr>
          <p:cNvPr id="29703" name="Text Box 9"/>
          <p:cNvSpPr txBox="1"/>
          <p:nvPr/>
        </p:nvSpPr>
        <p:spPr>
          <a:xfrm>
            <a:off x="4968875" y="2420938"/>
            <a:ext cx="3508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u="none" dirty="0">
                <a:solidFill>
                  <a:srgbClr val="34160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u="none" dirty="0">
                <a:solidFill>
                  <a:srgbClr val="8E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士 阶 层</a:t>
            </a:r>
          </a:p>
        </p:txBody>
      </p:sp>
      <p:sp>
        <p:nvSpPr>
          <p:cNvPr id="29704" name="Text Box 10"/>
          <p:cNvSpPr txBox="1"/>
          <p:nvPr/>
        </p:nvSpPr>
        <p:spPr>
          <a:xfrm>
            <a:off x="0" y="1123950"/>
            <a:ext cx="4608513" cy="244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800" b="1" i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西周春秋</a:t>
            </a:r>
            <a:r>
              <a:rPr lang="zh-CN" altLang="en-US" sz="2800" b="1" i="1" u="none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，士是贵族的最低等级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i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战国时代</a:t>
            </a:r>
            <a:r>
              <a:rPr lang="zh-CN" altLang="en-US" sz="2800" b="1" i="1" u="none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，士是一个流动的阶层    凡有一德一艺者皆可称士</a:t>
            </a:r>
          </a:p>
        </p:txBody>
      </p:sp>
      <p:sp>
        <p:nvSpPr>
          <p:cNvPr id="29705" name="Line 11"/>
          <p:cNvSpPr/>
          <p:nvPr/>
        </p:nvSpPr>
        <p:spPr>
          <a:xfrm>
            <a:off x="4752975" y="1484313"/>
            <a:ext cx="0" cy="53975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29706" name="Line 12"/>
          <p:cNvSpPr/>
          <p:nvPr/>
        </p:nvSpPr>
        <p:spPr>
          <a:xfrm>
            <a:off x="8496300" y="1484313"/>
            <a:ext cx="0" cy="53975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29707" name="Line 13"/>
          <p:cNvSpPr/>
          <p:nvPr/>
        </p:nvSpPr>
        <p:spPr>
          <a:xfrm flipV="1">
            <a:off x="4752975" y="3355975"/>
            <a:ext cx="0" cy="53975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29708" name="Line 14"/>
          <p:cNvSpPr/>
          <p:nvPr/>
        </p:nvSpPr>
        <p:spPr>
          <a:xfrm flipV="1">
            <a:off x="8496300" y="3355975"/>
            <a:ext cx="0" cy="53975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总结第一段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827088" y="1557338"/>
            <a:ext cx="7489825" cy="1727200"/>
            <a:chOff x="0" y="0"/>
            <a:chExt cx="4718" cy="1088"/>
          </a:xfrm>
        </p:grpSpPr>
        <p:cxnSp>
          <p:nvCxnSpPr>
            <p:cNvPr id="30787" name="AutoShape 4"/>
            <p:cNvCxnSpPr/>
            <p:nvPr/>
          </p:nvCxnSpPr>
          <p:spPr>
            <a:xfrm rot="5400000">
              <a:off x="1232" y="-317"/>
              <a:ext cx="365" cy="1816"/>
            </a:xfrm>
            <a:prstGeom prst="bentConnector3">
              <a:avLst>
                <a:gd name="adj1" fmla="val 49727"/>
              </a:avLst>
            </a:prstGeom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0788" name="AutoShape 5"/>
            <p:cNvCxnSpPr/>
            <p:nvPr/>
          </p:nvCxnSpPr>
          <p:spPr>
            <a:xfrm rot="-5400000" flipH="1">
              <a:off x="3046" y="-317"/>
              <a:ext cx="365" cy="1816"/>
            </a:xfrm>
            <a:prstGeom prst="bentConnector3">
              <a:avLst>
                <a:gd name="adj1" fmla="val 50000"/>
              </a:avLst>
            </a:prstGeom>
            <a:ln w="9525" cap="flat" cmpd="sng">
              <a:solidFill>
                <a:schemeClr val="tx1"/>
              </a:solidFill>
              <a:prstDash val="solid"/>
              <a:miter/>
              <a:headEnd type="stealth" w="lg" len="lg"/>
              <a:tailEnd type="none" w="med" len="med"/>
            </a:ln>
          </p:spPr>
        </p:cxnSp>
        <p:grpSp>
          <p:nvGrpSpPr>
            <p:cNvPr id="30789" name="Group 6"/>
            <p:cNvGrpSpPr/>
            <p:nvPr/>
          </p:nvGrpSpPr>
          <p:grpSpPr>
            <a:xfrm>
              <a:off x="0" y="771"/>
              <a:ext cx="1089" cy="317"/>
              <a:chOff x="0" y="0"/>
              <a:chExt cx="1096" cy="210"/>
            </a:xfrm>
          </p:grpSpPr>
          <p:sp>
            <p:nvSpPr>
              <p:cNvPr id="30810" name="AutoShap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94" cy="210"/>
              </a:xfrm>
              <a:prstGeom prst="roundRect">
                <a:avLst>
                  <a:gd name="adj" fmla="val 41602"/>
                </a:avLst>
              </a:prstGeom>
              <a:solidFill>
                <a:srgbClr val="CCECFF"/>
              </a:solidFill>
              <a:ln w="9525">
                <a:noFill/>
                <a:rou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0811" name="Group 8"/>
              <p:cNvGrpSpPr/>
              <p:nvPr/>
            </p:nvGrpSpPr>
            <p:grpSpPr>
              <a:xfrm>
                <a:off x="4" y="31"/>
                <a:ext cx="45" cy="163"/>
                <a:chOff x="0" y="0"/>
                <a:chExt cx="68" cy="198"/>
              </a:xfrm>
            </p:grpSpPr>
            <p:sp>
              <p:nvSpPr>
                <p:cNvPr id="30817" name="AutoShape 9"/>
                <p:cNvSpPr/>
                <p:nvPr/>
              </p:nvSpPr>
              <p:spPr>
                <a:xfrm rot="-267534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CCECFF">
                    <a:alpha val="39999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hangingPunct="1">
                    <a:buFont typeface="Arial" panose="020B0604020202020204" pitchFamily="34" charset="0"/>
                    <a:buNone/>
                  </a:pPr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818" name="AutoShape 10"/>
                <p:cNvSpPr/>
                <p:nvPr/>
              </p:nvSpPr>
              <p:spPr>
                <a:xfrm rot="-267534" flipV="1">
                  <a:off x="4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CCECFF">
                    <a:alpha val="39999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hangingPunct="1">
                    <a:buFont typeface="Arial" panose="020B0604020202020204" pitchFamily="34" charset="0"/>
                    <a:buNone/>
                  </a:pPr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819" name="AutoShape 11"/>
                <p:cNvSpPr/>
                <p:nvPr/>
              </p:nvSpPr>
              <p:spPr>
                <a:xfrm rot="-267534" flipV="1">
                  <a:off x="2" y="37"/>
                  <a:ext cx="27" cy="123"/>
                </a:xfrm>
                <a:prstGeom prst="moon">
                  <a:avLst>
                    <a:gd name="adj" fmla="val 20051"/>
                  </a:avLst>
                </a:prstGeom>
                <a:solidFill>
                  <a:srgbClr val="CCECFF">
                    <a:alpha val="39999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hangingPunct="1">
                    <a:buFont typeface="Arial" panose="020B0604020202020204" pitchFamily="34" charset="0"/>
                    <a:buNone/>
                  </a:pPr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812" name="Group 12"/>
              <p:cNvGrpSpPr/>
              <p:nvPr/>
            </p:nvGrpSpPr>
            <p:grpSpPr>
              <a:xfrm>
                <a:off x="1047" y="29"/>
                <a:ext cx="49" cy="172"/>
                <a:chOff x="0" y="0"/>
                <a:chExt cx="68" cy="198"/>
              </a:xfrm>
            </p:grpSpPr>
            <p:sp>
              <p:nvSpPr>
                <p:cNvPr id="30814" name="AutoShape 13"/>
                <p:cNvSpPr/>
                <p:nvPr/>
              </p:nvSpPr>
              <p:spPr>
                <a:xfrm rot="267534" flipH="1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CCECFF">
                    <a:alpha val="20000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hangingPunct="1">
                    <a:buFont typeface="Arial" panose="020B0604020202020204" pitchFamily="34" charset="0"/>
                    <a:buNone/>
                  </a:pPr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815" name="AutoShape 14"/>
                <p:cNvSpPr/>
                <p:nvPr/>
              </p:nvSpPr>
              <p:spPr>
                <a:xfrm rot="267534" flipH="1" flipV="1">
                  <a:off x="22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CCECFF">
                    <a:alpha val="20000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hangingPunct="1">
                    <a:buFont typeface="Arial" panose="020B0604020202020204" pitchFamily="34" charset="0"/>
                    <a:buNone/>
                  </a:pPr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816" name="AutoShape 15"/>
                <p:cNvSpPr/>
                <p:nvPr/>
              </p:nvSpPr>
              <p:spPr>
                <a:xfrm rot="267534" flipH="1" flipV="1">
                  <a:off x="39" y="37"/>
                  <a:ext cx="27" cy="123"/>
                </a:xfrm>
                <a:prstGeom prst="moon">
                  <a:avLst>
                    <a:gd name="adj" fmla="val 29657"/>
                  </a:avLst>
                </a:prstGeom>
                <a:solidFill>
                  <a:srgbClr val="CCECFF">
                    <a:alpha val="20000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hangingPunct="1">
                    <a:buFont typeface="Arial" panose="020B0604020202020204" pitchFamily="34" charset="0"/>
                    <a:buNone/>
                  </a:pPr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0813" name="Picture 16" descr="high_line01"/>
              <p:cNvPicPr>
                <a:picLocks noChangeAspect="1"/>
              </p:cNvPicPr>
              <p:nvPr/>
            </p:nvPicPr>
            <p:blipFill>
              <a:blip r:embed="rId2"/>
              <a:srcRect t="8891" r="58304" b="12320"/>
              <a:stretch>
                <a:fillRect/>
              </a:stretch>
            </p:blipFill>
            <p:spPr>
              <a:xfrm rot="-5400000">
                <a:off x="477" y="-431"/>
                <a:ext cx="130" cy="1000"/>
              </a:xfrm>
              <a:prstGeom prst="rect">
                <a:avLst/>
              </a:prstGeom>
              <a:solidFill>
                <a:srgbClr val="CCECFF"/>
              </a:solidFill>
              <a:ln w="9525">
                <a:noFill/>
              </a:ln>
            </p:spPr>
          </p:pic>
        </p:grpSp>
        <p:grpSp>
          <p:nvGrpSpPr>
            <p:cNvPr id="30790" name="Group 17"/>
            <p:cNvGrpSpPr/>
            <p:nvPr/>
          </p:nvGrpSpPr>
          <p:grpSpPr>
            <a:xfrm>
              <a:off x="1769" y="0"/>
              <a:ext cx="1180" cy="411"/>
              <a:chOff x="0" y="0"/>
              <a:chExt cx="1332" cy="607"/>
            </a:xfrm>
          </p:grpSpPr>
          <p:sp>
            <p:nvSpPr>
              <p:cNvPr id="30808" name="AutoShape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2" cy="607"/>
              </a:xfrm>
              <a:prstGeom prst="roundRect">
                <a:avLst>
                  <a:gd name="adj" fmla="val 13181"/>
                </a:avLst>
              </a:prstGeom>
              <a:solidFill>
                <a:srgbClr val="CCECFF"/>
              </a:solidFill>
              <a:ln w="9525">
                <a:noFill/>
                <a:round/>
              </a:ln>
              <a:effectLst>
                <a:outerShdw dist="35921" dir="2700000" algn="ctr" rotWithShape="0">
                  <a:srgbClr val="1C1C1C"/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30809" name="Picture 19" descr="high_line01"/>
              <p:cNvPicPr>
                <a:picLocks noChangeAspect="1"/>
              </p:cNvPicPr>
              <p:nvPr/>
            </p:nvPicPr>
            <p:blipFill>
              <a:blip r:embed="rId2"/>
              <a:srcRect t="8891" r="58304" b="12320"/>
              <a:stretch>
                <a:fillRect/>
              </a:stretch>
            </p:blipFill>
            <p:spPr>
              <a:xfrm rot="-5400000">
                <a:off x="537" y="-525"/>
                <a:ext cx="218" cy="12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7668" name="Rectangle 20"/>
            <p:cNvSpPr>
              <a:spLocks noChangeArrowheads="1"/>
            </p:cNvSpPr>
            <p:nvPr/>
          </p:nvSpPr>
          <p:spPr bwMode="auto">
            <a:xfrm>
              <a:off x="1905" y="45"/>
              <a:ext cx="953" cy="2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止于至善</a:t>
              </a:r>
            </a:p>
          </p:txBody>
        </p:sp>
        <p:sp>
          <p:nvSpPr>
            <p:cNvPr id="27669" name="Rectangle 21"/>
            <p:cNvSpPr>
              <a:spLocks noChangeArrowheads="1"/>
            </p:cNvSpPr>
            <p:nvPr/>
          </p:nvSpPr>
          <p:spPr bwMode="auto">
            <a:xfrm>
              <a:off x="227" y="771"/>
              <a:ext cx="695" cy="2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 明 德</a:t>
              </a:r>
            </a:p>
          </p:txBody>
        </p:sp>
        <p:grpSp>
          <p:nvGrpSpPr>
            <p:cNvPr id="30793" name="Group 22"/>
            <p:cNvGrpSpPr/>
            <p:nvPr/>
          </p:nvGrpSpPr>
          <p:grpSpPr>
            <a:xfrm>
              <a:off x="3629" y="771"/>
              <a:ext cx="1089" cy="317"/>
              <a:chOff x="0" y="0"/>
              <a:chExt cx="1096" cy="210"/>
            </a:xfrm>
          </p:grpSpPr>
          <p:sp>
            <p:nvSpPr>
              <p:cNvPr id="30798" name="AutoShape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94" cy="210"/>
              </a:xfrm>
              <a:prstGeom prst="roundRect">
                <a:avLst>
                  <a:gd name="adj" fmla="val 41602"/>
                </a:avLst>
              </a:prstGeom>
              <a:solidFill>
                <a:srgbClr val="CCECFF"/>
              </a:solidFill>
              <a:ln w="9525">
                <a:noFill/>
                <a:rou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0799" name="Group 24"/>
              <p:cNvGrpSpPr/>
              <p:nvPr/>
            </p:nvGrpSpPr>
            <p:grpSpPr>
              <a:xfrm>
                <a:off x="4" y="31"/>
                <a:ext cx="45" cy="163"/>
                <a:chOff x="0" y="0"/>
                <a:chExt cx="68" cy="198"/>
              </a:xfrm>
            </p:grpSpPr>
            <p:sp>
              <p:nvSpPr>
                <p:cNvPr id="30805" name="AutoShape 25"/>
                <p:cNvSpPr/>
                <p:nvPr/>
              </p:nvSpPr>
              <p:spPr>
                <a:xfrm rot="-267534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CCECFF">
                    <a:alpha val="39999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hangingPunct="1">
                    <a:buFont typeface="Arial" panose="020B0604020202020204" pitchFamily="34" charset="0"/>
                    <a:buNone/>
                  </a:pPr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806" name="AutoShape 26"/>
                <p:cNvSpPr/>
                <p:nvPr/>
              </p:nvSpPr>
              <p:spPr>
                <a:xfrm rot="-267534" flipV="1">
                  <a:off x="4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CCECFF">
                    <a:alpha val="39999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hangingPunct="1">
                    <a:buFont typeface="Arial" panose="020B0604020202020204" pitchFamily="34" charset="0"/>
                    <a:buNone/>
                  </a:pPr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807" name="AutoShape 27"/>
                <p:cNvSpPr/>
                <p:nvPr/>
              </p:nvSpPr>
              <p:spPr>
                <a:xfrm rot="-267534" flipV="1">
                  <a:off x="2" y="37"/>
                  <a:ext cx="27" cy="123"/>
                </a:xfrm>
                <a:prstGeom prst="moon">
                  <a:avLst>
                    <a:gd name="adj" fmla="val 20051"/>
                  </a:avLst>
                </a:prstGeom>
                <a:solidFill>
                  <a:srgbClr val="CCECFF">
                    <a:alpha val="39999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hangingPunct="1">
                    <a:buFont typeface="Arial" panose="020B0604020202020204" pitchFamily="34" charset="0"/>
                    <a:buNone/>
                  </a:pPr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800" name="Group 28"/>
              <p:cNvGrpSpPr/>
              <p:nvPr/>
            </p:nvGrpSpPr>
            <p:grpSpPr>
              <a:xfrm>
                <a:off x="1047" y="29"/>
                <a:ext cx="49" cy="172"/>
                <a:chOff x="0" y="0"/>
                <a:chExt cx="68" cy="198"/>
              </a:xfrm>
            </p:grpSpPr>
            <p:sp>
              <p:nvSpPr>
                <p:cNvPr id="30802" name="AutoShape 29"/>
                <p:cNvSpPr/>
                <p:nvPr/>
              </p:nvSpPr>
              <p:spPr>
                <a:xfrm rot="267534" flipH="1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CCECFF">
                    <a:alpha val="20000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hangingPunct="1">
                    <a:buFont typeface="Arial" panose="020B0604020202020204" pitchFamily="34" charset="0"/>
                    <a:buNone/>
                  </a:pPr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803" name="AutoShape 30"/>
                <p:cNvSpPr/>
                <p:nvPr/>
              </p:nvSpPr>
              <p:spPr>
                <a:xfrm rot="267534" flipH="1" flipV="1">
                  <a:off x="22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CCECFF">
                    <a:alpha val="20000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hangingPunct="1">
                    <a:buFont typeface="Arial" panose="020B0604020202020204" pitchFamily="34" charset="0"/>
                    <a:buNone/>
                  </a:pPr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804" name="AutoShape 31"/>
                <p:cNvSpPr/>
                <p:nvPr/>
              </p:nvSpPr>
              <p:spPr>
                <a:xfrm rot="267534" flipH="1" flipV="1">
                  <a:off x="39" y="37"/>
                  <a:ext cx="27" cy="123"/>
                </a:xfrm>
                <a:prstGeom prst="moon">
                  <a:avLst>
                    <a:gd name="adj" fmla="val 29657"/>
                  </a:avLst>
                </a:prstGeom>
                <a:solidFill>
                  <a:srgbClr val="CCECFF">
                    <a:alpha val="20000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hangingPunct="1">
                    <a:buFont typeface="Arial" panose="020B0604020202020204" pitchFamily="34" charset="0"/>
                    <a:buNone/>
                  </a:pPr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0801" name="Picture 32" descr="high_line01"/>
              <p:cNvPicPr>
                <a:picLocks noChangeAspect="1"/>
              </p:cNvPicPr>
              <p:nvPr/>
            </p:nvPicPr>
            <p:blipFill>
              <a:blip r:embed="rId2"/>
              <a:srcRect t="8891" r="58304" b="12320"/>
              <a:stretch>
                <a:fillRect/>
              </a:stretch>
            </p:blipFill>
            <p:spPr>
              <a:xfrm rot="-5400000">
                <a:off x="477" y="-431"/>
                <a:ext cx="130" cy="1000"/>
              </a:xfrm>
              <a:prstGeom prst="rect">
                <a:avLst/>
              </a:prstGeom>
              <a:solidFill>
                <a:srgbClr val="CCECFF"/>
              </a:solidFill>
              <a:ln w="9525">
                <a:noFill/>
              </a:ln>
            </p:spPr>
          </p:pic>
        </p:grpSp>
        <p:sp>
          <p:nvSpPr>
            <p:cNvPr id="27681" name="Rectangle 33"/>
            <p:cNvSpPr>
              <a:spLocks noChangeArrowheads="1"/>
            </p:cNvSpPr>
            <p:nvPr/>
          </p:nvSpPr>
          <p:spPr bwMode="auto">
            <a:xfrm>
              <a:off x="3901" y="771"/>
              <a:ext cx="695" cy="2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新 民</a:t>
              </a:r>
            </a:p>
          </p:txBody>
        </p:sp>
        <p:cxnSp>
          <p:nvCxnSpPr>
            <p:cNvPr id="30795" name="AutoShape 34"/>
            <p:cNvCxnSpPr/>
            <p:nvPr/>
          </p:nvCxnSpPr>
          <p:spPr>
            <a:xfrm>
              <a:off x="2359" y="453"/>
              <a:ext cx="1" cy="46"/>
            </a:xfrm>
            <a:prstGeom prst="straightConnector1">
              <a:avLst/>
            </a:prstGeom>
            <a:ln w="9525">
              <a:noFill/>
            </a:ln>
          </p:spPr>
        </p:cxnSp>
        <p:cxnSp>
          <p:nvCxnSpPr>
            <p:cNvPr id="30796" name="AutoShape 35"/>
            <p:cNvCxnSpPr/>
            <p:nvPr/>
          </p:nvCxnSpPr>
          <p:spPr>
            <a:xfrm flipH="1">
              <a:off x="2223" y="453"/>
              <a:ext cx="136" cy="46"/>
            </a:xfrm>
            <a:prstGeom prst="straightConnector1">
              <a:avLst/>
            </a:prstGeom>
            <a:ln w="9525">
              <a:noFill/>
            </a:ln>
          </p:spPr>
        </p:cxnSp>
        <p:cxnSp>
          <p:nvCxnSpPr>
            <p:cNvPr id="30797" name="AutoShape 36"/>
            <p:cNvCxnSpPr/>
            <p:nvPr/>
          </p:nvCxnSpPr>
          <p:spPr>
            <a:xfrm>
              <a:off x="2359" y="453"/>
              <a:ext cx="0" cy="46"/>
            </a:xfrm>
            <a:prstGeom prst="straightConnector1">
              <a:avLst/>
            </a:prstGeom>
            <a:ln w="9525">
              <a:noFill/>
            </a:ln>
          </p:spPr>
        </p:cxnSp>
      </p:grpSp>
      <p:grpSp>
        <p:nvGrpSpPr>
          <p:cNvPr id="10" name="Group 38"/>
          <p:cNvGrpSpPr/>
          <p:nvPr/>
        </p:nvGrpSpPr>
        <p:grpSpPr>
          <a:xfrm>
            <a:off x="468313" y="3284538"/>
            <a:ext cx="4973637" cy="2160587"/>
            <a:chOff x="0" y="0"/>
            <a:chExt cx="3133" cy="1361"/>
          </a:xfrm>
        </p:grpSpPr>
        <p:cxnSp>
          <p:nvCxnSpPr>
            <p:cNvPr id="30750" name="AutoShape 39"/>
            <p:cNvCxnSpPr/>
            <p:nvPr/>
          </p:nvCxnSpPr>
          <p:spPr>
            <a:xfrm rot="5400000">
              <a:off x="418" y="35"/>
              <a:ext cx="410" cy="340"/>
            </a:xfrm>
            <a:prstGeom prst="bentConnector3">
              <a:avLst>
                <a:gd name="adj1" fmla="val 50000"/>
              </a:avLst>
            </a:prstGeom>
            <a:ln w="9525" cap="flat" cmpd="sng">
              <a:solidFill>
                <a:schemeClr val="tx1"/>
              </a:solidFill>
              <a:prstDash val="solid"/>
              <a:miter/>
              <a:headEnd type="stealth" w="lg" len="lg"/>
              <a:tailEnd type="none" w="med" len="med"/>
            </a:ln>
          </p:spPr>
        </p:cxnSp>
        <p:cxnSp>
          <p:nvCxnSpPr>
            <p:cNvPr id="30751" name="AutoShape 40"/>
            <p:cNvCxnSpPr/>
            <p:nvPr/>
          </p:nvCxnSpPr>
          <p:spPr>
            <a:xfrm rot="10800000">
              <a:off x="816" y="363"/>
              <a:ext cx="226" cy="136"/>
            </a:xfrm>
            <a:prstGeom prst="bentConnector3">
              <a:avLst>
                <a:gd name="adj1" fmla="val 50000"/>
              </a:avLst>
            </a:prstGeom>
            <a:ln w="9525">
              <a:noFill/>
            </a:ln>
          </p:spPr>
        </p:cxnSp>
        <p:sp>
          <p:nvSpPr>
            <p:cNvPr id="30752" name="Line 41"/>
            <p:cNvSpPr/>
            <p:nvPr/>
          </p:nvSpPr>
          <p:spPr>
            <a:xfrm>
              <a:off x="226" y="409"/>
              <a:ext cx="2698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53" name="Line 42"/>
            <p:cNvSpPr/>
            <p:nvPr/>
          </p:nvSpPr>
          <p:spPr>
            <a:xfrm>
              <a:off x="0" y="771"/>
              <a:ext cx="0" cy="227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0754" name="Line 43"/>
            <p:cNvSpPr/>
            <p:nvPr/>
          </p:nvSpPr>
          <p:spPr>
            <a:xfrm>
              <a:off x="226" y="409"/>
              <a:ext cx="0" cy="24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stealth" w="lg" len="lg"/>
              <a:tailEnd type="none" w="med" len="med"/>
            </a:ln>
          </p:spPr>
        </p:sp>
        <p:sp>
          <p:nvSpPr>
            <p:cNvPr id="30755" name="Line 44"/>
            <p:cNvSpPr/>
            <p:nvPr/>
          </p:nvSpPr>
          <p:spPr>
            <a:xfrm>
              <a:off x="861" y="409"/>
              <a:ext cx="0" cy="24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stealth" w="lg" len="lg"/>
              <a:tailEnd type="none" w="med" len="med"/>
            </a:ln>
          </p:spPr>
        </p:sp>
        <p:sp>
          <p:nvSpPr>
            <p:cNvPr id="30756" name="Line 45"/>
            <p:cNvSpPr/>
            <p:nvPr/>
          </p:nvSpPr>
          <p:spPr>
            <a:xfrm>
              <a:off x="1587" y="409"/>
              <a:ext cx="0" cy="24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stealth" w="lg" len="lg"/>
              <a:tailEnd type="none" w="med" len="med"/>
            </a:ln>
          </p:spPr>
        </p:sp>
        <p:sp>
          <p:nvSpPr>
            <p:cNvPr id="30757" name="Line 46"/>
            <p:cNvSpPr/>
            <p:nvPr/>
          </p:nvSpPr>
          <p:spPr>
            <a:xfrm>
              <a:off x="2267" y="409"/>
              <a:ext cx="0" cy="24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stealth" w="lg" len="lg"/>
              <a:tailEnd type="none" w="med" len="med"/>
            </a:ln>
          </p:spPr>
        </p:sp>
        <p:sp>
          <p:nvSpPr>
            <p:cNvPr id="30758" name="Line 47"/>
            <p:cNvSpPr/>
            <p:nvPr/>
          </p:nvSpPr>
          <p:spPr>
            <a:xfrm>
              <a:off x="2903" y="409"/>
              <a:ext cx="0" cy="24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stealth" w="lg" len="lg"/>
              <a:tailEnd type="none" w="med" len="med"/>
            </a:ln>
          </p:spPr>
        </p:sp>
        <p:sp>
          <p:nvSpPr>
            <p:cNvPr id="30759" name="Line 48"/>
            <p:cNvSpPr/>
            <p:nvPr/>
          </p:nvSpPr>
          <p:spPr>
            <a:xfrm>
              <a:off x="3084" y="409"/>
              <a:ext cx="0" cy="24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stealth" w="lg" len="lg"/>
              <a:tailEnd type="none" w="med" len="med"/>
            </a:ln>
          </p:spPr>
        </p:sp>
        <p:grpSp>
          <p:nvGrpSpPr>
            <p:cNvPr id="30760" name="Group 49"/>
            <p:cNvGrpSpPr/>
            <p:nvPr/>
          </p:nvGrpSpPr>
          <p:grpSpPr>
            <a:xfrm rot="5400000">
              <a:off x="1846" y="799"/>
              <a:ext cx="725" cy="321"/>
              <a:chOff x="0" y="0"/>
              <a:chExt cx="1332" cy="607"/>
            </a:xfrm>
          </p:grpSpPr>
          <p:sp>
            <p:nvSpPr>
              <p:cNvPr id="30785" name="AutoShape 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2" cy="607"/>
              </a:xfrm>
              <a:prstGeom prst="roundRect">
                <a:avLst>
                  <a:gd name="adj" fmla="val 13181"/>
                </a:avLst>
              </a:prstGeom>
              <a:solidFill>
                <a:srgbClr val="CCECFF"/>
              </a:solidFill>
              <a:ln w="9525">
                <a:noFill/>
                <a:round/>
              </a:ln>
              <a:effectLst>
                <a:outerShdw dist="35921" dir="2700000" algn="ctr" rotWithShape="0">
                  <a:srgbClr val="1C1C1C"/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30786" name="Picture 51" descr="high_line01"/>
              <p:cNvPicPr>
                <a:picLocks noChangeAspect="1"/>
              </p:cNvPicPr>
              <p:nvPr/>
            </p:nvPicPr>
            <p:blipFill>
              <a:blip r:embed="rId2"/>
              <a:srcRect t="8891" r="58304" b="12320"/>
              <a:stretch>
                <a:fillRect/>
              </a:stretch>
            </p:blipFill>
            <p:spPr>
              <a:xfrm rot="-5400000">
                <a:off x="537" y="-525"/>
                <a:ext cx="218" cy="12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7700" name="Rectangle 52"/>
            <p:cNvSpPr>
              <a:spLocks noChangeArrowheads="1"/>
            </p:cNvSpPr>
            <p:nvPr/>
          </p:nvSpPr>
          <p:spPr bwMode="auto">
            <a:xfrm>
              <a:off x="2086" y="726"/>
              <a:ext cx="272" cy="5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正心</a:t>
              </a:r>
            </a:p>
          </p:txBody>
        </p:sp>
        <p:grpSp>
          <p:nvGrpSpPr>
            <p:cNvPr id="30762" name="Group 53"/>
            <p:cNvGrpSpPr/>
            <p:nvPr/>
          </p:nvGrpSpPr>
          <p:grpSpPr>
            <a:xfrm rot="5400000">
              <a:off x="1166" y="799"/>
              <a:ext cx="725" cy="321"/>
              <a:chOff x="0" y="0"/>
              <a:chExt cx="1332" cy="607"/>
            </a:xfrm>
          </p:grpSpPr>
          <p:sp>
            <p:nvSpPr>
              <p:cNvPr id="30783" name="AutoShape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2" cy="607"/>
              </a:xfrm>
              <a:prstGeom prst="roundRect">
                <a:avLst>
                  <a:gd name="adj" fmla="val 13181"/>
                </a:avLst>
              </a:prstGeom>
              <a:solidFill>
                <a:srgbClr val="CCECFF"/>
              </a:solidFill>
              <a:ln w="9525">
                <a:noFill/>
                <a:round/>
              </a:ln>
              <a:effectLst>
                <a:outerShdw dist="35921" dir="2700000" algn="ctr" rotWithShape="0">
                  <a:srgbClr val="1C1C1C"/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30784" name="Picture 55" descr="high_line01"/>
              <p:cNvPicPr>
                <a:picLocks noChangeAspect="1"/>
              </p:cNvPicPr>
              <p:nvPr/>
            </p:nvPicPr>
            <p:blipFill>
              <a:blip r:embed="rId2"/>
              <a:srcRect t="8891" r="58304" b="12320"/>
              <a:stretch>
                <a:fillRect/>
              </a:stretch>
            </p:blipFill>
            <p:spPr>
              <a:xfrm rot="-5400000">
                <a:off x="537" y="-525"/>
                <a:ext cx="218" cy="12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0763" name="Group 56"/>
            <p:cNvGrpSpPr/>
            <p:nvPr/>
          </p:nvGrpSpPr>
          <p:grpSpPr>
            <a:xfrm rot="5400000">
              <a:off x="439" y="799"/>
              <a:ext cx="726" cy="321"/>
              <a:chOff x="0" y="0"/>
              <a:chExt cx="1332" cy="607"/>
            </a:xfrm>
          </p:grpSpPr>
          <p:sp>
            <p:nvSpPr>
              <p:cNvPr id="30781" name="AutoShape 57"/>
              <p:cNvSpPr>
                <a:spLocks noChangeArrowheads="1"/>
              </p:cNvSpPr>
              <p:nvPr/>
            </p:nvSpPr>
            <p:spPr bwMode="auto">
              <a:xfrm>
                <a:off x="1" y="1"/>
                <a:ext cx="1332" cy="607"/>
              </a:xfrm>
              <a:prstGeom prst="roundRect">
                <a:avLst>
                  <a:gd name="adj" fmla="val 13181"/>
                </a:avLst>
              </a:prstGeom>
              <a:solidFill>
                <a:srgbClr val="CCECFF"/>
              </a:solidFill>
              <a:ln w="9525">
                <a:noFill/>
                <a:round/>
              </a:ln>
              <a:effectLst>
                <a:outerShdw dist="35921" dir="2700000" algn="ctr" rotWithShape="0">
                  <a:srgbClr val="1C1C1C"/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30782" name="Picture 58" descr="high_line01"/>
              <p:cNvPicPr>
                <a:picLocks noChangeAspect="1"/>
              </p:cNvPicPr>
              <p:nvPr/>
            </p:nvPicPr>
            <p:blipFill>
              <a:blip r:embed="rId2"/>
              <a:srcRect t="8891" r="58304" b="12320"/>
              <a:stretch>
                <a:fillRect/>
              </a:stretch>
            </p:blipFill>
            <p:spPr>
              <a:xfrm rot="-5400000">
                <a:off x="537" y="-525"/>
                <a:ext cx="218" cy="12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0764" name="Group 59"/>
            <p:cNvGrpSpPr/>
            <p:nvPr/>
          </p:nvGrpSpPr>
          <p:grpSpPr>
            <a:xfrm rot="5400000">
              <a:off x="2572" y="799"/>
              <a:ext cx="725" cy="321"/>
              <a:chOff x="0" y="0"/>
              <a:chExt cx="1332" cy="607"/>
            </a:xfrm>
          </p:grpSpPr>
          <p:sp>
            <p:nvSpPr>
              <p:cNvPr id="30779" name="AutoShape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2" cy="607"/>
              </a:xfrm>
              <a:prstGeom prst="roundRect">
                <a:avLst>
                  <a:gd name="adj" fmla="val 13181"/>
                </a:avLst>
              </a:prstGeom>
              <a:solidFill>
                <a:srgbClr val="CCECFF"/>
              </a:solidFill>
              <a:ln w="9525">
                <a:noFill/>
                <a:round/>
              </a:ln>
              <a:effectLst>
                <a:outerShdw dist="35921" dir="2700000" algn="ctr" rotWithShape="0">
                  <a:srgbClr val="1C1C1C"/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30780" name="Picture 61" descr="high_line01"/>
              <p:cNvPicPr>
                <a:picLocks noChangeAspect="1"/>
              </p:cNvPicPr>
              <p:nvPr/>
            </p:nvPicPr>
            <p:blipFill>
              <a:blip r:embed="rId2"/>
              <a:srcRect t="8891" r="58304" b="12320"/>
              <a:stretch>
                <a:fillRect/>
              </a:stretch>
            </p:blipFill>
            <p:spPr>
              <a:xfrm rot="-5400000">
                <a:off x="537" y="-525"/>
                <a:ext cx="218" cy="12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0765" name="Group 62"/>
            <p:cNvGrpSpPr/>
            <p:nvPr/>
          </p:nvGrpSpPr>
          <p:grpSpPr>
            <a:xfrm rot="5400000">
              <a:off x="-157" y="799"/>
              <a:ext cx="726" cy="321"/>
              <a:chOff x="0" y="0"/>
              <a:chExt cx="1332" cy="607"/>
            </a:xfrm>
          </p:grpSpPr>
          <p:sp>
            <p:nvSpPr>
              <p:cNvPr id="30777" name="AutoShape 63"/>
              <p:cNvSpPr>
                <a:spLocks noChangeArrowheads="1"/>
              </p:cNvSpPr>
              <p:nvPr/>
            </p:nvSpPr>
            <p:spPr bwMode="auto">
              <a:xfrm>
                <a:off x="1" y="1"/>
                <a:ext cx="1332" cy="607"/>
              </a:xfrm>
              <a:prstGeom prst="roundRect">
                <a:avLst>
                  <a:gd name="adj" fmla="val 13181"/>
                </a:avLst>
              </a:prstGeom>
              <a:solidFill>
                <a:srgbClr val="CCECFF"/>
              </a:solidFill>
              <a:ln w="9525">
                <a:noFill/>
                <a:round/>
              </a:ln>
              <a:effectLst>
                <a:outerShdw dist="35921" dir="2700000" algn="ctr" rotWithShape="0">
                  <a:srgbClr val="1C1C1C"/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30778" name="Picture 64" descr="high_line01"/>
              <p:cNvPicPr>
                <a:picLocks noChangeAspect="1"/>
              </p:cNvPicPr>
              <p:nvPr/>
            </p:nvPicPr>
            <p:blipFill>
              <a:blip r:embed="rId2"/>
              <a:srcRect t="8891" r="58304" b="12320"/>
              <a:stretch>
                <a:fillRect/>
              </a:stretch>
            </p:blipFill>
            <p:spPr>
              <a:xfrm rot="-5400000">
                <a:off x="537" y="-525"/>
                <a:ext cx="218" cy="12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7713" name="Rectangle 65"/>
            <p:cNvSpPr>
              <a:spLocks noChangeArrowheads="1"/>
            </p:cNvSpPr>
            <p:nvPr/>
          </p:nvSpPr>
          <p:spPr bwMode="auto">
            <a:xfrm>
              <a:off x="45" y="726"/>
              <a:ext cx="272" cy="5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格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物</a:t>
              </a:r>
            </a:p>
          </p:txBody>
        </p:sp>
        <p:sp>
          <p:nvSpPr>
            <p:cNvPr id="27714" name="Rectangle 66"/>
            <p:cNvSpPr>
              <a:spLocks noChangeArrowheads="1"/>
            </p:cNvSpPr>
            <p:nvPr/>
          </p:nvSpPr>
          <p:spPr bwMode="auto">
            <a:xfrm>
              <a:off x="680" y="726"/>
              <a:ext cx="272" cy="5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致知</a:t>
              </a:r>
            </a:p>
          </p:txBody>
        </p:sp>
        <p:sp>
          <p:nvSpPr>
            <p:cNvPr id="27715" name="Rectangle 67"/>
            <p:cNvSpPr>
              <a:spLocks noChangeArrowheads="1"/>
            </p:cNvSpPr>
            <p:nvPr/>
          </p:nvSpPr>
          <p:spPr bwMode="auto">
            <a:xfrm>
              <a:off x="1406" y="726"/>
              <a:ext cx="272" cy="5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诚意</a:t>
              </a:r>
            </a:p>
          </p:txBody>
        </p:sp>
        <p:sp>
          <p:nvSpPr>
            <p:cNvPr id="27716" name="Rectangle 68"/>
            <p:cNvSpPr>
              <a:spLocks noChangeArrowheads="1"/>
            </p:cNvSpPr>
            <p:nvPr/>
          </p:nvSpPr>
          <p:spPr bwMode="auto">
            <a:xfrm>
              <a:off x="2812" y="726"/>
              <a:ext cx="272" cy="5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修身</a:t>
              </a:r>
            </a:p>
          </p:txBody>
        </p:sp>
        <p:sp>
          <p:nvSpPr>
            <p:cNvPr id="30770" name="Line 69"/>
            <p:cNvSpPr/>
            <p:nvPr/>
          </p:nvSpPr>
          <p:spPr>
            <a:xfrm>
              <a:off x="408" y="1044"/>
              <a:ext cx="272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0771" name="Line 70"/>
            <p:cNvSpPr/>
            <p:nvPr/>
          </p:nvSpPr>
          <p:spPr>
            <a:xfrm>
              <a:off x="1088" y="1044"/>
              <a:ext cx="272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0772" name="Line 71"/>
            <p:cNvSpPr/>
            <p:nvPr/>
          </p:nvSpPr>
          <p:spPr>
            <a:xfrm>
              <a:off x="1769" y="1044"/>
              <a:ext cx="272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0773" name="Line 72"/>
            <p:cNvSpPr/>
            <p:nvPr/>
          </p:nvSpPr>
          <p:spPr>
            <a:xfrm>
              <a:off x="408" y="998"/>
              <a:ext cx="227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0774" name="Line 73"/>
            <p:cNvSpPr/>
            <p:nvPr/>
          </p:nvSpPr>
          <p:spPr>
            <a:xfrm>
              <a:off x="1043" y="998"/>
              <a:ext cx="29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0775" name="Line 74"/>
            <p:cNvSpPr/>
            <p:nvPr/>
          </p:nvSpPr>
          <p:spPr>
            <a:xfrm>
              <a:off x="1769" y="998"/>
              <a:ext cx="29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0776" name="Line 75"/>
            <p:cNvSpPr/>
            <p:nvPr/>
          </p:nvSpPr>
          <p:spPr>
            <a:xfrm>
              <a:off x="2449" y="998"/>
              <a:ext cx="317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6" name="Group 76"/>
          <p:cNvGrpSpPr/>
          <p:nvPr/>
        </p:nvGrpSpPr>
        <p:grpSpPr>
          <a:xfrm>
            <a:off x="5364163" y="3284538"/>
            <a:ext cx="3246437" cy="2195512"/>
            <a:chOff x="0" y="0"/>
            <a:chExt cx="2045" cy="1383"/>
          </a:xfrm>
        </p:grpSpPr>
        <p:cxnSp>
          <p:nvCxnSpPr>
            <p:cNvPr id="30727" name="AutoShape 77"/>
            <p:cNvCxnSpPr/>
            <p:nvPr/>
          </p:nvCxnSpPr>
          <p:spPr>
            <a:xfrm rot="-5400000" flipH="1">
              <a:off x="1280" y="35"/>
              <a:ext cx="410" cy="340"/>
            </a:xfrm>
            <a:prstGeom prst="bentConnector3">
              <a:avLst>
                <a:gd name="adj1" fmla="val 50000"/>
              </a:avLst>
            </a:prstGeom>
            <a:ln w="9525" cap="flat" cmpd="sng">
              <a:solidFill>
                <a:schemeClr val="tx1"/>
              </a:solidFill>
              <a:prstDash val="solid"/>
              <a:miter/>
              <a:headEnd type="stealth" w="lg" len="lg"/>
              <a:tailEnd type="none" w="med" len="med"/>
            </a:ln>
          </p:spPr>
        </p:cxnSp>
        <p:sp>
          <p:nvSpPr>
            <p:cNvPr id="30728" name="Line 78"/>
            <p:cNvSpPr/>
            <p:nvPr/>
          </p:nvSpPr>
          <p:spPr>
            <a:xfrm>
              <a:off x="0" y="409"/>
              <a:ext cx="1904" cy="0"/>
            </a:xfrm>
            <a:prstGeom prst="line">
              <a:avLst/>
            </a:prstGeom>
            <a:ln w="63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29" name="Line 79"/>
            <p:cNvSpPr/>
            <p:nvPr/>
          </p:nvSpPr>
          <p:spPr>
            <a:xfrm>
              <a:off x="1860" y="681"/>
              <a:ext cx="0" cy="45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0730" name="Line 80"/>
            <p:cNvSpPr/>
            <p:nvPr/>
          </p:nvSpPr>
          <p:spPr>
            <a:xfrm>
              <a:off x="1270" y="681"/>
              <a:ext cx="0" cy="45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0731" name="Line 81"/>
            <p:cNvSpPr/>
            <p:nvPr/>
          </p:nvSpPr>
          <p:spPr>
            <a:xfrm>
              <a:off x="1270" y="409"/>
              <a:ext cx="0" cy="24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stealth" w="lg" len="lg"/>
              <a:tailEnd type="none" w="med" len="med"/>
            </a:ln>
          </p:spPr>
        </p:sp>
        <p:sp>
          <p:nvSpPr>
            <p:cNvPr id="30732" name="Line 82"/>
            <p:cNvSpPr/>
            <p:nvPr/>
          </p:nvSpPr>
          <p:spPr>
            <a:xfrm>
              <a:off x="544" y="409"/>
              <a:ext cx="0" cy="24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stealth" w="lg" len="lg"/>
              <a:tailEnd type="none" w="med" len="med"/>
            </a:ln>
          </p:spPr>
        </p:sp>
        <p:sp>
          <p:nvSpPr>
            <p:cNvPr id="30733" name="Line 83"/>
            <p:cNvSpPr/>
            <p:nvPr/>
          </p:nvSpPr>
          <p:spPr>
            <a:xfrm>
              <a:off x="1905" y="409"/>
              <a:ext cx="0" cy="24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stealth" w="lg" len="lg"/>
              <a:tailEnd type="none" w="med" len="med"/>
            </a:ln>
          </p:spPr>
        </p:sp>
        <p:grpSp>
          <p:nvGrpSpPr>
            <p:cNvPr id="30734" name="Group 84"/>
            <p:cNvGrpSpPr/>
            <p:nvPr/>
          </p:nvGrpSpPr>
          <p:grpSpPr>
            <a:xfrm rot="5400000">
              <a:off x="123" y="799"/>
              <a:ext cx="725" cy="321"/>
              <a:chOff x="0" y="0"/>
              <a:chExt cx="1332" cy="607"/>
            </a:xfrm>
          </p:grpSpPr>
          <p:sp>
            <p:nvSpPr>
              <p:cNvPr id="30748" name="AutoShape 8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2" cy="607"/>
              </a:xfrm>
              <a:prstGeom prst="roundRect">
                <a:avLst>
                  <a:gd name="adj" fmla="val 13181"/>
                </a:avLst>
              </a:prstGeom>
              <a:solidFill>
                <a:srgbClr val="CCECFF"/>
              </a:solidFill>
              <a:ln w="9525">
                <a:noFill/>
                <a:round/>
              </a:ln>
              <a:effectLst>
                <a:outerShdw dist="35921" dir="2700000" algn="ctr" rotWithShape="0">
                  <a:srgbClr val="1C1C1C"/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30749" name="Picture 86" descr="high_line01"/>
              <p:cNvPicPr>
                <a:picLocks noChangeAspect="1"/>
              </p:cNvPicPr>
              <p:nvPr/>
            </p:nvPicPr>
            <p:blipFill>
              <a:blip r:embed="rId2"/>
              <a:srcRect t="8891" r="58304" b="12320"/>
              <a:stretch>
                <a:fillRect/>
              </a:stretch>
            </p:blipFill>
            <p:spPr>
              <a:xfrm rot="-5400000">
                <a:off x="537" y="-525"/>
                <a:ext cx="218" cy="12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0735" name="Group 87"/>
            <p:cNvGrpSpPr/>
            <p:nvPr/>
          </p:nvGrpSpPr>
          <p:grpSpPr>
            <a:xfrm rot="5400000">
              <a:off x="849" y="799"/>
              <a:ext cx="725" cy="321"/>
              <a:chOff x="0" y="0"/>
              <a:chExt cx="1332" cy="607"/>
            </a:xfrm>
          </p:grpSpPr>
          <p:sp>
            <p:nvSpPr>
              <p:cNvPr id="30746" name="AutoShape 8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2" cy="607"/>
              </a:xfrm>
              <a:prstGeom prst="roundRect">
                <a:avLst>
                  <a:gd name="adj" fmla="val 13181"/>
                </a:avLst>
              </a:prstGeom>
              <a:solidFill>
                <a:srgbClr val="CCECFF"/>
              </a:solidFill>
              <a:ln w="9525">
                <a:noFill/>
                <a:round/>
              </a:ln>
              <a:effectLst>
                <a:outerShdw dist="35921" dir="2700000" algn="ctr" rotWithShape="0">
                  <a:srgbClr val="1C1C1C"/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30747" name="Picture 89" descr="high_line01"/>
              <p:cNvPicPr>
                <a:picLocks noChangeAspect="1"/>
              </p:cNvPicPr>
              <p:nvPr/>
            </p:nvPicPr>
            <p:blipFill>
              <a:blip r:embed="rId2"/>
              <a:srcRect t="8891" r="58304" b="12320"/>
              <a:stretch>
                <a:fillRect/>
              </a:stretch>
            </p:blipFill>
            <p:spPr>
              <a:xfrm rot="-5400000">
                <a:off x="537" y="-525"/>
                <a:ext cx="218" cy="12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0736" name="Group 90"/>
            <p:cNvGrpSpPr/>
            <p:nvPr/>
          </p:nvGrpSpPr>
          <p:grpSpPr>
            <a:xfrm rot="5400000">
              <a:off x="1484" y="799"/>
              <a:ext cx="725" cy="321"/>
              <a:chOff x="0" y="0"/>
              <a:chExt cx="1332" cy="607"/>
            </a:xfrm>
          </p:grpSpPr>
          <p:sp>
            <p:nvSpPr>
              <p:cNvPr id="30744" name="AutoShape 9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2" cy="607"/>
              </a:xfrm>
              <a:prstGeom prst="roundRect">
                <a:avLst>
                  <a:gd name="adj" fmla="val 13181"/>
                </a:avLst>
              </a:prstGeom>
              <a:solidFill>
                <a:srgbClr val="CCECFF"/>
              </a:solidFill>
              <a:ln w="9525">
                <a:noFill/>
                <a:round/>
              </a:ln>
              <a:effectLst>
                <a:outerShdw dist="35921" dir="2700000" algn="ctr" rotWithShape="0">
                  <a:srgbClr val="1C1C1C"/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30745" name="Picture 92" descr="high_line01"/>
              <p:cNvPicPr>
                <a:picLocks noChangeAspect="1"/>
              </p:cNvPicPr>
              <p:nvPr/>
            </p:nvPicPr>
            <p:blipFill>
              <a:blip r:embed="rId2"/>
              <a:srcRect t="8891" r="58304" b="12320"/>
              <a:stretch>
                <a:fillRect/>
              </a:stretch>
            </p:blipFill>
            <p:spPr>
              <a:xfrm rot="-5400000">
                <a:off x="537" y="-525"/>
                <a:ext cx="218" cy="12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7741" name="Rectangle 93"/>
            <p:cNvSpPr>
              <a:spLocks noChangeArrowheads="1"/>
            </p:cNvSpPr>
            <p:nvPr/>
          </p:nvSpPr>
          <p:spPr bwMode="auto">
            <a:xfrm>
              <a:off x="363" y="726"/>
              <a:ext cx="272" cy="5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齐家</a:t>
              </a:r>
            </a:p>
          </p:txBody>
        </p:sp>
        <p:sp>
          <p:nvSpPr>
            <p:cNvPr id="27742" name="Rectangle 94"/>
            <p:cNvSpPr>
              <a:spLocks noChangeArrowheads="1"/>
            </p:cNvSpPr>
            <p:nvPr/>
          </p:nvSpPr>
          <p:spPr bwMode="auto">
            <a:xfrm>
              <a:off x="1089" y="726"/>
              <a:ext cx="272" cy="5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治国</a:t>
              </a:r>
            </a:p>
          </p:txBody>
        </p:sp>
        <p:sp>
          <p:nvSpPr>
            <p:cNvPr id="27743" name="Rectangle 95"/>
            <p:cNvSpPr>
              <a:spLocks noChangeArrowheads="1"/>
            </p:cNvSpPr>
            <p:nvPr/>
          </p:nvSpPr>
          <p:spPr bwMode="auto">
            <a:xfrm>
              <a:off x="1724" y="635"/>
              <a:ext cx="272" cy="74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平天下</a:t>
              </a:r>
            </a:p>
          </p:txBody>
        </p:sp>
        <p:sp>
          <p:nvSpPr>
            <p:cNvPr id="30740" name="Line 96"/>
            <p:cNvSpPr/>
            <p:nvPr/>
          </p:nvSpPr>
          <p:spPr>
            <a:xfrm>
              <a:off x="91" y="998"/>
              <a:ext cx="27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0741" name="Line 97"/>
            <p:cNvSpPr/>
            <p:nvPr/>
          </p:nvSpPr>
          <p:spPr>
            <a:xfrm>
              <a:off x="771" y="998"/>
              <a:ext cx="272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0742" name="Line 98"/>
            <p:cNvSpPr/>
            <p:nvPr/>
          </p:nvSpPr>
          <p:spPr>
            <a:xfrm>
              <a:off x="1451" y="998"/>
              <a:ext cx="227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0743" name="Line 99"/>
            <p:cNvSpPr/>
            <p:nvPr/>
          </p:nvSpPr>
          <p:spPr>
            <a:xfrm>
              <a:off x="771" y="998"/>
              <a:ext cx="27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27748" name="Oval 100"/>
          <p:cNvSpPr/>
          <p:nvPr/>
        </p:nvSpPr>
        <p:spPr>
          <a:xfrm>
            <a:off x="4716463" y="4221163"/>
            <a:ext cx="935037" cy="1368425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>
              <a:buFont typeface="Arial" panose="020B0604020202020204" pitchFamily="34" charset="0"/>
              <a:buNone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7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4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/>
          <p:nvPr/>
        </p:nvGrpSpPr>
        <p:grpSpPr>
          <a:xfrm>
            <a:off x="539750" y="981075"/>
            <a:ext cx="2376488" cy="719138"/>
            <a:chOff x="340" y="618"/>
            <a:chExt cx="1497" cy="453"/>
          </a:xfrm>
        </p:grpSpPr>
        <p:sp>
          <p:nvSpPr>
            <p:cNvPr id="31770" name="Line 3"/>
            <p:cNvSpPr/>
            <p:nvPr/>
          </p:nvSpPr>
          <p:spPr>
            <a:xfrm>
              <a:off x="598" y="936"/>
              <a:ext cx="17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oval" w="med" len="med"/>
            </a:ln>
          </p:spPr>
        </p:sp>
        <p:sp>
          <p:nvSpPr>
            <p:cNvPr id="96260" name="AutoShape 4"/>
            <p:cNvSpPr>
              <a:spLocks noChangeArrowheads="1"/>
            </p:cNvSpPr>
            <p:nvPr/>
          </p:nvSpPr>
          <p:spPr bwMode="auto">
            <a:xfrm>
              <a:off x="340" y="618"/>
              <a:ext cx="1270" cy="453"/>
            </a:xfrm>
            <a:prstGeom prst="roundRect">
              <a:avLst>
                <a:gd name="adj" fmla="val 42273"/>
              </a:avLst>
            </a:prstGeom>
            <a:gradFill rotWithShape="1">
              <a:gsLst>
                <a:gs pos="0">
                  <a:schemeClr val="accent1">
                    <a:gamma/>
                    <a:tint val="66667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66667"/>
                    <a:invGamma/>
                  </a:schemeClr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261" name="Text Box 5"/>
            <p:cNvSpPr txBox="1">
              <a:spLocks noChangeArrowheads="1"/>
            </p:cNvSpPr>
            <p:nvPr/>
          </p:nvSpPr>
          <p:spPr bwMode="auto">
            <a:xfrm>
              <a:off x="612" y="663"/>
              <a:ext cx="1225" cy="32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2" charset="-122"/>
                  <a:cs typeface="+mn-cs"/>
                </a:rPr>
                <a:t>平天下</a:t>
              </a:r>
            </a:p>
          </p:txBody>
        </p:sp>
      </p:grpSp>
      <p:sp>
        <p:nvSpPr>
          <p:cNvPr id="96262" name="Rectangle 6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3200" b="0" dirty="0">
                <a:effectLst>
                  <a:outerShdw blurRad="38100" dist="38100" dir="2700000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大  学</a:t>
            </a: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973138" y="1520825"/>
            <a:ext cx="4175125" cy="16033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971550" y="1484313"/>
            <a:ext cx="4175125" cy="16033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31750" name="Group 9"/>
          <p:cNvGrpSpPr/>
          <p:nvPr/>
        </p:nvGrpSpPr>
        <p:grpSpPr>
          <a:xfrm>
            <a:off x="3348038" y="0"/>
            <a:ext cx="5795962" cy="5070475"/>
            <a:chOff x="2109" y="0"/>
            <a:chExt cx="3651" cy="3194"/>
          </a:xfrm>
        </p:grpSpPr>
        <p:sp>
          <p:nvSpPr>
            <p:cNvPr id="96266" name="Rectangle 10"/>
            <p:cNvSpPr>
              <a:spLocks noChangeArrowheads="1"/>
            </p:cNvSpPr>
            <p:nvPr/>
          </p:nvSpPr>
          <p:spPr bwMode="auto">
            <a:xfrm>
              <a:off x="3107" y="2840"/>
              <a:ext cx="2653" cy="3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lvl="0" eaLnBrk="1" hangingPunct="1">
                <a:lnSpc>
                  <a:spcPct val="110000"/>
                </a:lnSpc>
                <a:spcBef>
                  <a:spcPct val="50000"/>
                </a:spcBef>
              </a:pPr>
              <a:r>
                <a:rPr lang="zh-CN" altLang="en-US" sz="2800" b="1" u="none" dirty="0">
                  <a:solidFill>
                    <a:srgbClr val="99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b="1" u="none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仿宋_GB2312" pitchFamily="49" charset="-122"/>
                </a:rPr>
                <a:t>乾隆接见英国使臣马嘎尔尼</a:t>
              </a:r>
            </a:p>
          </p:txBody>
        </p:sp>
        <p:pic>
          <p:nvPicPr>
            <p:cNvPr id="31769" name="Picture 11" descr="2006tbh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09" y="0"/>
              <a:ext cx="3651" cy="274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Group 12"/>
          <p:cNvGrpSpPr/>
          <p:nvPr/>
        </p:nvGrpSpPr>
        <p:grpSpPr>
          <a:xfrm>
            <a:off x="0" y="1671638"/>
            <a:ext cx="9467850" cy="5186362"/>
            <a:chOff x="0" y="1053"/>
            <a:chExt cx="5964" cy="3267"/>
          </a:xfrm>
        </p:grpSpPr>
        <p:grpSp>
          <p:nvGrpSpPr>
            <p:cNvPr id="31752" name="Group 13"/>
            <p:cNvGrpSpPr/>
            <p:nvPr/>
          </p:nvGrpSpPr>
          <p:grpSpPr>
            <a:xfrm>
              <a:off x="0" y="1053"/>
              <a:ext cx="1700" cy="1742"/>
              <a:chOff x="0" y="1053"/>
              <a:chExt cx="1700" cy="1742"/>
            </a:xfrm>
          </p:grpSpPr>
          <p:sp>
            <p:nvSpPr>
              <p:cNvPr id="96270" name="Rectangle 14"/>
              <p:cNvSpPr>
                <a:spLocks noChangeArrowheads="1"/>
              </p:cNvSpPr>
              <p:nvPr/>
            </p:nvSpPr>
            <p:spPr bwMode="auto">
              <a:xfrm>
                <a:off x="1156" y="1053"/>
                <a:ext cx="544" cy="40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993300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    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99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765" name="Oval 15"/>
              <p:cNvSpPr/>
              <p:nvPr/>
            </p:nvSpPr>
            <p:spPr>
              <a:xfrm>
                <a:off x="0" y="1344"/>
                <a:ext cx="1543" cy="1451"/>
              </a:xfrm>
              <a:prstGeom prst="ellipse">
                <a:avLst/>
              </a:prstGeom>
              <a:gradFill rotWithShape="1">
                <a:gsLst>
                  <a:gs pos="0">
                    <a:srgbClr val="E1F1F3"/>
                  </a:gs>
                  <a:gs pos="100000">
                    <a:srgbClr val="80C5CA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1766" name="Oval 16"/>
              <p:cNvSpPr/>
              <p:nvPr/>
            </p:nvSpPr>
            <p:spPr>
              <a:xfrm>
                <a:off x="158" y="1480"/>
                <a:ext cx="1234" cy="1154"/>
              </a:xfrm>
              <a:prstGeom prst="ellipse">
                <a:avLst/>
              </a:prstGeom>
              <a:solidFill>
                <a:schemeClr val="bg1">
                  <a:alpha val="59999"/>
                </a:schemeClr>
              </a:solidFill>
              <a:ln w="9525">
                <a:noFill/>
              </a:ln>
            </p:spPr>
            <p:txBody>
              <a:bodyPr wrap="none" anchor="ctr"/>
              <a:lstStyle/>
              <a:p>
                <a:pPr lvl="0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6273" name="Rectangle 17"/>
              <p:cNvSpPr>
                <a:spLocks noChangeArrowheads="1"/>
              </p:cNvSpPr>
              <p:nvPr/>
            </p:nvSpPr>
            <p:spPr bwMode="auto">
              <a:xfrm>
                <a:off x="385" y="1752"/>
                <a:ext cx="817" cy="54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anchor="ctr"/>
              <a:lstStyle/>
              <a:p>
                <a:pPr lvl="0" eaLnBrk="1" hangingPunct="1">
                  <a:buClr>
                    <a:schemeClr val="tx1"/>
                  </a:buClr>
                </a:pPr>
                <a:r>
                  <a:rPr lang="zh-CN" altLang="en-US" sz="3600" b="1" u="none" dirty="0">
                    <a:solidFill>
                      <a:srgbClr val="CC33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B0604020202020204" pitchFamily="34" charset="0"/>
                    <a:ea typeface="楷体_GB2312" pitchFamily="49" charset="-122"/>
                  </a:rPr>
                  <a:t>天下</a:t>
                </a:r>
              </a:p>
            </p:txBody>
          </p:sp>
        </p:grpSp>
        <p:grpSp>
          <p:nvGrpSpPr>
            <p:cNvPr id="31753" name="Group 18"/>
            <p:cNvGrpSpPr/>
            <p:nvPr/>
          </p:nvGrpSpPr>
          <p:grpSpPr>
            <a:xfrm>
              <a:off x="0" y="1661"/>
              <a:ext cx="5964" cy="2659"/>
              <a:chOff x="0" y="1661"/>
              <a:chExt cx="5964" cy="2659"/>
            </a:xfrm>
          </p:grpSpPr>
          <p:sp>
            <p:nvSpPr>
              <p:cNvPr id="96275" name="Rectangle 19"/>
              <p:cNvSpPr>
                <a:spLocks noChangeArrowheads="1"/>
              </p:cNvSpPr>
              <p:nvPr/>
            </p:nvSpPr>
            <p:spPr bwMode="auto">
              <a:xfrm>
                <a:off x="612" y="1661"/>
                <a:ext cx="4490" cy="42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35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99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楷体_GB2312" pitchFamily="49" charset="-122"/>
                    <a:ea typeface="楷体_GB2312" pitchFamily="49" charset="-122"/>
                    <a:cs typeface="+mn-cs"/>
                  </a:rPr>
                  <a:t>    </a:t>
                </a:r>
              </a:p>
            </p:txBody>
          </p:sp>
          <p:sp>
            <p:nvSpPr>
              <p:cNvPr id="96276" name="Rectangle 20"/>
              <p:cNvSpPr>
                <a:spLocks noChangeArrowheads="1"/>
              </p:cNvSpPr>
              <p:nvPr/>
            </p:nvSpPr>
            <p:spPr bwMode="auto">
              <a:xfrm>
                <a:off x="0" y="3113"/>
                <a:ext cx="1610" cy="120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anchor="ctr"/>
              <a:lstStyle/>
              <a:p>
                <a:pPr lvl="0" eaLnBrk="1" hangingPunct="1">
                  <a:buClr>
                    <a:schemeClr val="tx1"/>
                  </a:buClr>
                </a:pPr>
                <a:endParaRPr lang="zh-CN" altLang="en-US" sz="2800" b="1" u="none" dirty="0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仿宋_GB2312" pitchFamily="49" charset="-122"/>
                </a:endParaRPr>
              </a:p>
            </p:txBody>
          </p:sp>
          <p:grpSp>
            <p:nvGrpSpPr>
              <p:cNvPr id="31756" name="Group 21"/>
              <p:cNvGrpSpPr/>
              <p:nvPr/>
            </p:nvGrpSpPr>
            <p:grpSpPr>
              <a:xfrm>
                <a:off x="1220" y="2568"/>
                <a:ext cx="980" cy="1134"/>
                <a:chOff x="1220" y="2568"/>
                <a:chExt cx="980" cy="1134"/>
              </a:xfrm>
            </p:grpSpPr>
            <p:sp>
              <p:nvSpPr>
                <p:cNvPr id="31761" name="Line 22"/>
                <p:cNvSpPr/>
                <p:nvPr/>
              </p:nvSpPr>
              <p:spPr>
                <a:xfrm>
                  <a:off x="1292" y="2568"/>
                  <a:ext cx="908" cy="272"/>
                </a:xfrm>
                <a:prstGeom prst="line">
                  <a:avLst/>
                </a:prstGeom>
                <a:ln w="38100" cap="flat" cmpd="sng">
                  <a:solidFill>
                    <a:srgbClr val="80C5CA"/>
                  </a:solidFill>
                  <a:prstDash val="sysDot"/>
                  <a:headEnd type="none" w="med" len="med"/>
                  <a:tailEnd type="oval" w="med" len="med"/>
                </a:ln>
              </p:spPr>
            </p:sp>
            <p:sp>
              <p:nvSpPr>
                <p:cNvPr id="31762" name="Line 23"/>
                <p:cNvSpPr/>
                <p:nvPr/>
              </p:nvSpPr>
              <p:spPr>
                <a:xfrm rot="-3600000" flipH="1">
                  <a:off x="1432" y="2546"/>
                  <a:ext cx="179" cy="604"/>
                </a:xfrm>
                <a:prstGeom prst="line">
                  <a:avLst/>
                </a:prstGeom>
                <a:ln w="38100" cap="flat" cmpd="sng">
                  <a:solidFill>
                    <a:srgbClr val="80C5CA"/>
                  </a:solidFill>
                  <a:prstDash val="sysDot"/>
                  <a:headEnd type="none" w="med" len="med"/>
                  <a:tailEnd type="oval" w="med" len="med"/>
                </a:ln>
              </p:spPr>
            </p:sp>
            <p:sp>
              <p:nvSpPr>
                <p:cNvPr id="31763" name="Line 24"/>
                <p:cNvSpPr/>
                <p:nvPr/>
              </p:nvSpPr>
              <p:spPr>
                <a:xfrm rot="-5400000" flipH="1">
                  <a:off x="861" y="3044"/>
                  <a:ext cx="1088" cy="227"/>
                </a:xfrm>
                <a:prstGeom prst="line">
                  <a:avLst/>
                </a:prstGeom>
                <a:ln w="38100" cap="flat" cmpd="sng">
                  <a:solidFill>
                    <a:srgbClr val="80C5CA"/>
                  </a:solidFill>
                  <a:prstDash val="sysDot"/>
                  <a:headEnd type="none" w="med" len="med"/>
                  <a:tailEnd type="oval" w="med" len="med"/>
                </a:ln>
              </p:spPr>
            </p:sp>
          </p:grpSp>
          <p:sp>
            <p:nvSpPr>
              <p:cNvPr id="31757" name="Oval 25"/>
              <p:cNvSpPr/>
              <p:nvPr/>
            </p:nvSpPr>
            <p:spPr>
              <a:xfrm>
                <a:off x="1519" y="2869"/>
                <a:ext cx="1543" cy="1451"/>
              </a:xfrm>
              <a:prstGeom prst="ellipse">
                <a:avLst/>
              </a:prstGeom>
              <a:gradFill rotWithShape="1">
                <a:gsLst>
                  <a:gs pos="0">
                    <a:srgbClr val="E1F1F3"/>
                  </a:gs>
                  <a:gs pos="100000">
                    <a:srgbClr val="80C5CA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1758" name="Rectangle 26"/>
              <p:cNvSpPr/>
              <p:nvPr/>
            </p:nvSpPr>
            <p:spPr>
              <a:xfrm>
                <a:off x="2154" y="3385"/>
                <a:ext cx="726" cy="2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>
                  <a:buClr>
                    <a:schemeClr val="tx1"/>
                  </a:buClr>
                </a:pPr>
                <a:endParaRPr lang="zh-CN" altLang="en-US" sz="2800" u="none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6283" name="Oval 27"/>
              <p:cNvSpPr>
                <a:spLocks noChangeArrowheads="1"/>
              </p:cNvSpPr>
              <p:nvPr/>
            </p:nvSpPr>
            <p:spPr bwMode="auto">
              <a:xfrm>
                <a:off x="1655" y="3022"/>
                <a:ext cx="1270" cy="1154"/>
              </a:xfrm>
              <a:prstGeom prst="ellipse">
                <a:avLst/>
              </a:prstGeom>
              <a:solidFill>
                <a:schemeClr val="bg1">
                  <a:alpha val="60001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lvl="0" algn="ctr" eaLnBrk="1" hangingPunct="1">
                  <a:lnSpc>
                    <a:spcPct val="110000"/>
                  </a:lnSpc>
                  <a:spcBef>
                    <a:spcPct val="50000"/>
                  </a:spcBef>
                </a:pPr>
                <a:r>
                  <a:rPr lang="zh-CN" altLang="en-US" sz="3600" b="1" u="none" dirty="0">
                    <a:solidFill>
                      <a:srgbClr val="CC33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B0604020202020204" pitchFamily="34" charset="0"/>
                    <a:ea typeface="楷体_GB2312" pitchFamily="49" charset="-122"/>
                  </a:rPr>
                  <a:t>世界 </a:t>
                </a:r>
              </a:p>
            </p:txBody>
          </p:sp>
          <p:sp>
            <p:nvSpPr>
              <p:cNvPr id="96284" name="Rectangle 28"/>
              <p:cNvSpPr>
                <a:spLocks noChangeArrowheads="1"/>
              </p:cNvSpPr>
              <p:nvPr/>
            </p:nvSpPr>
            <p:spPr bwMode="auto">
              <a:xfrm>
                <a:off x="3016" y="3748"/>
                <a:ext cx="2948" cy="31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1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黑体" panose="02010609060101010101" pitchFamily="2" charset="-122"/>
                    <a:cs typeface="+mn-cs"/>
                  </a:rPr>
                  <a:t>当“天下”遭遇“世界”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6694488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l" eaLnBrk="1" hangingPunct="1"/>
            <a:r>
              <a:rPr lang="zh-CN" altLang="en-US" sz="3600" b="0" dirty="0">
                <a:effectLst>
                  <a:outerShdw blurRad="38100" dist="38100" dir="2700000">
                    <a:srgbClr val="C0C0C0"/>
                  </a:outerShdw>
                </a:effectLst>
                <a:ea typeface="仿宋_GB2312" pitchFamily="49" charset="-122"/>
              </a:rPr>
              <a:t>大学校训中的</a:t>
            </a:r>
            <a:r>
              <a:rPr lang="en-US" altLang="zh-CN" sz="3600" b="0" dirty="0">
                <a:effectLst>
                  <a:outerShdw blurRad="38100" dist="38100" dir="2700000">
                    <a:srgbClr val="C0C0C0"/>
                  </a:outerShdw>
                </a:effectLst>
                <a:ea typeface="仿宋_GB2312" pitchFamily="49" charset="-122"/>
              </a:rPr>
              <a:t>《</a:t>
            </a:r>
            <a:r>
              <a:rPr lang="zh-CN" altLang="en-US" sz="3600" b="0" dirty="0">
                <a:effectLst>
                  <a:outerShdw blurRad="38100" dist="38100" dir="2700000">
                    <a:srgbClr val="C0C0C0"/>
                  </a:outerShdw>
                </a:effectLst>
                <a:ea typeface="仿宋_GB2312" pitchFamily="49" charset="-122"/>
              </a:rPr>
              <a:t>大学</a:t>
            </a:r>
            <a:r>
              <a:rPr lang="en-US" altLang="zh-CN" sz="3600" b="0" dirty="0">
                <a:effectLst>
                  <a:outerShdw blurRad="38100" dist="38100" dir="2700000">
                    <a:srgbClr val="C0C0C0"/>
                  </a:outerShdw>
                </a:effectLst>
                <a:ea typeface="仿宋_GB2312" pitchFamily="49" charset="-122"/>
              </a:rPr>
              <a:t>》</a:t>
            </a:r>
            <a:r>
              <a:rPr lang="zh-CN" altLang="en-US" sz="3600" b="0" dirty="0">
                <a:effectLst>
                  <a:outerShdw blurRad="38100" dist="38100" dir="2700000">
                    <a:srgbClr val="C0C0C0"/>
                  </a:outerShdw>
                </a:effectLst>
                <a:ea typeface="仿宋_GB2312" pitchFamily="49" charset="-122"/>
              </a:rPr>
              <a:t>格言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684213" y="1412875"/>
            <a:ext cx="8134350" cy="633413"/>
            <a:chOff x="0" y="0"/>
            <a:chExt cx="5124" cy="399"/>
          </a:xfrm>
        </p:grpSpPr>
        <p:grpSp>
          <p:nvGrpSpPr>
            <p:cNvPr id="4136" name="Group 4"/>
            <p:cNvGrpSpPr/>
            <p:nvPr/>
          </p:nvGrpSpPr>
          <p:grpSpPr>
            <a:xfrm>
              <a:off x="0" y="0"/>
              <a:ext cx="5124" cy="399"/>
              <a:chOff x="0" y="0"/>
              <a:chExt cx="4401" cy="318"/>
            </a:xfrm>
          </p:grpSpPr>
          <p:sp>
            <p:nvSpPr>
              <p:cNvPr id="31749" name="Rectangle 5"/>
              <p:cNvSpPr>
                <a:spLocks noChangeArrowheads="1"/>
              </p:cNvSpPr>
              <p:nvPr/>
            </p:nvSpPr>
            <p:spPr bwMode="auto">
              <a:xfrm>
                <a:off x="1680" y="0"/>
                <a:ext cx="2721" cy="318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4142" name="Group 6"/>
              <p:cNvGrpSpPr/>
              <p:nvPr/>
            </p:nvGrpSpPr>
            <p:grpSpPr>
              <a:xfrm>
                <a:off x="0" y="0"/>
                <a:ext cx="1316" cy="317"/>
                <a:chOff x="0" y="0"/>
                <a:chExt cx="1316" cy="317"/>
              </a:xfrm>
            </p:grpSpPr>
            <p:sp>
              <p:nvSpPr>
                <p:cNvPr id="31751" name="AutoShape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316" cy="317"/>
                </a:xfrm>
                <a:prstGeom prst="roundRect">
                  <a:avLst>
                    <a:gd name="adj" fmla="val 42273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tint val="66667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tint val="66667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pic>
              <p:nvPicPr>
                <p:cNvPr id="4145" name="Picture 8" descr="未标题-2222副本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5" y="45"/>
                  <a:ext cx="272" cy="2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sp>
            <p:nvSpPr>
              <p:cNvPr id="4143" name="Line 9"/>
              <p:cNvSpPr/>
              <p:nvPr/>
            </p:nvSpPr>
            <p:spPr>
              <a:xfrm>
                <a:off x="1316" y="181"/>
                <a:ext cx="363" cy="0"/>
              </a:xfrm>
              <a:prstGeom prst="line">
                <a:avLst/>
              </a:prstGeom>
              <a:ln w="19050" cap="flat" cmpd="sng">
                <a:solidFill>
                  <a:srgbClr val="80C5CA"/>
                </a:solidFill>
                <a:prstDash val="sysDot"/>
                <a:headEnd type="none" w="med" len="med"/>
                <a:tailEnd type="oval" w="med" len="med"/>
              </a:ln>
            </p:spPr>
          </p:sp>
        </p:grpSp>
        <p:grpSp>
          <p:nvGrpSpPr>
            <p:cNvPr id="4137" name="Group 10"/>
            <p:cNvGrpSpPr/>
            <p:nvPr/>
          </p:nvGrpSpPr>
          <p:grpSpPr>
            <a:xfrm>
              <a:off x="317" y="0"/>
              <a:ext cx="4354" cy="383"/>
              <a:chOff x="0" y="0"/>
              <a:chExt cx="4354" cy="383"/>
            </a:xfrm>
          </p:grpSpPr>
          <p:sp>
            <p:nvSpPr>
              <p:cNvPr id="4138" name="Text Box 11"/>
              <p:cNvSpPr txBox="1"/>
              <p:nvPr/>
            </p:nvSpPr>
            <p:spPr>
              <a:xfrm>
                <a:off x="52" y="56"/>
                <a:ext cx="132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 u="none" dirty="0">
                    <a:latin typeface="Arial" panose="020B0604020202020204" pitchFamily="34" charset="0"/>
                    <a:ea typeface="宋体" panose="02010600030101010101" pitchFamily="2" charset="-122"/>
                  </a:rPr>
                  <a:t>  </a:t>
                </a:r>
                <a:r>
                  <a:rPr lang="zh-CN" altLang="en-US" sz="2800" u="none" dirty="0">
                    <a:latin typeface="Arial" panose="020B0604020202020204" pitchFamily="34" charset="0"/>
                    <a:ea typeface="黑体" panose="02010609060101010101" pitchFamily="2" charset="-122"/>
                  </a:rPr>
                  <a:t>河南大学</a:t>
                </a:r>
              </a:p>
            </p:txBody>
          </p:sp>
          <p:sp>
            <p:nvSpPr>
              <p:cNvPr id="4139" name="Text Box 12"/>
              <p:cNvSpPr txBox="1"/>
              <p:nvPr/>
            </p:nvSpPr>
            <p:spPr>
              <a:xfrm>
                <a:off x="0" y="0"/>
                <a:ext cx="132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endParaRPr lang="zh-CN" altLang="en-US" sz="2800" u="none" dirty="0">
                  <a:latin typeface="Arial" panose="020B0604020202020204" pitchFamily="34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4140" name="Rectangle 13"/>
              <p:cNvSpPr/>
              <p:nvPr/>
            </p:nvSpPr>
            <p:spPr>
              <a:xfrm>
                <a:off x="1723" y="45"/>
                <a:ext cx="2631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buFont typeface="Arial" panose="020B0604020202020204" pitchFamily="34" charset="0"/>
                  <a:buNone/>
                </a:pPr>
                <a:r>
                  <a:rPr lang="zh-CN" altLang="en-US" sz="2800" b="1" u="none" dirty="0">
                    <a:latin typeface="Arial" panose="020B0604020202020204" pitchFamily="34" charset="0"/>
                    <a:ea typeface="楷体_GB2312" pitchFamily="49" charset="-122"/>
                  </a:rPr>
                  <a:t>明德，新民，止于至善</a:t>
                </a:r>
              </a:p>
            </p:txBody>
          </p:sp>
        </p:grpSp>
      </p:grpSp>
      <p:grpSp>
        <p:nvGrpSpPr>
          <p:cNvPr id="6" name="Group 14"/>
          <p:cNvGrpSpPr/>
          <p:nvPr/>
        </p:nvGrpSpPr>
        <p:grpSpPr>
          <a:xfrm>
            <a:off x="684213" y="2406650"/>
            <a:ext cx="8351837" cy="1712913"/>
            <a:chOff x="0" y="0"/>
            <a:chExt cx="5261" cy="1079"/>
          </a:xfrm>
        </p:grpSpPr>
        <p:grpSp>
          <p:nvGrpSpPr>
            <p:cNvPr id="4115" name="Group 15"/>
            <p:cNvGrpSpPr/>
            <p:nvPr/>
          </p:nvGrpSpPr>
          <p:grpSpPr>
            <a:xfrm>
              <a:off x="0" y="599"/>
              <a:ext cx="5261" cy="480"/>
              <a:chOff x="0" y="0"/>
              <a:chExt cx="5261" cy="480"/>
            </a:xfrm>
          </p:grpSpPr>
          <p:grpSp>
            <p:nvGrpSpPr>
              <p:cNvPr id="4126" name="Group 16"/>
              <p:cNvGrpSpPr/>
              <p:nvPr/>
            </p:nvGrpSpPr>
            <p:grpSpPr>
              <a:xfrm>
                <a:off x="0" y="81"/>
                <a:ext cx="5124" cy="399"/>
                <a:chOff x="0" y="0"/>
                <a:chExt cx="5124" cy="399"/>
              </a:xfrm>
            </p:grpSpPr>
            <p:sp>
              <p:nvSpPr>
                <p:cNvPr id="4128" name="Text Box 17"/>
                <p:cNvSpPr txBox="1"/>
                <p:nvPr/>
              </p:nvSpPr>
              <p:spPr>
                <a:xfrm>
                  <a:off x="370" y="57"/>
                  <a:ext cx="1320" cy="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1800" u="none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Add your title</a:t>
                  </a:r>
                </a:p>
              </p:txBody>
            </p:sp>
            <p:grpSp>
              <p:nvGrpSpPr>
                <p:cNvPr id="4129" name="Group 18"/>
                <p:cNvGrpSpPr/>
                <p:nvPr/>
              </p:nvGrpSpPr>
              <p:grpSpPr>
                <a:xfrm>
                  <a:off x="0" y="0"/>
                  <a:ext cx="5124" cy="399"/>
                  <a:chOff x="0" y="0"/>
                  <a:chExt cx="4401" cy="318"/>
                </a:xfrm>
              </p:grpSpPr>
              <p:sp>
                <p:nvSpPr>
                  <p:cNvPr id="31763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1680" y="0"/>
                    <a:ext cx="2721" cy="31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tint val="0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2400" b="0" i="0" u="sng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4132" name="Group 20"/>
                  <p:cNvGrpSpPr/>
                  <p:nvPr/>
                </p:nvGrpSpPr>
                <p:grpSpPr>
                  <a:xfrm>
                    <a:off x="0" y="0"/>
                    <a:ext cx="1316" cy="317"/>
                    <a:chOff x="0" y="0"/>
                    <a:chExt cx="1316" cy="317"/>
                  </a:xfrm>
                </p:grpSpPr>
                <p:sp>
                  <p:nvSpPr>
                    <p:cNvPr id="31765" name="AutoShape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316" cy="317"/>
                    </a:xfrm>
                    <a:prstGeom prst="roundRect">
                      <a:avLst>
                        <a:gd name="adj" fmla="val 42273"/>
                      </a:avLst>
                    </a:prstGeom>
                    <a:gradFill rotWithShape="1">
                      <a:gsLst>
                        <a:gs pos="0">
                          <a:schemeClr val="accent1">
                            <a:gamma/>
                            <a:tint val="66667"/>
                            <a:invGamma/>
                          </a:schemeClr>
                        </a:gs>
                        <a:gs pos="50000">
                          <a:schemeClr val="accent1"/>
                        </a:gs>
                        <a:gs pos="100000">
                          <a:schemeClr val="accent1">
                            <a:gamma/>
                            <a:tint val="66667"/>
                            <a:invGamma/>
                          </a:schemeClr>
                        </a:gs>
                      </a:gsLst>
                      <a:lin ang="0" scaled="1"/>
                    </a:gradFill>
                    <a:ln>
                      <a:noFill/>
                    </a:ln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2400" b="0" i="0" u="sng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pic>
                  <p:nvPicPr>
                    <p:cNvPr id="4135" name="Picture 22" descr="未标题-2222副本"/>
                    <p:cNvPicPr>
                      <a:picLocks noChangeAspect="1"/>
                    </p:cNvPicPr>
                    <p:nvPr/>
                  </p:nvPicPr>
                  <p:blipFill>
                    <a:blip r:embed="rId2"/>
                    <a:stretch>
                      <a:fillRect/>
                    </a:stretch>
                  </p:blipFill>
                  <p:spPr>
                    <a:xfrm>
                      <a:off x="45" y="45"/>
                      <a:ext cx="272" cy="228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</p:pic>
              </p:grpSp>
              <p:sp>
                <p:nvSpPr>
                  <p:cNvPr id="4133" name="Line 23"/>
                  <p:cNvSpPr/>
                  <p:nvPr/>
                </p:nvSpPr>
                <p:spPr>
                  <a:xfrm>
                    <a:off x="1316" y="181"/>
                    <a:ext cx="363" cy="0"/>
                  </a:xfrm>
                  <a:prstGeom prst="line">
                    <a:avLst/>
                  </a:prstGeom>
                  <a:ln w="19050" cap="flat" cmpd="sng">
                    <a:solidFill>
                      <a:srgbClr val="80C5CA"/>
                    </a:solidFill>
                    <a:prstDash val="sysDot"/>
                    <a:headEnd type="none" w="med" len="med"/>
                    <a:tailEnd type="oval" w="med" len="med"/>
                  </a:ln>
                </p:spPr>
              </p:sp>
            </p:grpSp>
            <p:sp>
              <p:nvSpPr>
                <p:cNvPr id="4130" name="Text Box 24"/>
                <p:cNvSpPr txBox="1"/>
                <p:nvPr/>
              </p:nvSpPr>
              <p:spPr>
                <a:xfrm>
                  <a:off x="318" y="57"/>
                  <a:ext cx="1320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2800" u="none" dirty="0">
                      <a:latin typeface="Arial" panose="020B0604020202020204" pitchFamily="34" charset="0"/>
                      <a:ea typeface="黑体" panose="02010609060101010101" pitchFamily="2" charset="-122"/>
                    </a:rPr>
                    <a:t>  厦门大学</a:t>
                  </a:r>
                </a:p>
              </p:txBody>
            </p:sp>
          </p:grpSp>
          <p:sp>
            <p:nvSpPr>
              <p:cNvPr id="4127" name="Rectangle 25"/>
              <p:cNvSpPr/>
              <p:nvPr/>
            </p:nvSpPr>
            <p:spPr>
              <a:xfrm>
                <a:off x="2041" y="0"/>
                <a:ext cx="3220" cy="4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ct val="150000"/>
                  </a:lnSpc>
                  <a:buFont typeface="Arial" panose="020B0604020202020204" pitchFamily="34" charset="0"/>
                  <a:buNone/>
                </a:pPr>
                <a:r>
                  <a:rPr lang="zh-CN" altLang="en-US" sz="2800" b="1" u="none" dirty="0">
                    <a:solidFill>
                      <a:srgbClr val="000000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自强不息，止于至善</a:t>
                </a:r>
              </a:p>
            </p:txBody>
          </p:sp>
        </p:grpSp>
        <p:grpSp>
          <p:nvGrpSpPr>
            <p:cNvPr id="4116" name="Group 26"/>
            <p:cNvGrpSpPr/>
            <p:nvPr/>
          </p:nvGrpSpPr>
          <p:grpSpPr>
            <a:xfrm>
              <a:off x="0" y="0"/>
              <a:ext cx="5124" cy="398"/>
              <a:chOff x="0" y="0"/>
              <a:chExt cx="5124" cy="398"/>
            </a:xfrm>
          </p:grpSpPr>
          <p:sp>
            <p:nvSpPr>
              <p:cNvPr id="4117" name="Text Box 27"/>
              <p:cNvSpPr txBox="1"/>
              <p:nvPr/>
            </p:nvSpPr>
            <p:spPr>
              <a:xfrm>
                <a:off x="370" y="56"/>
                <a:ext cx="1320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1800" u="none" dirty="0">
                    <a:latin typeface="Arial" panose="020B0604020202020204" pitchFamily="34" charset="0"/>
                    <a:ea typeface="宋体" panose="02010600030101010101" pitchFamily="2" charset="-122"/>
                  </a:rPr>
                  <a:t>Add your title</a:t>
                </a:r>
              </a:p>
            </p:txBody>
          </p:sp>
          <p:grpSp>
            <p:nvGrpSpPr>
              <p:cNvPr id="4118" name="Group 28"/>
              <p:cNvGrpSpPr/>
              <p:nvPr/>
            </p:nvGrpSpPr>
            <p:grpSpPr>
              <a:xfrm>
                <a:off x="0" y="0"/>
                <a:ext cx="5124" cy="398"/>
                <a:chOff x="0" y="0"/>
                <a:chExt cx="4401" cy="318"/>
              </a:xfrm>
            </p:grpSpPr>
            <p:sp>
              <p:nvSpPr>
                <p:cNvPr id="31773" name="Rectangle 29"/>
                <p:cNvSpPr>
                  <a:spLocks noChangeArrowheads="1"/>
                </p:cNvSpPr>
                <p:nvPr/>
              </p:nvSpPr>
              <p:spPr bwMode="auto">
                <a:xfrm>
                  <a:off x="1680" y="0"/>
                  <a:ext cx="2721" cy="318"/>
                </a:xfrm>
                <a:prstGeom prst="rect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tint val="0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4122" name="Group 30"/>
                <p:cNvGrpSpPr/>
                <p:nvPr/>
              </p:nvGrpSpPr>
              <p:grpSpPr>
                <a:xfrm>
                  <a:off x="0" y="0"/>
                  <a:ext cx="1316" cy="317"/>
                  <a:chOff x="0" y="0"/>
                  <a:chExt cx="1316" cy="317"/>
                </a:xfrm>
              </p:grpSpPr>
              <p:sp>
                <p:nvSpPr>
                  <p:cNvPr id="31775" name="AutoShape 3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316" cy="317"/>
                  </a:xfrm>
                  <a:prstGeom prst="roundRect">
                    <a:avLst>
                      <a:gd name="adj" fmla="val 42273"/>
                    </a:avLst>
                  </a:prstGeom>
                  <a:gradFill rotWithShape="1">
                    <a:gsLst>
                      <a:gs pos="0">
                        <a:schemeClr val="accent1">
                          <a:gamma/>
                          <a:tint val="66667"/>
                          <a:invGamma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gamma/>
                          <a:tint val="66667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2400" b="0" i="0" u="sng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pic>
                <p:nvPicPr>
                  <p:cNvPr id="4125" name="Picture 32" descr="未标题-2222副本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45" y="45"/>
                    <a:ext cx="272" cy="2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sp>
              <p:nvSpPr>
                <p:cNvPr id="4123" name="Line 33"/>
                <p:cNvSpPr/>
                <p:nvPr/>
              </p:nvSpPr>
              <p:spPr>
                <a:xfrm>
                  <a:off x="1316" y="181"/>
                  <a:ext cx="363" cy="0"/>
                </a:xfrm>
                <a:prstGeom prst="line">
                  <a:avLst/>
                </a:prstGeom>
                <a:ln w="19050" cap="flat" cmpd="sng">
                  <a:solidFill>
                    <a:srgbClr val="80C5CA"/>
                  </a:solidFill>
                  <a:prstDash val="sysDot"/>
                  <a:headEnd type="none" w="med" len="med"/>
                  <a:tailEnd type="oval" w="med" len="med"/>
                </a:ln>
              </p:spPr>
            </p:sp>
          </p:grpSp>
          <p:sp>
            <p:nvSpPr>
              <p:cNvPr id="4119" name="Text Box 34"/>
              <p:cNvSpPr txBox="1"/>
              <p:nvPr/>
            </p:nvSpPr>
            <p:spPr>
              <a:xfrm>
                <a:off x="318" y="56"/>
                <a:ext cx="132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800" u="none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东南大学</a:t>
                </a:r>
              </a:p>
            </p:txBody>
          </p:sp>
          <p:sp>
            <p:nvSpPr>
              <p:cNvPr id="4120" name="Rectangle 35"/>
              <p:cNvSpPr/>
              <p:nvPr/>
            </p:nvSpPr>
            <p:spPr>
              <a:xfrm>
                <a:off x="1995" y="9"/>
                <a:ext cx="1249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buFont typeface="Arial" panose="020B0604020202020204" pitchFamily="34" charset="0"/>
                  <a:buNone/>
                </a:pPr>
                <a:r>
                  <a:rPr lang="zh-CN" altLang="en-US" sz="2800" b="1" u="none" dirty="0">
                    <a:latin typeface="Arial" panose="020B0604020202020204" pitchFamily="34" charset="0"/>
                    <a:ea typeface="楷体_GB2312" pitchFamily="49" charset="-122"/>
                  </a:rPr>
                  <a:t> 止于至善</a:t>
                </a:r>
              </a:p>
            </p:txBody>
          </p:sp>
        </p:grpSp>
      </p:grpSp>
      <p:sp>
        <p:nvSpPr>
          <p:cNvPr id="31780" name="Rectangle 36"/>
          <p:cNvSpPr>
            <a:spLocks noChangeArrowheads="1"/>
          </p:cNvSpPr>
          <p:nvPr/>
        </p:nvSpPr>
        <p:spPr bwMode="auto">
          <a:xfrm>
            <a:off x="3790950" y="4573588"/>
            <a:ext cx="4741863" cy="63182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81" name="Rectangle 37"/>
          <p:cNvSpPr>
            <a:spLocks noChangeArrowheads="1"/>
          </p:cNvSpPr>
          <p:nvPr/>
        </p:nvSpPr>
        <p:spPr bwMode="auto">
          <a:xfrm>
            <a:off x="3790950" y="5746750"/>
            <a:ext cx="5029200" cy="63341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" name="Group 38"/>
          <p:cNvGrpSpPr/>
          <p:nvPr/>
        </p:nvGrpSpPr>
        <p:grpSpPr>
          <a:xfrm>
            <a:off x="684213" y="4437063"/>
            <a:ext cx="6192837" cy="766762"/>
            <a:chOff x="0" y="0"/>
            <a:chExt cx="3901" cy="483"/>
          </a:xfrm>
        </p:grpSpPr>
        <p:sp>
          <p:nvSpPr>
            <p:cNvPr id="31783" name="AutoShape 39"/>
            <p:cNvSpPr>
              <a:spLocks noChangeArrowheads="1"/>
            </p:cNvSpPr>
            <p:nvPr/>
          </p:nvSpPr>
          <p:spPr bwMode="auto">
            <a:xfrm>
              <a:off x="0" y="86"/>
              <a:ext cx="1532" cy="397"/>
            </a:xfrm>
            <a:prstGeom prst="roundRect">
              <a:avLst>
                <a:gd name="adj" fmla="val 42273"/>
              </a:avLst>
            </a:prstGeom>
            <a:gradFill rotWithShape="1">
              <a:gsLst>
                <a:gs pos="0">
                  <a:schemeClr val="accent1">
                    <a:gamma/>
                    <a:tint val="66667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66667"/>
                    <a:invGamma/>
                  </a:schemeClr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4111" name="Picture 40" descr="未标题-2222副本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" y="142"/>
              <a:ext cx="317" cy="2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12" name="Line 41"/>
            <p:cNvSpPr/>
            <p:nvPr/>
          </p:nvSpPr>
          <p:spPr>
            <a:xfrm>
              <a:off x="1532" y="313"/>
              <a:ext cx="423" cy="0"/>
            </a:xfrm>
            <a:prstGeom prst="line">
              <a:avLst/>
            </a:prstGeom>
            <a:ln w="19050" cap="flat" cmpd="sng">
              <a:solidFill>
                <a:srgbClr val="80C5CA"/>
              </a:solidFill>
              <a:prstDash val="sysDot"/>
              <a:headEnd type="none" w="med" len="med"/>
              <a:tailEnd type="oval" w="med" len="med"/>
            </a:ln>
          </p:spPr>
        </p:sp>
        <p:sp>
          <p:nvSpPr>
            <p:cNvPr id="4113" name="Text Box 42"/>
            <p:cNvSpPr txBox="1"/>
            <p:nvPr/>
          </p:nvSpPr>
          <p:spPr>
            <a:xfrm>
              <a:off x="316" y="136"/>
              <a:ext cx="122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u="none" dirty="0">
                  <a:latin typeface="黑体" panose="02010609060101010101" pitchFamily="2" charset="-122"/>
                  <a:ea typeface="黑体" panose="02010609060101010101" pitchFamily="2" charset="-122"/>
                </a:rPr>
                <a:t> 香港大学</a:t>
              </a:r>
            </a:p>
          </p:txBody>
        </p:sp>
        <p:sp>
          <p:nvSpPr>
            <p:cNvPr id="4114" name="Rectangle 43"/>
            <p:cNvSpPr/>
            <p:nvPr/>
          </p:nvSpPr>
          <p:spPr>
            <a:xfrm>
              <a:off x="2061" y="0"/>
              <a:ext cx="1840" cy="4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800" u="none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2800" b="1" u="none" dirty="0">
                  <a:solidFill>
                    <a:srgbClr val="000000"/>
                  </a:solidFill>
                  <a:latin typeface="Arial" panose="020B0604020202020204" pitchFamily="34" charset="0"/>
                  <a:ea typeface="楷体_GB2312" pitchFamily="49" charset="-122"/>
                </a:rPr>
                <a:t>明德格物</a:t>
              </a:r>
            </a:p>
          </p:txBody>
        </p:sp>
      </p:grpSp>
      <p:sp>
        <p:nvSpPr>
          <p:cNvPr id="31788" name="AutoShape 44"/>
          <p:cNvSpPr>
            <a:spLocks noChangeArrowheads="1"/>
          </p:cNvSpPr>
          <p:nvPr/>
        </p:nvSpPr>
        <p:spPr bwMode="auto">
          <a:xfrm>
            <a:off x="685800" y="5746750"/>
            <a:ext cx="2432050" cy="631825"/>
          </a:xfrm>
          <a:prstGeom prst="roundRect">
            <a:avLst>
              <a:gd name="adj" fmla="val 42273"/>
            </a:avLst>
          </a:prstGeom>
          <a:gradFill rotWithShape="1">
            <a:gsLst>
              <a:gs pos="0">
                <a:schemeClr val="accent1">
                  <a:gamma/>
                  <a:tint val="66667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66667"/>
                  <a:invGamma/>
                </a:schemeClr>
              </a:gs>
            </a:gsLst>
            <a:lin ang="0" scaled="1"/>
          </a:gra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789" name="Picture 45" descr="未标题-2222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5805488"/>
            <a:ext cx="503238" cy="455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90" name="Line 46"/>
          <p:cNvSpPr/>
          <p:nvPr/>
        </p:nvSpPr>
        <p:spPr>
          <a:xfrm>
            <a:off x="3117850" y="6107113"/>
            <a:ext cx="671513" cy="0"/>
          </a:xfrm>
          <a:prstGeom prst="line">
            <a:avLst/>
          </a:prstGeom>
          <a:ln w="19050" cap="flat" cmpd="sng">
            <a:solidFill>
              <a:srgbClr val="80C5CA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31791" name="Text Box 47"/>
          <p:cNvSpPr txBox="1"/>
          <p:nvPr/>
        </p:nvSpPr>
        <p:spPr>
          <a:xfrm>
            <a:off x="1116013" y="5805488"/>
            <a:ext cx="2095500" cy="455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 u="none" dirty="0">
                <a:latin typeface="Arial" panose="020B0604020202020204" pitchFamily="34" charset="0"/>
                <a:ea typeface="黑体" panose="02010609060101010101" pitchFamily="2" charset="-122"/>
              </a:rPr>
              <a:t>河南理工大学</a:t>
            </a:r>
          </a:p>
        </p:txBody>
      </p:sp>
      <p:sp>
        <p:nvSpPr>
          <p:cNvPr id="31792" name="Rectangle 48"/>
          <p:cNvSpPr/>
          <p:nvPr/>
        </p:nvSpPr>
        <p:spPr>
          <a:xfrm>
            <a:off x="4017963" y="5589588"/>
            <a:ext cx="34321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u="none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明德任责</a:t>
            </a:r>
          </a:p>
        </p:txBody>
      </p:sp>
      <p:sp>
        <p:nvSpPr>
          <p:cNvPr id="4109" name="Rectangle 50"/>
          <p:cNvSpPr/>
          <p:nvPr/>
        </p:nvSpPr>
        <p:spPr>
          <a:xfrm>
            <a:off x="685800" y="620713"/>
            <a:ext cx="7773988" cy="11318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en-US" sz="4400" b="1" u="none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1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1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1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80" grpId="0" animBg="1"/>
      <p:bldP spid="31781" grpId="0" animBg="1"/>
      <p:bldP spid="31788" grpId="0" animBg="1"/>
      <p:bldP spid="31791" grpId="0"/>
      <p:bldP spid="3179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/>
          </p:cNvSpPr>
          <p:nvPr>
            <p:ph type="body"/>
          </p:nvPr>
        </p:nvSpPr>
        <p:spPr>
          <a:xfrm>
            <a:off x="684213" y="981075"/>
            <a:ext cx="7704137" cy="4464050"/>
          </a:xfrm>
          <a:solidFill>
            <a:srgbClr val="FBA3EE">
              <a:alpha val="100000"/>
            </a:srgbClr>
          </a:solidFill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sz="5400" b="1" dirty="0"/>
              <a:t>本段是</a:t>
            </a:r>
            <a:r>
              <a:rPr lang="en-US" altLang="zh-CN" sz="5400" b="1" dirty="0"/>
              <a:t>《</a:t>
            </a:r>
            <a:r>
              <a:rPr lang="zh-CN" altLang="en-US" sz="5400" b="1" dirty="0"/>
              <a:t>礼记</a:t>
            </a:r>
            <a:r>
              <a:rPr lang="en-US" altLang="zh-CN" sz="5400" b="1" dirty="0"/>
              <a:t>》</a:t>
            </a:r>
            <a:r>
              <a:rPr lang="zh-CN" altLang="en-US" sz="5400" b="1" dirty="0"/>
              <a:t>中的</a:t>
            </a:r>
            <a:r>
              <a:rPr lang="en-US" altLang="zh-CN" sz="5400" b="1" dirty="0"/>
              <a:t>《</a:t>
            </a:r>
            <a:r>
              <a:rPr lang="zh-CN" altLang="en-US" sz="5400" b="1" dirty="0"/>
              <a:t>大学</a:t>
            </a:r>
            <a:r>
              <a:rPr lang="en-US" altLang="zh-CN" sz="5400" b="1" dirty="0"/>
              <a:t>》</a:t>
            </a:r>
            <a:r>
              <a:rPr lang="zh-CN" altLang="en-US" sz="5400" b="1" dirty="0"/>
              <a:t>篇的经文，共</a:t>
            </a:r>
            <a:r>
              <a:rPr lang="en-US" altLang="zh-CN" sz="5400" b="1" dirty="0"/>
              <a:t>205</a:t>
            </a:r>
            <a:r>
              <a:rPr lang="zh-CN" altLang="en-US" sz="5400" b="1" dirty="0"/>
              <a:t>字；后面还有五段，是后人的传文，即后人对经文的解释。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4"/>
          <p:cNvSpPr txBox="1"/>
          <p:nvPr/>
        </p:nvSpPr>
        <p:spPr>
          <a:xfrm>
            <a:off x="0" y="1052513"/>
            <a:ext cx="9144000" cy="570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400" u="none" dirty="0">
                <a:latin typeface="Times New Roman" panose="02020603050405020304" pitchFamily="18" charset="0"/>
                <a:ea typeface="黑体" panose="02010609060101010101" pitchFamily="2" charset="-122"/>
              </a:rPr>
              <a:t>       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所谓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诚其意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者，毋自欺也。如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恶恶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臭，</a:t>
            </a:r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如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好好色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，此之谓自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谦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。故君子必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慎其独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也。</a:t>
            </a:r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小人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闲居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为不善，无所不至；见君子而后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厌</a:t>
            </a:r>
            <a:endParaRPr lang="en-US" altLang="zh-CN" sz="3600" b="1" u="none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3600" b="1" u="none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，掩其不善而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著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其善。人之视己，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见其</a:t>
            </a:r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肺肝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，则何益矣？此谓诚于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，形于外。故君子必慎其独也。</a:t>
            </a:r>
          </a:p>
        </p:txBody>
      </p:sp>
      <p:sp>
        <p:nvSpPr>
          <p:cNvPr id="33795" name="Text Box 5"/>
          <p:cNvSpPr txBox="1"/>
          <p:nvPr/>
        </p:nvSpPr>
        <p:spPr>
          <a:xfrm>
            <a:off x="34925" y="333375"/>
            <a:ext cx="1712913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000" b="1" u="none" dirty="0">
                <a:solidFill>
                  <a:schemeClr val="tx2"/>
                </a:solidFill>
                <a:latin typeface="Franklin Gothic Book" pitchFamily="34" charset="0"/>
                <a:ea typeface="黑体" panose="02010609060101010101" pitchFamily="2" charset="-122"/>
              </a:rPr>
              <a:t>第二段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85938" y="714375"/>
            <a:ext cx="20002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使意念真诚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43688" y="714375"/>
            <a:ext cx="2286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厌恶；不好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88" y="1857375"/>
            <a:ext cx="32146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喜爱；美好；容貌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14813" y="1857375"/>
            <a:ext cx="37861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同“慊”，满足、满意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14813" y="2708275"/>
            <a:ext cx="49291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在独自一人的时候要谨慎不苟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063" y="3000375"/>
            <a:ext cx="2857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独自呆着的时候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4071938"/>
            <a:ext cx="2714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躲躲闪闪的神态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43250" y="4071938"/>
            <a:ext cx="23574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使显明，标榜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4313" y="5143500"/>
            <a:ext cx="3781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好像</a:t>
            </a:r>
            <a:r>
              <a:rPr lang="en-US" altLang="zh-CN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一样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5000" y="5143500"/>
            <a:ext cx="1000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/>
          <p:nvPr/>
        </p:nvSpPr>
        <p:spPr>
          <a:xfrm>
            <a:off x="0" y="115888"/>
            <a:ext cx="9144000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u="none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600" b="1" u="none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译文</a:t>
            </a:r>
            <a:r>
              <a:rPr lang="en-US" altLang="zh-CN" sz="3600" b="1" u="none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en-US" altLang="zh-CN" sz="3600" b="1" u="none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sz="3600" b="1" u="none" dirty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600" b="1" u="none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所说的使自己的心意诚实，指的是要做到不欺骗自己。就像厌恶臭味，就像喜爱美丽的容貌，</a:t>
            </a:r>
            <a:r>
              <a:rPr lang="en-US" altLang="zh-CN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一样自然真实</a:t>
            </a:r>
            <a:r>
              <a:rPr lang="en-US" altLang="zh-CN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这叫自我满足。所以君子独处时，也要使自己的行为谨慎一丝不苟。小人在独处时，没有什么坏事做不出来。一看见君子就躲躲闪闪，掩饰自己的不善而设法显示自己的美德。其实，人家看我们，就像是洞察我们的五脏六腑一样。掩饰的做法，又有什么益处呢？这就叫做内心的真实，总是会在外表上表现出来，所以君子必定要谨慎对待独处的情况。</a:t>
            </a:r>
            <a:r>
              <a:rPr lang="zh-CN" altLang="en-US" sz="3600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4"/>
          <p:cNvSpPr txBox="1"/>
          <p:nvPr/>
        </p:nvSpPr>
        <p:spPr>
          <a:xfrm>
            <a:off x="285750" y="1817688"/>
            <a:ext cx="8389938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第二段：</a:t>
            </a:r>
          </a:p>
          <a:p>
            <a:pPr lvl="0" eaLnBrk="1" hangingPunct="1"/>
            <a:endParaRPr lang="zh-CN" altLang="en-US" sz="400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/>
            <a:r>
              <a:rPr lang="zh-CN" altLang="en-US" sz="4000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通过“慎独”来谈“诚意”。</a:t>
            </a:r>
          </a:p>
          <a:p>
            <a:pPr lvl="0" eaLnBrk="1" hangingPunct="1"/>
            <a:r>
              <a:rPr lang="zh-CN" altLang="en-US" sz="4000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5400" u="none" dirty="0">
              <a:solidFill>
                <a:srgbClr val="33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4515" name="WordArt 5"/>
          <p:cNvSpPr>
            <a:spLocks noChangeArrowheads="1" noChangeShapeType="1" noTextEdit="1"/>
          </p:cNvSpPr>
          <p:nvPr/>
        </p:nvSpPr>
        <p:spPr bwMode="auto">
          <a:xfrm>
            <a:off x="571500" y="428625"/>
            <a:ext cx="3240088" cy="792163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rgbClr val="0033CC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内容分析</a:t>
            </a:r>
          </a:p>
        </p:txBody>
      </p:sp>
      <p:pic>
        <p:nvPicPr>
          <p:cNvPr id="35844" name="Picture 7" descr="chema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113" y="6259513"/>
            <a:ext cx="1258887" cy="598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7" name="AutoShape 5"/>
          <p:cNvSpPr/>
          <p:nvPr/>
        </p:nvSpPr>
        <p:spPr>
          <a:xfrm>
            <a:off x="971550" y="3860800"/>
            <a:ext cx="3095625" cy="2520950"/>
          </a:xfrm>
          <a:prstGeom prst="wedgeRoundRectCallout">
            <a:avLst>
              <a:gd name="adj1" fmla="val 8102"/>
              <a:gd name="adj2" fmla="val -63222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/>
            <a:r>
              <a:rPr lang="zh-CN" altLang="en-US" sz="36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越是没外人监督，越能严格要求自己谨慎行事。</a:t>
            </a:r>
          </a:p>
        </p:txBody>
      </p:sp>
      <p:sp>
        <p:nvSpPr>
          <p:cNvPr id="64518" name="AutoShape 6"/>
          <p:cNvSpPr/>
          <p:nvPr/>
        </p:nvSpPr>
        <p:spPr>
          <a:xfrm>
            <a:off x="4787900" y="4149725"/>
            <a:ext cx="3455988" cy="1584325"/>
          </a:xfrm>
          <a:prstGeom prst="wedgeRoundRectCallout">
            <a:avLst>
              <a:gd name="adj1" fmla="val -102134"/>
              <a:gd name="adj2" fmla="val -75653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/>
            <a:r>
              <a:rPr lang="zh-CN" altLang="en-US" sz="36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要想人不知，除非己莫为。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uild="p"/>
      <p:bldP spid="64517" grpId="0" animBg="1"/>
      <p:bldP spid="645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/>
          <p:nvPr/>
        </p:nvSpPr>
        <p:spPr>
          <a:xfrm>
            <a:off x="539750" y="333375"/>
            <a:ext cx="8208963" cy="478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 u="none" dirty="0"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4400" b="1" u="none" dirty="0">
                <a:latin typeface="隶书" pitchFamily="49" charset="-122"/>
                <a:ea typeface="隶书" pitchFamily="49" charset="-122"/>
              </a:rPr>
              <a:t>君子慎其独，非特显明之处是如此，虽</a:t>
            </a:r>
            <a:r>
              <a:rPr lang="zh-CN" altLang="en-US" sz="4400" b="1" u="none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至微至隐</a:t>
            </a:r>
            <a:r>
              <a:rPr lang="zh-CN" altLang="en-US" sz="4400" b="1" u="none" dirty="0">
                <a:latin typeface="隶书" pitchFamily="49" charset="-122"/>
                <a:ea typeface="隶书" pitchFamily="49" charset="-122"/>
              </a:rPr>
              <a:t>，人所不知之地，亦常慎之，小处如此，大处亦如此；明显处如此，隐微处亦如此，表里内外，粗精隐显，无不慎之，方谓</a:t>
            </a:r>
            <a:r>
              <a:rPr lang="zh-CN" altLang="en-US" sz="4400" b="1" u="none" dirty="0">
                <a:latin typeface="Times New Roman" panose="02020603050405020304" pitchFamily="18" charset="0"/>
                <a:ea typeface="隶书" pitchFamily="49" charset="-122"/>
              </a:rPr>
              <a:t>‘</a:t>
            </a:r>
            <a:r>
              <a:rPr lang="zh-CN" altLang="en-US" sz="4400" b="1" u="none" dirty="0">
                <a:latin typeface="隶书" pitchFamily="49" charset="-122"/>
                <a:ea typeface="隶书" pitchFamily="49" charset="-122"/>
              </a:rPr>
              <a:t>诚其意</a:t>
            </a:r>
            <a:r>
              <a:rPr lang="zh-CN" altLang="en-US" sz="4400" b="1" u="none" dirty="0">
                <a:latin typeface="Times New Roman" panose="02020603050405020304" pitchFamily="18" charset="0"/>
                <a:ea typeface="隶书" pitchFamily="49" charset="-122"/>
              </a:rPr>
              <a:t>’</a:t>
            </a:r>
            <a:r>
              <a:rPr lang="zh-CN" altLang="en-US" sz="4400" b="1" u="none" dirty="0"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4400" b="1" u="none" dirty="0">
                <a:latin typeface="Times New Roman" panose="02020603050405020304" pitchFamily="18" charset="0"/>
                <a:ea typeface="隶书" pitchFamily="49" charset="-122"/>
              </a:rPr>
              <a:t>”</a:t>
            </a:r>
            <a:endParaRPr lang="zh-CN" altLang="en-US" sz="4400" b="1" u="none" dirty="0">
              <a:latin typeface="隶书" pitchFamily="49" charset="-122"/>
              <a:ea typeface="隶书" pitchFamily="49" charset="-122"/>
            </a:endParaRPr>
          </a:p>
          <a:p>
            <a:pPr lvl="0"/>
            <a:r>
              <a:rPr lang="zh-CN" altLang="en-US" sz="4400" b="1" u="none" dirty="0">
                <a:latin typeface="隶书" pitchFamily="49" charset="-122"/>
                <a:ea typeface="隶书" pitchFamily="49" charset="-122"/>
              </a:rPr>
              <a:t>             南宋 朱熹</a:t>
            </a:r>
          </a:p>
        </p:txBody>
      </p:sp>
      <p:sp>
        <p:nvSpPr>
          <p:cNvPr id="36867" name="Rectangle 5"/>
          <p:cNvSpPr/>
          <p:nvPr/>
        </p:nvSpPr>
        <p:spPr>
          <a:xfrm>
            <a:off x="827088" y="5426075"/>
            <a:ext cx="770572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 u="none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勿以恶小而为之，</a:t>
            </a:r>
          </a:p>
          <a:p>
            <a:pPr lvl="0"/>
            <a:r>
              <a:rPr lang="zh-CN" altLang="en-US" sz="4400" b="1" u="none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勿以善小而不为。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/>
          <p:nvPr/>
        </p:nvSpPr>
        <p:spPr>
          <a:xfrm>
            <a:off x="395288" y="1341438"/>
            <a:ext cx="8424862" cy="5035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algn="ctr"/>
            <a:r>
              <a:rPr lang="zh-CN" altLang="en-US" sz="36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sz="3600" b="1" u="none" dirty="0">
                <a:solidFill>
                  <a:srgbClr val="0066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梨虽无主，我心有主</a:t>
            </a:r>
          </a:p>
          <a:p>
            <a:pPr lvl="0"/>
            <a:r>
              <a:rPr lang="zh-CN" altLang="en-US" sz="36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元代</a:t>
            </a:r>
            <a:r>
              <a:rPr lang="zh-CN" altLang="en-US" sz="36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大学者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许衡</a:t>
            </a:r>
            <a:r>
              <a:rPr lang="zh-CN" altLang="en-US" sz="36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一日外出，因为天气炎热，口渴难耐。正好路边有棵梨树，行人纷纷去摘梨解渴，只有许衡一人不为所动。于是，有人问他：“为什么你不摘梨吃？”许衡说：“不是自己的梨，怎么可以随便乱摘呢？”那人便笑他迂腐：“世道这么乱，管它是谁的梨。”许衡答道：“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梨虽无主，我心有主</a:t>
            </a:r>
            <a:r>
              <a:rPr lang="zh-CN" altLang="en-US" sz="36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。” </a:t>
            </a:r>
          </a:p>
        </p:txBody>
      </p:sp>
      <p:sp>
        <p:nvSpPr>
          <p:cNvPr id="37891" name="Text Box 5"/>
          <p:cNvSpPr txBox="1"/>
          <p:nvPr/>
        </p:nvSpPr>
        <p:spPr>
          <a:xfrm>
            <a:off x="0" y="260350"/>
            <a:ext cx="304006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2800" b="1" u="none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“慎独”经典材料：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/>
          <p:nvPr/>
        </p:nvSpPr>
        <p:spPr>
          <a:xfrm>
            <a:off x="395288" y="765175"/>
            <a:ext cx="8353425" cy="557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/>
            <a:r>
              <a:rPr lang="zh-CN" altLang="en-US" sz="4000" b="1" u="none" dirty="0">
                <a:solidFill>
                  <a:srgbClr val="0066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坐怀不乱</a:t>
            </a:r>
            <a:endParaRPr lang="en-US" altLang="zh-CN" sz="4000" b="1" u="none" dirty="0">
              <a:solidFill>
                <a:srgbClr val="0066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        鲁国人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柳下惠</a:t>
            </a:r>
            <a:r>
              <a:rPr lang="zh-CN" altLang="en-US" sz="40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，姓展名禽。相传在一个寒冷的夜晚，柳下惠宿于郭门。有一个没有住处的妇子来投宿，柳下惠恐她冻死，叫她坐在怀里，解开外衣把她裹紧，同坐了一夜，一直到第二天天亮并没发生非礼行为。于是柳下惠就被誉为“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坐怀不乱</a:t>
            </a:r>
            <a:r>
              <a:rPr lang="zh-CN" altLang="en-US" sz="40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”的正人君子。</a:t>
            </a:r>
          </a:p>
        </p:txBody>
      </p:sp>
      <p:sp>
        <p:nvSpPr>
          <p:cNvPr id="38915" name="Text Box 5"/>
          <p:cNvSpPr txBox="1"/>
          <p:nvPr/>
        </p:nvSpPr>
        <p:spPr>
          <a:xfrm>
            <a:off x="0" y="260350"/>
            <a:ext cx="304006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2800" b="1" u="none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“慎独”经典材料：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4"/>
          <p:cNvSpPr txBox="1"/>
          <p:nvPr/>
        </p:nvSpPr>
        <p:spPr>
          <a:xfrm>
            <a:off x="0" y="1000125"/>
            <a:ext cx="9144000" cy="4537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ts val="5000"/>
              </a:lnSpc>
            </a:pPr>
            <a:r>
              <a:rPr lang="en-US" altLang="zh-CN" sz="4400" b="1" u="none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所谓修身在正其心者：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身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有所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忿懥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eaLnBrk="1" hangingPunct="1">
              <a:lnSpc>
                <a:spcPts val="5000"/>
              </a:lnSpc>
            </a:pPr>
            <a:endParaRPr lang="zh-CN" altLang="en-US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ts val="5000"/>
              </a:lnSpc>
            </a:pP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则不得其正；有所恐惧，则不得其正；有所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好乐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，则不得其正；有所忧患，则不得其正。心不在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焉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，视而不见，听而不闻，食而不知</a:t>
            </a:r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ts val="5000"/>
              </a:lnSpc>
            </a:pPr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ts val="5000"/>
              </a:lnSpc>
            </a:pP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其味。此谓修身在正其心。</a:t>
            </a:r>
          </a:p>
        </p:txBody>
      </p:sp>
      <p:sp>
        <p:nvSpPr>
          <p:cNvPr id="29701" name="Text Box 5"/>
          <p:cNvSpPr txBox="1"/>
          <p:nvPr/>
        </p:nvSpPr>
        <p:spPr>
          <a:xfrm>
            <a:off x="7667625" y="1628775"/>
            <a:ext cx="9223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愤怒</a:t>
            </a:r>
          </a:p>
        </p:txBody>
      </p:sp>
      <p:sp>
        <p:nvSpPr>
          <p:cNvPr id="39940" name="Text Box 6"/>
          <p:cNvSpPr txBox="1"/>
          <p:nvPr/>
        </p:nvSpPr>
        <p:spPr>
          <a:xfrm>
            <a:off x="214313" y="285750"/>
            <a:ext cx="1555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u="none" dirty="0">
                <a:solidFill>
                  <a:srgbClr val="0033CC"/>
                </a:solidFill>
                <a:latin typeface="Franklin Gothic Book" pitchFamily="34" charset="0"/>
                <a:ea typeface="黑体" panose="02010609060101010101" pitchFamily="2" charset="-122"/>
              </a:rPr>
              <a:t>第三段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43500" y="1643063"/>
            <a:ext cx="18573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应为“心”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0" y="4286250"/>
            <a:ext cx="1000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正位</a:t>
            </a:r>
          </a:p>
        </p:txBody>
      </p:sp>
      <p:sp>
        <p:nvSpPr>
          <p:cNvPr id="40971" name="AutoShape 11"/>
          <p:cNvSpPr/>
          <p:nvPr/>
        </p:nvSpPr>
        <p:spPr>
          <a:xfrm>
            <a:off x="5508625" y="4265613"/>
            <a:ext cx="3384550" cy="2592387"/>
          </a:xfrm>
          <a:prstGeom prst="wedgeRoundRectCallout">
            <a:avLst>
              <a:gd name="adj1" fmla="val -181894"/>
              <a:gd name="adj2" fmla="val -80866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r>
              <a:rPr lang="zh-CN" altLang="en-US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美味令人多食；</a:t>
            </a:r>
          </a:p>
          <a:p>
            <a:pPr lvl="0"/>
            <a:r>
              <a:rPr lang="zh-CN" altLang="en-US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美色令人多欲；</a:t>
            </a:r>
          </a:p>
          <a:p>
            <a:pPr lvl="0"/>
            <a:r>
              <a:rPr lang="zh-CN" altLang="en-US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美声令人多听；</a:t>
            </a:r>
          </a:p>
          <a:p>
            <a:pPr lvl="0"/>
            <a:r>
              <a:rPr lang="zh-CN" altLang="en-US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美物令人多贪。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5" grpId="0"/>
      <p:bldP spid="6" grpId="0"/>
      <p:bldP spid="4097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5"/>
          <p:cNvSpPr txBox="1"/>
          <p:nvPr/>
        </p:nvSpPr>
        <p:spPr>
          <a:xfrm>
            <a:off x="0" y="500063"/>
            <a:ext cx="9144000" cy="5775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90000"/>
              </a:lnSpc>
            </a:pPr>
            <a:r>
              <a:rPr lang="en-US" altLang="zh-CN" sz="4400" b="1" u="none" dirty="0">
                <a:latin typeface="Franklin Gothic Book" pitchFamily="34" charset="0"/>
                <a:ea typeface="黑体" panose="02010609060101010101" pitchFamily="2" charset="-122"/>
              </a:rPr>
              <a:t>【</a:t>
            </a:r>
            <a:r>
              <a:rPr lang="zh-CN" altLang="en-US" sz="4400" b="1" u="none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</a:rPr>
              <a:t>译文</a:t>
            </a:r>
            <a:r>
              <a:rPr lang="en-US" altLang="zh-CN" sz="4400" b="1" u="none" dirty="0">
                <a:latin typeface="Franklin Gothic Book" pitchFamily="34" charset="0"/>
                <a:ea typeface="黑体" panose="02010609060101010101" pitchFamily="2" charset="-122"/>
              </a:rPr>
              <a:t>】</a:t>
            </a:r>
          </a:p>
          <a:p>
            <a:pPr lvl="0" eaLnBrk="1" hangingPunct="1">
              <a:lnSpc>
                <a:spcPts val="5000"/>
              </a:lnSpc>
            </a:pPr>
            <a:r>
              <a:rPr lang="zh-CN" altLang="en-US" sz="4400" b="1" u="none" dirty="0">
                <a:latin typeface="Franklin Gothic Book" pitchFamily="34" charset="0"/>
                <a:ea typeface="黑体" panose="02010609060101010101" pitchFamily="2" charset="-122"/>
              </a:rPr>
              <a:t>　　</a:t>
            </a: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所以说修养自身的关键在于端正自己的内心，是因为，内心有愤怒就不能够端正；内心有恐惧就不能够端正；内心有喜好就不能够端正；心有忧虑就不能够端正。内心如果不在正位，那么虽然在看，但看不见东西；虽然在听，但却不见声音；虽然在吃食物，但辨不出滋味。这就是说修身的关键在于端正自己的内心。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4"/>
          <p:cNvSpPr txBox="1"/>
          <p:nvPr/>
        </p:nvSpPr>
        <p:spPr>
          <a:xfrm>
            <a:off x="0" y="1341438"/>
            <a:ext cx="9144000" cy="3570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sz="3600" b="1" u="none" dirty="0">
              <a:latin typeface="Franklin Gothic Book" pitchFamily="34" charset="0"/>
              <a:ea typeface="楷体_GB2312" pitchFamily="49" charset="-122"/>
            </a:endParaRPr>
          </a:p>
          <a:p>
            <a:pPr lvl="0" eaLnBrk="1" hangingPunct="1"/>
            <a:r>
              <a:rPr lang="zh-CN" altLang="en-US" sz="3600" b="1" u="none" dirty="0">
                <a:latin typeface="Franklin Gothic Book" pitchFamily="34" charset="0"/>
                <a:ea typeface="楷体_GB2312" pitchFamily="49" charset="-122"/>
              </a:rPr>
              <a:t>　　第三段：</a:t>
            </a:r>
          </a:p>
          <a:p>
            <a:pPr lvl="0" eaLnBrk="1" hangingPunct="1"/>
            <a:endParaRPr lang="zh-CN" altLang="en-US" sz="3600" b="1" u="none" dirty="0">
              <a:latin typeface="Franklin Gothic Book" pitchFamily="34" charset="0"/>
              <a:ea typeface="楷体_GB2312" pitchFamily="49" charset="-122"/>
            </a:endParaRPr>
          </a:p>
          <a:p>
            <a:pPr lvl="0" eaLnBrk="1" hangingPunct="1"/>
            <a:r>
              <a:rPr lang="zh-CN" altLang="en-US" sz="3600" b="1" u="none" dirty="0">
                <a:solidFill>
                  <a:srgbClr val="0033CC"/>
                </a:solidFill>
                <a:latin typeface="Franklin Gothic Book" pitchFamily="34" charset="0"/>
                <a:ea typeface="楷体_GB2312" pitchFamily="49" charset="-122"/>
              </a:rPr>
              <a:t>               </a:t>
            </a:r>
            <a:r>
              <a:rPr lang="zh-CN" altLang="en-US" sz="4800" b="1" u="none" dirty="0">
                <a:solidFill>
                  <a:srgbClr val="0033CC"/>
                </a:solidFill>
                <a:latin typeface="Franklin Gothic Book" pitchFamily="34" charset="0"/>
                <a:ea typeface="楷体_GB2312" pitchFamily="49" charset="-122"/>
              </a:rPr>
              <a:t>修身的关键在于正心。</a:t>
            </a:r>
            <a:r>
              <a:rPr lang="zh-CN" altLang="en-US" sz="4800" b="1" u="none" dirty="0">
                <a:latin typeface="Franklin Gothic Book" pitchFamily="34" charset="0"/>
                <a:ea typeface="楷体_GB2312" pitchFamily="49" charset="-122"/>
              </a:rPr>
              <a:t/>
            </a:r>
            <a:br>
              <a:rPr lang="zh-CN" altLang="en-US" sz="4800" b="1" u="none" dirty="0">
                <a:latin typeface="Franklin Gothic Book" pitchFamily="34" charset="0"/>
                <a:ea typeface="楷体_GB2312" pitchFamily="49" charset="-122"/>
              </a:rPr>
            </a:br>
            <a:r>
              <a:rPr lang="zh-CN" altLang="en-US" sz="3600" b="1" u="none" dirty="0">
                <a:latin typeface="Franklin Gothic Book" pitchFamily="34" charset="0"/>
                <a:ea typeface="楷体_GB2312" pitchFamily="49" charset="-122"/>
              </a:rPr>
              <a:t>　　</a:t>
            </a:r>
          </a:p>
          <a:p>
            <a:pPr lvl="0" eaLnBrk="1" hangingPunct="1"/>
            <a:r>
              <a:rPr lang="zh-CN" altLang="en-US" sz="3600" b="1" u="none" dirty="0">
                <a:solidFill>
                  <a:srgbClr val="0033CC"/>
                </a:solidFill>
                <a:latin typeface="Franklin Gothic Book" pitchFamily="34" charset="0"/>
                <a:ea typeface="楷体_GB2312" pitchFamily="49" charset="-122"/>
              </a:rPr>
              <a:t>　</a:t>
            </a:r>
          </a:p>
        </p:txBody>
      </p:sp>
      <p:sp>
        <p:nvSpPr>
          <p:cNvPr id="69635" name="WordArt 5"/>
          <p:cNvSpPr>
            <a:spLocks noChangeArrowheads="1" noChangeShapeType="1" noTextEdit="1"/>
          </p:cNvSpPr>
          <p:nvPr/>
        </p:nvSpPr>
        <p:spPr bwMode="auto">
          <a:xfrm>
            <a:off x="428625" y="285750"/>
            <a:ext cx="3240088" cy="792163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chemeClr val="tx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内容分析</a:t>
            </a:r>
          </a:p>
        </p:txBody>
      </p:sp>
      <p:pic>
        <p:nvPicPr>
          <p:cNvPr id="41988" name="Picture 6" descr="chema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113" y="6259513"/>
            <a:ext cx="1258887" cy="598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  <a:ln/>
        </p:spPr>
        <p:txBody>
          <a:bodyPr vert="horz" wrap="square" lIns="91440" tIns="45720" rIns="91440" bIns="45720" anchor="ctr"/>
          <a:lstStyle/>
          <a:p>
            <a:pPr eaLnBrk="1" hangingPunct="1"/>
            <a:endParaRPr lang="zh-CN" altLang="en-US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sz="quarter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4" name="Picture 4" descr="4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Text Box 5"/>
          <p:cNvSpPr txBox="1"/>
          <p:nvPr/>
        </p:nvSpPr>
        <p:spPr>
          <a:xfrm>
            <a:off x="2017713" y="2878138"/>
            <a:ext cx="793750" cy="10922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4000" b="1" u="none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节选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0" name="Rectangle 4"/>
          <p:cNvSpPr/>
          <p:nvPr/>
        </p:nvSpPr>
        <p:spPr>
          <a:xfrm>
            <a:off x="250825" y="692150"/>
            <a:ext cx="8893175" cy="5807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ts val="5000"/>
              </a:lnSpc>
            </a:pP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有所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忿懥</a:t>
            </a: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，则不得其正；、</a:t>
            </a:r>
          </a:p>
          <a:p>
            <a:pPr lvl="0" eaLnBrk="1" hangingPunct="1">
              <a:lnSpc>
                <a:spcPts val="5000"/>
              </a:lnSpc>
            </a:pP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有所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恐惧</a:t>
            </a: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，则不得其正；</a:t>
            </a:r>
          </a:p>
          <a:p>
            <a:pPr lvl="0" eaLnBrk="1" hangingPunct="1">
              <a:lnSpc>
                <a:spcPts val="5000"/>
              </a:lnSpc>
            </a:pP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有所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好乐</a:t>
            </a: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，则不得其正；</a:t>
            </a:r>
          </a:p>
          <a:p>
            <a:pPr lvl="0" eaLnBrk="1" hangingPunct="1">
              <a:lnSpc>
                <a:spcPts val="5000"/>
              </a:lnSpc>
            </a:pP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有所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忧患</a:t>
            </a: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，则不得其正。</a:t>
            </a:r>
          </a:p>
          <a:p>
            <a:pPr lvl="0" eaLnBrk="1" hangingPunct="1">
              <a:lnSpc>
                <a:spcPts val="5000"/>
              </a:lnSpc>
            </a:pPr>
            <a:endParaRPr lang="zh-CN" altLang="en-US" sz="3600" b="1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ts val="5000"/>
              </a:lnSpc>
            </a:pP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正其心</a:t>
            </a:r>
            <a:r>
              <a:rPr lang="en-US" altLang="zh-CN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</a:p>
          <a:p>
            <a:pPr lvl="0" eaLnBrk="1" hangingPunct="1">
              <a:lnSpc>
                <a:spcPts val="5000"/>
              </a:lnSpc>
            </a:pPr>
            <a:endParaRPr lang="zh-CN" altLang="en-US" sz="3600" b="1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ts val="5000"/>
              </a:lnSpc>
            </a:pPr>
            <a:r>
              <a:rPr lang="zh-CN" altLang="en-US" sz="3600" b="1" u="none" dirty="0">
                <a:latin typeface="楷体_GB2312" pitchFamily="49" charset="-122"/>
                <a:ea typeface="楷体_GB2312" pitchFamily="49" charset="-122"/>
              </a:rPr>
              <a:t>非淡泊无以明志，非宁静无以致远。</a:t>
            </a:r>
          </a:p>
          <a:p>
            <a:pPr lvl="0" eaLnBrk="1" hangingPunct="1">
              <a:lnSpc>
                <a:spcPts val="5000"/>
              </a:lnSpc>
            </a:pPr>
            <a:r>
              <a:rPr lang="zh-CN" altLang="en-US" sz="3600" b="1" u="none" dirty="0">
                <a:latin typeface="楷体_GB2312" pitchFamily="49" charset="-122"/>
                <a:ea typeface="楷体_GB2312" pitchFamily="49" charset="-122"/>
              </a:rPr>
              <a:t>                  诸葛亮  </a:t>
            </a:r>
            <a:r>
              <a:rPr lang="en-US" altLang="zh-CN" sz="3600" b="1" u="none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u="none" dirty="0">
                <a:latin typeface="楷体_GB2312" pitchFamily="49" charset="-122"/>
                <a:ea typeface="楷体_GB2312" pitchFamily="49" charset="-122"/>
              </a:rPr>
              <a:t>戒子书</a:t>
            </a:r>
            <a:r>
              <a:rPr lang="en-US" altLang="zh-CN" sz="3600" b="1" u="none" dirty="0">
                <a:latin typeface="楷体_GB2312" pitchFamily="49" charset="-122"/>
                <a:ea typeface="楷体_GB2312" pitchFamily="49" charset="-122"/>
              </a:rPr>
              <a:t>》</a:t>
            </a:r>
            <a:endParaRPr lang="zh-CN" altLang="en-US" sz="3600" b="1" u="none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1381" name="Rectangle 5"/>
          <p:cNvSpPr>
            <a:spLocks noChangeArrowheads="1"/>
          </p:cNvSpPr>
          <p:nvPr/>
        </p:nvSpPr>
        <p:spPr bwMode="auto">
          <a:xfrm>
            <a:off x="2987675" y="3244850"/>
            <a:ext cx="5080000" cy="15557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淡泊宁静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13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13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13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 build="p"/>
      <p:bldP spid="10138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4"/>
          <p:cNvSpPr txBox="1"/>
          <p:nvPr/>
        </p:nvSpPr>
        <p:spPr>
          <a:xfrm>
            <a:off x="0" y="857250"/>
            <a:ext cx="9144000" cy="5688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90000"/>
              </a:lnSpc>
            </a:pPr>
            <a:r>
              <a:rPr lang="en-US" altLang="zh-CN" sz="4800" u="none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600" u="none" dirty="0">
                <a:latin typeface="黑体" panose="02010609060101010101" pitchFamily="2" charset="-122"/>
                <a:ea typeface="黑体" panose="02010609060101010101" pitchFamily="2" charset="-122"/>
              </a:rPr>
              <a:t>所谓齐其家在修其身者：人</a:t>
            </a:r>
            <a:r>
              <a:rPr lang="zh-CN" altLang="en-US" sz="3600" u="none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3600" u="none" dirty="0">
                <a:latin typeface="黑体" panose="02010609060101010101" pitchFamily="2" charset="-122"/>
                <a:ea typeface="黑体" panose="02010609060101010101" pitchFamily="2" charset="-122"/>
              </a:rPr>
              <a:t>其所亲爱</a:t>
            </a:r>
            <a:endParaRPr lang="en-US" altLang="zh-CN" sz="3600" u="none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90000"/>
              </a:lnSpc>
            </a:pPr>
            <a:endParaRPr lang="en-US" altLang="zh-CN" sz="3600" u="none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3600" u="none" dirty="0"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3600" u="none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辟</a:t>
            </a:r>
            <a:r>
              <a:rPr lang="zh-CN" altLang="en-US" sz="3600" u="none" dirty="0">
                <a:latin typeface="黑体" panose="02010609060101010101" pitchFamily="2" charset="-122"/>
                <a:ea typeface="黑体" panose="02010609060101010101" pitchFamily="2" charset="-122"/>
              </a:rPr>
              <a:t>焉，之其所贱恶而辟焉，之其所畏敬而</a:t>
            </a:r>
            <a:endParaRPr lang="en-US" altLang="zh-CN" sz="3600" u="none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90000"/>
              </a:lnSpc>
            </a:pPr>
            <a:endParaRPr lang="en-US" altLang="zh-CN" sz="3600" u="none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3600" u="none" dirty="0">
                <a:latin typeface="黑体" panose="02010609060101010101" pitchFamily="2" charset="-122"/>
                <a:ea typeface="黑体" panose="02010609060101010101" pitchFamily="2" charset="-122"/>
              </a:rPr>
              <a:t>辟焉，之其所</a:t>
            </a:r>
            <a:r>
              <a:rPr lang="zh-CN" altLang="en-US" sz="3600" u="none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哀矜</a:t>
            </a:r>
            <a:r>
              <a:rPr lang="zh-CN" altLang="en-US" sz="3600" u="none" dirty="0">
                <a:latin typeface="黑体" panose="02010609060101010101" pitchFamily="2" charset="-122"/>
                <a:ea typeface="黑体" panose="02010609060101010101" pitchFamily="2" charset="-122"/>
              </a:rPr>
              <a:t>而辟焉，之其所</a:t>
            </a:r>
            <a:r>
              <a:rPr lang="zh-CN" altLang="en-US" sz="3600" u="none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敖惰</a:t>
            </a:r>
            <a:r>
              <a:rPr lang="zh-CN" altLang="en-US" sz="3600" u="none" dirty="0">
                <a:latin typeface="黑体" panose="02010609060101010101" pitchFamily="2" charset="-122"/>
                <a:ea typeface="黑体" panose="02010609060101010101" pitchFamily="2" charset="-122"/>
              </a:rPr>
              <a:t>而辟</a:t>
            </a:r>
            <a:endParaRPr lang="en-US" altLang="zh-CN" sz="3600" u="none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90000"/>
              </a:lnSpc>
            </a:pPr>
            <a:endParaRPr lang="en-US" altLang="zh-CN" sz="3600" u="none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3600" u="none" dirty="0">
                <a:latin typeface="黑体" panose="02010609060101010101" pitchFamily="2" charset="-122"/>
                <a:ea typeface="黑体" panose="02010609060101010101" pitchFamily="2" charset="-122"/>
              </a:rPr>
              <a:t>焉。故好而知其恶，恶而知其美者，天下鲜</a:t>
            </a:r>
            <a:endParaRPr lang="en-US" altLang="zh-CN" sz="3600" u="none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90000"/>
              </a:lnSpc>
            </a:pPr>
            <a:endParaRPr lang="en-US" altLang="zh-CN" sz="3600" u="none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3600" u="none" dirty="0">
                <a:latin typeface="黑体" panose="02010609060101010101" pitchFamily="2" charset="-122"/>
                <a:ea typeface="黑体" panose="02010609060101010101" pitchFamily="2" charset="-122"/>
              </a:rPr>
              <a:t>矣！故谚有之曰：“人莫知其子之恶，莫知</a:t>
            </a:r>
            <a:endParaRPr lang="en-US" altLang="zh-CN" sz="3600" u="none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90000"/>
              </a:lnSpc>
            </a:pPr>
            <a:endParaRPr lang="en-US" altLang="zh-CN" sz="3600" u="none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3600" u="none" dirty="0">
                <a:latin typeface="黑体" panose="02010609060101010101" pitchFamily="2" charset="-122"/>
                <a:ea typeface="黑体" panose="02010609060101010101" pitchFamily="2" charset="-122"/>
              </a:rPr>
              <a:t>其苗之</a:t>
            </a:r>
            <a:r>
              <a:rPr lang="zh-CN" altLang="en-US" sz="3600" u="none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硕</a:t>
            </a:r>
            <a:r>
              <a:rPr lang="zh-CN" altLang="en-US" sz="3600" u="none" dirty="0">
                <a:latin typeface="黑体" panose="02010609060101010101" pitchFamily="2" charset="-122"/>
                <a:ea typeface="黑体" panose="02010609060101010101" pitchFamily="2" charset="-122"/>
              </a:rPr>
              <a:t>。”此谓身不修不可以齐其家。</a:t>
            </a:r>
          </a:p>
        </p:txBody>
      </p:sp>
      <p:sp>
        <p:nvSpPr>
          <p:cNvPr id="44035" name="Text Box 5"/>
          <p:cNvSpPr txBox="1"/>
          <p:nvPr/>
        </p:nvSpPr>
        <p:spPr>
          <a:xfrm>
            <a:off x="0" y="214313"/>
            <a:ext cx="2022475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800" b="1" i="1" u="none" dirty="0">
                <a:solidFill>
                  <a:srgbClr val="0033CC"/>
                </a:solidFill>
                <a:latin typeface="Franklin Gothic Book" pitchFamily="34" charset="0"/>
                <a:ea typeface="楷体_GB2312" pitchFamily="49" charset="-122"/>
              </a:rPr>
              <a:t>第四段</a:t>
            </a:r>
            <a:endParaRPr lang="zh-CN" altLang="en-US" sz="4800" b="1" u="none" dirty="0">
              <a:solidFill>
                <a:srgbClr val="0033CC"/>
              </a:solidFill>
              <a:latin typeface="Franklin Gothic Book" pitchFamily="34" charset="0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0750" y="1571625"/>
            <a:ext cx="2857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即“于”，对于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063" y="1500188"/>
            <a:ext cx="2286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偏颇，偏向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6063" y="2571750"/>
            <a:ext cx="2143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同情，怜悯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15125" y="3500438"/>
            <a:ext cx="20716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骄傲；怠慢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85875" y="5500688"/>
            <a:ext cx="1643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大，茂盛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5"/>
          <p:cNvSpPr txBox="1"/>
          <p:nvPr/>
        </p:nvSpPr>
        <p:spPr>
          <a:xfrm>
            <a:off x="0" y="357188"/>
            <a:ext cx="9144000" cy="634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ts val="4100"/>
              </a:lnSpc>
            </a:pPr>
            <a:r>
              <a:rPr lang="zh-CN" altLang="en-US" sz="3600" u="none" dirty="0">
                <a:latin typeface="Franklin Gothic Book" pitchFamily="34" charset="0"/>
                <a:ea typeface="黑体" panose="02010609060101010101" pitchFamily="2" charset="-122"/>
              </a:rPr>
              <a:t>　  </a:t>
            </a:r>
            <a:r>
              <a:rPr lang="zh-CN" altLang="en-US" sz="36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译文</a:t>
            </a: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  之所以说整治家庭的关键在于修养自身，是因为，人们对于他们亲近相爱的人会有偏爱；对于鄙视讨厌的人多有偏见；对于自己畏惧敬重的人多有偏爱；对于他们怜悯同情的人多有偏私；对于他们认为怠慢失礼的人多有偏见。所以，在喜好某个人的同时，能知道他的不足，在厌恶某个人的同时，能够了解他的长处，这种人普天之下实在少见！因此有谚语说：“没有一个人知道自己子女的毛病，（贪得的人）不满足于已经长势很旺的禾苗。”这就是说，不修养自身就无法整治自己的家庭。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4"/>
          <p:cNvSpPr txBox="1"/>
          <p:nvPr/>
        </p:nvSpPr>
        <p:spPr>
          <a:xfrm>
            <a:off x="0" y="1844675"/>
            <a:ext cx="9144000" cy="3079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u="none" dirty="0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lvl="0" eaLnBrk="1" hangingPunct="1"/>
            <a:r>
              <a:rPr lang="zh-CN" altLang="en-US" sz="3600" b="1" u="none" dirty="0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4000" b="1" u="none" dirty="0">
                <a:latin typeface="楷体_GB2312" pitchFamily="49" charset="-122"/>
                <a:ea typeface="楷体_GB2312" pitchFamily="49" charset="-122"/>
              </a:rPr>
              <a:t>第四段：</a:t>
            </a:r>
          </a:p>
          <a:p>
            <a:pPr lvl="0" eaLnBrk="1" hangingPunct="1"/>
            <a:r>
              <a:rPr lang="zh-CN" altLang="en-US" sz="4000" b="1" u="none" dirty="0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lvl="0" eaLnBrk="1" hangingPunct="1"/>
            <a:r>
              <a:rPr lang="zh-CN" altLang="en-US" sz="4000" b="1" u="none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    齐家的关键是克服感情上的偏私</a:t>
            </a:r>
            <a:r>
              <a:rPr lang="zh-CN" altLang="en-US" sz="4000" b="1" u="none" dirty="0">
                <a:latin typeface="楷体_GB2312" pitchFamily="49" charset="-122"/>
                <a:ea typeface="楷体_GB2312" pitchFamily="49" charset="-122"/>
              </a:rPr>
              <a:t>。</a:t>
            </a:r>
            <a:br>
              <a:rPr lang="zh-CN" altLang="en-US" sz="4000" b="1" u="none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 u="none" dirty="0">
                <a:latin typeface="楷体_GB2312" pitchFamily="49" charset="-122"/>
                <a:ea typeface="楷体_GB2312" pitchFamily="49" charset="-122"/>
              </a:rPr>
              <a:t>　　</a:t>
            </a:r>
          </a:p>
        </p:txBody>
      </p:sp>
      <p:sp>
        <p:nvSpPr>
          <p:cNvPr id="72707" name="WordArt 5"/>
          <p:cNvSpPr>
            <a:spLocks noChangeArrowheads="1" noChangeShapeType="1" noTextEdit="1"/>
          </p:cNvSpPr>
          <p:nvPr/>
        </p:nvSpPr>
        <p:spPr bwMode="auto">
          <a:xfrm>
            <a:off x="357188" y="357188"/>
            <a:ext cx="3240087" cy="792162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rgbClr val="0033CC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内容分析</a:t>
            </a:r>
          </a:p>
        </p:txBody>
      </p:sp>
      <p:pic>
        <p:nvPicPr>
          <p:cNvPr id="46084" name="Picture 6" descr="chema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113" y="6259513"/>
            <a:ext cx="1258887" cy="598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4"/>
          <p:cNvSpPr txBox="1"/>
          <p:nvPr/>
        </p:nvSpPr>
        <p:spPr>
          <a:xfrm>
            <a:off x="0" y="0"/>
            <a:ext cx="9144000" cy="6427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000" u="none" dirty="0">
                <a:latin typeface="Franklin Gothic Book" pitchFamily="34" charset="0"/>
                <a:ea typeface="黑体" panose="02010609060101010101" pitchFamily="2" charset="-122"/>
              </a:rPr>
              <a:t>　       </a:t>
            </a:r>
            <a:r>
              <a:rPr lang="zh-CN" altLang="en-US" sz="3200" b="1" u="none" dirty="0">
                <a:latin typeface="Franklin Gothic Book" pitchFamily="34" charset="0"/>
                <a:ea typeface="黑体" panose="02010609060101010101" pitchFamily="2" charset="-122"/>
              </a:rPr>
              <a:t>正因为家与自身密切，所以才有如何</a:t>
            </a:r>
            <a:r>
              <a:rPr lang="zh-CN" altLang="en-US" sz="3200" b="1" u="none" dirty="0">
                <a:solidFill>
                  <a:srgbClr val="0033CC"/>
                </a:solidFill>
                <a:latin typeface="Franklin Gothic Book" pitchFamily="34" charset="0"/>
                <a:ea typeface="黑体" panose="02010609060101010101" pitchFamily="2" charset="-122"/>
              </a:rPr>
              <a:t>克服感情偏私</a:t>
            </a:r>
            <a:r>
              <a:rPr lang="zh-CN" altLang="en-US" sz="3200" b="1" u="none" dirty="0">
                <a:latin typeface="Franklin Gothic Book" pitchFamily="34" charset="0"/>
                <a:ea typeface="黑体" panose="02010609060101010101" pitchFamily="2" charset="-122"/>
              </a:rPr>
              <a:t>的问题。</a:t>
            </a:r>
            <a:br>
              <a:rPr lang="zh-CN" altLang="en-US" sz="3200" b="1" u="none" dirty="0">
                <a:latin typeface="Franklin Gothic Book" pitchFamily="34" charset="0"/>
                <a:ea typeface="黑体" panose="02010609060101010101" pitchFamily="2" charset="-122"/>
              </a:rPr>
            </a:br>
            <a:r>
              <a:rPr lang="zh-CN" altLang="en-US" sz="3200" b="1" u="none" dirty="0">
                <a:latin typeface="Franklin Gothic Book" pitchFamily="34" charset="0"/>
                <a:ea typeface="黑体" panose="02010609060101010101" pitchFamily="2" charset="-122"/>
              </a:rPr>
              <a:t>　　中国人常说：“家和万事兴。”</a:t>
            </a:r>
            <a:br>
              <a:rPr lang="zh-CN" altLang="en-US" sz="3200" b="1" u="none" dirty="0">
                <a:latin typeface="Franklin Gothic Book" pitchFamily="34" charset="0"/>
                <a:ea typeface="黑体" panose="02010609060101010101" pitchFamily="2" charset="-122"/>
              </a:rPr>
            </a:br>
            <a:r>
              <a:rPr lang="zh-CN" altLang="en-US" sz="3200" b="1" u="none" dirty="0">
                <a:latin typeface="Franklin Gothic Book" pitchFamily="34" charset="0"/>
                <a:ea typeface="黑体" panose="02010609060101010101" pitchFamily="2" charset="-122"/>
              </a:rPr>
              <a:t>　　美国人说，“家是父亲的王国，母亲的世界，儿童的乐园。”</a:t>
            </a:r>
            <a:br>
              <a:rPr lang="zh-CN" altLang="en-US" sz="3200" b="1" u="none" dirty="0">
                <a:latin typeface="Franklin Gothic Book" pitchFamily="34" charset="0"/>
                <a:ea typeface="黑体" panose="02010609060101010101" pitchFamily="2" charset="-122"/>
              </a:rPr>
            </a:br>
            <a:r>
              <a:rPr lang="zh-CN" altLang="en-US" sz="3200" b="1" u="none" dirty="0">
                <a:latin typeface="Franklin Gothic Book" pitchFamily="34" charset="0"/>
                <a:ea typeface="黑体" panose="02010609060101010101" pitchFamily="2" charset="-122"/>
              </a:rPr>
              <a:t>　　德国人说：“人无国王、庶民之分，只要家有和平，便是最幸 福的人。”</a:t>
            </a:r>
            <a:br>
              <a:rPr lang="zh-CN" altLang="en-US" sz="3200" b="1" u="none" dirty="0">
                <a:latin typeface="Franklin Gothic Book" pitchFamily="34" charset="0"/>
                <a:ea typeface="黑体" panose="02010609060101010101" pitchFamily="2" charset="-122"/>
              </a:rPr>
            </a:br>
            <a:r>
              <a:rPr lang="zh-CN" altLang="en-US" sz="3200" b="1" u="none" dirty="0">
                <a:latin typeface="Franklin Gothic Book" pitchFamily="34" charset="0"/>
                <a:ea typeface="黑体" panose="02010609060101010101" pitchFamily="2" charset="-122"/>
              </a:rPr>
              <a:t>　　法国人说得更好：“对于亚当而言，天堂是他的家；然而对于亚当的后裔而言，家是他们的天堂。”</a:t>
            </a:r>
            <a:br>
              <a:rPr lang="zh-CN" altLang="en-US" sz="3200" b="1" u="none" dirty="0">
                <a:latin typeface="Franklin Gothic Book" pitchFamily="34" charset="0"/>
                <a:ea typeface="黑体" panose="02010609060101010101" pitchFamily="2" charset="-122"/>
              </a:rPr>
            </a:br>
            <a:r>
              <a:rPr lang="zh-CN" altLang="en-US" sz="3200" b="1" u="none" dirty="0">
                <a:latin typeface="Franklin Gothic Book" pitchFamily="34" charset="0"/>
                <a:ea typeface="黑体" panose="02010609060101010101" pitchFamily="2" charset="-122"/>
              </a:rPr>
              <a:t>　　</a:t>
            </a:r>
            <a:br>
              <a:rPr lang="zh-CN" altLang="en-US" sz="3200" b="1" u="none" dirty="0">
                <a:latin typeface="Franklin Gothic Book" pitchFamily="34" charset="0"/>
                <a:ea typeface="黑体" panose="02010609060101010101" pitchFamily="2" charset="-122"/>
              </a:rPr>
            </a:br>
            <a:r>
              <a:rPr lang="zh-CN" altLang="en-US" sz="3200" b="1" u="none" dirty="0">
                <a:latin typeface="Franklin Gothic Book" pitchFamily="34" charset="0"/>
                <a:ea typeface="黑体" panose="02010609060101010101" pitchFamily="2" charset="-122"/>
              </a:rPr>
              <a:t>　　</a:t>
            </a:r>
            <a:r>
              <a:rPr lang="zh-CN" altLang="en-US" sz="3200" b="1" u="none" dirty="0">
                <a:solidFill>
                  <a:srgbClr val="0033CC"/>
                </a:solidFill>
                <a:latin typeface="Franklin Gothic Book" pitchFamily="34" charset="0"/>
                <a:ea typeface="黑体" panose="02010609060101010101" pitchFamily="2" charset="-122"/>
              </a:rPr>
              <a:t>如果不排除偏私之见，修身正己以正人，就不能管理好这个你所拥有的天堂和乐园</a:t>
            </a:r>
            <a:r>
              <a:rPr lang="zh-CN" altLang="en-US" sz="3200" b="1" u="none" dirty="0">
                <a:latin typeface="Franklin Gothic Book" pitchFamily="34" charset="0"/>
                <a:ea typeface="黑体" panose="02010609060101010101" pitchFamily="2" charset="-122"/>
              </a:rPr>
              <a:t>。”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4"/>
          <p:cNvSpPr txBox="1"/>
          <p:nvPr/>
        </p:nvSpPr>
        <p:spPr>
          <a:xfrm>
            <a:off x="0" y="1071563"/>
            <a:ext cx="9144000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所谓治国必先齐其家者，其家不可教而能教</a:t>
            </a:r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人者，无之。故君子不出家而成教于国：孝</a:t>
            </a:r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者，所以事君也；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弟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者，所以事长也；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慈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者，</a:t>
            </a:r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所以使众也。一家仁，一国兴仁；一家让，</a:t>
            </a:r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一国兴让；一人贪戾，一国作乱。其</a:t>
            </a:r>
            <a:r>
              <a:rPr lang="zh-CN" altLang="en-US" sz="3600" b="1" u="none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</a:t>
            </a:r>
            <a:r>
              <a:rPr lang="zh-CN" altLang="en-US" sz="36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如此。</a:t>
            </a:r>
          </a:p>
        </p:txBody>
      </p:sp>
      <p:sp>
        <p:nvSpPr>
          <p:cNvPr id="48131" name="TextBox 2"/>
          <p:cNvSpPr txBox="1"/>
          <p:nvPr/>
        </p:nvSpPr>
        <p:spPr>
          <a:xfrm>
            <a:off x="0" y="285750"/>
            <a:ext cx="17145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i="1" u="none" dirty="0">
                <a:solidFill>
                  <a:srgbClr val="3333CC"/>
                </a:solidFill>
                <a:latin typeface="Franklin Gothic Book" pitchFamily="34" charset="0"/>
                <a:ea typeface="黑体" panose="02010609060101010101" pitchFamily="2" charset="-122"/>
              </a:rPr>
              <a:t>第五段</a:t>
            </a:r>
            <a:endParaRPr lang="zh-CN" altLang="en-US" sz="3600" u="none" dirty="0">
              <a:latin typeface="Franklin Gothic Book" pitchFamily="34" charset="0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8938" y="2786063"/>
            <a:ext cx="45958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悌，弟弟应该绝对服从哥哥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86563" y="3857625"/>
            <a:ext cx="20716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父母爱子女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72313" y="5214938"/>
            <a:ext cx="10001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0" y="428625"/>
            <a:ext cx="9144000" cy="6186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此谓一言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偾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事，一人定国。尧、舜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帅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天下以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仁，而民从之；桀、纣帅天下以暴，而民从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之。其所令反其所好，而民不从。是故君子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有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诸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己而后求诸人，无诸己而后非诸人。所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藏乎身不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恕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，而能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喻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诸人者，未之有也。故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治国在齐其家。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85938" y="1000125"/>
            <a:ext cx="12858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败，坏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375" y="1000125"/>
            <a:ext cx="2143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率领，统帅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63" y="2714625"/>
            <a:ext cx="2857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“之于”的合音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929063"/>
            <a:ext cx="91440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恕道。孔子说：“己所不欲，勿施于人。”意思是说，自己不想做的，也不要让别人去做，这种推己及人，将心比己的品德就是儒学所倡导的恕道。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4750" y="6000750"/>
            <a:ext cx="10715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开导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4"/>
          <p:cNvSpPr txBox="1"/>
          <p:nvPr/>
        </p:nvSpPr>
        <p:spPr>
          <a:xfrm>
            <a:off x="0" y="404813"/>
            <a:ext cx="9144000" cy="60570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95000"/>
              </a:lnSpc>
            </a:pPr>
            <a:r>
              <a:rPr lang="en-US" altLang="zh-CN" sz="3400" b="1" u="none" dirty="0">
                <a:latin typeface="Franklin Gothic Book" pitchFamily="34" charset="0"/>
                <a:ea typeface="黑体" panose="02010609060101010101" pitchFamily="2" charset="-122"/>
              </a:rPr>
              <a:t>【</a:t>
            </a:r>
            <a:r>
              <a:rPr lang="zh-CN" altLang="en-US" sz="3400" b="1" u="none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</a:rPr>
              <a:t>译文</a:t>
            </a:r>
            <a:r>
              <a:rPr lang="en-US" altLang="zh-CN" sz="3400" b="1" u="none" dirty="0">
                <a:latin typeface="Franklin Gothic Book" pitchFamily="34" charset="0"/>
                <a:ea typeface="黑体" panose="02010609060101010101" pitchFamily="2" charset="-122"/>
              </a:rPr>
              <a:t>】</a:t>
            </a:r>
          </a:p>
          <a:p>
            <a:pPr lvl="0" eaLnBrk="1" hangingPunct="1">
              <a:lnSpc>
                <a:spcPct val="95000"/>
              </a:lnSpc>
            </a:pPr>
            <a:r>
              <a:rPr lang="zh-CN" altLang="en-US" sz="3400" b="1" u="none" dirty="0">
                <a:latin typeface="Franklin Gothic Book" pitchFamily="34" charset="0"/>
                <a:ea typeface="黑体" panose="02010609060101010101" pitchFamily="2" charset="-122"/>
              </a:rPr>
              <a:t>　　之所以说治理好国家必须先整治好自己的家庭，是因为，不能管教好家人而能管教好别人的事情，不曾有过，所以，君子不必越出自己的家族，就可以推广教化于全国。对父母的孝顺可以用于侍奉君主；对兄长的恭敬可以用于侍奉尊长；对子女的慈爱可以用于统治民众。一家讲究仁义，整个国家都会崇尚仁义；一家谦让相敬，整个国家都会谦让相敬；（统治者）一人贪婪暴戾，全国都会群起作乱。它的作用就是这样，这就叫做：一句话可以败化事业，一个人可以安定整个国家。　　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0" y="404813"/>
            <a:ext cx="9144000" cy="6453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尧、舜用仁爱来引导天下，老百姓就跟随他们而追求仁义；桀、纣用暴虐来统治天下，老百姓就跟着凶暴。统治者形式上的命令与自己实际的嗜好相反，那么民众是不会听从这种命令的。因此，君子自己做到善，然后再要求别人做到；首先不做坏事，然后再去批评责备他人。假如自己不讲恕道，推己及人，而想使其他人明白善恶的道理，这是完全不可能的事情，所以讲，治国的前提在于整治好自己的家庭。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4"/>
          <p:cNvSpPr txBox="1"/>
          <p:nvPr/>
        </p:nvSpPr>
        <p:spPr>
          <a:xfrm>
            <a:off x="107950" y="1092200"/>
            <a:ext cx="9144000" cy="5765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u="none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lvl="0" eaLnBrk="1" hangingPunct="1"/>
            <a:r>
              <a:rPr lang="zh-CN" altLang="en-US" sz="3600" u="none" dirty="0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3600" b="1" u="none" dirty="0">
                <a:latin typeface="黑体" panose="02010609060101010101" pitchFamily="2" charset="-122"/>
                <a:ea typeface="黑体" panose="02010609060101010101" pitchFamily="2" charset="-122"/>
              </a:rPr>
              <a:t>第五段：</a:t>
            </a:r>
          </a:p>
          <a:p>
            <a:pPr lvl="0" eaLnBrk="1" hangingPunct="1"/>
            <a:r>
              <a:rPr lang="zh-CN" altLang="en-US" sz="3600" b="1" u="none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6000" b="1" u="none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治国必先齐家</a:t>
            </a:r>
            <a:r>
              <a:rPr lang="zh-CN" altLang="en-US" sz="6000" u="none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lvl="0" eaLnBrk="1" hangingPunct="1"/>
            <a:endParaRPr lang="zh-CN" altLang="en-US" sz="6000" u="none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600" u="none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国家” ，仅从语词关系来看，国和家的关系就是如此血肉相连，密不可分；尤其是在以家族为中心的宗法制社会时代，家是一个小小的王国，家长就是它的国王；国是一个大大的家，国王就是它的家长。</a:t>
            </a:r>
          </a:p>
        </p:txBody>
      </p:sp>
      <p:sp>
        <p:nvSpPr>
          <p:cNvPr id="78851" name="WordArt 5"/>
          <p:cNvSpPr>
            <a:spLocks noChangeArrowheads="1" noChangeShapeType="1" noTextEdit="1"/>
          </p:cNvSpPr>
          <p:nvPr/>
        </p:nvSpPr>
        <p:spPr bwMode="auto">
          <a:xfrm>
            <a:off x="285750" y="214313"/>
            <a:ext cx="3240088" cy="792162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rgbClr val="0033CC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内容分析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95288" y="-234950"/>
            <a:ext cx="7772400" cy="1143000"/>
          </a:xfrm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dirty="0"/>
              <a:t>一、</a:t>
            </a:r>
            <a:r>
              <a:rPr lang="en-US" altLang="zh-CN" dirty="0"/>
              <a:t>《</a:t>
            </a:r>
            <a:r>
              <a:rPr lang="zh-CN" altLang="en-US" dirty="0"/>
              <a:t>大学</a:t>
            </a:r>
            <a:r>
              <a:rPr lang="en-US" altLang="zh-CN" dirty="0"/>
              <a:t>》</a:t>
            </a:r>
            <a:r>
              <a:rPr lang="zh-CN" altLang="en-US" dirty="0"/>
              <a:t>来源</a:t>
            </a:r>
          </a:p>
        </p:txBody>
      </p:sp>
      <p:sp>
        <p:nvSpPr>
          <p:cNvPr id="11267" name="Rectangle 3"/>
          <p:cNvSpPr/>
          <p:nvPr/>
        </p:nvSpPr>
        <p:spPr>
          <a:xfrm>
            <a:off x="250825" y="765175"/>
            <a:ext cx="8785225" cy="6149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儒家基本经典之一。原为</a:t>
            </a:r>
            <a:r>
              <a:rPr lang="en-US" altLang="zh-CN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礼记</a:t>
            </a:r>
            <a:r>
              <a:rPr lang="en-US" altLang="zh-CN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中的一篇。相传为</a:t>
            </a:r>
            <a:r>
              <a:rPr lang="zh-CN" altLang="en-US" sz="3200" b="1" u="none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曾子</a:t>
            </a:r>
            <a:r>
              <a:rPr lang="zh-CN" altLang="en-US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作，近代许多学者认为是</a:t>
            </a:r>
            <a:r>
              <a:rPr lang="zh-CN" altLang="en-US" sz="3200" b="1" u="none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秦汉</a:t>
            </a:r>
            <a:r>
              <a:rPr lang="zh-CN" altLang="en-US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之际儒家作品。</a:t>
            </a:r>
          </a:p>
          <a:p>
            <a:pPr lvl="0" eaLnBrk="1" hangingPunct="1"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none" dirty="0">
                <a:latin typeface="Arial" panose="020B0604020202020204" pitchFamily="34" charset="0"/>
                <a:ea typeface="华文新魏" pitchFamily="2" charset="-122"/>
              </a:rPr>
              <a:t>到了</a:t>
            </a:r>
            <a:r>
              <a:rPr lang="zh-CN" altLang="en-US" sz="3200" b="1" u="none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唐代</a:t>
            </a:r>
            <a:r>
              <a:rPr lang="zh-CN" altLang="en-US" sz="3200" b="1" u="none" dirty="0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韩愈、李翱</a:t>
            </a:r>
            <a:r>
              <a:rPr lang="zh-CN" altLang="en-US" sz="3200" b="1" u="none" dirty="0">
                <a:latin typeface="Arial" panose="020B0604020202020204" pitchFamily="34" charset="0"/>
                <a:ea typeface="华文新魏" pitchFamily="2" charset="-122"/>
              </a:rPr>
              <a:t>从维护儒家的所谓</a:t>
            </a:r>
            <a:r>
              <a:rPr lang="zh-CN" altLang="en-US" sz="3200" b="1" u="none" dirty="0">
                <a:latin typeface="宋体" panose="02010600030101010101" pitchFamily="2" charset="-122"/>
                <a:ea typeface="华文新魏" pitchFamily="2" charset="-122"/>
              </a:rPr>
              <a:t>“</a:t>
            </a:r>
            <a:r>
              <a:rPr lang="zh-CN" altLang="en-US" sz="3200" b="1" u="none" dirty="0">
                <a:latin typeface="Arial" panose="020B0604020202020204" pitchFamily="34" charset="0"/>
                <a:ea typeface="华文新魏" pitchFamily="2" charset="-122"/>
              </a:rPr>
              <a:t>道统</a:t>
            </a:r>
            <a:r>
              <a:rPr lang="zh-CN" altLang="en-US" sz="3200" b="1" u="none" dirty="0">
                <a:latin typeface="宋体" panose="02010600030101010101" pitchFamily="2" charset="-122"/>
                <a:ea typeface="华文新魏" pitchFamily="2" charset="-122"/>
              </a:rPr>
              <a:t>”</a:t>
            </a:r>
            <a:r>
              <a:rPr lang="zh-CN" altLang="en-US" sz="3200" b="1" u="none" dirty="0">
                <a:latin typeface="Arial" panose="020B0604020202020204" pitchFamily="34" charset="0"/>
                <a:ea typeface="华文新魏" pitchFamily="2" charset="-122"/>
              </a:rPr>
              <a:t>出发，十分推崇这两篇文章，把它和</a:t>
            </a:r>
            <a:r>
              <a:rPr lang="en-US" altLang="zh-CN" sz="3200" b="1" u="none" dirty="0">
                <a:latin typeface="Arial" panose="020B0604020202020204" pitchFamily="34" charset="0"/>
                <a:ea typeface="华文新魏" pitchFamily="2" charset="-122"/>
              </a:rPr>
              <a:t>《</a:t>
            </a:r>
            <a:r>
              <a:rPr lang="zh-CN" altLang="en-US" sz="3200" b="1" u="none" dirty="0">
                <a:latin typeface="Arial" panose="020B0604020202020204" pitchFamily="34" charset="0"/>
                <a:ea typeface="华文新魏" pitchFamily="2" charset="-122"/>
              </a:rPr>
              <a:t>论语</a:t>
            </a:r>
            <a:r>
              <a:rPr lang="en-US" altLang="zh-CN" sz="3200" b="1" u="none" dirty="0">
                <a:latin typeface="Arial" panose="020B0604020202020204" pitchFamily="34" charset="0"/>
                <a:ea typeface="华文新魏" pitchFamily="2" charset="-122"/>
              </a:rPr>
              <a:t>》</a:t>
            </a:r>
            <a:r>
              <a:rPr lang="zh-CN" altLang="en-US" sz="3200" b="1" u="none" dirty="0">
                <a:latin typeface="Arial" panose="020B0604020202020204" pitchFamily="34" charset="0"/>
                <a:ea typeface="华文新魏" pitchFamily="2" charset="-122"/>
              </a:rPr>
              <a:t>、</a:t>
            </a:r>
            <a:r>
              <a:rPr lang="en-US" altLang="zh-CN" sz="3200" b="1" u="none" dirty="0">
                <a:latin typeface="Arial" panose="020B0604020202020204" pitchFamily="34" charset="0"/>
                <a:ea typeface="华文新魏" pitchFamily="2" charset="-122"/>
              </a:rPr>
              <a:t>《</a:t>
            </a:r>
            <a:r>
              <a:rPr lang="zh-CN" altLang="en-US" sz="3200" b="1" u="none" dirty="0">
                <a:latin typeface="Arial" panose="020B0604020202020204" pitchFamily="34" charset="0"/>
                <a:ea typeface="华文新魏" pitchFamily="2" charset="-122"/>
              </a:rPr>
              <a:t>孟子</a:t>
            </a:r>
            <a:r>
              <a:rPr lang="en-US" altLang="zh-CN" sz="3200" b="1" u="none" dirty="0">
                <a:latin typeface="Arial" panose="020B0604020202020204" pitchFamily="34" charset="0"/>
                <a:ea typeface="华文新魏" pitchFamily="2" charset="-122"/>
              </a:rPr>
              <a:t>》</a:t>
            </a:r>
            <a:r>
              <a:rPr lang="zh-CN" altLang="en-US" sz="3200" b="1" u="none" dirty="0">
                <a:latin typeface="Arial" panose="020B0604020202020204" pitchFamily="34" charset="0"/>
                <a:ea typeface="华文新魏" pitchFamily="2" charset="-122"/>
              </a:rPr>
              <a:t>相提并论。</a:t>
            </a:r>
          </a:p>
          <a:p>
            <a:pPr lvl="0" eaLnBrk="1" hangingPunct="1"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none" dirty="0">
                <a:latin typeface="Arial" panose="020B0604020202020204" pitchFamily="34" charset="0"/>
                <a:ea typeface="华文新魏" pitchFamily="2" charset="-122"/>
              </a:rPr>
              <a:t>到了</a:t>
            </a:r>
            <a:r>
              <a:rPr lang="zh-CN" altLang="en-US" sz="3200" b="1" u="none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宋代</a:t>
            </a:r>
            <a:r>
              <a:rPr lang="zh-CN" altLang="en-US" sz="3200" b="1" u="none" dirty="0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程颢、程颐</a:t>
            </a:r>
            <a:r>
              <a:rPr lang="zh-CN" altLang="en-US" sz="3200" b="1" u="none" dirty="0">
                <a:latin typeface="Arial" panose="020B0604020202020204" pitchFamily="34" charset="0"/>
                <a:ea typeface="华文新魏" pitchFamily="2" charset="-122"/>
              </a:rPr>
              <a:t>更是竭力推崇这两篇文章。</a:t>
            </a: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u="none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南宋</a:t>
            </a:r>
            <a:r>
              <a:rPr lang="zh-CN" altLang="en-US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朱熹把它与</a:t>
            </a:r>
            <a:r>
              <a:rPr lang="en-US" altLang="zh-CN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u="none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论语</a:t>
            </a:r>
            <a:r>
              <a:rPr lang="en-US" altLang="zh-CN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u="none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孟子</a:t>
            </a:r>
            <a:r>
              <a:rPr lang="en-US" altLang="zh-CN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u="none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中庸</a:t>
            </a:r>
            <a:r>
              <a:rPr lang="en-US" altLang="zh-CN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合称为</a:t>
            </a:r>
            <a:r>
              <a:rPr lang="zh-CN" altLang="en-US" sz="3200" b="1" u="none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四书</a:t>
            </a:r>
            <a:r>
              <a:rPr lang="zh-CN" altLang="en-US" sz="3200" b="1" u="none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</a:p>
          <a:p>
            <a:pPr lvl="0" eaLnBrk="1" hangingPunct="1"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3200" b="1" u="none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0" y="785813"/>
            <a:ext cx="9144000" cy="5694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所谓平天下在治其国者，上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老老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而民兴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孝；上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长长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而民兴弟；上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恤孤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而民不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倍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。是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以君子有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絜矩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之道也。道得众则得国，失众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则失国。是故君子先慎乎德。有德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此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有人，有人此有土，有土此有财，有财此有用，德者，本也；财者，末也。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</p:txBody>
      </p:sp>
      <p:sp>
        <p:nvSpPr>
          <p:cNvPr id="53251" name="Text Box 5"/>
          <p:cNvSpPr txBox="1"/>
          <p:nvPr/>
        </p:nvSpPr>
        <p:spPr>
          <a:xfrm>
            <a:off x="0" y="214313"/>
            <a:ext cx="1570038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u="none" dirty="0">
                <a:solidFill>
                  <a:srgbClr val="3333CC"/>
                </a:solidFill>
                <a:latin typeface="Franklin Gothic Book" pitchFamily="34" charset="0"/>
                <a:ea typeface="黑体" panose="02010609060101010101" pitchFamily="2" charset="-122"/>
              </a:rPr>
              <a:t>第六段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85938" y="285750"/>
            <a:ext cx="73580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“老”，动词 </a:t>
            </a:r>
            <a:r>
              <a:rPr lang="en-US" altLang="zh-CN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名词，把老人当作老人看待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500188"/>
            <a:ext cx="70008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“长”，动词</a:t>
            </a:r>
            <a:r>
              <a:rPr lang="en-US" altLang="zh-CN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名词，把长辈当作长辈看待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875" y="2571750"/>
            <a:ext cx="20002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体恤，周济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0" y="2643188"/>
            <a:ext cx="31432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幼年丧失父的人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2188" y="3143250"/>
            <a:ext cx="27860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通“背”，背弃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57375" y="3143250"/>
            <a:ext cx="9286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量度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4500" y="4214813"/>
            <a:ext cx="70723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画直角或方形用的尺子，引申为法度，规则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43688" y="5786438"/>
            <a:ext cx="15001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乃，才</a:t>
            </a:r>
            <a:endParaRPr lang="zh-CN" altLang="en-US" sz="2800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0" y="714375"/>
            <a:ext cx="9144000" cy="6267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之所以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说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使天下归于太平要治理好自己的国家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是因为，在上位的人尊敬老人，老百姓就会孝顺自己的父母，在上位的人尊重长辈，老百姓就会尊重兄长；在上位的人体恤救济孤儿，老百姓就不会背离这种做法。所以，君子具有道德上的示范作用。得到民心就能得到国家，失去民心就会失去国家。所以，品德高尚的人首先注重修养德行。有德行才会有人拥护，有人拥护才能拥有土地，有土地才会有财富，有财富才能供给使用，美德是根本，财富是枝末。 </a:t>
            </a:r>
          </a:p>
        </p:txBody>
      </p:sp>
      <p:sp>
        <p:nvSpPr>
          <p:cNvPr id="54275" name="TextBox 3"/>
          <p:cNvSpPr txBox="1"/>
          <p:nvPr/>
        </p:nvSpPr>
        <p:spPr>
          <a:xfrm>
            <a:off x="0" y="142875"/>
            <a:ext cx="14287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u="none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</a:rPr>
              <a:t>译文：</a:t>
            </a:r>
            <a:endParaRPr lang="zh-CN" altLang="en-US" sz="3600" u="none" dirty="0">
              <a:solidFill>
                <a:srgbClr val="FF0000"/>
              </a:solidFill>
              <a:latin typeface="Franklin Gothic Book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4"/>
          <p:cNvSpPr txBox="1"/>
          <p:nvPr/>
        </p:nvSpPr>
        <p:spPr>
          <a:xfrm>
            <a:off x="0" y="1714500"/>
            <a:ext cx="9144000" cy="3267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ts val="5000"/>
              </a:lnSpc>
            </a:pPr>
            <a:r>
              <a:rPr lang="zh-CN" altLang="en-US" sz="54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第六段： </a:t>
            </a:r>
          </a:p>
          <a:p>
            <a:pPr lvl="0" eaLnBrk="1" hangingPunct="1">
              <a:lnSpc>
                <a:spcPts val="5000"/>
              </a:lnSpc>
            </a:pP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lvl="0" eaLnBrk="1" hangingPunct="1">
              <a:lnSpc>
                <a:spcPts val="5000"/>
              </a:lnSpc>
            </a:pPr>
            <a:r>
              <a:rPr lang="zh-CN" altLang="en-US" sz="36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3600" b="1" u="none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在“平天下在治其国”的主题下，具体阐述君子的示范作用、民心的重要、德行的重要。</a:t>
            </a:r>
          </a:p>
        </p:txBody>
      </p:sp>
      <p:sp>
        <p:nvSpPr>
          <p:cNvPr id="82947" name="WordArt 5"/>
          <p:cNvSpPr>
            <a:spLocks noChangeArrowheads="1" noChangeShapeType="1" noTextEdit="1"/>
          </p:cNvSpPr>
          <p:nvPr/>
        </p:nvSpPr>
        <p:spPr bwMode="auto">
          <a:xfrm>
            <a:off x="428625" y="500063"/>
            <a:ext cx="3240088" cy="792162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solidFill>
                  <a:srgbClr val="0033CC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内容分析</a:t>
            </a:r>
          </a:p>
        </p:txBody>
      </p:sp>
      <p:pic>
        <p:nvPicPr>
          <p:cNvPr id="55300" name="Picture 6" descr="chema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113" y="6259513"/>
            <a:ext cx="1258887" cy="598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>
          <a:xfrm>
            <a:off x="684213" y="0"/>
            <a:ext cx="7772400" cy="1143000"/>
          </a:xfrm>
          <a:ln/>
        </p:spPr>
        <p:txBody>
          <a:bodyPr vert="horz" wrap="square" lIns="91440" tIns="45720" rIns="91440" bIns="45720" anchor="ctr"/>
          <a:lstStyle/>
          <a:p>
            <a:r>
              <a:rPr lang="zh-CN" altLang="en-US" sz="6000" dirty="0">
                <a:solidFill>
                  <a:srgbClr val="FF0000"/>
                </a:solidFill>
                <a:ea typeface="黑体" panose="02010609060101010101" pitchFamily="2" charset="-122"/>
              </a:rPr>
              <a:t>内容归纳</a:t>
            </a:r>
          </a:p>
        </p:txBody>
      </p:sp>
      <p:sp>
        <p:nvSpPr>
          <p:cNvPr id="56323" name="Rectangle 3"/>
          <p:cNvSpPr>
            <a:spLocks noGrp="1"/>
          </p:cNvSpPr>
          <p:nvPr>
            <p:ph idx="1"/>
          </p:nvPr>
        </p:nvSpPr>
        <p:spPr>
          <a:xfrm>
            <a:off x="468313" y="1196975"/>
            <a:ext cx="8496300" cy="4114800"/>
          </a:xfrm>
          <a:ln/>
        </p:spPr>
        <p:txBody>
          <a:bodyPr vert="horz" wrap="square" lIns="91440" tIns="45720" rIns="91440" bIns="45720" anchor="t"/>
          <a:lstStyle/>
          <a:p>
            <a:r>
              <a:rPr lang="zh-CN" altLang="en-US" sz="3600" b="1" dirty="0"/>
              <a:t>１</a:t>
            </a:r>
            <a:r>
              <a:rPr lang="en-US" altLang="zh-CN" sz="3600" b="1" dirty="0"/>
              <a:t>.</a:t>
            </a:r>
            <a:r>
              <a:rPr lang="zh-CN" altLang="en-US" sz="3600" b="1" dirty="0"/>
              <a:t>经文部分 ，提出三纲八目。 </a:t>
            </a:r>
          </a:p>
          <a:p>
            <a:r>
              <a:rPr lang="zh-CN" altLang="en-US" sz="3600" b="1" dirty="0"/>
              <a:t>２</a:t>
            </a:r>
            <a:r>
              <a:rPr lang="en-US" altLang="zh-CN" sz="3600" b="1" dirty="0"/>
              <a:t>.</a:t>
            </a:r>
            <a:r>
              <a:rPr lang="zh-CN" altLang="en-US" sz="3600" b="1" dirty="0"/>
              <a:t>解释如何“诚其意”。 </a:t>
            </a:r>
          </a:p>
          <a:p>
            <a:r>
              <a:rPr lang="zh-CN" altLang="en-US" sz="3600" b="1" dirty="0"/>
              <a:t>３</a:t>
            </a:r>
            <a:r>
              <a:rPr lang="en-US" altLang="zh-CN" sz="3600" b="1" dirty="0"/>
              <a:t>.</a:t>
            </a:r>
            <a:r>
              <a:rPr lang="zh-CN" altLang="en-US" sz="3600" b="1" dirty="0"/>
              <a:t>从反面说明如何“正心”和“修身”。 </a:t>
            </a:r>
          </a:p>
          <a:p>
            <a:r>
              <a:rPr lang="zh-CN" altLang="en-US" sz="3600" b="1" dirty="0"/>
              <a:t>４</a:t>
            </a:r>
            <a:r>
              <a:rPr lang="en-US" altLang="zh-CN" sz="3600" b="1" dirty="0"/>
              <a:t>.</a:t>
            </a:r>
            <a:r>
              <a:rPr lang="zh-CN" altLang="en-US" sz="3600" b="1" dirty="0"/>
              <a:t>从反面说明如何“修身”和“齐家”。 </a:t>
            </a:r>
          </a:p>
          <a:p>
            <a:r>
              <a:rPr lang="zh-CN" altLang="en-US" sz="3600" b="1" dirty="0"/>
              <a:t>５</a:t>
            </a:r>
            <a:r>
              <a:rPr lang="en-US" altLang="zh-CN" sz="3600" b="1" dirty="0"/>
              <a:t>.</a:t>
            </a:r>
            <a:r>
              <a:rPr lang="zh-CN" altLang="en-US" sz="3600" b="1" dirty="0"/>
              <a:t>解释“齐家”和“治国”。 </a:t>
            </a:r>
          </a:p>
          <a:p>
            <a:r>
              <a:rPr lang="zh-CN" altLang="en-US" sz="3600" b="1" dirty="0"/>
              <a:t>６</a:t>
            </a:r>
            <a:r>
              <a:rPr lang="en-US" altLang="zh-CN" sz="3600" b="1" dirty="0"/>
              <a:t>.</a:t>
            </a:r>
            <a:r>
              <a:rPr lang="zh-CN" altLang="en-US" sz="3600" b="1" dirty="0"/>
              <a:t>解释“治国”和“平天下”。 </a:t>
            </a: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1216025"/>
          </a:xfrm>
          <a:ln/>
        </p:spPr>
        <p:txBody>
          <a:bodyPr vert="horz" wrap="square" lIns="91440" tIns="45720" rIns="91440" bIns="45720" anchor="ctr"/>
          <a:lstStyle/>
          <a:p>
            <a:r>
              <a:rPr lang="zh-CN" altLang="en-US" sz="6000" b="0" dirty="0">
                <a:solidFill>
                  <a:srgbClr val="FF0000"/>
                </a:solidFill>
              </a:rPr>
              <a:t>八 条 目 关 系</a:t>
            </a:r>
          </a:p>
        </p:txBody>
      </p:sp>
      <p:sp>
        <p:nvSpPr>
          <p:cNvPr id="77827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075613" cy="4852988"/>
          </a:xfrm>
          <a:ln/>
        </p:spPr>
        <p:txBody>
          <a:bodyPr vert="horz" wrap="square" lIns="91440" tIns="45720" rIns="91440" bIns="45720" anchor="t"/>
          <a:lstStyle/>
          <a:p>
            <a:pPr algn="ctr">
              <a:buNone/>
            </a:pPr>
            <a:r>
              <a:rPr lang="zh-CN" altLang="en-US" sz="4400" b="1" dirty="0">
                <a:solidFill>
                  <a:schemeClr val="tx2"/>
                </a:solidFill>
                <a:ea typeface="黑体" panose="02010609060101010101" pitchFamily="2" charset="-122"/>
              </a:rPr>
              <a:t>正心、诚意、格物、致知、</a:t>
            </a:r>
            <a:endParaRPr lang="zh-CN" altLang="zh-CN" sz="4400" b="1" dirty="0">
              <a:solidFill>
                <a:schemeClr val="tx2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zh-CN" sz="4400" b="1" dirty="0">
              <a:solidFill>
                <a:schemeClr val="tx2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5400" b="1" dirty="0">
                <a:solidFill>
                  <a:srgbClr val="FF3399"/>
                </a:solidFill>
                <a:ea typeface="黑体" panose="02010609060101010101" pitchFamily="2" charset="-122"/>
              </a:rPr>
              <a:t>修</a:t>
            </a:r>
            <a:r>
              <a:rPr lang="zh-CN" altLang="zh-CN" sz="5400" b="1" dirty="0">
                <a:solidFill>
                  <a:srgbClr val="FF3399"/>
                </a:solidFill>
                <a:ea typeface="黑体" panose="02010609060101010101" pitchFamily="2" charset="-122"/>
              </a:rPr>
              <a:t> </a:t>
            </a:r>
            <a:r>
              <a:rPr lang="zh-CN" altLang="en-US" sz="5400" b="1" dirty="0">
                <a:solidFill>
                  <a:srgbClr val="FF3399"/>
                </a:solidFill>
                <a:ea typeface="黑体" panose="02010609060101010101" pitchFamily="2" charset="-122"/>
              </a:rPr>
              <a:t>身</a:t>
            </a:r>
            <a:endParaRPr lang="zh-CN" altLang="zh-CN" sz="5400" b="1" dirty="0">
              <a:solidFill>
                <a:srgbClr val="FF3399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zh-CN" sz="4000" b="1" dirty="0">
              <a:solidFill>
                <a:srgbClr val="FF3399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4400" b="1" dirty="0">
                <a:solidFill>
                  <a:schemeClr val="tx2"/>
                </a:solidFill>
                <a:ea typeface="黑体" panose="02010609060101010101" pitchFamily="2" charset="-122"/>
              </a:rPr>
              <a:t>齐家、治国、平天下</a:t>
            </a:r>
          </a:p>
        </p:txBody>
      </p:sp>
      <p:sp>
        <p:nvSpPr>
          <p:cNvPr id="77828" name="AutoShape 4"/>
          <p:cNvSpPr/>
          <p:nvPr/>
        </p:nvSpPr>
        <p:spPr>
          <a:xfrm>
            <a:off x="4284663" y="2420938"/>
            <a:ext cx="360362" cy="865187"/>
          </a:xfrm>
          <a:prstGeom prst="downArrow">
            <a:avLst>
              <a:gd name="adj1" fmla="val 50000"/>
              <a:gd name="adj2" fmla="val 60022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7829" name="AutoShape 5"/>
          <p:cNvSpPr/>
          <p:nvPr/>
        </p:nvSpPr>
        <p:spPr>
          <a:xfrm>
            <a:off x="4284663" y="4076700"/>
            <a:ext cx="360362" cy="903288"/>
          </a:xfrm>
          <a:prstGeom prst="downArrow">
            <a:avLst>
              <a:gd name="adj1" fmla="val 50000"/>
              <a:gd name="adj2" fmla="val 62665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7830" name="Text Box 6"/>
          <p:cNvSpPr txBox="1"/>
          <p:nvPr/>
        </p:nvSpPr>
        <p:spPr>
          <a:xfrm>
            <a:off x="4716463" y="2420938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u="none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目的</a:t>
            </a:r>
          </a:p>
        </p:txBody>
      </p:sp>
      <p:sp>
        <p:nvSpPr>
          <p:cNvPr id="77831" name="Text Box 7"/>
          <p:cNvSpPr txBox="1"/>
          <p:nvPr/>
        </p:nvSpPr>
        <p:spPr>
          <a:xfrm>
            <a:off x="4932363" y="40767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u="none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7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7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7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7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7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7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28" grpId="0" animBg="1"/>
      <p:bldP spid="7782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/>
          <p:nvPr/>
        </p:nvSpPr>
        <p:spPr>
          <a:xfrm>
            <a:off x="323850" y="188913"/>
            <a:ext cx="8496300" cy="6499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内圣：内在的心性修养</a:t>
            </a:r>
          </a:p>
          <a:p>
            <a:pPr lvl="0"/>
            <a:r>
              <a:rPr lang="zh-CN" altLang="en-US" sz="36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外王：外在的功业建树</a:t>
            </a:r>
          </a:p>
          <a:p>
            <a:pPr lvl="0"/>
            <a:endParaRPr lang="zh-CN" altLang="en-US" sz="3200" b="1" u="none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u="none" dirty="0">
                <a:latin typeface="Times New Roman" panose="02020603050405020304" pitchFamily="18" charset="0"/>
                <a:ea typeface="隶书" pitchFamily="49" charset="-122"/>
              </a:rPr>
              <a:t>梁启超</a:t>
            </a:r>
            <a:r>
              <a:rPr lang="en-US" altLang="zh-CN" sz="3600" b="1" u="none" dirty="0">
                <a:latin typeface="Times New Roman" panose="02020603050405020304" pitchFamily="18" charset="0"/>
                <a:ea typeface="隶书" pitchFamily="49" charset="-122"/>
              </a:rPr>
              <a:t>《</a:t>
            </a:r>
            <a:r>
              <a:rPr lang="zh-CN" altLang="en-US" sz="3600" b="1" u="none" dirty="0">
                <a:latin typeface="Times New Roman" panose="02020603050405020304" pitchFamily="18" charset="0"/>
                <a:ea typeface="隶书" pitchFamily="49" charset="-122"/>
              </a:rPr>
              <a:t>庄子</a:t>
            </a:r>
            <a:r>
              <a:rPr lang="en-US" altLang="zh-CN" sz="3600" b="1" u="none" dirty="0">
                <a:latin typeface="Times New Roman" panose="02020603050405020304" pitchFamily="18" charset="0"/>
                <a:ea typeface="隶书" pitchFamily="49" charset="-122"/>
              </a:rPr>
              <a:t>·</a:t>
            </a:r>
            <a:r>
              <a:rPr lang="zh-CN" altLang="en-US" sz="3600" b="1" u="none" dirty="0">
                <a:latin typeface="Times New Roman" panose="02020603050405020304" pitchFamily="18" charset="0"/>
                <a:ea typeface="隶书" pitchFamily="49" charset="-122"/>
              </a:rPr>
              <a:t>天下篇释义</a:t>
            </a:r>
            <a:r>
              <a:rPr lang="en-US" altLang="zh-CN" sz="3600" b="1" u="none" dirty="0">
                <a:latin typeface="Times New Roman" panose="02020603050405020304" pitchFamily="18" charset="0"/>
                <a:ea typeface="隶书" pitchFamily="49" charset="-122"/>
              </a:rPr>
              <a:t>》</a:t>
            </a:r>
            <a:r>
              <a:rPr lang="zh-CN" altLang="en-US" sz="3600" b="1" u="none" dirty="0">
                <a:latin typeface="Times New Roman" panose="02020603050405020304" pitchFamily="18" charset="0"/>
                <a:ea typeface="隶书" pitchFamily="49" charset="-122"/>
              </a:rPr>
              <a:t>：“内圣外王之道”一语包举中国学术之全体，其旨归在于内足以资修养而外足以经世。</a:t>
            </a:r>
          </a:p>
          <a:p>
            <a:pPr lvl="0"/>
            <a:endParaRPr lang="zh-CN" altLang="en-US" sz="3600" b="1" u="none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u="none" dirty="0">
                <a:latin typeface="Times New Roman" panose="02020603050405020304" pitchFamily="18" charset="0"/>
                <a:ea typeface="隶书" pitchFamily="49" charset="-122"/>
              </a:rPr>
              <a:t>冯友兰</a:t>
            </a:r>
            <a:r>
              <a:rPr lang="en-US" altLang="zh-CN" sz="3600" b="1" u="none" dirty="0">
                <a:latin typeface="Times New Roman" panose="02020603050405020304" pitchFamily="18" charset="0"/>
                <a:ea typeface="隶书" pitchFamily="49" charset="-122"/>
              </a:rPr>
              <a:t>《</a:t>
            </a:r>
            <a:r>
              <a:rPr lang="zh-CN" altLang="en-US" sz="3600" b="1" u="none" dirty="0">
                <a:latin typeface="Times New Roman" panose="02020603050405020304" pitchFamily="18" charset="0"/>
                <a:ea typeface="隶书" pitchFamily="49" charset="-122"/>
              </a:rPr>
              <a:t>新原道</a:t>
            </a:r>
            <a:r>
              <a:rPr lang="en-US" altLang="zh-CN" sz="3600" b="1" u="none" dirty="0">
                <a:latin typeface="Times New Roman" panose="02020603050405020304" pitchFamily="18" charset="0"/>
                <a:ea typeface="隶书" pitchFamily="49" charset="-122"/>
              </a:rPr>
              <a:t>·</a:t>
            </a:r>
            <a:r>
              <a:rPr lang="zh-CN" altLang="en-US" sz="3600" b="1" u="none" dirty="0">
                <a:latin typeface="Times New Roman" panose="02020603050405020304" pitchFamily="18" charset="0"/>
                <a:ea typeface="隶书" pitchFamily="49" charset="-122"/>
              </a:rPr>
              <a:t>绪论</a:t>
            </a:r>
            <a:r>
              <a:rPr lang="en-US" altLang="zh-CN" sz="3600" b="1" u="none" dirty="0">
                <a:latin typeface="Times New Roman" panose="02020603050405020304" pitchFamily="18" charset="0"/>
                <a:ea typeface="隶书" pitchFamily="49" charset="-122"/>
              </a:rPr>
              <a:t>》</a:t>
            </a:r>
            <a:r>
              <a:rPr lang="zh-CN" altLang="en-US" sz="3600" b="1" u="none" dirty="0">
                <a:latin typeface="Times New Roman" panose="02020603050405020304" pitchFamily="18" charset="0"/>
                <a:ea typeface="隶书" pitchFamily="49" charset="-122"/>
              </a:rPr>
              <a:t>：在中国哲学中，无论哪一派哪一家，都自以为是讲内圣外王之道。</a:t>
            </a:r>
          </a:p>
          <a:p>
            <a:pPr lvl="0"/>
            <a:endParaRPr lang="zh-CN" altLang="en-US" sz="3600" b="1" u="none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/>
            <a:endParaRPr lang="en-US" altLang="zh-CN" sz="2800" b="1" u="none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2209800"/>
            <a:ext cx="8229600" cy="43100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我们可以看到，在公共场所，人们肆意地高声喧哗和乱吐乱扔；在公共汽车门口，人们相互拥挤；在经济交往中，虚假广告满天飞，坑蒙拐骗、假冒伪劣商品无所不在开车不愿礼让，都想抢先争道，不懂得与人方便与己也方便的道理；乘公交车不排队、争先恐后抢位置；不懂照顾老弱病残者；只注重小家庭的卫生和美化，而随意糟蹋公共卫生；在开会、看文艺演出时使用手机或电话，甚至打游戏、睡觉；看望朋友、同事、上司不预约时间；接电话不愿先报自己的姓名；至于随地吐痰、乱丢垃圾、说脏话恶语、在公共场合大声喧哗者更是常见。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60419" name="AutoShape 3"/>
          <p:cNvSpPr/>
          <p:nvPr/>
        </p:nvSpPr>
        <p:spPr>
          <a:xfrm>
            <a:off x="250825" y="1773238"/>
            <a:ext cx="8642350" cy="5084762"/>
          </a:xfrm>
          <a:prstGeom prst="roundRect">
            <a:avLst>
              <a:gd name="adj" fmla="val 16667"/>
            </a:avLst>
          </a:prstGeom>
          <a:solidFill>
            <a:schemeClr val="accent2">
              <a:alpha val="38823"/>
            </a:schemeClr>
          </a:solidFill>
          <a:ln w="12700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>
              <a:buFont typeface="Arial" panose="020B0604020202020204" pitchFamily="34" charset="0"/>
              <a:buNone/>
            </a:pP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4" name="WordArt 4"/>
          <p:cNvSpPr>
            <a:spLocks noChangeArrowheads="1" noChangeShapeType="1"/>
          </p:cNvSpPr>
          <p:nvPr/>
        </p:nvSpPr>
        <p:spPr bwMode="auto">
          <a:xfrm>
            <a:off x="1905000" y="457200"/>
            <a:ext cx="4953000" cy="9144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Flat1" dir="r"/>
            </a:scene3d>
            <a:sp3d extrusionH="430200" prstMaterial="legacyMatte">
              <a:extrusionClr>
                <a:srgbClr val="C0C0C0"/>
              </a:extrusionClr>
              <a:contourClr>
                <a:srgbClr val="DCEBF5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1" u="sng" strike="noStrike" kern="1200" cap="none" spc="0" normalizeH="0" baseline="0" noProof="0">
                <a:ln>
                  <a:noFill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uLnTx/>
                <a:uFillTx/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传统礼节的丢失</a:t>
            </a:r>
          </a:p>
        </p:txBody>
      </p:sp>
    </p:spTree>
  </p:cSld>
  <p:clrMapOvr>
    <a:masterClrMapping/>
  </p:clrMapOvr>
  <p:transition advClick="0" advTm="5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idx="1"/>
          </p:nvPr>
        </p:nvSpPr>
        <p:spPr>
          <a:xfrm>
            <a:off x="685800" y="1484313"/>
            <a:ext cx="7772400" cy="46116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/>
            </a:pP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大学</a:t>
            </a: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一文不长，仅有短短的两千余字，但却是先秦、秦汉儒家学说的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总括性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著作，是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儒家人生教育的</a:t>
            </a:r>
            <a:r>
              <a:rPr kumimoji="0" lang="zh-CN" altLang="en-US" sz="44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道德纲领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，也是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维护封建宗法制度的</a:t>
            </a:r>
            <a:r>
              <a:rPr kumimoji="0" lang="zh-CN" altLang="en-US" sz="44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政治纲领</a:t>
            </a: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</p:txBody>
      </p:sp>
      <p:sp>
        <p:nvSpPr>
          <p:cNvPr id="11266" name="Rectangle 2"/>
          <p:cNvSpPr/>
          <p:nvPr/>
        </p:nvSpPr>
        <p:spPr>
          <a:xfrm>
            <a:off x="395288" y="-23495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二、</a:t>
            </a:r>
            <a:r>
              <a:rPr lang="en-US" altLang="zh-CN" sz="4400" b="1" u="none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大学</a:t>
            </a:r>
            <a:r>
              <a:rPr lang="en-US" altLang="zh-CN" sz="4400" b="1" u="none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地位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 Box 4"/>
          <p:cNvSpPr txBox="1"/>
          <p:nvPr/>
        </p:nvSpPr>
        <p:spPr>
          <a:xfrm>
            <a:off x="611188" y="404813"/>
            <a:ext cx="8027987" cy="584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u="none" dirty="0">
                <a:latin typeface="Arial" panose="020B0604020202020204" pitchFamily="34" charset="0"/>
                <a:ea typeface="仿宋_GB2312" pitchFamily="49" charset="-122"/>
              </a:rPr>
              <a:t>     </a:t>
            </a:r>
            <a:r>
              <a:rPr lang="en-US" altLang="zh-CN" sz="5400" b="1" u="none" dirty="0">
                <a:latin typeface="Arial" panose="020B0604020202020204" pitchFamily="34" charset="0"/>
                <a:ea typeface="仿宋_GB2312" pitchFamily="49" charset="-122"/>
              </a:rPr>
              <a:t>《</a:t>
            </a:r>
            <a:r>
              <a:rPr lang="zh-CN" altLang="en-US" sz="5400" b="1" u="none" dirty="0">
                <a:latin typeface="Arial" panose="020B0604020202020204" pitchFamily="34" charset="0"/>
                <a:ea typeface="仿宋_GB2312" pitchFamily="49" charset="-122"/>
              </a:rPr>
              <a:t>大学</a:t>
            </a:r>
            <a:r>
              <a:rPr lang="en-US" altLang="zh-CN" sz="5400" b="1" u="none" dirty="0">
                <a:latin typeface="Arial" panose="020B0604020202020204" pitchFamily="34" charset="0"/>
                <a:ea typeface="仿宋_GB2312" pitchFamily="49" charset="-122"/>
              </a:rPr>
              <a:t>》</a:t>
            </a:r>
            <a:r>
              <a:rPr lang="zh-CN" altLang="en-US" sz="5400" b="1" u="none" dirty="0">
                <a:latin typeface="Arial" panose="020B0604020202020204" pitchFamily="34" charset="0"/>
                <a:ea typeface="仿宋_GB2312" pitchFamily="49" charset="-122"/>
              </a:rPr>
              <a:t>以相当成熟的理论思维构建了一个中国封建社会</a:t>
            </a:r>
            <a:r>
              <a:rPr lang="zh-CN" altLang="en-US" sz="5400" b="1" u="none" dirty="0">
                <a:solidFill>
                  <a:srgbClr val="3333CC"/>
                </a:solidFill>
                <a:latin typeface="Arial" panose="020B0604020202020204" pitchFamily="34" charset="0"/>
                <a:ea typeface="仿宋_GB2312" pitchFamily="49" charset="-122"/>
              </a:rPr>
              <a:t>儒家人生教育的总体框架</a:t>
            </a:r>
            <a:r>
              <a:rPr lang="zh-CN" altLang="en-US" sz="5400" b="1" u="none" dirty="0">
                <a:latin typeface="Arial" panose="020B0604020202020204" pitchFamily="34" charset="0"/>
                <a:ea typeface="仿宋_GB2312" pitchFamily="49" charset="-122"/>
              </a:rPr>
              <a:t>，构建了一个中国封建社会</a:t>
            </a:r>
            <a:r>
              <a:rPr lang="zh-CN" altLang="en-US" sz="5400" b="1" u="none" dirty="0">
                <a:solidFill>
                  <a:srgbClr val="3333CC"/>
                </a:solidFill>
                <a:latin typeface="Arial" panose="020B0604020202020204" pitchFamily="34" charset="0"/>
                <a:ea typeface="仿宋_GB2312" pitchFamily="49" charset="-122"/>
              </a:rPr>
              <a:t>士人人生发展</a:t>
            </a:r>
            <a:r>
              <a:rPr lang="zh-CN" altLang="en-US" sz="5400" b="1" u="none" dirty="0">
                <a:latin typeface="Arial" panose="020B0604020202020204" pitchFamily="34" charset="0"/>
                <a:ea typeface="仿宋_GB2312" pitchFamily="49" charset="-122"/>
              </a:rPr>
              <a:t>的宏观图示。</a:t>
            </a:r>
          </a:p>
          <a:p>
            <a:pPr lvl="0" eaLnBrk="1" hangingPunct="1"/>
            <a:endParaRPr lang="zh-CN" altLang="en-US" sz="5400" b="1" u="none" dirty="0"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684213" y="0"/>
            <a:ext cx="7772400" cy="731838"/>
          </a:xfrm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000" dirty="0"/>
              <a:t>释题</a:t>
            </a:r>
            <a:r>
              <a:rPr lang="en-US" altLang="zh-CN" sz="4000" dirty="0">
                <a:latin typeface="Arial" panose="020B0604020202020204" pitchFamily="34" charset="0"/>
              </a:rPr>
              <a:t>——</a:t>
            </a:r>
            <a:r>
              <a:rPr lang="zh-CN" altLang="en-US" sz="4000" dirty="0"/>
              <a:t>大  学</a:t>
            </a:r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xfrm>
            <a:off x="323850" y="692150"/>
            <a:ext cx="8496300" cy="4683125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zh-CN" altLang="en-US" sz="4400" b="1" dirty="0">
                <a:solidFill>
                  <a:srgbClr val="0000FF"/>
                </a:solidFill>
              </a:rPr>
              <a:t>１</a:t>
            </a:r>
            <a:r>
              <a:rPr lang="en-US" altLang="zh-CN" sz="4400" b="1" dirty="0">
                <a:solidFill>
                  <a:srgbClr val="0000FF"/>
                </a:solidFill>
              </a:rPr>
              <a:t>.</a:t>
            </a:r>
            <a:r>
              <a:rPr lang="zh-CN" altLang="en-US" sz="4400" b="1" dirty="0">
                <a:solidFill>
                  <a:srgbClr val="0000FF"/>
                </a:solidFill>
              </a:rPr>
              <a:t>大人之学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/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</a:rPr>
              <a:t>大学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</a:rPr>
              <a:t>是对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</a:rPr>
              <a:t>小学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</a:rPr>
              <a:t>而言</a:t>
            </a:r>
            <a:r>
              <a:rPr lang="zh-CN" altLang="en-US" sz="3600" b="1" dirty="0"/>
              <a:t>。古人八岁入小学，学习 </a:t>
            </a:r>
            <a:r>
              <a:rPr lang="zh-CN" altLang="en-US" sz="3600" b="1" dirty="0">
                <a:latin typeface="Arial" panose="020B0604020202020204" pitchFamily="34" charset="0"/>
              </a:rPr>
              <a:t>“</a:t>
            </a:r>
            <a:r>
              <a:rPr lang="zh-CN" altLang="en-US" sz="3600" b="1" dirty="0"/>
              <a:t>洒扫应对进退、礼乐射御书数</a:t>
            </a:r>
            <a:r>
              <a:rPr lang="zh-CN" altLang="en-US" sz="3600" b="1" dirty="0">
                <a:latin typeface="Arial" panose="020B0604020202020204" pitchFamily="34" charset="0"/>
              </a:rPr>
              <a:t>”</a:t>
            </a:r>
            <a:r>
              <a:rPr lang="zh-CN" altLang="en-US" sz="3600" b="1" dirty="0"/>
              <a:t>等文化基础知识和礼节；十五岁入大学，学习伦理、政治、哲学等</a:t>
            </a:r>
            <a:r>
              <a:rPr lang="zh-CN" altLang="en-US" sz="3600" b="1" dirty="0">
                <a:latin typeface="Arial" panose="020B0604020202020204" pitchFamily="34" charset="0"/>
              </a:rPr>
              <a:t>“</a:t>
            </a:r>
            <a:r>
              <a:rPr lang="zh-CN" altLang="en-US" sz="3600" b="1" dirty="0"/>
              <a:t>穷理正心，修己治人</a:t>
            </a:r>
            <a:r>
              <a:rPr lang="zh-CN" altLang="en-US" sz="3600" b="1" dirty="0">
                <a:latin typeface="Arial" panose="020B0604020202020204" pitchFamily="34" charset="0"/>
              </a:rPr>
              <a:t>”</a:t>
            </a:r>
            <a:r>
              <a:rPr lang="zh-CN" altLang="en-US" sz="3600" b="1" dirty="0"/>
              <a:t>的</a:t>
            </a:r>
            <a:r>
              <a:rPr lang="zh-CN" altLang="en-US" sz="3600" b="1" dirty="0">
                <a:solidFill>
                  <a:srgbClr val="FF0000"/>
                </a:solidFill>
              </a:rPr>
              <a:t>治国安邦</a:t>
            </a:r>
            <a:r>
              <a:rPr lang="zh-CN" altLang="en-US" sz="3600" b="1" dirty="0"/>
              <a:t>学问。</a:t>
            </a:r>
          </a:p>
          <a:p>
            <a:pPr eaLnBrk="1" hangingPunct="1">
              <a:lnSpc>
                <a:spcPct val="90000"/>
              </a:lnSpc>
            </a:pPr>
            <a:endParaRPr lang="zh-CN" altLang="en-US" sz="3600" b="1" dirty="0"/>
          </a:p>
          <a:p>
            <a:pPr eaLnBrk="1" hangingPunct="1">
              <a:lnSpc>
                <a:spcPct val="90000"/>
              </a:lnSpc>
            </a:pPr>
            <a:r>
              <a:rPr lang="zh-CN" altLang="en-US" sz="4400" b="1" dirty="0">
                <a:solidFill>
                  <a:srgbClr val="0000FF"/>
                </a:solidFill>
              </a:rPr>
              <a:t>２</a:t>
            </a:r>
            <a:r>
              <a:rPr lang="en-US" altLang="zh-CN" sz="4400" b="1" dirty="0">
                <a:solidFill>
                  <a:srgbClr val="0000FF"/>
                </a:solidFill>
              </a:rPr>
              <a:t>.</a:t>
            </a:r>
            <a:r>
              <a:rPr lang="zh-CN" altLang="en-US" sz="4400" b="1" dirty="0">
                <a:solidFill>
                  <a:srgbClr val="0000FF"/>
                </a:solidFill>
              </a:rPr>
              <a:t>博学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d50735fae6cd7b895a3a2f2b0f2442a7d8330ec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87"/>
            <a:ext cx="9144000" cy="685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3186113" y="5426075"/>
            <a:ext cx="5957888" cy="1431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“民之俊秀，皆入大学”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                    （朱熹）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万里长城">
  <a:themeElements>
    <a:clrScheme name="万里长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万里长城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万里长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万里长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CDESIGNA</Template>
  <TotalTime>248</TotalTime>
  <Words>3190</Words>
  <Application>WPS 演示</Application>
  <PresentationFormat>全屏显示(4:3)</PresentationFormat>
  <Paragraphs>399</Paragraphs>
  <Slides>56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  <vt:variant>
        <vt:lpstr>自定义放映</vt:lpstr>
      </vt:variant>
      <vt:variant>
        <vt:i4>1</vt:i4>
      </vt:variant>
    </vt:vector>
  </HeadingPairs>
  <TitlesOfParts>
    <vt:vector size="58" baseType="lpstr">
      <vt:lpstr>万里长城</vt:lpstr>
      <vt:lpstr>幻灯片 1</vt:lpstr>
      <vt:lpstr>幻灯片 2</vt:lpstr>
      <vt:lpstr>大学校训中的《大学》格言</vt:lpstr>
      <vt:lpstr>幻灯片 4</vt:lpstr>
      <vt:lpstr>一、《大学》来源</vt:lpstr>
      <vt:lpstr>幻灯片 6</vt:lpstr>
      <vt:lpstr>幻灯片 7</vt:lpstr>
      <vt:lpstr>释题——大  学</vt:lpstr>
      <vt:lpstr>幻灯片 9</vt:lpstr>
      <vt:lpstr>幻灯片 10</vt:lpstr>
      <vt:lpstr>幻灯片 11</vt:lpstr>
      <vt:lpstr>“亲民”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大  学</vt:lpstr>
      <vt:lpstr>大  学</vt:lpstr>
      <vt:lpstr>大  学</vt:lpstr>
      <vt:lpstr>士</vt:lpstr>
      <vt:lpstr>总结第一段</vt:lpstr>
      <vt:lpstr>大  学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内容归纳</vt:lpstr>
      <vt:lpstr>八 条 目 关 系</vt:lpstr>
      <vt:lpstr>幻灯片 55</vt:lpstr>
      <vt:lpstr>幻灯片 56</vt:lpstr>
      <vt:lpstr>自定义放映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xxp</dc:creator>
  <cp:lastModifiedBy>PC</cp:lastModifiedBy>
  <cp:revision>124</cp:revision>
  <cp:lastPrinted>2015-05-25T23:19:16Z</cp:lastPrinted>
  <dcterms:created xsi:type="dcterms:W3CDTF">2010-03-08T08:54:52Z</dcterms:created>
  <dcterms:modified xsi:type="dcterms:W3CDTF">2017-02-21T11:16:59Z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