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sldIdLst>
    <p:sldId id="324" r:id="rId3"/>
    <p:sldId id="257" r:id="rId4"/>
    <p:sldId id="305" r:id="rId5"/>
    <p:sldId id="327" r:id="rId6"/>
    <p:sldId id="298" r:id="rId7"/>
    <p:sldId id="299" r:id="rId8"/>
    <p:sldId id="360" r:id="rId9"/>
    <p:sldId id="258" r:id="rId10"/>
    <p:sldId id="361" r:id="rId11"/>
    <p:sldId id="295" r:id="rId12"/>
    <p:sldId id="304" r:id="rId13"/>
    <p:sldId id="300" r:id="rId14"/>
    <p:sldId id="301" r:id="rId15"/>
    <p:sldId id="302" r:id="rId16"/>
    <p:sldId id="363" r:id="rId17"/>
    <p:sldId id="307" r:id="rId18"/>
    <p:sldId id="308" r:id="rId19"/>
    <p:sldId id="309" r:id="rId20"/>
    <p:sldId id="270" r:id="rId21"/>
    <p:sldId id="313" r:id="rId22"/>
    <p:sldId id="271" r:id="rId23"/>
    <p:sldId id="272" r:id="rId24"/>
    <p:sldId id="273" r:id="rId25"/>
    <p:sldId id="274" r:id="rId26"/>
    <p:sldId id="275" r:id="rId27"/>
    <p:sldId id="276" r:id="rId28"/>
    <p:sldId id="316" r:id="rId29"/>
    <p:sldId id="317" r:id="rId30"/>
    <p:sldId id="282" r:id="rId31"/>
    <p:sldId id="283" r:id="rId32"/>
    <p:sldId id="326" r:id="rId33"/>
    <p:sldId id="288" r:id="rId34"/>
    <p:sldId id="323" r:id="rId35"/>
    <p:sldId id="322" r:id="rId36"/>
    <p:sldId id="318" r:id="rId37"/>
    <p:sldId id="319" r:id="rId38"/>
    <p:sldId id="320" r:id="rId39"/>
    <p:sldId id="321" r:id="rId40"/>
    <p:sldId id="294" r:id="rId4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99"/>
    <a:srgbClr val="4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09" autoAdjust="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336"/>
    </p:cViewPr>
  </p:sorterViewPr>
  <p:notesViewPr>
    <p:cSldViewPr>
      <p:cViewPr varScale="1">
        <p:scale>
          <a:sx n="40" d="100"/>
          <a:sy n="40" d="100"/>
        </p:scale>
        <p:origin x="-1482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notesMaster" Target="notesMasters/notesMaster1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604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fld id="{D4EA03A5-8682-4BA3-8069-EC88AFA74AA8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2"/>
          <p:cNvSpPr/>
          <p:nvPr/>
        </p:nvSpPr>
        <p:spPr bwMode="auto">
          <a:xfrm>
            <a:off x="4760913" y="20638"/>
            <a:ext cx="4438650" cy="4038600"/>
          </a:xfrm>
          <a:custGeom>
            <a:avLst/>
            <a:gdLst>
              <a:gd name="T0" fmla="*/ 23 w 546"/>
              <a:gd name="T1" fmla="*/ 4 h 497"/>
              <a:gd name="T2" fmla="*/ 11 w 546"/>
              <a:gd name="T3" fmla="*/ 71 h 497"/>
              <a:gd name="T4" fmla="*/ 25 w 546"/>
              <a:gd name="T5" fmla="*/ 393 h 497"/>
              <a:gd name="T6" fmla="*/ 54 w 546"/>
              <a:gd name="T7" fmla="*/ 457 h 497"/>
              <a:gd name="T8" fmla="*/ 158 w 546"/>
              <a:gd name="T9" fmla="*/ 482 h 497"/>
              <a:gd name="T10" fmla="*/ 204 w 546"/>
              <a:gd name="T11" fmla="*/ 495 h 497"/>
              <a:gd name="T12" fmla="*/ 520 w 546"/>
              <a:gd name="T13" fmla="*/ 475 h 497"/>
              <a:gd name="T14" fmla="*/ 533 w 546"/>
              <a:gd name="T15" fmla="*/ 167 h 497"/>
              <a:gd name="T16" fmla="*/ 369 w 546"/>
              <a:gd name="T17" fmla="*/ 16 h 497"/>
              <a:gd name="T18" fmla="*/ 249 w 546"/>
              <a:gd name="T19" fmla="*/ 29 h 497"/>
              <a:gd name="T20" fmla="*/ 198 w 546"/>
              <a:gd name="T21" fmla="*/ 11 h 497"/>
              <a:gd name="T22" fmla="*/ 151 w 546"/>
              <a:gd name="T23" fmla="*/ 2 h 497"/>
              <a:gd name="T24" fmla="*/ 23 w 546"/>
              <a:gd name="T25" fmla="*/ 4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3" name="Group 3"/>
          <p:cNvGrpSpPr/>
          <p:nvPr/>
        </p:nvGrpSpPr>
        <p:grpSpPr bwMode="auto"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5124" name="Freeform 4"/>
            <p:cNvSpPr/>
            <p:nvPr/>
          </p:nvSpPr>
          <p:spPr bwMode="auto">
            <a:xfrm>
              <a:off x="3060" y="18"/>
              <a:ext cx="490" cy="187"/>
            </a:xfrm>
            <a:custGeom>
              <a:avLst/>
              <a:gdLst>
                <a:gd name="T0" fmla="*/ 71 w 97"/>
                <a:gd name="T1" fmla="*/ 25 h 37"/>
                <a:gd name="T2" fmla="*/ 91 w 97"/>
                <a:gd name="T3" fmla="*/ 20 h 37"/>
                <a:gd name="T4" fmla="*/ 92 w 97"/>
                <a:gd name="T5" fmla="*/ 17 h 37"/>
                <a:gd name="T6" fmla="*/ 88 w 97"/>
                <a:gd name="T7" fmla="*/ 0 h 37"/>
                <a:gd name="T8" fmla="*/ 25 w 97"/>
                <a:gd name="T9" fmla="*/ 0 h 37"/>
                <a:gd name="T10" fmla="*/ 10 w 97"/>
                <a:gd name="T11" fmla="*/ 22 h 37"/>
                <a:gd name="T12" fmla="*/ 71 w 97"/>
                <a:gd name="T13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5" name="Freeform 5"/>
            <p:cNvSpPr>
              <a:spLocks noEditPoints="1"/>
            </p:cNvSpPr>
            <p:nvPr/>
          </p:nvSpPr>
          <p:spPr bwMode="auto">
            <a:xfrm>
              <a:off x="2918" y="18"/>
              <a:ext cx="2958" cy="2699"/>
            </a:xfrm>
            <a:custGeom>
              <a:avLst/>
              <a:gdLst>
                <a:gd name="T0" fmla="*/ 504 w 585"/>
                <a:gd name="T1" fmla="*/ 1 h 534"/>
                <a:gd name="T2" fmla="*/ 157 w 585"/>
                <a:gd name="T3" fmla="*/ 0 h 534"/>
                <a:gd name="T4" fmla="*/ 225 w 585"/>
                <a:gd name="T5" fmla="*/ 21 h 534"/>
                <a:gd name="T6" fmla="*/ 174 w 585"/>
                <a:gd name="T7" fmla="*/ 39 h 534"/>
                <a:gd name="T8" fmla="*/ 207 w 585"/>
                <a:gd name="T9" fmla="*/ 71 h 534"/>
                <a:gd name="T10" fmla="*/ 74 w 585"/>
                <a:gd name="T11" fmla="*/ 60 h 534"/>
                <a:gd name="T12" fmla="*/ 26 w 585"/>
                <a:gd name="T13" fmla="*/ 63 h 534"/>
                <a:gd name="T14" fmla="*/ 199 w 585"/>
                <a:gd name="T15" fmla="*/ 487 h 534"/>
                <a:gd name="T16" fmla="*/ 144 w 585"/>
                <a:gd name="T17" fmla="*/ 341 h 534"/>
                <a:gd name="T18" fmla="*/ 105 w 585"/>
                <a:gd name="T19" fmla="*/ 376 h 534"/>
                <a:gd name="T20" fmla="*/ 94 w 585"/>
                <a:gd name="T21" fmla="*/ 435 h 534"/>
                <a:gd name="T22" fmla="*/ 124 w 585"/>
                <a:gd name="T23" fmla="*/ 265 h 534"/>
                <a:gd name="T24" fmla="*/ 153 w 585"/>
                <a:gd name="T25" fmla="*/ 228 h 534"/>
                <a:gd name="T26" fmla="*/ 209 w 585"/>
                <a:gd name="T27" fmla="*/ 237 h 534"/>
                <a:gd name="T28" fmla="*/ 188 w 585"/>
                <a:gd name="T29" fmla="*/ 306 h 534"/>
                <a:gd name="T30" fmla="*/ 192 w 585"/>
                <a:gd name="T31" fmla="*/ 395 h 534"/>
                <a:gd name="T32" fmla="*/ 515 w 585"/>
                <a:gd name="T33" fmla="*/ 483 h 534"/>
                <a:gd name="T34" fmla="*/ 454 w 585"/>
                <a:gd name="T35" fmla="*/ 427 h 534"/>
                <a:gd name="T36" fmla="*/ 425 w 585"/>
                <a:gd name="T37" fmla="*/ 345 h 534"/>
                <a:gd name="T38" fmla="*/ 396 w 585"/>
                <a:gd name="T39" fmla="*/ 270 h 534"/>
                <a:gd name="T40" fmla="*/ 460 w 585"/>
                <a:gd name="T41" fmla="*/ 256 h 534"/>
                <a:gd name="T42" fmla="*/ 407 w 585"/>
                <a:gd name="T43" fmla="*/ 223 h 534"/>
                <a:gd name="T44" fmla="*/ 439 w 585"/>
                <a:gd name="T45" fmla="*/ 226 h 534"/>
                <a:gd name="T46" fmla="*/ 438 w 585"/>
                <a:gd name="T47" fmla="*/ 209 h 534"/>
                <a:gd name="T48" fmla="*/ 376 w 585"/>
                <a:gd name="T49" fmla="*/ 211 h 534"/>
                <a:gd name="T50" fmla="*/ 357 w 585"/>
                <a:gd name="T51" fmla="*/ 343 h 534"/>
                <a:gd name="T52" fmla="*/ 347 w 585"/>
                <a:gd name="T53" fmla="*/ 230 h 534"/>
                <a:gd name="T54" fmla="*/ 331 w 585"/>
                <a:gd name="T55" fmla="*/ 182 h 534"/>
                <a:gd name="T56" fmla="*/ 347 w 585"/>
                <a:gd name="T57" fmla="*/ 136 h 534"/>
                <a:gd name="T58" fmla="*/ 339 w 585"/>
                <a:gd name="T59" fmla="*/ 99 h 534"/>
                <a:gd name="T60" fmla="*/ 331 w 585"/>
                <a:gd name="T61" fmla="*/ 62 h 534"/>
                <a:gd name="T62" fmla="*/ 369 w 585"/>
                <a:gd name="T63" fmla="*/ 103 h 534"/>
                <a:gd name="T64" fmla="*/ 415 w 585"/>
                <a:gd name="T65" fmla="*/ 47 h 534"/>
                <a:gd name="T66" fmla="*/ 409 w 585"/>
                <a:gd name="T67" fmla="*/ 95 h 534"/>
                <a:gd name="T68" fmla="*/ 401 w 585"/>
                <a:gd name="T69" fmla="*/ 130 h 534"/>
                <a:gd name="T70" fmla="*/ 401 w 585"/>
                <a:gd name="T71" fmla="*/ 181 h 534"/>
                <a:gd name="T72" fmla="*/ 558 w 585"/>
                <a:gd name="T73" fmla="*/ 181 h 534"/>
                <a:gd name="T74" fmla="*/ 554 w 585"/>
                <a:gd name="T75" fmla="*/ 76 h 534"/>
                <a:gd name="T76" fmla="*/ 249 w 585"/>
                <a:gd name="T77" fmla="*/ 69 h 534"/>
                <a:gd name="T78" fmla="*/ 293 w 585"/>
                <a:gd name="T79" fmla="*/ 93 h 534"/>
                <a:gd name="T80" fmla="*/ 171 w 585"/>
                <a:gd name="T81" fmla="*/ 195 h 534"/>
                <a:gd name="T82" fmla="*/ 69 w 585"/>
                <a:gd name="T83" fmla="*/ 98 h 534"/>
                <a:gd name="T84" fmla="*/ 191 w 585"/>
                <a:gd name="T85" fmla="*/ 106 h 534"/>
                <a:gd name="T86" fmla="*/ 220 w 585"/>
                <a:gd name="T87" fmla="*/ 105 h 534"/>
                <a:gd name="T88" fmla="*/ 302 w 585"/>
                <a:gd name="T89" fmla="*/ 121 h 534"/>
                <a:gd name="T90" fmla="*/ 276 w 585"/>
                <a:gd name="T91" fmla="*/ 256 h 534"/>
                <a:gd name="T92" fmla="*/ 260 w 585"/>
                <a:gd name="T93" fmla="*/ 137 h 534"/>
                <a:gd name="T94" fmla="*/ 171 w 585"/>
                <a:gd name="T95" fmla="*/ 195 h 534"/>
                <a:gd name="T96" fmla="*/ 223 w 585"/>
                <a:gd name="T97" fmla="*/ 225 h 534"/>
                <a:gd name="T98" fmla="*/ 247 w 585"/>
                <a:gd name="T99" fmla="*/ 158 h 534"/>
                <a:gd name="T100" fmla="*/ 326 w 585"/>
                <a:gd name="T101" fmla="*/ 292 h 534"/>
                <a:gd name="T102" fmla="*/ 215 w 585"/>
                <a:gd name="T103" fmla="*/ 321 h 534"/>
                <a:gd name="T104" fmla="*/ 309 w 585"/>
                <a:gd name="T105" fmla="*/ 277 h 534"/>
                <a:gd name="T106" fmla="*/ 318 w 585"/>
                <a:gd name="T107" fmla="*/ 133 h 534"/>
                <a:gd name="T108" fmla="*/ 313 w 585"/>
                <a:gd name="T109" fmla="*/ 213 h 534"/>
                <a:gd name="T110" fmla="*/ 299 w 585"/>
                <a:gd name="T111" fmla="*/ 144 h 534"/>
                <a:gd name="T112" fmla="*/ 507 w 585"/>
                <a:gd name="T113" fmla="*/ 179 h 534"/>
                <a:gd name="T114" fmla="*/ 461 w 585"/>
                <a:gd name="T115" fmla="*/ 162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" name="Freeform 6"/>
            <p:cNvSpPr/>
            <p:nvPr/>
          </p:nvSpPr>
          <p:spPr bwMode="auto">
            <a:xfrm>
              <a:off x="3621" y="1287"/>
              <a:ext cx="238" cy="283"/>
            </a:xfrm>
            <a:custGeom>
              <a:avLst/>
              <a:gdLst>
                <a:gd name="T0" fmla="*/ 40 w 47"/>
                <a:gd name="T1" fmla="*/ 15 h 56"/>
                <a:gd name="T2" fmla="*/ 27 w 47"/>
                <a:gd name="T3" fmla="*/ 56 h 56"/>
                <a:gd name="T4" fmla="*/ 40 w 47"/>
                <a:gd name="T5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" name="Freeform 7"/>
            <p:cNvSpPr/>
            <p:nvPr/>
          </p:nvSpPr>
          <p:spPr bwMode="auto">
            <a:xfrm>
              <a:off x="3403" y="1403"/>
              <a:ext cx="208" cy="379"/>
            </a:xfrm>
            <a:custGeom>
              <a:avLst/>
              <a:gdLst>
                <a:gd name="T0" fmla="*/ 19 w 41"/>
                <a:gd name="T1" fmla="*/ 27 h 75"/>
                <a:gd name="T2" fmla="*/ 12 w 41"/>
                <a:gd name="T3" fmla="*/ 69 h 75"/>
                <a:gd name="T4" fmla="*/ 40 w 41"/>
                <a:gd name="T5" fmla="*/ 45 h 75"/>
                <a:gd name="T6" fmla="*/ 37 w 41"/>
                <a:gd name="T7" fmla="*/ 24 h 75"/>
                <a:gd name="T8" fmla="*/ 19 w 41"/>
                <a:gd name="T9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Freeform 8"/>
            <p:cNvSpPr/>
            <p:nvPr/>
          </p:nvSpPr>
          <p:spPr bwMode="auto">
            <a:xfrm>
              <a:off x="3272" y="645"/>
              <a:ext cx="683" cy="318"/>
            </a:xfrm>
            <a:custGeom>
              <a:avLst/>
              <a:gdLst>
                <a:gd name="T0" fmla="*/ 112 w 135"/>
                <a:gd name="T1" fmla="*/ 4 h 63"/>
                <a:gd name="T2" fmla="*/ 24 w 135"/>
                <a:gd name="T3" fmla="*/ 4 h 63"/>
                <a:gd name="T4" fmla="*/ 2 w 135"/>
                <a:gd name="T5" fmla="*/ 25 h 63"/>
                <a:gd name="T6" fmla="*/ 60 w 135"/>
                <a:gd name="T7" fmla="*/ 58 h 63"/>
                <a:gd name="T8" fmla="*/ 96 w 135"/>
                <a:gd name="T9" fmla="*/ 54 h 63"/>
                <a:gd name="T10" fmla="*/ 113 w 135"/>
                <a:gd name="T11" fmla="*/ 53 h 63"/>
                <a:gd name="T12" fmla="*/ 112 w 135"/>
                <a:gd name="T13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9" name="Freeform 9"/>
            <p:cNvSpPr/>
            <p:nvPr/>
          </p:nvSpPr>
          <p:spPr bwMode="auto">
            <a:xfrm>
              <a:off x="4046" y="1545"/>
              <a:ext cx="490" cy="515"/>
            </a:xfrm>
            <a:custGeom>
              <a:avLst/>
              <a:gdLst>
                <a:gd name="T0" fmla="*/ 67 w 97"/>
                <a:gd name="T1" fmla="*/ 5 h 102"/>
                <a:gd name="T2" fmla="*/ 31 w 97"/>
                <a:gd name="T3" fmla="*/ 5 h 102"/>
                <a:gd name="T4" fmla="*/ 12 w 97"/>
                <a:gd name="T5" fmla="*/ 57 h 102"/>
                <a:gd name="T6" fmla="*/ 79 w 97"/>
                <a:gd name="T7" fmla="*/ 62 h 102"/>
                <a:gd name="T8" fmla="*/ 67 w 97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0" name="Freeform 10"/>
            <p:cNvSpPr/>
            <p:nvPr/>
          </p:nvSpPr>
          <p:spPr bwMode="auto">
            <a:xfrm>
              <a:off x="5173" y="1024"/>
              <a:ext cx="501" cy="96"/>
            </a:xfrm>
            <a:custGeom>
              <a:avLst/>
              <a:gdLst>
                <a:gd name="T0" fmla="*/ 15 w 99"/>
                <a:gd name="T1" fmla="*/ 0 h 19"/>
                <a:gd name="T2" fmla="*/ 40 w 99"/>
                <a:gd name="T3" fmla="*/ 15 h 19"/>
                <a:gd name="T4" fmla="*/ 15 w 9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1" name="Freeform 11"/>
            <p:cNvSpPr/>
            <p:nvPr/>
          </p:nvSpPr>
          <p:spPr bwMode="auto">
            <a:xfrm>
              <a:off x="5340" y="1004"/>
              <a:ext cx="385" cy="237"/>
            </a:xfrm>
            <a:custGeom>
              <a:avLst/>
              <a:gdLst>
                <a:gd name="T0" fmla="*/ 21 w 76"/>
                <a:gd name="T1" fmla="*/ 37 h 47"/>
                <a:gd name="T2" fmla="*/ 70 w 76"/>
                <a:gd name="T3" fmla="*/ 17 h 47"/>
                <a:gd name="T4" fmla="*/ 48 w 76"/>
                <a:gd name="T5" fmla="*/ 3 h 47"/>
                <a:gd name="T6" fmla="*/ 19 w 76"/>
                <a:gd name="T7" fmla="*/ 32 h 47"/>
                <a:gd name="T8" fmla="*/ 21 w 76"/>
                <a:gd name="T9" fmla="*/ 3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2" name="Freeform 12"/>
            <p:cNvSpPr/>
            <p:nvPr/>
          </p:nvSpPr>
          <p:spPr bwMode="auto">
            <a:xfrm>
              <a:off x="5325" y="1201"/>
              <a:ext cx="415" cy="187"/>
            </a:xfrm>
            <a:custGeom>
              <a:avLst/>
              <a:gdLst>
                <a:gd name="T0" fmla="*/ 72 w 82"/>
                <a:gd name="T1" fmla="*/ 6 h 37"/>
                <a:gd name="T2" fmla="*/ 24 w 82"/>
                <a:gd name="T3" fmla="*/ 17 h 37"/>
                <a:gd name="T4" fmla="*/ 17 w 82"/>
                <a:gd name="T5" fmla="*/ 26 h 37"/>
                <a:gd name="T6" fmla="*/ 76 w 82"/>
                <a:gd name="T7" fmla="*/ 23 h 37"/>
                <a:gd name="T8" fmla="*/ 82 w 82"/>
                <a:gd name="T9" fmla="*/ 20 h 37"/>
                <a:gd name="T10" fmla="*/ 82 w 82"/>
                <a:gd name="T11" fmla="*/ 0 h 37"/>
                <a:gd name="T12" fmla="*/ 72 w 82"/>
                <a:gd name="T13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3" name="Freeform 13"/>
            <p:cNvSpPr/>
            <p:nvPr/>
          </p:nvSpPr>
          <p:spPr bwMode="auto">
            <a:xfrm>
              <a:off x="5001" y="1378"/>
              <a:ext cx="698" cy="167"/>
            </a:xfrm>
            <a:custGeom>
              <a:avLst/>
              <a:gdLst>
                <a:gd name="T0" fmla="*/ 21 w 138"/>
                <a:gd name="T1" fmla="*/ 1 h 33"/>
                <a:gd name="T2" fmla="*/ 8 w 138"/>
                <a:gd name="T3" fmla="*/ 14 h 33"/>
                <a:gd name="T4" fmla="*/ 57 w 138"/>
                <a:gd name="T5" fmla="*/ 22 h 33"/>
                <a:gd name="T6" fmla="*/ 117 w 138"/>
                <a:gd name="T7" fmla="*/ 23 h 33"/>
                <a:gd name="T8" fmla="*/ 114 w 138"/>
                <a:gd name="T9" fmla="*/ 8 h 33"/>
                <a:gd name="T10" fmla="*/ 82 w 138"/>
                <a:gd name="T11" fmla="*/ 3 h 33"/>
                <a:gd name="T12" fmla="*/ 21 w 138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" name="Freeform 14"/>
            <p:cNvSpPr/>
            <p:nvPr/>
          </p:nvSpPr>
          <p:spPr bwMode="auto">
            <a:xfrm>
              <a:off x="5077" y="1540"/>
              <a:ext cx="567" cy="146"/>
            </a:xfrm>
            <a:custGeom>
              <a:avLst/>
              <a:gdLst>
                <a:gd name="T0" fmla="*/ 98 w 112"/>
                <a:gd name="T1" fmla="*/ 19 h 29"/>
                <a:gd name="T2" fmla="*/ 103 w 112"/>
                <a:gd name="T3" fmla="*/ 4 h 29"/>
                <a:gd name="T4" fmla="*/ 74 w 112"/>
                <a:gd name="T5" fmla="*/ 10 h 29"/>
                <a:gd name="T6" fmla="*/ 36 w 112"/>
                <a:gd name="T7" fmla="*/ 6 h 29"/>
                <a:gd name="T8" fmla="*/ 2 w 112"/>
                <a:gd name="T9" fmla="*/ 4 h 29"/>
                <a:gd name="T10" fmla="*/ 98 w 112"/>
                <a:gd name="T11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" name="Freeform 15"/>
            <p:cNvSpPr/>
            <p:nvPr/>
          </p:nvSpPr>
          <p:spPr bwMode="auto">
            <a:xfrm>
              <a:off x="5042" y="1656"/>
              <a:ext cx="581" cy="480"/>
            </a:xfrm>
            <a:custGeom>
              <a:avLst/>
              <a:gdLst>
                <a:gd name="T0" fmla="*/ 3 w 115"/>
                <a:gd name="T1" fmla="*/ 53 h 95"/>
                <a:gd name="T2" fmla="*/ 26 w 115"/>
                <a:gd name="T3" fmla="*/ 54 h 95"/>
                <a:gd name="T4" fmla="*/ 50 w 115"/>
                <a:gd name="T5" fmla="*/ 77 h 95"/>
                <a:gd name="T6" fmla="*/ 59 w 115"/>
                <a:gd name="T7" fmla="*/ 84 h 95"/>
                <a:gd name="T8" fmla="*/ 81 w 115"/>
                <a:gd name="T9" fmla="*/ 52 h 95"/>
                <a:gd name="T10" fmla="*/ 111 w 115"/>
                <a:gd name="T11" fmla="*/ 52 h 95"/>
                <a:gd name="T12" fmla="*/ 79 w 115"/>
                <a:gd name="T13" fmla="*/ 27 h 95"/>
                <a:gd name="T14" fmla="*/ 37 w 115"/>
                <a:gd name="T15" fmla="*/ 16 h 95"/>
                <a:gd name="T16" fmla="*/ 12 w 115"/>
                <a:gd name="T17" fmla="*/ 41 h 95"/>
                <a:gd name="T18" fmla="*/ 3 w 115"/>
                <a:gd name="T19" fmla="*/ 5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" name="Freeform 16"/>
            <p:cNvSpPr/>
            <p:nvPr/>
          </p:nvSpPr>
          <p:spPr bwMode="auto">
            <a:xfrm>
              <a:off x="5421" y="1464"/>
              <a:ext cx="329" cy="854"/>
            </a:xfrm>
            <a:custGeom>
              <a:avLst/>
              <a:gdLst>
                <a:gd name="T0" fmla="*/ 51 w 65"/>
                <a:gd name="T1" fmla="*/ 40 h 169"/>
                <a:gd name="T2" fmla="*/ 22 w 65"/>
                <a:gd name="T3" fmla="*/ 49 h 169"/>
                <a:gd name="T4" fmla="*/ 22 w 65"/>
                <a:gd name="T5" fmla="*/ 59 h 169"/>
                <a:gd name="T6" fmla="*/ 50 w 65"/>
                <a:gd name="T7" fmla="*/ 90 h 169"/>
                <a:gd name="T8" fmla="*/ 34 w 65"/>
                <a:gd name="T9" fmla="*/ 118 h 169"/>
                <a:gd name="T10" fmla="*/ 0 w 65"/>
                <a:gd name="T11" fmla="*/ 148 h 169"/>
                <a:gd name="T12" fmla="*/ 17 w 65"/>
                <a:gd name="T13" fmla="*/ 155 h 169"/>
                <a:gd name="T14" fmla="*/ 47 w 65"/>
                <a:gd name="T15" fmla="*/ 166 h 169"/>
                <a:gd name="T16" fmla="*/ 63 w 65"/>
                <a:gd name="T17" fmla="*/ 162 h 169"/>
                <a:gd name="T18" fmla="*/ 65 w 65"/>
                <a:gd name="T19" fmla="*/ 0 h 169"/>
                <a:gd name="T20" fmla="*/ 51 w 65"/>
                <a:gd name="T21" fmla="*/ 4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37" name="Group 17"/>
          <p:cNvGrpSpPr/>
          <p:nvPr/>
        </p:nvGrpSpPr>
        <p:grpSpPr bwMode="auto"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5138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9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0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1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2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3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5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6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7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8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9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0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1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2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3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4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5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4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5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6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7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8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9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1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6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7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9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0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1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2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3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4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5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6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7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8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9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0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1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2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3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4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5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6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7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8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9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0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1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2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3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4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5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6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7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8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9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0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1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2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3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4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5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6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7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8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9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0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1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2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0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1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2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3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4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5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6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7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8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9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0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1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2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3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4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5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6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7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8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9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0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1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2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3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4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5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6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7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8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9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0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1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2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3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4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5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6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7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8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9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0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1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2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3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4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5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6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7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8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9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0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1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2" name="Freeform 162"/>
            <p:cNvSpPr/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83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5284" name="Rectangle 164"/>
          <p:cNvSpPr>
            <a:spLocks noGrp="1" noChangeArrowheads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285" name="Rectangle 16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286" name="Rectangle 16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93806F46-9477-4041-9333-4738864CA940}" type="slidenum">
              <a:rPr lang="en-US" altLang="zh-CN"/>
            </a:fld>
            <a:endParaRPr lang="en-US" altLang="zh-CN"/>
          </a:p>
        </p:txBody>
      </p:sp>
      <p:sp>
        <p:nvSpPr>
          <p:cNvPr id="5287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grpSp>
        <p:nvGrpSpPr>
          <p:cNvPr id="5288" name="Group 168"/>
          <p:cNvGrpSpPr/>
          <p:nvPr/>
        </p:nvGrpSpPr>
        <p:grpSpPr bwMode="auto"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5289" name="Freeform 169"/>
            <p:cNvSpPr/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0" name="Freeform 17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1" name="Freeform 171"/>
            <p:cNvSpPr/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2" name="Freeform 172"/>
            <p:cNvSpPr/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3" name="Freeform 173"/>
            <p:cNvSpPr/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4" name="Freeform 174"/>
            <p:cNvSpPr/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5" name="Freeform 175"/>
            <p:cNvSpPr/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6" name="Freeform 176"/>
            <p:cNvSpPr/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7" name="Freeform 177"/>
            <p:cNvSpPr/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8" name="Freeform 178"/>
            <p:cNvSpPr/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9" name="Freeform 179"/>
            <p:cNvSpPr/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0" name="Freeform 180"/>
            <p:cNvSpPr/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1" name="Freeform 181"/>
            <p:cNvSpPr/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A35F40-D15B-4353-8F6C-4F977976BD2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41D5B0-70A7-452C-9EF4-60B9215D484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5FE45-74B4-446C-BE5D-8D6318670DC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6A7A8B-1875-4206-B4CB-6DDECA129A7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E86032-9A9A-42E1-A8C0-0BC25506B55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C941CC-E7E6-473E-8A2D-2AF777D3466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44640-6446-477B-A2DC-58AA11CAFF2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0ECA2B-CCB7-4D77-8F44-68883919FF3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A8EB12-F1C4-44D7-A810-863D4A2AFC5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166F68-BBBA-4DAA-84F9-C53C15AF6A0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/>
          <p:nvPr/>
        </p:nvGrpSpPr>
        <p:grpSpPr bwMode="auto"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4099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2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4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6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7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8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4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5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6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7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1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2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3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4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5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6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7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8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9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0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1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2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3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4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5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6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7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8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9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0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1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2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3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4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5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6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7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8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9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0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1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2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3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4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5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6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7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8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9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0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1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2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3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4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5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6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7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8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9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0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1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2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3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4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5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6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7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8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9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0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1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2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3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4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5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6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7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8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9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0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1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2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3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4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5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6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7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8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9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0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1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2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3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4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5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6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7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8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9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0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1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2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3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4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5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6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7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8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9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0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1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2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3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4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5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6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7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8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9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0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1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2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3" name="Freeform 147"/>
            <p:cNvSpPr/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244" name="Group 148"/>
          <p:cNvGrpSpPr/>
          <p:nvPr/>
        </p:nvGrpSpPr>
        <p:grpSpPr bwMode="auto"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4245" name="Freeform 149"/>
            <p:cNvSpPr/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6" name="Freeform 15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7" name="Freeform 151"/>
            <p:cNvSpPr/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8" name="Freeform 152"/>
            <p:cNvSpPr/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9" name="Freeform 153"/>
            <p:cNvSpPr/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0" name="Freeform 154"/>
            <p:cNvSpPr/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1" name="Freeform 155"/>
            <p:cNvSpPr/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2" name="Freeform 156"/>
            <p:cNvSpPr/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3" name="Freeform 157"/>
            <p:cNvSpPr/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4" name="Freeform 158"/>
            <p:cNvSpPr/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5" name="Freeform 159"/>
            <p:cNvSpPr/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6" name="Freeform 160"/>
            <p:cNvSpPr/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7" name="Freeform 161"/>
            <p:cNvSpPr/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258" name="Group 162"/>
          <p:cNvGrpSpPr/>
          <p:nvPr/>
        </p:nvGrpSpPr>
        <p:grpSpPr bwMode="auto"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4259" name="Freeform 163"/>
            <p:cNvSpPr/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0" name="Freeform 164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1" name="Freeform 165"/>
            <p:cNvSpPr/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2" name="Freeform 166"/>
            <p:cNvSpPr/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3" name="Freeform 167"/>
            <p:cNvSpPr/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4" name="Freeform 168"/>
            <p:cNvSpPr/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5" name="Freeform 169"/>
            <p:cNvSpPr/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6" name="Freeform 170"/>
            <p:cNvSpPr/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7" name="Freeform 171"/>
            <p:cNvSpPr/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8" name="Freeform 172"/>
            <p:cNvSpPr/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9" name="Freeform 173"/>
            <p:cNvSpPr/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0" name="Freeform 174"/>
            <p:cNvSpPr/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1" name="Freeform 175"/>
            <p:cNvSpPr/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272" name="Group 176"/>
          <p:cNvGrpSpPr/>
          <p:nvPr/>
        </p:nvGrpSpPr>
        <p:grpSpPr bwMode="auto"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4273" name="Freeform 177"/>
            <p:cNvSpPr/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4" name="Freeform 178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5" name="Freeform 179"/>
            <p:cNvSpPr/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6" name="Freeform 180"/>
            <p:cNvSpPr/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7" name="Freeform 181"/>
            <p:cNvSpPr/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8" name="Freeform 182"/>
            <p:cNvSpPr/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9" name="Freeform 183"/>
            <p:cNvSpPr/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0" name="Freeform 184"/>
            <p:cNvSpPr/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1" name="Freeform 185"/>
            <p:cNvSpPr/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2" name="Freeform 186"/>
            <p:cNvSpPr/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3" name="Freeform 187"/>
            <p:cNvSpPr/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4" name="Freeform 188"/>
            <p:cNvSpPr/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5" name="Freeform 189"/>
            <p:cNvSpPr/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286" name="Group 190"/>
          <p:cNvGrpSpPr/>
          <p:nvPr/>
        </p:nvGrpSpPr>
        <p:grpSpPr bwMode="auto"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4287" name="Freeform 191"/>
            <p:cNvSpPr/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8" name="Freeform 192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9" name="Freeform 193"/>
            <p:cNvSpPr/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0" name="Freeform 194"/>
            <p:cNvSpPr/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1" name="Freeform 195"/>
            <p:cNvSpPr/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2" name="Freeform 196"/>
            <p:cNvSpPr/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3" name="Freeform 197"/>
            <p:cNvSpPr/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4" name="Freeform 198"/>
            <p:cNvSpPr/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5" name="Freeform 199"/>
            <p:cNvSpPr/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6" name="Freeform 200"/>
            <p:cNvSpPr/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7" name="Freeform 201"/>
            <p:cNvSpPr/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8" name="Freeform 202"/>
            <p:cNvSpPr/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9" name="Freeform 203"/>
            <p:cNvSpPr/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00" name="Group 204"/>
          <p:cNvGrpSpPr/>
          <p:nvPr/>
        </p:nvGrpSpPr>
        <p:grpSpPr bwMode="auto"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4301" name="Freeform 205"/>
            <p:cNvSpPr/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" name="Freeform 206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" name="Freeform 207"/>
            <p:cNvSpPr/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" name="Freeform 208"/>
            <p:cNvSpPr/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5" name="Freeform 209"/>
            <p:cNvSpPr/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6" name="Freeform 210"/>
            <p:cNvSpPr/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7" name="Freeform 211"/>
            <p:cNvSpPr/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8" name="Freeform 212"/>
            <p:cNvSpPr/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9" name="Freeform 213"/>
            <p:cNvSpPr/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0" name="Freeform 214"/>
            <p:cNvSpPr/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1" name="Freeform 215"/>
            <p:cNvSpPr/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2" name="Freeform 216"/>
            <p:cNvSpPr/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3" name="Freeform 217"/>
            <p:cNvSpPr/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14" name="Group 218"/>
          <p:cNvGrpSpPr/>
          <p:nvPr/>
        </p:nvGrpSpPr>
        <p:grpSpPr bwMode="auto"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4315" name="Freeform 219"/>
            <p:cNvSpPr/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6" name="Freeform 22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7" name="Freeform 221"/>
            <p:cNvSpPr/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8" name="Freeform 222"/>
            <p:cNvSpPr/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9" name="Freeform 223"/>
            <p:cNvSpPr/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0" name="Freeform 224"/>
            <p:cNvSpPr/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1" name="Freeform 225"/>
            <p:cNvSpPr/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2" name="Freeform 226"/>
            <p:cNvSpPr/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3" name="Freeform 227"/>
            <p:cNvSpPr/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4" name="Freeform 228"/>
            <p:cNvSpPr/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5" name="Freeform 229"/>
            <p:cNvSpPr/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6" name="Freeform 230"/>
            <p:cNvSpPr/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7" name="Freeform 231"/>
            <p:cNvSpPr/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28" name="Group 232"/>
          <p:cNvGrpSpPr/>
          <p:nvPr/>
        </p:nvGrpSpPr>
        <p:grpSpPr bwMode="auto">
          <a:xfrm>
            <a:off x="6934200" y="-7938"/>
            <a:ext cx="2317750" cy="2063751"/>
            <a:chOff x="4080" y="-5"/>
            <a:chExt cx="1748" cy="1556"/>
          </a:xfrm>
        </p:grpSpPr>
        <p:sp>
          <p:nvSpPr>
            <p:cNvPr id="4329" name="Freeform 233"/>
            <p:cNvSpPr/>
            <p:nvPr userDrawn="1"/>
          </p:nvSpPr>
          <p:spPr bwMode="auto">
            <a:xfrm>
              <a:off x="4161" y="-5"/>
              <a:ext cx="1586" cy="1443"/>
            </a:xfrm>
            <a:custGeom>
              <a:avLst/>
              <a:gdLst>
                <a:gd name="T0" fmla="*/ 23 w 546"/>
                <a:gd name="T1" fmla="*/ 4 h 497"/>
                <a:gd name="T2" fmla="*/ 11 w 546"/>
                <a:gd name="T3" fmla="*/ 71 h 497"/>
                <a:gd name="T4" fmla="*/ 25 w 546"/>
                <a:gd name="T5" fmla="*/ 393 h 497"/>
                <a:gd name="T6" fmla="*/ 54 w 546"/>
                <a:gd name="T7" fmla="*/ 457 h 497"/>
                <a:gd name="T8" fmla="*/ 158 w 546"/>
                <a:gd name="T9" fmla="*/ 482 h 497"/>
                <a:gd name="T10" fmla="*/ 204 w 546"/>
                <a:gd name="T11" fmla="*/ 495 h 497"/>
                <a:gd name="T12" fmla="*/ 520 w 546"/>
                <a:gd name="T13" fmla="*/ 475 h 497"/>
                <a:gd name="T14" fmla="*/ 533 w 546"/>
                <a:gd name="T15" fmla="*/ 167 h 497"/>
                <a:gd name="T16" fmla="*/ 369 w 546"/>
                <a:gd name="T17" fmla="*/ 16 h 497"/>
                <a:gd name="T18" fmla="*/ 249 w 546"/>
                <a:gd name="T19" fmla="*/ 29 h 497"/>
                <a:gd name="T20" fmla="*/ 198 w 546"/>
                <a:gd name="T21" fmla="*/ 11 h 497"/>
                <a:gd name="T22" fmla="*/ 151 w 546"/>
                <a:gd name="T23" fmla="*/ 2 h 497"/>
                <a:gd name="T24" fmla="*/ 23 w 546"/>
                <a:gd name="T25" fmla="*/ 4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330" name="Group 234"/>
            <p:cNvGrpSpPr/>
            <p:nvPr userDrawn="1"/>
          </p:nvGrpSpPr>
          <p:grpSpPr bwMode="auto"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4331" name="Freeform 235"/>
              <p:cNvSpPr/>
              <p:nvPr/>
            </p:nvSpPr>
            <p:spPr bwMode="auto">
              <a:xfrm>
                <a:off x="3060" y="18"/>
                <a:ext cx="490" cy="187"/>
              </a:xfrm>
              <a:custGeom>
                <a:avLst/>
                <a:gdLst>
                  <a:gd name="T0" fmla="*/ 71 w 97"/>
                  <a:gd name="T1" fmla="*/ 25 h 37"/>
                  <a:gd name="T2" fmla="*/ 91 w 97"/>
                  <a:gd name="T3" fmla="*/ 20 h 37"/>
                  <a:gd name="T4" fmla="*/ 92 w 97"/>
                  <a:gd name="T5" fmla="*/ 17 h 37"/>
                  <a:gd name="T6" fmla="*/ 88 w 97"/>
                  <a:gd name="T7" fmla="*/ 0 h 37"/>
                  <a:gd name="T8" fmla="*/ 25 w 97"/>
                  <a:gd name="T9" fmla="*/ 0 h 37"/>
                  <a:gd name="T10" fmla="*/ 10 w 97"/>
                  <a:gd name="T11" fmla="*/ 22 h 37"/>
                  <a:gd name="T12" fmla="*/ 71 w 97"/>
                  <a:gd name="T13" fmla="*/ 2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2" name="Freeform 236"/>
              <p:cNvSpPr>
                <a:spLocks noEditPoint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avLst/>
                <a:gdLst>
                  <a:gd name="T0" fmla="*/ 504 w 585"/>
                  <a:gd name="T1" fmla="*/ 1 h 534"/>
                  <a:gd name="T2" fmla="*/ 157 w 585"/>
                  <a:gd name="T3" fmla="*/ 0 h 534"/>
                  <a:gd name="T4" fmla="*/ 225 w 585"/>
                  <a:gd name="T5" fmla="*/ 21 h 534"/>
                  <a:gd name="T6" fmla="*/ 174 w 585"/>
                  <a:gd name="T7" fmla="*/ 39 h 534"/>
                  <a:gd name="T8" fmla="*/ 207 w 585"/>
                  <a:gd name="T9" fmla="*/ 71 h 534"/>
                  <a:gd name="T10" fmla="*/ 74 w 585"/>
                  <a:gd name="T11" fmla="*/ 60 h 534"/>
                  <a:gd name="T12" fmla="*/ 26 w 585"/>
                  <a:gd name="T13" fmla="*/ 63 h 534"/>
                  <a:gd name="T14" fmla="*/ 199 w 585"/>
                  <a:gd name="T15" fmla="*/ 487 h 534"/>
                  <a:gd name="T16" fmla="*/ 144 w 585"/>
                  <a:gd name="T17" fmla="*/ 341 h 534"/>
                  <a:gd name="T18" fmla="*/ 105 w 585"/>
                  <a:gd name="T19" fmla="*/ 376 h 534"/>
                  <a:gd name="T20" fmla="*/ 94 w 585"/>
                  <a:gd name="T21" fmla="*/ 435 h 534"/>
                  <a:gd name="T22" fmla="*/ 124 w 585"/>
                  <a:gd name="T23" fmla="*/ 265 h 534"/>
                  <a:gd name="T24" fmla="*/ 153 w 585"/>
                  <a:gd name="T25" fmla="*/ 228 h 534"/>
                  <a:gd name="T26" fmla="*/ 209 w 585"/>
                  <a:gd name="T27" fmla="*/ 237 h 534"/>
                  <a:gd name="T28" fmla="*/ 188 w 585"/>
                  <a:gd name="T29" fmla="*/ 306 h 534"/>
                  <a:gd name="T30" fmla="*/ 192 w 585"/>
                  <a:gd name="T31" fmla="*/ 395 h 534"/>
                  <a:gd name="T32" fmla="*/ 515 w 585"/>
                  <a:gd name="T33" fmla="*/ 483 h 534"/>
                  <a:gd name="T34" fmla="*/ 454 w 585"/>
                  <a:gd name="T35" fmla="*/ 427 h 534"/>
                  <a:gd name="T36" fmla="*/ 425 w 585"/>
                  <a:gd name="T37" fmla="*/ 345 h 534"/>
                  <a:gd name="T38" fmla="*/ 396 w 585"/>
                  <a:gd name="T39" fmla="*/ 270 h 534"/>
                  <a:gd name="T40" fmla="*/ 460 w 585"/>
                  <a:gd name="T41" fmla="*/ 256 h 534"/>
                  <a:gd name="T42" fmla="*/ 407 w 585"/>
                  <a:gd name="T43" fmla="*/ 223 h 534"/>
                  <a:gd name="T44" fmla="*/ 439 w 585"/>
                  <a:gd name="T45" fmla="*/ 226 h 534"/>
                  <a:gd name="T46" fmla="*/ 438 w 585"/>
                  <a:gd name="T47" fmla="*/ 209 h 534"/>
                  <a:gd name="T48" fmla="*/ 376 w 585"/>
                  <a:gd name="T49" fmla="*/ 211 h 534"/>
                  <a:gd name="T50" fmla="*/ 357 w 585"/>
                  <a:gd name="T51" fmla="*/ 343 h 534"/>
                  <a:gd name="T52" fmla="*/ 347 w 585"/>
                  <a:gd name="T53" fmla="*/ 230 h 534"/>
                  <a:gd name="T54" fmla="*/ 331 w 585"/>
                  <a:gd name="T55" fmla="*/ 182 h 534"/>
                  <a:gd name="T56" fmla="*/ 347 w 585"/>
                  <a:gd name="T57" fmla="*/ 136 h 534"/>
                  <a:gd name="T58" fmla="*/ 339 w 585"/>
                  <a:gd name="T59" fmla="*/ 99 h 534"/>
                  <a:gd name="T60" fmla="*/ 331 w 585"/>
                  <a:gd name="T61" fmla="*/ 62 h 534"/>
                  <a:gd name="T62" fmla="*/ 369 w 585"/>
                  <a:gd name="T63" fmla="*/ 103 h 534"/>
                  <a:gd name="T64" fmla="*/ 415 w 585"/>
                  <a:gd name="T65" fmla="*/ 47 h 534"/>
                  <a:gd name="T66" fmla="*/ 409 w 585"/>
                  <a:gd name="T67" fmla="*/ 95 h 534"/>
                  <a:gd name="T68" fmla="*/ 401 w 585"/>
                  <a:gd name="T69" fmla="*/ 130 h 534"/>
                  <a:gd name="T70" fmla="*/ 401 w 585"/>
                  <a:gd name="T71" fmla="*/ 181 h 534"/>
                  <a:gd name="T72" fmla="*/ 558 w 585"/>
                  <a:gd name="T73" fmla="*/ 181 h 534"/>
                  <a:gd name="T74" fmla="*/ 554 w 585"/>
                  <a:gd name="T75" fmla="*/ 76 h 534"/>
                  <a:gd name="T76" fmla="*/ 249 w 585"/>
                  <a:gd name="T77" fmla="*/ 69 h 534"/>
                  <a:gd name="T78" fmla="*/ 293 w 585"/>
                  <a:gd name="T79" fmla="*/ 93 h 534"/>
                  <a:gd name="T80" fmla="*/ 171 w 585"/>
                  <a:gd name="T81" fmla="*/ 195 h 534"/>
                  <a:gd name="T82" fmla="*/ 69 w 585"/>
                  <a:gd name="T83" fmla="*/ 98 h 534"/>
                  <a:gd name="T84" fmla="*/ 191 w 585"/>
                  <a:gd name="T85" fmla="*/ 106 h 534"/>
                  <a:gd name="T86" fmla="*/ 220 w 585"/>
                  <a:gd name="T87" fmla="*/ 105 h 534"/>
                  <a:gd name="T88" fmla="*/ 302 w 585"/>
                  <a:gd name="T89" fmla="*/ 121 h 534"/>
                  <a:gd name="T90" fmla="*/ 276 w 585"/>
                  <a:gd name="T91" fmla="*/ 256 h 534"/>
                  <a:gd name="T92" fmla="*/ 260 w 585"/>
                  <a:gd name="T93" fmla="*/ 137 h 534"/>
                  <a:gd name="T94" fmla="*/ 171 w 585"/>
                  <a:gd name="T95" fmla="*/ 195 h 534"/>
                  <a:gd name="T96" fmla="*/ 223 w 585"/>
                  <a:gd name="T97" fmla="*/ 225 h 534"/>
                  <a:gd name="T98" fmla="*/ 247 w 585"/>
                  <a:gd name="T99" fmla="*/ 158 h 534"/>
                  <a:gd name="T100" fmla="*/ 326 w 585"/>
                  <a:gd name="T101" fmla="*/ 292 h 534"/>
                  <a:gd name="T102" fmla="*/ 215 w 585"/>
                  <a:gd name="T103" fmla="*/ 321 h 534"/>
                  <a:gd name="T104" fmla="*/ 309 w 585"/>
                  <a:gd name="T105" fmla="*/ 277 h 534"/>
                  <a:gd name="T106" fmla="*/ 318 w 585"/>
                  <a:gd name="T107" fmla="*/ 133 h 534"/>
                  <a:gd name="T108" fmla="*/ 313 w 585"/>
                  <a:gd name="T109" fmla="*/ 213 h 534"/>
                  <a:gd name="T110" fmla="*/ 299 w 585"/>
                  <a:gd name="T111" fmla="*/ 144 h 534"/>
                  <a:gd name="T112" fmla="*/ 507 w 585"/>
                  <a:gd name="T113" fmla="*/ 179 h 534"/>
                  <a:gd name="T114" fmla="*/ 461 w 585"/>
                  <a:gd name="T115" fmla="*/ 162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3" name="Freeform 237"/>
              <p:cNvSpPr/>
              <p:nvPr/>
            </p:nvSpPr>
            <p:spPr bwMode="auto">
              <a:xfrm>
                <a:off x="3621" y="1287"/>
                <a:ext cx="238" cy="283"/>
              </a:xfrm>
              <a:custGeom>
                <a:avLst/>
                <a:gdLst>
                  <a:gd name="T0" fmla="*/ 40 w 47"/>
                  <a:gd name="T1" fmla="*/ 15 h 56"/>
                  <a:gd name="T2" fmla="*/ 27 w 47"/>
                  <a:gd name="T3" fmla="*/ 56 h 56"/>
                  <a:gd name="T4" fmla="*/ 40 w 47"/>
                  <a:gd name="T5" fmla="*/ 1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4" name="Freeform 238"/>
              <p:cNvSpPr/>
              <p:nvPr/>
            </p:nvSpPr>
            <p:spPr bwMode="auto">
              <a:xfrm>
                <a:off x="3403" y="1403"/>
                <a:ext cx="208" cy="379"/>
              </a:xfrm>
              <a:custGeom>
                <a:avLst/>
                <a:gdLst>
                  <a:gd name="T0" fmla="*/ 19 w 41"/>
                  <a:gd name="T1" fmla="*/ 27 h 75"/>
                  <a:gd name="T2" fmla="*/ 12 w 41"/>
                  <a:gd name="T3" fmla="*/ 69 h 75"/>
                  <a:gd name="T4" fmla="*/ 40 w 41"/>
                  <a:gd name="T5" fmla="*/ 45 h 75"/>
                  <a:gd name="T6" fmla="*/ 37 w 41"/>
                  <a:gd name="T7" fmla="*/ 24 h 75"/>
                  <a:gd name="T8" fmla="*/ 19 w 41"/>
                  <a:gd name="T9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5" name="Freeform 239"/>
              <p:cNvSpPr/>
              <p:nvPr/>
            </p:nvSpPr>
            <p:spPr bwMode="auto">
              <a:xfrm>
                <a:off x="3272" y="645"/>
                <a:ext cx="683" cy="318"/>
              </a:xfrm>
              <a:custGeom>
                <a:avLst/>
                <a:gdLst>
                  <a:gd name="T0" fmla="*/ 112 w 135"/>
                  <a:gd name="T1" fmla="*/ 4 h 63"/>
                  <a:gd name="T2" fmla="*/ 24 w 135"/>
                  <a:gd name="T3" fmla="*/ 4 h 63"/>
                  <a:gd name="T4" fmla="*/ 2 w 135"/>
                  <a:gd name="T5" fmla="*/ 25 h 63"/>
                  <a:gd name="T6" fmla="*/ 60 w 135"/>
                  <a:gd name="T7" fmla="*/ 58 h 63"/>
                  <a:gd name="T8" fmla="*/ 96 w 135"/>
                  <a:gd name="T9" fmla="*/ 54 h 63"/>
                  <a:gd name="T10" fmla="*/ 113 w 135"/>
                  <a:gd name="T11" fmla="*/ 53 h 63"/>
                  <a:gd name="T12" fmla="*/ 112 w 135"/>
                  <a:gd name="T13" fmla="*/ 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6" name="Freeform 240"/>
              <p:cNvSpPr/>
              <p:nvPr/>
            </p:nvSpPr>
            <p:spPr bwMode="auto">
              <a:xfrm>
                <a:off x="4046" y="1545"/>
                <a:ext cx="490" cy="515"/>
              </a:xfrm>
              <a:custGeom>
                <a:avLst/>
                <a:gdLst>
                  <a:gd name="T0" fmla="*/ 67 w 97"/>
                  <a:gd name="T1" fmla="*/ 5 h 102"/>
                  <a:gd name="T2" fmla="*/ 31 w 97"/>
                  <a:gd name="T3" fmla="*/ 5 h 102"/>
                  <a:gd name="T4" fmla="*/ 12 w 97"/>
                  <a:gd name="T5" fmla="*/ 57 h 102"/>
                  <a:gd name="T6" fmla="*/ 79 w 97"/>
                  <a:gd name="T7" fmla="*/ 62 h 102"/>
                  <a:gd name="T8" fmla="*/ 67 w 97"/>
                  <a:gd name="T9" fmla="*/ 5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7" name="Freeform 241"/>
              <p:cNvSpPr/>
              <p:nvPr/>
            </p:nvSpPr>
            <p:spPr bwMode="auto">
              <a:xfrm>
                <a:off x="5173" y="1024"/>
                <a:ext cx="501" cy="96"/>
              </a:xfrm>
              <a:custGeom>
                <a:avLst/>
                <a:gdLst>
                  <a:gd name="T0" fmla="*/ 15 w 99"/>
                  <a:gd name="T1" fmla="*/ 0 h 19"/>
                  <a:gd name="T2" fmla="*/ 40 w 99"/>
                  <a:gd name="T3" fmla="*/ 15 h 19"/>
                  <a:gd name="T4" fmla="*/ 15 w 99"/>
                  <a:gd name="T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8" name="Freeform 242"/>
              <p:cNvSpPr/>
              <p:nvPr/>
            </p:nvSpPr>
            <p:spPr bwMode="auto">
              <a:xfrm>
                <a:off x="5340" y="1004"/>
                <a:ext cx="385" cy="237"/>
              </a:xfrm>
              <a:custGeom>
                <a:avLst/>
                <a:gdLst>
                  <a:gd name="T0" fmla="*/ 21 w 76"/>
                  <a:gd name="T1" fmla="*/ 37 h 47"/>
                  <a:gd name="T2" fmla="*/ 70 w 76"/>
                  <a:gd name="T3" fmla="*/ 17 h 47"/>
                  <a:gd name="T4" fmla="*/ 48 w 76"/>
                  <a:gd name="T5" fmla="*/ 3 h 47"/>
                  <a:gd name="T6" fmla="*/ 19 w 76"/>
                  <a:gd name="T7" fmla="*/ 32 h 47"/>
                  <a:gd name="T8" fmla="*/ 21 w 76"/>
                  <a:gd name="T9" fmla="*/ 3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9" name="Freeform 243"/>
              <p:cNvSpPr/>
              <p:nvPr/>
            </p:nvSpPr>
            <p:spPr bwMode="auto">
              <a:xfrm>
                <a:off x="5325" y="1201"/>
                <a:ext cx="415" cy="187"/>
              </a:xfrm>
              <a:custGeom>
                <a:avLst/>
                <a:gdLst>
                  <a:gd name="T0" fmla="*/ 72 w 82"/>
                  <a:gd name="T1" fmla="*/ 6 h 37"/>
                  <a:gd name="T2" fmla="*/ 24 w 82"/>
                  <a:gd name="T3" fmla="*/ 17 h 37"/>
                  <a:gd name="T4" fmla="*/ 17 w 82"/>
                  <a:gd name="T5" fmla="*/ 26 h 37"/>
                  <a:gd name="T6" fmla="*/ 76 w 82"/>
                  <a:gd name="T7" fmla="*/ 23 h 37"/>
                  <a:gd name="T8" fmla="*/ 82 w 82"/>
                  <a:gd name="T9" fmla="*/ 20 h 37"/>
                  <a:gd name="T10" fmla="*/ 82 w 82"/>
                  <a:gd name="T11" fmla="*/ 0 h 37"/>
                  <a:gd name="T12" fmla="*/ 72 w 82"/>
                  <a:gd name="T13" fmla="*/ 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40" name="Freeform 244"/>
              <p:cNvSpPr/>
              <p:nvPr/>
            </p:nvSpPr>
            <p:spPr bwMode="auto">
              <a:xfrm>
                <a:off x="5001" y="1378"/>
                <a:ext cx="698" cy="167"/>
              </a:xfrm>
              <a:custGeom>
                <a:avLst/>
                <a:gdLst>
                  <a:gd name="T0" fmla="*/ 21 w 138"/>
                  <a:gd name="T1" fmla="*/ 1 h 33"/>
                  <a:gd name="T2" fmla="*/ 8 w 138"/>
                  <a:gd name="T3" fmla="*/ 14 h 33"/>
                  <a:gd name="T4" fmla="*/ 57 w 138"/>
                  <a:gd name="T5" fmla="*/ 22 h 33"/>
                  <a:gd name="T6" fmla="*/ 117 w 138"/>
                  <a:gd name="T7" fmla="*/ 23 h 33"/>
                  <a:gd name="T8" fmla="*/ 114 w 138"/>
                  <a:gd name="T9" fmla="*/ 8 h 33"/>
                  <a:gd name="T10" fmla="*/ 82 w 138"/>
                  <a:gd name="T11" fmla="*/ 3 h 33"/>
                  <a:gd name="T12" fmla="*/ 21 w 138"/>
                  <a:gd name="T13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41" name="Freeform 245"/>
              <p:cNvSpPr/>
              <p:nvPr/>
            </p:nvSpPr>
            <p:spPr bwMode="auto">
              <a:xfrm>
                <a:off x="5077" y="1540"/>
                <a:ext cx="567" cy="146"/>
              </a:xfrm>
              <a:custGeom>
                <a:avLst/>
                <a:gdLst>
                  <a:gd name="T0" fmla="*/ 98 w 112"/>
                  <a:gd name="T1" fmla="*/ 19 h 29"/>
                  <a:gd name="T2" fmla="*/ 103 w 112"/>
                  <a:gd name="T3" fmla="*/ 4 h 29"/>
                  <a:gd name="T4" fmla="*/ 74 w 112"/>
                  <a:gd name="T5" fmla="*/ 10 h 29"/>
                  <a:gd name="T6" fmla="*/ 36 w 112"/>
                  <a:gd name="T7" fmla="*/ 6 h 29"/>
                  <a:gd name="T8" fmla="*/ 2 w 112"/>
                  <a:gd name="T9" fmla="*/ 4 h 29"/>
                  <a:gd name="T10" fmla="*/ 98 w 112"/>
                  <a:gd name="T11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42" name="Freeform 246"/>
              <p:cNvSpPr/>
              <p:nvPr/>
            </p:nvSpPr>
            <p:spPr bwMode="auto">
              <a:xfrm>
                <a:off x="5042" y="1656"/>
                <a:ext cx="581" cy="480"/>
              </a:xfrm>
              <a:custGeom>
                <a:avLst/>
                <a:gdLst>
                  <a:gd name="T0" fmla="*/ 3 w 115"/>
                  <a:gd name="T1" fmla="*/ 53 h 95"/>
                  <a:gd name="T2" fmla="*/ 26 w 115"/>
                  <a:gd name="T3" fmla="*/ 54 h 95"/>
                  <a:gd name="T4" fmla="*/ 50 w 115"/>
                  <a:gd name="T5" fmla="*/ 77 h 95"/>
                  <a:gd name="T6" fmla="*/ 59 w 115"/>
                  <a:gd name="T7" fmla="*/ 84 h 95"/>
                  <a:gd name="T8" fmla="*/ 81 w 115"/>
                  <a:gd name="T9" fmla="*/ 52 h 95"/>
                  <a:gd name="T10" fmla="*/ 111 w 115"/>
                  <a:gd name="T11" fmla="*/ 52 h 95"/>
                  <a:gd name="T12" fmla="*/ 79 w 115"/>
                  <a:gd name="T13" fmla="*/ 27 h 95"/>
                  <a:gd name="T14" fmla="*/ 37 w 115"/>
                  <a:gd name="T15" fmla="*/ 16 h 95"/>
                  <a:gd name="T16" fmla="*/ 12 w 115"/>
                  <a:gd name="T17" fmla="*/ 41 h 95"/>
                  <a:gd name="T18" fmla="*/ 3 w 115"/>
                  <a:gd name="T19" fmla="*/ 5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43" name="Freeform 247"/>
              <p:cNvSpPr/>
              <p:nvPr/>
            </p:nvSpPr>
            <p:spPr bwMode="auto">
              <a:xfrm>
                <a:off x="5421" y="1464"/>
                <a:ext cx="329" cy="854"/>
              </a:xfrm>
              <a:custGeom>
                <a:avLst/>
                <a:gdLst>
                  <a:gd name="T0" fmla="*/ 51 w 65"/>
                  <a:gd name="T1" fmla="*/ 40 h 169"/>
                  <a:gd name="T2" fmla="*/ 22 w 65"/>
                  <a:gd name="T3" fmla="*/ 49 h 169"/>
                  <a:gd name="T4" fmla="*/ 22 w 65"/>
                  <a:gd name="T5" fmla="*/ 59 h 169"/>
                  <a:gd name="T6" fmla="*/ 50 w 65"/>
                  <a:gd name="T7" fmla="*/ 90 h 169"/>
                  <a:gd name="T8" fmla="*/ 34 w 65"/>
                  <a:gd name="T9" fmla="*/ 118 h 169"/>
                  <a:gd name="T10" fmla="*/ 0 w 65"/>
                  <a:gd name="T11" fmla="*/ 148 h 169"/>
                  <a:gd name="T12" fmla="*/ 17 w 65"/>
                  <a:gd name="T13" fmla="*/ 155 h 169"/>
                  <a:gd name="T14" fmla="*/ 47 w 65"/>
                  <a:gd name="T15" fmla="*/ 166 h 169"/>
                  <a:gd name="T16" fmla="*/ 63 w 65"/>
                  <a:gd name="T17" fmla="*/ 162 h 169"/>
                  <a:gd name="T18" fmla="*/ 65 w 65"/>
                  <a:gd name="T19" fmla="*/ 0 h 169"/>
                  <a:gd name="T20" fmla="*/ 51 w 65"/>
                  <a:gd name="T21" fmla="*/ 4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344" name="Rectangle 248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228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4345" name="Rectangle 249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600200"/>
            <a:ext cx="8153400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346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4347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4348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1B29C634-99EA-43B9-84A8-B85B409F1A2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3.wav"/><Relationship Id="rId2" Type="http://schemas.openxmlformats.org/officeDocument/2006/relationships/audio" Target="../media/audio4.wav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png"/><Relationship Id="rId3" Type="http://schemas.openxmlformats.org/officeDocument/2006/relationships/oleObject" Target="../embeddings/oleObject1.bin"/><Relationship Id="rId2" Type="http://schemas.openxmlformats.org/officeDocument/2006/relationships/image" Target="../media/image4.png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5.wav"/><Relationship Id="rId1" Type="http://schemas.openxmlformats.org/officeDocument/2006/relationships/image" Target="../media/image2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5.wav"/><Relationship Id="rId1" Type="http://schemas.openxmlformats.org/officeDocument/2006/relationships/image" Target="../media/image2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5.wav"/><Relationship Id="rId1" Type="http://schemas.openxmlformats.org/officeDocument/2006/relationships/image" Target="../media/image2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5.wav"/><Relationship Id="rId1" Type="http://schemas.openxmlformats.org/officeDocument/2006/relationships/image" Target="../media/image2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audio" Target="../media/audio2.wav"/><Relationship Id="rId2" Type="http://schemas.openxmlformats.org/officeDocument/2006/relationships/image" Target="../media/image16.GIF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06luxun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899" name="WordArt 3"/>
          <p:cNvSpPr>
            <a:spLocks noChangeArrowheads="1" noChangeShapeType="1" noTextEdit="1"/>
          </p:cNvSpPr>
          <p:nvPr/>
        </p:nvSpPr>
        <p:spPr bwMode="auto">
          <a:xfrm>
            <a:off x="1219200" y="1557338"/>
            <a:ext cx="7924800" cy="1828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en-US" altLang="zh-CN" sz="3600" b="1" i="1" kern="10">
                <a:ln w="9525">
                  <a:round/>
                </a:ln>
                <a:solidFill>
                  <a:srgbClr val="FF0000"/>
                </a:solidFill>
                <a:latin typeface="楷体_GB2312"/>
              </a:rPr>
              <a:t>9</a:t>
            </a:r>
            <a:r>
              <a:rPr lang="zh-CN" altLang="en-US" sz="3600" b="1" i="1" kern="10">
                <a:ln w="9525">
                  <a:round/>
                </a:ln>
                <a:solidFill>
                  <a:srgbClr val="FF0000"/>
                </a:solidFill>
                <a:latin typeface="楷体_GB2312"/>
              </a:rPr>
              <a:t>、阿长与</a:t>
            </a:r>
            <a:r>
              <a:rPr lang="en-US" altLang="zh-CN" sz="3600" b="1" i="1" kern="10">
                <a:ln w="9525">
                  <a:round/>
                </a:ln>
                <a:solidFill>
                  <a:srgbClr val="FF0000"/>
                </a:solidFill>
                <a:latin typeface="楷体_GB2312"/>
              </a:rPr>
              <a:t>《</a:t>
            </a:r>
            <a:r>
              <a:rPr lang="zh-CN" altLang="en-US" sz="3600" b="1" i="1" kern="10">
                <a:ln w="9525">
                  <a:round/>
                </a:ln>
                <a:solidFill>
                  <a:srgbClr val="FF0000"/>
                </a:solidFill>
                <a:latin typeface="楷体_GB2312"/>
              </a:rPr>
              <a:t>山海经</a:t>
            </a:r>
            <a:r>
              <a:rPr lang="en-US" altLang="zh-CN" sz="3600" b="1" i="1" kern="10">
                <a:ln w="9525">
                  <a:round/>
                </a:ln>
                <a:solidFill>
                  <a:srgbClr val="FF0000"/>
                </a:solidFill>
                <a:latin typeface="楷体_GB2312"/>
              </a:rPr>
              <a:t>》 </a:t>
            </a:r>
            <a:endParaRPr lang="zh-CN" altLang="en-US" sz="3600" b="1" i="1" kern="10">
              <a:ln w="9525">
                <a:round/>
              </a:ln>
              <a:solidFill>
                <a:srgbClr val="FF0000"/>
              </a:solidFill>
              <a:latin typeface="楷体_GB2312"/>
            </a:endParaRPr>
          </a:p>
        </p:txBody>
      </p:sp>
      <p:sp>
        <p:nvSpPr>
          <p:cNvPr id="80900" name="WordArt 4"/>
          <p:cNvSpPr>
            <a:spLocks noChangeArrowheads="1" noChangeShapeType="1" noTextEdit="1"/>
          </p:cNvSpPr>
          <p:nvPr/>
        </p:nvSpPr>
        <p:spPr bwMode="auto">
          <a:xfrm rot="5400000">
            <a:off x="5232400" y="4927600"/>
            <a:ext cx="1828800" cy="9906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鲁迅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 animBg="1"/>
      <p:bldP spid="8090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luxun3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131" name="WordArt 3"/>
          <p:cNvSpPr>
            <a:spLocks noChangeArrowheads="1" noChangeShapeType="1" noTextEdit="1"/>
          </p:cNvSpPr>
          <p:nvPr/>
        </p:nvSpPr>
        <p:spPr bwMode="auto">
          <a:xfrm>
            <a:off x="3048000" y="3276600"/>
            <a:ext cx="2438400" cy="12954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b="1" i="1" kern="1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长妈妈</a:t>
            </a:r>
            <a:endParaRPr lang="zh-CN" altLang="en-US" sz="3600" b="1" i="1" kern="1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762000" y="5029200"/>
            <a:ext cx="77724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bg1"/>
                </a:solidFill>
              </a:rPr>
              <a:t>       </a:t>
            </a:r>
            <a:r>
              <a:rPr lang="zh-CN" altLang="en-US" sz="2800" b="1">
                <a:solidFill>
                  <a:schemeClr val="bg1"/>
                </a:solidFill>
              </a:rPr>
              <a:t>她讲的美女蛇的故事真是诡谲、惊险、有趣、生动，，给百草园蒙上一层神秘的面纱。那么，长妈妈是一个什么样的人呢</a:t>
            </a:r>
            <a:r>
              <a:rPr lang="en-US" altLang="zh-CN" sz="2800" b="1">
                <a:solidFill>
                  <a:schemeClr val="bg1"/>
                </a:solidFill>
              </a:rPr>
              <a:t>?</a:t>
            </a:r>
            <a:endParaRPr lang="en-US" altLang="zh-CN" sz="2800" b="1">
              <a:solidFill>
                <a:schemeClr val="bg1"/>
              </a:solidFill>
            </a:endParaRP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533400" y="1752600"/>
            <a:ext cx="80010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FF"/>
                </a:solidFill>
              </a:rPr>
              <a:t>       </a:t>
            </a:r>
            <a:r>
              <a:rPr lang="zh-CN" altLang="en-US" sz="2800" b="1">
                <a:solidFill>
                  <a:schemeClr val="bg1"/>
                </a:solidFill>
              </a:rPr>
              <a:t>在鲁迅先生的散文</a:t>
            </a:r>
            <a:r>
              <a:rPr lang="en-US" altLang="zh-CN" sz="2800" b="1">
                <a:solidFill>
                  <a:schemeClr val="bg1"/>
                </a:solidFill>
              </a:rPr>
              <a:t>《</a:t>
            </a:r>
            <a:r>
              <a:rPr lang="zh-CN" altLang="en-US" sz="2800" b="1">
                <a:solidFill>
                  <a:schemeClr val="bg1"/>
                </a:solidFill>
              </a:rPr>
              <a:t>从百草园到三味书屋</a:t>
            </a:r>
            <a:r>
              <a:rPr lang="en-US" altLang="zh-CN" sz="2800" b="1">
                <a:solidFill>
                  <a:schemeClr val="bg1"/>
                </a:solidFill>
              </a:rPr>
              <a:t>》</a:t>
            </a:r>
            <a:r>
              <a:rPr lang="zh-CN" altLang="en-US" sz="2800" b="1">
                <a:solidFill>
                  <a:schemeClr val="bg1"/>
                </a:solidFill>
              </a:rPr>
              <a:t>里，鲁迅除写了自己的老师寿镜吾先生之外，还写到了</a:t>
            </a:r>
            <a:r>
              <a:rPr lang="en-US" altLang="zh-CN" sz="2800" b="1">
                <a:solidFill>
                  <a:schemeClr val="bg1"/>
                </a:solidFill>
              </a:rPr>
              <a:t>—</a:t>
            </a:r>
            <a:r>
              <a:rPr lang="zh-CN" altLang="en-US" sz="2800" b="1">
                <a:solidFill>
                  <a:schemeClr val="bg1"/>
                </a:solidFill>
              </a:rPr>
              <a:t>个人，这个人是谁呢</a:t>
            </a:r>
            <a:r>
              <a:rPr lang="en-US" altLang="zh-CN" sz="2800" b="1">
                <a:solidFill>
                  <a:schemeClr val="bg1"/>
                </a:solidFill>
              </a:rPr>
              <a:t>? </a:t>
            </a:r>
            <a:endParaRPr lang="en-US" altLang="zh-CN" sz="2800" b="1">
              <a:solidFill>
                <a:schemeClr val="bg1"/>
              </a:solidFill>
            </a:endParaRPr>
          </a:p>
        </p:txBody>
      </p:sp>
      <p:sp>
        <p:nvSpPr>
          <p:cNvPr id="48134" name="WordArt 6"/>
          <p:cNvSpPr>
            <a:spLocks noChangeArrowheads="1" noChangeShapeType="1" noTextEdit="1"/>
          </p:cNvSpPr>
          <p:nvPr/>
        </p:nvSpPr>
        <p:spPr bwMode="auto">
          <a:xfrm>
            <a:off x="838200" y="609600"/>
            <a:ext cx="27432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复习旧知：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animBg="1"/>
      <p:bldP spid="48132" grpId="0" autoUpdateAnimBg="0"/>
      <p:bldP spid="48133" grpId="0" autoUpdateAnimBg="0"/>
      <p:bldP spid="481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鲁迅儿时经常玩的地方。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71600"/>
            <a:ext cx="3592513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381000" y="6172200"/>
            <a:ext cx="350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ea typeface="方正姚体" pitchFamily="2" charset="-122"/>
              </a:rPr>
              <a:t>鲁迅儿时经常玩的地方</a:t>
            </a:r>
            <a:endParaRPr lang="zh-CN" altLang="en-US" sz="2400" b="1">
              <a:ea typeface="方正姚体" pitchFamily="2" charset="-122"/>
            </a:endParaRPr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3962400" y="0"/>
            <a:ext cx="4876800" cy="649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阿长（？</a:t>
            </a:r>
            <a:r>
              <a:rPr lang="en-US" altLang="zh-CN" sz="2800">
                <a:latin typeface="Arial" panose="020B0604020202020204"/>
                <a:ea typeface="黑体" panose="02010609060101010101" pitchFamily="49" charset="-122"/>
              </a:rPr>
              <a:t>——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1899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），是鲁迅儿时的保姆，姓名不可考。浙江绍兴东浦大门三娄人，夫家姓徐，有一个过继的儿子叫五九，做裁缝；他只生了一个女儿，后招进了一个女婿。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 在鲁迅的童年生活中，长妈妈是一个很有影响力的人物。在长妈妈去世约三十年后，作者仍写此文来纪念她，可见作者对她的深厚感情。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 那么，长妈妈具体是个怎样的人呢？不识字的她与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山海经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又有什么关系呢？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838200" y="533400"/>
            <a:ext cx="2362200" cy="588963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ea typeface="方正姚体" pitchFamily="2" charset="-122"/>
              </a:rPr>
              <a:t>关于“阿长”</a:t>
            </a:r>
            <a:endParaRPr lang="zh-CN" altLang="en-US" sz="3200" b="1">
              <a:effectLst>
                <a:outerShdw blurRad="38100" dist="38100" dir="2700000" algn="tl">
                  <a:srgbClr val="FFFFFF"/>
                </a:outerShdw>
              </a:effectLst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50" name="Group 2"/>
          <p:cNvGrpSpPr/>
          <p:nvPr/>
        </p:nvGrpSpPr>
        <p:grpSpPr bwMode="auto">
          <a:xfrm>
            <a:off x="134938" y="381000"/>
            <a:ext cx="9009062" cy="1052513"/>
            <a:chOff x="0" y="1536"/>
            <a:chExt cx="5675" cy="663"/>
          </a:xfrm>
        </p:grpSpPr>
        <p:grpSp>
          <p:nvGrpSpPr>
            <p:cNvPr id="53251" name="Group 3"/>
            <p:cNvGrpSpPr/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5325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325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3254" name="Group 6"/>
            <p:cNvGrpSpPr/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53255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3256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5325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25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25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3260" name="Text Box 12"/>
          <p:cNvSpPr txBox="1">
            <a:spLocks noChangeArrowheads="1"/>
          </p:cNvSpPr>
          <p:nvPr/>
        </p:nvSpPr>
        <p:spPr bwMode="auto">
          <a:xfrm>
            <a:off x="304800" y="457200"/>
            <a:ext cx="4114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初读课文，疑点解析</a:t>
            </a:r>
            <a:endParaRPr lang="zh-CN" altLang="en-US" sz="3200" b="1"/>
          </a:p>
        </p:txBody>
      </p:sp>
      <p:sp>
        <p:nvSpPr>
          <p:cNvPr id="53261" name="Text Box 13"/>
          <p:cNvSpPr txBox="1">
            <a:spLocks noChangeArrowheads="1"/>
          </p:cNvSpPr>
          <p:nvPr/>
        </p:nvSpPr>
        <p:spPr bwMode="auto">
          <a:xfrm>
            <a:off x="533400" y="2286000"/>
            <a:ext cx="6553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1</a:t>
            </a:r>
            <a:r>
              <a:rPr lang="zh-CN" altLang="en-US" sz="3200" b="1"/>
              <a:t>、“谋死我那隐鼠”是怎么回事？</a:t>
            </a:r>
            <a:endParaRPr lang="zh-CN" altLang="en-US" sz="3200" b="1"/>
          </a:p>
        </p:txBody>
      </p:sp>
      <p:sp>
        <p:nvSpPr>
          <p:cNvPr id="53262" name="Text Box 14"/>
          <p:cNvSpPr txBox="1">
            <a:spLocks noChangeArrowheads="1"/>
          </p:cNvSpPr>
          <p:nvPr/>
        </p:nvSpPr>
        <p:spPr bwMode="auto">
          <a:xfrm>
            <a:off x="457200" y="3200400"/>
            <a:ext cx="8305800" cy="350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       </a:t>
            </a:r>
            <a:r>
              <a:rPr lang="zh-CN" altLang="en-US" sz="3200" b="1"/>
              <a:t>在</a:t>
            </a:r>
            <a:r>
              <a:rPr lang="en-US" altLang="zh-CN" sz="3200" b="1"/>
              <a:t>《</a:t>
            </a:r>
            <a:r>
              <a:rPr lang="zh-CN" altLang="en-US" sz="3200" b="1"/>
              <a:t>狗</a:t>
            </a:r>
            <a:r>
              <a:rPr lang="en-US" altLang="zh-CN" sz="3200" b="1"/>
              <a:t>·</a:t>
            </a:r>
            <a:r>
              <a:rPr lang="zh-CN" altLang="en-US" sz="3200" b="1"/>
              <a:t>猫</a:t>
            </a:r>
            <a:r>
              <a:rPr lang="en-US" altLang="zh-CN" sz="3200" b="1"/>
              <a:t>·</a:t>
            </a:r>
            <a:r>
              <a:rPr lang="zh-CN" altLang="en-US" sz="3200" b="1"/>
              <a:t>鼠</a:t>
            </a:r>
            <a:r>
              <a:rPr lang="en-US" altLang="zh-CN" sz="3200" b="1"/>
              <a:t>》</a:t>
            </a:r>
            <a:r>
              <a:rPr lang="zh-CN" altLang="en-US" sz="3200" b="1"/>
              <a:t>一文中，说到隐鼠：“这类小鼠大抵在地上走动，只有拇指那么大，也不很畏惧人，我们那里叫它‘隐鼠’，与专门住在屋上的伟大者是两种。”有一回，隐鼠“缘着长妈妈的腿要爬上去，被她一脚踢死了”。幼时的鲁迅以为阿长是故意“谋死”隐鼠的。</a:t>
            </a:r>
            <a:endParaRPr lang="zh-CN" altLang="en-US" sz="3200" b="1"/>
          </a:p>
        </p:txBody>
      </p:sp>
      <p:pic>
        <p:nvPicPr>
          <p:cNvPr id="53265" name="Picture 17" descr="12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086600" y="0"/>
            <a:ext cx="2057400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61" grpId="0" autoUpdateAnimBg="0"/>
      <p:bldP spid="53262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4" name="Group 2"/>
          <p:cNvGrpSpPr/>
          <p:nvPr/>
        </p:nvGrpSpPr>
        <p:grpSpPr bwMode="auto">
          <a:xfrm>
            <a:off x="0" y="381000"/>
            <a:ext cx="9009063" cy="1052513"/>
            <a:chOff x="0" y="1536"/>
            <a:chExt cx="5675" cy="663"/>
          </a:xfrm>
        </p:grpSpPr>
        <p:grpSp>
          <p:nvGrpSpPr>
            <p:cNvPr id="54275" name="Group 3"/>
            <p:cNvGrpSpPr/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54276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4277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4278" name="Group 6"/>
            <p:cNvGrpSpPr/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54279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4280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54281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4282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4283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4285" name="Text Box 13"/>
          <p:cNvSpPr txBox="1">
            <a:spLocks noChangeArrowheads="1"/>
          </p:cNvSpPr>
          <p:nvPr/>
        </p:nvSpPr>
        <p:spPr bwMode="auto">
          <a:xfrm>
            <a:off x="609600" y="914400"/>
            <a:ext cx="4953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2</a:t>
            </a:r>
            <a:r>
              <a:rPr lang="zh-CN" altLang="en-US" sz="3200" b="1"/>
              <a:t>、橘子为什么称“福橘”？</a:t>
            </a:r>
            <a:endParaRPr lang="zh-CN" altLang="en-US" sz="3200" b="1"/>
          </a:p>
        </p:txBody>
      </p:sp>
      <p:sp>
        <p:nvSpPr>
          <p:cNvPr id="54286" name="Text Box 14"/>
          <p:cNvSpPr txBox="1">
            <a:spLocks noChangeArrowheads="1"/>
          </p:cNvSpPr>
          <p:nvPr/>
        </p:nvSpPr>
        <p:spPr bwMode="auto">
          <a:xfrm>
            <a:off x="381000" y="1600200"/>
            <a:ext cx="8382000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       </a:t>
            </a:r>
            <a:r>
              <a:rPr lang="zh-CN" altLang="en-US" sz="3200" b="1"/>
              <a:t>福建产的橘子，故称福橘，因为带有“福”字，为取吉利，江浙民间有在大年初一早晨吃“福橘”的习俗。</a:t>
            </a:r>
            <a:endParaRPr lang="zh-CN" altLang="en-US" sz="3200" b="1"/>
          </a:p>
        </p:txBody>
      </p:sp>
      <p:sp>
        <p:nvSpPr>
          <p:cNvPr id="54288" name="Text Box 16"/>
          <p:cNvSpPr txBox="1">
            <a:spLocks noChangeArrowheads="1"/>
          </p:cNvSpPr>
          <p:nvPr/>
        </p:nvSpPr>
        <p:spPr bwMode="auto">
          <a:xfrm>
            <a:off x="533400" y="3733800"/>
            <a:ext cx="6172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3</a:t>
            </a:r>
            <a:r>
              <a:rPr lang="zh-CN" altLang="en-US" sz="3200" b="1"/>
              <a:t>、“伟大的神力”是什么意思？</a:t>
            </a:r>
            <a:endParaRPr lang="zh-CN" altLang="en-US" sz="3200" b="1"/>
          </a:p>
        </p:txBody>
      </p:sp>
      <p:sp>
        <p:nvSpPr>
          <p:cNvPr id="54289" name="Text Box 17"/>
          <p:cNvSpPr txBox="1">
            <a:spLocks noChangeArrowheads="1"/>
          </p:cNvSpPr>
          <p:nvPr/>
        </p:nvSpPr>
        <p:spPr bwMode="auto">
          <a:xfrm>
            <a:off x="533400" y="4343400"/>
            <a:ext cx="8305800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       </a:t>
            </a:r>
            <a:r>
              <a:rPr lang="zh-CN" altLang="en-US" sz="3200" b="1"/>
              <a:t>神力，神奇之力。课文两处说“伟大的神力”，都是儿时的感觉，鲁迅现在这样写，前一处有调侃的意味，后一处则有称颂的意味。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5" grpId="0" autoUpdateAnimBg="0"/>
      <p:bldP spid="54286" grpId="0" autoUpdateAnimBg="0"/>
      <p:bldP spid="54288" grpId="0" autoUpdateAnimBg="0"/>
      <p:bldP spid="54289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298" name="Group 2"/>
          <p:cNvGrpSpPr/>
          <p:nvPr/>
        </p:nvGrpSpPr>
        <p:grpSpPr bwMode="auto">
          <a:xfrm>
            <a:off x="0" y="381000"/>
            <a:ext cx="9009063" cy="1052513"/>
            <a:chOff x="0" y="1536"/>
            <a:chExt cx="5675" cy="663"/>
          </a:xfrm>
        </p:grpSpPr>
        <p:grpSp>
          <p:nvGrpSpPr>
            <p:cNvPr id="55299" name="Group 3"/>
            <p:cNvGrpSpPr/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55300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301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5302" name="Group 6"/>
            <p:cNvGrpSpPr/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55303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304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55305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306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307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5309" name="Text Box 13"/>
          <p:cNvSpPr txBox="1">
            <a:spLocks noChangeArrowheads="1"/>
          </p:cNvSpPr>
          <p:nvPr/>
        </p:nvSpPr>
        <p:spPr bwMode="auto">
          <a:xfrm>
            <a:off x="539750" y="1341438"/>
            <a:ext cx="82994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/>
              <a:t>4</a:t>
            </a:r>
            <a:r>
              <a:rPr lang="zh-CN" altLang="en-US" sz="3200" b="1" dirty="0"/>
              <a:t>、“仁厚黑暗的地母”是什么？</a:t>
            </a:r>
            <a:endParaRPr lang="zh-CN" altLang="en-US" sz="3200" b="1" dirty="0"/>
          </a:p>
        </p:txBody>
      </p:sp>
      <p:sp>
        <p:nvSpPr>
          <p:cNvPr id="55310" name="Text Box 14"/>
          <p:cNvSpPr txBox="1">
            <a:spLocks noChangeArrowheads="1"/>
          </p:cNvSpPr>
          <p:nvPr/>
        </p:nvSpPr>
        <p:spPr bwMode="auto">
          <a:xfrm>
            <a:off x="457200" y="2133600"/>
            <a:ext cx="8382000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        </a:t>
            </a:r>
            <a:r>
              <a:rPr lang="zh-CN" altLang="en-US" sz="3200" b="1"/>
              <a:t>地母就是地神。天父地母。中国有“天神至尊，地神多福”的说法。地神是黑暗而又仁厚的，阿长埋在地下，鲁迅祈祷地神赐福于她，让她的灵魂得以永安。</a:t>
            </a:r>
            <a:endParaRPr lang="zh-CN" altLang="en-US" sz="3200" b="1"/>
          </a:p>
        </p:txBody>
      </p:sp>
      <p:sp>
        <p:nvSpPr>
          <p:cNvPr id="55312" name="Text Box 16"/>
          <p:cNvSpPr txBox="1">
            <a:spLocks noChangeArrowheads="1"/>
          </p:cNvSpPr>
          <p:nvPr/>
        </p:nvSpPr>
        <p:spPr bwMode="auto">
          <a:xfrm>
            <a:off x="533400" y="4419600"/>
            <a:ext cx="5334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5</a:t>
            </a:r>
            <a:r>
              <a:rPr lang="zh-CN" altLang="en-US" sz="3200" b="1"/>
              <a:t>、“郝懿行疏”是什么意思？</a:t>
            </a:r>
            <a:endParaRPr lang="zh-CN" altLang="en-US" sz="3200" b="1"/>
          </a:p>
        </p:txBody>
      </p:sp>
      <p:sp>
        <p:nvSpPr>
          <p:cNvPr id="55313" name="Text Box 17"/>
          <p:cNvSpPr txBox="1">
            <a:spLocks noChangeArrowheads="1"/>
          </p:cNvSpPr>
          <p:nvPr/>
        </p:nvSpPr>
        <p:spPr bwMode="auto">
          <a:xfrm>
            <a:off x="609600" y="4953000"/>
            <a:ext cx="8305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       </a:t>
            </a:r>
            <a:r>
              <a:rPr lang="zh-CN" altLang="en-US" sz="3200" b="1"/>
              <a:t>郝懿行是清代的经学家。“疏”是分条说明的文字。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5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5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9" grpId="0" autoUpdateAnimBg="0"/>
      <p:bldP spid="55310" grpId="0" autoUpdateAnimBg="0"/>
      <p:bldP spid="55312" grpId="0" autoUpdateAnimBg="0"/>
      <p:bldP spid="55313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t"/>
          <a:p>
            <a:pPr algn="ctr" eaLnBrk="1" hangingPunct="1"/>
            <a:r>
              <a:rPr lang="zh-CN" altLang="en-US" sz="6000" b="1" dirty="0"/>
              <a:t>自学指导</a:t>
            </a:r>
            <a:endParaRPr lang="zh-CN" altLang="en-US" sz="6000" b="1" dirty="0"/>
          </a:p>
        </p:txBody>
      </p:sp>
      <p:sp>
        <p:nvSpPr>
          <p:cNvPr id="26626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p>
            <a:pPr eaLnBrk="1" hangingPunct="1"/>
            <a:r>
              <a:rPr lang="en-US" altLang="zh-CN" sz="3600" b="1" dirty="0">
                <a:ea typeface="楷体" panose="02010609060101010101" pitchFamily="49" charset="-122"/>
              </a:rPr>
              <a:t>       </a:t>
            </a:r>
            <a:r>
              <a:rPr lang="zh-CN" altLang="en-US" sz="3600" b="1" dirty="0">
                <a:ea typeface="楷体" panose="02010609060101010101" pitchFamily="49" charset="-122"/>
              </a:rPr>
              <a:t>细读课文，</a:t>
            </a:r>
            <a:r>
              <a:rPr lang="zh-CN" altLang="en-US" sz="3600" b="1" dirty="0">
                <a:solidFill>
                  <a:srgbClr val="0000CC"/>
                </a:solidFill>
                <a:ea typeface="楷体" panose="02010609060101010101" pitchFamily="49" charset="-122"/>
              </a:rPr>
              <a:t>勾画关键词句</a:t>
            </a:r>
            <a:r>
              <a:rPr lang="zh-CN" altLang="en-US" sz="3600" b="1" dirty="0">
                <a:ea typeface="楷体" panose="02010609060101010101" pitchFamily="49" charset="-122"/>
              </a:rPr>
              <a:t>，看看文章</a:t>
            </a:r>
            <a:r>
              <a:rPr lang="zh-CN" altLang="en-US" sz="3600" b="1" dirty="0">
                <a:latin typeface="宋体" panose="02010600030101010101" pitchFamily="2" charset="-122"/>
                <a:ea typeface="楷体" panose="02010609060101010101" pitchFamily="49" charset="-122"/>
              </a:rPr>
              <a:t>围绕阿长写了哪些事，重点写了什么</a:t>
            </a:r>
            <a:r>
              <a:rPr lang="zh-CN" altLang="en-US" sz="3600" b="1" dirty="0">
                <a:ea typeface="楷体" panose="02010609060101010101" pitchFamily="49" charset="-122"/>
              </a:rPr>
              <a:t>。</a:t>
            </a:r>
            <a:r>
              <a:rPr lang="zh-CN" altLang="en-US" sz="3600" b="1" dirty="0">
                <a:latin typeface="宋体" panose="02010600030101010101" pitchFamily="2" charset="-122"/>
                <a:ea typeface="楷体" panose="02010609060101010101" pitchFamily="49" charset="-122"/>
              </a:rPr>
              <a:t>从这些事中可以看出阿长什么样的性格特征。</a:t>
            </a:r>
            <a:endParaRPr lang="zh-CN" altLang="en-US" sz="3600" b="1" dirty="0">
              <a:latin typeface="宋体" panose="02010600030101010101" pitchFamily="2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 sz="3600" b="1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 eaLnBrk="1" hangingPunct="1"/>
            <a:endParaRPr lang="en-US" altLang="zh-CN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600710"/>
            <a:ext cx="8540750" cy="1143000"/>
          </a:xfrm>
        </p:spPr>
        <p:txBody>
          <a:bodyPr/>
          <a:lstStyle/>
          <a:p>
            <a:r>
              <a:rPr lang="zh-CN" altLang="en-US" sz="3600"/>
              <a:t>初读课文，</a:t>
            </a:r>
            <a:r>
              <a:rPr lang="zh-CN" altLang="en-US" sz="3600" b="1" dirty="0">
                <a:ea typeface="楷体" panose="02010609060101010101" pitchFamily="49" charset="-122"/>
                <a:sym typeface="+mn-ea"/>
              </a:rPr>
              <a:t>文章</a:t>
            </a:r>
            <a:r>
              <a:rPr lang="zh-CN" altLang="en-US" sz="3600" b="1" dirty="0">
                <a:latin typeface="宋体" panose="02010600030101010101" pitchFamily="2" charset="-122"/>
                <a:ea typeface="楷体" panose="02010609060101010101" pitchFamily="49" charset="-122"/>
                <a:sym typeface="+mn-ea"/>
              </a:rPr>
              <a:t>围绕阿长写了哪些事，重点写了什么</a:t>
            </a:r>
            <a:r>
              <a:rPr lang="zh-CN" altLang="en-US" sz="3600" b="1" dirty="0"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3600" b="1" dirty="0">
                <a:latin typeface="宋体" panose="02010600030101010101" pitchFamily="2" charset="-122"/>
                <a:ea typeface="楷体" panose="02010609060101010101" pitchFamily="49" charset="-122"/>
                <a:sym typeface="+mn-ea"/>
              </a:rPr>
              <a:t>从这些事中可以看出阿长什么样的性格特征。</a:t>
            </a:r>
            <a:endParaRPr lang="zh-CN" altLang="en-US" sz="3600"/>
          </a:p>
        </p:txBody>
      </p:sp>
      <p:sp>
        <p:nvSpPr>
          <p:cNvPr id="6349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592138" y="1919288"/>
            <a:ext cx="8153400" cy="4498975"/>
          </a:xfrm>
        </p:spPr>
        <p:txBody>
          <a:bodyPr/>
          <a:lstStyle/>
          <a:p>
            <a:r>
              <a:rPr lang="en-US" altLang="zh-CN"/>
              <a:t>1</a:t>
            </a:r>
            <a:r>
              <a:rPr lang="zh-CN" altLang="en-US"/>
              <a:t>、人们对长妈妈的称呼以及称呼的由来</a:t>
            </a:r>
            <a:endParaRPr lang="zh-CN" altLang="en-US"/>
          </a:p>
        </p:txBody>
      </p:sp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1042988" y="2492375"/>
            <a:ext cx="7848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/>
              <a:t>2</a:t>
            </a:r>
            <a:r>
              <a:rPr lang="zh-CN" altLang="en-US" sz="3200"/>
              <a:t>、她外形的特点、不好的习惯</a:t>
            </a:r>
            <a:endParaRPr lang="zh-CN" altLang="en-US" sz="3200"/>
          </a:p>
        </p:txBody>
      </p:sp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1042988" y="3357563"/>
            <a:ext cx="76327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/>
              <a:t>3</a:t>
            </a:r>
            <a:r>
              <a:rPr lang="zh-CN" altLang="en-US" sz="3200"/>
              <a:t>、懂得许多规矩</a:t>
            </a:r>
            <a:endParaRPr lang="zh-CN" altLang="en-US" sz="3200"/>
          </a:p>
        </p:txBody>
      </p:sp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1042988" y="4221163"/>
            <a:ext cx="5257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4</a:t>
            </a:r>
            <a:r>
              <a:rPr lang="zh-CN" altLang="en-US" sz="3600"/>
              <a:t>、为我买</a:t>
            </a:r>
            <a:r>
              <a:rPr lang="en-US" altLang="zh-CN" sz="3600"/>
              <a:t>《</a:t>
            </a:r>
            <a:r>
              <a:rPr lang="zh-CN" altLang="en-US" sz="3600"/>
              <a:t>山海经</a:t>
            </a:r>
            <a:r>
              <a:rPr lang="en-US" altLang="zh-CN" sz="3600"/>
              <a:t>》</a:t>
            </a:r>
            <a:endParaRPr lang="en-US" altLang="zh-CN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uiExpand="1" build="p"/>
      <p:bldP spid="63492" grpId="0"/>
      <p:bldP spid="63493" grpId="0"/>
      <p:bldP spid="6349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1-——5</a:t>
            </a:r>
            <a:r>
              <a:rPr lang="zh-CN" altLang="en-US"/>
              <a:t>段：长妈妈有什么特点？</a:t>
            </a:r>
            <a:endParaRPr lang="zh-CN" altLang="en-US"/>
          </a:p>
        </p:txBody>
      </p:sp>
      <p:sp>
        <p:nvSpPr>
          <p:cNvPr id="6451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en-US" dirty="0"/>
              <a:t>、黄胖而矮</a:t>
            </a:r>
            <a:endParaRPr lang="zh-CN" altLang="en-US" dirty="0"/>
          </a:p>
          <a:p>
            <a:r>
              <a:rPr lang="en-US" altLang="zh-CN" dirty="0"/>
              <a:t>2</a:t>
            </a:r>
            <a:r>
              <a:rPr lang="zh-CN" altLang="en-US" dirty="0"/>
              <a:t>、喜欢“切切察察”</a:t>
            </a:r>
            <a:endParaRPr lang="zh-CN" altLang="en-US" dirty="0"/>
          </a:p>
          <a:p>
            <a:r>
              <a:rPr lang="en-US" altLang="zh-CN" dirty="0"/>
              <a:t>3</a:t>
            </a:r>
            <a:r>
              <a:rPr lang="zh-CN" altLang="en-US" dirty="0"/>
              <a:t>、对我管束很严</a:t>
            </a:r>
            <a:endParaRPr lang="zh-CN" altLang="en-US" dirty="0"/>
          </a:p>
          <a:p>
            <a:r>
              <a:rPr lang="en-US" altLang="zh-CN" dirty="0"/>
              <a:t>4</a:t>
            </a:r>
            <a:r>
              <a:rPr lang="zh-CN" altLang="en-US" dirty="0"/>
              <a:t>、睡觉摆”大“字</a:t>
            </a:r>
            <a:endParaRPr lang="zh-CN" altLang="en-US" dirty="0"/>
          </a:p>
          <a:p>
            <a:r>
              <a:rPr lang="en-US" altLang="zh-CN" b="1" i="1" dirty="0"/>
              <a:t>5</a:t>
            </a:r>
            <a:r>
              <a:rPr lang="zh-CN" altLang="en-US" b="1" i="1" dirty="0"/>
              <a:t>、身世及名字的由来</a:t>
            </a:r>
            <a:endParaRPr lang="zh-CN" altLang="en-US" b="1" i="1" dirty="0"/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4643438" y="2060575"/>
            <a:ext cx="13684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64517" name="Line 5"/>
          <p:cNvSpPr>
            <a:spLocks noChangeShapeType="1"/>
          </p:cNvSpPr>
          <p:nvPr/>
        </p:nvSpPr>
        <p:spPr bwMode="auto">
          <a:xfrm>
            <a:off x="5003800" y="2528888"/>
            <a:ext cx="936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18" name="Line 6"/>
          <p:cNvSpPr>
            <a:spLocks noChangeShapeType="1"/>
          </p:cNvSpPr>
          <p:nvPr/>
        </p:nvSpPr>
        <p:spPr bwMode="auto">
          <a:xfrm>
            <a:off x="5018087" y="3068960"/>
            <a:ext cx="10080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19" name="Line 7"/>
          <p:cNvSpPr>
            <a:spLocks noChangeShapeType="1"/>
          </p:cNvSpPr>
          <p:nvPr/>
        </p:nvSpPr>
        <p:spPr bwMode="auto">
          <a:xfrm>
            <a:off x="5010943" y="3645024"/>
            <a:ext cx="1152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20" name="Text Box 8"/>
          <p:cNvSpPr txBox="1">
            <a:spLocks noChangeArrowheads="1"/>
          </p:cNvSpPr>
          <p:nvPr/>
        </p:nvSpPr>
        <p:spPr bwMode="auto">
          <a:xfrm>
            <a:off x="6682605" y="2427288"/>
            <a:ext cx="2089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饶舌多事</a:t>
            </a:r>
            <a:endParaRPr lang="zh-CN" altLang="en-US" sz="3600" b="1" dirty="0"/>
          </a:p>
        </p:txBody>
      </p:sp>
      <p:sp>
        <p:nvSpPr>
          <p:cNvPr id="64521" name="Text Box 9"/>
          <p:cNvSpPr txBox="1">
            <a:spLocks noChangeArrowheads="1"/>
          </p:cNvSpPr>
          <p:nvPr/>
        </p:nvSpPr>
        <p:spPr bwMode="auto">
          <a:xfrm>
            <a:off x="6538937" y="3324349"/>
            <a:ext cx="23764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不拘小节</a:t>
            </a:r>
            <a:endParaRPr lang="zh-CN" altLang="en-US" sz="3600" b="1" dirty="0"/>
          </a:p>
        </p:txBody>
      </p:sp>
      <p:sp>
        <p:nvSpPr>
          <p:cNvPr id="64522" name="Text Box 10"/>
          <p:cNvSpPr txBox="1">
            <a:spLocks noChangeArrowheads="1"/>
          </p:cNvSpPr>
          <p:nvPr/>
        </p:nvSpPr>
        <p:spPr bwMode="auto">
          <a:xfrm>
            <a:off x="3059113" y="4724400"/>
            <a:ext cx="6335712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chemeClr val="tx2"/>
                </a:solidFill>
              </a:rPr>
              <a:t>不大佩服</a:t>
            </a:r>
            <a:endParaRPr lang="zh-CN" altLang="en-US" sz="4800">
              <a:solidFill>
                <a:schemeClr val="tx2"/>
              </a:solidFill>
            </a:endParaRPr>
          </a:p>
        </p:txBody>
      </p:sp>
      <p:sp>
        <p:nvSpPr>
          <p:cNvPr id="64523" name="Text Box 11"/>
          <p:cNvSpPr txBox="1">
            <a:spLocks noChangeArrowheads="1"/>
          </p:cNvSpPr>
          <p:nvPr/>
        </p:nvSpPr>
        <p:spPr bwMode="auto">
          <a:xfrm>
            <a:off x="6804025" y="3931444"/>
            <a:ext cx="309721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地位低下</a:t>
            </a:r>
            <a:endParaRPr lang="zh-CN" altLang="en-US" sz="3200" b="1" dirty="0"/>
          </a:p>
        </p:txBody>
      </p:sp>
      <p:sp>
        <p:nvSpPr>
          <p:cNvPr id="64524" name="Line 12"/>
          <p:cNvSpPr>
            <a:spLocks noChangeShapeType="1"/>
          </p:cNvSpPr>
          <p:nvPr/>
        </p:nvSpPr>
        <p:spPr bwMode="auto">
          <a:xfrm>
            <a:off x="5292725" y="4221163"/>
            <a:ext cx="1152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25" name="Text Box 13"/>
          <p:cNvSpPr txBox="1">
            <a:spLocks noChangeArrowheads="1"/>
          </p:cNvSpPr>
          <p:nvPr/>
        </p:nvSpPr>
        <p:spPr bwMode="auto">
          <a:xfrm>
            <a:off x="6516688" y="1481138"/>
            <a:ext cx="22320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相貌丑陋</a:t>
            </a:r>
            <a:endParaRPr lang="zh-CN" altLang="en-US" sz="3200" b="1" dirty="0"/>
          </a:p>
        </p:txBody>
      </p:sp>
      <p:sp>
        <p:nvSpPr>
          <p:cNvPr id="64526" name="Line 14"/>
          <p:cNvSpPr>
            <a:spLocks noChangeShapeType="1"/>
          </p:cNvSpPr>
          <p:nvPr/>
        </p:nvSpPr>
        <p:spPr bwMode="auto">
          <a:xfrm>
            <a:off x="5003800" y="1700213"/>
            <a:ext cx="9366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4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4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4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4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6——17</a:t>
            </a:r>
            <a:r>
              <a:rPr lang="zh-CN" altLang="en-US"/>
              <a:t>段：</a:t>
            </a:r>
            <a:endParaRPr lang="zh-CN" altLang="en-US"/>
          </a:p>
        </p:txBody>
      </p:sp>
      <p:sp>
        <p:nvSpPr>
          <p:cNvPr id="6553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en-US" dirty="0"/>
              <a:t>、烦琐的规矩</a:t>
            </a:r>
            <a:endParaRPr lang="zh-CN" altLang="en-US" dirty="0"/>
          </a:p>
          <a:p>
            <a:r>
              <a:rPr lang="zh-CN" altLang="en-US" dirty="0"/>
              <a:t>元旦早晨吃福橘</a:t>
            </a:r>
            <a:r>
              <a:rPr lang="en-US" altLang="zh-CN" dirty="0"/>
              <a:t>……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、“长毛”的故事</a:t>
            </a:r>
            <a:endParaRPr lang="zh-CN" altLang="en-US" dirty="0"/>
          </a:p>
        </p:txBody>
      </p:sp>
      <p:sp>
        <p:nvSpPr>
          <p:cNvPr id="65540" name="Line 4"/>
          <p:cNvSpPr>
            <a:spLocks noChangeShapeType="1"/>
          </p:cNvSpPr>
          <p:nvPr/>
        </p:nvSpPr>
        <p:spPr bwMode="auto">
          <a:xfrm>
            <a:off x="4572000" y="2205038"/>
            <a:ext cx="86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41" name="Line 5"/>
          <p:cNvSpPr>
            <a:spLocks noChangeShapeType="1"/>
          </p:cNvSpPr>
          <p:nvPr/>
        </p:nvSpPr>
        <p:spPr bwMode="auto">
          <a:xfrm>
            <a:off x="4356100" y="3644900"/>
            <a:ext cx="1368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5795963" y="1539876"/>
            <a:ext cx="28082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/>
              <a:t>迷信而淳朴</a:t>
            </a:r>
            <a:endParaRPr lang="zh-CN" altLang="en-US" sz="3600" dirty="0"/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5212715" y="2181225"/>
            <a:ext cx="398462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/>
              <a:t>善良、关心爱护我</a:t>
            </a:r>
            <a:endParaRPr lang="zh-CN" altLang="en-US" sz="3600" dirty="0"/>
          </a:p>
        </p:txBody>
      </p:sp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5940425" y="3324225"/>
            <a:ext cx="27352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/>
              <a:t>无知而淳朴</a:t>
            </a:r>
            <a:endParaRPr lang="zh-CN" altLang="en-US" sz="3600" dirty="0"/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1042988" y="4652963"/>
            <a:ext cx="25209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tx2"/>
                </a:solidFill>
              </a:rPr>
              <a:t>不耐烦</a:t>
            </a:r>
            <a:endParaRPr lang="zh-CN" altLang="en-US" sz="4000">
              <a:solidFill>
                <a:schemeClr val="tx2"/>
              </a:solidFill>
            </a:endParaRPr>
          </a:p>
        </p:txBody>
      </p:sp>
      <p:sp>
        <p:nvSpPr>
          <p:cNvPr id="65546" name="Line 10"/>
          <p:cNvSpPr>
            <a:spLocks noChangeShapeType="1"/>
          </p:cNvSpPr>
          <p:nvPr/>
        </p:nvSpPr>
        <p:spPr bwMode="auto">
          <a:xfrm>
            <a:off x="2987675" y="5157788"/>
            <a:ext cx="29527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6156325" y="4652963"/>
            <a:ext cx="298767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tx2"/>
                </a:solidFill>
              </a:rPr>
              <a:t>空前的 、特别的敬意</a:t>
            </a:r>
            <a:endParaRPr lang="zh-CN" altLang="en-US" sz="4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5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5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5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5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457200" y="1676400"/>
            <a:ext cx="7543800" cy="1143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altLang="en-US" sz="2800" b="1">
                <a:solidFill>
                  <a:schemeClr val="tx2"/>
                </a:solidFill>
              </a:rPr>
              <a:t>作者叙述有关长妈妈的一些琐事之后</a:t>
            </a:r>
            <a:r>
              <a:rPr lang="en-US" altLang="zh-CN" sz="2800" b="1">
                <a:solidFill>
                  <a:schemeClr val="tx2"/>
                </a:solidFill>
              </a:rPr>
              <a:t>, </a:t>
            </a:r>
            <a:r>
              <a:rPr lang="zh-CN" altLang="en-US" sz="2800" b="1">
                <a:solidFill>
                  <a:schemeClr val="tx2"/>
                </a:solidFill>
              </a:rPr>
              <a:t>笔峰一转</a:t>
            </a:r>
            <a:r>
              <a:rPr lang="en-US" altLang="zh-CN" sz="2800" b="1">
                <a:solidFill>
                  <a:schemeClr val="tx2"/>
                </a:solidFill>
              </a:rPr>
              <a:t>, </a:t>
            </a:r>
            <a:r>
              <a:rPr lang="zh-CN" altLang="en-US" sz="2800" b="1">
                <a:solidFill>
                  <a:schemeClr val="tx2"/>
                </a:solidFill>
              </a:rPr>
              <a:t>用相当多的篇幅推出了买</a:t>
            </a:r>
            <a:r>
              <a:rPr lang="en-US" altLang="zh-CN" sz="2800" b="1">
                <a:solidFill>
                  <a:schemeClr val="tx2"/>
                </a:solidFill>
              </a:rPr>
              <a:t>《</a:t>
            </a:r>
            <a:r>
              <a:rPr lang="zh-CN" altLang="en-US" sz="2800" b="1">
                <a:solidFill>
                  <a:schemeClr val="tx2"/>
                </a:solidFill>
              </a:rPr>
              <a:t>山海经</a:t>
            </a:r>
            <a:r>
              <a:rPr lang="en-US" altLang="zh-CN" sz="2800" b="1">
                <a:solidFill>
                  <a:schemeClr val="tx2"/>
                </a:solidFill>
              </a:rPr>
              <a:t>》</a:t>
            </a:r>
            <a:r>
              <a:rPr lang="zh-CN" altLang="en-US" sz="2800" b="1">
                <a:solidFill>
                  <a:schemeClr val="tx2"/>
                </a:solidFill>
              </a:rPr>
              <a:t>一节。</a:t>
            </a:r>
            <a:endParaRPr lang="zh-CN" altLang="en-US" sz="2800" b="1">
              <a:solidFill>
                <a:schemeClr val="tx2"/>
              </a:solidFill>
            </a:endParaRPr>
          </a:p>
        </p:txBody>
      </p:sp>
      <p:pic>
        <p:nvPicPr>
          <p:cNvPr id="22531" name="Picture 3" descr="yamata4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86000" y="3048000"/>
            <a:ext cx="4572000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323528" y="404664"/>
            <a:ext cx="21336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200">
                <a:solidFill>
                  <a:srgbClr val="FF3300"/>
                </a:solidFill>
              </a:rPr>
              <a:t>品读课文</a:t>
            </a:r>
            <a:endParaRPr lang="zh-CN" altLang="en-US" sz="320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667000" y="0"/>
            <a:ext cx="6019800" cy="838200"/>
          </a:xfrm>
        </p:spPr>
        <p:txBody>
          <a:bodyPr/>
          <a:lstStyle/>
          <a:p>
            <a:r>
              <a:rPr lang="en-US" altLang="zh-CN"/>
              <a:t>《</a:t>
            </a:r>
            <a:r>
              <a:rPr lang="zh-CN" altLang="en-US"/>
              <a:t>山海经</a:t>
            </a:r>
            <a:r>
              <a:rPr lang="en-US" altLang="zh-CN"/>
              <a:t>》</a:t>
            </a:r>
            <a:endParaRPr lang="en-US" altLang="zh-CN"/>
          </a:p>
        </p:txBody>
      </p:sp>
      <p:sp>
        <p:nvSpPr>
          <p:cNvPr id="614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914400"/>
            <a:ext cx="6019800" cy="3657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800" b="1"/>
              <a:t>    《</a:t>
            </a:r>
            <a:r>
              <a:rPr lang="zh-CN" altLang="en-US" sz="2800" b="1"/>
              <a:t>山海经</a:t>
            </a:r>
            <a:r>
              <a:rPr lang="en-US" altLang="zh-CN" sz="2800" b="1"/>
              <a:t>》</a:t>
            </a:r>
            <a:r>
              <a:rPr lang="zh-CN" altLang="en-US" sz="2800" b="1"/>
              <a:t>是我国</a:t>
            </a:r>
            <a:r>
              <a:rPr lang="zh-CN" altLang="en-US" sz="2800" b="1">
                <a:solidFill>
                  <a:schemeClr val="tx2"/>
                </a:solidFill>
              </a:rPr>
              <a:t>第一部</a:t>
            </a:r>
            <a:r>
              <a:rPr lang="zh-CN" altLang="en-US" sz="2800" b="1"/>
              <a:t>描述山川、物产、风俗、民情的大型</a:t>
            </a:r>
            <a:r>
              <a:rPr lang="zh-CN" altLang="en-US" sz="2800" b="1">
                <a:solidFill>
                  <a:schemeClr val="tx2"/>
                </a:solidFill>
              </a:rPr>
              <a:t>地理著作</a:t>
            </a:r>
            <a:r>
              <a:rPr lang="zh-CN" altLang="en-US" sz="2800" b="1"/>
              <a:t>，又是我国古代</a:t>
            </a:r>
            <a:r>
              <a:rPr lang="zh-CN" altLang="en-US" sz="2800" b="1">
                <a:solidFill>
                  <a:schemeClr val="tx2"/>
                </a:solidFill>
              </a:rPr>
              <a:t>第一部神话传说</a:t>
            </a:r>
            <a:r>
              <a:rPr lang="zh-CN" altLang="en-US" sz="2800" b="1"/>
              <a:t>的大汇编。全书共十八篇，分为</a:t>
            </a:r>
            <a:r>
              <a:rPr lang="en-US" altLang="zh-CN" sz="2800" b="1"/>
              <a:t>《</a:t>
            </a:r>
            <a:r>
              <a:rPr lang="zh-CN" altLang="en-US" sz="2800" b="1"/>
              <a:t>山经</a:t>
            </a:r>
            <a:r>
              <a:rPr lang="en-US" altLang="zh-CN" sz="2800" b="1"/>
              <a:t>》</a:t>
            </a:r>
            <a:r>
              <a:rPr lang="zh-CN" altLang="en-US" sz="2800" b="1"/>
              <a:t>和</a:t>
            </a:r>
            <a:r>
              <a:rPr lang="en-US" altLang="zh-CN" sz="2800" b="1"/>
              <a:t>《</a:t>
            </a:r>
            <a:r>
              <a:rPr lang="zh-CN" altLang="en-US" sz="2800" b="1"/>
              <a:t>海经</a:t>
            </a:r>
            <a:r>
              <a:rPr lang="en-US" altLang="zh-CN" sz="2800" b="1"/>
              <a:t>》</a:t>
            </a:r>
            <a:r>
              <a:rPr lang="zh-CN" altLang="en-US" sz="2800" b="1"/>
              <a:t>两个部分。</a:t>
            </a:r>
            <a:r>
              <a:rPr lang="en-US" altLang="zh-CN" sz="2800" b="1"/>
              <a:t>《</a:t>
            </a:r>
            <a:r>
              <a:rPr lang="zh-CN" altLang="en-US" sz="2800" b="1"/>
              <a:t>山经</a:t>
            </a:r>
            <a:r>
              <a:rPr lang="en-US" altLang="zh-CN" sz="2800" b="1"/>
              <a:t>》</a:t>
            </a:r>
            <a:r>
              <a:rPr lang="zh-CN" altLang="en-US" sz="2800" b="1"/>
              <a:t>即</a:t>
            </a:r>
            <a:r>
              <a:rPr lang="en-US" altLang="zh-CN" sz="2800" b="1"/>
              <a:t>《</a:t>
            </a:r>
            <a:r>
              <a:rPr lang="zh-CN" altLang="en-US" sz="2800" b="1"/>
              <a:t>五藏山经</a:t>
            </a:r>
            <a:r>
              <a:rPr lang="en-US" altLang="zh-CN" sz="2800" b="1"/>
              <a:t>》</a:t>
            </a:r>
            <a:r>
              <a:rPr lang="zh-CN" altLang="en-US" sz="2800" b="1"/>
              <a:t>五篇；</a:t>
            </a:r>
            <a:r>
              <a:rPr lang="en-US" altLang="zh-CN" sz="2800" b="1"/>
              <a:t>《</a:t>
            </a:r>
            <a:r>
              <a:rPr lang="zh-CN" altLang="en-US" sz="2800" b="1"/>
              <a:t>海经</a:t>
            </a:r>
            <a:r>
              <a:rPr lang="en-US" altLang="zh-CN" sz="2800" b="1"/>
              <a:t>》</a:t>
            </a:r>
            <a:r>
              <a:rPr lang="zh-CN" altLang="en-US" sz="2800" b="1"/>
              <a:t>包括</a:t>
            </a:r>
            <a:r>
              <a:rPr lang="en-US" altLang="zh-CN" sz="2800" b="1"/>
              <a:t>《</a:t>
            </a:r>
            <a:r>
              <a:rPr lang="zh-CN" altLang="en-US" sz="2800" b="1"/>
              <a:t>海外经</a:t>
            </a:r>
            <a:r>
              <a:rPr lang="en-US" altLang="zh-CN" sz="2800" b="1"/>
              <a:t>》</a:t>
            </a:r>
            <a:r>
              <a:rPr lang="zh-CN" altLang="en-US" sz="2800" b="1"/>
              <a:t>四篇，</a:t>
            </a:r>
            <a:r>
              <a:rPr lang="en-US" altLang="zh-CN" sz="2800" b="1"/>
              <a:t>《</a:t>
            </a:r>
            <a:r>
              <a:rPr lang="zh-CN" altLang="en-US" sz="2800" b="1"/>
              <a:t>海内经</a:t>
            </a:r>
            <a:r>
              <a:rPr lang="en-US" altLang="zh-CN" sz="2800" b="1"/>
              <a:t>》</a:t>
            </a:r>
            <a:r>
              <a:rPr lang="zh-CN" altLang="en-US" sz="2800" b="1"/>
              <a:t>四篇，</a:t>
            </a:r>
            <a:r>
              <a:rPr lang="en-US" altLang="zh-CN" sz="2800" b="1"/>
              <a:t>《</a:t>
            </a:r>
            <a:r>
              <a:rPr lang="zh-CN" altLang="en-US" sz="2800" b="1"/>
              <a:t>大荒经</a:t>
            </a:r>
            <a:r>
              <a:rPr lang="en-US" altLang="zh-CN" sz="2800" b="1"/>
              <a:t>》</a:t>
            </a:r>
            <a:r>
              <a:rPr lang="zh-CN" altLang="en-US" sz="2800" b="1"/>
              <a:t>四篇和又一篇</a:t>
            </a:r>
            <a:r>
              <a:rPr lang="en-US" altLang="zh-CN" sz="2800" b="1"/>
              <a:t>《</a:t>
            </a:r>
            <a:r>
              <a:rPr lang="zh-CN" altLang="en-US" sz="2800" b="1"/>
              <a:t>海内经</a:t>
            </a:r>
            <a:r>
              <a:rPr lang="en-US" altLang="zh-CN" sz="2800" b="1"/>
              <a:t>》</a:t>
            </a:r>
            <a:r>
              <a:rPr lang="zh-CN" altLang="en-US" sz="2800" b="1"/>
              <a:t>。它以描述各地山川为纲，记述了许多当地的神话传说。其中</a:t>
            </a:r>
            <a:r>
              <a:rPr lang="en-US" altLang="zh-CN" sz="2800" b="1"/>
              <a:t>《</a:t>
            </a:r>
            <a:r>
              <a:rPr lang="zh-CN" altLang="en-US" sz="2800" b="1"/>
              <a:t>精卫填海</a:t>
            </a:r>
            <a:r>
              <a:rPr lang="en-US" altLang="zh-CN" sz="2800" b="1"/>
              <a:t>》</a:t>
            </a:r>
            <a:r>
              <a:rPr lang="zh-CN" altLang="en-US" sz="2800" b="1"/>
              <a:t>、</a:t>
            </a:r>
            <a:r>
              <a:rPr lang="en-US" altLang="zh-CN" sz="2800" b="1"/>
              <a:t>《</a:t>
            </a:r>
            <a:r>
              <a:rPr lang="zh-CN" altLang="en-US" sz="2800" b="1"/>
              <a:t>夸父逐日</a:t>
            </a:r>
            <a:r>
              <a:rPr lang="en-US" altLang="zh-CN" sz="2800" b="1"/>
              <a:t>》</a:t>
            </a:r>
            <a:r>
              <a:rPr lang="zh-CN" altLang="en-US" sz="2800" b="1"/>
              <a:t>、</a:t>
            </a:r>
            <a:r>
              <a:rPr lang="en-US" altLang="zh-CN" sz="2800" b="1"/>
              <a:t>《</a:t>
            </a:r>
            <a:r>
              <a:rPr lang="zh-CN" altLang="en-US" sz="2800" b="1"/>
              <a:t>共工怒触不周山</a:t>
            </a:r>
            <a:r>
              <a:rPr lang="en-US" altLang="zh-CN" sz="2800" b="1"/>
              <a:t>》</a:t>
            </a:r>
            <a:r>
              <a:rPr lang="zh-CN" altLang="en-US" sz="2800" b="1"/>
              <a:t>、</a:t>
            </a:r>
            <a:r>
              <a:rPr lang="en-US" altLang="zh-CN" sz="2800" b="1"/>
              <a:t>《</a:t>
            </a:r>
            <a:r>
              <a:rPr lang="zh-CN" altLang="en-US" sz="2800" b="1"/>
              <a:t>女娲补天</a:t>
            </a:r>
            <a:r>
              <a:rPr lang="en-US" altLang="zh-CN" sz="2800" b="1"/>
              <a:t>》</a:t>
            </a:r>
            <a:r>
              <a:rPr lang="zh-CN" altLang="en-US" sz="2800" b="1"/>
              <a:t>、</a:t>
            </a:r>
            <a:r>
              <a:rPr lang="en-US" altLang="zh-CN" sz="2800" b="1"/>
              <a:t>《</a:t>
            </a:r>
            <a:r>
              <a:rPr lang="zh-CN" altLang="en-US" sz="2800" b="1"/>
              <a:t>后羿射日</a:t>
            </a:r>
            <a:r>
              <a:rPr lang="en-US" altLang="zh-CN" sz="2800" b="1"/>
              <a:t>》</a:t>
            </a:r>
            <a:r>
              <a:rPr lang="zh-CN" altLang="en-US" sz="2800" b="1"/>
              <a:t>、</a:t>
            </a:r>
            <a:r>
              <a:rPr lang="en-US" altLang="zh-CN" sz="2800" b="1"/>
              <a:t>《</a:t>
            </a:r>
            <a:r>
              <a:rPr lang="zh-CN" altLang="en-US" sz="2800" b="1"/>
              <a:t>大禹治水</a:t>
            </a:r>
            <a:r>
              <a:rPr lang="en-US" altLang="zh-CN" sz="2800" b="1"/>
              <a:t>》</a:t>
            </a:r>
            <a:r>
              <a:rPr lang="zh-CN" altLang="en-US" sz="2800" b="1"/>
              <a:t>、</a:t>
            </a:r>
            <a:r>
              <a:rPr lang="en-US" altLang="zh-CN" sz="2800" b="1"/>
              <a:t>《</a:t>
            </a:r>
            <a:r>
              <a:rPr lang="zh-CN" altLang="en-US" sz="2800" b="1"/>
              <a:t>黄帝擒蚩尤</a:t>
            </a:r>
            <a:r>
              <a:rPr lang="en-US" altLang="zh-CN" sz="2800" b="1"/>
              <a:t>》</a:t>
            </a:r>
            <a:r>
              <a:rPr lang="zh-CN" altLang="en-US" sz="2800" b="1"/>
              <a:t>等神话传说，反映了中华民族的英雄气概，因而早已成为全民族的精神财富。 </a:t>
            </a:r>
            <a:endParaRPr lang="zh-CN" altLang="en-US" sz="2800" b="1"/>
          </a:p>
        </p:txBody>
      </p:sp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447800"/>
            <a:ext cx="3101975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18——29</a:t>
            </a:r>
            <a:r>
              <a:rPr lang="zh-CN" altLang="en-US"/>
              <a:t>段：买</a:t>
            </a:r>
            <a:r>
              <a:rPr lang="en-US" altLang="zh-CN"/>
              <a:t>《</a:t>
            </a:r>
            <a:r>
              <a:rPr lang="zh-CN" altLang="en-US"/>
              <a:t>山海经</a:t>
            </a:r>
            <a:r>
              <a:rPr lang="en-US" altLang="zh-CN"/>
              <a:t>》</a:t>
            </a:r>
            <a:endParaRPr lang="en-US" altLang="zh-CN"/>
          </a:p>
        </p:txBody>
      </p:sp>
      <p:sp>
        <p:nvSpPr>
          <p:cNvPr id="6963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539750" y="1268413"/>
            <a:ext cx="8153400" cy="4498975"/>
          </a:xfrm>
        </p:spPr>
        <p:txBody>
          <a:bodyPr/>
          <a:lstStyle/>
          <a:p>
            <a:r>
              <a:rPr lang="en-US" altLang="zh-CN" sz="2800"/>
              <a:t>1</a:t>
            </a:r>
            <a:r>
              <a:rPr lang="zh-CN" altLang="en-US" sz="2800"/>
              <a:t>、买</a:t>
            </a:r>
            <a:r>
              <a:rPr lang="en-US" altLang="zh-CN" sz="2800"/>
              <a:t>《</a:t>
            </a:r>
            <a:r>
              <a:rPr lang="zh-CN" altLang="en-US" sz="2800"/>
              <a:t>山海经</a:t>
            </a:r>
            <a:r>
              <a:rPr lang="en-US" altLang="zh-CN" sz="2800"/>
              <a:t>》</a:t>
            </a:r>
            <a:r>
              <a:rPr lang="zh-CN" altLang="en-US" sz="2800"/>
              <a:t>一事的起因是什么？</a:t>
            </a:r>
            <a:endParaRPr lang="zh-CN" altLang="en-US" sz="2800"/>
          </a:p>
          <a:p>
            <a:r>
              <a:rPr lang="en-US" altLang="zh-CN" sz="2800"/>
              <a:t>2</a:t>
            </a:r>
            <a:r>
              <a:rPr lang="zh-CN" altLang="en-US" sz="2800"/>
              <a:t>、当阿长来问此事时，“我”是怎样想的？这种想法表现了“我”的什么心理？</a:t>
            </a:r>
            <a:endParaRPr lang="zh-CN" altLang="en-US" sz="2800"/>
          </a:p>
          <a:p>
            <a:r>
              <a:rPr lang="en-US" altLang="zh-CN" sz="2800"/>
              <a:t>3</a:t>
            </a:r>
            <a:r>
              <a:rPr lang="zh-CN" altLang="en-US" sz="2800"/>
              <a:t>、当阿长说买来“三哼经”时，我有什么反应？表现出怎样的心情？</a:t>
            </a:r>
            <a:endParaRPr lang="zh-CN" altLang="en-US" sz="2800"/>
          </a:p>
          <a:p>
            <a:r>
              <a:rPr lang="en-US" altLang="zh-CN" sz="2800"/>
              <a:t>4</a:t>
            </a:r>
            <a:r>
              <a:rPr lang="zh-CN" altLang="en-US" sz="2800"/>
              <a:t>、为什么说“她确有伟大的神力”？</a:t>
            </a:r>
            <a:endParaRPr lang="zh-CN" altLang="en-US" sz="2800"/>
          </a:p>
          <a:p>
            <a:r>
              <a:rPr lang="en-US" altLang="zh-CN" sz="2800"/>
              <a:t>5</a:t>
            </a:r>
            <a:r>
              <a:rPr lang="zh-CN" altLang="en-US" sz="2800"/>
              <a:t>、“这四本书，</a:t>
            </a:r>
            <a:r>
              <a:rPr lang="en-US" altLang="zh-CN" sz="2800"/>
              <a:t>……</a:t>
            </a:r>
            <a:r>
              <a:rPr lang="zh-CN" altLang="en-US" sz="2800"/>
              <a:t>是我最为心爱的宝书”，为什么这么说？</a:t>
            </a:r>
            <a:endParaRPr lang="zh-CN" altLang="en-US" sz="2800"/>
          </a:p>
          <a:p>
            <a:r>
              <a:rPr lang="en-US" altLang="zh-CN" sz="2800"/>
              <a:t>6</a:t>
            </a:r>
            <a:r>
              <a:rPr lang="zh-CN" altLang="en-US" sz="2800"/>
              <a:t>、作者详写此事的意图是什么？</a:t>
            </a:r>
            <a:endParaRPr lang="zh-CN" altLang="en-US" sz="2800"/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2806700" y="5805488"/>
            <a:ext cx="63373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tx2"/>
                </a:solidFill>
              </a:rPr>
              <a:t>新的敬意</a:t>
            </a:r>
            <a:endParaRPr lang="zh-CN" altLang="en-US" sz="400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toy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447800"/>
            <a:ext cx="2632075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352800" y="2924944"/>
            <a:ext cx="4963616" cy="2790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r>
              <a:rPr lang="en-US" altLang="zh-CN" sz="3600" b="1" dirty="0"/>
              <a:t>“</a:t>
            </a:r>
            <a:r>
              <a:rPr lang="zh-CN" altLang="en-US" sz="3600" b="1" dirty="0"/>
              <a:t>我”</a:t>
            </a:r>
            <a:r>
              <a:rPr lang="zh-CN" altLang="en-GB" sz="3600" b="1" dirty="0"/>
              <a:t>渴慕着绘图的《山海经》了. </a:t>
            </a:r>
            <a:endParaRPr lang="zh-CN" altLang="en-GB" sz="3600" b="1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r>
              <a:rPr lang="zh-CN" altLang="en-GB" sz="3600" b="1" dirty="0"/>
              <a:t>“这渴慕是从一个远房的叔祖惹起来的.”</a:t>
            </a:r>
            <a:endParaRPr lang="zh-CN" altLang="en-GB" sz="3600" b="1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en-US" altLang="zh-CN" sz="3600" b="1" dirty="0"/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2627784" y="409574"/>
            <a:ext cx="5256584" cy="1867297"/>
          </a:xfrm>
          <a:prstGeom prst="cloudCallout">
            <a:avLst>
              <a:gd name="adj1" fmla="val -64000"/>
              <a:gd name="adj2" fmla="val 42815"/>
            </a:avLst>
          </a:prstGeom>
          <a:solidFill>
            <a:srgbClr val="66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3600" b="1" dirty="0"/>
              <a:t>买</a:t>
            </a:r>
            <a:r>
              <a:rPr lang="en-US" altLang="zh-CN" sz="3600" b="1" dirty="0"/>
              <a:t>《</a:t>
            </a:r>
            <a:r>
              <a:rPr lang="zh-CN" altLang="en-US" sz="3600" b="1" dirty="0"/>
              <a:t>山海经</a:t>
            </a:r>
            <a:r>
              <a:rPr lang="en-US" altLang="zh-CN" sz="3600" b="1" dirty="0"/>
              <a:t>》</a:t>
            </a:r>
            <a:r>
              <a:rPr lang="zh-CN" altLang="en-US" sz="3600" b="1" dirty="0"/>
              <a:t>的起因是什么？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utoUpdateAnimBg="0" build="p"/>
      <p:bldP spid="23556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/>
          <p:cNvSpPr>
            <a:spLocks noChangeArrowheads="1"/>
          </p:cNvSpPr>
          <p:nvPr/>
        </p:nvSpPr>
        <p:spPr bwMode="auto">
          <a:xfrm>
            <a:off x="251520" y="56535"/>
            <a:ext cx="8640960" cy="2743200"/>
          </a:xfrm>
          <a:prstGeom prst="cloudCallout">
            <a:avLst>
              <a:gd name="adj1" fmla="val -70130"/>
              <a:gd name="adj2" fmla="val 109667"/>
            </a:avLst>
          </a:prstGeom>
          <a:solidFill>
            <a:srgbClr val="66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3600" b="1" dirty="0"/>
              <a:t>当阿长问</a:t>
            </a:r>
            <a:r>
              <a:rPr lang="en-US" altLang="zh-CN" sz="3600" b="1" dirty="0"/>
              <a:t>《</a:t>
            </a:r>
            <a:r>
              <a:rPr lang="zh-CN" altLang="en-US" sz="3600" b="1" dirty="0"/>
              <a:t>山海经</a:t>
            </a:r>
            <a:r>
              <a:rPr lang="en-US" altLang="zh-CN" sz="3600" b="1" dirty="0"/>
              <a:t>》</a:t>
            </a:r>
            <a:r>
              <a:rPr lang="zh-CN" altLang="en-US" sz="3600" b="1" dirty="0"/>
              <a:t>是怎么一回事时</a:t>
            </a:r>
            <a:r>
              <a:rPr lang="en-US" altLang="zh-CN" sz="3600" b="1" dirty="0"/>
              <a:t>,“</a:t>
            </a:r>
            <a:r>
              <a:rPr lang="zh-CN" altLang="en-US" sz="3600" b="1" dirty="0"/>
              <a:t>我”是怎样想的</a:t>
            </a:r>
            <a:r>
              <a:rPr lang="en-US" altLang="zh-CN" sz="3600" b="1" dirty="0"/>
              <a:t>?</a:t>
            </a:r>
            <a:r>
              <a:rPr lang="zh-CN" altLang="en-US" sz="3600" b="1" dirty="0"/>
              <a:t>这种想法表现了“我”的什么心理</a:t>
            </a:r>
            <a:r>
              <a:rPr lang="en-US" altLang="zh-CN" sz="3600" b="1" dirty="0"/>
              <a:t>?</a:t>
            </a:r>
            <a:endParaRPr lang="en-US" altLang="zh-CN" sz="3600" b="1" dirty="0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179130" y="2512700"/>
            <a:ext cx="8784976" cy="394163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r>
              <a:rPr lang="en-US" altLang="zh-CN" sz="3600" b="1" dirty="0"/>
              <a:t>“</a:t>
            </a:r>
            <a:r>
              <a:rPr lang="zh-CN" altLang="en-US" sz="3600" b="1" dirty="0"/>
              <a:t>我”想“她并非学者，说了也无益”，因为她不识字，没文化，更一向似乎并不善于关心“我”，也不会理解“我”的心情。认为和她说了没什么用处</a:t>
            </a:r>
            <a:r>
              <a:rPr lang="en-US" altLang="zh-CN" sz="3600" b="1" dirty="0"/>
              <a:t>, </a:t>
            </a:r>
            <a:r>
              <a:rPr lang="zh-CN" altLang="en-US" sz="3600" b="1" dirty="0"/>
              <a:t>但既然来问</a:t>
            </a:r>
            <a:r>
              <a:rPr lang="en-US" altLang="zh-CN" sz="3600" b="1" dirty="0"/>
              <a:t>,</a:t>
            </a:r>
            <a:r>
              <a:rPr lang="zh-CN" altLang="en-US" sz="3600" b="1" dirty="0"/>
              <a:t>又不好不说</a:t>
            </a:r>
            <a:r>
              <a:rPr lang="en-US" altLang="zh-CN" sz="3600" b="1" dirty="0"/>
              <a:t>. </a:t>
            </a:r>
            <a:r>
              <a:rPr lang="zh-CN" altLang="en-US" sz="3600" b="1" dirty="0"/>
              <a:t>可是说者无心</a:t>
            </a:r>
            <a:r>
              <a:rPr lang="en-US" altLang="zh-CN" sz="3600" b="1" dirty="0"/>
              <a:t>,</a:t>
            </a:r>
            <a:r>
              <a:rPr lang="zh-CN" altLang="en-US" sz="3600" b="1" dirty="0"/>
              <a:t>听者有意</a:t>
            </a:r>
            <a:r>
              <a:rPr lang="en-US" altLang="zh-CN" sz="3600" b="1" dirty="0"/>
              <a:t>.</a:t>
            </a:r>
            <a:endParaRPr lang="en-US" altLang="zh-CN" sz="3600" b="1" dirty="0"/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r>
              <a:rPr lang="zh-CN" altLang="en-US" sz="3600" b="1" dirty="0"/>
              <a:t>表明“我”对阿长心存隔膜乃至轻视。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/>
          <p:cNvSpPr>
            <a:spLocks noChangeArrowheads="1"/>
          </p:cNvSpPr>
          <p:nvPr/>
        </p:nvSpPr>
        <p:spPr bwMode="auto">
          <a:xfrm>
            <a:off x="0" y="28575"/>
            <a:ext cx="8820472" cy="2667000"/>
          </a:xfrm>
          <a:prstGeom prst="cloudCallout">
            <a:avLst>
              <a:gd name="adj1" fmla="val -65042"/>
              <a:gd name="adj2" fmla="val 90597"/>
            </a:avLst>
          </a:prstGeom>
          <a:solidFill>
            <a:srgbClr val="66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3600" b="1" dirty="0"/>
              <a:t>当阿长说</a:t>
            </a:r>
            <a:r>
              <a:rPr lang="en-US" altLang="zh-CN" sz="3600" b="1" dirty="0"/>
              <a:t>:“</a:t>
            </a:r>
            <a:r>
              <a:rPr lang="zh-CN" altLang="en-US" sz="3600" b="1" dirty="0"/>
              <a:t>哥儿</a:t>
            </a:r>
            <a:r>
              <a:rPr lang="en-US" altLang="zh-CN" sz="3600" b="1" dirty="0"/>
              <a:t>, </a:t>
            </a:r>
            <a:r>
              <a:rPr lang="zh-CN" altLang="en-US" sz="3600" b="1" dirty="0"/>
              <a:t>有画的‘三哼经’</a:t>
            </a:r>
            <a:r>
              <a:rPr lang="en-US" altLang="zh-CN" sz="3600" b="1" dirty="0"/>
              <a:t>,</a:t>
            </a:r>
            <a:r>
              <a:rPr lang="zh-CN" altLang="en-GB" sz="3600" b="1" dirty="0"/>
              <a:t>我给你买来了”,“我”有什么反应?表现出怎样的心情?</a:t>
            </a:r>
            <a:endParaRPr lang="en-US" altLang="zh-CN" sz="3600" b="1" dirty="0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45232" y="2695574"/>
            <a:ext cx="8856984" cy="375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r>
              <a:rPr lang="zh-CN" altLang="en-US" sz="3400" b="1" dirty="0"/>
              <a:t>我的反应是：“我似乎遇着了一个霹雳</a:t>
            </a:r>
            <a:r>
              <a:rPr lang="en-US" altLang="zh-CN" sz="3400" b="1" dirty="0"/>
              <a:t>,</a:t>
            </a:r>
            <a:r>
              <a:rPr lang="zh-CN" altLang="en-US" sz="3400" b="1" dirty="0"/>
              <a:t>全体都震悚起来</a:t>
            </a:r>
            <a:r>
              <a:rPr lang="en-US" altLang="zh-CN" sz="3400" b="1" dirty="0"/>
              <a:t>;</a:t>
            </a:r>
            <a:r>
              <a:rPr lang="zh-CN" altLang="en-US" sz="3400" b="1" dirty="0"/>
              <a:t>赶紧去接过来</a:t>
            </a:r>
            <a:r>
              <a:rPr lang="en-US" altLang="zh-CN" sz="3400" b="1" dirty="0"/>
              <a:t>,</a:t>
            </a:r>
            <a:r>
              <a:rPr lang="zh-CN" altLang="en-US" sz="3400" b="1" dirty="0"/>
              <a:t>打开纸包</a:t>
            </a:r>
            <a:r>
              <a:rPr lang="en-US" altLang="zh-CN" sz="3400" b="1" dirty="0"/>
              <a:t>. ”</a:t>
            </a:r>
            <a:endParaRPr lang="en-US" altLang="zh-CN" sz="3400" b="1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r>
              <a:rPr lang="zh-CN" altLang="en-US" sz="3400" b="1" dirty="0"/>
              <a:t>说明“我”听到以后很震惊</a:t>
            </a:r>
            <a:r>
              <a:rPr lang="en-US" altLang="zh-CN" sz="3400" b="1" dirty="0"/>
              <a:t>, </a:t>
            </a:r>
            <a:r>
              <a:rPr lang="zh-CN" altLang="en-US" sz="3400" b="1" dirty="0"/>
              <a:t>很感动</a:t>
            </a:r>
            <a:r>
              <a:rPr lang="en-US" altLang="zh-CN" sz="3400" b="1" dirty="0"/>
              <a:t>,</a:t>
            </a:r>
            <a:r>
              <a:rPr lang="zh-CN" altLang="en-US" sz="3400" b="1" dirty="0"/>
              <a:t>别人做不到的事</a:t>
            </a:r>
            <a:r>
              <a:rPr lang="en-US" altLang="zh-CN" sz="3400" b="1" dirty="0"/>
              <a:t>,</a:t>
            </a:r>
            <a:r>
              <a:rPr lang="zh-CN" altLang="en-US" sz="3400" b="1" dirty="0"/>
              <a:t>这样一个不识字的普通人居然做到了</a:t>
            </a:r>
            <a:r>
              <a:rPr lang="en-US" altLang="zh-CN" sz="3400" b="1" dirty="0"/>
              <a:t>,“</a:t>
            </a:r>
            <a:r>
              <a:rPr lang="zh-CN" altLang="en-US" sz="3400" b="1" dirty="0"/>
              <a:t>这又使我发生新的敬意了，</a:t>
            </a:r>
            <a:r>
              <a:rPr lang="en-US" altLang="zh-CN" sz="3400" b="1" dirty="0"/>
              <a:t>------</a:t>
            </a:r>
            <a:r>
              <a:rPr lang="zh-CN" altLang="en-US" sz="3400" b="1" dirty="0"/>
              <a:t>从此完全消灭了”。</a:t>
            </a:r>
            <a:endParaRPr lang="zh-CN" altLang="en-US" sz="3400" b="1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r>
              <a:rPr lang="zh-CN" altLang="en-US" sz="3400" b="1" dirty="0"/>
              <a:t>真可谓又惊又喜，感激不尽。</a:t>
            </a:r>
            <a:endParaRPr lang="zh-CN" altLang="en-US" sz="3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刑天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648200"/>
            <a:ext cx="32766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27" name="AutoShape 3"/>
          <p:cNvSpPr>
            <a:spLocks noChangeArrowheads="1"/>
          </p:cNvSpPr>
          <p:nvPr/>
        </p:nvSpPr>
        <p:spPr bwMode="auto">
          <a:xfrm>
            <a:off x="228600" y="188640"/>
            <a:ext cx="8375848" cy="1676400"/>
          </a:xfrm>
          <a:prstGeom prst="cloudCallout">
            <a:avLst>
              <a:gd name="adj1" fmla="val -81690"/>
              <a:gd name="adj2" fmla="val 202176"/>
            </a:avLst>
          </a:prstGeom>
          <a:solidFill>
            <a:srgbClr val="66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3600" b="1" dirty="0"/>
              <a:t>你怎样理解文中说的阿长“确有伟大的神力”</a:t>
            </a:r>
            <a:r>
              <a:rPr lang="en-US" altLang="zh-CN" sz="3600" b="1" dirty="0"/>
              <a:t>?</a:t>
            </a:r>
            <a:endParaRPr lang="en-US" altLang="zh-CN" sz="3600" b="1" dirty="0"/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228600" y="2276872"/>
            <a:ext cx="8663880" cy="39387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r>
              <a:rPr lang="zh-CN" altLang="en-US" sz="3600" b="1" dirty="0"/>
              <a:t>因为这件事“别人不肯做”，谁也没有阿长那样知“我”心，谁也没有阿长那么热心；别人也“不能做”，有画的</a:t>
            </a:r>
            <a:r>
              <a:rPr lang="en-US" altLang="zh-CN" sz="3600" b="1" dirty="0"/>
              <a:t>《</a:t>
            </a:r>
            <a:r>
              <a:rPr lang="zh-CN" altLang="en-US" sz="3600" b="1" dirty="0"/>
              <a:t>山海经</a:t>
            </a:r>
            <a:r>
              <a:rPr lang="en-US" altLang="zh-CN" sz="3600" b="1" dirty="0"/>
              <a:t>》</a:t>
            </a:r>
            <a:r>
              <a:rPr lang="zh-CN" altLang="en-US" sz="3600" b="1" dirty="0"/>
              <a:t>很难找，要跑多少路，打听多少地方，谁能像阿长这么给“我”操心费事，况且阿长不识字，居然买来了。所以说，阿长“确有伟大的神力”</a:t>
            </a:r>
            <a:r>
              <a:rPr lang="en-US" altLang="zh-CN" sz="3600" b="1" dirty="0"/>
              <a:t>.</a:t>
            </a:r>
            <a:r>
              <a:rPr lang="zh-CN" altLang="en-US" sz="3600" b="1" dirty="0"/>
              <a:t>。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nimBg="1" autoUpdateAnimBg="0"/>
      <p:bldP spid="26628" grpId="0" animBg="1" autoUpdateAnimBg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/>
          <p:cNvSpPr>
            <a:spLocks noChangeArrowheads="1"/>
          </p:cNvSpPr>
          <p:nvPr/>
        </p:nvSpPr>
        <p:spPr bwMode="auto">
          <a:xfrm>
            <a:off x="467544" y="457200"/>
            <a:ext cx="7990656" cy="2467744"/>
          </a:xfrm>
          <a:prstGeom prst="cloudCallout">
            <a:avLst>
              <a:gd name="adj1" fmla="val -74028"/>
              <a:gd name="adj2" fmla="val 106889"/>
            </a:avLst>
          </a:prstGeom>
          <a:solidFill>
            <a:srgbClr val="66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zh-CN" sz="3600" b="1" dirty="0"/>
              <a:t>“</a:t>
            </a:r>
            <a:r>
              <a:rPr lang="zh-CN" altLang="en-US" sz="3600" b="1" dirty="0"/>
              <a:t>这四本书</a:t>
            </a:r>
            <a:r>
              <a:rPr lang="en-US" altLang="zh-CN" sz="3600" b="1" dirty="0"/>
              <a:t>,</a:t>
            </a:r>
            <a:r>
              <a:rPr lang="zh-CN" altLang="en-US" sz="3600" b="1" dirty="0"/>
              <a:t>乃是我最初得到</a:t>
            </a:r>
            <a:r>
              <a:rPr lang="en-US" altLang="zh-CN" sz="3600" b="1" dirty="0"/>
              <a:t>,</a:t>
            </a:r>
            <a:r>
              <a:rPr lang="zh-CN" altLang="en-US" sz="3600" b="1" dirty="0"/>
              <a:t>最为心爱的宝书”</a:t>
            </a:r>
            <a:r>
              <a:rPr lang="en-US" altLang="zh-CN" sz="3600" b="1" dirty="0"/>
              <a:t>.</a:t>
            </a:r>
            <a:r>
              <a:rPr lang="zh-CN" altLang="en-US" sz="3600" b="1" dirty="0"/>
              <a:t>为什么这么说</a:t>
            </a:r>
            <a:r>
              <a:rPr lang="en-US" altLang="zh-CN" sz="3600" b="1" dirty="0"/>
              <a:t>?</a:t>
            </a:r>
            <a:endParaRPr lang="en-US" altLang="zh-CN" sz="3600" b="1" dirty="0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679911" y="3429000"/>
            <a:ext cx="7772400" cy="27363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r>
              <a:rPr lang="zh-CN" altLang="en-US" sz="3600" b="1"/>
              <a:t>这四本书虽然很粗拙</a:t>
            </a:r>
            <a:r>
              <a:rPr lang="en-US" altLang="zh-CN" sz="3600" b="1"/>
              <a:t>,</a:t>
            </a:r>
            <a:r>
              <a:rPr lang="zh-CN" altLang="en-US" sz="3600" b="1"/>
              <a:t>但却是由一个谁也想不到的人给我买来的</a:t>
            </a:r>
            <a:r>
              <a:rPr lang="en-US" altLang="zh-CN" sz="3600" b="1"/>
              <a:t>,</a:t>
            </a:r>
            <a:r>
              <a:rPr lang="zh-CN" altLang="en-US" sz="3600" b="1"/>
              <a:t>当时给了“我”很大的震动</a:t>
            </a:r>
            <a:r>
              <a:rPr lang="en-US" altLang="zh-CN" sz="3600" b="1"/>
              <a:t>;</a:t>
            </a:r>
            <a:r>
              <a:rPr lang="zh-CN" altLang="en-US" sz="3600" b="1"/>
              <a:t>而且也确是当时“我”渴慕</a:t>
            </a:r>
            <a:r>
              <a:rPr lang="zh-CN" altLang="en-GB" sz="3600" b="1"/>
              <a:t>已久的.</a:t>
            </a:r>
            <a:endParaRPr lang="en-US" altLang="zh-CN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23528" y="533400"/>
            <a:ext cx="7772400" cy="21035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r>
              <a:rPr lang="zh-CN" altLang="en-US" sz="3600" b="1"/>
              <a:t>综前所述</a:t>
            </a:r>
            <a:r>
              <a:rPr lang="en-US" altLang="zh-CN" sz="3600" b="1"/>
              <a:t>, </a:t>
            </a:r>
            <a:r>
              <a:rPr lang="zh-CN" altLang="en-US" sz="3600" b="1"/>
              <a:t>作者详写买 </a:t>
            </a:r>
            <a:r>
              <a:rPr lang="en-US" altLang="zh-CN" sz="3600" b="1"/>
              <a:t>《</a:t>
            </a:r>
            <a:r>
              <a:rPr lang="zh-CN" altLang="en-US" sz="3600" b="1"/>
              <a:t>山海经</a:t>
            </a:r>
            <a:r>
              <a:rPr lang="en-US" altLang="zh-CN" sz="3600" b="1"/>
              <a:t>》</a:t>
            </a:r>
            <a:r>
              <a:rPr lang="zh-CN" altLang="en-US" sz="3600" b="1"/>
              <a:t>的事件</a:t>
            </a:r>
            <a:r>
              <a:rPr lang="en-US" altLang="zh-CN" sz="3600" b="1"/>
              <a:t>, </a:t>
            </a:r>
            <a:r>
              <a:rPr lang="zh-CN" altLang="en-US" sz="3600" b="1"/>
              <a:t>意图已经非常明显</a:t>
            </a:r>
            <a:r>
              <a:rPr lang="en-US" altLang="zh-CN" sz="3600" b="1"/>
              <a:t>. </a:t>
            </a:r>
            <a:r>
              <a:rPr lang="zh-CN" altLang="en-US" sz="3600" b="1"/>
              <a:t>同学们</a:t>
            </a:r>
            <a:r>
              <a:rPr lang="en-US" altLang="zh-CN" sz="3600" b="1"/>
              <a:t>, </a:t>
            </a:r>
            <a:r>
              <a:rPr lang="zh-CN" altLang="en-US" sz="3600" b="1"/>
              <a:t>你们能说说作者为什么要详写这件事呢</a:t>
            </a:r>
            <a:r>
              <a:rPr lang="en-US" altLang="zh-CN" sz="3600" b="1"/>
              <a:t>?</a:t>
            </a:r>
            <a:endParaRPr lang="en-US" altLang="zh-CN" sz="3600" b="1"/>
          </a:p>
        </p:txBody>
      </p:sp>
      <p:sp>
        <p:nvSpPr>
          <p:cNvPr id="28675" name="AutoShape 3"/>
          <p:cNvSpPr>
            <a:spLocks noChangeArrowheads="1"/>
          </p:cNvSpPr>
          <p:nvPr/>
        </p:nvSpPr>
        <p:spPr bwMode="auto">
          <a:xfrm>
            <a:off x="323528" y="2774305"/>
            <a:ext cx="7772400" cy="3549352"/>
          </a:xfrm>
          <a:prstGeom prst="cloudCallout">
            <a:avLst>
              <a:gd name="adj1" fmla="val 48995"/>
              <a:gd name="adj2" fmla="val -100537"/>
            </a:avLst>
          </a:prstGeom>
          <a:solidFill>
            <a:srgbClr val="66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3600" b="1" dirty="0"/>
              <a:t>这件事更能表达作者对长妈妈的敬佩和感激</a:t>
            </a:r>
            <a:r>
              <a:rPr lang="en-US" altLang="zh-CN" sz="3600" b="1" dirty="0"/>
              <a:t>, </a:t>
            </a:r>
            <a:r>
              <a:rPr lang="zh-CN" altLang="en-US" sz="3600" b="1" dirty="0"/>
              <a:t>也能表现长妈妈对一个孩子真诚热情的帮助和关爱</a:t>
            </a:r>
            <a:r>
              <a:rPr lang="en-US" altLang="zh-CN" sz="3600" b="1" dirty="0"/>
              <a:t>. </a:t>
            </a:r>
            <a:r>
              <a:rPr lang="zh-CN" altLang="en-US" sz="3600" b="1" dirty="0"/>
              <a:t>这怎么能不使作者怀念呢</a:t>
            </a:r>
            <a:r>
              <a:rPr lang="en-US" altLang="zh-CN" sz="3600" b="1" dirty="0"/>
              <a:t>?</a:t>
            </a:r>
            <a:endParaRPr lang="en-US" altLang="zh-CN" sz="3600" b="1" dirty="0"/>
          </a:p>
        </p:txBody>
      </p:sp>
      <p:pic>
        <p:nvPicPr>
          <p:cNvPr id="28676" name="Picture 4" descr="toy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200400"/>
            <a:ext cx="1143000" cy="2697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nimBg="1" autoUpdateAnimBg="0" build="p"/>
      <p:bldP spid="28675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/>
              <a:t>最后两段：表达了作者怎样的思想感情？</a:t>
            </a:r>
            <a:endParaRPr lang="zh-CN" altLang="en-US" sz="4000"/>
          </a:p>
        </p:txBody>
      </p:sp>
      <p:sp>
        <p:nvSpPr>
          <p:cNvPr id="72707" name="WordArt 3" descr="窄竖线"/>
          <p:cNvSpPr>
            <a:spLocks noChangeArrowheads="1" noChangeShapeType="1" noTextEdit="1"/>
          </p:cNvSpPr>
          <p:nvPr/>
        </p:nvSpPr>
        <p:spPr bwMode="auto">
          <a:xfrm>
            <a:off x="468313" y="1628775"/>
            <a:ext cx="8388350" cy="316865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000000"/>
                  </a:solidFill>
                  <a:rou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楷体_GB2312"/>
              </a:rPr>
              <a:t>深沉的怀念</a:t>
            </a:r>
            <a:endParaRPr lang="zh-CN" altLang="en-US" sz="3600" kern="10" dirty="0">
              <a:ln w="12700">
                <a:solidFill>
                  <a:srgbClr val="000000"/>
                </a:solidFill>
                <a:rou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长妈妈给你留下了怎样的印象？</a:t>
            </a:r>
            <a:endParaRPr lang="zh-CN" altLang="en-US"/>
          </a:p>
        </p:txBody>
      </p:sp>
      <p:sp>
        <p:nvSpPr>
          <p:cNvPr id="7373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4000" b="1" dirty="0"/>
              <a:t>她是一个饶舌多事、有许多麻烦的规矩、无知而又迷信的农村劳动妇女，但又有着淳朴、善良、和关心爱护孩子的美德。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WordArt 2"/>
          <p:cNvSpPr>
            <a:spLocks noChangeArrowheads="1" noChangeShapeType="1" noTextEdit="1"/>
          </p:cNvSpPr>
          <p:nvPr/>
        </p:nvSpPr>
        <p:spPr bwMode="auto">
          <a:xfrm>
            <a:off x="427355" y="344805"/>
            <a:ext cx="1524000" cy="1016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60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思考：</a:t>
            </a:r>
            <a:endParaRPr lang="zh-CN" altLang="en-US" sz="60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0" name="WordArt 4"/>
          <p:cNvSpPr>
            <a:spLocks noChangeArrowheads="1" noChangeShapeType="1" noTextEdit="1"/>
          </p:cNvSpPr>
          <p:nvPr/>
        </p:nvSpPr>
        <p:spPr bwMode="auto">
          <a:xfrm>
            <a:off x="1824990" y="495300"/>
            <a:ext cx="6400800" cy="5867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文章</a:t>
            </a:r>
            <a:r>
              <a:rPr lang="en-US" altLang="zh-CN" sz="3600" kern="1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kern="1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到</a:t>
            </a:r>
            <a:r>
              <a:rPr lang="en-US" altLang="zh-CN" sz="3600" kern="1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18</a:t>
            </a:r>
            <a:r>
              <a:rPr lang="zh-CN" altLang="en-US" sz="3600" kern="1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自然段</a:t>
            </a:r>
            <a:endParaRPr lang="zh-CN" altLang="en-US" sz="3600" kern="1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kern="1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都在写“不大佩服”</a:t>
            </a:r>
            <a:endParaRPr lang="zh-CN" altLang="en-US" sz="3600" kern="1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kern="1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“讨厌”“憎恶”</a:t>
            </a:r>
            <a:endParaRPr lang="zh-CN" altLang="en-US" sz="3600" kern="1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kern="1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阿长，结尾却说</a:t>
            </a:r>
            <a:endParaRPr lang="zh-CN" altLang="en-US" sz="3600" kern="1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kern="1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“仁厚黑暗的地母啊，愿在你怀里永</a:t>
            </a:r>
            <a:endParaRPr lang="zh-CN" altLang="en-US" sz="3600" kern="1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kern="1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安她的魂灵！”</a:t>
            </a:r>
            <a:endParaRPr lang="zh-CN" altLang="en-US" sz="3600" kern="1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kern="1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这是一种什么样的写法？表达了作者</a:t>
            </a:r>
            <a:endParaRPr lang="zh-CN" altLang="en-US" sz="3600" kern="1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kern="1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怎样的思想感情？</a:t>
            </a:r>
            <a:endParaRPr lang="zh-CN" altLang="en-US" sz="3600" kern="1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nimBg="1"/>
      <p:bldP spid="348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5" name="Picture 3" descr="山海经1"/>
          <p:cNvPicPr>
            <a:picLocks noChangeAspect="1" noChangeArrowheads="1"/>
          </p:cNvPicPr>
          <p:nvPr/>
        </p:nvPicPr>
        <p:blipFill>
          <a:blip r:embed="rId1">
            <a:lum bright="3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04800"/>
            <a:ext cx="4481513" cy="6019800"/>
          </a:xfrm>
          <a:prstGeom prst="rect">
            <a:avLst/>
          </a:prstGeom>
          <a:noFill/>
          <a:ln w="76200" cmpd="tri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7" name="Picture 5" descr="beik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15240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9398" name="Object 6"/>
          <p:cNvGraphicFramePr>
            <a:graphicFrameLocks noChangeAspect="1"/>
          </p:cNvGraphicFramePr>
          <p:nvPr/>
        </p:nvGraphicFramePr>
        <p:xfrm>
          <a:off x="0" y="2060575"/>
          <a:ext cx="1692275" cy="230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9" name="BMP 图象" r:id="rId3" imgW="2066925" imgH="3943350" progId="Paint.Picture">
                  <p:embed/>
                </p:oleObj>
              </mc:Choice>
              <mc:Fallback>
                <p:oleObj name="BMP 图象" r:id="rId3" imgW="2066925" imgH="3943350" progId="Paint.Picture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060575"/>
                        <a:ext cx="1692275" cy="2305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399" name="Object 7"/>
          <p:cNvGraphicFramePr>
            <a:graphicFrameLocks noChangeAspect="1"/>
          </p:cNvGraphicFramePr>
          <p:nvPr/>
        </p:nvGraphicFramePr>
        <p:xfrm>
          <a:off x="6300788" y="0"/>
          <a:ext cx="2843212" cy="242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10" name="BMP 图象" r:id="rId5" imgW="4867275" imgH="3524250" progId="Paint.Picture">
                  <p:embed/>
                </p:oleObj>
              </mc:Choice>
              <mc:Fallback>
                <p:oleObj name="BMP 图象" r:id="rId5" imgW="4867275" imgH="3524250" progId="Paint.Picture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lum bright="42000" contrast="5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6346"/>
                      <a:stretch>
                        <a:fillRect/>
                      </a:stretch>
                    </p:blipFill>
                    <p:spPr bwMode="auto">
                      <a:xfrm>
                        <a:off x="6300788" y="0"/>
                        <a:ext cx="2843212" cy="2420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940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2420938"/>
            <a:ext cx="2843212" cy="2592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1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65625"/>
            <a:ext cx="1692275" cy="2492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2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4724400"/>
            <a:ext cx="2916237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539553" y="476672"/>
            <a:ext cx="8136904" cy="10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r>
              <a:rPr lang="zh-CN" altLang="en-US" sz="3600" b="1" dirty="0"/>
              <a:t>作者采用</a:t>
            </a:r>
            <a:r>
              <a:rPr lang="zh-CN" altLang="en-US" sz="3600" b="1" dirty="0" smtClean="0"/>
              <a:t>了                 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的</a:t>
            </a:r>
            <a:r>
              <a:rPr lang="zh-CN" altLang="en-US" sz="3600" b="1" dirty="0">
                <a:solidFill>
                  <a:srgbClr val="FF0000"/>
                </a:solidFill>
              </a:rPr>
              <a:t>写法</a:t>
            </a:r>
            <a:r>
              <a:rPr lang="zh-CN" altLang="en-US" sz="3600" b="1" dirty="0"/>
              <a:t>，塑造了长妈妈这样一</a:t>
            </a:r>
            <a:r>
              <a:rPr lang="zh-CN" altLang="en-US" sz="3600" b="1" dirty="0" smtClean="0"/>
              <a:t>位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304799" y="1590013"/>
            <a:ext cx="8672513" cy="10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r>
              <a:rPr lang="zh-CN" altLang="en-US" sz="3600" b="1" dirty="0" smtClean="0"/>
              <a:t>有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不少</a:t>
            </a:r>
            <a:r>
              <a:rPr lang="zh-CN" altLang="en-US" sz="3600" b="1" dirty="0">
                <a:solidFill>
                  <a:srgbClr val="FF0000"/>
                </a:solidFill>
              </a:rPr>
              <a:t>缺点，但善良朴实，</a:t>
            </a:r>
            <a:r>
              <a:rPr lang="zh-CN" altLang="en-US" sz="3600" b="1" dirty="0">
                <a:solidFill>
                  <a:schemeClr val="tx2"/>
                </a:solidFill>
              </a:rPr>
              <a:t>关心孩子、尽可能帮助孩子</a:t>
            </a:r>
            <a:r>
              <a:rPr lang="zh-CN" altLang="en-US" sz="3600" b="1" dirty="0">
                <a:solidFill>
                  <a:srgbClr val="FF0000"/>
                </a:solidFill>
              </a:rPr>
              <a:t>的普通劳动妇女形象。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5848" name="Rectangle 8"/>
          <p:cNvSpPr>
            <a:spLocks noChangeArrowheads="1"/>
          </p:cNvSpPr>
          <p:nvPr/>
        </p:nvSpPr>
        <p:spPr bwMode="auto">
          <a:xfrm>
            <a:off x="762001" y="2877344"/>
            <a:ext cx="8058472" cy="10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r>
              <a:rPr lang="zh-CN" altLang="en-US" sz="3600" b="1" dirty="0"/>
              <a:t>这样的一个人，怎能不让鲁迅深深的怀念呢？</a:t>
            </a:r>
            <a:endParaRPr lang="zh-CN" altLang="en-US" sz="3600" b="1" dirty="0"/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371637" y="4077072"/>
            <a:ext cx="8448836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最后两个自然段，直接抒发了对长妈妈的深切怀念之情。文章最后一句</a:t>
            </a:r>
            <a:r>
              <a:rPr lang="zh-CN" altLang="en-US" sz="2800" b="1" dirty="0">
                <a:latin typeface="Arial" panose="020B0604020202020204"/>
              </a:rPr>
              <a:t>“</a:t>
            </a:r>
            <a:r>
              <a:rPr lang="zh-CN" altLang="en-US" sz="2800" b="1" dirty="0">
                <a:latin typeface="宋体" panose="02010600030101010101" pitchFamily="2" charset="-122"/>
              </a:rPr>
              <a:t>仁厚黑暗的地母啊，愿在你的怀里永安她的魂灵</a:t>
            </a:r>
            <a:r>
              <a:rPr lang="en-US" altLang="zh-CN" sz="2800" b="1" dirty="0"/>
              <a:t>!</a:t>
            </a:r>
            <a:r>
              <a:rPr lang="en-US" altLang="zh-CN" sz="2800" b="1" dirty="0">
                <a:latin typeface="Arial" panose="020B0604020202020204"/>
              </a:rPr>
              <a:t>”</a:t>
            </a:r>
            <a:r>
              <a:rPr lang="zh-CN" altLang="en-US" sz="2800" b="1" dirty="0">
                <a:latin typeface="宋体" panose="02010600030101010101" pitchFamily="2" charset="-122"/>
              </a:rPr>
              <a:t>这正是作者深沉怀念的真实写照。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1066800" y="5679052"/>
            <a:ext cx="51847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有感情地朗读最后两个自然段。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19872" y="478413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欲扬先抑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/>
      <p:bldP spid="35848" grpId="0"/>
      <p:bldP spid="35849" grpId="0"/>
      <p:bldP spid="35850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WordArt 2" descr="纸袋"/>
          <p:cNvSpPr>
            <a:spLocks noChangeArrowheads="1" noChangeShapeType="1" noTextEdit="1"/>
          </p:cNvSpPr>
          <p:nvPr/>
        </p:nvSpPr>
        <p:spPr bwMode="auto">
          <a:xfrm>
            <a:off x="381000" y="0"/>
            <a:ext cx="2895600" cy="1905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Left">
                <a:rot lat="0" lon="20519999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miter lim="800000"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自由探讨</a:t>
            </a:r>
            <a:endParaRPr lang="zh-CN" altLang="en-US" sz="3600" kern="10">
              <a:ln w="9525">
                <a:miter lim="800000"/>
              </a:ln>
              <a:blipFill dpi="0" rotWithShape="0">
                <a:blip r:embed="rId1"/>
                <a:srcRect/>
                <a:tile tx="0" ty="0" sx="100000" sy="100000" flip="none" algn="tl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2971800" y="357187"/>
            <a:ext cx="55626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CC0000"/>
                </a:solidFill>
              </a:rPr>
              <a:t>“</a:t>
            </a:r>
            <a:r>
              <a:rPr lang="zh-CN" altLang="en-US" sz="3600" b="1" dirty="0">
                <a:solidFill>
                  <a:srgbClr val="CC0000"/>
                </a:solidFill>
              </a:rPr>
              <a:t>为什么题目不用‘长妈妈’而用‘阿长’ ”？</a:t>
            </a:r>
            <a:endParaRPr lang="zh-CN" altLang="en-US" sz="3600" b="1" dirty="0">
              <a:solidFill>
                <a:srgbClr val="CC0000"/>
              </a:solidFill>
            </a:endParaRPr>
          </a:p>
        </p:txBody>
      </p:sp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0" y="2057400"/>
            <a:ext cx="9144000" cy="405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      </a:t>
            </a:r>
            <a:r>
              <a:rPr lang="zh-CN" altLang="en-US" sz="3200"/>
              <a:t>文章的题目其实已表明文章用了抑笔。文章前一部分所写的人物言行多用抑笔，诸如“不大佩服她”、“讨厌”、“不耐烦”、“麻烦”等若用“妈妈”，与内容不符；再则，“阿长”与</a:t>
            </a:r>
            <a:r>
              <a:rPr lang="en-US" altLang="zh-CN" sz="3200"/>
              <a:t>《</a:t>
            </a:r>
            <a:r>
              <a:rPr lang="zh-CN" altLang="en-US" sz="3200"/>
              <a:t>山海经</a:t>
            </a:r>
            <a:r>
              <a:rPr lang="en-US" altLang="zh-CN" sz="3200"/>
              <a:t>》</a:t>
            </a:r>
            <a:r>
              <a:rPr lang="zh-CN" altLang="en-US" sz="3200"/>
              <a:t>连接，是一个看似矛盾的联系，一个文盲妇女与一本古典名著怎么联系起来呢，引起读者的好奇心；再则，题目用的是</a:t>
            </a:r>
            <a:r>
              <a:rPr lang="en-US" altLang="zh-CN" sz="3200"/>
              <a:t>46</a:t>
            </a:r>
            <a:r>
              <a:rPr lang="zh-CN" altLang="en-US" sz="3200"/>
              <a:t>岁写作时的口气，宜用“阿长”称呼，用“阿”字又有亲昵的意味。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 animBg="1"/>
      <p:bldP spid="83971" grpId="0" autoUpdateAnimBg="0"/>
      <p:bldP spid="83972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4495800" y="5656263"/>
            <a:ext cx="2190750" cy="973137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新的敬意</a:t>
            </a:r>
            <a:endParaRPr lang="zh-CN" altLang="en-US" sz="3200" b="1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2667000" y="5656263"/>
            <a:ext cx="1828800" cy="973137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热爱关心</a:t>
            </a:r>
            <a:endParaRPr lang="zh-CN" altLang="en-US" sz="3200" b="1">
              <a:solidFill>
                <a:srgbClr val="0000FF"/>
              </a:solidFill>
              <a:ea typeface="楷体_GB2312" pitchFamily="49" charset="-122"/>
            </a:endParaRPr>
          </a:p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孩子</a:t>
            </a:r>
            <a:endParaRPr lang="zh-CN" altLang="en-US" sz="2800"/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228600" y="5656263"/>
            <a:ext cx="2438400" cy="973137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为“我”买</a:t>
            </a:r>
            <a:endParaRPr lang="zh-CN" altLang="en-US" sz="3200" b="1">
              <a:solidFill>
                <a:srgbClr val="0000FF"/>
              </a:solidFill>
              <a:ea typeface="楷体_GB2312" pitchFamily="49" charset="-122"/>
            </a:endParaRPr>
          </a:p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rgbClr val="0000FF"/>
                </a:solidFill>
                <a:ea typeface="楷体_GB2312" pitchFamily="49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山海经</a:t>
            </a:r>
            <a:r>
              <a:rPr lang="en-US" altLang="zh-CN" sz="3200" b="1">
                <a:solidFill>
                  <a:srgbClr val="0000FF"/>
                </a:solidFill>
                <a:ea typeface="楷体_GB2312" pitchFamily="49" charset="-122"/>
              </a:rPr>
              <a:t>》</a:t>
            </a:r>
            <a:endParaRPr lang="en-US" altLang="zh-CN" sz="3200" b="1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4495800" y="4465638"/>
            <a:ext cx="2190750" cy="1190625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特别的敬意</a:t>
            </a:r>
            <a:endParaRPr lang="zh-CN" altLang="en-US" sz="2800"/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2667000" y="4465638"/>
            <a:ext cx="1828800" cy="1190625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无知、淳朴</a:t>
            </a:r>
            <a:endParaRPr lang="zh-CN" altLang="en-US" sz="3200" b="1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228600" y="4465638"/>
            <a:ext cx="2438400" cy="1190625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讲“长毛”</a:t>
            </a:r>
            <a:endParaRPr lang="zh-CN" altLang="en-US" sz="3200" b="1">
              <a:solidFill>
                <a:srgbClr val="0000FF"/>
              </a:solidFill>
              <a:ea typeface="楷体_GB2312" pitchFamily="49" charset="-122"/>
            </a:endParaRPr>
          </a:p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的故事</a:t>
            </a:r>
            <a:endParaRPr lang="zh-CN" altLang="en-US" sz="2800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4495800" y="3492500"/>
            <a:ext cx="2190750" cy="973138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不耐烦</a:t>
            </a:r>
            <a:endParaRPr lang="zh-CN" altLang="en-US" sz="2800"/>
          </a:p>
        </p:txBody>
      </p:sp>
      <p:sp>
        <p:nvSpPr>
          <p:cNvPr id="40969" name="Rectangle 9"/>
          <p:cNvSpPr>
            <a:spLocks noChangeArrowheads="1"/>
          </p:cNvSpPr>
          <p:nvPr/>
        </p:nvSpPr>
        <p:spPr bwMode="auto">
          <a:xfrm>
            <a:off x="2667000" y="3492500"/>
            <a:ext cx="1828800" cy="973138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善良真诚</a:t>
            </a:r>
            <a:endParaRPr lang="zh-CN" altLang="en-US" sz="3200" b="1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228600" y="3492500"/>
            <a:ext cx="2438400" cy="973138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令人厌烦</a:t>
            </a:r>
            <a:endParaRPr lang="zh-CN" altLang="en-US" sz="3200" b="1">
              <a:solidFill>
                <a:srgbClr val="0000FF"/>
              </a:solidFill>
              <a:ea typeface="楷体_GB2312" pitchFamily="49" charset="-122"/>
            </a:endParaRPr>
          </a:p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的规矩</a:t>
            </a:r>
            <a:endParaRPr lang="zh-CN" altLang="en-US" sz="3200" b="1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40971" name="Rectangle 11"/>
          <p:cNvSpPr>
            <a:spLocks noChangeArrowheads="1"/>
          </p:cNvSpPr>
          <p:nvPr/>
        </p:nvSpPr>
        <p:spPr bwMode="auto">
          <a:xfrm>
            <a:off x="2667000" y="2517775"/>
            <a:ext cx="1828800" cy="974725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粗俗、</a:t>
            </a:r>
            <a:endParaRPr lang="zh-CN" altLang="en-US" sz="3200" b="1">
              <a:solidFill>
                <a:srgbClr val="0000FF"/>
              </a:solidFill>
              <a:ea typeface="楷体_GB2312" pitchFamily="49" charset="-122"/>
            </a:endParaRPr>
          </a:p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不拘小节</a:t>
            </a:r>
            <a:endParaRPr lang="zh-CN" altLang="en-US" sz="3200" b="1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228600" y="2517775"/>
            <a:ext cx="2438400" cy="974725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0000FF"/>
                </a:solidFill>
                <a:ea typeface="楷体_GB2312" pitchFamily="49" charset="-122"/>
              </a:rPr>
              <a:t>摆成“大”字</a:t>
            </a:r>
            <a:endParaRPr lang="zh-CN" altLang="en-US" sz="2800" b="1" dirty="0">
              <a:solidFill>
                <a:srgbClr val="0000FF"/>
              </a:solidFill>
              <a:ea typeface="楷体_GB2312" pitchFamily="49" charset="-122"/>
            </a:endParaRPr>
          </a:p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0000FF"/>
                </a:solidFill>
                <a:ea typeface="楷体_GB2312" pitchFamily="49" charset="-122"/>
              </a:rPr>
              <a:t>的睡相</a:t>
            </a:r>
            <a:endParaRPr lang="zh-CN" altLang="en-US" sz="2800" b="1" dirty="0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40973" name="Rectangle 13"/>
          <p:cNvSpPr>
            <a:spLocks noChangeArrowheads="1"/>
          </p:cNvSpPr>
          <p:nvPr/>
        </p:nvSpPr>
        <p:spPr bwMode="auto">
          <a:xfrm>
            <a:off x="6686550" y="1495425"/>
            <a:ext cx="2152650" cy="5133975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先</a:t>
            </a:r>
            <a:endParaRPr lang="zh-CN" altLang="en-US" sz="3200" b="1">
              <a:solidFill>
                <a:srgbClr val="0000FF"/>
              </a:solidFill>
              <a:ea typeface="楷体_GB2312" pitchFamily="49" charset="-122"/>
            </a:endParaRPr>
          </a:p>
          <a:p>
            <a:pPr algn="ctr" fontAlgn="ctr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抑</a:t>
            </a:r>
            <a:endParaRPr lang="zh-CN" altLang="en-US" sz="3200" b="1">
              <a:solidFill>
                <a:srgbClr val="0000FF"/>
              </a:solidFill>
              <a:ea typeface="楷体_GB2312" pitchFamily="49" charset="-122"/>
            </a:endParaRPr>
          </a:p>
          <a:p>
            <a:pPr algn="ctr" fontAlgn="ctr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后</a:t>
            </a:r>
            <a:endParaRPr lang="zh-CN" altLang="en-US" sz="3200" b="1">
              <a:solidFill>
                <a:srgbClr val="0000FF"/>
              </a:solidFill>
              <a:ea typeface="楷体_GB2312" pitchFamily="49" charset="-122"/>
            </a:endParaRPr>
          </a:p>
          <a:p>
            <a:pPr algn="ctr" fontAlgn="ctr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扬</a:t>
            </a:r>
            <a:endParaRPr lang="zh-CN" altLang="en-US" sz="3200" b="1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40974" name="Rectangle 14"/>
          <p:cNvSpPr>
            <a:spLocks noChangeArrowheads="1"/>
          </p:cNvSpPr>
          <p:nvPr/>
        </p:nvSpPr>
        <p:spPr bwMode="auto">
          <a:xfrm>
            <a:off x="4495800" y="1495425"/>
            <a:ext cx="2190750" cy="1997075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不大佩服</a:t>
            </a:r>
            <a:endParaRPr lang="zh-CN" altLang="en-US" sz="3200" b="1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40975" name="Rectangle 15"/>
          <p:cNvSpPr>
            <a:spLocks noChangeArrowheads="1"/>
          </p:cNvSpPr>
          <p:nvPr/>
        </p:nvSpPr>
        <p:spPr bwMode="auto">
          <a:xfrm>
            <a:off x="2667000" y="1495425"/>
            <a:ext cx="1828800" cy="1022350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饶舌多事</a:t>
            </a:r>
            <a:endParaRPr lang="zh-CN" altLang="en-US" sz="3200" b="1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40976" name="Rectangle 16"/>
          <p:cNvSpPr>
            <a:spLocks noChangeArrowheads="1"/>
          </p:cNvSpPr>
          <p:nvPr/>
        </p:nvSpPr>
        <p:spPr bwMode="auto">
          <a:xfrm>
            <a:off x="228600" y="1495425"/>
            <a:ext cx="2438400" cy="1022350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切切察察</a:t>
            </a:r>
            <a:endParaRPr lang="zh-CN" altLang="en-US" sz="3200" b="1">
              <a:solidFill>
                <a:srgbClr val="0000FF"/>
              </a:solidFill>
              <a:ea typeface="楷体_GB2312" pitchFamily="49" charset="-122"/>
            </a:endParaRPr>
          </a:p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的毛病</a:t>
            </a:r>
            <a:endParaRPr lang="zh-CN" altLang="en-US" sz="2800"/>
          </a:p>
        </p:txBody>
      </p:sp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6686550" y="304800"/>
            <a:ext cx="2152650" cy="1190625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写作手法</a:t>
            </a:r>
            <a:endParaRPr lang="zh-CN" altLang="en-US" sz="3200" b="1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40978" name="Rectangle 18"/>
          <p:cNvSpPr>
            <a:spLocks noChangeArrowheads="1"/>
          </p:cNvSpPr>
          <p:nvPr/>
        </p:nvSpPr>
        <p:spPr bwMode="auto">
          <a:xfrm>
            <a:off x="4495800" y="304800"/>
            <a:ext cx="2190750" cy="1190625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rgbClr val="0000FF"/>
                </a:solidFill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我”的感情变化</a:t>
            </a:r>
            <a:endParaRPr lang="zh-CN" altLang="en-US" sz="3200" b="1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40979" name="Rectangle 19"/>
          <p:cNvSpPr>
            <a:spLocks noChangeArrowheads="1"/>
          </p:cNvSpPr>
          <p:nvPr/>
        </p:nvSpPr>
        <p:spPr bwMode="auto">
          <a:xfrm>
            <a:off x="2667000" y="304800"/>
            <a:ext cx="1828800" cy="1190625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人物性格</a:t>
            </a:r>
            <a:endParaRPr lang="zh-CN" altLang="en-US" sz="3200" b="1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40980" name="Rectangle 20"/>
          <p:cNvSpPr>
            <a:spLocks noChangeArrowheads="1"/>
          </p:cNvSpPr>
          <p:nvPr/>
        </p:nvSpPr>
        <p:spPr bwMode="auto">
          <a:xfrm>
            <a:off x="228600" y="304800"/>
            <a:ext cx="2438400" cy="1190625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事</a:t>
            </a:r>
            <a:endParaRPr lang="zh-CN" altLang="en-US" sz="2800"/>
          </a:p>
        </p:txBody>
      </p:sp>
      <p:sp>
        <p:nvSpPr>
          <p:cNvPr id="40981" name="Line 21"/>
          <p:cNvSpPr>
            <a:spLocks noChangeShapeType="1"/>
          </p:cNvSpPr>
          <p:nvPr/>
        </p:nvSpPr>
        <p:spPr bwMode="auto">
          <a:xfrm>
            <a:off x="228600" y="304800"/>
            <a:ext cx="8610600" cy="1588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2" name="Line 22"/>
          <p:cNvSpPr>
            <a:spLocks noChangeShapeType="1"/>
          </p:cNvSpPr>
          <p:nvPr/>
        </p:nvSpPr>
        <p:spPr bwMode="auto">
          <a:xfrm>
            <a:off x="228600" y="1495425"/>
            <a:ext cx="8610600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3" name="Line 23"/>
          <p:cNvSpPr>
            <a:spLocks noChangeShapeType="1"/>
          </p:cNvSpPr>
          <p:nvPr/>
        </p:nvSpPr>
        <p:spPr bwMode="auto">
          <a:xfrm>
            <a:off x="228600" y="2517775"/>
            <a:ext cx="4267200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4" name="Line 24"/>
          <p:cNvSpPr>
            <a:spLocks noChangeShapeType="1"/>
          </p:cNvSpPr>
          <p:nvPr/>
        </p:nvSpPr>
        <p:spPr bwMode="auto">
          <a:xfrm>
            <a:off x="228600" y="3492500"/>
            <a:ext cx="6457950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5" name="Line 25"/>
          <p:cNvSpPr>
            <a:spLocks noChangeShapeType="1"/>
          </p:cNvSpPr>
          <p:nvPr/>
        </p:nvSpPr>
        <p:spPr bwMode="auto">
          <a:xfrm>
            <a:off x="228600" y="4465638"/>
            <a:ext cx="6457950" cy="15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6" name="Line 26"/>
          <p:cNvSpPr>
            <a:spLocks noChangeShapeType="1"/>
          </p:cNvSpPr>
          <p:nvPr/>
        </p:nvSpPr>
        <p:spPr bwMode="auto">
          <a:xfrm>
            <a:off x="228600" y="5656263"/>
            <a:ext cx="6457950" cy="15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7" name="Line 27"/>
          <p:cNvSpPr>
            <a:spLocks noChangeShapeType="1"/>
          </p:cNvSpPr>
          <p:nvPr/>
        </p:nvSpPr>
        <p:spPr bwMode="auto">
          <a:xfrm>
            <a:off x="228600" y="6629400"/>
            <a:ext cx="8610600" cy="1588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8" name="Line 28"/>
          <p:cNvSpPr>
            <a:spLocks noChangeShapeType="1"/>
          </p:cNvSpPr>
          <p:nvPr/>
        </p:nvSpPr>
        <p:spPr bwMode="auto">
          <a:xfrm>
            <a:off x="228600" y="304800"/>
            <a:ext cx="1588" cy="63246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9" name="Line 29"/>
          <p:cNvSpPr>
            <a:spLocks noChangeShapeType="1"/>
          </p:cNvSpPr>
          <p:nvPr/>
        </p:nvSpPr>
        <p:spPr bwMode="auto">
          <a:xfrm>
            <a:off x="2667000" y="0"/>
            <a:ext cx="1588" cy="6629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90" name="Line 30"/>
          <p:cNvSpPr>
            <a:spLocks noChangeShapeType="1"/>
          </p:cNvSpPr>
          <p:nvPr/>
        </p:nvSpPr>
        <p:spPr bwMode="auto">
          <a:xfrm>
            <a:off x="4495800" y="304800"/>
            <a:ext cx="1588" cy="6324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91" name="Line 31"/>
          <p:cNvSpPr>
            <a:spLocks noChangeShapeType="1"/>
          </p:cNvSpPr>
          <p:nvPr/>
        </p:nvSpPr>
        <p:spPr bwMode="auto">
          <a:xfrm>
            <a:off x="6686550" y="304800"/>
            <a:ext cx="1588" cy="6324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92" name="Line 32"/>
          <p:cNvSpPr>
            <a:spLocks noChangeShapeType="1"/>
          </p:cNvSpPr>
          <p:nvPr/>
        </p:nvSpPr>
        <p:spPr bwMode="auto">
          <a:xfrm>
            <a:off x="8915400" y="304800"/>
            <a:ext cx="1588" cy="63246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nimBg="1" autoUpdateAnimBg="0"/>
      <p:bldP spid="40963" grpId="0" animBg="1" autoUpdateAnimBg="0"/>
      <p:bldP spid="40964" grpId="0" animBg="1" autoUpdateAnimBg="0"/>
      <p:bldP spid="40965" grpId="0" animBg="1" autoUpdateAnimBg="0"/>
      <p:bldP spid="40966" grpId="0" animBg="1" autoUpdateAnimBg="0"/>
      <p:bldP spid="40967" grpId="0" animBg="1" autoUpdateAnimBg="0"/>
      <p:bldP spid="40968" grpId="0" animBg="1" autoUpdateAnimBg="0"/>
      <p:bldP spid="40969" grpId="0" animBg="1" autoUpdateAnimBg="0"/>
      <p:bldP spid="40970" grpId="0" animBg="1" autoUpdateAnimBg="0"/>
      <p:bldP spid="40971" grpId="0" animBg="1" autoUpdateAnimBg="0"/>
      <p:bldP spid="40972" grpId="0" animBg="1" autoUpdateAnimBg="0"/>
      <p:bldP spid="40973" grpId="0" animBg="1" autoUpdateAnimBg="0"/>
      <p:bldP spid="40974" grpId="0" animBg="1" autoUpdateAnimBg="0"/>
      <p:bldP spid="40975" grpId="0" animBg="1" autoUpdateAnimBg="0"/>
      <p:bldP spid="40976" grpId="0" animBg="1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2895600" y="0"/>
            <a:ext cx="2514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华文新魏" pitchFamily="2" charset="-122"/>
              </a:rPr>
              <a:t>总结</a:t>
            </a:r>
            <a:r>
              <a:rPr kumimoji="1"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华文新魏" pitchFamily="2" charset="-122"/>
              </a:rPr>
              <a:t>全文</a:t>
            </a:r>
            <a:endParaRPr kumimoji="1"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grpSp>
        <p:nvGrpSpPr>
          <p:cNvPr id="79875" name="Group 3"/>
          <p:cNvGrpSpPr/>
          <p:nvPr/>
        </p:nvGrpSpPr>
        <p:grpSpPr bwMode="auto">
          <a:xfrm>
            <a:off x="0" y="685800"/>
            <a:ext cx="609600" cy="5715000"/>
            <a:chOff x="0" y="432"/>
            <a:chExt cx="384" cy="3600"/>
          </a:xfrm>
        </p:grpSpPr>
        <p:sp>
          <p:nvSpPr>
            <p:cNvPr id="79876" name="Text Box 4"/>
            <p:cNvSpPr txBox="1">
              <a:spLocks noChangeArrowheads="1"/>
            </p:cNvSpPr>
            <p:nvPr/>
          </p:nvSpPr>
          <p:spPr bwMode="auto">
            <a:xfrm>
              <a:off x="0" y="1344"/>
              <a:ext cx="346" cy="12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ea typeface="华文中宋" pitchFamily="2" charset="-122"/>
                </a:rPr>
                <a:t>先 扬 后 抑</a:t>
              </a:r>
              <a:endPara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endParaRPr>
            </a:p>
          </p:txBody>
        </p:sp>
        <p:sp>
          <p:nvSpPr>
            <p:cNvPr id="79877" name="Line 5"/>
            <p:cNvSpPr>
              <a:spLocks noChangeShapeType="1"/>
            </p:cNvSpPr>
            <p:nvPr/>
          </p:nvSpPr>
          <p:spPr bwMode="auto">
            <a:xfrm>
              <a:off x="384" y="432"/>
              <a:ext cx="0" cy="3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9878" name="Group 6"/>
          <p:cNvGrpSpPr/>
          <p:nvPr/>
        </p:nvGrpSpPr>
        <p:grpSpPr bwMode="auto">
          <a:xfrm>
            <a:off x="8382000" y="457200"/>
            <a:ext cx="762000" cy="5638800"/>
            <a:chOff x="5280" y="288"/>
            <a:chExt cx="480" cy="3552"/>
          </a:xfrm>
        </p:grpSpPr>
        <p:sp>
          <p:nvSpPr>
            <p:cNvPr id="79879" name="Text Box 7"/>
            <p:cNvSpPr txBox="1">
              <a:spLocks noChangeArrowheads="1"/>
            </p:cNvSpPr>
            <p:nvPr/>
          </p:nvSpPr>
          <p:spPr bwMode="auto">
            <a:xfrm>
              <a:off x="5328" y="1296"/>
              <a:ext cx="432" cy="1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深</a:t>
              </a:r>
              <a:endPara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切</a:t>
              </a:r>
              <a:endPara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怀</a:t>
              </a:r>
              <a:endPara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念</a:t>
              </a:r>
              <a:endPara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9880" name="Line 8"/>
            <p:cNvSpPr>
              <a:spLocks noChangeShapeType="1"/>
            </p:cNvSpPr>
            <p:nvPr/>
          </p:nvSpPr>
          <p:spPr bwMode="auto">
            <a:xfrm>
              <a:off x="5280" y="288"/>
              <a:ext cx="0" cy="35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9881" name="Group 9"/>
          <p:cNvGrpSpPr/>
          <p:nvPr/>
        </p:nvGrpSpPr>
        <p:grpSpPr bwMode="auto">
          <a:xfrm>
            <a:off x="609600" y="685800"/>
            <a:ext cx="1981200" cy="6019800"/>
            <a:chOff x="384" y="528"/>
            <a:chExt cx="1248" cy="3792"/>
          </a:xfrm>
        </p:grpSpPr>
        <p:sp>
          <p:nvSpPr>
            <p:cNvPr id="79882" name="Text Box 10"/>
            <p:cNvSpPr txBox="1">
              <a:spLocks noChangeArrowheads="1"/>
            </p:cNvSpPr>
            <p:nvPr/>
          </p:nvSpPr>
          <p:spPr bwMode="auto">
            <a:xfrm>
              <a:off x="384" y="1296"/>
              <a:ext cx="1104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华文中宋" pitchFamily="2" charset="-122"/>
                </a:rPr>
                <a:t>不太佩服</a:t>
              </a:r>
              <a:endPara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endParaRPr>
            </a:p>
          </p:txBody>
        </p:sp>
        <p:sp>
          <p:nvSpPr>
            <p:cNvPr id="79883" name="Text Box 11"/>
            <p:cNvSpPr txBox="1">
              <a:spLocks noChangeArrowheads="1"/>
            </p:cNvSpPr>
            <p:nvPr/>
          </p:nvSpPr>
          <p:spPr bwMode="auto">
            <a:xfrm>
              <a:off x="432" y="2256"/>
              <a:ext cx="864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华文中宋" pitchFamily="2" charset="-122"/>
                </a:rPr>
                <a:t>不耐烦</a:t>
              </a:r>
              <a:endPara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endParaRPr>
            </a:p>
          </p:txBody>
        </p:sp>
        <p:sp>
          <p:nvSpPr>
            <p:cNvPr id="79884" name="Text Box 12"/>
            <p:cNvSpPr txBox="1">
              <a:spLocks noChangeArrowheads="1"/>
            </p:cNvSpPr>
            <p:nvPr/>
          </p:nvSpPr>
          <p:spPr bwMode="auto">
            <a:xfrm>
              <a:off x="384" y="2928"/>
              <a:ext cx="124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华文中宋" pitchFamily="2" charset="-122"/>
                </a:rPr>
                <a:t>空前的敬意</a:t>
              </a:r>
              <a:endPara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endParaRPr>
            </a:p>
          </p:txBody>
        </p:sp>
        <p:sp>
          <p:nvSpPr>
            <p:cNvPr id="79885" name="Text Box 13"/>
            <p:cNvSpPr txBox="1">
              <a:spLocks noChangeArrowheads="1"/>
            </p:cNvSpPr>
            <p:nvPr/>
          </p:nvSpPr>
          <p:spPr bwMode="auto">
            <a:xfrm>
              <a:off x="432" y="3456"/>
              <a:ext cx="1104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华文中宋" pitchFamily="2" charset="-122"/>
                </a:rPr>
                <a:t>新的敬意</a:t>
              </a:r>
              <a:endPara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endParaRPr>
            </a:p>
          </p:txBody>
        </p:sp>
        <p:sp>
          <p:nvSpPr>
            <p:cNvPr id="79886" name="Text Box 14"/>
            <p:cNvSpPr txBox="1">
              <a:spLocks noChangeArrowheads="1"/>
            </p:cNvSpPr>
            <p:nvPr/>
          </p:nvSpPr>
          <p:spPr bwMode="auto">
            <a:xfrm>
              <a:off x="432" y="528"/>
              <a:ext cx="960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28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华文中宋" pitchFamily="2" charset="-122"/>
                </a:rPr>
                <a:t>憎恶</a:t>
              </a:r>
              <a:endParaRPr kumimoji="1"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endParaRPr>
            </a:p>
          </p:txBody>
        </p:sp>
        <p:sp>
          <p:nvSpPr>
            <p:cNvPr id="79887" name="Text Box 15"/>
            <p:cNvSpPr txBox="1">
              <a:spLocks noChangeArrowheads="1"/>
            </p:cNvSpPr>
            <p:nvPr/>
          </p:nvSpPr>
          <p:spPr bwMode="auto">
            <a:xfrm>
              <a:off x="480" y="3993"/>
              <a:ext cx="816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华文中宋" pitchFamily="2" charset="-122"/>
                </a:rPr>
                <a:t>祝福</a:t>
              </a:r>
              <a:endPara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endParaRPr>
            </a:p>
          </p:txBody>
        </p:sp>
        <p:sp>
          <p:nvSpPr>
            <p:cNvPr id="79888" name="Line 16"/>
            <p:cNvSpPr>
              <a:spLocks noChangeShapeType="1"/>
            </p:cNvSpPr>
            <p:nvPr/>
          </p:nvSpPr>
          <p:spPr bwMode="auto">
            <a:xfrm>
              <a:off x="912" y="91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889" name="Line 17"/>
            <p:cNvSpPr>
              <a:spLocks noChangeShapeType="1"/>
            </p:cNvSpPr>
            <p:nvPr/>
          </p:nvSpPr>
          <p:spPr bwMode="auto">
            <a:xfrm>
              <a:off x="912" y="1680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890" name="Line 18"/>
            <p:cNvSpPr>
              <a:spLocks noChangeShapeType="1"/>
            </p:cNvSpPr>
            <p:nvPr/>
          </p:nvSpPr>
          <p:spPr bwMode="auto">
            <a:xfrm>
              <a:off x="912" y="2544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891" name="Line 19"/>
            <p:cNvSpPr>
              <a:spLocks noChangeShapeType="1"/>
            </p:cNvSpPr>
            <p:nvPr/>
          </p:nvSpPr>
          <p:spPr bwMode="auto">
            <a:xfrm>
              <a:off x="912" y="326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892" name="Line 20"/>
            <p:cNvSpPr>
              <a:spLocks noChangeShapeType="1"/>
            </p:cNvSpPr>
            <p:nvPr/>
          </p:nvSpPr>
          <p:spPr bwMode="auto">
            <a:xfrm>
              <a:off x="912" y="374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9893" name="Group 21"/>
          <p:cNvGrpSpPr/>
          <p:nvPr/>
        </p:nvGrpSpPr>
        <p:grpSpPr bwMode="auto">
          <a:xfrm>
            <a:off x="2209800" y="495300"/>
            <a:ext cx="6140450" cy="5486400"/>
            <a:chOff x="1392" y="432"/>
            <a:chExt cx="3868" cy="3456"/>
          </a:xfrm>
        </p:grpSpPr>
        <p:grpSp>
          <p:nvGrpSpPr>
            <p:cNvPr id="79894" name="Group 22"/>
            <p:cNvGrpSpPr/>
            <p:nvPr/>
          </p:nvGrpSpPr>
          <p:grpSpPr bwMode="auto">
            <a:xfrm>
              <a:off x="1440" y="432"/>
              <a:ext cx="3820" cy="3456"/>
              <a:chOff x="1440" y="432"/>
              <a:chExt cx="3820" cy="3456"/>
            </a:xfrm>
          </p:grpSpPr>
          <p:sp>
            <p:nvSpPr>
              <p:cNvPr id="79895" name="Text Box 23"/>
              <p:cNvSpPr txBox="1">
                <a:spLocks noChangeArrowheads="1"/>
              </p:cNvSpPr>
              <p:nvPr/>
            </p:nvSpPr>
            <p:spPr bwMode="auto">
              <a:xfrm>
                <a:off x="2556" y="432"/>
                <a:ext cx="2704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400" b="1">
                    <a:latin typeface="Times New Roman" panose="02020603050405020304" pitchFamily="18" charset="0"/>
                  </a:rPr>
                  <a:t>称呼及其由来</a:t>
                </a:r>
                <a:r>
                  <a:rPr kumimoji="1" lang="en-US" altLang="zh-CN" sz="2400" b="1">
                    <a:latin typeface="Times New Roman" panose="02020603050405020304" pitchFamily="18" charset="0"/>
                  </a:rPr>
                  <a:t>——</a:t>
                </a:r>
                <a:r>
                  <a:rPr kumimoji="1" lang="zh-CN" altLang="en-US" sz="2400" b="1">
                    <a:latin typeface="Times New Roman" panose="02020603050405020304" pitchFamily="18" charset="0"/>
                  </a:rPr>
                  <a:t>地位卑贱</a:t>
                </a:r>
                <a:endParaRPr kumimoji="1" lang="zh-CN" altLang="en-US" sz="2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9896" name="Text Box 24"/>
              <p:cNvSpPr txBox="1">
                <a:spLocks noChangeArrowheads="1"/>
              </p:cNvSpPr>
              <p:nvPr/>
            </p:nvSpPr>
            <p:spPr bwMode="auto">
              <a:xfrm>
                <a:off x="2508" y="720"/>
                <a:ext cx="249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400" b="1">
                    <a:latin typeface="Times New Roman" panose="02020603050405020304" pitchFamily="18" charset="0"/>
                  </a:rPr>
                  <a:t>外形黄胖而矮</a:t>
                </a:r>
                <a:r>
                  <a:rPr kumimoji="1" lang="en-US" altLang="zh-CN" sz="2400" b="1">
                    <a:latin typeface="Times New Roman" panose="02020603050405020304" pitchFamily="18" charset="0"/>
                  </a:rPr>
                  <a:t>——</a:t>
                </a:r>
                <a:r>
                  <a:rPr kumimoji="1" lang="zh-CN" altLang="en-US" sz="2400" b="1">
                    <a:latin typeface="Times New Roman" panose="02020603050405020304" pitchFamily="18" charset="0"/>
                  </a:rPr>
                  <a:t>长相丑</a:t>
                </a:r>
                <a:endParaRPr kumimoji="1" lang="zh-CN" altLang="en-US" sz="2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9897" name="Text Box 25"/>
              <p:cNvSpPr txBox="1">
                <a:spLocks noChangeArrowheads="1"/>
              </p:cNvSpPr>
              <p:nvPr/>
            </p:nvSpPr>
            <p:spPr bwMode="auto">
              <a:xfrm>
                <a:off x="2700" y="1056"/>
                <a:ext cx="1872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>
                    <a:latin typeface="Times New Roman" panose="02020603050405020304" pitchFamily="18" charset="0"/>
                  </a:rPr>
                  <a:t>1</a:t>
                </a:r>
                <a:r>
                  <a:rPr kumimoji="1" lang="zh-CN" altLang="en-US" sz="2400" b="1">
                    <a:latin typeface="Times New Roman" panose="02020603050405020304" pitchFamily="18" charset="0"/>
                  </a:rPr>
                  <a:t>喜欢切切察察</a:t>
                </a:r>
                <a:endParaRPr kumimoji="1" lang="zh-CN" altLang="en-US" sz="2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9898" name="Text Box 26"/>
              <p:cNvSpPr txBox="1">
                <a:spLocks noChangeArrowheads="1"/>
              </p:cNvSpPr>
              <p:nvPr/>
            </p:nvSpPr>
            <p:spPr bwMode="auto">
              <a:xfrm>
                <a:off x="1452" y="1392"/>
                <a:ext cx="119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400" b="1">
                    <a:latin typeface="Times New Roman" panose="02020603050405020304" pitchFamily="18" charset="0"/>
                  </a:rPr>
                  <a:t>不好的习惯</a:t>
                </a:r>
                <a:endParaRPr kumimoji="1" lang="zh-CN" altLang="en-US" sz="2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9899" name="Text Box 27"/>
              <p:cNvSpPr txBox="1">
                <a:spLocks noChangeArrowheads="1"/>
              </p:cNvSpPr>
              <p:nvPr/>
            </p:nvSpPr>
            <p:spPr bwMode="auto">
              <a:xfrm>
                <a:off x="2700" y="1344"/>
                <a:ext cx="1743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>
                    <a:latin typeface="Times New Roman" panose="02020603050405020304" pitchFamily="18" charset="0"/>
                  </a:rPr>
                  <a:t>2</a:t>
                </a:r>
                <a:r>
                  <a:rPr kumimoji="1" lang="zh-CN" altLang="en-US" sz="2400" b="1">
                    <a:latin typeface="Times New Roman" panose="02020603050405020304" pitchFamily="18" charset="0"/>
                  </a:rPr>
                  <a:t>限制行动</a:t>
                </a:r>
                <a:endParaRPr kumimoji="1" lang="zh-CN" altLang="en-US" sz="2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9900" name="Text Box 28"/>
              <p:cNvSpPr txBox="1">
                <a:spLocks noChangeArrowheads="1"/>
              </p:cNvSpPr>
              <p:nvPr/>
            </p:nvSpPr>
            <p:spPr bwMode="auto">
              <a:xfrm>
                <a:off x="2652" y="1632"/>
                <a:ext cx="183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>
                    <a:latin typeface="Times New Roman" panose="02020603050405020304" pitchFamily="18" charset="0"/>
                  </a:rPr>
                  <a:t> 3</a:t>
                </a:r>
                <a:r>
                  <a:rPr kumimoji="1" lang="zh-CN" altLang="en-US" sz="2400" b="1">
                    <a:latin typeface="Times New Roman" panose="02020603050405020304" pitchFamily="18" charset="0"/>
                  </a:rPr>
                  <a:t>睡相不好</a:t>
                </a:r>
                <a:endParaRPr kumimoji="1" lang="zh-CN" altLang="en-US" sz="2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9901" name="Text Box 29"/>
              <p:cNvSpPr txBox="1">
                <a:spLocks noChangeArrowheads="1"/>
              </p:cNvSpPr>
              <p:nvPr/>
            </p:nvSpPr>
            <p:spPr bwMode="auto">
              <a:xfrm>
                <a:off x="1452" y="2064"/>
                <a:ext cx="1092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400" b="1">
                    <a:latin typeface="Times New Roman" panose="02020603050405020304" pitchFamily="18" charset="0"/>
                  </a:rPr>
                  <a:t>许多的规矩</a:t>
                </a:r>
                <a:endParaRPr kumimoji="1" lang="zh-CN" altLang="en-US" sz="2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9902" name="Text Box 30"/>
              <p:cNvSpPr txBox="1">
                <a:spLocks noChangeArrowheads="1"/>
              </p:cNvSpPr>
              <p:nvPr/>
            </p:nvSpPr>
            <p:spPr bwMode="auto">
              <a:xfrm>
                <a:off x="2652" y="1920"/>
                <a:ext cx="1300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marL="457200" indent="-4572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914400" indent="-4572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371600" indent="-4572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828800" indent="-4572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286000" indent="-4572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743200" indent="-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3200400" indent="-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657600" indent="-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4114800" indent="-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kumimoji="1" lang="en-US" altLang="zh-CN" sz="2400" b="1">
                    <a:latin typeface="Times New Roman" panose="02020603050405020304" pitchFamily="18" charset="0"/>
                  </a:rPr>
                  <a:t> 4</a:t>
                </a:r>
                <a:r>
                  <a:rPr kumimoji="1" lang="zh-CN" altLang="en-US" sz="2400" b="1">
                    <a:latin typeface="Times New Roman" panose="02020603050405020304" pitchFamily="18" charset="0"/>
                  </a:rPr>
                  <a:t>道恭喜</a:t>
                </a:r>
                <a:endParaRPr kumimoji="1" lang="zh-CN" altLang="en-US" sz="2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9903" name="Text Box 31"/>
              <p:cNvSpPr txBox="1">
                <a:spLocks noChangeArrowheads="1"/>
              </p:cNvSpPr>
              <p:nvPr/>
            </p:nvSpPr>
            <p:spPr bwMode="auto">
              <a:xfrm>
                <a:off x="2700" y="2976"/>
                <a:ext cx="150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>
                    <a:latin typeface="Times New Roman" panose="02020603050405020304" pitchFamily="18" charset="0"/>
                  </a:rPr>
                  <a:t>6“</a:t>
                </a:r>
                <a:r>
                  <a:rPr kumimoji="1" lang="zh-CN" altLang="en-US" sz="2400" b="1">
                    <a:latin typeface="Times New Roman" panose="02020603050405020304" pitchFamily="18" charset="0"/>
                  </a:rPr>
                  <a:t>长毛”的故事</a:t>
                </a:r>
                <a:endParaRPr kumimoji="1" lang="zh-CN" altLang="en-US" sz="2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9904" name="Text Box 32"/>
              <p:cNvSpPr txBox="1">
                <a:spLocks noChangeArrowheads="1"/>
              </p:cNvSpPr>
              <p:nvPr/>
            </p:nvSpPr>
            <p:spPr bwMode="auto">
              <a:xfrm>
                <a:off x="2652" y="3600"/>
                <a:ext cx="145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>
                    <a:latin typeface="Times New Roman" panose="02020603050405020304" pitchFamily="18" charset="0"/>
                    <a:ea typeface="华文中宋" pitchFamily="2" charset="-122"/>
                  </a:rPr>
                  <a:t>7</a:t>
                </a:r>
                <a:r>
                  <a:rPr kumimoji="1" lang="zh-CN" altLang="en-US" sz="2400" b="1">
                    <a:latin typeface="Times New Roman" panose="02020603050405020304" pitchFamily="18" charset="0"/>
                    <a:ea typeface="华文中宋" pitchFamily="2" charset="-122"/>
                  </a:rPr>
                  <a:t>买</a:t>
                </a:r>
                <a:r>
                  <a:rPr kumimoji="1" lang="en-US" altLang="zh-CN" sz="2400" b="1">
                    <a:latin typeface="Times New Roman" panose="02020603050405020304" pitchFamily="18" charset="0"/>
                    <a:ea typeface="华文中宋" pitchFamily="2" charset="-122"/>
                  </a:rPr>
                  <a:t>《</a:t>
                </a:r>
                <a:r>
                  <a:rPr kumimoji="1" lang="zh-CN" altLang="en-US" sz="2400" b="1">
                    <a:latin typeface="Times New Roman" panose="02020603050405020304" pitchFamily="18" charset="0"/>
                    <a:ea typeface="华文中宋" pitchFamily="2" charset="-122"/>
                  </a:rPr>
                  <a:t>山海经</a:t>
                </a:r>
                <a:r>
                  <a:rPr kumimoji="1" lang="en-US" altLang="zh-CN" sz="2400" b="1">
                    <a:latin typeface="Times New Roman" panose="02020603050405020304" pitchFamily="18" charset="0"/>
                    <a:ea typeface="华文中宋" pitchFamily="2" charset="-122"/>
                  </a:rPr>
                  <a:t>》</a:t>
                </a:r>
                <a:endParaRPr kumimoji="1" lang="en-US" altLang="zh-CN" sz="2400" b="1">
                  <a:latin typeface="Times New Roman" panose="02020603050405020304" pitchFamily="18" charset="0"/>
                  <a:ea typeface="华文中宋" pitchFamily="2" charset="-122"/>
                </a:endParaRPr>
              </a:p>
            </p:txBody>
          </p:sp>
          <p:sp>
            <p:nvSpPr>
              <p:cNvPr id="79905" name="Text Box 33"/>
              <p:cNvSpPr txBox="1">
                <a:spLocks noChangeArrowheads="1"/>
              </p:cNvSpPr>
              <p:nvPr/>
            </p:nvSpPr>
            <p:spPr bwMode="auto">
              <a:xfrm>
                <a:off x="4092" y="1104"/>
                <a:ext cx="1040" cy="6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400" b="1">
                    <a:latin typeface="Times New Roman" panose="02020603050405020304" pitchFamily="18" charset="0"/>
                  </a:rPr>
                  <a:t>饶舌多事，</a:t>
                </a:r>
                <a:endParaRPr kumimoji="1" lang="zh-CN" altLang="en-US" sz="2400" b="1">
                  <a:latin typeface="Times New Roman" panose="02020603050405020304" pitchFamily="18" charset="0"/>
                </a:endParaRPr>
              </a:p>
              <a:p>
                <a:pPr>
                  <a:spcBef>
                    <a:spcPct val="50000"/>
                  </a:spcBef>
                </a:pPr>
                <a:r>
                  <a:rPr kumimoji="1" lang="zh-CN" altLang="en-US" sz="2400" b="1">
                    <a:latin typeface="Times New Roman" panose="02020603050405020304" pitchFamily="18" charset="0"/>
                  </a:rPr>
                  <a:t>不拘小节</a:t>
                </a:r>
                <a:endParaRPr kumimoji="1" lang="zh-CN" altLang="en-US" sz="2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9906" name="Text Box 34"/>
              <p:cNvSpPr txBox="1">
                <a:spLocks noChangeArrowheads="1"/>
              </p:cNvSpPr>
              <p:nvPr/>
            </p:nvSpPr>
            <p:spPr bwMode="auto">
              <a:xfrm>
                <a:off x="4140" y="1968"/>
                <a:ext cx="988" cy="5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400" b="1">
                    <a:latin typeface="Times New Roman" panose="02020603050405020304" pitchFamily="18" charset="0"/>
                    <a:ea typeface="华文中宋" pitchFamily="2" charset="-122"/>
                  </a:rPr>
                  <a:t>淳朴善良，关心孩子</a:t>
                </a:r>
                <a:endParaRPr kumimoji="1" lang="zh-CN" altLang="en-US" sz="2400" b="1">
                  <a:latin typeface="Times New Roman" panose="02020603050405020304" pitchFamily="18" charset="0"/>
                  <a:ea typeface="华文中宋" pitchFamily="2" charset="-122"/>
                </a:endParaRPr>
              </a:p>
            </p:txBody>
          </p:sp>
          <p:sp>
            <p:nvSpPr>
              <p:cNvPr id="79907" name="Text Box 35"/>
              <p:cNvSpPr txBox="1">
                <a:spLocks noChangeArrowheads="1"/>
              </p:cNvSpPr>
              <p:nvPr/>
            </p:nvSpPr>
            <p:spPr bwMode="auto">
              <a:xfrm>
                <a:off x="2652" y="2208"/>
                <a:ext cx="1404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>
                    <a:latin typeface="Times New Roman" panose="02020603050405020304" pitchFamily="18" charset="0"/>
                  </a:rPr>
                  <a:t> 5</a:t>
                </a:r>
                <a:r>
                  <a:rPr kumimoji="1" lang="zh-CN" altLang="en-US" sz="2400" b="1">
                    <a:latin typeface="Times New Roman" panose="02020603050405020304" pitchFamily="18" charset="0"/>
                  </a:rPr>
                  <a:t>塞福橘</a:t>
                </a:r>
                <a:endParaRPr kumimoji="1" lang="zh-CN" altLang="en-US" sz="2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9908" name="Text Box 36"/>
              <p:cNvSpPr txBox="1">
                <a:spLocks noChangeArrowheads="1"/>
              </p:cNvSpPr>
              <p:nvPr/>
            </p:nvSpPr>
            <p:spPr bwMode="auto">
              <a:xfrm>
                <a:off x="2748" y="3312"/>
                <a:ext cx="124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>
                    <a:latin typeface="Times New Roman" panose="02020603050405020304" pitchFamily="18" charset="0"/>
                  </a:rPr>
                  <a:t>(</a:t>
                </a:r>
                <a:r>
                  <a:rPr kumimoji="1" lang="zh-CN" altLang="en-US" sz="2400" b="1">
                    <a:latin typeface="Times New Roman" panose="02020603050405020304" pitchFamily="18" charset="0"/>
                  </a:rPr>
                  <a:t>谋害隐鼠</a:t>
                </a:r>
                <a:r>
                  <a:rPr kumimoji="1" lang="en-US" altLang="zh-CN" sz="2400" b="1">
                    <a:latin typeface="Times New Roman" panose="02020603050405020304" pitchFamily="18" charset="0"/>
                  </a:rPr>
                  <a:t>)</a:t>
                </a:r>
                <a:endParaRPr kumimoji="1" lang="en-US" altLang="zh-CN" sz="2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9909" name="Text Box 37"/>
              <p:cNvSpPr txBox="1">
                <a:spLocks noChangeArrowheads="1"/>
              </p:cNvSpPr>
              <p:nvPr/>
            </p:nvSpPr>
            <p:spPr bwMode="auto">
              <a:xfrm>
                <a:off x="1476" y="3288"/>
                <a:ext cx="1337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400" b="1">
                    <a:latin typeface="Times New Roman" panose="02020603050405020304" pitchFamily="18" charset="0"/>
                  </a:rPr>
                  <a:t>感动的事情</a:t>
                </a:r>
                <a:endParaRPr kumimoji="1" lang="zh-CN" altLang="en-US" sz="2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9910" name="Text Box 38"/>
              <p:cNvSpPr txBox="1">
                <a:spLocks noChangeArrowheads="1"/>
              </p:cNvSpPr>
              <p:nvPr/>
            </p:nvSpPr>
            <p:spPr bwMode="auto">
              <a:xfrm>
                <a:off x="4152" y="3144"/>
                <a:ext cx="1040" cy="6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400" b="1">
                    <a:latin typeface="Times New Roman" panose="02020603050405020304" pitchFamily="18" charset="0"/>
                  </a:rPr>
                  <a:t>真诚热情，</a:t>
                </a:r>
                <a:endParaRPr kumimoji="1" lang="zh-CN" altLang="en-US" sz="2400" b="1">
                  <a:latin typeface="Times New Roman" panose="02020603050405020304" pitchFamily="18" charset="0"/>
                </a:endParaRPr>
              </a:p>
              <a:p>
                <a:pPr>
                  <a:spcBef>
                    <a:spcPct val="50000"/>
                  </a:spcBef>
                </a:pPr>
                <a:r>
                  <a:rPr kumimoji="1" lang="zh-CN" altLang="en-US" sz="2400" b="1">
                    <a:latin typeface="Times New Roman" panose="02020603050405020304" pitchFamily="18" charset="0"/>
                  </a:rPr>
                  <a:t>乐于助人</a:t>
                </a:r>
                <a:endParaRPr kumimoji="1" lang="zh-CN" altLang="en-US" sz="2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9911" name="AutoShape 39"/>
              <p:cNvSpPr/>
              <p:nvPr/>
            </p:nvSpPr>
            <p:spPr bwMode="auto">
              <a:xfrm>
                <a:off x="3984" y="3084"/>
                <a:ext cx="208" cy="768"/>
              </a:xfrm>
              <a:prstGeom prst="rightBrace">
                <a:avLst>
                  <a:gd name="adj1" fmla="val 3076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1" lang="zh-CN" altLang="zh-CN" sz="2400">
                  <a:latin typeface="Times New Roman" panose="02020603050405020304" pitchFamily="18" charset="0"/>
                  <a:ea typeface="华文中宋" pitchFamily="2" charset="-122"/>
                </a:endParaRPr>
              </a:p>
            </p:txBody>
          </p:sp>
          <p:sp>
            <p:nvSpPr>
              <p:cNvPr id="79912" name="AutoShape 40"/>
              <p:cNvSpPr/>
              <p:nvPr/>
            </p:nvSpPr>
            <p:spPr bwMode="auto">
              <a:xfrm>
                <a:off x="2556" y="3072"/>
                <a:ext cx="156" cy="720"/>
              </a:xfrm>
              <a:prstGeom prst="leftBrace">
                <a:avLst>
                  <a:gd name="adj1" fmla="val 38462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CC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9913" name="AutoShape 41"/>
              <p:cNvSpPr/>
              <p:nvPr/>
            </p:nvSpPr>
            <p:spPr bwMode="auto">
              <a:xfrm>
                <a:off x="2556" y="1968"/>
                <a:ext cx="104" cy="480"/>
              </a:xfrm>
              <a:prstGeom prst="leftBrace">
                <a:avLst>
                  <a:gd name="adj1" fmla="val 38462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CC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9914" name="AutoShape 42"/>
              <p:cNvSpPr/>
              <p:nvPr/>
            </p:nvSpPr>
            <p:spPr bwMode="auto">
              <a:xfrm>
                <a:off x="3900" y="1968"/>
                <a:ext cx="260" cy="480"/>
              </a:xfrm>
              <a:prstGeom prst="rightBrace">
                <a:avLst>
                  <a:gd name="adj1" fmla="val 15385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CC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9915" name="Text Box 43"/>
              <p:cNvSpPr txBox="1">
                <a:spLocks noChangeArrowheads="1"/>
              </p:cNvSpPr>
              <p:nvPr/>
            </p:nvSpPr>
            <p:spPr bwMode="auto">
              <a:xfrm>
                <a:off x="1440" y="2640"/>
                <a:ext cx="1152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CC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zh-CN" altLang="en-US" sz="2400" b="1">
                    <a:latin typeface="Times New Roman" panose="02020603050405020304" pitchFamily="18" charset="0"/>
                    <a:ea typeface="华文中宋" pitchFamily="2" charset="-122"/>
                  </a:rPr>
                  <a:t>很多的道理</a:t>
                </a:r>
                <a:endParaRPr kumimoji="1" lang="zh-CN" altLang="en-US" sz="2400" b="1">
                  <a:latin typeface="Times New Roman" panose="02020603050405020304" pitchFamily="18" charset="0"/>
                  <a:ea typeface="华文中宋" pitchFamily="2" charset="-122"/>
                </a:endParaRPr>
              </a:p>
            </p:txBody>
          </p:sp>
          <p:sp>
            <p:nvSpPr>
              <p:cNvPr id="79916" name="AutoShape 44"/>
              <p:cNvSpPr/>
              <p:nvPr/>
            </p:nvSpPr>
            <p:spPr bwMode="auto">
              <a:xfrm>
                <a:off x="3996" y="1152"/>
                <a:ext cx="156" cy="720"/>
              </a:xfrm>
              <a:prstGeom prst="rightBrace">
                <a:avLst>
                  <a:gd name="adj1" fmla="val 38462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CC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9917" name="AutoShape 45"/>
              <p:cNvSpPr/>
              <p:nvPr/>
            </p:nvSpPr>
            <p:spPr bwMode="auto">
              <a:xfrm>
                <a:off x="2508" y="1152"/>
                <a:ext cx="208" cy="720"/>
              </a:xfrm>
              <a:prstGeom prst="leftBrace">
                <a:avLst>
                  <a:gd name="adj1" fmla="val 28846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CC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79918" name="AutoShape 46"/>
            <p:cNvSpPr/>
            <p:nvPr/>
          </p:nvSpPr>
          <p:spPr bwMode="auto">
            <a:xfrm>
              <a:off x="1392" y="2160"/>
              <a:ext cx="48" cy="720"/>
            </a:xfrm>
            <a:prstGeom prst="leftBrace">
              <a:avLst>
                <a:gd name="adj1" fmla="val 125000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本文刻画人物的方法：</a:t>
            </a:r>
            <a:endParaRPr lang="zh-CN" altLang="en-US"/>
          </a:p>
        </p:txBody>
      </p:sp>
      <p:sp>
        <p:nvSpPr>
          <p:cNvPr id="7885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540668" y="1196752"/>
            <a:ext cx="8138864" cy="1370013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dirty="0">
                <a:latin typeface="宋体" panose="02010600030101010101" pitchFamily="2" charset="-122"/>
              </a:rPr>
              <a:t>1</a:t>
            </a:r>
            <a:r>
              <a:rPr lang="zh-CN" altLang="en-US" dirty="0">
                <a:latin typeface="宋体" panose="02010600030101010101" pitchFamily="2" charset="-122"/>
              </a:rPr>
              <a:t>、描写法</a:t>
            </a:r>
            <a:r>
              <a:rPr lang="zh-CN" altLang="en-US" dirty="0" smtClean="0">
                <a:latin typeface="宋体" panose="02010600030101010101" pitchFamily="2" charset="-122"/>
              </a:rPr>
              <a:t>：</a:t>
            </a:r>
            <a:endParaRPr lang="en-US" altLang="zh-CN" dirty="0" smtClean="0">
              <a:latin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FF0066"/>
                </a:solidFill>
                <a:latin typeface="宋体" panose="02010600030101010101" pitchFamily="2" charset="-122"/>
                <a:ea typeface="隶书" pitchFamily="49" charset="-122"/>
              </a:rPr>
              <a:t>外貌</a:t>
            </a:r>
            <a:r>
              <a:rPr lang="zh-CN" altLang="en-US" b="1" dirty="0">
                <a:solidFill>
                  <a:srgbClr val="FF0066"/>
                </a:solidFill>
                <a:latin typeface="宋体" panose="02010600030101010101" pitchFamily="2" charset="-122"/>
                <a:ea typeface="隶书" pitchFamily="49" charset="-122"/>
              </a:rPr>
              <a:t>描写、</a:t>
            </a:r>
            <a:r>
              <a:rPr lang="zh-CN" altLang="en-US" b="1" dirty="0">
                <a:solidFill>
                  <a:srgbClr val="FF0066"/>
                </a:solidFill>
                <a:latin typeface="隶书" pitchFamily="49" charset="-122"/>
                <a:ea typeface="隶书" pitchFamily="49" charset="-122"/>
              </a:rPr>
              <a:t>语言描写、动作描写、心理描写</a:t>
            </a:r>
            <a:endParaRPr lang="zh-CN" altLang="en-US" b="1" dirty="0">
              <a:solidFill>
                <a:srgbClr val="FF0066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914400" y="2708920"/>
            <a:ext cx="7391400" cy="240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3200" dirty="0">
                <a:latin typeface="宋体" panose="02010600030101010101" pitchFamily="2" charset="-122"/>
              </a:rPr>
              <a:t>2</a:t>
            </a:r>
            <a:r>
              <a:rPr kumimoji="1" lang="zh-CN" altLang="en-US" sz="3200" dirty="0">
                <a:latin typeface="宋体" panose="02010600030101010101" pitchFamily="2" charset="-122"/>
              </a:rPr>
              <a:t>、对比、映衬法：</a:t>
            </a:r>
            <a:endParaRPr kumimoji="1" lang="zh-CN" altLang="en-US" sz="3200" dirty="0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kumimoji="1" lang="zh-CN" altLang="en-US" sz="3200" dirty="0">
                <a:latin typeface="宋体" panose="02010600030101010101" pitchFamily="2" charset="-122"/>
              </a:rPr>
              <a:t>   </a:t>
            </a:r>
            <a:r>
              <a:rPr kumimoji="1" lang="en-US" altLang="zh-CN" sz="3200" dirty="0">
                <a:latin typeface="宋体" panose="02010600030101010101" pitchFamily="2" charset="-122"/>
              </a:rPr>
              <a:t>a.</a:t>
            </a:r>
            <a:r>
              <a:rPr kumimoji="1" lang="zh-CN" altLang="en-US" sz="3200" dirty="0">
                <a:latin typeface="宋体" panose="02010600030101010101" pitchFamily="2" charset="-122"/>
              </a:rPr>
              <a:t>将</a:t>
            </a:r>
            <a:r>
              <a:rPr kumimoji="1" lang="zh-CN" altLang="en-US" sz="3200" dirty="0">
                <a:latin typeface="Times New Roman" panose="02020603050405020304"/>
              </a:rPr>
              <a:t>“</a:t>
            </a:r>
            <a:r>
              <a:rPr kumimoji="1" lang="zh-CN" altLang="en-US" sz="3200" dirty="0">
                <a:latin typeface="宋体" panose="02010600030101010101" pitchFamily="2" charset="-122"/>
              </a:rPr>
              <a:t>叔祖</a:t>
            </a:r>
            <a:r>
              <a:rPr kumimoji="1" lang="zh-CN" altLang="en-US" sz="3200" dirty="0">
                <a:latin typeface="Times New Roman" panose="02020603050405020304"/>
              </a:rPr>
              <a:t>”</a:t>
            </a:r>
            <a:r>
              <a:rPr kumimoji="1" lang="zh-CN" altLang="en-US" sz="3200" dirty="0">
                <a:latin typeface="宋体" panose="02010600030101010101" pitchFamily="2" charset="-122"/>
              </a:rPr>
              <a:t>与长妈妈进行了对比，</a:t>
            </a:r>
            <a:endParaRPr kumimoji="1" lang="zh-CN" altLang="en-US" sz="3200" dirty="0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kumimoji="1" lang="zh-CN" altLang="en-US" sz="3200" dirty="0">
                <a:latin typeface="宋体" panose="02010600030101010101" pitchFamily="2" charset="-122"/>
              </a:rPr>
              <a:t>   突出了长妈妈对</a:t>
            </a:r>
            <a:r>
              <a:rPr kumimoji="1" lang="zh-CN" altLang="en-US" sz="3200" dirty="0">
                <a:latin typeface="Times New Roman" panose="02020603050405020304"/>
              </a:rPr>
              <a:t>“</a:t>
            </a:r>
            <a:r>
              <a:rPr kumimoji="1" lang="zh-CN" altLang="en-US" sz="3200" dirty="0">
                <a:latin typeface="宋体" panose="02010600030101010101" pitchFamily="2" charset="-122"/>
              </a:rPr>
              <a:t>我</a:t>
            </a:r>
            <a:r>
              <a:rPr kumimoji="1" lang="zh-CN" altLang="en-US" sz="3200" dirty="0">
                <a:latin typeface="Times New Roman" panose="02020603050405020304"/>
              </a:rPr>
              <a:t>”</a:t>
            </a:r>
            <a:r>
              <a:rPr kumimoji="1" lang="zh-CN" altLang="en-US" sz="3200" dirty="0">
                <a:latin typeface="宋体" panose="02010600030101010101" pitchFamily="2" charset="-122"/>
              </a:rPr>
              <a:t>的热情和关心。</a:t>
            </a:r>
            <a:r>
              <a:rPr kumimoji="1" lang="zh-CN" altLang="en-US" sz="3200" dirty="0">
                <a:latin typeface="Times New Roman" panose="02020603050405020304" pitchFamily="18" charset="0"/>
              </a:rPr>
              <a:t>    </a:t>
            </a:r>
            <a:endParaRPr kumimoji="1" lang="zh-CN" altLang="en-US" sz="3200" dirty="0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kumimoji="1" lang="zh-CN" altLang="en-US" sz="3200" dirty="0">
                <a:latin typeface="Times New Roman" panose="02020603050405020304" pitchFamily="18" charset="0"/>
              </a:rPr>
              <a:t>       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b.</a:t>
            </a:r>
            <a:r>
              <a:rPr kumimoji="1" lang="zh-CN" altLang="en-US" sz="3600" b="1" dirty="0">
                <a:solidFill>
                  <a:srgbClr val="FF0066"/>
                </a:solidFill>
                <a:latin typeface="Times New Roman" panose="02020603050405020304" pitchFamily="18" charset="0"/>
                <a:ea typeface="隶书" pitchFamily="49" charset="-122"/>
              </a:rPr>
              <a:t>先抑后扬</a:t>
            </a:r>
            <a:endParaRPr kumimoji="1" lang="zh-CN" altLang="en-US" sz="3600" b="1" dirty="0">
              <a:solidFill>
                <a:srgbClr val="FF0066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8853" name="Text Box 5"/>
          <p:cNvSpPr txBox="1">
            <a:spLocks noChangeArrowheads="1"/>
          </p:cNvSpPr>
          <p:nvPr/>
        </p:nvSpPr>
        <p:spPr bwMode="auto">
          <a:xfrm>
            <a:off x="1112168" y="5380037"/>
            <a:ext cx="6934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dirty="0">
                <a:latin typeface="Times New Roman" panose="02020603050405020304" pitchFamily="18" charset="0"/>
              </a:rPr>
              <a:t>3</a:t>
            </a:r>
            <a:r>
              <a:rPr kumimoji="1" lang="zh-CN" altLang="en-US" sz="3200" dirty="0">
                <a:latin typeface="宋体" panose="02010600030101010101" pitchFamily="2" charset="-122"/>
              </a:rPr>
              <a:t>、</a:t>
            </a:r>
            <a:r>
              <a:rPr kumimoji="1" lang="zh-CN" altLang="en-US" sz="3600" b="1" dirty="0">
                <a:solidFill>
                  <a:srgbClr val="FF0066"/>
                </a:solidFill>
                <a:latin typeface="Times New Roman" panose="02020603050405020304" pitchFamily="18" charset="0"/>
                <a:ea typeface="隶书" pitchFamily="49" charset="-122"/>
              </a:rPr>
              <a:t>详略得当</a:t>
            </a:r>
            <a:endParaRPr kumimoji="1" lang="zh-CN" altLang="en-US" sz="3600" b="1" dirty="0">
              <a:solidFill>
                <a:srgbClr val="FF0066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885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 autoUpdateAnimBg="0" build="p"/>
      <p:bldP spid="78852" grpId="0" autoUpdateAnimBg="0"/>
      <p:bldP spid="78853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dsdf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9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762000" y="609600"/>
            <a:ext cx="7848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FFFF00"/>
                </a:solidFill>
                <a:latin typeface="Times New Roman" panose="02020603050405020304" pitchFamily="18" charset="0"/>
              </a:rPr>
              <a:t>识记与理解：</a:t>
            </a:r>
            <a:endParaRPr kumimoji="1" lang="zh-CN" altLang="en-US" sz="4000" b="1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683568" y="1376501"/>
            <a:ext cx="8117532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1</a:t>
            </a:r>
            <a:r>
              <a:rPr kumimoji="1"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．给下列加横线的字注音。</a:t>
            </a:r>
            <a:br>
              <a:rPr kumimoji="1"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</a:br>
            <a:r>
              <a:rPr kumimoji="1"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阿</a:t>
            </a:r>
            <a:r>
              <a:rPr kumimoji="1" lang="zh-CN" altLang="en-US" sz="3600" b="1" u="sng" dirty="0">
                <a:solidFill>
                  <a:srgbClr val="FFFF00"/>
                </a:solidFill>
                <a:latin typeface="Times New Roman" panose="02020603050405020304" pitchFamily="18" charset="0"/>
              </a:rPr>
              <a:t>长</a:t>
            </a:r>
            <a:r>
              <a:rPr kumimoji="1"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（             ）                 </a:t>
            </a:r>
            <a:r>
              <a:rPr kumimoji="1" lang="zh-CN" altLang="en-US" sz="3600" b="1" u="sng" dirty="0">
                <a:solidFill>
                  <a:srgbClr val="FFFF00"/>
                </a:solidFill>
                <a:latin typeface="Times New Roman" panose="02020603050405020304" pitchFamily="18" charset="0"/>
              </a:rPr>
              <a:t>疮</a:t>
            </a:r>
            <a:r>
              <a:rPr kumimoji="1"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疤（           ）</a:t>
            </a:r>
            <a:br>
              <a:rPr kumimoji="1"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</a:br>
            <a:r>
              <a:rPr kumimoji="1" lang="zh-CN" altLang="en-US" sz="3600" b="1" u="sng" dirty="0">
                <a:solidFill>
                  <a:srgbClr val="FFFF00"/>
                </a:solidFill>
                <a:latin typeface="Times New Roman" panose="02020603050405020304" pitchFamily="18" charset="0"/>
              </a:rPr>
              <a:t>诘</a:t>
            </a:r>
            <a:r>
              <a:rPr kumimoji="1"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问（             ）                 惧</a:t>
            </a:r>
            <a:r>
              <a:rPr kumimoji="1" lang="zh-CN" altLang="en-US" sz="3600" b="1" u="sng" dirty="0">
                <a:solidFill>
                  <a:srgbClr val="FFFF00"/>
                </a:solidFill>
                <a:latin typeface="Times New Roman" panose="02020603050405020304" pitchFamily="18" charset="0"/>
              </a:rPr>
              <a:t>惮</a:t>
            </a:r>
            <a:r>
              <a:rPr kumimoji="1"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（           ）</a:t>
            </a:r>
            <a:br>
              <a:rPr kumimoji="1"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</a:br>
            <a:r>
              <a:rPr kumimoji="1" lang="zh-CN" altLang="en-US" sz="3600" b="1" u="sng" dirty="0">
                <a:solidFill>
                  <a:srgbClr val="FFFF00"/>
                </a:solidFill>
                <a:latin typeface="Times New Roman" panose="02020603050405020304" pitchFamily="18" charset="0"/>
              </a:rPr>
              <a:t>震</a:t>
            </a:r>
            <a:r>
              <a:rPr kumimoji="1"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惊（             ）                 粗</a:t>
            </a:r>
            <a:r>
              <a:rPr kumimoji="1" lang="zh-CN" altLang="en-US" sz="3600" b="1" u="sng" dirty="0">
                <a:solidFill>
                  <a:srgbClr val="FFFF00"/>
                </a:solidFill>
                <a:latin typeface="Times New Roman" panose="02020603050405020304" pitchFamily="18" charset="0"/>
              </a:rPr>
              <a:t>拙</a:t>
            </a:r>
            <a:r>
              <a:rPr kumimoji="1"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（           ）</a:t>
            </a:r>
            <a:br>
              <a:rPr kumimoji="1"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</a:br>
            <a:r>
              <a:rPr kumimoji="1" lang="zh-CN" altLang="en-US" sz="3600" b="1" u="sng" dirty="0">
                <a:solidFill>
                  <a:srgbClr val="FFFF00"/>
                </a:solidFill>
                <a:latin typeface="Times New Roman" panose="02020603050405020304" pitchFamily="18" charset="0"/>
              </a:rPr>
              <a:t>憎</a:t>
            </a:r>
            <a:r>
              <a:rPr kumimoji="1"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恶（             ）                 </a:t>
            </a:r>
            <a:r>
              <a:rPr kumimoji="1" lang="zh-CN" altLang="en-US" sz="3600" b="1" u="sng" dirty="0">
                <a:solidFill>
                  <a:srgbClr val="FFFF00"/>
                </a:solidFill>
                <a:latin typeface="Times New Roman" panose="02020603050405020304" pitchFamily="18" charset="0"/>
              </a:rPr>
              <a:t>絮</a:t>
            </a:r>
            <a:r>
              <a:rPr kumimoji="1"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说（           ）</a:t>
            </a:r>
            <a:br>
              <a:rPr kumimoji="1"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</a:br>
            <a:r>
              <a:rPr kumimoji="1" lang="zh-CN" altLang="en-US" sz="3600" b="1" u="sng" dirty="0">
                <a:solidFill>
                  <a:srgbClr val="FFFF00"/>
                </a:solidFill>
                <a:latin typeface="Times New Roman" panose="02020603050405020304" pitchFamily="18" charset="0"/>
              </a:rPr>
              <a:t>惶</a:t>
            </a:r>
            <a:r>
              <a:rPr kumimoji="1"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急（             ）</a:t>
            </a:r>
            <a:endParaRPr kumimoji="1" lang="zh-CN" altLang="en-US" sz="36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2438400" y="5638800"/>
            <a:ext cx="243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7310586" y="3641874"/>
            <a:ext cx="1371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>
                <a:latin typeface="Times New Roman" panose="02020603050405020304" pitchFamily="18" charset="0"/>
              </a:rPr>
              <a:t>  </a:t>
            </a:r>
            <a:r>
              <a:rPr kumimoji="1" lang="en-US" altLang="zh-CN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xù</a:t>
            </a:r>
            <a:endParaRPr kumimoji="1" lang="en-US" altLang="zh-CN" sz="28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7277100" y="2051199"/>
            <a:ext cx="1524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chuāng</a:t>
            </a:r>
            <a:endParaRPr kumimoji="1" lang="en-US" altLang="zh-CN" sz="28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4760" name="Text Box 8"/>
          <p:cNvSpPr txBox="1">
            <a:spLocks noChangeArrowheads="1"/>
          </p:cNvSpPr>
          <p:nvPr/>
        </p:nvSpPr>
        <p:spPr bwMode="auto">
          <a:xfrm>
            <a:off x="2286000" y="1995487"/>
            <a:ext cx="1447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cháng</a:t>
            </a:r>
            <a:endParaRPr kumimoji="1" lang="en-US" altLang="zh-CN" sz="28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4761" name="Text Box 9"/>
          <p:cNvSpPr txBox="1">
            <a:spLocks noChangeArrowheads="1"/>
          </p:cNvSpPr>
          <p:nvPr/>
        </p:nvSpPr>
        <p:spPr bwMode="auto">
          <a:xfrm>
            <a:off x="2315765" y="3707605"/>
            <a:ext cx="2133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zēng</a:t>
            </a:r>
            <a:endParaRPr kumimoji="1" lang="en-US" altLang="zh-CN" sz="28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4762" name="Text Box 10"/>
          <p:cNvSpPr txBox="1">
            <a:spLocks noChangeArrowheads="1"/>
          </p:cNvSpPr>
          <p:nvPr/>
        </p:nvSpPr>
        <p:spPr bwMode="auto">
          <a:xfrm>
            <a:off x="2330623" y="4226718"/>
            <a:ext cx="2590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huáng</a:t>
            </a:r>
            <a:endParaRPr kumimoji="1" lang="en-US" altLang="zh-CN" sz="28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4763" name="Text Box 11"/>
          <p:cNvSpPr txBox="1">
            <a:spLocks noChangeArrowheads="1"/>
          </p:cNvSpPr>
          <p:nvPr/>
        </p:nvSpPr>
        <p:spPr bwMode="auto">
          <a:xfrm>
            <a:off x="7348686" y="3000376"/>
            <a:ext cx="1295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zhuó</a:t>
            </a:r>
            <a:endParaRPr kumimoji="1" lang="en-US" altLang="zh-CN" sz="28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4764" name="Text Box 12"/>
          <p:cNvSpPr txBox="1">
            <a:spLocks noChangeArrowheads="1"/>
          </p:cNvSpPr>
          <p:nvPr/>
        </p:nvSpPr>
        <p:spPr bwMode="auto">
          <a:xfrm>
            <a:off x="2277070" y="3113236"/>
            <a:ext cx="2438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zhèn</a:t>
            </a:r>
            <a:endParaRPr kumimoji="1" lang="en-US" altLang="zh-CN" sz="28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4765" name="Text Box 13"/>
          <p:cNvSpPr txBox="1">
            <a:spLocks noChangeArrowheads="1"/>
          </p:cNvSpPr>
          <p:nvPr/>
        </p:nvSpPr>
        <p:spPr bwMode="auto">
          <a:xfrm>
            <a:off x="7353300" y="2514600"/>
            <a:ext cx="1371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dàn</a:t>
            </a:r>
            <a:endParaRPr kumimoji="1" lang="en-US" altLang="zh-CN" sz="28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4766" name="Text Box 14"/>
          <p:cNvSpPr txBox="1">
            <a:spLocks noChangeArrowheads="1"/>
          </p:cNvSpPr>
          <p:nvPr/>
        </p:nvSpPr>
        <p:spPr bwMode="auto">
          <a:xfrm>
            <a:off x="2301453" y="2570312"/>
            <a:ext cx="1752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jié</a:t>
            </a:r>
            <a:endParaRPr kumimoji="1" lang="en-US" altLang="zh-CN" sz="28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47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47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47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47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47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47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8" grpId="0" autoUpdateAnimBg="0"/>
      <p:bldP spid="74759" grpId="0" autoUpdateAnimBg="0"/>
      <p:bldP spid="74760" grpId="0" autoUpdateAnimBg="0"/>
      <p:bldP spid="74761" grpId="0" autoUpdateAnimBg="0"/>
      <p:bldP spid="74762" grpId="0" autoUpdateAnimBg="0"/>
      <p:bldP spid="74763" grpId="0" autoUpdateAnimBg="0"/>
      <p:bldP spid="74764" grpId="0" autoUpdateAnimBg="0"/>
      <p:bldP spid="74765" grpId="0" autoUpdateAnimBg="0"/>
      <p:bldP spid="74766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dsdf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6244"/>
            <a:ext cx="9144000" cy="699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779" name="Text Box 3"/>
          <p:cNvSpPr txBox="1">
            <a:spLocks noChangeArrowheads="1"/>
          </p:cNvSpPr>
          <p:nvPr/>
        </p:nvSpPr>
        <p:spPr bwMode="auto">
          <a:xfrm>
            <a:off x="762000" y="243681"/>
            <a:ext cx="7620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2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．选词填空：</a:t>
            </a:r>
            <a:endParaRPr kumimoji="1" lang="zh-CN" altLang="en-US" sz="32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323528" y="927080"/>
            <a:ext cx="8712968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（</a:t>
            </a:r>
            <a:r>
              <a:rPr kumimoji="1" lang="en-US" altLang="zh-CN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l</a:t>
            </a:r>
            <a:r>
              <a:rPr kumimoji="1"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）这种敬意，虽然也逐渐（冷淡、淡薄、冷漠）起来，但完全（消失、消灭、消亡），大概是在知道她谋害了我的隐鼠之后。那时就极严重地（询问、审问、诘问 ），而且当面叫她阿长。</a:t>
            </a:r>
            <a:br>
              <a:rPr kumimoji="1"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</a:br>
            <a:endParaRPr kumimoji="1" lang="zh-CN" altLang="en-US" sz="36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5781" name="Text Box 5"/>
          <p:cNvSpPr txBox="1">
            <a:spLocks noChangeArrowheads="1"/>
          </p:cNvSpPr>
          <p:nvPr/>
        </p:nvSpPr>
        <p:spPr bwMode="auto">
          <a:xfrm>
            <a:off x="250230" y="3789040"/>
            <a:ext cx="8687618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（</a:t>
            </a:r>
            <a:r>
              <a:rPr kumimoji="1" lang="en-US" altLang="zh-CN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2</a:t>
            </a:r>
            <a:r>
              <a:rPr kumimoji="1"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）这（就、也、又）使我发生新的敬意了，别人不肯做，或不能做的事，她（却、也、还）能够做成功。她确有伟大的神力。谋害隐鼠的怨恨，从此（基本、完全、全部）消灭了。</a:t>
            </a:r>
            <a:br>
              <a:rPr kumimoji="1"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</a:br>
            <a:endParaRPr kumimoji="1" lang="zh-CN" altLang="en-US" sz="36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kumimoji="1" lang="en-US" altLang="zh-CN" sz="36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5782" name="Text Box 6"/>
          <p:cNvSpPr txBox="1">
            <a:spLocks noChangeArrowheads="1"/>
          </p:cNvSpPr>
          <p:nvPr/>
        </p:nvSpPr>
        <p:spPr bwMode="auto">
          <a:xfrm>
            <a:off x="7826152" y="927080"/>
            <a:ext cx="11116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u="sng" dirty="0">
                <a:solidFill>
                  <a:srgbClr val="FF66CC"/>
                </a:solidFill>
                <a:latin typeface="Times New Roman" panose="02020603050405020304" pitchFamily="18" charset="0"/>
              </a:rPr>
              <a:t>淡薄</a:t>
            </a:r>
            <a:endParaRPr kumimoji="1" lang="zh-CN" altLang="en-US" sz="3600" b="1" u="sng" dirty="0">
              <a:solidFill>
                <a:srgbClr val="FF66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75783" name="Text Box 7"/>
          <p:cNvSpPr txBox="1">
            <a:spLocks noChangeArrowheads="1"/>
          </p:cNvSpPr>
          <p:nvPr/>
        </p:nvSpPr>
        <p:spPr bwMode="auto">
          <a:xfrm>
            <a:off x="4953744" y="1484784"/>
            <a:ext cx="1600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u="sng" dirty="0">
                <a:solidFill>
                  <a:srgbClr val="FF66CC"/>
                </a:solidFill>
                <a:latin typeface="Times New Roman" panose="02020603050405020304" pitchFamily="18" charset="0"/>
              </a:rPr>
              <a:t>消失</a:t>
            </a:r>
            <a:endParaRPr kumimoji="1" lang="zh-CN" altLang="en-US" sz="3600" b="1" u="sng" dirty="0">
              <a:solidFill>
                <a:srgbClr val="FF66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75784" name="Text Box 8"/>
          <p:cNvSpPr txBox="1">
            <a:spLocks noChangeArrowheads="1"/>
          </p:cNvSpPr>
          <p:nvPr/>
        </p:nvSpPr>
        <p:spPr bwMode="auto">
          <a:xfrm>
            <a:off x="4139952" y="3789040"/>
            <a:ext cx="685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u="sng" dirty="0">
                <a:solidFill>
                  <a:srgbClr val="FF66CC"/>
                </a:solidFill>
                <a:latin typeface="Times New Roman" panose="02020603050405020304" pitchFamily="18" charset="0"/>
              </a:rPr>
              <a:t>又</a:t>
            </a:r>
            <a:endParaRPr kumimoji="1" lang="zh-CN" altLang="en-US" sz="3600" b="1" u="sng" dirty="0">
              <a:solidFill>
                <a:srgbClr val="FF66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75785" name="Text Box 9"/>
          <p:cNvSpPr txBox="1">
            <a:spLocks noChangeArrowheads="1"/>
          </p:cNvSpPr>
          <p:nvPr/>
        </p:nvSpPr>
        <p:spPr bwMode="auto">
          <a:xfrm>
            <a:off x="8028384" y="4366845"/>
            <a:ext cx="6096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u="sng" dirty="0">
                <a:solidFill>
                  <a:srgbClr val="FF66CC"/>
                </a:solidFill>
                <a:latin typeface="Times New Roman" panose="02020603050405020304" pitchFamily="18" charset="0"/>
              </a:rPr>
              <a:t>却</a:t>
            </a:r>
            <a:endParaRPr kumimoji="1" lang="zh-CN" altLang="en-US" sz="3600" b="1" u="sng" dirty="0">
              <a:solidFill>
                <a:srgbClr val="FF66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75786" name="Text Box 10"/>
          <p:cNvSpPr txBox="1">
            <a:spLocks noChangeArrowheads="1"/>
          </p:cNvSpPr>
          <p:nvPr/>
        </p:nvSpPr>
        <p:spPr bwMode="auto">
          <a:xfrm>
            <a:off x="6732240" y="5445224"/>
            <a:ext cx="12450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u="sng" dirty="0">
                <a:solidFill>
                  <a:srgbClr val="FF66CC"/>
                </a:solidFill>
                <a:latin typeface="Times New Roman" panose="02020603050405020304" pitchFamily="18" charset="0"/>
              </a:rPr>
              <a:t>完全</a:t>
            </a:r>
            <a:endParaRPr kumimoji="1" lang="zh-CN" altLang="en-US" sz="3600" b="1" u="sng" dirty="0">
              <a:solidFill>
                <a:srgbClr val="FF66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75787" name="Text Box 11"/>
          <p:cNvSpPr txBox="1">
            <a:spLocks noChangeArrowheads="1"/>
          </p:cNvSpPr>
          <p:nvPr/>
        </p:nvSpPr>
        <p:spPr bwMode="auto">
          <a:xfrm>
            <a:off x="7581900" y="2635240"/>
            <a:ext cx="125675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u="sng" dirty="0">
                <a:solidFill>
                  <a:srgbClr val="FF66CC"/>
                </a:solidFill>
                <a:latin typeface="Times New Roman" panose="02020603050405020304" pitchFamily="18" charset="0"/>
              </a:rPr>
              <a:t>诘问</a:t>
            </a:r>
            <a:endParaRPr kumimoji="1" lang="zh-CN" altLang="en-US" sz="3600" b="1" u="sng" dirty="0">
              <a:solidFill>
                <a:srgbClr val="FF66C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57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757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 autoUpdateAnimBg="0"/>
      <p:bldP spid="75781" grpId="0" autoUpdateAnimBg="0"/>
      <p:bldP spid="75782" grpId="0" autoUpdateAnimBg="0"/>
      <p:bldP spid="75783" grpId="0" autoUpdateAnimBg="0"/>
      <p:bldP spid="75784" grpId="0" autoUpdateAnimBg="0"/>
      <p:bldP spid="75785" grpId="0" autoUpdateAnimBg="0"/>
      <p:bldP spid="75786" grpId="0" autoUpdateAnimBg="0"/>
      <p:bldP spid="75787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dsdf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9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803" name="Text Box 3"/>
          <p:cNvSpPr txBox="1">
            <a:spLocks noChangeArrowheads="1"/>
          </p:cNvSpPr>
          <p:nvPr/>
        </p:nvSpPr>
        <p:spPr bwMode="auto">
          <a:xfrm>
            <a:off x="381000" y="457200"/>
            <a:ext cx="81534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FF00"/>
                </a:solidFill>
                <a:latin typeface="Times New Roman" panose="02020603050405020304" pitchFamily="18" charset="0"/>
              </a:rPr>
              <a:t>3</a:t>
            </a:r>
            <a:r>
              <a:rPr kumimoji="1" lang="zh-CN" altLang="en-US" sz="2800" b="1">
                <a:solidFill>
                  <a:srgbClr val="FFFF00"/>
                </a:solidFill>
                <a:latin typeface="Times New Roman" panose="02020603050405020304" pitchFamily="18" charset="0"/>
              </a:rPr>
              <a:t>．刻画人物形象，常用的有肖像描写、语言描写、动作描写、心理描写。指出下列各旬运用了什么描写方法。</a:t>
            </a:r>
            <a:endParaRPr kumimoji="1" lang="zh-CN" altLang="en-US" sz="2800" b="1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609600" y="1835150"/>
            <a:ext cx="7848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（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1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）她生得黄胖而矮。（                       ）</a:t>
            </a:r>
            <a:endParaRPr kumimoji="1" lang="zh-CN" altLang="en-US" sz="32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533400" y="2375187"/>
            <a:ext cx="8077200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（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2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）最讨厌的是常喜欢切切察察，向人们低声絮说些什么事，还竖起第二个手指，在空中上下摇动，或者点着对手或自己的鼻尖。（                      ）</a:t>
            </a:r>
            <a:endParaRPr kumimoji="1" lang="zh-CN" altLang="en-US" sz="32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06" name="Text Box 6"/>
          <p:cNvSpPr txBox="1">
            <a:spLocks noChangeArrowheads="1"/>
          </p:cNvSpPr>
          <p:nvPr/>
        </p:nvSpPr>
        <p:spPr bwMode="auto">
          <a:xfrm>
            <a:off x="685800" y="4545012"/>
            <a:ext cx="8153400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（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3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）她穿着新的蓝布衫回来了，一见面，就将一包书递给我，高兴地说道：“哥儿，有画儿的‘二哼经’，我给你买来了！”（                        ）</a:t>
            </a:r>
            <a:endParaRPr kumimoji="1" lang="zh-CN" altLang="en-US" sz="32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07" name="Text Box 7"/>
          <p:cNvSpPr txBox="1">
            <a:spLocks noChangeArrowheads="1"/>
          </p:cNvSpPr>
          <p:nvPr/>
        </p:nvSpPr>
        <p:spPr bwMode="auto">
          <a:xfrm>
            <a:off x="5940152" y="1937037"/>
            <a:ext cx="167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66CC"/>
                </a:solidFill>
                <a:latin typeface="Times New Roman" panose="02020603050405020304" pitchFamily="18" charset="0"/>
              </a:rPr>
              <a:t>肖像描写</a:t>
            </a:r>
            <a:endParaRPr kumimoji="1" lang="zh-CN" altLang="en-US" sz="2400" b="1" dirty="0">
              <a:solidFill>
                <a:srgbClr val="FF66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08" name="Text Box 8"/>
          <p:cNvSpPr txBox="1">
            <a:spLocks noChangeArrowheads="1"/>
          </p:cNvSpPr>
          <p:nvPr/>
        </p:nvSpPr>
        <p:spPr bwMode="auto">
          <a:xfrm>
            <a:off x="1524000" y="3929062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66CC"/>
                </a:solidFill>
                <a:latin typeface="Times New Roman" panose="02020603050405020304" pitchFamily="18" charset="0"/>
              </a:rPr>
              <a:t>动作描写</a:t>
            </a:r>
            <a:endParaRPr kumimoji="1" lang="zh-CN" altLang="en-US" sz="2400" b="1" dirty="0">
              <a:solidFill>
                <a:srgbClr val="FF66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09" name="Text Box 9"/>
          <p:cNvSpPr txBox="1">
            <a:spLocks noChangeArrowheads="1"/>
          </p:cNvSpPr>
          <p:nvPr/>
        </p:nvSpPr>
        <p:spPr bwMode="auto">
          <a:xfrm>
            <a:off x="1080542" y="6145450"/>
            <a:ext cx="69829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66CC"/>
                </a:solidFill>
                <a:latin typeface="Times New Roman" panose="02020603050405020304" pitchFamily="18" charset="0"/>
              </a:rPr>
              <a:t>语言描写、外貌描写、动作描写、神态描写</a:t>
            </a:r>
            <a:endParaRPr kumimoji="1" lang="zh-CN" altLang="en-US" sz="2400" b="1" dirty="0">
              <a:solidFill>
                <a:srgbClr val="FF66C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68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 autoUpdateAnimBg="0"/>
      <p:bldP spid="76805" grpId="0" autoUpdateAnimBg="0"/>
      <p:bldP spid="76806" grpId="0" autoUpdateAnimBg="0"/>
      <p:bldP spid="76807" grpId="0" autoUpdateAnimBg="0"/>
      <p:bldP spid="76808" grpId="0" autoUpdateAnimBg="0"/>
      <p:bldP spid="76809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dsdf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9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827" name="Text Box 3"/>
          <p:cNvSpPr txBox="1">
            <a:spLocks noChangeArrowheads="1"/>
          </p:cNvSpPr>
          <p:nvPr/>
        </p:nvSpPr>
        <p:spPr bwMode="auto">
          <a:xfrm>
            <a:off x="546398" y="28575"/>
            <a:ext cx="7924800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4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．判断正误</a:t>
            </a:r>
            <a:endParaRPr kumimoji="1" lang="zh-CN" altLang="en-US" sz="32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（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1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）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《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朝花夕拾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》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是一本散文集，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《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从百草园到三味书屋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》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也出自这本集子。</a:t>
            </a:r>
            <a:r>
              <a:rPr kumimoji="1"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（           ）</a:t>
            </a:r>
            <a:endParaRPr kumimoji="1" lang="zh-CN" altLang="en-US" sz="24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564852" y="1823591"/>
            <a:ext cx="80772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（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2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）文中的“我”表示的是采用第一人称叙述，并非真的是指少年鲁迅。（             ）</a:t>
            </a:r>
            <a:endParaRPr kumimoji="1" lang="zh-CN" altLang="en-US" sz="32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7829" name="Text Box 5"/>
          <p:cNvSpPr txBox="1">
            <a:spLocks noChangeArrowheads="1"/>
          </p:cNvSpPr>
          <p:nvPr/>
        </p:nvSpPr>
        <p:spPr bwMode="auto">
          <a:xfrm>
            <a:off x="495300" y="2900809"/>
            <a:ext cx="8153400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（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3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）鲁迅，原名周树人，是我国伟大的文学家、思想家和革命家。著作有杂文、小说、散文、诗歌等，收在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《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鲁迅全集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》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里。（            ）</a:t>
            </a:r>
            <a:endParaRPr kumimoji="1" lang="zh-CN" altLang="en-US" sz="32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7830" name="Text Box 6"/>
          <p:cNvSpPr txBox="1">
            <a:spLocks noChangeArrowheads="1"/>
          </p:cNvSpPr>
          <p:nvPr/>
        </p:nvSpPr>
        <p:spPr bwMode="auto">
          <a:xfrm>
            <a:off x="564852" y="5075237"/>
            <a:ext cx="82296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（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4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）从题目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〈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阿长与山海经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》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可知，课文详写的是阿长买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《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山海经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》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送“我”这一件事，其余的都是略写。（             ）</a:t>
            </a:r>
            <a:endParaRPr kumimoji="1" lang="zh-CN" altLang="en-US" sz="32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7831" name="Text Box 7"/>
          <p:cNvSpPr txBox="1">
            <a:spLocks noChangeArrowheads="1"/>
          </p:cNvSpPr>
          <p:nvPr/>
        </p:nvSpPr>
        <p:spPr bwMode="auto">
          <a:xfrm>
            <a:off x="7602810" y="1387257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66CC"/>
                </a:solidFill>
                <a:latin typeface="Times New Roman" panose="02020603050405020304" pitchFamily="18" charset="0"/>
              </a:rPr>
              <a:t>对</a:t>
            </a:r>
            <a:endParaRPr kumimoji="1" lang="zh-CN" altLang="en-US" sz="2400" b="1" dirty="0">
              <a:solidFill>
                <a:srgbClr val="FF66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77832" name="Text Box 8"/>
          <p:cNvSpPr txBox="1">
            <a:spLocks noChangeArrowheads="1"/>
          </p:cNvSpPr>
          <p:nvPr/>
        </p:nvSpPr>
        <p:spPr bwMode="auto">
          <a:xfrm>
            <a:off x="4757712" y="6187697"/>
            <a:ext cx="990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66CC"/>
                </a:solidFill>
                <a:latin typeface="Times New Roman" panose="02020603050405020304" pitchFamily="18" charset="0"/>
              </a:rPr>
              <a:t>错</a:t>
            </a:r>
            <a:endParaRPr kumimoji="1" lang="zh-CN" altLang="en-US" sz="2400" b="1" dirty="0">
              <a:solidFill>
                <a:srgbClr val="FF66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77833" name="Text Box 9"/>
          <p:cNvSpPr txBox="1">
            <a:spLocks noChangeArrowheads="1"/>
          </p:cNvSpPr>
          <p:nvPr/>
        </p:nvSpPr>
        <p:spPr bwMode="auto">
          <a:xfrm>
            <a:off x="7038801" y="2457896"/>
            <a:ext cx="990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66CC"/>
                </a:solidFill>
                <a:latin typeface="Times New Roman" panose="02020603050405020304" pitchFamily="18" charset="0"/>
              </a:rPr>
              <a:t>错</a:t>
            </a:r>
            <a:endParaRPr kumimoji="1" lang="zh-CN" altLang="en-US" sz="2400" b="1" dirty="0">
              <a:solidFill>
                <a:srgbClr val="FF66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77834" name="Text Box 10"/>
          <p:cNvSpPr txBox="1">
            <a:spLocks noChangeArrowheads="1"/>
          </p:cNvSpPr>
          <p:nvPr/>
        </p:nvSpPr>
        <p:spPr bwMode="auto">
          <a:xfrm>
            <a:off x="1395115" y="4365104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66CC"/>
                </a:solidFill>
                <a:latin typeface="Times New Roman" panose="02020603050405020304" pitchFamily="18" charset="0"/>
              </a:rPr>
              <a:t>对</a:t>
            </a:r>
            <a:endParaRPr kumimoji="1" lang="zh-CN" altLang="en-US" sz="2400" b="1" dirty="0">
              <a:solidFill>
                <a:srgbClr val="FF66C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78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 autoUpdateAnimBg="0"/>
      <p:bldP spid="77829" grpId="0" autoUpdateAnimBg="0"/>
      <p:bldP spid="77830" grpId="0" autoUpdateAnimBg="0"/>
      <p:bldP spid="77831" grpId="0" autoUpdateAnimBg="0"/>
      <p:bldP spid="77832" grpId="0" autoUpdateAnimBg="0"/>
      <p:bldP spid="77833" grpId="0" autoUpdateAnimBg="0"/>
      <p:bldP spid="77834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533400" y="0"/>
            <a:ext cx="3733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3300"/>
                </a:solidFill>
                <a:ea typeface="华文行楷" pitchFamily="2" charset="-122"/>
              </a:rPr>
              <a:t>鲁迅先生名言</a:t>
            </a:r>
            <a:endParaRPr lang="zh-CN" altLang="en-US" sz="3200">
              <a:solidFill>
                <a:srgbClr val="FF3300"/>
              </a:solidFill>
              <a:ea typeface="华文行楷" pitchFamily="2" charset="-122"/>
            </a:endParaRPr>
          </a:p>
        </p:txBody>
      </p:sp>
      <p:sp>
        <p:nvSpPr>
          <p:cNvPr id="47107" name="Oval 3"/>
          <p:cNvSpPr>
            <a:spLocks noChangeArrowheads="1"/>
          </p:cNvSpPr>
          <p:nvPr/>
        </p:nvSpPr>
        <p:spPr bwMode="auto">
          <a:xfrm>
            <a:off x="1219200" y="685800"/>
            <a:ext cx="6096000" cy="990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b="1">
                <a:ea typeface="黑体" panose="02010609060101010101" pitchFamily="49" charset="-122"/>
              </a:rPr>
              <a:t>浪费时间就等于慢性自杀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  <p:sp>
        <p:nvSpPr>
          <p:cNvPr id="47108" name="Oval 4"/>
          <p:cNvSpPr>
            <a:spLocks noChangeArrowheads="1"/>
          </p:cNvSpPr>
          <p:nvPr/>
        </p:nvSpPr>
        <p:spPr bwMode="auto">
          <a:xfrm>
            <a:off x="1524000" y="1828800"/>
            <a:ext cx="5638800" cy="762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>
                <a:ea typeface="黑体" panose="02010609060101010101" pitchFamily="49" charset="-122"/>
              </a:rPr>
              <a:t>时间就是生命。</a:t>
            </a:r>
            <a:endParaRPr lang="zh-CN" altLang="en-US" sz="2800">
              <a:ea typeface="黑体" panose="02010609060101010101" pitchFamily="49" charset="-122"/>
            </a:endParaRP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1752600" y="2819400"/>
            <a:ext cx="5181600" cy="457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ea typeface="黑体" panose="02010609060101010101" pitchFamily="49" charset="-122"/>
              </a:rPr>
              <a:t>横眉冷对千夫指，俯首甘为孺子牛</a:t>
            </a:r>
            <a:endParaRPr lang="zh-CN" altLang="en-US" sz="2400">
              <a:ea typeface="黑体" panose="02010609060101010101" pitchFamily="49" charset="-122"/>
            </a:endParaRPr>
          </a:p>
        </p:txBody>
      </p:sp>
      <p:pic>
        <p:nvPicPr>
          <p:cNvPr id="47116" name="Picture 12" descr="DSC0100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038600"/>
            <a:ext cx="8001000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15" name="Oval 11"/>
          <p:cNvSpPr>
            <a:spLocks noChangeArrowheads="1"/>
          </p:cNvSpPr>
          <p:nvPr/>
        </p:nvSpPr>
        <p:spPr bwMode="auto">
          <a:xfrm>
            <a:off x="1295400" y="3276600"/>
            <a:ext cx="6858000" cy="1143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bg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2800" b="1">
                <a:ea typeface="黑体" panose="02010609060101010101" pitchFamily="49" charset="-122"/>
              </a:rPr>
              <a:t>其实地上本没有路，走的人多了也便成了路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animBg="1" autoUpdateAnimBg="0"/>
      <p:bldP spid="47108" grpId="0" animBg="1" autoUpdateAnimBg="0"/>
      <p:bldP spid="47109" grpId="0" animBg="1" autoUpdateAnimBg="0"/>
      <p:bldP spid="47115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鲁迅像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0"/>
            <a:ext cx="4724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0" y="0"/>
            <a:ext cx="4211638" cy="3016250"/>
          </a:xfrm>
          <a:prstGeom prst="rect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鲁迅，浙江绍兴人，原名：周树人。字豫才。我国伟大</a:t>
            </a: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文学家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思想家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革命家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。他是中国现代文学的</a:t>
            </a: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奠基人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0" y="2922588"/>
            <a:ext cx="4191000" cy="3935412"/>
          </a:xfrm>
          <a:prstGeom prst="rect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latin typeface="Verdana" panose="020B0604030504040204" pitchFamily="34" charset="0"/>
              </a:rPr>
              <a:t>     </a:t>
            </a:r>
            <a:r>
              <a:rPr lang="zh-CN" altLang="en-US" sz="2800" b="1">
                <a:latin typeface="Verdana" panose="020B0604030504040204" pitchFamily="34" charset="0"/>
              </a:rPr>
              <a:t>主要作品：</a:t>
            </a:r>
            <a:endParaRPr lang="zh-CN" altLang="en-US" sz="2800" b="1">
              <a:latin typeface="Verdana" panose="020B0604030504040204" pitchFamily="34" charset="0"/>
            </a:endParaRPr>
          </a:p>
          <a:p>
            <a:r>
              <a:rPr lang="zh-CN" altLang="en-US" sz="2400" b="1">
                <a:latin typeface="Verdana" panose="020B0604030504040204" pitchFamily="34" charset="0"/>
              </a:rPr>
              <a:t>小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说集</a:t>
            </a:r>
            <a:r>
              <a:rPr lang="en-US" altLang="zh-CN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呐喊</a:t>
            </a:r>
            <a:r>
              <a:rPr lang="en-US" altLang="zh-CN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彷徨</a:t>
            </a:r>
            <a:r>
              <a:rPr lang="en-US" altLang="zh-CN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2800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《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故事新编</a:t>
            </a:r>
            <a:r>
              <a:rPr lang="en-US" altLang="zh-CN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2800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散文集  </a:t>
            </a:r>
            <a:r>
              <a:rPr lang="en-US" altLang="zh-CN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朝花夕拾</a:t>
            </a:r>
            <a:r>
              <a:rPr lang="en-US" altLang="zh-CN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2800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散文诗集</a:t>
            </a:r>
            <a:r>
              <a:rPr lang="en-US" altLang="zh-CN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野草</a:t>
            </a:r>
            <a:r>
              <a:rPr lang="en-US" altLang="zh-CN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2800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杂文集  </a:t>
            </a:r>
            <a:r>
              <a:rPr lang="en-US" altLang="zh-CN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二心集</a:t>
            </a:r>
            <a:r>
              <a:rPr lang="en-US" altLang="zh-CN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en-US" altLang="zh-CN" sz="2800" b="1">
                <a:solidFill>
                  <a:srgbClr val="CC0000"/>
                </a:solidFill>
              </a:rPr>
              <a:t>《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南腔北调</a:t>
            </a:r>
            <a:r>
              <a:rPr lang="en-US" altLang="zh-CN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</a:t>
            </a:r>
            <a:r>
              <a:rPr lang="en-US" altLang="zh-CN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</a:t>
            </a:r>
            <a:endParaRPr lang="zh-CN" altLang="en-US" sz="2800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雪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一文选自散文诗集</a:t>
            </a:r>
            <a:r>
              <a:rPr lang="en-US" altLang="zh-CN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野草</a:t>
            </a:r>
            <a:r>
              <a:rPr lang="en-US" altLang="zh-CN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 animBg="1"/>
      <p:bldP spid="8499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1026" descr="20031131031235849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00563" cy="616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3" name="Picture 1027" descr="辛亥革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0"/>
            <a:ext cx="4284662" cy="616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4" name="Text Box 1028"/>
          <p:cNvSpPr txBox="1">
            <a:spLocks noChangeArrowheads="1"/>
          </p:cNvSpPr>
          <p:nvPr/>
        </p:nvSpPr>
        <p:spPr bwMode="auto">
          <a:xfrm>
            <a:off x="0" y="6096000"/>
            <a:ext cx="4267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1904</a:t>
            </a:r>
            <a:r>
              <a:rPr lang="zh-CN" altLang="en-US" sz="2000" b="1"/>
              <a:t>年</a:t>
            </a:r>
            <a:r>
              <a:rPr lang="en-US" altLang="zh-CN" sz="2000" b="1"/>
              <a:t>4</a:t>
            </a:r>
            <a:r>
              <a:rPr lang="zh-CN" altLang="en-US" sz="2000" b="1"/>
              <a:t>月，在日本东京弘文学院的毕业照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1205" name="Text Box 1029"/>
          <p:cNvSpPr txBox="1">
            <a:spLocks noChangeArrowheads="1"/>
          </p:cNvSpPr>
          <p:nvPr/>
        </p:nvSpPr>
        <p:spPr bwMode="auto">
          <a:xfrm>
            <a:off x="5410200" y="6172200"/>
            <a:ext cx="3492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1912</a:t>
            </a:r>
            <a:r>
              <a:rPr lang="zh-CN" altLang="en-US" sz="2000" b="1"/>
              <a:t>年，辛亥革命后所摄</a:t>
            </a:r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1206" name="Picture 1030" descr="logo000807">
            <a:hlinkClick r:id="" action="ppaction://hlinkshowjump?jump=firstslide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56550" y="6524625"/>
            <a:ext cx="118745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阿Q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00563" cy="609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7" name="Picture 3" descr="坟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0"/>
            <a:ext cx="3887787" cy="609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4800600" y="6165850"/>
            <a:ext cx="4114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1927</a:t>
            </a:r>
            <a:r>
              <a:rPr lang="zh-CN" altLang="en-US" sz="2000" b="1"/>
              <a:t>年</a:t>
            </a:r>
            <a:r>
              <a:rPr lang="en-US" altLang="zh-CN" sz="2000" b="1"/>
              <a:t>1</a:t>
            </a:r>
            <a:r>
              <a:rPr lang="zh-CN" altLang="en-US" sz="2000" b="1"/>
              <a:t>月</a:t>
            </a:r>
            <a:r>
              <a:rPr lang="en-US" altLang="zh-CN" sz="2000" b="1"/>
              <a:t>2</a:t>
            </a:r>
            <a:r>
              <a:rPr lang="zh-CN" altLang="en-US" sz="2000" b="1"/>
              <a:t>日，鲁迅坐在厦门的坟中间留影，摄于厦门南普陀 </a:t>
            </a:r>
            <a:endParaRPr lang="zh-CN" altLang="en-US" sz="2000" b="1"/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228600" y="6156325"/>
            <a:ext cx="4267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1925</a:t>
            </a:r>
            <a:r>
              <a:rPr lang="zh-CN" altLang="en-US" sz="2000" b="1"/>
              <a:t>年</a:t>
            </a:r>
            <a:r>
              <a:rPr lang="en-US" altLang="zh-CN" sz="2000" b="1"/>
              <a:t>5</a:t>
            </a:r>
            <a:r>
              <a:rPr lang="zh-CN" altLang="en-US" sz="2000" b="1"/>
              <a:t>月</a:t>
            </a:r>
            <a:r>
              <a:rPr lang="en-US" altLang="zh-CN" sz="2000" b="1"/>
              <a:t>28</a:t>
            </a:r>
            <a:r>
              <a:rPr lang="zh-CN" altLang="en-US" sz="2000" b="1"/>
              <a:t>日，为英译本</a:t>
            </a:r>
            <a:r>
              <a:rPr lang="en-US" altLang="zh-CN" sz="2000" b="1"/>
              <a:t>《</a:t>
            </a:r>
            <a:r>
              <a:rPr lang="zh-CN" altLang="en-US" sz="2000" b="1"/>
              <a:t>阿</a:t>
            </a:r>
            <a:r>
              <a:rPr lang="en-US" altLang="zh-CN" sz="2000" b="1"/>
              <a:t>Q</a:t>
            </a:r>
            <a:r>
              <a:rPr lang="zh-CN" altLang="en-US" sz="2000" b="1"/>
              <a:t>正传</a:t>
            </a:r>
            <a:r>
              <a:rPr lang="en-US" altLang="zh-CN" sz="2000" b="1"/>
              <a:t>》</a:t>
            </a:r>
            <a:r>
              <a:rPr lang="zh-CN" altLang="en-US" sz="2000" b="1"/>
              <a:t>所摄照片，摄于北京。</a:t>
            </a:r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Rectangle 2"/>
          <p:cNvSpPr>
            <a:spLocks noGrp="1"/>
          </p:cNvSpPr>
          <p:nvPr>
            <p:ph type="title"/>
          </p:nvPr>
        </p:nvSpPr>
        <p:spPr>
          <a:xfrm>
            <a:off x="2339975" y="260350"/>
            <a:ext cx="4968875" cy="919163"/>
          </a:xfrm>
        </p:spPr>
        <p:txBody>
          <a:bodyPr wrap="square" lIns="91440" tIns="45720" rIns="91440" bIns="45720" anchor="t"/>
          <a:p>
            <a:pPr algn="ctr" eaLnBrk="1" hangingPunct="1"/>
            <a:r>
              <a:rPr lang="zh-CN" altLang="en-US" sz="6000" b="1" dirty="0">
                <a:latin typeface="宋体" panose="02010600030101010101" pitchFamily="2" charset="-122"/>
              </a:rPr>
              <a:t>学习目标</a:t>
            </a:r>
            <a:endParaRPr lang="zh-CN" altLang="en-US" sz="6000" b="1" dirty="0">
              <a:latin typeface="宋体" panose="02010600030101010101" pitchFamily="2" charset="-122"/>
            </a:endParaRPr>
          </a:p>
        </p:txBody>
      </p:sp>
      <p:sp>
        <p:nvSpPr>
          <p:cNvPr id="9219" name="Rectangle 3"/>
          <p:cNvSpPr>
            <a:spLocks noGrp="1"/>
          </p:cNvSpPr>
          <p:nvPr>
            <p:ph idx="1"/>
          </p:nvPr>
        </p:nvSpPr>
        <p:spPr>
          <a:ln w="28575">
            <a:solidFill>
              <a:srgbClr val="FF3300"/>
            </a:solidFill>
            <a:miter/>
          </a:ln>
        </p:spPr>
        <p:txBody>
          <a:bodyPr wrap="square" lIns="91440" tIns="45720" rIns="91440" bIns="45720" anchor="t"/>
          <a:p>
            <a:pPr eaLnBrk="1" hangingPunct="1"/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、学习本文详略得当，选择典型事例表现人物性格的写法。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、学习真实、生动、传神地刻画人物的方法。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、体会作者对长妈妈的怀念、同情、赞美之情。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28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charRg st="28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50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19">
                                            <p:txEl>
                                              <p:charRg st="50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4" name="Group 6"/>
          <p:cNvGrpSpPr/>
          <p:nvPr/>
        </p:nvGrpSpPr>
        <p:grpSpPr bwMode="auto">
          <a:xfrm>
            <a:off x="1670050" y="1828800"/>
            <a:ext cx="7010400" cy="2752725"/>
            <a:chOff x="1056" y="1152"/>
            <a:chExt cx="4416" cy="1734"/>
          </a:xfrm>
        </p:grpSpPr>
        <p:sp>
          <p:nvSpPr>
            <p:cNvPr id="7175" name="Text Box 7"/>
            <p:cNvSpPr txBox="1">
              <a:spLocks noChangeArrowheads="1"/>
            </p:cNvSpPr>
            <p:nvPr/>
          </p:nvSpPr>
          <p:spPr bwMode="auto">
            <a:xfrm>
              <a:off x="3984" y="1152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dist">
                <a:spcBef>
                  <a:spcPct val="50000"/>
                </a:spcBef>
              </a:pPr>
              <a:r>
                <a:rPr kumimoji="1" lang="zh-CN" altLang="en-US" sz="2400">
                  <a:latin typeface="Times New Roman" panose="02020603050405020304" pitchFamily="18" charset="0"/>
                </a:rPr>
                <a:t>舫        </a:t>
              </a:r>
              <a:endParaRPr kumimoji="1"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7176" name="Rectangle 8"/>
            <p:cNvSpPr>
              <a:spLocks noChangeArrowheads="1"/>
            </p:cNvSpPr>
            <p:nvPr/>
          </p:nvSpPr>
          <p:spPr bwMode="auto">
            <a:xfrm>
              <a:off x="1056" y="1152"/>
              <a:ext cx="44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kumimoji="1" lang="zh-CN" altLang="en-US" sz="2400">
                  <a:latin typeface="Times New Roman" panose="02020603050405020304" pitchFamily="18" charset="0"/>
                </a:rPr>
                <a:t>骇</a:t>
              </a:r>
              <a:endParaRPr kumimoji="1"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7177" name="Rectangle 9"/>
            <p:cNvSpPr>
              <a:spLocks noChangeArrowheads="1"/>
            </p:cNvSpPr>
            <p:nvPr/>
          </p:nvSpPr>
          <p:spPr bwMode="auto">
            <a:xfrm>
              <a:off x="1824" y="1152"/>
              <a:ext cx="30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dist"/>
              <a:r>
                <a:rPr kumimoji="1" lang="zh-CN" altLang="en-US" sz="2400">
                  <a:latin typeface="Times New Roman" panose="02020603050405020304" pitchFamily="18" charset="0"/>
                </a:rPr>
                <a:t>掳</a:t>
              </a:r>
              <a:endParaRPr kumimoji="1"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7178" name="Text Box 10"/>
            <p:cNvSpPr txBox="1">
              <a:spLocks noChangeArrowheads="1"/>
            </p:cNvSpPr>
            <p:nvPr/>
          </p:nvSpPr>
          <p:spPr bwMode="auto">
            <a:xfrm>
              <a:off x="2544" y="1152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dist">
                <a:spcBef>
                  <a:spcPct val="50000"/>
                </a:spcBef>
              </a:pPr>
              <a:r>
                <a:rPr kumimoji="1" lang="zh-CN" altLang="en-US" sz="2400">
                  <a:latin typeface="Times New Roman" panose="02020603050405020304" pitchFamily="18" charset="0"/>
                </a:rPr>
                <a:t>悚</a:t>
              </a:r>
              <a:endParaRPr kumimoji="1"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7179" name="Text Box 11"/>
            <p:cNvSpPr txBox="1">
              <a:spLocks noChangeArrowheads="1"/>
            </p:cNvSpPr>
            <p:nvPr/>
          </p:nvSpPr>
          <p:spPr bwMode="auto">
            <a:xfrm>
              <a:off x="4704" y="1152"/>
              <a:ext cx="62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dist">
                <a:spcBef>
                  <a:spcPct val="50000"/>
                </a:spcBef>
              </a:pPr>
              <a:r>
                <a:rPr kumimoji="1" lang="zh-CN" altLang="en-US" sz="2400">
                  <a:latin typeface="Times New Roman" panose="02020603050405020304" pitchFamily="18" charset="0"/>
                </a:rPr>
                <a:t>惶急</a:t>
              </a:r>
              <a:endParaRPr kumimoji="1"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7180" name="Text Box 12"/>
            <p:cNvSpPr txBox="1">
              <a:spLocks noChangeArrowheads="1"/>
            </p:cNvSpPr>
            <p:nvPr/>
          </p:nvSpPr>
          <p:spPr bwMode="auto">
            <a:xfrm>
              <a:off x="1056" y="2592"/>
              <a:ext cx="672" cy="294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dist">
                <a:spcBef>
                  <a:spcPct val="50000"/>
                </a:spcBef>
              </a:pPr>
              <a:r>
                <a:rPr kumimoji="1" lang="zh-CN" altLang="en-US" sz="2400">
                  <a:latin typeface="Times New Roman" panose="02020603050405020304" pitchFamily="18" charset="0"/>
                </a:rPr>
                <a:t>疮疤</a:t>
              </a:r>
              <a:endParaRPr kumimoji="1"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7181" name="Rectangle 13"/>
            <p:cNvSpPr>
              <a:spLocks noChangeArrowheads="1"/>
            </p:cNvSpPr>
            <p:nvPr/>
          </p:nvSpPr>
          <p:spPr bwMode="auto">
            <a:xfrm>
              <a:off x="1776" y="2592"/>
              <a:ext cx="720" cy="294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kumimoji="1" lang="zh-CN" altLang="en-US" sz="2400">
                  <a:latin typeface="Times New Roman" panose="02020603050405020304" pitchFamily="18" charset="0"/>
                </a:rPr>
                <a:t>诘  问</a:t>
              </a:r>
              <a:endParaRPr kumimoji="1"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7182" name="Text Box 14"/>
            <p:cNvSpPr txBox="1">
              <a:spLocks noChangeArrowheads="1"/>
            </p:cNvSpPr>
            <p:nvPr/>
          </p:nvSpPr>
          <p:spPr bwMode="auto">
            <a:xfrm>
              <a:off x="2544" y="2592"/>
              <a:ext cx="672" cy="294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dist">
                <a:spcBef>
                  <a:spcPct val="50000"/>
                </a:spcBef>
              </a:pPr>
              <a:r>
                <a:rPr kumimoji="1" lang="zh-CN" altLang="en-US" sz="2400">
                  <a:latin typeface="Times New Roman" panose="02020603050405020304" pitchFamily="18" charset="0"/>
                </a:rPr>
                <a:t>渴慕</a:t>
              </a:r>
              <a:endParaRPr kumimoji="1"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7183" name="Text Box 15"/>
            <p:cNvSpPr txBox="1">
              <a:spLocks noChangeArrowheads="1"/>
            </p:cNvSpPr>
            <p:nvPr/>
          </p:nvSpPr>
          <p:spPr bwMode="auto">
            <a:xfrm>
              <a:off x="3264" y="2592"/>
              <a:ext cx="672" cy="294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dist">
                <a:spcBef>
                  <a:spcPct val="50000"/>
                </a:spcBef>
              </a:pPr>
              <a:r>
                <a:rPr kumimoji="1" lang="zh-CN" altLang="en-US" sz="2400">
                  <a:latin typeface="Times New Roman" panose="02020603050405020304" pitchFamily="18" charset="0"/>
                </a:rPr>
                <a:t>霹雳</a:t>
              </a:r>
              <a:endParaRPr kumimoji="1"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7184" name="Text Box 16"/>
            <p:cNvSpPr txBox="1">
              <a:spLocks noChangeArrowheads="1"/>
            </p:cNvSpPr>
            <p:nvPr/>
          </p:nvSpPr>
          <p:spPr bwMode="auto">
            <a:xfrm>
              <a:off x="3984" y="2592"/>
              <a:ext cx="720" cy="294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dist">
                <a:spcBef>
                  <a:spcPct val="50000"/>
                </a:spcBef>
              </a:pPr>
              <a:r>
                <a:rPr kumimoji="1" lang="zh-CN" altLang="en-US" sz="2400">
                  <a:latin typeface="Times New Roman" panose="02020603050405020304" pitchFamily="18" charset="0"/>
                </a:rPr>
                <a:t>陆玑</a:t>
              </a:r>
              <a:endParaRPr kumimoji="1"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7185" name="Text Box 17"/>
            <p:cNvSpPr txBox="1">
              <a:spLocks noChangeArrowheads="1"/>
            </p:cNvSpPr>
            <p:nvPr/>
          </p:nvSpPr>
          <p:spPr bwMode="auto">
            <a:xfrm>
              <a:off x="4752" y="2592"/>
              <a:ext cx="720" cy="294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dist">
                <a:spcBef>
                  <a:spcPct val="50000"/>
                </a:spcBef>
              </a:pPr>
              <a:r>
                <a:rPr kumimoji="1" lang="zh-CN" altLang="en-US" sz="2400">
                  <a:latin typeface="Times New Roman" panose="02020603050405020304" pitchFamily="18" charset="0"/>
                </a:rPr>
                <a:t>粗拙</a:t>
              </a:r>
              <a:endParaRPr kumimoji="1"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7186" name="Text Box 18"/>
            <p:cNvSpPr txBox="1">
              <a:spLocks noChangeArrowheads="1"/>
            </p:cNvSpPr>
            <p:nvPr/>
          </p:nvSpPr>
          <p:spPr bwMode="auto">
            <a:xfrm>
              <a:off x="3264" y="1152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dist">
                <a:spcBef>
                  <a:spcPct val="50000"/>
                </a:spcBef>
              </a:pPr>
              <a:r>
                <a:rPr kumimoji="1" lang="zh-CN" altLang="en-US" sz="2400">
                  <a:latin typeface="Times New Roman" panose="02020603050405020304" pitchFamily="18" charset="0"/>
                </a:rPr>
                <a:t>斋</a:t>
              </a:r>
              <a:endParaRPr kumimoji="1" lang="zh-CN" altLang="en-US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187" name="Group 19"/>
          <p:cNvGrpSpPr/>
          <p:nvPr/>
        </p:nvGrpSpPr>
        <p:grpSpPr bwMode="auto">
          <a:xfrm>
            <a:off x="1289050" y="1371600"/>
            <a:ext cx="7848600" cy="2743200"/>
            <a:chOff x="816" y="864"/>
            <a:chExt cx="4944" cy="1728"/>
          </a:xfrm>
        </p:grpSpPr>
        <p:sp>
          <p:nvSpPr>
            <p:cNvPr id="7188" name="Text Box 20"/>
            <p:cNvSpPr txBox="1">
              <a:spLocks noChangeArrowheads="1"/>
            </p:cNvSpPr>
            <p:nvPr/>
          </p:nvSpPr>
          <p:spPr bwMode="auto">
            <a:xfrm>
              <a:off x="1056" y="864"/>
              <a:ext cx="57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anose="02020603050405020304" pitchFamily="18" charset="0"/>
                </a:rPr>
                <a:t>haì</a:t>
              </a:r>
              <a:endParaRPr kumimoji="1"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7189" name="Text Box 21"/>
            <p:cNvSpPr txBox="1">
              <a:spLocks noChangeArrowheads="1"/>
            </p:cNvSpPr>
            <p:nvPr/>
          </p:nvSpPr>
          <p:spPr bwMode="auto">
            <a:xfrm>
              <a:off x="1776" y="864"/>
              <a:ext cx="48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anose="02020603050405020304" pitchFamily="18" charset="0"/>
                </a:rPr>
                <a:t>lǔ</a:t>
              </a:r>
              <a:endParaRPr kumimoji="1"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7190" name="Text Box 22"/>
            <p:cNvSpPr txBox="1">
              <a:spLocks noChangeArrowheads="1"/>
            </p:cNvSpPr>
            <p:nvPr/>
          </p:nvSpPr>
          <p:spPr bwMode="auto">
            <a:xfrm>
              <a:off x="2544" y="864"/>
              <a:ext cx="57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anose="02020603050405020304" pitchFamily="18" charset="0"/>
                </a:rPr>
                <a:t>sǒng</a:t>
              </a:r>
              <a:endParaRPr kumimoji="1"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7191" name="Text Box 23"/>
            <p:cNvSpPr txBox="1">
              <a:spLocks noChangeArrowheads="1"/>
            </p:cNvSpPr>
            <p:nvPr/>
          </p:nvSpPr>
          <p:spPr bwMode="auto">
            <a:xfrm>
              <a:off x="3312" y="912"/>
              <a:ext cx="48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anose="02020603050405020304" pitchFamily="18" charset="0"/>
                </a:rPr>
                <a:t>zhāi</a:t>
              </a:r>
              <a:endParaRPr kumimoji="1"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7192" name="Text Box 24"/>
            <p:cNvSpPr txBox="1">
              <a:spLocks noChangeArrowheads="1"/>
            </p:cNvSpPr>
            <p:nvPr/>
          </p:nvSpPr>
          <p:spPr bwMode="auto">
            <a:xfrm>
              <a:off x="3984" y="864"/>
              <a:ext cx="68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kumimoji="1" lang="en-US" altLang="zh-CN" sz="2400">
                  <a:latin typeface="Times New Roman" panose="02020603050405020304" pitchFamily="18" charset="0"/>
                </a:rPr>
                <a:t>fǎng</a:t>
              </a:r>
              <a:endParaRPr kumimoji="1"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7193" name="Text Box 25"/>
            <p:cNvSpPr txBox="1">
              <a:spLocks noChangeArrowheads="1"/>
            </p:cNvSpPr>
            <p:nvPr/>
          </p:nvSpPr>
          <p:spPr bwMode="auto">
            <a:xfrm>
              <a:off x="4704" y="864"/>
              <a:ext cx="86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anose="02020603050405020304" pitchFamily="18" charset="0"/>
                </a:rPr>
                <a:t>huáng</a:t>
              </a:r>
              <a:endParaRPr kumimoji="1"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7194" name="Text Box 26"/>
            <p:cNvSpPr txBox="1">
              <a:spLocks noChangeArrowheads="1"/>
            </p:cNvSpPr>
            <p:nvPr/>
          </p:nvSpPr>
          <p:spPr bwMode="auto">
            <a:xfrm>
              <a:off x="816" y="2256"/>
              <a:ext cx="139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anose="02020603050405020304" pitchFamily="18" charset="0"/>
                </a:rPr>
                <a:t>chuāng   bā</a:t>
              </a:r>
              <a:endParaRPr kumimoji="1"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7195" name="Text Box 27"/>
            <p:cNvSpPr txBox="1">
              <a:spLocks noChangeArrowheads="1"/>
            </p:cNvSpPr>
            <p:nvPr/>
          </p:nvSpPr>
          <p:spPr bwMode="auto">
            <a:xfrm>
              <a:off x="1776" y="2256"/>
              <a:ext cx="81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anose="02020603050405020304" pitchFamily="18" charset="0"/>
                </a:rPr>
                <a:t>jié  wèn</a:t>
              </a:r>
              <a:endParaRPr kumimoji="1"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7196" name="Text Box 28"/>
            <p:cNvSpPr txBox="1">
              <a:spLocks noChangeArrowheads="1"/>
            </p:cNvSpPr>
            <p:nvPr/>
          </p:nvSpPr>
          <p:spPr bwMode="auto">
            <a:xfrm>
              <a:off x="2544" y="225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anose="02020603050405020304" pitchFamily="18" charset="0"/>
                </a:rPr>
                <a:t>kě   mù</a:t>
              </a:r>
              <a:endParaRPr kumimoji="1"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7197" name="Text Box 29"/>
            <p:cNvSpPr txBox="1">
              <a:spLocks noChangeArrowheads="1"/>
            </p:cNvSpPr>
            <p:nvPr/>
          </p:nvSpPr>
          <p:spPr bwMode="auto">
            <a:xfrm>
              <a:off x="3264" y="2256"/>
              <a:ext cx="67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anose="02020603050405020304" pitchFamily="18" charset="0"/>
                </a:rPr>
                <a:t>pī    lì</a:t>
              </a:r>
              <a:endParaRPr kumimoji="1"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7198" name="Text Box 30"/>
            <p:cNvSpPr txBox="1">
              <a:spLocks noChangeArrowheads="1"/>
            </p:cNvSpPr>
            <p:nvPr/>
          </p:nvSpPr>
          <p:spPr bwMode="auto">
            <a:xfrm>
              <a:off x="4368" y="2304"/>
              <a:ext cx="43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anose="02020603050405020304" pitchFamily="18" charset="0"/>
                </a:rPr>
                <a:t>jī</a:t>
              </a:r>
              <a:endParaRPr kumimoji="1"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7199" name="Text Box 31"/>
            <p:cNvSpPr txBox="1">
              <a:spLocks noChangeArrowheads="1"/>
            </p:cNvSpPr>
            <p:nvPr/>
          </p:nvSpPr>
          <p:spPr bwMode="auto">
            <a:xfrm>
              <a:off x="5136" y="2256"/>
              <a:ext cx="62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anose="02020603050405020304" pitchFamily="18" charset="0"/>
                </a:rPr>
                <a:t>zhuō</a:t>
              </a:r>
              <a:endParaRPr kumimoji="1" lang="en-US" altLang="zh-CN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200" name="Group 32"/>
          <p:cNvGrpSpPr/>
          <p:nvPr/>
        </p:nvGrpSpPr>
        <p:grpSpPr bwMode="auto">
          <a:xfrm>
            <a:off x="450850" y="762000"/>
            <a:ext cx="8686800" cy="4876800"/>
            <a:chOff x="288" y="480"/>
            <a:chExt cx="5472" cy="3072"/>
          </a:xfrm>
        </p:grpSpPr>
        <p:grpSp>
          <p:nvGrpSpPr>
            <p:cNvPr id="7201" name="Group 33"/>
            <p:cNvGrpSpPr/>
            <p:nvPr/>
          </p:nvGrpSpPr>
          <p:grpSpPr bwMode="auto">
            <a:xfrm>
              <a:off x="1440" y="1488"/>
              <a:ext cx="1440" cy="384"/>
              <a:chOff x="1440" y="1488"/>
              <a:chExt cx="1440" cy="384"/>
            </a:xfrm>
          </p:grpSpPr>
          <p:sp>
            <p:nvSpPr>
              <p:cNvPr id="7202" name="AutoShape 34"/>
              <p:cNvSpPr>
                <a:spLocks noChangeArrowheads="1"/>
              </p:cNvSpPr>
              <p:nvPr/>
            </p:nvSpPr>
            <p:spPr bwMode="auto">
              <a:xfrm>
                <a:off x="1440" y="1488"/>
                <a:ext cx="1440" cy="384"/>
              </a:xfrm>
              <a:prstGeom prst="wedgeEllipseCallout">
                <a:avLst>
                  <a:gd name="adj1" fmla="val -48125"/>
                  <a:gd name="adj2" fmla="val -83074"/>
                </a:avLst>
              </a:prstGeom>
              <a:solidFill>
                <a:srgbClr val="F8FD95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03" name="Text Box 35"/>
              <p:cNvSpPr txBox="1">
                <a:spLocks noChangeArrowheads="1"/>
              </p:cNvSpPr>
              <p:nvPr/>
            </p:nvSpPr>
            <p:spPr bwMode="auto">
              <a:xfrm>
                <a:off x="1632" y="1536"/>
                <a:ext cx="1200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400">
                    <a:latin typeface="Times New Roman" panose="02020603050405020304" pitchFamily="18" charset="0"/>
                  </a:rPr>
                  <a:t>惊吓；震惊</a:t>
                </a:r>
                <a:endParaRPr kumimoji="1" lang="zh-CN" altLang="en-US" sz="24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7204" name="Group 36"/>
            <p:cNvGrpSpPr/>
            <p:nvPr/>
          </p:nvGrpSpPr>
          <p:grpSpPr bwMode="auto">
            <a:xfrm>
              <a:off x="2160" y="480"/>
              <a:ext cx="1392" cy="384"/>
              <a:chOff x="2160" y="480"/>
              <a:chExt cx="1392" cy="384"/>
            </a:xfrm>
          </p:grpSpPr>
          <p:sp>
            <p:nvSpPr>
              <p:cNvPr id="7205" name="AutoShape 37"/>
              <p:cNvSpPr>
                <a:spLocks noChangeArrowheads="1"/>
              </p:cNvSpPr>
              <p:nvPr/>
            </p:nvSpPr>
            <p:spPr bwMode="auto">
              <a:xfrm>
                <a:off x="2160" y="480"/>
                <a:ext cx="1392" cy="384"/>
              </a:xfrm>
              <a:prstGeom prst="wedgeEllipseCallout">
                <a:avLst>
                  <a:gd name="adj1" fmla="val -46981"/>
                  <a:gd name="adj2" fmla="val 62500"/>
                </a:avLst>
              </a:prstGeom>
              <a:solidFill>
                <a:srgbClr val="F8FD95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06" name="Text Box 38"/>
              <p:cNvSpPr txBox="1">
                <a:spLocks noChangeArrowheads="1"/>
              </p:cNvSpPr>
              <p:nvPr/>
            </p:nvSpPr>
            <p:spPr bwMode="auto">
              <a:xfrm>
                <a:off x="2304" y="528"/>
                <a:ext cx="1104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400">
                    <a:latin typeface="Times New Roman" panose="02020603050405020304" pitchFamily="18" charset="0"/>
                  </a:rPr>
                  <a:t>把人抢走</a:t>
                </a:r>
                <a:endParaRPr kumimoji="1" lang="zh-CN" altLang="en-US" sz="24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7207" name="Group 39"/>
            <p:cNvGrpSpPr/>
            <p:nvPr/>
          </p:nvGrpSpPr>
          <p:grpSpPr bwMode="auto">
            <a:xfrm>
              <a:off x="3024" y="1632"/>
              <a:ext cx="864" cy="384"/>
              <a:chOff x="3024" y="1632"/>
              <a:chExt cx="864" cy="384"/>
            </a:xfrm>
          </p:grpSpPr>
          <p:sp>
            <p:nvSpPr>
              <p:cNvPr id="7208" name="AutoShape 40"/>
              <p:cNvSpPr>
                <a:spLocks noChangeArrowheads="1"/>
              </p:cNvSpPr>
              <p:nvPr/>
            </p:nvSpPr>
            <p:spPr bwMode="auto">
              <a:xfrm>
                <a:off x="3024" y="1632"/>
                <a:ext cx="864" cy="384"/>
              </a:xfrm>
              <a:prstGeom prst="wedgeEllipseCallout">
                <a:avLst>
                  <a:gd name="adj1" fmla="val -65972"/>
                  <a:gd name="adj2" fmla="val -127343"/>
                </a:avLst>
              </a:prstGeom>
              <a:solidFill>
                <a:srgbClr val="F8FD95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09" name="Text Box 41"/>
              <p:cNvSpPr txBox="1">
                <a:spLocks noChangeArrowheads="1"/>
              </p:cNvSpPr>
              <p:nvPr/>
            </p:nvSpPr>
            <p:spPr bwMode="auto">
              <a:xfrm>
                <a:off x="3216" y="1680"/>
                <a:ext cx="57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400">
                    <a:latin typeface="Times New Roman" panose="02020603050405020304" pitchFamily="18" charset="0"/>
                  </a:rPr>
                  <a:t>害怕</a:t>
                </a:r>
                <a:endParaRPr kumimoji="1" lang="zh-CN" altLang="en-US" sz="24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7210" name="Group 42"/>
            <p:cNvGrpSpPr/>
            <p:nvPr/>
          </p:nvGrpSpPr>
          <p:grpSpPr bwMode="auto">
            <a:xfrm>
              <a:off x="4368" y="1728"/>
              <a:ext cx="1392" cy="384"/>
              <a:chOff x="4368" y="1728"/>
              <a:chExt cx="1392" cy="384"/>
            </a:xfrm>
          </p:grpSpPr>
          <p:sp>
            <p:nvSpPr>
              <p:cNvPr id="7211" name="AutoShape 43"/>
              <p:cNvSpPr>
                <a:spLocks noChangeArrowheads="1"/>
              </p:cNvSpPr>
              <p:nvPr/>
            </p:nvSpPr>
            <p:spPr bwMode="auto">
              <a:xfrm>
                <a:off x="4368" y="1728"/>
                <a:ext cx="1296" cy="384"/>
              </a:xfrm>
              <a:prstGeom prst="wedgeEllipseCallout">
                <a:avLst>
                  <a:gd name="adj1" fmla="val -384"/>
                  <a:gd name="adj2" fmla="val -145051"/>
                </a:avLst>
              </a:prstGeom>
              <a:solidFill>
                <a:srgbClr val="F8FD95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12" name="Text Box 44"/>
              <p:cNvSpPr txBox="1">
                <a:spLocks noChangeArrowheads="1"/>
              </p:cNvSpPr>
              <p:nvPr/>
            </p:nvSpPr>
            <p:spPr bwMode="auto">
              <a:xfrm>
                <a:off x="4608" y="1776"/>
                <a:ext cx="1152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400">
                    <a:latin typeface="Times New Roman" panose="02020603050405020304" pitchFamily="18" charset="0"/>
                  </a:rPr>
                  <a:t>恐惧着急</a:t>
                </a:r>
                <a:endParaRPr kumimoji="1" lang="zh-CN" altLang="en-US" sz="24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7213" name="Group 45"/>
            <p:cNvGrpSpPr/>
            <p:nvPr/>
          </p:nvGrpSpPr>
          <p:grpSpPr bwMode="auto">
            <a:xfrm>
              <a:off x="816" y="3168"/>
              <a:ext cx="1200" cy="384"/>
              <a:chOff x="816" y="3168"/>
              <a:chExt cx="1200" cy="384"/>
            </a:xfrm>
          </p:grpSpPr>
          <p:sp>
            <p:nvSpPr>
              <p:cNvPr id="7214" name="AutoShape 46"/>
              <p:cNvSpPr>
                <a:spLocks noChangeArrowheads="1"/>
              </p:cNvSpPr>
              <p:nvPr/>
            </p:nvSpPr>
            <p:spPr bwMode="auto">
              <a:xfrm>
                <a:off x="816" y="3168"/>
                <a:ext cx="1200" cy="384"/>
              </a:xfrm>
              <a:prstGeom prst="wedgeEllipseCallout">
                <a:avLst>
                  <a:gd name="adj1" fmla="val 53167"/>
                  <a:gd name="adj2" fmla="val -115884"/>
                </a:avLst>
              </a:prstGeom>
              <a:solidFill>
                <a:srgbClr val="F8FD95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15" name="Text Box 47"/>
              <p:cNvSpPr txBox="1">
                <a:spLocks noChangeArrowheads="1"/>
              </p:cNvSpPr>
              <p:nvPr/>
            </p:nvSpPr>
            <p:spPr bwMode="auto">
              <a:xfrm>
                <a:off x="912" y="3216"/>
                <a:ext cx="1104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400">
                    <a:latin typeface="Times New Roman" panose="02020603050405020304" pitchFamily="18" charset="0"/>
                  </a:rPr>
                  <a:t>追问；责问</a:t>
                </a:r>
                <a:endParaRPr kumimoji="1" lang="zh-CN" altLang="en-US" sz="24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7216" name="Group 48"/>
            <p:cNvGrpSpPr/>
            <p:nvPr/>
          </p:nvGrpSpPr>
          <p:grpSpPr bwMode="auto">
            <a:xfrm>
              <a:off x="2064" y="3168"/>
              <a:ext cx="1152" cy="384"/>
              <a:chOff x="2064" y="3168"/>
              <a:chExt cx="1152" cy="384"/>
            </a:xfrm>
          </p:grpSpPr>
          <p:sp>
            <p:nvSpPr>
              <p:cNvPr id="7217" name="AutoShape 49"/>
              <p:cNvSpPr>
                <a:spLocks noChangeArrowheads="1"/>
              </p:cNvSpPr>
              <p:nvPr/>
            </p:nvSpPr>
            <p:spPr bwMode="auto">
              <a:xfrm>
                <a:off x="2064" y="3168"/>
                <a:ext cx="1152" cy="384"/>
              </a:xfrm>
              <a:prstGeom prst="wedgeEllipseCallout">
                <a:avLst>
                  <a:gd name="adj1" fmla="val 24912"/>
                  <a:gd name="adj2" fmla="val -108593"/>
                </a:avLst>
              </a:prstGeom>
              <a:solidFill>
                <a:srgbClr val="F8FD95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18" name="Text Box 50"/>
              <p:cNvSpPr txBox="1">
                <a:spLocks noChangeArrowheads="1"/>
              </p:cNvSpPr>
              <p:nvPr/>
            </p:nvSpPr>
            <p:spPr bwMode="auto">
              <a:xfrm>
                <a:off x="2160" y="3216"/>
                <a:ext cx="105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400">
                    <a:latin typeface="Times New Roman" panose="02020603050405020304" pitchFamily="18" charset="0"/>
                  </a:rPr>
                  <a:t>非常思慕</a:t>
                </a:r>
                <a:endParaRPr kumimoji="1" lang="zh-CN" altLang="en-US" sz="24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7219" name="Group 51"/>
            <p:cNvGrpSpPr/>
            <p:nvPr/>
          </p:nvGrpSpPr>
          <p:grpSpPr bwMode="auto">
            <a:xfrm>
              <a:off x="288" y="1872"/>
              <a:ext cx="2064" cy="384"/>
              <a:chOff x="288" y="1872"/>
              <a:chExt cx="2064" cy="384"/>
            </a:xfrm>
          </p:grpSpPr>
          <p:sp>
            <p:nvSpPr>
              <p:cNvPr id="7220" name="AutoShape 52"/>
              <p:cNvSpPr>
                <a:spLocks noChangeArrowheads="1"/>
              </p:cNvSpPr>
              <p:nvPr/>
            </p:nvSpPr>
            <p:spPr bwMode="auto">
              <a:xfrm>
                <a:off x="288" y="1872"/>
                <a:ext cx="2064" cy="384"/>
              </a:xfrm>
              <a:prstGeom prst="wedgeEllipseCallout">
                <a:avLst>
                  <a:gd name="adj1" fmla="val 9546"/>
                  <a:gd name="adj2" fmla="val 96616"/>
                </a:avLst>
              </a:prstGeom>
              <a:solidFill>
                <a:srgbClr val="F8FD95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21" name="Text Box 53"/>
              <p:cNvSpPr txBox="1">
                <a:spLocks noChangeArrowheads="1"/>
              </p:cNvSpPr>
              <p:nvPr/>
            </p:nvSpPr>
            <p:spPr bwMode="auto">
              <a:xfrm>
                <a:off x="480" y="1920"/>
                <a:ext cx="177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400">
                    <a:latin typeface="Times New Roman" panose="02020603050405020304" pitchFamily="18" charset="0"/>
                  </a:rPr>
                  <a:t>好了以后留下的疤</a:t>
                </a:r>
                <a:endParaRPr kumimoji="1" lang="zh-CN" altLang="en-US" sz="2400">
                  <a:latin typeface="Times New Roman" panose="02020603050405020304" pitchFamily="18" charset="0"/>
                </a:endParaRPr>
              </a:p>
            </p:txBody>
          </p:sp>
        </p:grpSp>
      </p:grpSp>
      <p:pic>
        <p:nvPicPr>
          <p:cNvPr id="7222" name="Picture 54" descr="cat008">
            <a:hlinkClick r:id="rId1" action="ppaction://hlinksldjump"/>
          </p:cNvPr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1250" y="5562600"/>
            <a:ext cx="16764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Rectangle 2"/>
          <p:cNvSpPr>
            <a:spLocks noGrp="1"/>
          </p:cNvSpPr>
          <p:nvPr>
            <p:ph type="title"/>
          </p:nvPr>
        </p:nvSpPr>
        <p:spPr>
          <a:xfrm>
            <a:off x="2667000" y="477838"/>
            <a:ext cx="3733800" cy="814387"/>
          </a:xfrm>
        </p:spPr>
        <p:txBody>
          <a:bodyPr wrap="square" lIns="91440" tIns="45720" rIns="91440" bIns="45720" anchor="t"/>
          <a:p>
            <a:pPr eaLnBrk="1" hangingPunct="1"/>
            <a:r>
              <a:rPr lang="zh-CN" altLang="en-US" sz="5700" dirty="0">
                <a:solidFill>
                  <a:srgbClr val="0000FF"/>
                </a:solidFill>
                <a:ea typeface="黑体" panose="02010609060101010101" pitchFamily="49" charset="-122"/>
              </a:rPr>
              <a:t>生字生词</a:t>
            </a:r>
            <a:endParaRPr lang="zh-CN" altLang="en-US" sz="5700" dirty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22530" name="Rectangle 3"/>
          <p:cNvSpPr>
            <a:spLocks noGrp="1"/>
          </p:cNvSpPr>
          <p:nvPr>
            <p:ph idx="1"/>
          </p:nvPr>
        </p:nvSpPr>
        <p:spPr>
          <a:xfrm>
            <a:off x="760413" y="1935163"/>
            <a:ext cx="7280275" cy="3943350"/>
          </a:xfrm>
        </p:spPr>
        <p:txBody>
          <a:bodyPr wrap="square" lIns="91440" tIns="45720" rIns="91440" bIns="45720" anchor="t"/>
          <a:p>
            <a:pPr eaLnBrk="1" hangingPunct="1">
              <a:spcBef>
                <a:spcPct val="100000"/>
              </a:spcBef>
              <a:buNone/>
            </a:pPr>
            <a:r>
              <a:rPr lang="zh-CN" altLang="en-US" sz="3400" b="1" dirty="0"/>
              <a:t>惊</a:t>
            </a:r>
            <a:r>
              <a:rPr lang="zh-CN" altLang="en-US" sz="3400" b="1" dirty="0">
                <a:solidFill>
                  <a:srgbClr val="0000CC"/>
                </a:solidFill>
              </a:rPr>
              <a:t>骇</a:t>
            </a:r>
            <a:r>
              <a:rPr lang="zh-CN" altLang="en-US" sz="3400" b="1" dirty="0"/>
              <a:t>         </a:t>
            </a:r>
            <a:r>
              <a:rPr lang="zh-CN" altLang="en-US" sz="3400" b="1" dirty="0">
                <a:solidFill>
                  <a:srgbClr val="0000CC"/>
                </a:solidFill>
              </a:rPr>
              <a:t>惶</a:t>
            </a:r>
            <a:r>
              <a:rPr lang="zh-CN" altLang="en-US" sz="3400" b="1" dirty="0"/>
              <a:t>急         </a:t>
            </a:r>
            <a:r>
              <a:rPr lang="zh-CN" altLang="en-US" sz="3400" b="1" dirty="0">
                <a:solidFill>
                  <a:srgbClr val="0000CC"/>
                </a:solidFill>
              </a:rPr>
              <a:t>疮</a:t>
            </a:r>
            <a:r>
              <a:rPr lang="zh-CN" altLang="en-US" sz="3400" b="1" dirty="0"/>
              <a:t>疤</a:t>
            </a:r>
            <a:endParaRPr lang="zh-CN" altLang="en-US" sz="3400" b="1" dirty="0"/>
          </a:p>
          <a:p>
            <a:pPr eaLnBrk="1" hangingPunct="1">
              <a:spcBef>
                <a:spcPct val="100000"/>
              </a:spcBef>
              <a:buNone/>
            </a:pPr>
            <a:r>
              <a:rPr lang="zh-CN" altLang="en-US" sz="3400" b="1" dirty="0">
                <a:solidFill>
                  <a:srgbClr val="0000CC"/>
                </a:solidFill>
              </a:rPr>
              <a:t>掳</a:t>
            </a:r>
            <a:r>
              <a:rPr lang="zh-CN" altLang="en-US" sz="3400" b="1" dirty="0"/>
              <a:t>去         渴</a:t>
            </a:r>
            <a:r>
              <a:rPr lang="zh-CN" altLang="en-US" sz="3400" b="1" dirty="0">
                <a:solidFill>
                  <a:srgbClr val="0000CC"/>
                </a:solidFill>
              </a:rPr>
              <a:t>慕</a:t>
            </a:r>
            <a:r>
              <a:rPr lang="zh-CN" altLang="en-US" sz="3400" b="1" dirty="0"/>
              <a:t>         </a:t>
            </a:r>
            <a:r>
              <a:rPr lang="zh-CN" altLang="en-US" sz="3400" b="1" dirty="0">
                <a:solidFill>
                  <a:srgbClr val="0000CC"/>
                </a:solidFill>
              </a:rPr>
              <a:t>霹雳</a:t>
            </a:r>
            <a:endParaRPr lang="zh-CN" altLang="en-US" sz="3400" b="1" dirty="0">
              <a:solidFill>
                <a:srgbClr val="0000CC"/>
              </a:solidFill>
            </a:endParaRPr>
          </a:p>
          <a:p>
            <a:pPr eaLnBrk="1" hangingPunct="1">
              <a:spcBef>
                <a:spcPct val="100000"/>
              </a:spcBef>
              <a:buNone/>
            </a:pPr>
            <a:r>
              <a:rPr lang="zh-CN" altLang="en-US" sz="3400" b="1" dirty="0"/>
              <a:t>震</a:t>
            </a:r>
            <a:r>
              <a:rPr lang="zh-CN" altLang="en-US" sz="3400" b="1" dirty="0">
                <a:solidFill>
                  <a:srgbClr val="0000CC"/>
                </a:solidFill>
              </a:rPr>
              <a:t>悚</a:t>
            </a:r>
            <a:r>
              <a:rPr lang="zh-CN" altLang="en-US" sz="3400" b="1" dirty="0"/>
              <a:t>         </a:t>
            </a:r>
            <a:r>
              <a:rPr lang="zh-CN" altLang="en-US" sz="3400" b="1" dirty="0">
                <a:solidFill>
                  <a:srgbClr val="0000CC"/>
                </a:solidFill>
              </a:rPr>
              <a:t>诘</a:t>
            </a:r>
            <a:r>
              <a:rPr lang="zh-CN" altLang="en-US" sz="3400" b="1" dirty="0"/>
              <a:t>问         惧</a:t>
            </a:r>
            <a:r>
              <a:rPr lang="zh-CN" altLang="en-US" sz="3400" b="1" dirty="0">
                <a:solidFill>
                  <a:srgbClr val="0000CC"/>
                </a:solidFill>
              </a:rPr>
              <a:t>惮</a:t>
            </a:r>
            <a:endParaRPr lang="zh-CN" altLang="en-US" sz="3400" b="1" dirty="0">
              <a:solidFill>
                <a:srgbClr val="0000CC"/>
              </a:solidFill>
            </a:endParaRPr>
          </a:p>
          <a:p>
            <a:pPr eaLnBrk="1" hangingPunct="1">
              <a:spcBef>
                <a:spcPct val="100000"/>
              </a:spcBef>
              <a:buNone/>
            </a:pPr>
            <a:r>
              <a:rPr lang="zh-CN" altLang="en-US" sz="3400" b="1" dirty="0"/>
              <a:t>疏</a:t>
            </a:r>
            <a:r>
              <a:rPr lang="zh-CN" altLang="en-US" sz="3400" b="1" dirty="0">
                <a:solidFill>
                  <a:srgbClr val="0000CC"/>
                </a:solidFill>
              </a:rPr>
              <a:t>懒 </a:t>
            </a:r>
            <a:r>
              <a:rPr lang="zh-CN" altLang="en-US" sz="3400" b="1" dirty="0"/>
              <a:t>         孤</a:t>
            </a:r>
            <a:r>
              <a:rPr lang="zh-CN" altLang="en-US" sz="3400" b="1" dirty="0">
                <a:solidFill>
                  <a:srgbClr val="0000CC"/>
                </a:solidFill>
              </a:rPr>
              <a:t>孀</a:t>
            </a:r>
            <a:endParaRPr lang="zh-CN" altLang="en-US" sz="3400" b="1" dirty="0">
              <a:solidFill>
                <a:srgbClr val="0000CC"/>
              </a:solidFill>
            </a:endParaRPr>
          </a:p>
        </p:txBody>
      </p:sp>
      <p:sp>
        <p:nvSpPr>
          <p:cNvPr id="33796" name="Rectangle 4"/>
          <p:cNvSpPr/>
          <p:nvPr/>
        </p:nvSpPr>
        <p:spPr>
          <a:xfrm>
            <a:off x="1143000" y="1371600"/>
            <a:ext cx="989013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b="1" dirty="0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hài </a:t>
            </a:r>
            <a:endParaRPr lang="en-US" altLang="zh-CN" sz="4000" b="1" dirty="0">
              <a:solidFill>
                <a:srgbClr val="99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797" name="Rectangle 5"/>
          <p:cNvSpPr/>
          <p:nvPr/>
        </p:nvSpPr>
        <p:spPr>
          <a:xfrm>
            <a:off x="2667000" y="1371600"/>
            <a:ext cx="17938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b="1" dirty="0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huáng  </a:t>
            </a:r>
            <a:endParaRPr lang="en-US" altLang="zh-CN" sz="4000" b="1" dirty="0">
              <a:solidFill>
                <a:srgbClr val="99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798" name="Rectangle 6"/>
          <p:cNvSpPr/>
          <p:nvPr/>
        </p:nvSpPr>
        <p:spPr>
          <a:xfrm>
            <a:off x="4495800" y="1371600"/>
            <a:ext cx="2147888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b="1" dirty="0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chuāng   </a:t>
            </a:r>
            <a:endParaRPr lang="en-US" altLang="zh-CN" sz="4000" b="1" dirty="0">
              <a:solidFill>
                <a:srgbClr val="99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799" name="Rectangle 7"/>
          <p:cNvSpPr/>
          <p:nvPr/>
        </p:nvSpPr>
        <p:spPr>
          <a:xfrm>
            <a:off x="762000" y="2362200"/>
            <a:ext cx="7620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000" b="1" dirty="0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lǔ   </a:t>
            </a:r>
            <a:endParaRPr lang="en-US" altLang="zh-CN" sz="4000" b="1" dirty="0">
              <a:solidFill>
                <a:srgbClr val="99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0" name="Rectangle 8"/>
          <p:cNvSpPr/>
          <p:nvPr/>
        </p:nvSpPr>
        <p:spPr>
          <a:xfrm>
            <a:off x="3124200" y="2438400"/>
            <a:ext cx="10668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000" b="1" dirty="0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mù   </a:t>
            </a:r>
            <a:endParaRPr lang="en-US" altLang="zh-CN" sz="4000" b="1" dirty="0">
              <a:solidFill>
                <a:srgbClr val="99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1" name="Rectangle 9"/>
          <p:cNvSpPr/>
          <p:nvPr/>
        </p:nvSpPr>
        <p:spPr>
          <a:xfrm>
            <a:off x="4724400" y="2438400"/>
            <a:ext cx="1512888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b="1" dirty="0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pī  lì  </a:t>
            </a:r>
            <a:endParaRPr lang="en-US" altLang="zh-CN" sz="4000" b="1" dirty="0">
              <a:solidFill>
                <a:srgbClr val="99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2" name="Rectangle 10"/>
          <p:cNvSpPr/>
          <p:nvPr/>
        </p:nvSpPr>
        <p:spPr>
          <a:xfrm>
            <a:off x="990600" y="3581400"/>
            <a:ext cx="14287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b="1" dirty="0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sǒng  </a:t>
            </a:r>
            <a:endParaRPr lang="en-US" altLang="zh-CN" sz="4000" b="1" dirty="0">
              <a:solidFill>
                <a:srgbClr val="99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3" name="Rectangle 11"/>
          <p:cNvSpPr/>
          <p:nvPr/>
        </p:nvSpPr>
        <p:spPr>
          <a:xfrm>
            <a:off x="2700338" y="3500438"/>
            <a:ext cx="9747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b="1" dirty="0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jié </a:t>
            </a:r>
            <a:endParaRPr lang="en-US" altLang="zh-CN" sz="4000" b="1" dirty="0">
              <a:solidFill>
                <a:srgbClr val="99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4" name="Rectangle 12"/>
          <p:cNvSpPr/>
          <p:nvPr/>
        </p:nvSpPr>
        <p:spPr>
          <a:xfrm>
            <a:off x="5181600" y="3505200"/>
            <a:ext cx="10668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000" b="1" dirty="0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dàn</a:t>
            </a:r>
            <a:endParaRPr lang="en-US" altLang="zh-CN" sz="4000" b="1" dirty="0">
              <a:solidFill>
                <a:srgbClr val="99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40" name="Text Box 13"/>
          <p:cNvSpPr txBox="1"/>
          <p:nvPr/>
        </p:nvSpPr>
        <p:spPr>
          <a:xfrm>
            <a:off x="6096000" y="2514600"/>
            <a:ext cx="4572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zh-CN" sz="6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6" name="Rectangle 14"/>
          <p:cNvSpPr/>
          <p:nvPr/>
        </p:nvSpPr>
        <p:spPr>
          <a:xfrm>
            <a:off x="1143000" y="4572000"/>
            <a:ext cx="10922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b="1" dirty="0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altLang="en-US" sz="4000" b="1" dirty="0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ǎ</a:t>
            </a:r>
            <a:r>
              <a:rPr lang="en-US" altLang="zh-CN" sz="4000" b="1" dirty="0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3600" b="1" dirty="0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en-US" altLang="zh-CN" sz="3600" b="1" dirty="0">
              <a:solidFill>
                <a:srgbClr val="99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7" name="Rectangle 15"/>
          <p:cNvSpPr/>
          <p:nvPr/>
        </p:nvSpPr>
        <p:spPr>
          <a:xfrm>
            <a:off x="2971800" y="4524375"/>
            <a:ext cx="18542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b="1" dirty="0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shu</a:t>
            </a:r>
            <a:r>
              <a:rPr lang="en-US" altLang="en-US" sz="4000" b="1" dirty="0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ā</a:t>
            </a:r>
            <a:r>
              <a:rPr lang="en-US" altLang="zh-CN" sz="4000" b="1" dirty="0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ng</a:t>
            </a:r>
            <a:r>
              <a:rPr lang="en-US" altLang="zh-CN" sz="3600" b="1" dirty="0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3600" b="1" dirty="0">
              <a:solidFill>
                <a:srgbClr val="99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7" grpId="0"/>
      <p:bldP spid="33798" grpId="0"/>
      <p:bldP spid="33799" grpId="0"/>
      <p:bldP spid="33800" grpId="0"/>
      <p:bldP spid="33801" grpId="0"/>
      <p:bldP spid="33802" grpId="0"/>
      <p:bldP spid="33803" grpId="0"/>
      <p:bldP spid="33804" grpId="0"/>
      <p:bldP spid="33806" grpId="0"/>
      <p:bldP spid="33807" grpId="0"/>
    </p:bldLst>
  </p:timing>
</p:sld>
</file>

<file path=ppt/theme/theme1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0</TotalTime>
  <Words>4797</Words>
  <Application>WPS 演示</Application>
  <PresentationFormat>全屏显示(4:3)</PresentationFormat>
  <Paragraphs>492</Paragraphs>
  <Slides>39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63" baseType="lpstr">
      <vt:lpstr>Arial</vt:lpstr>
      <vt:lpstr>宋体</vt:lpstr>
      <vt:lpstr>Wingdings</vt:lpstr>
      <vt:lpstr>Wingdings 2</vt:lpstr>
      <vt:lpstr>Times New Roman</vt:lpstr>
      <vt:lpstr>楷体_GB2312</vt:lpstr>
      <vt:lpstr>黑体</vt:lpstr>
      <vt:lpstr>Verdana</vt:lpstr>
      <vt:lpstr>楷体</vt:lpstr>
      <vt:lpstr>新宋体</vt:lpstr>
      <vt:lpstr>微软雅黑</vt:lpstr>
      <vt:lpstr>Arial Unicode MS</vt:lpstr>
      <vt:lpstr>Wingdings</vt:lpstr>
      <vt:lpstr>方正姚体</vt:lpstr>
      <vt:lpstr>Arial</vt:lpstr>
      <vt:lpstr>楷体_GB2312</vt:lpstr>
      <vt:lpstr>华文新魏</vt:lpstr>
      <vt:lpstr>华文中宋</vt:lpstr>
      <vt:lpstr>隶书</vt:lpstr>
      <vt:lpstr>Times New Roman</vt:lpstr>
      <vt:lpstr>华文行楷</vt:lpstr>
      <vt:lpstr>吉祥如意</vt:lpstr>
      <vt:lpstr>Paint.Picture</vt:lpstr>
      <vt:lpstr>Paint.Picture</vt:lpstr>
      <vt:lpstr>PowerPoint 演示文稿</vt:lpstr>
      <vt:lpstr>《山海经》</vt:lpstr>
      <vt:lpstr>PowerPoint 演示文稿</vt:lpstr>
      <vt:lpstr>PowerPoint 演示文稿</vt:lpstr>
      <vt:lpstr>PowerPoint 演示文稿</vt:lpstr>
      <vt:lpstr>PowerPoint 演示文稿</vt:lpstr>
      <vt:lpstr>学习目标</vt:lpstr>
      <vt:lpstr>PowerPoint 演示文稿</vt:lpstr>
      <vt:lpstr>生字生词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自学指导</vt:lpstr>
      <vt:lpstr>初读课文，文章围绕阿长写了哪些事，重点写了什么。从这些事中可以看出阿长什么样的性格特征。</vt:lpstr>
      <vt:lpstr>1-——5段：长妈妈有什么特点？</vt:lpstr>
      <vt:lpstr>6——17段：</vt:lpstr>
      <vt:lpstr>PowerPoint 演示文稿</vt:lpstr>
      <vt:lpstr>18——29段：买《山海经》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最后两段：表达了作者怎样的思想感情？</vt:lpstr>
      <vt:lpstr>长妈妈给你留下了怎样的印象？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本文刻画人物的方法：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王集一中</dc:title>
  <dc:creator>陈涛</dc:creator>
  <cp:lastModifiedBy>czj05</cp:lastModifiedBy>
  <cp:revision>108</cp:revision>
  <dcterms:created xsi:type="dcterms:W3CDTF">2002-10-16T00:16:00Z</dcterms:created>
  <dcterms:modified xsi:type="dcterms:W3CDTF">2019-03-12T02:36:47Z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