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notesSlides/notesSlide146.xml" ContentType="application/vnd.openxmlformats-officedocument.presentationml.notesSlide+xml"/>
  <Override PartName="/ppt/notesSlides/notesSlide15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notesSlides/notesSlide129.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Default Extension="wmf" ContentType="image/x-wmf"/>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notesSlides/notesSlide126.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149.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5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notesSlides/notesSlide145.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notesSlides/notesSlide147.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63"/>
  </p:notesMasterIdLst>
  <p:handoutMasterIdLst>
    <p:handoutMasterId r:id="rId164"/>
  </p:handoutMasterIdLst>
  <p:sldIdLst>
    <p:sldId id="256" r:id="rId2"/>
    <p:sldId id="260" r:id="rId3"/>
    <p:sldId id="261" r:id="rId4"/>
    <p:sldId id="262" r:id="rId5"/>
    <p:sldId id="263" r:id="rId6"/>
    <p:sldId id="264" r:id="rId7"/>
    <p:sldId id="265" r:id="rId8"/>
    <p:sldId id="266" r:id="rId9"/>
    <p:sldId id="267" r:id="rId10"/>
    <p:sldId id="268" r:id="rId11"/>
    <p:sldId id="269"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91" r:id="rId31"/>
    <p:sldId id="292" r:id="rId32"/>
    <p:sldId id="293" r:id="rId33"/>
    <p:sldId id="294" r:id="rId34"/>
    <p:sldId id="295" r:id="rId35"/>
    <p:sldId id="296" r:id="rId36"/>
    <p:sldId id="297" r:id="rId37"/>
    <p:sldId id="298" r:id="rId38"/>
    <p:sldId id="299" r:id="rId39"/>
    <p:sldId id="300" r:id="rId40"/>
    <p:sldId id="301" r:id="rId41"/>
    <p:sldId id="302" r:id="rId42"/>
    <p:sldId id="303" r:id="rId43"/>
    <p:sldId id="304" r:id="rId44"/>
    <p:sldId id="305" r:id="rId45"/>
    <p:sldId id="306" r:id="rId46"/>
    <p:sldId id="307" r:id="rId47"/>
    <p:sldId id="308" r:id="rId48"/>
    <p:sldId id="309" r:id="rId49"/>
    <p:sldId id="310" r:id="rId50"/>
    <p:sldId id="311" r:id="rId51"/>
    <p:sldId id="312" r:id="rId52"/>
    <p:sldId id="313" r:id="rId53"/>
    <p:sldId id="314" r:id="rId54"/>
    <p:sldId id="315" r:id="rId55"/>
    <p:sldId id="316" r:id="rId56"/>
    <p:sldId id="317" r:id="rId57"/>
    <p:sldId id="318" r:id="rId58"/>
    <p:sldId id="319" r:id="rId59"/>
    <p:sldId id="320" r:id="rId60"/>
    <p:sldId id="321" r:id="rId61"/>
    <p:sldId id="322" r:id="rId62"/>
    <p:sldId id="323" r:id="rId63"/>
    <p:sldId id="324" r:id="rId64"/>
    <p:sldId id="326" r:id="rId65"/>
    <p:sldId id="327" r:id="rId66"/>
    <p:sldId id="329" r:id="rId67"/>
    <p:sldId id="330" r:id="rId68"/>
    <p:sldId id="331" r:id="rId69"/>
    <p:sldId id="332" r:id="rId70"/>
    <p:sldId id="333" r:id="rId71"/>
    <p:sldId id="334" r:id="rId72"/>
    <p:sldId id="335" r:id="rId73"/>
    <p:sldId id="336" r:id="rId74"/>
    <p:sldId id="338" r:id="rId75"/>
    <p:sldId id="339" r:id="rId76"/>
    <p:sldId id="340" r:id="rId77"/>
    <p:sldId id="341" r:id="rId78"/>
    <p:sldId id="342" r:id="rId79"/>
    <p:sldId id="343" r:id="rId80"/>
    <p:sldId id="344" r:id="rId81"/>
    <p:sldId id="345" r:id="rId82"/>
    <p:sldId id="346" r:id="rId83"/>
    <p:sldId id="347" r:id="rId84"/>
    <p:sldId id="348" r:id="rId85"/>
    <p:sldId id="349" r:id="rId86"/>
    <p:sldId id="350" r:id="rId87"/>
    <p:sldId id="351" r:id="rId88"/>
    <p:sldId id="352" r:id="rId89"/>
    <p:sldId id="353" r:id="rId90"/>
    <p:sldId id="354" r:id="rId91"/>
    <p:sldId id="355" r:id="rId92"/>
    <p:sldId id="356" r:id="rId93"/>
    <p:sldId id="357" r:id="rId94"/>
    <p:sldId id="358" r:id="rId95"/>
    <p:sldId id="359" r:id="rId96"/>
    <p:sldId id="360" r:id="rId97"/>
    <p:sldId id="361" r:id="rId98"/>
    <p:sldId id="362" r:id="rId99"/>
    <p:sldId id="363" r:id="rId100"/>
    <p:sldId id="364" r:id="rId101"/>
    <p:sldId id="365" r:id="rId102"/>
    <p:sldId id="366" r:id="rId103"/>
    <p:sldId id="367" r:id="rId104"/>
    <p:sldId id="368" r:id="rId105"/>
    <p:sldId id="369" r:id="rId106"/>
    <p:sldId id="370" r:id="rId107"/>
    <p:sldId id="371" r:id="rId108"/>
    <p:sldId id="372" r:id="rId109"/>
    <p:sldId id="373" r:id="rId110"/>
    <p:sldId id="374" r:id="rId111"/>
    <p:sldId id="375" r:id="rId112"/>
    <p:sldId id="376" r:id="rId113"/>
    <p:sldId id="377" r:id="rId114"/>
    <p:sldId id="378" r:id="rId115"/>
    <p:sldId id="379" r:id="rId116"/>
    <p:sldId id="380" r:id="rId117"/>
    <p:sldId id="381" r:id="rId118"/>
    <p:sldId id="382" r:id="rId119"/>
    <p:sldId id="383" r:id="rId120"/>
    <p:sldId id="384" r:id="rId121"/>
    <p:sldId id="385" r:id="rId122"/>
    <p:sldId id="386" r:id="rId123"/>
    <p:sldId id="387" r:id="rId124"/>
    <p:sldId id="388" r:id="rId125"/>
    <p:sldId id="389" r:id="rId126"/>
    <p:sldId id="390" r:id="rId127"/>
    <p:sldId id="391" r:id="rId128"/>
    <p:sldId id="392" r:id="rId129"/>
    <p:sldId id="393" r:id="rId130"/>
    <p:sldId id="394" r:id="rId131"/>
    <p:sldId id="395" r:id="rId132"/>
    <p:sldId id="396" r:id="rId133"/>
    <p:sldId id="397" r:id="rId134"/>
    <p:sldId id="398" r:id="rId135"/>
    <p:sldId id="399" r:id="rId136"/>
    <p:sldId id="400" r:id="rId137"/>
    <p:sldId id="401" r:id="rId138"/>
    <p:sldId id="402" r:id="rId139"/>
    <p:sldId id="403" r:id="rId140"/>
    <p:sldId id="404" r:id="rId141"/>
    <p:sldId id="405" r:id="rId142"/>
    <p:sldId id="406" r:id="rId143"/>
    <p:sldId id="407" r:id="rId144"/>
    <p:sldId id="408" r:id="rId145"/>
    <p:sldId id="409" r:id="rId146"/>
    <p:sldId id="410" r:id="rId147"/>
    <p:sldId id="411" r:id="rId148"/>
    <p:sldId id="412" r:id="rId149"/>
    <p:sldId id="413" r:id="rId150"/>
    <p:sldId id="414" r:id="rId151"/>
    <p:sldId id="415" r:id="rId152"/>
    <p:sldId id="416" r:id="rId153"/>
    <p:sldId id="417" r:id="rId154"/>
    <p:sldId id="418" r:id="rId155"/>
    <p:sldId id="419" r:id="rId156"/>
    <p:sldId id="420" r:id="rId157"/>
    <p:sldId id="421" r:id="rId158"/>
    <p:sldId id="422" r:id="rId159"/>
    <p:sldId id="423" r:id="rId160"/>
    <p:sldId id="424" r:id="rId161"/>
    <p:sldId id="425" r:id="rId162"/>
  </p:sldIdLst>
  <p:sldSz cx="9144000" cy="6840538"/>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p:scale>
          <a:sx n="50" d="100"/>
          <a:sy n="50" d="100"/>
        </p:scale>
        <p:origin x="-2118" y="-600"/>
      </p:cViewPr>
      <p:guideLst>
        <p:guide orient="horz" pos="2160"/>
        <p:guide pos="2880"/>
      </p:guideLst>
    </p:cSldViewPr>
  </p:slideViewPr>
  <p:notesTextViewPr>
    <p:cViewPr>
      <p:scale>
        <a:sx n="100" d="100"/>
        <a:sy n="100" d="100"/>
      </p:scale>
      <p:origin x="0" y="0"/>
    </p:cViewPr>
  </p:notesTextViewPr>
  <p:notesViewPr>
    <p:cSldViewPr>
      <p:cViewPr varScale="1">
        <p:scale>
          <a:sx n="54" d="100"/>
          <a:sy n="54" d="100"/>
        </p:scale>
        <p:origin x="-292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ADF35DB0-D303-4168-9C00-0CB3B6C93F6D}" type="datetimeFigureOut">
              <a:rPr lang="zh-CN" altLang="en-US"/>
              <a:pPr>
                <a:defRPr/>
              </a:pPr>
              <a:t>2016/7/19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E4A2658D-6829-4526-84AD-73999507413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A88CBF8C-6615-46BF-BE3C-2B123DB269B4}" type="datetimeFigureOut">
              <a:rPr lang="zh-CN" altLang="en-US"/>
              <a:pPr>
                <a:defRPr/>
              </a:pPr>
              <a:t>2016/7/19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7DBF6E11-F1F0-467C-8D8D-FD92862793E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2_标题和内容">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4"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027" name="Picture 2" descr="C:\Users\Administrator\Desktop\未标题-3.png"/>
          <p:cNvPicPr>
            <a:picLocks noChangeAspect="1" noChangeArrowheads="1"/>
          </p:cNvPicPr>
          <p:nvPr/>
        </p:nvPicPr>
        <p:blipFill>
          <a:blip r:embed="rId6"/>
          <a:srcRect/>
          <a:stretch>
            <a:fillRect/>
          </a:stretch>
        </p:blipFill>
        <p:spPr bwMode="auto">
          <a:xfrm>
            <a:off x="711200" y="222250"/>
            <a:ext cx="642938" cy="31908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7" r:id="rId1"/>
    <p:sldLayoutId id="2147483676" r:id="rId2"/>
    <p:sldLayoutId id="2147483675" r:id="rId3"/>
    <p:sldLayoutId id="2147483674" r:id="rId4"/>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484438" y="2700338"/>
            <a:ext cx="4752975" cy="657225"/>
          </a:xfrm>
          <a:prstGeom prst="rect">
            <a:avLst/>
          </a:prstGeom>
        </p:spPr>
        <p:txBody>
          <a:bodyPr>
            <a:normAutofit/>
          </a:bodyPr>
          <a:lstStyle/>
          <a:p>
            <a:pPr algn="ctr" fontAlgn="auto">
              <a:spcAft>
                <a:spcPts val="0"/>
              </a:spcAft>
              <a:defRPr/>
            </a:pPr>
            <a:r>
              <a:rPr lang="zh-CN" altLang="en-US" sz="3600" b="1" dirty="0">
                <a:latin typeface="黑体" pitchFamily="2" charset="-122"/>
                <a:ea typeface="黑体" pitchFamily="2" charset="-122"/>
                <a:cs typeface="+mj-cs"/>
              </a:rPr>
              <a:t>课标版  语文</a:t>
            </a:r>
          </a:p>
        </p:txBody>
      </p:sp>
      <p:sp>
        <p:nvSpPr>
          <p:cNvPr id="3" name="标题 1"/>
          <p:cNvSpPr txBox="1">
            <a:spLocks noChangeArrowheads="1"/>
          </p:cNvSpPr>
          <p:nvPr/>
        </p:nvSpPr>
        <p:spPr bwMode="auto">
          <a:xfrm>
            <a:off x="0" y="5992813"/>
            <a:ext cx="9144000" cy="500062"/>
          </a:xfrm>
          <a:prstGeom prst="rect">
            <a:avLst/>
          </a:prstGeom>
          <a:noFill/>
          <a:ln w="9525">
            <a:noFill/>
            <a:miter lim="800000"/>
            <a:headEnd/>
            <a:tailEnd/>
          </a:ln>
        </p:spPr>
        <p:txBody>
          <a:bodyPr anchor="ctr"/>
          <a:lstStyle/>
          <a:p>
            <a:pPr algn="ctr" eaLnBrk="0" fontAlgn="auto" latinLnBrk="1" hangingPunct="0">
              <a:lnSpc>
                <a:spcPct val="150000"/>
              </a:lnSpc>
              <a:spcBef>
                <a:spcPts val="0"/>
              </a:spcBef>
              <a:spcAft>
                <a:spcPts val="0"/>
              </a:spcAft>
              <a:defRPr/>
            </a:pPr>
            <a:r>
              <a:rPr lang="zh-CN" altLang="en-US" sz="3200" kern="0" dirty="0">
                <a:solidFill>
                  <a:srgbClr val="000000"/>
                </a:solidFill>
                <a:latin typeface="Times New Roman" pitchFamily="65" charset="-122"/>
                <a:ea typeface="宋体" pitchFamily="65" charset="-122"/>
              </a:rPr>
              <a:t>专题九　默写常见的名句名篇</a:t>
            </a:r>
            <a:endParaRPr lang="zh-CN" altLang="en-US" sz="3200" dirty="0">
              <a:latin typeface="+mn-lt"/>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一、考查形式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名句名篇的考查题型主要有识记型默写和理解型默写。2013年以前课标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卷均为识记型默写,三句六空,或一诗两文,或一文两诗;而2014年以后采用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的是理解型默写,要求考生根据话题或情景,按照要求,用古诗文的名句填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空,比识记型默写的难度有所增加,这种题型有渐热趋势。题型和分值基本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稳定,填空题,分值为6分。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二、考查范围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课标卷名句名篇默写的命题范围是《普通高等学校招生全国统一考试大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纲》规定的,高中14篇(首),初中50篇(首),高考命题一般不会超出这个范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围。</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(14)《离骚》中表明作者保持清白为正道而死,也是以古贤为榜样(表明自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己追慕古代圣贤,宁死不失正义)的句子是:</a:t>
            </a:r>
            <a:r>
              <a:rPr lang="zh-CN" altLang="en-US" sz="2012" u="sng" kern="0" dirty="0">
                <a:solidFill>
                  <a:srgbClr val="000000"/>
                </a:solidFill>
                <a:latin typeface="Times New Roman" pitchFamily="65" charset="-122"/>
                <a:ea typeface="宋体" pitchFamily="65" charset="-122"/>
              </a:rPr>
              <a:t>伏清白以死直兮,固前圣之所</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(15)《离骚》中屈原委婉表达自己后悔选择做官,想要归隐的句子是:</a:t>
            </a:r>
            <a:r>
              <a:rPr lang="zh-CN" altLang="en-US" sz="2012" u="sng" kern="0" dirty="0">
                <a:solidFill>
                  <a:srgbClr val="000000"/>
                </a:solidFill>
                <a:latin typeface="Times New Roman" pitchFamily="65" charset="-122"/>
                <a:ea typeface="宋体" pitchFamily="65" charset="-122"/>
              </a:rPr>
              <a:t>悔相</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道之不察兮,延伫乎吾将反。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(16)《离骚》中屈原表达趁着迷途未远,赶紧回到正路的句子是:</a:t>
            </a:r>
            <a:r>
              <a:rPr lang="zh-CN" altLang="en-US" sz="2012" u="sng" kern="0" dirty="0">
                <a:solidFill>
                  <a:srgbClr val="000000"/>
                </a:solidFill>
                <a:latin typeface="Times New Roman" pitchFamily="65" charset="-122"/>
                <a:ea typeface="宋体" pitchFamily="65" charset="-122"/>
              </a:rPr>
              <a:t>回朕车以</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复路兮,及行迷之未远。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(17)《离骚》中屈原通过自己退隐后骑马到达长满兰草的水边和长满椒树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的山岗表明自己从朝廷隐退为了修养自己的句子是:</a:t>
            </a:r>
            <a:r>
              <a:rPr lang="zh-CN" altLang="en-US" sz="2012" u="sng" kern="0" dirty="0">
                <a:solidFill>
                  <a:srgbClr val="000000"/>
                </a:solidFill>
                <a:latin typeface="Times New Roman" pitchFamily="65" charset="-122"/>
                <a:ea typeface="宋体" pitchFamily="65" charset="-122"/>
              </a:rPr>
              <a:t>步余马于兰皋兮,驰椒</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丘且焉止息。</a:t>
            </a:r>
            <a:endParaRPr lang="zh-CN" altLang="en-US">
              <a:latin typeface="+mn-lt"/>
              <a:ea typeface="+mn-ea"/>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(18)《离骚》中屈原表明自己在朝中被指责,不如隐退的句子是:</a:t>
            </a:r>
            <a:r>
              <a:rPr lang="zh-CN" altLang="en-US" sz="2012" u="sng" kern="0" dirty="0">
                <a:solidFill>
                  <a:srgbClr val="000000"/>
                </a:solidFill>
                <a:latin typeface="Times New Roman" pitchFamily="65" charset="-122"/>
                <a:ea typeface="宋体" pitchFamily="65" charset="-122"/>
              </a:rPr>
              <a:t>进不入以</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离尤兮,退将复修吾初服。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(19)《离骚》中屈原用荷花表明自己要修养自己的句子是:</a:t>
            </a:r>
            <a:r>
              <a:rPr lang="zh-CN" altLang="en-US" sz="2012" u="sng" kern="0" dirty="0">
                <a:solidFill>
                  <a:srgbClr val="000000"/>
                </a:solidFill>
                <a:latin typeface="Times New Roman" pitchFamily="65" charset="-122"/>
                <a:ea typeface="宋体" pitchFamily="65" charset="-122"/>
              </a:rPr>
              <a:t>制芰荷以为衣</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兮,集芙蓉以为裳。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(20)《离骚》中屈原表明即使没有人了解自己也无所谓,只要自己内心美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好就可以的句子是:</a:t>
            </a:r>
            <a:r>
              <a:rPr lang="zh-CN" altLang="en-US" sz="2012" u="sng" kern="0" dirty="0">
                <a:solidFill>
                  <a:srgbClr val="000000"/>
                </a:solidFill>
                <a:latin typeface="Times New Roman" pitchFamily="65" charset="-122"/>
                <a:ea typeface="宋体" pitchFamily="65" charset="-122"/>
              </a:rPr>
              <a:t>不吾知其亦已兮,苟余情其信芳。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(21)《离骚》中屈原通过加高自己的帽子和佩带表明要使自己的品格更加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高洁的句子是:</a:t>
            </a:r>
            <a:r>
              <a:rPr lang="zh-CN" altLang="en-US" sz="2012" u="sng" kern="0" dirty="0">
                <a:solidFill>
                  <a:srgbClr val="000000"/>
                </a:solidFill>
                <a:latin typeface="Times New Roman" pitchFamily="65" charset="-122"/>
                <a:ea typeface="宋体" pitchFamily="65" charset="-122"/>
              </a:rPr>
              <a:t>高余冠之岌岌兮,长余佩之陆离。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(22)《离骚》中屈原表明人各有各的乐趣,而他穷其一生追求美政的句子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民生各有所乐兮,余独好修以为常。</a:t>
            </a:r>
            <a:endParaRPr lang="zh-CN" altLang="en-US">
              <a:latin typeface="+mn-lt"/>
              <a:ea typeface="+mn-ea"/>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(23)《离骚》中用反问句表明屈原即使受挫也不会改变志向的句子是:</a:t>
            </a:r>
            <a:r>
              <a:rPr lang="zh-CN" altLang="en-US" sz="2012" u="sng" kern="0" dirty="0">
                <a:solidFill>
                  <a:srgbClr val="000000"/>
                </a:solidFill>
                <a:latin typeface="Times New Roman" pitchFamily="65" charset="-122"/>
                <a:ea typeface="宋体" pitchFamily="65" charset="-122"/>
              </a:rPr>
              <a:t>虽</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体解吾犹未变兮,岂余心之可惩?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(24)《离骚》中表明自己即使佩带芳草和玉佩,自己光明纯洁的品质也没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有亏损的句子是:</a:t>
            </a:r>
            <a:r>
              <a:rPr lang="zh-CN" altLang="en-US" sz="2012" u="sng" kern="0" dirty="0">
                <a:solidFill>
                  <a:srgbClr val="000000"/>
                </a:solidFill>
                <a:latin typeface="Times New Roman" pitchFamily="65" charset="-122"/>
                <a:ea typeface="宋体" pitchFamily="65" charset="-122"/>
              </a:rPr>
              <a:t>芳与泽其杂糅兮,唯昭质其犹未亏。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(25)《离骚》中表现诗人忧国忧民、热爱祖国的诗句是:</a:t>
            </a:r>
            <a:r>
              <a:rPr lang="zh-CN" altLang="en-US" sz="2012" u="sng" kern="0" dirty="0">
                <a:solidFill>
                  <a:srgbClr val="000000"/>
                </a:solidFill>
                <a:latin typeface="Times New Roman" pitchFamily="65" charset="-122"/>
                <a:ea typeface="宋体" pitchFamily="65" charset="-122"/>
              </a:rPr>
              <a:t>长太息以掩涕兮,</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哀民生之多艰。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(26)《离骚》中表现诗人坚持真理、献身理想的诗句是:</a:t>
            </a:r>
            <a:r>
              <a:rPr lang="zh-CN" altLang="en-US" sz="2012" u="sng" kern="0" dirty="0">
                <a:solidFill>
                  <a:srgbClr val="000000"/>
                </a:solidFill>
                <a:latin typeface="Times New Roman" pitchFamily="65" charset="-122"/>
                <a:ea typeface="宋体" pitchFamily="65" charset="-122"/>
              </a:rPr>
              <a:t>亦余心之所善兮,</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虽九死其犹未悔。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(27)《离骚》中表现诗人疾恶如仇、不同流合污的诗句是:</a:t>
            </a:r>
            <a:r>
              <a:rPr lang="zh-CN" altLang="en-US" sz="2012" u="sng" kern="0" dirty="0">
                <a:solidFill>
                  <a:srgbClr val="000000"/>
                </a:solidFill>
                <a:latin typeface="Times New Roman" pitchFamily="65" charset="-122"/>
                <a:ea typeface="宋体" pitchFamily="65" charset="-122"/>
              </a:rPr>
              <a:t>宁溘死以流亡</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兮,余不忍为此态也!</a:t>
            </a:r>
            <a:endParaRPr lang="zh-CN" altLang="en-US">
              <a:latin typeface="+mn-lt"/>
              <a:ea typeface="+mn-ea"/>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(28)《离骚》中表现诗人刚正不阿、一身正气的诗句是:</a:t>
            </a:r>
            <a:r>
              <a:rPr lang="zh-CN" altLang="en-US" sz="2012" u="sng" kern="0" dirty="0">
                <a:solidFill>
                  <a:srgbClr val="000000"/>
                </a:solidFill>
                <a:latin typeface="Times New Roman" pitchFamily="65" charset="-122"/>
                <a:ea typeface="宋体" pitchFamily="65" charset="-122"/>
              </a:rPr>
              <a:t>伏清白以死直兮,</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固前圣之所厚。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(29)《离骚》中表现诗人洁身自好、自我完善的诗句是:</a:t>
            </a:r>
            <a:r>
              <a:rPr lang="zh-CN" altLang="en-US" sz="2012" u="sng" kern="0" dirty="0">
                <a:solidFill>
                  <a:srgbClr val="000000"/>
                </a:solidFill>
                <a:latin typeface="Times New Roman" pitchFamily="65" charset="-122"/>
                <a:ea typeface="宋体" pitchFamily="65" charset="-122"/>
              </a:rPr>
              <a:t>民生各有所乐兮,</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余独好修以为常。</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8.《蜀道难》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(1)《蜀道难》的主旨句是:</a:t>
            </a:r>
            <a:r>
              <a:rPr lang="zh-CN" altLang="en-US" sz="2012" u="sng" kern="0" dirty="0">
                <a:solidFill>
                  <a:srgbClr val="000000"/>
                </a:solidFill>
                <a:latin typeface="Times New Roman" pitchFamily="65" charset="-122"/>
                <a:ea typeface="宋体" pitchFamily="65" charset="-122"/>
              </a:rPr>
              <a:t>蜀道之难,难于上青天!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(2)《蜀道难》中运用夸张修辞方法,写出秦蜀之间崇山叠岭、不可逾越的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句子是:</a:t>
            </a:r>
            <a:r>
              <a:rPr lang="zh-CN" altLang="en-US" sz="2012" u="sng" kern="0" dirty="0">
                <a:solidFill>
                  <a:srgbClr val="000000"/>
                </a:solidFill>
                <a:latin typeface="Times New Roman" pitchFamily="65" charset="-122"/>
                <a:ea typeface="宋体" pitchFamily="65" charset="-122"/>
              </a:rPr>
              <a:t>西当太白有鸟道,可以横绝峨眉巅。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(3)《蜀道难》中写出水石相激、山谷轰鸣的惊险场面的句子是:</a:t>
            </a:r>
            <a:r>
              <a:rPr lang="zh-CN" altLang="en-US" sz="2012" u="sng" kern="0" dirty="0">
                <a:solidFill>
                  <a:srgbClr val="000000"/>
                </a:solidFill>
                <a:latin typeface="Times New Roman" pitchFamily="65" charset="-122"/>
                <a:ea typeface="宋体" pitchFamily="65" charset="-122"/>
              </a:rPr>
              <a:t>飞湍瀑流</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争喧豗,砯崖转石万壑雷。</a:t>
            </a:r>
            <a:endParaRPr lang="zh-CN" altLang="en-US">
              <a:latin typeface="+mn-lt"/>
              <a:ea typeface="+mn-ea"/>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(4)《蜀道难》中运用夸张极言山峰之高、绝壁之险,渲染惊险的气氛的句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子是:</a:t>
            </a:r>
            <a:r>
              <a:rPr lang="zh-CN" altLang="en-US" sz="2012" u="sng" kern="0" dirty="0">
                <a:solidFill>
                  <a:srgbClr val="000000"/>
                </a:solidFill>
                <a:latin typeface="Times New Roman" pitchFamily="65" charset="-122"/>
                <a:ea typeface="宋体" pitchFamily="65" charset="-122"/>
              </a:rPr>
              <a:t>连峰去天不盈尺,枯松倒挂倚绝壁。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(5)《蜀道难》中虚写映衬表现蜀道的雄奇险峻的句子是:</a:t>
            </a:r>
            <a:r>
              <a:rPr lang="zh-CN" altLang="en-US" sz="2012" u="sng" kern="0" dirty="0">
                <a:solidFill>
                  <a:srgbClr val="000000"/>
                </a:solidFill>
                <a:latin typeface="Times New Roman" pitchFamily="65" charset="-122"/>
                <a:ea typeface="宋体" pitchFamily="65" charset="-122"/>
              </a:rPr>
              <a:t>黄鹤之飞尚不得</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过,猿猱欲度愁攀援。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(6)《蜀道难》中表明历史悠久、和外界交通不便的句子是:</a:t>
            </a:r>
            <a:r>
              <a:rPr lang="zh-CN" altLang="en-US" sz="2012" u="sng" kern="0" dirty="0">
                <a:solidFill>
                  <a:srgbClr val="000000"/>
                </a:solidFill>
                <a:latin typeface="Times New Roman" pitchFamily="65" charset="-122"/>
                <a:ea typeface="宋体" pitchFamily="65" charset="-122"/>
              </a:rPr>
              <a:t>尔来四万八千</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岁,不与秦塞通人烟。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(7)李白在《蜀道难》一诗中,开篇以蜀地方言咏叹点出主题,为全诗奠下雄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浑感情基调的句子是:</a:t>
            </a:r>
            <a:r>
              <a:rPr lang="zh-CN" altLang="en-US" sz="2012" u="sng" kern="0" dirty="0">
                <a:solidFill>
                  <a:srgbClr val="000000"/>
                </a:solidFill>
                <a:latin typeface="Times New Roman" pitchFamily="65" charset="-122"/>
                <a:ea typeface="宋体" pitchFamily="65" charset="-122"/>
              </a:rPr>
              <a:t>噫吁嚱,危乎高哉!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(8)《蜀道难》一诗中,</a:t>
            </a:r>
            <a:r>
              <a:rPr lang="zh-CN" altLang="en-US" sz="2012" u="sng" kern="0" dirty="0">
                <a:solidFill>
                  <a:srgbClr val="000000"/>
                </a:solidFill>
                <a:latin typeface="Times New Roman" pitchFamily="65" charset="-122"/>
                <a:ea typeface="宋体" pitchFamily="65" charset="-122"/>
              </a:rPr>
              <a:t>“尔来四万八千岁,不与秦塞通人烟”</a:t>
            </a:r>
            <a:r>
              <a:rPr lang="zh-CN" altLang="en-US" sz="2012" kern="0" dirty="0">
                <a:solidFill>
                  <a:srgbClr val="000000"/>
                </a:solidFill>
                <a:latin typeface="Times New Roman" pitchFamily="65" charset="-122"/>
                <a:ea typeface="宋体" pitchFamily="65" charset="-122"/>
              </a:rPr>
              <a:t>运用夸张的手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法表示自古以来秦、蜀之间少有往来,之所以如此,就是因为</a:t>
            </a:r>
            <a:r>
              <a:rPr lang="zh-CN" altLang="en-US" sz="2012" u="sng" kern="0" dirty="0">
                <a:solidFill>
                  <a:srgbClr val="000000"/>
                </a:solidFill>
                <a:latin typeface="Times New Roman" pitchFamily="65" charset="-122"/>
                <a:ea typeface="宋体" pitchFamily="65" charset="-122"/>
              </a:rPr>
              <a:t>“西当太白有</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鸟道,可以横绝峨眉巅”</a:t>
            </a:r>
            <a:r>
              <a:rPr lang="zh-CN" altLang="en-US" sz="2012" kern="0" dirty="0">
                <a:solidFill>
                  <a:srgbClr val="000000"/>
                </a:solidFill>
                <a:latin typeface="Times New Roman" pitchFamily="65" charset="-122"/>
                <a:ea typeface="宋体" pitchFamily="65" charset="-122"/>
              </a:rPr>
              <a:t>,进一步表明秦、蜀之间为高山峻岭所阻挡。</a:t>
            </a:r>
            <a:endParaRPr lang="zh-CN" altLang="en-US">
              <a:latin typeface="+mn-lt"/>
              <a:ea typeface="+mn-ea"/>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(9)李白在《蜀道难》一诗中引用神话传说为其增添了浪漫气息,如引用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“五丁开山”神话的句子是:</a:t>
            </a:r>
            <a:r>
              <a:rPr lang="zh-CN" altLang="en-US" sz="2012" u="sng" kern="0" dirty="0">
                <a:solidFill>
                  <a:srgbClr val="000000"/>
                </a:solidFill>
                <a:latin typeface="Times New Roman" pitchFamily="65" charset="-122"/>
                <a:ea typeface="宋体" pitchFamily="65" charset="-122"/>
              </a:rPr>
              <a:t>地崩山摧壮士死,然后天梯石栈相钩连。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(10)李白在《蜀道难》一诗中,运用神话、夸张、衬托的手法来写蜀山之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高险的句子有:</a:t>
            </a:r>
            <a:r>
              <a:rPr lang="zh-CN" altLang="en-US" sz="2012" u="sng" kern="0" dirty="0">
                <a:solidFill>
                  <a:srgbClr val="000000"/>
                </a:solidFill>
                <a:latin typeface="Times New Roman" pitchFamily="65" charset="-122"/>
                <a:ea typeface="宋体" pitchFamily="65" charset="-122"/>
              </a:rPr>
              <a:t>上有六龙回日之高标,下有冲波逆折之回川。黄鹤之飞尚不</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得过,猿猱欲度愁攀援。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(11)李白在《蜀道难》一诗中,摹写行人艰难的步履、惶恐的神情的句子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扪参历井仰胁息,以手抚膺坐长叹。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(12)李白在《蜀道难》一诗中,用</a:t>
            </a:r>
            <a:r>
              <a:rPr lang="zh-CN" altLang="en-US" sz="2012" u="sng" kern="0" dirty="0">
                <a:solidFill>
                  <a:srgbClr val="000000"/>
                </a:solidFill>
                <a:latin typeface="Times New Roman" pitchFamily="65" charset="-122"/>
                <a:ea typeface="宋体" pitchFamily="65" charset="-122"/>
              </a:rPr>
              <a:t>“但见悲鸟号古木,雄飞雌从绕林间。又</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闻子规啼夜月,愁空山”</a:t>
            </a:r>
            <a:r>
              <a:rPr lang="zh-CN" altLang="en-US" sz="2012" kern="0" dirty="0">
                <a:solidFill>
                  <a:srgbClr val="000000"/>
                </a:solidFill>
                <a:latin typeface="Times New Roman" pitchFamily="65" charset="-122"/>
                <a:ea typeface="宋体" pitchFamily="65" charset="-122"/>
              </a:rPr>
              <a:t>为我们渲染了旅愁和蜀道上空寂苍凉的环境气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氛。</a:t>
            </a:r>
            <a:endParaRPr lang="zh-CN" altLang="en-US">
              <a:latin typeface="+mn-lt"/>
              <a:ea typeface="+mn-ea"/>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(13)李白在《蜀道难》一诗中指出逶迤千里的蜀道,还有更为奇险的风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光。诗人先用</a:t>
            </a:r>
            <a:r>
              <a:rPr lang="zh-CN" altLang="en-US" sz="2012" u="sng" kern="0" dirty="0">
                <a:solidFill>
                  <a:srgbClr val="000000"/>
                </a:solidFill>
                <a:latin typeface="Times New Roman" pitchFamily="65" charset="-122"/>
                <a:ea typeface="宋体" pitchFamily="65" charset="-122"/>
              </a:rPr>
              <a:t>“连峰去天不盈尺,枯松倒挂倚绝壁”</a:t>
            </a:r>
            <a:r>
              <a:rPr lang="zh-CN" altLang="en-US" sz="2012" kern="0" dirty="0">
                <a:solidFill>
                  <a:srgbClr val="000000"/>
                </a:solidFill>
                <a:latin typeface="Times New Roman" pitchFamily="65" charset="-122"/>
                <a:ea typeface="宋体" pitchFamily="65" charset="-122"/>
              </a:rPr>
              <a:t>托出山势的高险,然后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由静而动,</a:t>
            </a:r>
            <a:r>
              <a:rPr lang="zh-CN" altLang="en-US" sz="2012" u="sng" kern="0" dirty="0">
                <a:solidFill>
                  <a:srgbClr val="000000"/>
                </a:solidFill>
                <a:latin typeface="Times New Roman" pitchFamily="65" charset="-122"/>
                <a:ea typeface="宋体" pitchFamily="65" charset="-122"/>
              </a:rPr>
              <a:t>“飞湍瀑流争喧豗,砯崖转石万壑雷”</a:t>
            </a:r>
            <a:r>
              <a:rPr lang="zh-CN" altLang="en-US" sz="2012" kern="0" dirty="0">
                <a:solidFill>
                  <a:srgbClr val="000000"/>
                </a:solidFill>
                <a:latin typeface="Times New Roman" pitchFamily="65" charset="-122"/>
                <a:ea typeface="宋体" pitchFamily="65" charset="-122"/>
              </a:rPr>
              <a:t>写出水石激荡、山谷空鸣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的场景。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(14)李白在《蜀道难》一诗中,写出了剑阁地势险要,易守难攻的特点的句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子是:</a:t>
            </a:r>
            <a:r>
              <a:rPr lang="zh-CN" altLang="en-US" sz="2012" u="sng" kern="0" dirty="0">
                <a:solidFill>
                  <a:srgbClr val="000000"/>
                </a:solidFill>
                <a:latin typeface="Times New Roman" pitchFamily="65" charset="-122"/>
                <a:ea typeface="宋体" pitchFamily="65" charset="-122"/>
              </a:rPr>
              <a:t>剑阁峥嵘而崔嵬,一夫当关,万夫莫开。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(15)李白在《蜀道难》一诗中,化用西晋张载《剑阁铭》中“形胜之地,匪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亲勿居”语句的句子是</a:t>
            </a:r>
            <a:r>
              <a:rPr lang="zh-CN" altLang="en-US" sz="2012" u="sng" kern="0" dirty="0">
                <a:solidFill>
                  <a:srgbClr val="000000"/>
                </a:solidFill>
                <a:latin typeface="Times New Roman" pitchFamily="65" charset="-122"/>
                <a:ea typeface="宋体" pitchFamily="65" charset="-122"/>
              </a:rPr>
              <a:t>“一夫当关,万夫莫开。所守或匪亲,化为狼与</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豺”</a:t>
            </a:r>
            <a:r>
              <a:rPr lang="zh-CN" altLang="en-US" sz="2012" kern="0" dirty="0">
                <a:solidFill>
                  <a:srgbClr val="000000"/>
                </a:solidFill>
                <a:latin typeface="Times New Roman" pitchFamily="65" charset="-122"/>
                <a:ea typeface="宋体" pitchFamily="65" charset="-122"/>
              </a:rPr>
              <a:t>,从而表达了对国事的忧虑与关切。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(16)从李白《蜀道难》一诗中</a:t>
            </a:r>
            <a:r>
              <a:rPr lang="zh-CN" altLang="en-US" sz="2012" u="sng" kern="0" dirty="0">
                <a:solidFill>
                  <a:srgbClr val="000000"/>
                </a:solidFill>
                <a:latin typeface="Times New Roman" pitchFamily="65" charset="-122"/>
                <a:ea typeface="宋体" pitchFamily="65" charset="-122"/>
              </a:rPr>
              <a:t>“蜀道之难,难于上青天,侧身西望长咨嗟!”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的长叹中,我们似乎也感受到了诗人对功业难成的一声叹息。</a:t>
            </a:r>
            <a:endParaRPr lang="zh-CN" altLang="en-US">
              <a:latin typeface="+mn-lt"/>
              <a:ea typeface="+mn-ea"/>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9.《登高》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(1)杜甫一生失意,常陷入病痛孤独之境,《登高》一诗对此有直接描述:</a:t>
            </a:r>
            <a:r>
              <a:rPr lang="zh-CN" altLang="en-US" sz="2012" u="sng" kern="0" dirty="0">
                <a:solidFill>
                  <a:srgbClr val="000000"/>
                </a:solidFill>
                <a:latin typeface="Times New Roman" pitchFamily="65" charset="-122"/>
                <a:ea typeface="宋体" pitchFamily="65" charset="-122"/>
              </a:rPr>
              <a:t>万</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里悲秋常作客,百年多病独登台。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(2)杜甫在《登高》中发出</a:t>
            </a:r>
            <a:r>
              <a:rPr lang="zh-CN" altLang="en-US" sz="2012" u="sng" kern="0" dirty="0">
                <a:solidFill>
                  <a:srgbClr val="000000"/>
                </a:solidFill>
                <a:latin typeface="Times New Roman" pitchFamily="65" charset="-122"/>
                <a:ea typeface="宋体" pitchFamily="65" charset="-122"/>
              </a:rPr>
              <a:t>“万里悲秋常作客,百年多病独登台”</a:t>
            </a:r>
            <a:r>
              <a:rPr lang="zh-CN" altLang="en-US" sz="2012" kern="0" dirty="0">
                <a:solidFill>
                  <a:srgbClr val="000000"/>
                </a:solidFill>
                <a:latin typeface="Times New Roman" pitchFamily="65" charset="-122"/>
                <a:ea typeface="宋体" pitchFamily="65" charset="-122"/>
              </a:rPr>
              <a:t>的感慨,抒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发了漂泊异乡、年老体衰的惆怅之情,也蕴含着与生命的衰弱顽强抗争的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精神。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(3)《登高》中由高到低,写诗人所见所闻,渲染秋江景物特点的句子是:</a:t>
            </a:r>
            <a:r>
              <a:rPr lang="zh-CN" altLang="en-US" sz="2012" u="sng" kern="0" dirty="0">
                <a:solidFill>
                  <a:srgbClr val="000000"/>
                </a:solidFill>
                <a:latin typeface="Times New Roman" pitchFamily="65" charset="-122"/>
                <a:ea typeface="宋体" pitchFamily="65" charset="-122"/>
              </a:rPr>
              <a:t>风</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急天高猿啸哀,渚清沙白鸟飞回。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(4)《登高》中写远望所见,用传神之笔描写凄冷江色和长江气势的句子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无边落木萧萧下,不尽长江滚滚来。</a:t>
            </a:r>
            <a:endParaRPr lang="zh-CN" altLang="en-US">
              <a:latin typeface="+mn-lt"/>
              <a:ea typeface="+mn-ea"/>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(5)《登高》中用落叶和江水抒发时光易逝、壮志难酬的感伤的句子是:</a:t>
            </a:r>
            <a:r>
              <a:rPr lang="zh-CN" altLang="en-US" sz="2012" u="sng" kern="0" dirty="0">
                <a:solidFill>
                  <a:srgbClr val="000000"/>
                </a:solidFill>
                <a:latin typeface="Times New Roman" pitchFamily="65" charset="-122"/>
                <a:ea typeface="宋体" pitchFamily="65" charset="-122"/>
              </a:rPr>
              <a:t>无</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边落木萧萧下,不尽长江滚滚来。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(6)《登高》中情景交融、意境旷达,极写自己羁旅之愁和孤独之感的句子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万里悲秋常作客,百年多病独登台。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(7)《登高》中道出郁积诗人心中的自身之苦和国运之恨,无限悲凉难以排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遣的句子是:</a:t>
            </a:r>
            <a:r>
              <a:rPr lang="zh-CN" altLang="en-US" sz="2012" u="sng" kern="0" dirty="0">
                <a:solidFill>
                  <a:srgbClr val="000000"/>
                </a:solidFill>
                <a:latin typeface="Times New Roman" pitchFamily="65" charset="-122"/>
                <a:ea typeface="宋体" pitchFamily="65" charset="-122"/>
              </a:rPr>
              <a:t>艰难苦恨繁霜鬓,潦倒新停浊酒杯。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(8)《登高》中的主旨句(表现诗人忧国伤时的句子)是:</a:t>
            </a:r>
            <a:r>
              <a:rPr lang="zh-CN" altLang="en-US" sz="2012" u="sng" kern="0" dirty="0">
                <a:solidFill>
                  <a:srgbClr val="000000"/>
                </a:solidFill>
                <a:latin typeface="Times New Roman" pitchFamily="65" charset="-122"/>
                <a:ea typeface="宋体" pitchFamily="65" charset="-122"/>
              </a:rPr>
              <a:t>艰难苦恨繁霜鬓,潦</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倒新停浊酒杯。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(9)《登高》中为我们营造了一幅气势磅礴的长江秋日图的句子是:</a:t>
            </a:r>
            <a:r>
              <a:rPr lang="zh-CN" altLang="en-US" sz="2012" u="sng" kern="0" dirty="0">
                <a:solidFill>
                  <a:srgbClr val="000000"/>
                </a:solidFill>
                <a:latin typeface="Times New Roman" pitchFamily="65" charset="-122"/>
                <a:ea typeface="宋体" pitchFamily="65" charset="-122"/>
              </a:rPr>
              <a:t>无边落</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木萧萧下,不尽长江滚滚来。</a:t>
            </a:r>
            <a:endParaRPr lang="zh-CN" altLang="en-US">
              <a:latin typeface="+mn-lt"/>
              <a:ea typeface="+mn-ea"/>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(10)《登高》中集中表现了夔州秋天的典型特征的句子是:</a:t>
            </a:r>
            <a:r>
              <a:rPr lang="zh-CN" altLang="en-US" sz="2012" u="sng" kern="0" dirty="0">
                <a:solidFill>
                  <a:srgbClr val="000000"/>
                </a:solidFill>
                <a:latin typeface="Times New Roman" pitchFamily="65" charset="-122"/>
                <a:ea typeface="宋体" pitchFamily="65" charset="-122"/>
              </a:rPr>
              <a:t>风急天高猿啸</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哀,渚清沙白鸟飞回。</a:t>
            </a:r>
            <a:r>
              <a:rPr lang="zh-CN" altLang="en-US" sz="2012" kern="0" dirty="0">
                <a:solidFill>
                  <a:srgbClr val="000000"/>
                </a:solidFill>
                <a:latin typeface="Times New Roman" pitchFamily="65" charset="-122"/>
                <a:ea typeface="宋体" pitchFamily="65" charset="-122"/>
              </a:rPr>
              <a:t>前人也曾把这两句誉为“古今独步”的“句中化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10.《琵琶行》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(1)《琵琶行》一诗中,</a:t>
            </a:r>
            <a:r>
              <a:rPr lang="zh-CN" altLang="en-US" sz="2012" u="sng" kern="0" dirty="0">
                <a:solidFill>
                  <a:srgbClr val="000000"/>
                </a:solidFill>
                <a:latin typeface="Times New Roman" pitchFamily="65" charset="-122"/>
                <a:ea typeface="宋体" pitchFamily="65" charset="-122"/>
              </a:rPr>
              <a:t>“嘈嘈切切错杂弹,大珠小珠落玉盘”</a:t>
            </a:r>
            <a:r>
              <a:rPr lang="zh-CN" altLang="en-US" sz="2012" kern="0" dirty="0">
                <a:solidFill>
                  <a:srgbClr val="000000"/>
                </a:solidFill>
                <a:latin typeface="Times New Roman" pitchFamily="65" charset="-122"/>
                <a:ea typeface="宋体" pitchFamily="65" charset="-122"/>
              </a:rPr>
              <a:t>由琴声想到珠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玉声,是声音的类比联想。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(2)《琵琶行》一诗中,描写琵琶女犹豫不决而出场的诗句是:</a:t>
            </a:r>
            <a:r>
              <a:rPr lang="zh-CN" altLang="en-US" sz="2012" u="sng" kern="0" dirty="0">
                <a:solidFill>
                  <a:srgbClr val="000000"/>
                </a:solidFill>
                <a:latin typeface="Times New Roman" pitchFamily="65" charset="-122"/>
                <a:ea typeface="宋体" pitchFamily="65" charset="-122"/>
              </a:rPr>
              <a:t>千呼万唤始</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出来,犹抱琵琶半遮面。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(3)《琵琶行》一诗中,</a:t>
            </a:r>
            <a:r>
              <a:rPr lang="zh-CN" altLang="en-US" sz="2012" u="sng" kern="0" dirty="0">
                <a:solidFill>
                  <a:srgbClr val="000000"/>
                </a:solidFill>
                <a:latin typeface="Times New Roman" pitchFamily="65" charset="-122"/>
                <a:ea typeface="宋体" pitchFamily="65" charset="-122"/>
              </a:rPr>
              <a:t>“同是天涯沦落人,相逢何必曾相识”</a:t>
            </a:r>
            <a:r>
              <a:rPr lang="zh-CN" altLang="en-US" sz="2012" kern="0" dirty="0">
                <a:solidFill>
                  <a:srgbClr val="000000"/>
                </a:solidFill>
                <a:latin typeface="Times New Roman" pitchFamily="65" charset="-122"/>
                <a:ea typeface="宋体" pitchFamily="65" charset="-122"/>
              </a:rPr>
              <a:t>是全诗的主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旨,更是诗人与琵琶女感情的共鸣。</a:t>
            </a:r>
            <a:endParaRPr lang="zh-CN" altLang="en-US">
              <a:latin typeface="+mn-lt"/>
              <a:ea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18589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三、考查重点</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1.突出先秦、唐宋时期的作品;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2.突出庄子、屈原、李白、白居易、苏轼等名家名作;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3.突出对关键字的考查,如同音字、通假字、倒序字、疑难字等。</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(4)《琵琶行》一诗中,描写琵琶声的句子是:</a:t>
            </a:r>
            <a:r>
              <a:rPr lang="zh-CN" altLang="en-US" sz="2012" u="sng" kern="0" dirty="0">
                <a:solidFill>
                  <a:srgbClr val="000000"/>
                </a:solidFill>
                <a:latin typeface="Times New Roman" pitchFamily="65" charset="-122"/>
                <a:ea typeface="宋体" pitchFamily="65" charset="-122"/>
              </a:rPr>
              <a:t>别有幽愁暗恨生,此时无声胜</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有声。(银瓶乍破水浆迸,铁骑突出刀枪鸣)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(5)《琵琶行》一诗中,既交代秋天的背景又蕴含离别之意的句子是:</a:t>
            </a:r>
            <a:r>
              <a:rPr lang="zh-CN" altLang="en-US" sz="2012" u="sng" kern="0" dirty="0">
                <a:solidFill>
                  <a:srgbClr val="000000"/>
                </a:solidFill>
                <a:latin typeface="Times New Roman" pitchFamily="65" charset="-122"/>
                <a:ea typeface="宋体" pitchFamily="65" charset="-122"/>
              </a:rPr>
              <a:t>浔阳</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江头夜送客,枫叶荻花秋瑟瑟。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11.《锦瑟》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(1)《锦瑟》中以锦瑟起兴,引起对华年往事的追忆的句子是:</a:t>
            </a:r>
            <a:r>
              <a:rPr lang="zh-CN" altLang="en-US" sz="2012" u="sng" kern="0" dirty="0">
                <a:solidFill>
                  <a:srgbClr val="000000"/>
                </a:solidFill>
                <a:latin typeface="Times New Roman" pitchFamily="65" charset="-122"/>
                <a:ea typeface="宋体" pitchFamily="65" charset="-122"/>
              </a:rPr>
              <a:t>锦瑟无端五</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十弦,一弦一柱思华年。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(2)《锦瑟》一诗的颈联是</a:t>
            </a:r>
            <a:r>
              <a:rPr lang="zh-CN" altLang="en-US" sz="2012" u="sng" kern="0" dirty="0">
                <a:solidFill>
                  <a:srgbClr val="000000"/>
                </a:solidFill>
                <a:latin typeface="Times New Roman" pitchFamily="65" charset="-122"/>
                <a:ea typeface="宋体" pitchFamily="65" charset="-122"/>
              </a:rPr>
              <a:t>“沧海月明珠有泪,蓝田日暖玉生烟”,</a:t>
            </a:r>
            <a:r>
              <a:rPr lang="zh-CN" altLang="en-US" sz="2012" kern="0" dirty="0">
                <a:solidFill>
                  <a:srgbClr val="000000"/>
                </a:solidFill>
                <a:latin typeface="Times New Roman" pitchFamily="65" charset="-122"/>
                <a:ea typeface="宋体" pitchFamily="65" charset="-122"/>
              </a:rPr>
              <a:t>它表现的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这种可望而不可即的理想境界代表的是诗人全部的情感。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(3)《锦瑟》中用典的四句诗是:</a:t>
            </a:r>
            <a:r>
              <a:rPr lang="zh-CN" altLang="en-US" sz="2012" u="sng" kern="0" dirty="0">
                <a:solidFill>
                  <a:srgbClr val="000000"/>
                </a:solidFill>
                <a:latin typeface="Times New Roman" pitchFamily="65" charset="-122"/>
                <a:ea typeface="宋体" pitchFamily="65" charset="-122"/>
              </a:rPr>
              <a:t>庄生晓梦迷蝴蝶,望帝春心托杜鹃。沧海</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月明珠有泪,蓝田日暖玉生烟。</a:t>
            </a:r>
            <a:endParaRPr lang="zh-CN" altLang="en-US">
              <a:latin typeface="+mn-lt"/>
              <a:ea typeface="+mn-ea"/>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(4)《锦瑟》一诗中回环曲折地表达了自己的惆怅苦痛,让人为之哀惋不已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的句子是:</a:t>
            </a:r>
            <a:r>
              <a:rPr lang="zh-CN" altLang="en-US" sz="2012" u="sng" kern="0" dirty="0">
                <a:solidFill>
                  <a:srgbClr val="000000"/>
                </a:solidFill>
                <a:latin typeface="Times New Roman" pitchFamily="65" charset="-122"/>
                <a:ea typeface="宋体" pitchFamily="65" charset="-122"/>
              </a:rPr>
              <a:t>此情可待成追忆?只是当时已惘然。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12.《虞美人》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(1)李煜的《虞美人》一词中一个诘句惊心动魄,把李煜的愁闷劈空倾泻下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来,这个句子是:</a:t>
            </a:r>
            <a:r>
              <a:rPr lang="zh-CN" altLang="en-US" sz="2012" u="sng" kern="0" dirty="0">
                <a:solidFill>
                  <a:srgbClr val="000000"/>
                </a:solidFill>
                <a:latin typeface="Times New Roman" pitchFamily="65" charset="-122"/>
                <a:ea typeface="宋体" pitchFamily="65" charset="-122"/>
              </a:rPr>
              <a:t>春花秋月何时了?往事知多少。</a:t>
            </a:r>
            <a:r>
              <a:rPr lang="zh-CN" altLang="en-US" sz="2012" kern="0" dirty="0">
                <a:solidFill>
                  <a:srgbClr val="000000"/>
                </a:solidFill>
                <a:latin typeface="Times New Roman" pitchFamily="65" charset="-122"/>
                <a:ea typeface="宋体" pitchFamily="65" charset="-122"/>
              </a:rPr>
              <a:t>这其中包含宇宙的永恒和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人生的短暂无常之意。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(2)李煜的《虞美人》一词中含蓄地表现出李煜对人生绝望的句子是:</a:t>
            </a:r>
            <a:r>
              <a:rPr lang="zh-CN" altLang="en-US" sz="2012" u="sng" kern="0" dirty="0">
                <a:solidFill>
                  <a:srgbClr val="000000"/>
                </a:solidFill>
                <a:latin typeface="Times New Roman" pitchFamily="65" charset="-122"/>
                <a:ea typeface="宋体" pitchFamily="65" charset="-122"/>
              </a:rPr>
              <a:t>春花</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秋月何时了?往事知多少。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(3)李煜的《虞美人》一词中表现词人在永不停止消逝的时光面前感慨无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限,同时放笔呼号,发出一声深沉的浩叹的句子是:</a:t>
            </a:r>
            <a:r>
              <a:rPr lang="zh-CN" altLang="en-US" sz="2012" u="sng" kern="0" dirty="0">
                <a:solidFill>
                  <a:srgbClr val="000000"/>
                </a:solidFill>
                <a:latin typeface="Times New Roman" pitchFamily="65" charset="-122"/>
                <a:ea typeface="宋体" pitchFamily="65" charset="-122"/>
              </a:rPr>
              <a:t>小楼昨夜又东风,故国不</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堪回首月明中。</a:t>
            </a:r>
            <a:endParaRPr lang="zh-CN" altLang="en-US">
              <a:latin typeface="+mn-lt"/>
              <a:ea typeface="+mn-ea"/>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(4)李煜的《虞美人》一词中直接抒发亡国之恨的句子是:</a:t>
            </a:r>
            <a:r>
              <a:rPr lang="zh-CN" altLang="en-US" sz="2012" u="sng" kern="0" dirty="0">
                <a:solidFill>
                  <a:srgbClr val="000000"/>
                </a:solidFill>
                <a:latin typeface="Times New Roman" pitchFamily="65" charset="-122"/>
                <a:ea typeface="宋体" pitchFamily="65" charset="-122"/>
              </a:rPr>
              <a:t>小楼昨夜又东</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风,故国不堪回首月明中。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(5)李煜的《虞美人》一词中用对比手法,反衬出人生无常的句子是:</a:t>
            </a:r>
            <a:r>
              <a:rPr lang="zh-CN" altLang="en-US" sz="2012" u="sng" kern="0" dirty="0">
                <a:solidFill>
                  <a:srgbClr val="000000"/>
                </a:solidFill>
                <a:latin typeface="Times New Roman" pitchFamily="65" charset="-122"/>
                <a:ea typeface="宋体" pitchFamily="65" charset="-122"/>
              </a:rPr>
              <a:t>雕栏</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玉砌应犹在,只是朱颜改。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(6)李煜的《虞美人》一词中词人遥望金陵想象,并传出物是人非的无限怅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恨的慨叹的句子是:</a:t>
            </a:r>
            <a:r>
              <a:rPr lang="zh-CN" altLang="en-US" sz="2012" u="sng" kern="0" dirty="0">
                <a:solidFill>
                  <a:srgbClr val="000000"/>
                </a:solidFill>
                <a:latin typeface="Times New Roman" pitchFamily="65" charset="-122"/>
                <a:ea typeface="宋体" pitchFamily="65" charset="-122"/>
              </a:rPr>
              <a:t>雕栏玉砌应犹在,只是朱颜改。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(7)李煜的《虞美人》一词中用比喻、夸张、设问手法写出愁思的多与深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广的句子是:</a:t>
            </a:r>
            <a:r>
              <a:rPr lang="zh-CN" altLang="en-US" sz="2012" u="sng" kern="0" dirty="0">
                <a:solidFill>
                  <a:srgbClr val="000000"/>
                </a:solidFill>
                <a:latin typeface="Times New Roman" pitchFamily="65" charset="-122"/>
                <a:ea typeface="宋体" pitchFamily="65" charset="-122"/>
              </a:rPr>
              <a:t>问君能有几多愁?恰似一江春水向东流。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(8)李煜的《虞美人》一词中以水喻愁,将抽象的情感形象化的句子是:</a:t>
            </a:r>
            <a:r>
              <a:rPr lang="zh-CN" altLang="en-US" sz="2012" u="sng" kern="0" dirty="0">
                <a:solidFill>
                  <a:srgbClr val="000000"/>
                </a:solidFill>
                <a:latin typeface="Times New Roman" pitchFamily="65" charset="-122"/>
                <a:ea typeface="宋体" pitchFamily="65" charset="-122"/>
              </a:rPr>
              <a:t>问</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君能有几多愁?恰似一江春水向东流。</a:t>
            </a:r>
            <a:endParaRPr lang="zh-CN" altLang="en-US">
              <a:latin typeface="+mn-lt"/>
              <a:ea typeface="+mn-ea"/>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(9)李煜的《虞美人》一词中将现实与过去对比来写的句子是:</a:t>
            </a:r>
            <a:r>
              <a:rPr lang="zh-CN" altLang="en-US" sz="2012" u="sng" kern="0" dirty="0">
                <a:solidFill>
                  <a:srgbClr val="000000"/>
                </a:solidFill>
                <a:latin typeface="Times New Roman" pitchFamily="65" charset="-122"/>
                <a:ea typeface="宋体" pitchFamily="65" charset="-122"/>
              </a:rPr>
              <a:t>春花秋月何</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时了?往事知多少。小楼昨夜又东风,故国不堪回首月明中。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(10)李煜的《虞美人》把抽象的感情形象化,写愁的多与绵绵不断的句子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问君能有几多愁?恰似一江春水向东流。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13.《念奴娇·赤壁怀古》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(1)《念奴娇·赤壁怀古》中,</a:t>
            </a:r>
            <a:r>
              <a:rPr lang="zh-CN" altLang="en-US" sz="2012" u="sng" kern="0" dirty="0">
                <a:solidFill>
                  <a:srgbClr val="000000"/>
                </a:solidFill>
                <a:latin typeface="Times New Roman" pitchFamily="65" charset="-122"/>
                <a:ea typeface="宋体" pitchFamily="65" charset="-122"/>
              </a:rPr>
              <a:t>“谈笑间,樯橹灰飞烟灭”</a:t>
            </a:r>
            <a:r>
              <a:rPr lang="zh-CN" altLang="en-US" sz="2012" kern="0" dirty="0">
                <a:solidFill>
                  <a:srgbClr val="000000"/>
                </a:solidFill>
                <a:latin typeface="Times New Roman" pitchFamily="65" charset="-122"/>
                <a:ea typeface="宋体" pitchFamily="65" charset="-122"/>
              </a:rPr>
              <a:t>描绘了周瑜的英气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勃发。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(2)《念奴娇·赤壁怀古》中,运用比喻修辞描写赤壁古战场的险要形势的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诗句是:</a:t>
            </a:r>
            <a:r>
              <a:rPr lang="zh-CN" altLang="en-US" sz="2012" u="sng" kern="0" dirty="0">
                <a:solidFill>
                  <a:srgbClr val="000000"/>
                </a:solidFill>
                <a:latin typeface="Times New Roman" pitchFamily="65" charset="-122"/>
                <a:ea typeface="宋体" pitchFamily="65" charset="-122"/>
              </a:rPr>
              <a:t>乱石穿空,惊涛拍岸,卷起千堆雪。</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(3)《念奴娇·赤壁怀古》中既点题,又为周瑜出场营造声势的句子是:</a:t>
            </a:r>
            <a:r>
              <a:rPr lang="zh-CN" altLang="en-US" sz="2012" u="sng" kern="0" dirty="0">
                <a:solidFill>
                  <a:srgbClr val="000000"/>
                </a:solidFill>
                <a:latin typeface="Times New Roman" pitchFamily="65" charset="-122"/>
                <a:ea typeface="宋体" pitchFamily="65" charset="-122"/>
              </a:rPr>
              <a:t>大江</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东去,浪淘尽,千古风流人物。</a:t>
            </a:r>
            <a:endParaRPr lang="zh-CN" altLang="en-US">
              <a:latin typeface="+mn-lt"/>
              <a:ea typeface="+mn-ea"/>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(4)《念奴娇·赤壁怀古》中具体描写“江山如画”之意的句子是:</a:t>
            </a:r>
            <a:r>
              <a:rPr lang="zh-CN" altLang="en-US" sz="2012" u="sng" kern="0" dirty="0">
                <a:solidFill>
                  <a:srgbClr val="000000"/>
                </a:solidFill>
                <a:latin typeface="Times New Roman" pitchFamily="65" charset="-122"/>
                <a:ea typeface="宋体" pitchFamily="65" charset="-122"/>
              </a:rPr>
              <a:t>乱石穿</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空,惊涛拍岸,卷起千堆雪。</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(5)《念奴娇·赤壁怀古》中表达诗人旷达之情的句子是:</a:t>
            </a:r>
            <a:r>
              <a:rPr lang="zh-CN" altLang="en-US" sz="2012" u="sng" kern="0" dirty="0">
                <a:solidFill>
                  <a:srgbClr val="000000"/>
                </a:solidFill>
                <a:latin typeface="Times New Roman" pitchFamily="65" charset="-122"/>
                <a:ea typeface="宋体" pitchFamily="65" charset="-122"/>
              </a:rPr>
              <a:t>人生如梦,一尊还</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酹江月。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14.《永遇乐·京口北固亭怀古》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(1)《永遇乐·京口北固亭怀古》中,作者登高望远,首先想到孙权这位著名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的历史人物,不禁感叹的句子是:</a:t>
            </a:r>
            <a:r>
              <a:rPr lang="zh-CN" altLang="en-US" sz="2012" u="sng" kern="0" dirty="0">
                <a:solidFill>
                  <a:srgbClr val="000000"/>
                </a:solidFill>
                <a:latin typeface="Times New Roman" pitchFamily="65" charset="-122"/>
                <a:ea typeface="宋体" pitchFamily="65" charset="-122"/>
              </a:rPr>
              <a:t>千古江山,英雄无觅孙仲谋处。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(2)《永遇乐·京口北固亭怀古》中感叹东吴那个强盛的局面,孙权那个英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雄、风流余韵,都经历了无数的风雨,一去不返了的句子是:</a:t>
            </a:r>
            <a:r>
              <a:rPr lang="zh-CN" altLang="en-US" sz="2012" u="sng" kern="0" dirty="0">
                <a:solidFill>
                  <a:srgbClr val="000000"/>
                </a:solidFill>
                <a:latin typeface="Times New Roman" pitchFamily="65" charset="-122"/>
                <a:ea typeface="宋体" pitchFamily="65" charset="-122"/>
              </a:rPr>
              <a:t>舞榭歌台,风流</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总被雨打风吹去。</a:t>
            </a:r>
            <a:endParaRPr lang="zh-CN" altLang="en-US">
              <a:latin typeface="+mn-lt"/>
              <a:ea typeface="+mn-ea"/>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(3)《永遇乐·京口北固亭怀古》中,辛弃疾赞叹刘裕北伐的赫赫战功的句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子是:</a:t>
            </a:r>
            <a:r>
              <a:rPr lang="zh-CN" altLang="en-US" sz="2012" u="sng" kern="0" dirty="0">
                <a:solidFill>
                  <a:srgbClr val="000000"/>
                </a:solidFill>
                <a:latin typeface="Times New Roman" pitchFamily="65" charset="-122"/>
                <a:ea typeface="宋体" pitchFamily="65" charset="-122"/>
              </a:rPr>
              <a:t>金戈铁马,气吞万里如虎。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(4)《永遇乐·京口北固亭怀古》中,写刘裕的儿子刘义隆轻率举兵北伐,结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果吃了败仗,张皇南逃,狼狈不堪的句子是:</a:t>
            </a:r>
            <a:r>
              <a:rPr lang="zh-CN" altLang="en-US" sz="2012" u="sng" kern="0" dirty="0">
                <a:solidFill>
                  <a:srgbClr val="000000"/>
                </a:solidFill>
                <a:latin typeface="Times New Roman" pitchFamily="65" charset="-122"/>
                <a:ea typeface="宋体" pitchFamily="65" charset="-122"/>
              </a:rPr>
              <a:t>元嘉草草,封狼居胥,赢得仓皇北</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(5)《永遇乐·京口北固亭怀古》中,词人借历史影射现实,说南宋的失败,金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人的南侵,国家的耻辱,随着时光的流逝,而渐渐地被人们淡忘了的句子是: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可堪回首,佛狸祠下,一片神鸦社鼓。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(6)《永遇乐·京口北固亭怀古》中,辛弃疾借用廉颇的典故,表明自己显然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年老却还是壮志犹存,希望能够为国立功的句子是:</a:t>
            </a:r>
            <a:r>
              <a:rPr lang="zh-CN" altLang="en-US" sz="2012" u="sng" kern="0" dirty="0">
                <a:solidFill>
                  <a:srgbClr val="000000"/>
                </a:solidFill>
                <a:latin typeface="Times New Roman" pitchFamily="65" charset="-122"/>
                <a:ea typeface="宋体" pitchFamily="65" charset="-122"/>
              </a:rPr>
              <a:t>凭谁问:廉颇老矣,尚能</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饭否?</a:t>
            </a:r>
            <a:endParaRPr lang="zh-CN" altLang="en-US">
              <a:latin typeface="+mn-lt"/>
              <a:ea typeface="+mn-ea"/>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初中部分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1.《论语》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(1)《论语》中,孔子指出学习与思考必须紧密结合的句子是:</a:t>
            </a:r>
            <a:r>
              <a:rPr lang="zh-CN" altLang="en-US" sz="2012" u="sng" kern="0" dirty="0">
                <a:solidFill>
                  <a:srgbClr val="000000"/>
                </a:solidFill>
                <a:latin typeface="Times New Roman" pitchFamily="65" charset="-122"/>
                <a:ea typeface="宋体" pitchFamily="65" charset="-122"/>
              </a:rPr>
              <a:t>学而不思则</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罔,思而不学则殆。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(2)《论语》中,孔子强调只要善于学习,到处都有老师的句子是:</a:t>
            </a:r>
            <a:r>
              <a:rPr lang="zh-CN" altLang="en-US" sz="2012" u="sng" kern="0" dirty="0">
                <a:solidFill>
                  <a:srgbClr val="000000"/>
                </a:solidFill>
                <a:latin typeface="Times New Roman" pitchFamily="65" charset="-122"/>
                <a:ea typeface="宋体" pitchFamily="65" charset="-122"/>
              </a:rPr>
              <a:t>三人行,必</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有我师焉。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(3)《论语》中,孔子强调学习态度要端正,切莫不懂装懂的句子是:</a:t>
            </a:r>
            <a:r>
              <a:rPr lang="zh-CN" altLang="en-US" sz="2012" u="sng" kern="0" dirty="0">
                <a:solidFill>
                  <a:srgbClr val="000000"/>
                </a:solidFill>
                <a:latin typeface="Times New Roman" pitchFamily="65" charset="-122"/>
                <a:ea typeface="宋体" pitchFamily="65" charset="-122"/>
              </a:rPr>
              <a:t>知之为</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知之,不知为不知。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(4)《论语》中,孔子强调让别人成为自己修身养性的镜子,学习好的,摒弃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不好的句子是:</a:t>
            </a:r>
            <a:r>
              <a:rPr lang="zh-CN" altLang="en-US" sz="2012" u="sng" kern="0" dirty="0">
                <a:solidFill>
                  <a:srgbClr val="000000"/>
                </a:solidFill>
                <a:latin typeface="Times New Roman" pitchFamily="65" charset="-122"/>
                <a:ea typeface="宋体" pitchFamily="65" charset="-122"/>
              </a:rPr>
              <a:t>见贤思齐焉,见不贤而内自省也。</a:t>
            </a:r>
            <a:endParaRPr lang="zh-CN" altLang="en-US">
              <a:latin typeface="+mn-lt"/>
              <a:ea typeface="+mn-ea"/>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(5)《论语》中,孔子强调不仅要学习别人的优点,也要看出别人的缺点,更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要引以为戒的句子是:</a:t>
            </a:r>
            <a:r>
              <a:rPr lang="zh-CN" altLang="en-US" sz="2012" u="sng" kern="0" dirty="0">
                <a:solidFill>
                  <a:srgbClr val="000000"/>
                </a:solidFill>
                <a:latin typeface="Times New Roman" pitchFamily="65" charset="-122"/>
                <a:ea typeface="宋体" pitchFamily="65" charset="-122"/>
              </a:rPr>
              <a:t>择其善者而从之,其不善者而改之。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(6)《论语》中,孔子认为只有胸怀宽广、意志坚定的人才能称为“士”的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句子是:</a:t>
            </a:r>
            <a:r>
              <a:rPr lang="zh-CN" altLang="en-US" sz="2012" u="sng" kern="0" dirty="0">
                <a:solidFill>
                  <a:srgbClr val="000000"/>
                </a:solidFill>
                <a:latin typeface="Times New Roman" pitchFamily="65" charset="-122"/>
                <a:ea typeface="宋体" pitchFamily="65" charset="-122"/>
              </a:rPr>
              <a:t>士不可以不弘毅,任重而道远。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(7)《论语》中,孔子认为在艰难困苦的环境中才能考验出一个人坚强不屈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的品质的句子是:</a:t>
            </a:r>
            <a:r>
              <a:rPr lang="zh-CN" altLang="en-US" sz="2012" u="sng" kern="0" dirty="0">
                <a:solidFill>
                  <a:srgbClr val="000000"/>
                </a:solidFill>
                <a:latin typeface="Times New Roman" pitchFamily="65" charset="-122"/>
                <a:ea typeface="宋体" pitchFamily="65" charset="-122"/>
              </a:rPr>
              <a:t>岁寒,然后知松柏之后凋也。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2.《鱼我所欲也》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(1)《鱼我所欲也》中与“嗟来之食”的意思相一致的句子是:</a:t>
            </a:r>
            <a:r>
              <a:rPr lang="zh-CN" altLang="en-US" sz="2012" u="sng" kern="0" dirty="0">
                <a:solidFill>
                  <a:srgbClr val="000000"/>
                </a:solidFill>
                <a:latin typeface="Times New Roman" pitchFamily="65" charset="-122"/>
                <a:ea typeface="宋体" pitchFamily="65" charset="-122"/>
              </a:rPr>
              <a:t>呼尔而与</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之,行道之人弗受;蹴尔而与之,乞人不屑也。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(2)《鱼我所欲也》中的中心论点是:</a:t>
            </a:r>
            <a:r>
              <a:rPr lang="zh-CN" altLang="en-US" sz="2012" u="sng" kern="0" dirty="0">
                <a:solidFill>
                  <a:srgbClr val="000000"/>
                </a:solidFill>
                <a:latin typeface="Times New Roman" pitchFamily="65" charset="-122"/>
                <a:ea typeface="宋体" pitchFamily="65" charset="-122"/>
              </a:rPr>
              <a:t>舍生而取义者也。</a:t>
            </a:r>
            <a:endParaRPr lang="zh-CN" altLang="en-US">
              <a:latin typeface="+mn-lt"/>
              <a:ea typeface="+mn-ea"/>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(3)《鱼我所欲也》中表明“我”不会做“苟且偷生之事”的句子是:</a:t>
            </a:r>
            <a:r>
              <a:rPr lang="zh-CN" altLang="en-US" sz="2012" u="sng" kern="0" dirty="0">
                <a:solidFill>
                  <a:srgbClr val="000000"/>
                </a:solidFill>
                <a:latin typeface="Times New Roman" pitchFamily="65" charset="-122"/>
                <a:ea typeface="宋体" pitchFamily="65" charset="-122"/>
              </a:rPr>
              <a:t>所欲</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有甚于生者,所恶有甚于死者。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(4)《鱼我所欲也》中作者说人人都有向善之心,而贤者能做到坚持不懈的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句子是:</a:t>
            </a:r>
            <a:r>
              <a:rPr lang="zh-CN" altLang="en-US" sz="2012" u="sng" kern="0" dirty="0">
                <a:solidFill>
                  <a:srgbClr val="000000"/>
                </a:solidFill>
                <a:latin typeface="Times New Roman" pitchFamily="65" charset="-122"/>
                <a:ea typeface="宋体" pitchFamily="65" charset="-122"/>
              </a:rPr>
              <a:t>非独贤者有是心也,人皆有之,贤者能勿丧耳。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3.《生于忧患,死于安乐》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(1)《生于忧患,死于安乐》中指出了艰苦磨炼益处的句子是:</a:t>
            </a:r>
            <a:r>
              <a:rPr lang="zh-CN" altLang="en-US" sz="2012" u="sng" kern="0" dirty="0">
                <a:solidFill>
                  <a:srgbClr val="000000"/>
                </a:solidFill>
                <a:latin typeface="Times New Roman" pitchFamily="65" charset="-122"/>
                <a:ea typeface="宋体" pitchFamily="65" charset="-122"/>
              </a:rPr>
              <a:t>所以动心忍</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性,曾益其所不能。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(2)《生于忧患,死于安乐》中从内外两个方面说明了导致亡国的原因的句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子是:</a:t>
            </a:r>
            <a:r>
              <a:rPr lang="zh-CN" altLang="en-US" sz="2012" u="sng" kern="0" dirty="0">
                <a:solidFill>
                  <a:srgbClr val="000000"/>
                </a:solidFill>
                <a:latin typeface="Times New Roman" pitchFamily="65" charset="-122"/>
                <a:ea typeface="宋体" pitchFamily="65" charset="-122"/>
              </a:rPr>
              <a:t>入则无法家拂士,出则无敌国外患者。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(3)《生于忧患,死于安乐》中总结全文、归纳中心论点的句子是:</a:t>
            </a:r>
            <a:r>
              <a:rPr lang="zh-CN" altLang="en-US" sz="2012" u="sng" kern="0" dirty="0">
                <a:solidFill>
                  <a:srgbClr val="000000"/>
                </a:solidFill>
                <a:latin typeface="Times New Roman" pitchFamily="65" charset="-122"/>
                <a:ea typeface="宋体" pitchFamily="65" charset="-122"/>
              </a:rPr>
              <a:t>然后知</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生于忧患而死于安乐也。</a:t>
            </a:r>
            <a:endParaRPr lang="zh-CN" altLang="en-US">
              <a:latin typeface="+mn-lt"/>
              <a:ea typeface="+mn-ea"/>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(4)《生于忧患,死于安乐》中说明人才必须经过艰苦磨炼的句子是:</a:t>
            </a:r>
            <a:r>
              <a:rPr lang="zh-CN" altLang="en-US" sz="2012" u="sng" kern="0" dirty="0">
                <a:solidFill>
                  <a:srgbClr val="000000"/>
                </a:solidFill>
                <a:latin typeface="Times New Roman" pitchFamily="65" charset="-122"/>
                <a:ea typeface="宋体" pitchFamily="65" charset="-122"/>
              </a:rPr>
              <a:t>故天</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将降大任于是人也,必先苦其心志,劳其筋骨,饿其体肤,空乏其身,行拂乱其</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所为,所以动心忍性,曾益其所不能。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4.《曹刿论战》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(1)《曹刿论战》中曹刿请见鲁庄公的根本原因是:</a:t>
            </a:r>
            <a:r>
              <a:rPr lang="zh-CN" altLang="en-US" sz="2012" u="sng" kern="0" dirty="0">
                <a:solidFill>
                  <a:srgbClr val="000000"/>
                </a:solidFill>
                <a:latin typeface="Times New Roman" pitchFamily="65" charset="-122"/>
                <a:ea typeface="宋体" pitchFamily="65" charset="-122"/>
              </a:rPr>
              <a:t>肉食者鄙,未能远谋。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(2)《曹刿论战》中表现曹刿“取信于民”的战略思想的句子是:</a:t>
            </a:r>
            <a:r>
              <a:rPr lang="zh-CN" altLang="en-US" sz="2012" u="sng" kern="0" dirty="0">
                <a:solidFill>
                  <a:srgbClr val="000000"/>
                </a:solidFill>
                <a:latin typeface="Times New Roman" pitchFamily="65" charset="-122"/>
                <a:ea typeface="宋体" pitchFamily="65" charset="-122"/>
              </a:rPr>
              <a:t>小大之</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狱,虽不能察,必以情。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(3)《曹刿论战》中能体现曹刿军事思想的句子是:</a:t>
            </a:r>
            <a:r>
              <a:rPr lang="zh-CN" altLang="en-US" sz="2012" u="sng" kern="0" dirty="0">
                <a:solidFill>
                  <a:srgbClr val="000000"/>
                </a:solidFill>
                <a:latin typeface="Times New Roman" pitchFamily="65" charset="-122"/>
                <a:ea typeface="宋体" pitchFamily="65" charset="-122"/>
              </a:rPr>
              <a:t>夫战,勇气也。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(4)《曹刿论战》中表明鲁庄公把取胜的希望寄托在人民的拥护上的句子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小大之狱,虽不能察,必以情。</a:t>
            </a:r>
            <a:endParaRPr lang="zh-CN" altLang="en-US">
              <a:latin typeface="+mn-lt"/>
              <a:ea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271588"/>
            <a:ext cx="8505825" cy="5221287"/>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考点一　识记型名句默写</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识记型名句默写是名句名篇默写的常见题型,一般是给出首尾两句,要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求填写中间两句,有时给出前句要求默写后句,个别题目给出中间两句要求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默写前后两句。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(2014辽宁,10)补写出下列名篇名句中的空缺部分。(6分)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(1)潮平两岸阔,风正一帆悬。</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(王湾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《次北固山下》)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,不能十步;</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,功在不舍。</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(《荀子·劝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(3)故国神游,多情应笑我,早生华发。</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(苏轼《念奴娇·赤壁怀古》)</a:t>
            </a:r>
            <a:endParaRPr lang="zh-CN" altLang="en-US" dirty="0">
              <a:latin typeface="+mn-lt"/>
              <a:ea typeface="+mn-ea"/>
            </a:endParaRPr>
          </a:p>
        </p:txBody>
      </p:sp>
      <p:grpSp>
        <p:nvGrpSpPr>
          <p:cNvPr id="30722" name="组合 2"/>
          <p:cNvGrpSpPr>
            <a:grpSpLocks/>
          </p:cNvGrpSpPr>
          <p:nvPr/>
        </p:nvGrpSpPr>
        <p:grpSpPr bwMode="auto">
          <a:xfrm>
            <a:off x="3571875" y="633413"/>
            <a:ext cx="2000250" cy="614362"/>
            <a:chOff x="3571875" y="1314450"/>
            <a:chExt cx="2000250" cy="613584"/>
          </a:xfrm>
        </p:grpSpPr>
        <p:sp>
          <p:nvSpPr>
            <p:cNvPr id="4" name="对角圆角矩形 3"/>
            <p:cNvSpPr/>
            <p:nvPr/>
          </p:nvSpPr>
          <p:spPr>
            <a:xfrm>
              <a:off x="3571875" y="1314450"/>
              <a:ext cx="2000250" cy="561263"/>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30724" name="TextBox 9"/>
            <p:cNvSpPr txBox="1">
              <a:spLocks noChangeArrowheads="1"/>
            </p:cNvSpPr>
            <p:nvPr/>
          </p:nvSpPr>
          <p:spPr bwMode="auto">
            <a:xfrm>
              <a:off x="3638550" y="13432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考点突破</a:t>
              </a:r>
            </a:p>
          </p:txBody>
        </p:sp>
      </p:gr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(5)《曹刿论战》中曹刿断定敌方确系溃败的依据是:</a:t>
            </a:r>
            <a:r>
              <a:rPr lang="zh-CN" altLang="en-US" sz="2012" u="sng" kern="0" dirty="0">
                <a:solidFill>
                  <a:srgbClr val="000000"/>
                </a:solidFill>
                <a:latin typeface="Times New Roman" pitchFamily="65" charset="-122"/>
                <a:ea typeface="宋体" pitchFamily="65" charset="-122"/>
              </a:rPr>
              <a:t>吾视其辙乱,望其旗</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(6)《曹刿论战》中曹刿认为“可以一战”的条件是:</a:t>
            </a:r>
            <a:r>
              <a:rPr lang="zh-CN" altLang="en-US" sz="2012" u="sng" kern="0" dirty="0">
                <a:solidFill>
                  <a:srgbClr val="000000"/>
                </a:solidFill>
                <a:latin typeface="Times New Roman" pitchFamily="65" charset="-122"/>
                <a:ea typeface="宋体" pitchFamily="65" charset="-122"/>
              </a:rPr>
              <a:t>小大之狱,虽不能察,</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必以情。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5.《邹忌讽齐王纳谏》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(1)《邹忌讽齐王纳谏》中描写邹忌外貌的句子是:</a:t>
            </a:r>
            <a:r>
              <a:rPr lang="zh-CN" altLang="en-US" sz="2012" u="sng" kern="0" dirty="0">
                <a:solidFill>
                  <a:srgbClr val="000000"/>
                </a:solidFill>
                <a:latin typeface="Times New Roman" pitchFamily="65" charset="-122"/>
                <a:ea typeface="宋体" pitchFamily="65" charset="-122"/>
              </a:rPr>
              <a:t>邹忌修八尺有余,而形</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貌昳丽。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(2)《邹忌讽齐王纳谏》中写邹忌经过思索,找出妻、妾、客认为自己比徐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公美的原因的句子是:</a:t>
            </a:r>
            <a:r>
              <a:rPr lang="zh-CN" altLang="en-US" sz="2012" u="sng" kern="0" dirty="0">
                <a:solidFill>
                  <a:srgbClr val="000000"/>
                </a:solidFill>
                <a:latin typeface="Times New Roman" pitchFamily="65" charset="-122"/>
                <a:ea typeface="宋体" pitchFamily="65" charset="-122"/>
              </a:rPr>
              <a:t>吾妻之美我者,私我也;妾之美我者,畏我也;客之美我</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者,欲有求于我也。</a:t>
            </a:r>
            <a:endParaRPr lang="zh-CN" altLang="en-US">
              <a:latin typeface="+mn-lt"/>
              <a:ea typeface="+mn-ea"/>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(3)《邹忌讽齐王纳谏》中写齐王受邹忌启发,用悬赏的方法广泛征求臣民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意见的句子是:</a:t>
            </a:r>
            <a:r>
              <a:rPr lang="zh-CN" altLang="en-US" sz="2012" u="sng" kern="0" dirty="0">
                <a:solidFill>
                  <a:srgbClr val="000000"/>
                </a:solidFill>
                <a:latin typeface="Times New Roman" pitchFamily="65" charset="-122"/>
                <a:ea typeface="宋体" pitchFamily="65" charset="-122"/>
              </a:rPr>
              <a:t>群臣吏民能面刺寡人之过者,受上赏;上书谏寡人者,受中赏;</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能谤讥于市朝,闻寡人之耳者,受下赏。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(4)《邹忌讽齐王纳谏》中邹忌的讽谏最后收到了效果的句子是:</a:t>
            </a:r>
            <a:r>
              <a:rPr lang="zh-CN" altLang="en-US" sz="2012" u="sng" kern="0" dirty="0">
                <a:solidFill>
                  <a:srgbClr val="000000"/>
                </a:solidFill>
                <a:latin typeface="Times New Roman" pitchFamily="65" charset="-122"/>
                <a:ea typeface="宋体" pitchFamily="65" charset="-122"/>
              </a:rPr>
              <a:t>燕、赵、</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韩、魏闻之,皆朝于齐。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6.《出师表》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(1)《出师表》中表明作者感恩图报的句子是:</a:t>
            </a:r>
            <a:r>
              <a:rPr lang="zh-CN" altLang="en-US" sz="2012" u="sng" kern="0" dirty="0">
                <a:solidFill>
                  <a:srgbClr val="000000"/>
                </a:solidFill>
                <a:latin typeface="Times New Roman" pitchFamily="65" charset="-122"/>
                <a:ea typeface="宋体" pitchFamily="65" charset="-122"/>
              </a:rPr>
              <a:t>不效,则治臣之罪,以告先帝</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之灵。</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(2)《出师表》中,诸葛亮分析先汉兴隆的原因是:</a:t>
            </a:r>
            <a:r>
              <a:rPr lang="zh-CN" altLang="en-US" sz="2012" u="sng" kern="0" dirty="0">
                <a:solidFill>
                  <a:srgbClr val="000000"/>
                </a:solidFill>
                <a:latin typeface="Times New Roman" pitchFamily="65" charset="-122"/>
                <a:ea typeface="宋体" pitchFamily="65" charset="-122"/>
              </a:rPr>
              <a:t>亲贤臣,远小人。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(3)《出师表》中叙述诸葛亮追随先帝驱驰的原因是:</a:t>
            </a:r>
            <a:r>
              <a:rPr lang="zh-CN" altLang="en-US" sz="2012" u="sng" kern="0" dirty="0">
                <a:solidFill>
                  <a:srgbClr val="000000"/>
                </a:solidFill>
                <a:latin typeface="Times New Roman" pitchFamily="65" charset="-122"/>
                <a:ea typeface="宋体" pitchFamily="65" charset="-122"/>
              </a:rPr>
              <a:t>先帝不以臣卑鄙,猥</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自枉屈,三顾臣于草庐之中,咨臣以当世之事,由是感激。</a:t>
            </a:r>
            <a:endParaRPr lang="zh-CN" altLang="en-US">
              <a:latin typeface="+mn-lt"/>
              <a:ea typeface="+mn-ea"/>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(4)当任命一个人来挽救局面,人们常引用的《出师表》中的一句名言是:</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受任于败军之际,奉命于危难之间。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(5)《出师表》中表明作者志趣的句子是:</a:t>
            </a:r>
            <a:r>
              <a:rPr lang="zh-CN" altLang="en-US" sz="2012" u="sng" kern="0" dirty="0">
                <a:solidFill>
                  <a:srgbClr val="000000"/>
                </a:solidFill>
                <a:latin typeface="Times New Roman" pitchFamily="65" charset="-122"/>
                <a:ea typeface="宋体" pitchFamily="65" charset="-122"/>
              </a:rPr>
              <a:t>苟全性命于乱世,不求闻达于诸</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(6)《出师表》中诸葛亮劝刘禅对宫中、府中官员的赏罚要坚持同一标准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的句子是:</a:t>
            </a:r>
            <a:r>
              <a:rPr lang="zh-CN" altLang="en-US" sz="2012" u="sng" kern="0" dirty="0">
                <a:solidFill>
                  <a:srgbClr val="000000"/>
                </a:solidFill>
                <a:latin typeface="Times New Roman" pitchFamily="65" charset="-122"/>
                <a:ea typeface="宋体" pitchFamily="65" charset="-122"/>
              </a:rPr>
              <a:t>陟罚臧否,不宜异同。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(7)《出师表》中作者指出出师战略目标的句子是:</a:t>
            </a:r>
            <a:r>
              <a:rPr lang="zh-CN" altLang="en-US" sz="2012" u="sng" kern="0" dirty="0">
                <a:solidFill>
                  <a:srgbClr val="000000"/>
                </a:solidFill>
                <a:latin typeface="Times New Roman" pitchFamily="65" charset="-122"/>
                <a:ea typeface="宋体" pitchFamily="65" charset="-122"/>
              </a:rPr>
              <a:t>当奖率三军,北定中原,</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庶竭驽钝,攘除奸凶,兴复汉室,还于旧都。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(8)《出师表》中诸葛亮向后主提出严明赏罚建议的语句是:</a:t>
            </a:r>
            <a:r>
              <a:rPr lang="zh-CN" altLang="en-US" sz="2012" u="sng" kern="0" dirty="0">
                <a:solidFill>
                  <a:srgbClr val="000000"/>
                </a:solidFill>
                <a:latin typeface="Times New Roman" pitchFamily="65" charset="-122"/>
                <a:ea typeface="宋体" pitchFamily="65" charset="-122"/>
              </a:rPr>
              <a:t>若有作奸犯科</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及为忠善者,宜付有司论其刑赏。</a:t>
            </a:r>
            <a:endParaRPr lang="zh-CN" altLang="en-US" dirty="0">
              <a:latin typeface="+mn-lt"/>
              <a:ea typeface="+mn-ea"/>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7.《桃花源记》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(1)《桃花源记》中描写桃源人幸福生活的语句是:</a:t>
            </a:r>
            <a:r>
              <a:rPr lang="zh-CN" altLang="en-US" sz="2012" u="sng" kern="0" dirty="0">
                <a:solidFill>
                  <a:srgbClr val="000000"/>
                </a:solidFill>
                <a:latin typeface="Times New Roman" pitchFamily="65" charset="-122"/>
                <a:ea typeface="宋体" pitchFamily="65" charset="-122"/>
              </a:rPr>
              <a:t>黄发垂髫,并怡然自</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(2)《桃花源记》中描写桃源人来此绝境的原因的句子是:</a:t>
            </a:r>
            <a:r>
              <a:rPr lang="zh-CN" altLang="en-US" sz="2012" u="sng" kern="0" dirty="0">
                <a:solidFill>
                  <a:srgbClr val="000000"/>
                </a:solidFill>
                <a:latin typeface="Times New Roman" pitchFamily="65" charset="-122"/>
                <a:ea typeface="宋体" pitchFamily="65" charset="-122"/>
              </a:rPr>
              <a:t>自云先世避秦时</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乱,率妻子邑人来此绝境,不复出焉,遂与外人间隔。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(3)《桃花源记》中描写桃源人生活环境的句子是:</a:t>
            </a:r>
            <a:r>
              <a:rPr lang="zh-CN" altLang="en-US" sz="2012" u="sng" kern="0" dirty="0">
                <a:solidFill>
                  <a:srgbClr val="000000"/>
                </a:solidFill>
                <a:latin typeface="Times New Roman" pitchFamily="65" charset="-122"/>
                <a:ea typeface="宋体" pitchFamily="65" charset="-122"/>
              </a:rPr>
              <a:t>土地平旷,屋舍俨然,有</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良田美池桑竹之属。阡陌交通,鸡犬相闻。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8.《三峡》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(1)《三峡》中写山连绵不断的句子是:</a:t>
            </a:r>
            <a:r>
              <a:rPr lang="zh-CN" altLang="en-US" sz="2012" u="sng" kern="0" dirty="0">
                <a:solidFill>
                  <a:srgbClr val="000000"/>
                </a:solidFill>
                <a:latin typeface="Times New Roman" pitchFamily="65" charset="-122"/>
                <a:ea typeface="宋体" pitchFamily="65" charset="-122"/>
              </a:rPr>
              <a:t>自三峡七百里中,两岸连山,略无阙</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(2)《三峡》中描写两岸悬崖陡峭、雄伟险峻的句子是:</a:t>
            </a:r>
            <a:r>
              <a:rPr lang="zh-CN" altLang="en-US" sz="2012" u="sng" kern="0" dirty="0">
                <a:solidFill>
                  <a:srgbClr val="000000"/>
                </a:solidFill>
                <a:latin typeface="Times New Roman" pitchFamily="65" charset="-122"/>
                <a:ea typeface="宋体" pitchFamily="65" charset="-122"/>
              </a:rPr>
              <a:t>重岩叠嶂,隐天蔽</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日,自非亭午夜分,不见曦月。</a:t>
            </a:r>
            <a:endParaRPr lang="zh-CN" altLang="en-US" dirty="0">
              <a:latin typeface="+mn-lt"/>
              <a:ea typeface="+mn-ea"/>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(3)《三峡》中从侧面烘托山峰陡峭幽邃的句子是:</a:t>
            </a:r>
            <a:r>
              <a:rPr lang="zh-CN" altLang="en-US" sz="2012" u="sng" kern="0" dirty="0">
                <a:solidFill>
                  <a:srgbClr val="000000"/>
                </a:solidFill>
                <a:latin typeface="Times New Roman" pitchFamily="65" charset="-122"/>
                <a:ea typeface="宋体" pitchFamily="65" charset="-122"/>
              </a:rPr>
              <a:t>自非亭午夜分,不见曦</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(4)《三峡》中写水势凶险的句子是:</a:t>
            </a:r>
            <a:r>
              <a:rPr lang="zh-CN" altLang="en-US" sz="2012" u="sng" kern="0" dirty="0">
                <a:solidFill>
                  <a:srgbClr val="000000"/>
                </a:solidFill>
                <a:latin typeface="Times New Roman" pitchFamily="65" charset="-122"/>
                <a:ea typeface="宋体" pitchFamily="65" charset="-122"/>
              </a:rPr>
              <a:t>至于夏水襄陵,沿溯阻绝。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(5)《三峡》中写水流湍急的句子是:</a:t>
            </a:r>
            <a:r>
              <a:rPr lang="zh-CN" altLang="en-US" sz="2012" u="sng" kern="0" dirty="0">
                <a:solidFill>
                  <a:srgbClr val="000000"/>
                </a:solidFill>
                <a:latin typeface="Times New Roman" pitchFamily="65" charset="-122"/>
                <a:ea typeface="宋体" pitchFamily="65" charset="-122"/>
              </a:rPr>
              <a:t>有时朝发白帝,暮到江陵,其间千二百</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里,虽乘奔御风,不以疾也。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(6)《三峡》中写春冬三峡水的特点的句子是:</a:t>
            </a:r>
            <a:r>
              <a:rPr lang="zh-CN" altLang="en-US" sz="2012" u="sng" kern="0" dirty="0">
                <a:solidFill>
                  <a:srgbClr val="000000"/>
                </a:solidFill>
                <a:latin typeface="Times New Roman" pitchFamily="65" charset="-122"/>
                <a:ea typeface="宋体" pitchFamily="65" charset="-122"/>
              </a:rPr>
              <a:t>则素湍绿潭,回清倒影。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(7)《三峡》中烘托三峡秋景凄凉的语句是:</a:t>
            </a:r>
            <a:r>
              <a:rPr lang="zh-CN" altLang="en-US" sz="2012" u="sng" kern="0" dirty="0">
                <a:solidFill>
                  <a:srgbClr val="000000"/>
                </a:solidFill>
                <a:latin typeface="Times New Roman" pitchFamily="65" charset="-122"/>
                <a:ea typeface="宋体" pitchFamily="65" charset="-122"/>
              </a:rPr>
              <a:t>空谷传响,哀转久绝。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(8)《三峡》中引用渔歌反衬三峡深秋清幽寂静的句子是:</a:t>
            </a:r>
            <a:r>
              <a:rPr lang="zh-CN" altLang="en-US" sz="2012" u="sng" kern="0" dirty="0">
                <a:solidFill>
                  <a:srgbClr val="000000"/>
                </a:solidFill>
                <a:latin typeface="Times New Roman" pitchFamily="65" charset="-122"/>
                <a:ea typeface="宋体" pitchFamily="65" charset="-122"/>
              </a:rPr>
              <a:t>巴东三峡巫峡</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长,猿鸣三声泪沾裳。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(9)《三峡》中从色彩上对三峡景物进行描写的句子是:</a:t>
            </a:r>
            <a:r>
              <a:rPr lang="zh-CN" altLang="en-US" sz="2012" u="sng" kern="0" dirty="0">
                <a:solidFill>
                  <a:srgbClr val="000000"/>
                </a:solidFill>
                <a:latin typeface="Times New Roman" pitchFamily="65" charset="-122"/>
                <a:ea typeface="宋体" pitchFamily="65" charset="-122"/>
              </a:rPr>
              <a:t>则素湍绿潭,回清</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倒影。</a:t>
            </a:r>
            <a:endParaRPr lang="zh-CN" altLang="en-US">
              <a:latin typeface="+mn-lt"/>
              <a:ea typeface="+mn-ea"/>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(10)《三峡》中有一句话把三峡春冬季节山水草木的秀丽景色概括无遗,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这句话是:</a:t>
            </a:r>
            <a:r>
              <a:rPr lang="zh-CN" altLang="en-US" sz="2012" u="sng" kern="0" dirty="0">
                <a:solidFill>
                  <a:srgbClr val="000000"/>
                </a:solidFill>
                <a:latin typeface="Times New Roman" pitchFamily="65" charset="-122"/>
                <a:ea typeface="宋体" pitchFamily="65" charset="-122"/>
              </a:rPr>
              <a:t>清荣峻茂。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9.《马说》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(1)《马说》的中心论点是:</a:t>
            </a:r>
            <a:r>
              <a:rPr lang="zh-CN" altLang="en-US" sz="2012" u="sng" kern="0" dirty="0">
                <a:solidFill>
                  <a:srgbClr val="000000"/>
                </a:solidFill>
                <a:latin typeface="Times New Roman" pitchFamily="65" charset="-122"/>
                <a:ea typeface="宋体" pitchFamily="65" charset="-122"/>
              </a:rPr>
              <a:t>世有伯乐,然后有千里马。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(2)《马说》中千里马的悲惨遭遇是:</a:t>
            </a:r>
            <a:r>
              <a:rPr lang="zh-CN" altLang="en-US" sz="2012" u="sng" kern="0" dirty="0">
                <a:solidFill>
                  <a:srgbClr val="000000"/>
                </a:solidFill>
                <a:latin typeface="Times New Roman" pitchFamily="65" charset="-122"/>
                <a:ea typeface="宋体" pitchFamily="65" charset="-122"/>
              </a:rPr>
              <a:t>衹辱于奴隶人之手,骈死于槽枥之</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(3)《马说》中千里马被埋没的根本原因是:</a:t>
            </a:r>
            <a:r>
              <a:rPr lang="zh-CN" altLang="en-US" sz="2012" u="sng" kern="0" dirty="0">
                <a:solidFill>
                  <a:srgbClr val="000000"/>
                </a:solidFill>
                <a:latin typeface="Times New Roman" pitchFamily="65" charset="-122"/>
                <a:ea typeface="宋体" pitchFamily="65" charset="-122"/>
              </a:rPr>
              <a:t>食马者不知其能千里而食也。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(4)《马说》中千里马被埋没的直接原因是:</a:t>
            </a:r>
            <a:r>
              <a:rPr lang="zh-CN" altLang="en-US" sz="2012" u="sng" kern="0" dirty="0">
                <a:solidFill>
                  <a:srgbClr val="000000"/>
                </a:solidFill>
                <a:latin typeface="Times New Roman" pitchFamily="65" charset="-122"/>
                <a:ea typeface="宋体" pitchFamily="65" charset="-122"/>
              </a:rPr>
              <a:t>食不饱,力不足,才美不外见,且</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欲与常马等不可得。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(5)《马说》中食马者“不知马”的具体表现是:</a:t>
            </a:r>
            <a:r>
              <a:rPr lang="zh-CN" altLang="en-US" sz="2012" u="sng" kern="0" dirty="0">
                <a:solidFill>
                  <a:srgbClr val="000000"/>
                </a:solidFill>
                <a:latin typeface="Times New Roman" pitchFamily="65" charset="-122"/>
                <a:ea typeface="宋体" pitchFamily="65" charset="-122"/>
              </a:rPr>
              <a:t>策之不以其道,食之不能</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尽其材,鸣之而不能通其意。</a:t>
            </a:r>
            <a:endParaRPr lang="zh-CN" altLang="en-US">
              <a:latin typeface="+mn-lt"/>
              <a:ea typeface="+mn-ea"/>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(6)《马说》中对“食马者”的无知发出强烈的谴责的语句是:</a:t>
            </a:r>
            <a:r>
              <a:rPr lang="zh-CN" altLang="en-US" sz="2012" u="sng" kern="0" dirty="0">
                <a:solidFill>
                  <a:srgbClr val="000000"/>
                </a:solidFill>
                <a:latin typeface="Times New Roman" pitchFamily="65" charset="-122"/>
                <a:ea typeface="宋体" pitchFamily="65" charset="-122"/>
              </a:rPr>
              <a:t>且欲与常马</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等不可得,安求其能千里也?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(7)《马说》中表明愚妄无知、平庸浅薄的统治者对千里马的不公正的待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遇的句子是:</a:t>
            </a:r>
            <a:r>
              <a:rPr lang="zh-CN" altLang="en-US" sz="2012" u="sng" kern="0" dirty="0">
                <a:solidFill>
                  <a:srgbClr val="000000"/>
                </a:solidFill>
                <a:latin typeface="Times New Roman" pitchFamily="65" charset="-122"/>
                <a:ea typeface="宋体" pitchFamily="65" charset="-122"/>
              </a:rPr>
              <a:t>策之不以其道,食之不能尽其材,鸣之而不能通其意。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(8)《马说》中表明作者对千里马被埋没的感叹的句子是:</a:t>
            </a:r>
            <a:r>
              <a:rPr lang="zh-CN" altLang="en-US" sz="2012" u="sng" kern="0" dirty="0">
                <a:solidFill>
                  <a:srgbClr val="000000"/>
                </a:solidFill>
                <a:latin typeface="Times New Roman" pitchFamily="65" charset="-122"/>
                <a:ea typeface="宋体" pitchFamily="65" charset="-122"/>
              </a:rPr>
              <a:t>其真无马邪?其</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真不知马也。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(9)《马说》中能表明千里马外在特征的句子是:</a:t>
            </a:r>
            <a:r>
              <a:rPr lang="zh-CN" altLang="en-US" sz="2012" u="sng" kern="0" dirty="0">
                <a:solidFill>
                  <a:srgbClr val="000000"/>
                </a:solidFill>
                <a:latin typeface="Times New Roman" pitchFamily="65" charset="-122"/>
                <a:ea typeface="宋体" pitchFamily="65" charset="-122"/>
              </a:rPr>
              <a:t>马之千里者,一食或尽粟</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一石。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(10)《马说》中运用设问句表达作者心中感慨的句子是:</a:t>
            </a:r>
            <a:r>
              <a:rPr lang="zh-CN" altLang="en-US" sz="2012" u="sng" kern="0" dirty="0">
                <a:solidFill>
                  <a:srgbClr val="000000"/>
                </a:solidFill>
                <a:latin typeface="Times New Roman" pitchFamily="65" charset="-122"/>
                <a:ea typeface="宋体" pitchFamily="65" charset="-122"/>
              </a:rPr>
              <a:t>其真无马邪?其真</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不知马也。</a:t>
            </a:r>
            <a:endParaRPr lang="zh-CN" altLang="en-US">
              <a:latin typeface="+mn-lt"/>
              <a:ea typeface="+mn-ea"/>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(11)美往往存在于平凡的事物当中,有时我们为了刻意地追求完美,往往忽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略了身边的美,使其遭受不应有的待遇,使我们为之遗憾痛心,这种遭遇与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《马说》中千里马的遭遇相似,相应的句子是:</a:t>
            </a:r>
            <a:r>
              <a:rPr lang="zh-CN" altLang="en-US" sz="2012" u="sng" kern="0" dirty="0">
                <a:solidFill>
                  <a:srgbClr val="000000"/>
                </a:solidFill>
                <a:latin typeface="Times New Roman" pitchFamily="65" charset="-122"/>
                <a:ea typeface="宋体" pitchFamily="65" charset="-122"/>
              </a:rPr>
              <a:t>衹辱于奴隶人之手,骈死于</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槽枥之间。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(12)《马说》中点明伯乐对千里马的命运起决定作用的句子是:</a:t>
            </a:r>
            <a:r>
              <a:rPr lang="zh-CN" altLang="en-US" sz="2012" u="sng" kern="0" dirty="0">
                <a:solidFill>
                  <a:srgbClr val="000000"/>
                </a:solidFill>
                <a:latin typeface="Times New Roman" pitchFamily="65" charset="-122"/>
                <a:ea typeface="宋体" pitchFamily="65" charset="-122"/>
              </a:rPr>
              <a:t>世有伯乐,</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然后有千里马。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10.《小石潭记》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(1)《小石潭记》中作者抓住景物的特点,运用形象的比喻,描写溪身、溪水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的语句是:</a:t>
            </a:r>
            <a:r>
              <a:rPr lang="zh-CN" altLang="en-US" sz="2012" u="sng" kern="0" dirty="0">
                <a:solidFill>
                  <a:srgbClr val="000000"/>
                </a:solidFill>
                <a:latin typeface="Times New Roman" pitchFamily="65" charset="-122"/>
                <a:ea typeface="宋体" pitchFamily="65" charset="-122"/>
              </a:rPr>
              <a:t>斗折蛇行,明灭可见。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(2)《小石潭记》中描写潭周围树木的语句是:</a:t>
            </a:r>
            <a:r>
              <a:rPr lang="zh-CN" altLang="en-US" sz="2012" u="sng" kern="0" dirty="0">
                <a:solidFill>
                  <a:srgbClr val="000000"/>
                </a:solidFill>
                <a:latin typeface="Times New Roman" pitchFamily="65" charset="-122"/>
                <a:ea typeface="宋体" pitchFamily="65" charset="-122"/>
              </a:rPr>
              <a:t>青树翠蔓,蒙络摇缀,参差披</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拂。</a:t>
            </a:r>
            <a:endParaRPr lang="zh-CN" altLang="en-US">
              <a:latin typeface="+mn-lt"/>
              <a:ea typeface="+mn-ea"/>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(3)《小石潭记》描绘了小石潭的石、水、游鱼、树木,着意渲染了</a:t>
            </a:r>
            <a:r>
              <a:rPr lang="zh-CN" altLang="en-US" sz="2012" u="sng" kern="0" dirty="0">
                <a:solidFill>
                  <a:srgbClr val="000000"/>
                </a:solidFill>
                <a:latin typeface="Times New Roman" pitchFamily="65" charset="-122"/>
                <a:ea typeface="宋体" pitchFamily="65" charset="-122"/>
              </a:rPr>
              <a:t>“寂寥</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无人,凄神寒骨,悄怆幽邃”</a:t>
            </a:r>
            <a:r>
              <a:rPr lang="zh-CN" altLang="en-US" sz="2012" kern="0" dirty="0">
                <a:solidFill>
                  <a:srgbClr val="000000"/>
                </a:solidFill>
                <a:latin typeface="Times New Roman" pitchFamily="65" charset="-122"/>
                <a:ea typeface="宋体" pitchFamily="65" charset="-122"/>
              </a:rPr>
              <a:t>的气氛,抒发自己在寂寞处境中悲凉凄怆的心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绪。</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(4)《小石潭记》中写潭中鱼游来游去,非常活跃的语句是:</a:t>
            </a:r>
            <a:r>
              <a:rPr lang="zh-CN" altLang="en-US" sz="2012" u="sng" kern="0" dirty="0">
                <a:solidFill>
                  <a:srgbClr val="000000"/>
                </a:solidFill>
                <a:latin typeface="Times New Roman" pitchFamily="65" charset="-122"/>
                <a:ea typeface="宋体" pitchFamily="65" charset="-122"/>
              </a:rPr>
              <a:t>俶尔远逝,往来</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翕忽。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(5)《小石潭记》中写出小石潭源头悠远、两岸弯曲的语句是:</a:t>
            </a:r>
            <a:r>
              <a:rPr lang="zh-CN" altLang="en-US" sz="2012" u="sng" kern="0" dirty="0">
                <a:solidFill>
                  <a:srgbClr val="000000"/>
                </a:solidFill>
                <a:latin typeface="Times New Roman" pitchFamily="65" charset="-122"/>
                <a:ea typeface="宋体" pitchFamily="65" charset="-122"/>
              </a:rPr>
              <a:t>其岸势犬牙</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差互,不可知其源。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(6)《小石潭记》中侧面写潭水清澈的句子是:</a:t>
            </a:r>
            <a:r>
              <a:rPr lang="zh-CN" altLang="en-US" sz="2012" u="sng" kern="0" dirty="0">
                <a:solidFill>
                  <a:srgbClr val="000000"/>
                </a:solidFill>
                <a:latin typeface="Times New Roman" pitchFamily="65" charset="-122"/>
                <a:ea typeface="宋体" pitchFamily="65" charset="-122"/>
              </a:rPr>
              <a:t>皆若空游无所依,日光下澈,</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影布石上。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(7)《小石潭记》中表现地理环境使作者内心忧伤凄凉的句子是:</a:t>
            </a:r>
            <a:r>
              <a:rPr lang="zh-CN" altLang="en-US" sz="2012" u="sng" kern="0" dirty="0">
                <a:solidFill>
                  <a:srgbClr val="000000"/>
                </a:solidFill>
                <a:latin typeface="Times New Roman" pitchFamily="65" charset="-122"/>
                <a:ea typeface="宋体" pitchFamily="65" charset="-122"/>
              </a:rPr>
              <a:t>凄神寒</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骨,悄怆幽邃。</a:t>
            </a:r>
            <a:endParaRPr lang="zh-CN" altLang="en-US">
              <a:latin typeface="+mn-lt"/>
              <a:ea typeface="+mn-ea"/>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(8)《小石潭记》中写游鱼自由轻灵游动的姿态的句子是:</a:t>
            </a:r>
            <a:r>
              <a:rPr lang="zh-CN" altLang="en-US" sz="2012" u="sng" kern="0" dirty="0">
                <a:solidFill>
                  <a:srgbClr val="000000"/>
                </a:solidFill>
                <a:latin typeface="Times New Roman" pitchFamily="65" charset="-122"/>
                <a:ea typeface="宋体" pitchFamily="65" charset="-122"/>
              </a:rPr>
              <a:t>潭中鱼可百许</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头,皆若空游无所依。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11.《陋室铭》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(1)《陋室铭》中暗示虽陋室而不陋,点明文章主旨的语句是:</a:t>
            </a:r>
            <a:r>
              <a:rPr lang="zh-CN" altLang="en-US" sz="2012" u="sng" kern="0" dirty="0">
                <a:solidFill>
                  <a:srgbClr val="000000"/>
                </a:solidFill>
                <a:latin typeface="Times New Roman" pitchFamily="65" charset="-122"/>
                <a:ea typeface="宋体" pitchFamily="65" charset="-122"/>
              </a:rPr>
              <a:t>斯是陋室,惟</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吾德馨。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(2)《陋室铭》中正反面虚实结合写主人生活情趣的高雅,衬托陋室不陋的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语句是:</a:t>
            </a:r>
            <a:r>
              <a:rPr lang="zh-CN" altLang="en-US" sz="2012" u="sng" kern="0" dirty="0">
                <a:solidFill>
                  <a:srgbClr val="000000"/>
                </a:solidFill>
                <a:latin typeface="Times New Roman" pitchFamily="65" charset="-122"/>
                <a:ea typeface="宋体" pitchFamily="65" charset="-122"/>
              </a:rPr>
              <a:t>可以调素琴,阅金经。无丝竹之乱耳,无案牍之劳形。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(3)《陋室铭》中写陋室来往客人之高雅的句子是:</a:t>
            </a:r>
            <a:r>
              <a:rPr lang="zh-CN" altLang="en-US" sz="2012" u="sng" kern="0" dirty="0">
                <a:solidFill>
                  <a:srgbClr val="000000"/>
                </a:solidFill>
                <a:latin typeface="Times New Roman" pitchFamily="65" charset="-122"/>
                <a:ea typeface="宋体" pitchFamily="65" charset="-122"/>
              </a:rPr>
              <a:t>谈笑有鸿儒,往来无白</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(4)《陋室铭》中描写陋室优美的自然环境的句子是:</a:t>
            </a:r>
            <a:r>
              <a:rPr lang="zh-CN" altLang="en-US" sz="2012" u="sng" kern="0" dirty="0">
                <a:solidFill>
                  <a:srgbClr val="000000"/>
                </a:solidFill>
                <a:latin typeface="Times New Roman" pitchFamily="65" charset="-122"/>
                <a:ea typeface="宋体" pitchFamily="65" charset="-122"/>
              </a:rPr>
              <a:t>苔痕上阶绿,草色入</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帘青。</a:t>
            </a:r>
            <a:endParaRPr lang="zh-CN" altLang="en-US">
              <a:latin typeface="+mn-lt"/>
              <a:ea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(1)海日生残夜　江春入旧年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(2)骐骥一跃　驽马十驾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(3)人生如梦　一尊还酹江月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易错字词:(1)生;(2)骐骥,驽;(3)尊,酹。</a:t>
            </a:r>
            <a:endParaRPr lang="zh-CN" altLang="en-US" dirty="0">
              <a:latin typeface="+mn-lt"/>
              <a:ea typeface="+mn-ea"/>
            </a:endParaRPr>
          </a:p>
        </p:txBody>
      </p:sp>
      <p:pic>
        <p:nvPicPr>
          <p:cNvPr id="32770" name="图片 3" descr="textimage16.jpeg"/>
          <p:cNvPicPr>
            <a:picLocks noChangeAspect="1"/>
          </p:cNvPicPr>
          <p:nvPr/>
        </p:nvPicPr>
        <p:blipFill>
          <a:blip r:embed="rId3"/>
          <a:srcRect/>
          <a:stretch>
            <a:fillRect/>
          </a:stretch>
        </p:blipFill>
        <p:spPr bwMode="auto">
          <a:xfrm>
            <a:off x="542925" y="1271588"/>
            <a:ext cx="180975" cy="190500"/>
          </a:xfrm>
          <a:prstGeom prst="rect">
            <a:avLst/>
          </a:prstGeom>
          <a:noFill/>
          <a:ln w="9525">
            <a:noFill/>
            <a:miter lim="800000"/>
            <a:headEnd/>
            <a:tailEnd/>
          </a:ln>
        </p:spPr>
      </p:pic>
      <p:pic>
        <p:nvPicPr>
          <p:cNvPr id="32771" name="图片 4" descr="textimage17.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(5)《陋室铭》中反映作者以古代贤人自况,暗示陋室不陋的句子是:</a:t>
            </a:r>
            <a:r>
              <a:rPr lang="zh-CN" altLang="en-US" sz="2012" u="sng" kern="0" dirty="0">
                <a:solidFill>
                  <a:srgbClr val="000000"/>
                </a:solidFill>
                <a:latin typeface="Times New Roman" pitchFamily="65" charset="-122"/>
                <a:ea typeface="宋体" pitchFamily="65" charset="-122"/>
              </a:rPr>
              <a:t>谈笑</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有鸿儒,往来无白丁。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(6)《陋室铭》中引用孔子的话,画龙点睛,总结全文的句子是:</a:t>
            </a:r>
            <a:r>
              <a:rPr lang="zh-CN" altLang="en-US" sz="2012" u="sng" kern="0" dirty="0">
                <a:solidFill>
                  <a:srgbClr val="000000"/>
                </a:solidFill>
                <a:latin typeface="Times New Roman" pitchFamily="65" charset="-122"/>
                <a:ea typeface="宋体" pitchFamily="65" charset="-122"/>
              </a:rPr>
              <a:t>何陋之有?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12.《岳阳楼记》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(1)《岳阳楼记》中从空间上形容湖面广阔浩渺的句子是:</a:t>
            </a:r>
            <a:r>
              <a:rPr lang="zh-CN" altLang="en-US" sz="2012" u="sng" kern="0" dirty="0">
                <a:solidFill>
                  <a:srgbClr val="000000"/>
                </a:solidFill>
                <a:latin typeface="Times New Roman" pitchFamily="65" charset="-122"/>
                <a:ea typeface="宋体" pitchFamily="65" charset="-122"/>
              </a:rPr>
              <a:t>衔远山,吞长江,</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浩浩汤汤,横无际涯。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(2)《岳阳楼记》中从时间上表现景象千变万化的句子是:</a:t>
            </a:r>
            <a:r>
              <a:rPr lang="zh-CN" altLang="en-US" sz="2012" u="sng" kern="0" dirty="0">
                <a:solidFill>
                  <a:srgbClr val="000000"/>
                </a:solidFill>
                <a:latin typeface="Times New Roman" pitchFamily="65" charset="-122"/>
                <a:ea typeface="宋体" pitchFamily="65" charset="-122"/>
              </a:rPr>
              <a:t>朝晖夕阴,气象</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万千。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(3)《岳阳楼记》中写迁客骚人雨天登楼观景时的普遍心理状态的句子是: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登斯楼也,则有去国怀乡,忧谗畏讥,满目萧然,感极而悲者矣。</a:t>
            </a:r>
            <a:endParaRPr lang="zh-CN" altLang="en-US">
              <a:latin typeface="+mn-lt"/>
              <a:ea typeface="+mn-ea"/>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(4)《岳阳楼记》中写天气晴好时迁客骚人由欢乐所激发的思想感情的句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子是:</a:t>
            </a:r>
            <a:r>
              <a:rPr lang="zh-CN" altLang="en-US" sz="2012" u="sng" kern="0" dirty="0">
                <a:solidFill>
                  <a:srgbClr val="000000"/>
                </a:solidFill>
                <a:latin typeface="Times New Roman" pitchFamily="65" charset="-122"/>
                <a:ea typeface="宋体" pitchFamily="65" charset="-122"/>
              </a:rPr>
              <a:t>登斯楼也,则有心旷神怡,宠辱偕忘,把酒临风,其喜洋洋者矣。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(5)《岳阳楼记》中描述“古仁人”的阔大胸襟的句子是:</a:t>
            </a:r>
            <a:r>
              <a:rPr lang="zh-CN" altLang="en-US" sz="2012" u="sng" kern="0" dirty="0">
                <a:solidFill>
                  <a:srgbClr val="000000"/>
                </a:solidFill>
                <a:latin typeface="Times New Roman" pitchFamily="65" charset="-122"/>
                <a:ea typeface="宋体" pitchFamily="65" charset="-122"/>
              </a:rPr>
              <a:t>不以物喜,不以</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己悲。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(6)《岳阳楼记》中由“古仁人”的阔大胸襟和高尚道德而得出的论断是: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居庙堂之高则忧其民;处江湖之远则忧其君。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(7)《岳阳楼记》中抒写作者政治抱负的句子是:</a:t>
            </a:r>
            <a:r>
              <a:rPr lang="zh-CN" altLang="en-US" sz="2012" u="sng" kern="0" dirty="0">
                <a:solidFill>
                  <a:srgbClr val="000000"/>
                </a:solidFill>
                <a:latin typeface="Times New Roman" pitchFamily="65" charset="-122"/>
                <a:ea typeface="宋体" pitchFamily="65" charset="-122"/>
              </a:rPr>
              <a:t>先天下之忧而忧,后天下</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之乐而乐。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(8)《岳阳楼记》中借鸟欢鱼跃描绘晴明之景的句子是:</a:t>
            </a:r>
            <a:r>
              <a:rPr lang="zh-CN" altLang="en-US" sz="2012" u="sng" kern="0" dirty="0">
                <a:solidFill>
                  <a:srgbClr val="000000"/>
                </a:solidFill>
                <a:latin typeface="Times New Roman" pitchFamily="65" charset="-122"/>
                <a:ea typeface="宋体" pitchFamily="65" charset="-122"/>
              </a:rPr>
              <a:t>沙鸥翔集,锦鳞游</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泳。</a:t>
            </a:r>
            <a:endParaRPr lang="zh-CN" altLang="en-US">
              <a:latin typeface="+mn-lt"/>
              <a:ea typeface="+mn-ea"/>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(9)《岳阳楼记》中动静结合,描写洞庭湖月夜美景的句子是:</a:t>
            </a:r>
            <a:r>
              <a:rPr lang="zh-CN" altLang="en-US" sz="2012" u="sng" kern="0" dirty="0">
                <a:solidFill>
                  <a:srgbClr val="000000"/>
                </a:solidFill>
                <a:latin typeface="Times New Roman" pitchFamily="65" charset="-122"/>
                <a:ea typeface="宋体" pitchFamily="65" charset="-122"/>
              </a:rPr>
              <a:t>浮光跃金,静</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影沉璧。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(10)《岳阳楼记》中范仲淹赞扬滕子京政绩的句子是:</a:t>
            </a:r>
            <a:r>
              <a:rPr lang="zh-CN" altLang="en-US" sz="2012" u="sng" kern="0" dirty="0">
                <a:solidFill>
                  <a:srgbClr val="000000"/>
                </a:solidFill>
                <a:latin typeface="Times New Roman" pitchFamily="65" charset="-122"/>
                <a:ea typeface="宋体" pitchFamily="65" charset="-122"/>
              </a:rPr>
              <a:t>政通人和,百废具</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13.《醉翁亭记》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(1)《醉翁亭记》中写出醉翁言在此而意在彼,情趣所在的句子是:</a:t>
            </a:r>
            <a:r>
              <a:rPr lang="zh-CN" altLang="en-US" sz="2012" u="sng" kern="0" dirty="0">
                <a:solidFill>
                  <a:srgbClr val="000000"/>
                </a:solidFill>
                <a:latin typeface="Times New Roman" pitchFamily="65" charset="-122"/>
                <a:ea typeface="宋体" pitchFamily="65" charset="-122"/>
              </a:rPr>
              <a:t>醉翁之</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意不在酒,在乎山水之间也。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(2)《醉翁亭记》中描绘山间朝暮之景的句子是:</a:t>
            </a:r>
            <a:r>
              <a:rPr lang="zh-CN" altLang="en-US" sz="2012" u="sng" kern="0" dirty="0">
                <a:solidFill>
                  <a:srgbClr val="000000"/>
                </a:solidFill>
                <a:latin typeface="Times New Roman" pitchFamily="65" charset="-122"/>
                <a:ea typeface="宋体" pitchFamily="65" charset="-122"/>
              </a:rPr>
              <a:t>若夫日出而林霏开,云归</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而岩穴暝。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(3)《醉翁亭记》中以色彩鲜明的语言,描绘春夏之景的句子是:</a:t>
            </a:r>
            <a:r>
              <a:rPr lang="zh-CN" altLang="en-US" sz="2012" u="sng" kern="0" dirty="0">
                <a:solidFill>
                  <a:srgbClr val="000000"/>
                </a:solidFill>
                <a:latin typeface="Times New Roman" pitchFamily="65" charset="-122"/>
                <a:ea typeface="宋体" pitchFamily="65" charset="-122"/>
              </a:rPr>
              <a:t>野芳发而</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幽香,佳木秀而繁阴。</a:t>
            </a:r>
            <a:endParaRPr lang="zh-CN" altLang="en-US">
              <a:latin typeface="+mn-lt"/>
              <a:ea typeface="+mn-ea"/>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(4)《醉翁亭记》中体现全文核心命意及醉翁命名之意的句子是:</a:t>
            </a:r>
            <a:r>
              <a:rPr lang="zh-CN" altLang="en-US" sz="2012" u="sng" kern="0" dirty="0">
                <a:solidFill>
                  <a:srgbClr val="000000"/>
                </a:solidFill>
                <a:latin typeface="Times New Roman" pitchFamily="65" charset="-122"/>
                <a:ea typeface="宋体" pitchFamily="65" charset="-122"/>
              </a:rPr>
              <a:t>醉翁之意</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不在酒,在乎山水之间也。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(5)《醉翁亭记》中表达作者复杂感情的句子是:</a:t>
            </a:r>
            <a:r>
              <a:rPr lang="zh-CN" altLang="en-US" sz="2012" u="sng" kern="0" dirty="0">
                <a:solidFill>
                  <a:srgbClr val="000000"/>
                </a:solidFill>
                <a:latin typeface="Times New Roman" pitchFamily="65" charset="-122"/>
                <a:ea typeface="宋体" pitchFamily="65" charset="-122"/>
              </a:rPr>
              <a:t>人知从太守游而乐,而不</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知太守之乐其乐也。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(6)《醉翁亭记》中贯穿全文主线的句子是:</a:t>
            </a:r>
            <a:r>
              <a:rPr lang="zh-CN" altLang="en-US" sz="2012" u="sng" kern="0" dirty="0">
                <a:solidFill>
                  <a:srgbClr val="000000"/>
                </a:solidFill>
                <a:latin typeface="Times New Roman" pitchFamily="65" charset="-122"/>
                <a:ea typeface="宋体" pitchFamily="65" charset="-122"/>
              </a:rPr>
              <a:t>山水之乐,得之心而寓之酒</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(7)《醉翁亭记》中点明全文主旨的句子是:</a:t>
            </a:r>
            <a:r>
              <a:rPr lang="zh-CN" altLang="en-US" sz="2012" u="sng" kern="0" dirty="0">
                <a:solidFill>
                  <a:srgbClr val="000000"/>
                </a:solidFill>
                <a:latin typeface="Times New Roman" pitchFamily="65" charset="-122"/>
                <a:ea typeface="宋体" pitchFamily="65" charset="-122"/>
              </a:rPr>
              <a:t>人知从太守游而乐,而不知太</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守之乐其乐也。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(8)《醉翁亭记》中概括描述滁州地理环境特征(领起全文)的句子是:</a:t>
            </a:r>
            <a:r>
              <a:rPr lang="zh-CN" altLang="en-US" sz="2012" u="sng" kern="0" dirty="0">
                <a:solidFill>
                  <a:srgbClr val="000000"/>
                </a:solidFill>
                <a:latin typeface="Times New Roman" pitchFamily="65" charset="-122"/>
                <a:ea typeface="宋体" pitchFamily="65" charset="-122"/>
              </a:rPr>
              <a:t>环滁</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皆山也。</a:t>
            </a:r>
            <a:endParaRPr lang="zh-CN" altLang="en-US" dirty="0">
              <a:latin typeface="+mn-lt"/>
              <a:ea typeface="+mn-ea"/>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14.《记承天寺夜游》</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(1)《记承天寺夜游》中描写月光美景的语句是:</a:t>
            </a:r>
            <a:r>
              <a:rPr lang="zh-CN" altLang="en-US" sz="2012" u="sng" kern="0" dirty="0">
                <a:solidFill>
                  <a:srgbClr val="000000"/>
                </a:solidFill>
                <a:latin typeface="Times New Roman" pitchFamily="65" charset="-122"/>
                <a:ea typeface="宋体" pitchFamily="65" charset="-122"/>
              </a:rPr>
              <a:t>庭下如积水空明,水中</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藻、荇交横,盖竹柏影也。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(2)《记承天寺夜游》中表达作者微妙复杂的感情的语句是:</a:t>
            </a:r>
            <a:r>
              <a:rPr lang="zh-CN" altLang="en-US" sz="2012" u="sng" kern="0" dirty="0">
                <a:solidFill>
                  <a:srgbClr val="000000"/>
                </a:solidFill>
                <a:latin typeface="Times New Roman" pitchFamily="65" charset="-122"/>
                <a:ea typeface="宋体" pitchFamily="65" charset="-122"/>
              </a:rPr>
              <a:t>何夜无月?何</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处无竹柏?但少闲人如吾两人者耳。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(3)《记承天寺夜游》中,作者写自己游承天寺的原因的语句是:</a:t>
            </a:r>
            <a:r>
              <a:rPr lang="zh-CN" altLang="en-US" sz="2012" u="sng" kern="0" dirty="0">
                <a:solidFill>
                  <a:srgbClr val="000000"/>
                </a:solidFill>
                <a:latin typeface="Times New Roman" pitchFamily="65" charset="-122"/>
                <a:ea typeface="宋体" pitchFamily="65" charset="-122"/>
              </a:rPr>
              <a:t>月色入户,</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欣然起行。念无与为乐者。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(4)《记承天寺夜游》中的“</a:t>
            </a:r>
            <a:r>
              <a:rPr lang="zh-CN" altLang="en-US" sz="2012" u="sng" kern="0" dirty="0">
                <a:solidFill>
                  <a:srgbClr val="000000"/>
                </a:solidFill>
                <a:latin typeface="Times New Roman" pitchFamily="65" charset="-122"/>
                <a:ea typeface="宋体" pitchFamily="65" charset="-122"/>
              </a:rPr>
              <a:t>庭下如积水空明,水中藻、荇交横,盖竹柏影</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也</a:t>
            </a:r>
            <a:r>
              <a:rPr lang="zh-CN" altLang="en-US" sz="2012" kern="0" dirty="0">
                <a:solidFill>
                  <a:srgbClr val="000000"/>
                </a:solidFill>
                <a:latin typeface="Times New Roman" pitchFamily="65" charset="-122"/>
                <a:ea typeface="宋体" pitchFamily="65" charset="-122"/>
              </a:rPr>
              <a:t>”一句,描绘了一个空明澄澈、疏影摇曳、亦真亦幻的美妙境界。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15.《爱莲说》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(1)《爱莲说》中描写莲高洁质朴的句子是:</a:t>
            </a:r>
            <a:r>
              <a:rPr lang="zh-CN" altLang="en-US" sz="2012" u="sng" kern="0" dirty="0">
                <a:solidFill>
                  <a:srgbClr val="000000"/>
                </a:solidFill>
                <a:latin typeface="Times New Roman" pitchFamily="65" charset="-122"/>
                <a:ea typeface="宋体" pitchFamily="65" charset="-122"/>
              </a:rPr>
              <a:t>出淤泥而不染,濯清涟而不</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妖。</a:t>
            </a:r>
            <a:endParaRPr lang="zh-CN" altLang="en-US" dirty="0">
              <a:latin typeface="+mn-lt"/>
              <a:ea typeface="+mn-ea"/>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(2)《爱莲说》中最能概括莲高贵品质的句子(主旨句)是:</a:t>
            </a:r>
            <a:r>
              <a:rPr lang="zh-CN" altLang="en-US" sz="2012" u="sng" kern="0" dirty="0">
                <a:solidFill>
                  <a:srgbClr val="000000"/>
                </a:solidFill>
                <a:latin typeface="Times New Roman" pitchFamily="65" charset="-122"/>
                <a:ea typeface="宋体" pitchFamily="65" charset="-122"/>
              </a:rPr>
              <a:t>莲,花之君子者</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(3)公园花展,观赏牡丹的人总比观赏其他花的人多,用《爱莲说》中的话来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说,就是:</a:t>
            </a:r>
            <a:r>
              <a:rPr lang="zh-CN" altLang="en-US" sz="2012" u="sng" kern="0" dirty="0">
                <a:solidFill>
                  <a:srgbClr val="000000"/>
                </a:solidFill>
                <a:latin typeface="Times New Roman" pitchFamily="65" charset="-122"/>
                <a:ea typeface="宋体" pitchFamily="65" charset="-122"/>
              </a:rPr>
              <a:t>牡丹之爱,宜乎众矣。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(4)《爱莲说》中表现抒情主人公不受世俗羁绊,对世俗生活厌弃的句子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莲之爱,同予者何人?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(5)《爱莲说》中描写莲美好形象的句子是:</a:t>
            </a:r>
            <a:r>
              <a:rPr lang="zh-CN" altLang="en-US" sz="2012" u="sng" kern="0" dirty="0">
                <a:solidFill>
                  <a:srgbClr val="000000"/>
                </a:solidFill>
                <a:latin typeface="Times New Roman" pitchFamily="65" charset="-122"/>
                <a:ea typeface="宋体" pitchFamily="65" charset="-122"/>
              </a:rPr>
              <a:t>出淤泥而不染,濯清涟而不妖,</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中通外直,不蔓不枝,香远益清,亭亭净植。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(6)与“近朱者赤,近墨者黑”相对比,《爱莲说》中集中表现莲高洁品质,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现在人们常用来比喻某些人不与世俗同流合污而又洁身自好的句子是:</a:t>
            </a:r>
            <a:r>
              <a:rPr lang="zh-CN" altLang="en-US" sz="2012" u="sng" kern="0" dirty="0">
                <a:solidFill>
                  <a:srgbClr val="000000"/>
                </a:solidFill>
                <a:latin typeface="Times New Roman" pitchFamily="65" charset="-122"/>
                <a:ea typeface="宋体" pitchFamily="65" charset="-122"/>
              </a:rPr>
              <a:t>出</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淤泥而不染,濯清涟而不妖。</a:t>
            </a:r>
            <a:endParaRPr lang="zh-CN" altLang="en-US">
              <a:latin typeface="+mn-lt"/>
              <a:ea typeface="+mn-ea"/>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(7)《爱莲说》中比喻君子美名远扬的语句是:</a:t>
            </a:r>
            <a:r>
              <a:rPr lang="zh-CN" altLang="en-US" sz="2012" u="sng" kern="0" dirty="0">
                <a:solidFill>
                  <a:srgbClr val="000000"/>
                </a:solidFill>
                <a:latin typeface="Times New Roman" pitchFamily="65" charset="-122"/>
                <a:ea typeface="宋体" pitchFamily="65" charset="-122"/>
              </a:rPr>
              <a:t>香远益清。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(8)《爱莲说》中写君子行为方正,通达事理,不攀附权贵的句子是:</a:t>
            </a:r>
            <a:r>
              <a:rPr lang="zh-CN" altLang="en-US" sz="2012" u="sng" kern="0" dirty="0">
                <a:solidFill>
                  <a:srgbClr val="000000"/>
                </a:solidFill>
                <a:latin typeface="Times New Roman" pitchFamily="65" charset="-122"/>
                <a:ea typeface="宋体" pitchFamily="65" charset="-122"/>
              </a:rPr>
              <a:t>中通外</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直,不蔓不枝。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16.《送东阳马生序》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(1)《送东阳马生序》中,写人们愿意借书给自己,因为自己很守信的句子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录毕,走送之,不敢稍逾约。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(2)《送东阳马生序》中,表现作者在寒冬腊月中勤学的句子是:</a:t>
            </a:r>
            <a:r>
              <a:rPr lang="zh-CN" altLang="en-US" sz="2012" u="sng" kern="0" dirty="0">
                <a:solidFill>
                  <a:srgbClr val="000000"/>
                </a:solidFill>
                <a:latin typeface="Times New Roman" pitchFamily="65" charset="-122"/>
                <a:ea typeface="宋体" pitchFamily="65" charset="-122"/>
              </a:rPr>
              <a:t>天大寒,砚</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冰坚,手指不可屈伸,弗之怠。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(3)《送东阳马生序》中,表现作者向“乡之先达”谦恭、虚心地求学的句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子是:</a:t>
            </a:r>
            <a:r>
              <a:rPr lang="zh-CN" altLang="en-US" sz="2012" u="sng" kern="0" dirty="0">
                <a:solidFill>
                  <a:srgbClr val="000000"/>
                </a:solidFill>
                <a:latin typeface="Times New Roman" pitchFamily="65" charset="-122"/>
                <a:ea typeface="宋体" pitchFamily="65" charset="-122"/>
              </a:rPr>
              <a:t>余立侍左右,援疑质理,俯身倾耳以请;或遇其叱咄,色愈恭,礼愈至,不</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敢出一言以复;俟其欣悦,则又请焉。</a:t>
            </a:r>
            <a:endParaRPr lang="zh-CN" altLang="en-US">
              <a:latin typeface="+mn-lt"/>
              <a:ea typeface="+mn-ea"/>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(4)《送东阳马生序》中,作者回忆“从师”经历中感叹岁月艰辛的句子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寓逆旅,主人日再食,无鲜肥滋味之享。(余则缊袍敝衣处其间,略无慕艳</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(5)《送东阳马生序》中,表达作者求学的经历中“苦中有乐”的句子是: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以中有足乐者,不知口体之奉不若人也。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17.《关雎》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小伙子一般都喜欢美丽而又贤惠的姑娘,《关雎》一诗中的“</a:t>
            </a:r>
            <a:r>
              <a:rPr lang="zh-CN" altLang="en-US" sz="2012" u="sng" kern="0" dirty="0">
                <a:solidFill>
                  <a:srgbClr val="000000"/>
                </a:solidFill>
                <a:latin typeface="Times New Roman" pitchFamily="65" charset="-122"/>
                <a:ea typeface="宋体" pitchFamily="65" charset="-122"/>
              </a:rPr>
              <a:t>窈窕淑女,君</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子好逑</a:t>
            </a:r>
            <a:r>
              <a:rPr lang="zh-CN" altLang="en-US" sz="2012" kern="0" dirty="0">
                <a:solidFill>
                  <a:srgbClr val="000000"/>
                </a:solidFill>
                <a:latin typeface="Times New Roman" pitchFamily="65" charset="-122"/>
                <a:ea typeface="宋体" pitchFamily="65" charset="-122"/>
              </a:rPr>
              <a:t>”就是佐证。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18.《蒹葭》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(1)《蒹葭》中于浓浓的秋凉之中折射出人物淡淡的凄婉之情的句子是:</a:t>
            </a:r>
            <a:r>
              <a:rPr lang="zh-CN" altLang="en-US" sz="2012" u="sng" kern="0" dirty="0">
                <a:solidFill>
                  <a:srgbClr val="000000"/>
                </a:solidFill>
                <a:latin typeface="Times New Roman" pitchFamily="65" charset="-122"/>
                <a:ea typeface="宋体" pitchFamily="65" charset="-122"/>
              </a:rPr>
              <a:t>蒹</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葭苍苍,白露为霜。所谓伊人,在水一方。</a:t>
            </a:r>
            <a:endParaRPr lang="zh-CN" altLang="en-US">
              <a:latin typeface="+mn-lt"/>
              <a:ea typeface="+mn-ea"/>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(2)《蒹葭》中能印证“上穷碧落下黄泉,两处茫茫皆不见”地寻找追求的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诗句是:</a:t>
            </a:r>
            <a:r>
              <a:rPr lang="zh-CN" altLang="en-US" sz="2012" u="sng" kern="0" dirty="0">
                <a:solidFill>
                  <a:srgbClr val="000000"/>
                </a:solidFill>
                <a:latin typeface="Times New Roman" pitchFamily="65" charset="-122"/>
                <a:ea typeface="宋体" pitchFamily="65" charset="-122"/>
              </a:rPr>
              <a:t>蒹葭苍苍,白露为霜。所谓伊人,在水一方。溯洄从之,道阻且长。</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溯游从之,宛在水中央。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19.《观沧海》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(1)《观沧海》中,最能表达作者博大胸襟的句子是:</a:t>
            </a:r>
            <a:r>
              <a:rPr lang="zh-CN" altLang="en-US" sz="2012" u="sng" kern="0" dirty="0">
                <a:solidFill>
                  <a:srgbClr val="000000"/>
                </a:solidFill>
                <a:latin typeface="Times New Roman" pitchFamily="65" charset="-122"/>
                <a:ea typeface="宋体" pitchFamily="65" charset="-122"/>
              </a:rPr>
              <a:t>日月之行,若出其中;星</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汉灿烂,若出其里。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(2)《观沧海》一诗中描写草木景色的句子是:</a:t>
            </a:r>
            <a:r>
              <a:rPr lang="zh-CN" altLang="en-US" sz="2012" u="sng" kern="0" dirty="0">
                <a:solidFill>
                  <a:srgbClr val="000000"/>
                </a:solidFill>
                <a:latin typeface="Times New Roman" pitchFamily="65" charset="-122"/>
                <a:ea typeface="宋体" pitchFamily="65" charset="-122"/>
              </a:rPr>
              <a:t>树木丛生,百草丰茂。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(3)《观沧海》一诗中写大海水波动荡,山岛高耸突兀的句子是:</a:t>
            </a:r>
            <a:r>
              <a:rPr lang="zh-CN" altLang="en-US" sz="2012" u="sng" kern="0" dirty="0">
                <a:solidFill>
                  <a:srgbClr val="000000"/>
                </a:solidFill>
                <a:latin typeface="Times New Roman" pitchFamily="65" charset="-122"/>
                <a:ea typeface="宋体" pitchFamily="65" charset="-122"/>
              </a:rPr>
              <a:t>水何澹澹,</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山岛竦峙。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(4)《观沧海》一诗中对景物进行总写的句子是:</a:t>
            </a:r>
            <a:r>
              <a:rPr lang="zh-CN" altLang="en-US" sz="2012" u="sng" kern="0" dirty="0">
                <a:solidFill>
                  <a:srgbClr val="000000"/>
                </a:solidFill>
                <a:latin typeface="Times New Roman" pitchFamily="65" charset="-122"/>
                <a:ea typeface="宋体" pitchFamily="65" charset="-122"/>
              </a:rPr>
              <a:t>水何澹澹,山岛竦峙。</a:t>
            </a:r>
            <a:endParaRPr lang="zh-CN" altLang="en-US">
              <a:latin typeface="+mn-lt"/>
              <a:ea typeface="+mn-ea"/>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(5)《观沧海》一诗中详细写诗人见到的景象的句子是:</a:t>
            </a:r>
            <a:r>
              <a:rPr lang="zh-CN" altLang="en-US" sz="2012" u="sng" kern="0" dirty="0">
                <a:solidFill>
                  <a:srgbClr val="000000"/>
                </a:solidFill>
                <a:latin typeface="Times New Roman" pitchFamily="65" charset="-122"/>
                <a:ea typeface="宋体" pitchFamily="65" charset="-122"/>
              </a:rPr>
              <a:t>树木丛生,百草丰</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茂。秋风萧瑟,洪波涌起。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(6)《观沧海》一诗中描写诗人想象中的景象的句子是:</a:t>
            </a:r>
            <a:r>
              <a:rPr lang="zh-CN" altLang="en-US" sz="2012" u="sng" kern="0" dirty="0">
                <a:solidFill>
                  <a:srgbClr val="000000"/>
                </a:solidFill>
                <a:latin typeface="Times New Roman" pitchFamily="65" charset="-122"/>
                <a:ea typeface="宋体" pitchFamily="65" charset="-122"/>
              </a:rPr>
              <a:t>日月之行,若出其</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中;星汉灿烂,若出其里。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(7)《观沧海》一诗的主要表达方式是描写,但是也有两句诗是叙事的,这两</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句诗是:</a:t>
            </a:r>
            <a:r>
              <a:rPr lang="zh-CN" altLang="en-US" sz="2012" u="sng" kern="0" dirty="0">
                <a:solidFill>
                  <a:srgbClr val="000000"/>
                </a:solidFill>
                <a:latin typeface="Times New Roman" pitchFamily="65" charset="-122"/>
                <a:ea typeface="宋体" pitchFamily="65" charset="-122"/>
              </a:rPr>
              <a:t>东临碣石,以观沧海。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20.《饮酒》</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(1)《饮酒》中表现怡然自得,恬淡闲适,热爱自然,旷达胸襟的诗句是:</a:t>
            </a:r>
            <a:r>
              <a:rPr lang="zh-CN" altLang="en-US" sz="2012" u="sng" kern="0" dirty="0">
                <a:solidFill>
                  <a:srgbClr val="000000"/>
                </a:solidFill>
                <a:latin typeface="Times New Roman" pitchFamily="65" charset="-122"/>
                <a:ea typeface="宋体" pitchFamily="65" charset="-122"/>
              </a:rPr>
              <a:t>采菊</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东篱下,悠然见南山。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(2)《饮酒》中表明诗人决意摆脱尘世的干扰,过闲适恬静的生活的诗句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结庐在人境,而无车马喧。</a:t>
            </a:r>
            <a:r>
              <a:rPr lang="zh-CN" altLang="en-US" sz="2012" kern="0" dirty="0">
                <a:solidFill>
                  <a:srgbClr val="000000"/>
                </a:solidFill>
                <a:latin typeface="Times New Roman" pitchFamily="65" charset="-122"/>
                <a:ea typeface="宋体" pitchFamily="65" charset="-122"/>
              </a:rPr>
              <a:t>“而无车马喧”的原因是:</a:t>
            </a:r>
            <a:r>
              <a:rPr lang="zh-CN" altLang="en-US" sz="2012" u="sng" kern="0" dirty="0">
                <a:solidFill>
                  <a:srgbClr val="000000"/>
                </a:solidFill>
                <a:latin typeface="Times New Roman" pitchFamily="65" charset="-122"/>
                <a:ea typeface="宋体" pitchFamily="65" charset="-122"/>
              </a:rPr>
              <a:t>心远地自偏。</a:t>
            </a:r>
            <a:endParaRPr lang="zh-CN" altLang="en-US">
              <a:latin typeface="+mn-lt"/>
              <a:ea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识记型名句默写六“注意”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1.注意生僻字和难写字的书写。如“羁鸟恋旧林”中的“羁”,上面的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“罒”易误写成“艹”;“泣孤舟之嫠妇”中的“嫠”,上面的“未”易误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写成“末”。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2.注意同音字的书写。如“别有幽愁暗恨生”中的“幽”易误写成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“忧”,“柳暗花明又一村”中的“暗”易误写成“岸”。</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3.注意区分形近字。如“落霞与孤鹜齐飞”中的“鹜”易误写成“骛”,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“渺沧海之一粟”中的“粟”易误写成“栗”。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4.注意通假字。如“君子生非异也”与“所以传道受业解惑也”中的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“生”“受”是通假字,易误写成“性”“授”。</a:t>
            </a:r>
            <a:endParaRPr lang="zh-CN" altLang="en-US">
              <a:latin typeface="+mn-lt"/>
              <a:ea typeface="+mn-ea"/>
            </a:endParaRPr>
          </a:p>
        </p:txBody>
      </p:sp>
      <p:pic>
        <p:nvPicPr>
          <p:cNvPr id="34818" name="图片 3" descr="textimage18.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(3)《饮酒》中表明作者本想说明白,却又不可言传的诗句是:</a:t>
            </a:r>
            <a:r>
              <a:rPr lang="zh-CN" altLang="en-US" sz="2012" u="sng" kern="0" dirty="0">
                <a:solidFill>
                  <a:srgbClr val="000000"/>
                </a:solidFill>
                <a:latin typeface="Times New Roman" pitchFamily="65" charset="-122"/>
                <a:ea typeface="宋体" pitchFamily="65" charset="-122"/>
              </a:rPr>
              <a:t>此中有真意,</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欲辨已忘言。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21.《送杜少府之任蜀州》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(1)《送杜少府之任蜀州》在叙将别之时,气势宏伟,已寓不必伤别之意,为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下文抒情奠定基调的诗句是:</a:t>
            </a:r>
            <a:r>
              <a:rPr lang="zh-CN" altLang="en-US" sz="2012" u="sng" kern="0" dirty="0">
                <a:solidFill>
                  <a:srgbClr val="000000"/>
                </a:solidFill>
                <a:latin typeface="Times New Roman" pitchFamily="65" charset="-122"/>
                <a:ea typeface="宋体" pitchFamily="65" charset="-122"/>
              </a:rPr>
              <a:t>城阙辅三秦,风烟望五津。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(2)《送杜少府之任蜀州》中可用来鼓励和安慰朋友,道出了古今上下几千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年人们心声的名句是:</a:t>
            </a:r>
            <a:r>
              <a:rPr lang="zh-CN" altLang="en-US" sz="2012" u="sng" kern="0" dirty="0">
                <a:solidFill>
                  <a:srgbClr val="000000"/>
                </a:solidFill>
                <a:latin typeface="Times New Roman" pitchFamily="65" charset="-122"/>
                <a:ea typeface="宋体" pitchFamily="65" charset="-122"/>
              </a:rPr>
              <a:t>海内存知己,天涯若比邻。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(3)《送杜少府之任蜀州》中劝慰友人不要哀伤,表达出诗人豁达、爽朗的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胸怀的诗句是:</a:t>
            </a:r>
            <a:r>
              <a:rPr lang="zh-CN" altLang="en-US" sz="2012" u="sng" kern="0" dirty="0">
                <a:solidFill>
                  <a:srgbClr val="000000"/>
                </a:solidFill>
                <a:latin typeface="Times New Roman" pitchFamily="65" charset="-122"/>
                <a:ea typeface="宋体" pitchFamily="65" charset="-122"/>
              </a:rPr>
              <a:t>与君离别意,同是宦游人。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(4)《送杜少府之任蜀州》中表明不要因为离别而伤感的诗句是:</a:t>
            </a:r>
            <a:r>
              <a:rPr lang="zh-CN" altLang="en-US" sz="2012" u="sng" kern="0" dirty="0">
                <a:solidFill>
                  <a:srgbClr val="000000"/>
                </a:solidFill>
                <a:latin typeface="Times New Roman" pitchFamily="65" charset="-122"/>
                <a:ea typeface="宋体" pitchFamily="65" charset="-122"/>
              </a:rPr>
              <a:t>无为在歧</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路,儿女共沾巾。</a:t>
            </a:r>
            <a:endParaRPr lang="zh-CN" altLang="en-US">
              <a:latin typeface="+mn-lt"/>
              <a:ea typeface="+mn-ea"/>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22.《次北固山下》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(1)王湾在《次北固山下》一诗中描绘涨潮时水面宽阔,帆船顺风而行的句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子是:</a:t>
            </a:r>
            <a:r>
              <a:rPr lang="zh-CN" altLang="en-US" sz="2012" u="sng" kern="0" dirty="0">
                <a:solidFill>
                  <a:srgbClr val="000000"/>
                </a:solidFill>
                <a:latin typeface="Times New Roman" pitchFamily="65" charset="-122"/>
                <a:ea typeface="宋体" pitchFamily="65" charset="-122"/>
              </a:rPr>
              <a:t>潮平两岸阔,风正一帆悬。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(2)《次北固山下》一诗中,表现时序变迁,新旧交替这一自然规律的诗句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海日生残夜,江春入旧年。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(3)《次北固山下》一诗中游子思乡情深的诗句是:</a:t>
            </a:r>
            <a:r>
              <a:rPr lang="zh-CN" altLang="en-US" sz="2012" u="sng" kern="0" dirty="0">
                <a:solidFill>
                  <a:srgbClr val="000000"/>
                </a:solidFill>
                <a:latin typeface="Times New Roman" pitchFamily="65" charset="-122"/>
                <a:ea typeface="宋体" pitchFamily="65" charset="-122"/>
              </a:rPr>
              <a:t>乡书何处达?归雁洛阳</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23.《使至塞上》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(1)王维在《使至塞上》一诗中,描绘奇特壮美的塞外风光的句子是:</a:t>
            </a:r>
            <a:r>
              <a:rPr lang="zh-CN" altLang="en-US" sz="2012" u="sng" kern="0" dirty="0">
                <a:solidFill>
                  <a:srgbClr val="000000"/>
                </a:solidFill>
                <a:latin typeface="Times New Roman" pitchFamily="65" charset="-122"/>
                <a:ea typeface="宋体" pitchFamily="65" charset="-122"/>
              </a:rPr>
              <a:t>大漠</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孤烟直,长河落日圆。</a:t>
            </a:r>
            <a:endParaRPr lang="zh-CN" altLang="en-US">
              <a:latin typeface="+mn-lt"/>
              <a:ea typeface="+mn-ea"/>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(2)王维在《使至塞上》一诗中,以比喻表达诗人惆怅、抑郁心情的语句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征蓬出汉塞,归雁入胡天。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24.《闻王昌龄左迁龙标遥有此寄》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李白在《闻王昌龄左迁龙标遥有此寄》中,把明月人格化,表达对友人不幸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遭贬的深切同情与关怀的名句是:</a:t>
            </a:r>
            <a:r>
              <a:rPr lang="zh-CN" altLang="en-US" sz="2012" u="sng" kern="0" dirty="0">
                <a:solidFill>
                  <a:srgbClr val="000000"/>
                </a:solidFill>
                <a:latin typeface="Times New Roman" pitchFamily="65" charset="-122"/>
                <a:ea typeface="宋体" pitchFamily="65" charset="-122"/>
              </a:rPr>
              <a:t>我寄愁心与明月,随风直到夜郎西。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25.《行路难》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(1)《行路难》中通过“</a:t>
            </a:r>
            <a:r>
              <a:rPr lang="zh-CN" altLang="en-US" sz="2012" u="sng" kern="0" dirty="0">
                <a:solidFill>
                  <a:srgbClr val="000000"/>
                </a:solidFill>
                <a:latin typeface="Times New Roman" pitchFamily="65" charset="-122"/>
                <a:ea typeface="宋体" pitchFamily="65" charset="-122"/>
              </a:rPr>
              <a:t>停杯投箸不能食,拔剑四顾心茫然</a:t>
            </a:r>
            <a:r>
              <a:rPr lang="zh-CN" altLang="en-US" sz="2012" kern="0" dirty="0">
                <a:solidFill>
                  <a:srgbClr val="000000"/>
                </a:solidFill>
                <a:latin typeface="Times New Roman" pitchFamily="65" charset="-122"/>
                <a:ea typeface="宋体" pitchFamily="65" charset="-122"/>
              </a:rPr>
              <a:t>”两句的动作细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节刻画,形象地揭示了诗人内心的苦闷抑郁。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(2)《行路难》中形象生动地描写“行路难”的诗句是:</a:t>
            </a:r>
            <a:r>
              <a:rPr lang="zh-CN" altLang="en-US" sz="2012" u="sng" kern="0" dirty="0">
                <a:solidFill>
                  <a:srgbClr val="000000"/>
                </a:solidFill>
                <a:latin typeface="Times New Roman" pitchFamily="65" charset="-122"/>
                <a:ea typeface="宋体" pitchFamily="65" charset="-122"/>
              </a:rPr>
              <a:t>欲渡黄河冰塞川,</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将登太行雪满天。</a:t>
            </a:r>
            <a:endParaRPr lang="zh-CN" altLang="en-US">
              <a:latin typeface="+mn-lt"/>
              <a:ea typeface="+mn-ea"/>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(3)《行路难》中体现李白积极进取精神,抒发远大志向的诗句是:</a:t>
            </a:r>
            <a:r>
              <a:rPr lang="zh-CN" altLang="en-US" sz="2012" u="sng" kern="0" dirty="0">
                <a:solidFill>
                  <a:srgbClr val="000000"/>
                </a:solidFill>
                <a:latin typeface="Times New Roman" pitchFamily="65" charset="-122"/>
                <a:ea typeface="宋体" pitchFamily="65" charset="-122"/>
              </a:rPr>
              <a:t>长风破</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浪会有时,直挂云帆济沧海。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26.《望岳》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(1)杜甫在《望岳》中,借齐鲁大地烘托泰山拔地而起、参天耸立形象的语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句是:</a:t>
            </a:r>
            <a:r>
              <a:rPr lang="zh-CN" altLang="en-US" sz="2012" u="sng" kern="0" dirty="0">
                <a:solidFill>
                  <a:srgbClr val="000000"/>
                </a:solidFill>
                <a:latin typeface="Times New Roman" pitchFamily="65" charset="-122"/>
                <a:ea typeface="宋体" pitchFamily="65" charset="-122"/>
              </a:rPr>
              <a:t>岱宗夫如何?齐鲁青未了。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(2)杜甫在《望岳》中,虚实结合,描写泰山神奇秀丽、巍峨高大的诗句是: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造化钟神秀,阴阳割昏晓。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(3)杜甫在《望岳》中表现泰山高峻、幽深的诗句:</a:t>
            </a:r>
            <a:r>
              <a:rPr lang="zh-CN" altLang="en-US" sz="2012" u="sng" kern="0" dirty="0">
                <a:solidFill>
                  <a:srgbClr val="000000"/>
                </a:solidFill>
                <a:latin typeface="Times New Roman" pitchFamily="65" charset="-122"/>
                <a:ea typeface="宋体" pitchFamily="65" charset="-122"/>
              </a:rPr>
              <a:t>荡胸生曾云,决眦入归</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(4)杜甫在《望岳》中表达不畏困难,敢于攀登绝顶,俯视一切的雄心壮志的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诗句是:</a:t>
            </a:r>
            <a:r>
              <a:rPr lang="zh-CN" altLang="en-US" sz="2012" u="sng" kern="0" dirty="0">
                <a:solidFill>
                  <a:srgbClr val="000000"/>
                </a:solidFill>
                <a:latin typeface="Times New Roman" pitchFamily="65" charset="-122"/>
                <a:ea typeface="宋体" pitchFamily="65" charset="-122"/>
              </a:rPr>
              <a:t>会当凌绝顶,一览众山小。</a:t>
            </a:r>
            <a:endParaRPr lang="zh-CN" altLang="en-US">
              <a:latin typeface="+mn-lt"/>
              <a:ea typeface="+mn-ea"/>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27.《春望》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(1)杜甫在《春望》一诗中写国都沦陷,山河依旧,春天来临却杂草丛生,且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表现长安春日满目凄凉,传达出诗人忧国伤时之情的诗句是:</a:t>
            </a:r>
            <a:r>
              <a:rPr lang="zh-CN" altLang="en-US" sz="2012" u="sng" kern="0" dirty="0">
                <a:solidFill>
                  <a:srgbClr val="000000"/>
                </a:solidFill>
                <a:latin typeface="Times New Roman" pitchFamily="65" charset="-122"/>
                <a:ea typeface="宋体" pitchFamily="65" charset="-122"/>
              </a:rPr>
              <a:t>国破山河在,</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城春草木深。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(2)《春望》中诗人感时伤别,见明丽之景诱发内心伤感(运用拟人手法抒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发伤感之情)的诗句是:</a:t>
            </a:r>
            <a:r>
              <a:rPr lang="zh-CN" altLang="en-US" sz="2012" u="sng" kern="0" dirty="0">
                <a:solidFill>
                  <a:srgbClr val="000000"/>
                </a:solidFill>
                <a:latin typeface="Times New Roman" pitchFamily="65" charset="-122"/>
                <a:ea typeface="宋体" pitchFamily="65" charset="-122"/>
              </a:rPr>
              <a:t>感时花溅泪,恨别鸟惊心。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(3)《春望》中,春天的花开鸟鸣反而使诗人生出忧国和思乡之情的诗句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感时花溅泪,恨别鸟惊心。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(4)杜甫在《春望》一诗中悲哀国破家亡,伤感离乱之痛,表现他爱国、念家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的美好情操,诗中能够表现他忧愁而日益衰老的句子是:</a:t>
            </a:r>
            <a:r>
              <a:rPr lang="zh-CN" altLang="en-US" sz="2012" u="sng" kern="0" dirty="0">
                <a:solidFill>
                  <a:srgbClr val="000000"/>
                </a:solidFill>
                <a:latin typeface="Times New Roman" pitchFamily="65" charset="-122"/>
                <a:ea typeface="宋体" pitchFamily="65" charset="-122"/>
              </a:rPr>
              <a:t>白头搔更短,浑欲</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不胜簪。</a:t>
            </a:r>
            <a:endParaRPr lang="zh-CN" altLang="en-US">
              <a:latin typeface="+mn-lt"/>
              <a:ea typeface="+mn-ea"/>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28.《茅屋为秋风所破歌》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(1)《茅屋为秋风所破歌》中描写被子的句子是:</a:t>
            </a:r>
            <a:r>
              <a:rPr lang="zh-CN" altLang="en-US" sz="2012" u="sng" kern="0" dirty="0">
                <a:solidFill>
                  <a:srgbClr val="000000"/>
                </a:solidFill>
                <a:latin typeface="Times New Roman" pitchFamily="65" charset="-122"/>
                <a:ea typeface="宋体" pitchFamily="65" charset="-122"/>
              </a:rPr>
              <a:t>布衾多年冷似铁,娇儿恶</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卧踏里裂。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(2)《茅屋为秋风所破歌》中关心民间疾苦,同情劳动人民,表现诗人虽身处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逆境仍然能乐观向上的诗句是:</a:t>
            </a:r>
            <a:r>
              <a:rPr lang="zh-CN" altLang="en-US" sz="2012" u="sng" kern="0" dirty="0">
                <a:solidFill>
                  <a:srgbClr val="000000"/>
                </a:solidFill>
                <a:latin typeface="Times New Roman" pitchFamily="65" charset="-122"/>
                <a:ea typeface="宋体" pitchFamily="65" charset="-122"/>
              </a:rPr>
              <a:t>安得广厦千万间,大庇天下寒士俱欢颜!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(3)《茅屋为秋风所破歌》中表现杜甫舍己为人,至死不悔的决心的诗句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何时眼前突兀见此屋,吾庐独破受冻死亦足!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29.《白雪歌送武判官归京》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(1)《白雪歌送武判官归京》中以春花喻冬雪(以春景写冬景)的诗句是:</a:t>
            </a:r>
            <a:r>
              <a:rPr lang="zh-CN" altLang="en-US" sz="2012" u="sng" kern="0" dirty="0">
                <a:solidFill>
                  <a:srgbClr val="000000"/>
                </a:solidFill>
                <a:latin typeface="Times New Roman" pitchFamily="65" charset="-122"/>
                <a:ea typeface="宋体" pitchFamily="65" charset="-122"/>
              </a:rPr>
              <a:t>忽</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如一夜春风来,千树万树梨花开。</a:t>
            </a:r>
            <a:endParaRPr lang="zh-CN" altLang="en-US">
              <a:latin typeface="+mn-lt"/>
              <a:ea typeface="+mn-ea"/>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(2)岑参在《白雪歌送武判官归京》中表达对朋友依依不舍之情的诗句是: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山回路转不见君,雪上空留马行处。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(3)《白雪歌送武判官归京》中从视觉角度看,色彩鲜明、红白映衬的诗句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纷纷暮雪下辕门,风掣红旗冻不翻。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(4)《白雪歌送武判官归京》中借自然景物写凄凉寒冷景象(描写塞外风狂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雪早)的句子是:</a:t>
            </a:r>
            <a:r>
              <a:rPr lang="zh-CN" altLang="en-US" sz="2012" u="sng" kern="0" dirty="0">
                <a:solidFill>
                  <a:srgbClr val="000000"/>
                </a:solidFill>
                <a:latin typeface="Times New Roman" pitchFamily="65" charset="-122"/>
                <a:ea typeface="宋体" pitchFamily="65" charset="-122"/>
              </a:rPr>
              <a:t>北风卷地白草折,胡天八月即飞雪。</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(5)《白雪歌送武判官归京》中写沙漠冰封,愁云惨淡的景象(起承上启下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的作用)的诗句是:</a:t>
            </a:r>
            <a:r>
              <a:rPr lang="zh-CN" altLang="en-US" sz="2012" u="sng" kern="0" dirty="0">
                <a:solidFill>
                  <a:srgbClr val="000000"/>
                </a:solidFill>
                <a:latin typeface="Times New Roman" pitchFamily="65" charset="-122"/>
                <a:ea typeface="宋体" pitchFamily="65" charset="-122"/>
              </a:rPr>
              <a:t>瀚海阑干百丈冰,愁云惨淡万里凝。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30.《早春呈水部张十八员外》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《早春呈水部张十八员外》中写出了早春的细雨蒙蒙,春色若隐若现,报告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了春天早来的消息的诗句是:</a:t>
            </a:r>
            <a:r>
              <a:rPr lang="zh-CN" altLang="en-US" sz="2012" u="sng" kern="0" dirty="0">
                <a:solidFill>
                  <a:srgbClr val="000000"/>
                </a:solidFill>
                <a:latin typeface="Times New Roman" pitchFamily="65" charset="-122"/>
                <a:ea typeface="宋体" pitchFamily="65" charset="-122"/>
              </a:rPr>
              <a:t>天街小雨润如酥,草色遥看近却无。</a:t>
            </a:r>
            <a:endParaRPr lang="zh-CN" altLang="en-US">
              <a:latin typeface="+mn-lt"/>
              <a:ea typeface="+mn-ea"/>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31.《酬乐天扬州初逢席上见赠》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(1)《酬乐天扬州初逢席上见赠》中饱含诗人无限的辛酸和愤怒的诗句是: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巴山楚水凄凉地,二十三年弃置身。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(2)《酬乐天扬州初逢席上见赠》中蕴含哲理,表明新事物必将取代旧事物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的诗句是:</a:t>
            </a:r>
            <a:r>
              <a:rPr lang="zh-CN" altLang="en-US" sz="2012" u="sng" kern="0" dirty="0">
                <a:solidFill>
                  <a:srgbClr val="000000"/>
                </a:solidFill>
                <a:latin typeface="Times New Roman" pitchFamily="65" charset="-122"/>
                <a:ea typeface="宋体" pitchFamily="65" charset="-122"/>
              </a:rPr>
              <a:t>沉舟侧畔千帆过,病树前头万木春。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32.《观刈麦》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(1)《观刈麦》中正面描写刈麦时的艰苦劳动与紧张(最能表现农民在烈日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下的田间艰苦劳作)的诗句是:</a:t>
            </a:r>
            <a:r>
              <a:rPr lang="zh-CN" altLang="en-US" sz="2012" u="sng" kern="0" dirty="0">
                <a:solidFill>
                  <a:srgbClr val="000000"/>
                </a:solidFill>
                <a:latin typeface="Times New Roman" pitchFamily="65" charset="-122"/>
                <a:ea typeface="宋体" pitchFamily="65" charset="-122"/>
              </a:rPr>
              <a:t>足蒸暑土气,背灼炎天光。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(2)《观刈麦》中,最能表现割麦农民极度辛苦而又企盼延长干活时间这种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矛盾心理的诗句是:</a:t>
            </a:r>
            <a:r>
              <a:rPr lang="zh-CN" altLang="en-US" sz="2012" u="sng" kern="0" dirty="0">
                <a:solidFill>
                  <a:srgbClr val="000000"/>
                </a:solidFill>
                <a:latin typeface="Times New Roman" pitchFamily="65" charset="-122"/>
                <a:ea typeface="宋体" pitchFamily="65" charset="-122"/>
              </a:rPr>
              <a:t>力尽不知热,但惜夏日长。</a:t>
            </a:r>
            <a:endParaRPr lang="zh-CN" altLang="en-US">
              <a:latin typeface="+mn-lt"/>
              <a:ea typeface="+mn-ea"/>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(3)《观刈麦》中,描写妇女儿童支援农忙场景(从侧面表现农民劳动繁忙)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的诗句是:</a:t>
            </a:r>
            <a:r>
              <a:rPr lang="zh-CN" altLang="en-US" sz="2012" u="sng" kern="0" dirty="0">
                <a:solidFill>
                  <a:srgbClr val="000000"/>
                </a:solidFill>
                <a:latin typeface="Times New Roman" pitchFamily="65" charset="-122"/>
                <a:ea typeface="宋体" pitchFamily="65" charset="-122"/>
              </a:rPr>
              <a:t>妇姑荷箪食,童稚携壶浆。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(4)《观刈麦》中直接揭示劳动人民生活艰辛的原因的句子是:</a:t>
            </a:r>
            <a:r>
              <a:rPr lang="zh-CN" altLang="en-US" sz="2012" u="sng" kern="0" dirty="0">
                <a:solidFill>
                  <a:srgbClr val="000000"/>
                </a:solidFill>
                <a:latin typeface="Times New Roman" pitchFamily="65" charset="-122"/>
                <a:ea typeface="宋体" pitchFamily="65" charset="-122"/>
              </a:rPr>
              <a:t>家田输税</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尽,拾此充饥肠。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(5)《观刈麦》中表现作者对农家的同情和关心,同时也表达作者深深自责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的句子是:</a:t>
            </a:r>
            <a:r>
              <a:rPr lang="zh-CN" altLang="en-US" sz="2012" u="sng" kern="0" dirty="0">
                <a:solidFill>
                  <a:srgbClr val="000000"/>
                </a:solidFill>
                <a:latin typeface="Times New Roman" pitchFamily="65" charset="-122"/>
                <a:ea typeface="宋体" pitchFamily="65" charset="-122"/>
              </a:rPr>
              <a:t>今我何功德,曾不事农桑。吏禄三百石,岁晏有余粮。念此私自</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愧,尽日不能忘。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(6)《观刈麦》中揭示农民赋税繁重的句子是:</a:t>
            </a:r>
            <a:r>
              <a:rPr lang="zh-CN" altLang="en-US" sz="2012" u="sng" kern="0" dirty="0">
                <a:solidFill>
                  <a:srgbClr val="000000"/>
                </a:solidFill>
                <a:latin typeface="Times New Roman" pitchFamily="65" charset="-122"/>
                <a:ea typeface="宋体" pitchFamily="65" charset="-122"/>
              </a:rPr>
              <a:t>家田输税尽。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33.《钱塘湖春行》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(1)白居易在《钱塘湖春行》中,借莺燕的活动来传达春天来临的信息并表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达自己喜悦之情的句子是:</a:t>
            </a:r>
            <a:r>
              <a:rPr lang="zh-CN" altLang="en-US" sz="2012" u="sng" kern="0" dirty="0">
                <a:solidFill>
                  <a:srgbClr val="000000"/>
                </a:solidFill>
                <a:latin typeface="Times New Roman" pitchFamily="65" charset="-122"/>
                <a:ea typeface="宋体" pitchFamily="65" charset="-122"/>
              </a:rPr>
              <a:t>几处早莺争暖树,谁家新燕啄春泥。</a:t>
            </a:r>
            <a:endParaRPr lang="zh-CN" altLang="en-US">
              <a:latin typeface="+mn-lt"/>
              <a:ea typeface="+mn-ea"/>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(2)白居易在《钱塘湖春行》中,描绘春花初绽、春草吐绿的诗句是:</a:t>
            </a:r>
            <a:r>
              <a:rPr lang="zh-CN" altLang="en-US" sz="2012" u="sng" kern="0" dirty="0">
                <a:solidFill>
                  <a:srgbClr val="000000"/>
                </a:solidFill>
                <a:latin typeface="Times New Roman" pitchFamily="65" charset="-122"/>
                <a:ea typeface="宋体" pitchFamily="65" charset="-122"/>
              </a:rPr>
              <a:t>乱花</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渐欲迷人眼,浅草才能没马蹄。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34.《雁门太守行》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(1)李贺在《雁门太守行》中写敌人兵临城下,战云笼罩,使人透不过气来,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而战士整装待发,士气还很旺盛(极力渲染敌军兵临城下的紧张气氛和危急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形势)的诗句是:</a:t>
            </a:r>
            <a:r>
              <a:rPr lang="zh-CN" altLang="en-US" sz="2012" u="sng" kern="0" dirty="0">
                <a:solidFill>
                  <a:srgbClr val="000000"/>
                </a:solidFill>
                <a:latin typeface="Times New Roman" pitchFamily="65" charset="-122"/>
                <a:ea typeface="宋体" pitchFamily="65" charset="-122"/>
              </a:rPr>
              <a:t>黑云压城城欲摧,甲光向日金鳞开。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(2)李贺在《雁门太守行》中抒发誓死报国的诗句是:</a:t>
            </a:r>
            <a:r>
              <a:rPr lang="zh-CN" altLang="en-US" sz="2012" u="sng" kern="0" dirty="0">
                <a:solidFill>
                  <a:srgbClr val="000000"/>
                </a:solidFill>
                <a:latin typeface="Times New Roman" pitchFamily="65" charset="-122"/>
                <a:ea typeface="宋体" pitchFamily="65" charset="-122"/>
              </a:rPr>
              <a:t>报君黄金台上意,提</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携玉龙为君死。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(3)李贺在《雁门太守行》中描写官军出其不意袭击敌人的诗句是:</a:t>
            </a:r>
            <a:r>
              <a:rPr lang="zh-CN" altLang="en-US" sz="2012" u="sng" kern="0" dirty="0">
                <a:solidFill>
                  <a:srgbClr val="000000"/>
                </a:solidFill>
                <a:latin typeface="Times New Roman" pitchFamily="65" charset="-122"/>
                <a:ea typeface="宋体" pitchFamily="65" charset="-122"/>
              </a:rPr>
              <a:t>半卷红</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旗临易水,霜重鼓寒声不起。</a:t>
            </a:r>
            <a:endParaRPr lang="zh-CN" altLang="en-US">
              <a:latin typeface="+mn-lt"/>
              <a:ea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5.注意语句顺序。如“多情自古伤离别”易误写成“自古多情伤离别”,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“两情若是久长时”易误写成“两情若是长久时”。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6.注意具体语境。如由于没有联系所给句子的具体语境,“心忧炭贱愿天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寒”与“千呼万唤始出来”中的“愿”“始”容易误写成“怨”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1.补写出下列名篇名句中的空缺部分。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(1)民生各有所乐兮,余独好修以为常。</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(屈原《离骚》)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(2)秦爱纷奢,人亦念其家。</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(杜牧《阿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房宫赋》)</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(3)</a:t>
            </a:r>
            <a:r>
              <a:rPr lang="zh-CN" altLang="en-US" u="sng" kern="0"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。是进亦忧,退亦忧,然则何时而乐也?</a:t>
            </a:r>
            <a:r>
              <a:rPr lang="zh-CN" altLang="en-US" sz="1200" kern="0" spc="438"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(范仲淹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《岳阳楼记》)</a:t>
            </a:r>
            <a:endParaRPr lang="zh-CN" altLang="en-US" dirty="0">
              <a:latin typeface="+mn-lt"/>
              <a:ea typeface="+mn-ea"/>
            </a:endParaRPr>
          </a:p>
        </p:txBody>
      </p:sp>
      <p:pic>
        <p:nvPicPr>
          <p:cNvPr id="36866" name="图片 3" descr="textimage19.jpeg"/>
          <p:cNvPicPr>
            <a:picLocks noChangeAspect="1"/>
          </p:cNvPicPr>
          <p:nvPr/>
        </p:nvPicPr>
        <p:blipFill>
          <a:blip r:embed="rId3"/>
          <a:srcRect/>
          <a:stretch>
            <a:fillRect/>
          </a:stretch>
        </p:blipFill>
        <p:spPr bwMode="auto">
          <a:xfrm>
            <a:off x="542925" y="3163888"/>
            <a:ext cx="123825" cy="200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(4)李贺在《雁门太守行》中从声和色两个方面勾画了一幅激烈的战斗场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面,渲染了沉重、紧张、肃杀的氛围的诗句是:</a:t>
            </a:r>
            <a:r>
              <a:rPr lang="zh-CN" altLang="en-US" sz="2012" u="sng" kern="0" dirty="0">
                <a:solidFill>
                  <a:srgbClr val="000000"/>
                </a:solidFill>
                <a:latin typeface="Times New Roman" pitchFamily="65" charset="-122"/>
                <a:ea typeface="宋体" pitchFamily="65" charset="-122"/>
              </a:rPr>
              <a:t>角声满天秋色里,塞上燕脂</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凝夜紫。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35.《赤壁》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在《赤壁》中,作者杜牧对赤壁之战的历史结局进行评判的句子是:</a:t>
            </a:r>
            <a:r>
              <a:rPr lang="zh-CN" altLang="en-US" sz="2012" u="sng" kern="0" dirty="0">
                <a:solidFill>
                  <a:srgbClr val="000000"/>
                </a:solidFill>
                <a:latin typeface="Times New Roman" pitchFamily="65" charset="-122"/>
                <a:ea typeface="宋体" pitchFamily="65" charset="-122"/>
              </a:rPr>
              <a:t>东风不</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与周郎便,铜雀春深锁二乔。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36.《泊秦淮》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(1)《泊秦淮》一诗中,诗人借“商女”批评沉溺于歌舞升平而“不知”国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之将亡的统治者的诗句是:</a:t>
            </a:r>
            <a:r>
              <a:rPr lang="zh-CN" altLang="en-US" sz="2012" u="sng" kern="0" dirty="0">
                <a:solidFill>
                  <a:srgbClr val="000000"/>
                </a:solidFill>
                <a:latin typeface="Times New Roman" pitchFamily="65" charset="-122"/>
                <a:ea typeface="宋体" pitchFamily="65" charset="-122"/>
              </a:rPr>
              <a:t>商女不知亡国恨,隔江犹唱后庭花。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(2)《泊秦淮》中描写秦淮河特有的夜间景致的句子是:</a:t>
            </a:r>
            <a:r>
              <a:rPr lang="zh-CN" altLang="en-US" sz="2012" u="sng" kern="0" dirty="0">
                <a:solidFill>
                  <a:srgbClr val="000000"/>
                </a:solidFill>
                <a:latin typeface="Times New Roman" pitchFamily="65" charset="-122"/>
                <a:ea typeface="宋体" pitchFamily="65" charset="-122"/>
              </a:rPr>
              <a:t>烟笼寒水月笼沙,</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夜泊秦淮近酒家。</a:t>
            </a:r>
            <a:endParaRPr lang="zh-CN" altLang="en-US">
              <a:latin typeface="+mn-lt"/>
              <a:ea typeface="+mn-ea"/>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37.《夜雨寄北》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(1)《夜雨寄北》中李商隐客居寂寞,倚窗伫立,将相思之情转化为重逢的希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冀的句子是:</a:t>
            </a:r>
            <a:r>
              <a:rPr lang="zh-CN" altLang="en-US" sz="2012" u="sng" kern="0" dirty="0">
                <a:solidFill>
                  <a:srgbClr val="000000"/>
                </a:solidFill>
                <a:latin typeface="Times New Roman" pitchFamily="65" charset="-122"/>
                <a:ea typeface="宋体" pitchFamily="65" charset="-122"/>
              </a:rPr>
              <a:t>何当共剪西窗烛,却话巴山夜雨时。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(2)《夜雨寄北》中暗示诗人仕途失意,羁旅他乡思归不得的句子是:</a:t>
            </a:r>
            <a:r>
              <a:rPr lang="zh-CN" altLang="en-US" sz="2012" u="sng" kern="0" dirty="0">
                <a:solidFill>
                  <a:srgbClr val="000000"/>
                </a:solidFill>
                <a:latin typeface="Times New Roman" pitchFamily="65" charset="-122"/>
                <a:ea typeface="宋体" pitchFamily="65" charset="-122"/>
              </a:rPr>
              <a:t>君问</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归期未有期,巴山夜雨涨秋池。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38.《无题》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(1)《无题》中赞美献身事业、奉献不止的精神的诗句是:</a:t>
            </a:r>
            <a:r>
              <a:rPr lang="zh-CN" altLang="en-US" sz="2012" u="sng" kern="0" dirty="0">
                <a:solidFill>
                  <a:srgbClr val="000000"/>
                </a:solidFill>
                <a:latin typeface="Times New Roman" pitchFamily="65" charset="-122"/>
                <a:ea typeface="宋体" pitchFamily="65" charset="-122"/>
              </a:rPr>
              <a:t>春蚕到死丝方</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尽,蜡炬成灰泪始干。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(2)《无题》中寄托作者仕途苦闷的心情,以极其沉痛的心情写伤别的诗句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相见时难别亦难,东风无力百花残。</a:t>
            </a:r>
            <a:endParaRPr lang="zh-CN" altLang="en-US">
              <a:latin typeface="+mn-lt"/>
              <a:ea typeface="+mn-ea"/>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(3)《无题》中写女子离别后的担心,含有两人要各自珍重的意思的句子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晓镜但愁云鬓改,夜吟应觉月光寒。</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(4)《无题》中找到慰藉自己的途径,表达自己情感的诗句是:</a:t>
            </a:r>
            <a:r>
              <a:rPr lang="zh-CN" altLang="en-US" sz="2012" u="sng" kern="0" dirty="0">
                <a:solidFill>
                  <a:srgbClr val="000000"/>
                </a:solidFill>
                <a:latin typeface="Times New Roman" pitchFamily="65" charset="-122"/>
                <a:ea typeface="宋体" pitchFamily="65" charset="-122"/>
              </a:rPr>
              <a:t>蓬山此去无</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多路,青鸟殷勤为探看。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39.《相见欢》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《相见欢》中以丝的千头万绪比喻离愁的纷乱和难解的句子是:</a:t>
            </a:r>
            <a:r>
              <a:rPr lang="zh-CN" altLang="en-US" sz="2012" u="sng" kern="0" dirty="0">
                <a:solidFill>
                  <a:srgbClr val="000000"/>
                </a:solidFill>
                <a:latin typeface="Times New Roman" pitchFamily="65" charset="-122"/>
                <a:ea typeface="宋体" pitchFamily="65" charset="-122"/>
              </a:rPr>
              <a:t>剪不断,理</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还乱,是离愁,别是一般滋味在心头。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40.《渔家傲·秋思》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(1)范仲淹在《渔家傲·秋思》中表达自己和征人们想家却又不甘无功而返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的矛盾心理的句子是:</a:t>
            </a:r>
            <a:r>
              <a:rPr lang="zh-CN" altLang="en-US" sz="2012" u="sng" kern="0" dirty="0">
                <a:solidFill>
                  <a:srgbClr val="000000"/>
                </a:solidFill>
                <a:latin typeface="Times New Roman" pitchFamily="65" charset="-122"/>
                <a:ea typeface="宋体" pitchFamily="65" charset="-122"/>
              </a:rPr>
              <a:t>浊酒一杯家万里,燕然未勒归无计。</a:t>
            </a:r>
            <a:endParaRPr lang="zh-CN" altLang="en-US">
              <a:latin typeface="+mn-lt"/>
              <a:ea typeface="+mn-ea"/>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(2)《渔家傲·秋思》中抒发征夫戍边难归的无奈和对家乡的眷念之情且表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达了主旨的词句是:</a:t>
            </a:r>
            <a:r>
              <a:rPr lang="zh-CN" altLang="en-US" sz="2012" u="sng" kern="0" dirty="0">
                <a:solidFill>
                  <a:srgbClr val="000000"/>
                </a:solidFill>
                <a:latin typeface="Times New Roman" pitchFamily="65" charset="-122"/>
                <a:ea typeface="宋体" pitchFamily="65" charset="-122"/>
              </a:rPr>
              <a:t>人不寐,将军白发征夫泪。</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(3)王维以“大漠孤烟直,长河落日圆”突出表现了边塞的壮美,范仲淹在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《渔家傲·秋思》中运用相似的景物渲染了边塞的悲凉,这句词是:</a:t>
            </a:r>
            <a:r>
              <a:rPr lang="zh-CN" altLang="en-US" sz="2012" u="sng" kern="0" dirty="0">
                <a:solidFill>
                  <a:srgbClr val="000000"/>
                </a:solidFill>
                <a:latin typeface="Times New Roman" pitchFamily="65" charset="-122"/>
                <a:ea typeface="宋体" pitchFamily="65" charset="-122"/>
              </a:rPr>
              <a:t>千嶂里,</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长烟落日孤城闭。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(4)《渔家傲·秋思》中渲染古代西北边地秋景的悲凉奇异的词句是:</a:t>
            </a:r>
            <a:r>
              <a:rPr lang="zh-CN" altLang="en-US" sz="2012" u="sng" kern="0" dirty="0">
                <a:solidFill>
                  <a:srgbClr val="000000"/>
                </a:solidFill>
                <a:latin typeface="Times New Roman" pitchFamily="65" charset="-122"/>
                <a:ea typeface="宋体" pitchFamily="65" charset="-122"/>
              </a:rPr>
              <a:t>塞下</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秋来风景异,衡阳雁去无留意。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41.《浣溪沙》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(1)《浣溪沙》一词中构成“新”与“旧”对比的词句是:</a:t>
            </a:r>
            <a:r>
              <a:rPr lang="zh-CN" altLang="en-US" sz="2012" u="sng" kern="0" dirty="0">
                <a:solidFill>
                  <a:srgbClr val="000000"/>
                </a:solidFill>
                <a:latin typeface="Times New Roman" pitchFamily="65" charset="-122"/>
                <a:ea typeface="宋体" pitchFamily="65" charset="-122"/>
              </a:rPr>
              <a:t>一曲新词酒一</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杯,去年天气旧亭台。</a:t>
            </a:r>
            <a:endParaRPr lang="zh-CN" altLang="en-US">
              <a:latin typeface="+mn-lt"/>
              <a:ea typeface="+mn-ea"/>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(2)晏殊在《浣溪沙》一词中表达对春光逝去的惋惜、怅惘之情的名句是: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无可奈何花落去,似曾相识燕归来。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(3)《浣溪沙》一词中,词人由景触情,由自然规律的变迁更替,透露出对美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好景物及难以忘怀情事的流连,流露出对光阴流逝的无限惆怅的句子是:</a:t>
            </a:r>
            <a:r>
              <a:rPr lang="zh-CN" altLang="en-US" sz="2012" u="sng" kern="0" dirty="0">
                <a:solidFill>
                  <a:srgbClr val="000000"/>
                </a:solidFill>
                <a:latin typeface="Times New Roman" pitchFamily="65" charset="-122"/>
                <a:ea typeface="宋体" pitchFamily="65" charset="-122"/>
              </a:rPr>
              <a:t>无</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可奈何花落去,似曾相识燕归来。小园香径独徘徊。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42.《登飞来峰》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《登飞来峰》中富于哲理,借情抒景,表达自己锐意改革的远大政治抱负的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诗句是:</a:t>
            </a:r>
            <a:r>
              <a:rPr lang="zh-CN" altLang="en-US" sz="2012" u="sng" kern="0" dirty="0">
                <a:solidFill>
                  <a:srgbClr val="000000"/>
                </a:solidFill>
                <a:latin typeface="Times New Roman" pitchFamily="65" charset="-122"/>
                <a:ea typeface="宋体" pitchFamily="65" charset="-122"/>
              </a:rPr>
              <a:t>不畏浮云遮望眼,自缘身在最高层。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43.《江城子·密州出猎》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(1)苏轼在《江城子·密州出猎》一词中,表明自己渴望为国御敌立功的词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句是:</a:t>
            </a:r>
            <a:r>
              <a:rPr lang="zh-CN" altLang="en-US" sz="2012" u="sng" kern="0" dirty="0">
                <a:solidFill>
                  <a:srgbClr val="000000"/>
                </a:solidFill>
                <a:latin typeface="Times New Roman" pitchFamily="65" charset="-122"/>
                <a:ea typeface="宋体" pitchFamily="65" charset="-122"/>
              </a:rPr>
              <a:t>会挽雕弓如满月,西北望,射天狼。</a:t>
            </a:r>
            <a:endParaRPr lang="zh-CN" altLang="en-US">
              <a:latin typeface="+mn-lt"/>
              <a:ea typeface="+mn-ea"/>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(2)《江城子·密州出猎》文笔豪迈奔放,有江河一泻千里的气概,词中表达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作者渴望得到重用的愿望,于豪迈之外,稍含不满之意的词句是:</a:t>
            </a:r>
            <a:r>
              <a:rPr lang="zh-CN" altLang="en-US" sz="2012" u="sng" kern="0" dirty="0">
                <a:solidFill>
                  <a:srgbClr val="000000"/>
                </a:solidFill>
                <a:latin typeface="Times New Roman" pitchFamily="65" charset="-122"/>
                <a:ea typeface="宋体" pitchFamily="65" charset="-122"/>
              </a:rPr>
              <a:t>持节云中,</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何日遣冯唐?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(3)苏轼在《江城子·密州出猎》中以孙权自喻,表明建功立业心志的词句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为报倾城随太守,亲射虎,看孙郎。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(4)《江城子·密州出猎》中抒写人到中年的主人公壮志未酬的感叹的词句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酒酣胸胆尚开张。鬓微霜,又何妨!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44.《水调歌头·明月几时有》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(1)《水调歌头·明月几时有》中通过写明月来表达对天下人美好祝愿,抒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发离人心愿的语句是:</a:t>
            </a:r>
            <a:r>
              <a:rPr lang="zh-CN" altLang="en-US" sz="2012" u="sng" kern="0" dirty="0">
                <a:solidFill>
                  <a:srgbClr val="000000"/>
                </a:solidFill>
                <a:latin typeface="Times New Roman" pitchFamily="65" charset="-122"/>
                <a:ea typeface="宋体" pitchFamily="65" charset="-122"/>
              </a:rPr>
              <a:t>但愿人长久,千里共婵娟。</a:t>
            </a:r>
            <a:endParaRPr lang="zh-CN" altLang="en-US">
              <a:latin typeface="+mn-lt"/>
              <a:ea typeface="+mn-ea"/>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(2)《水调歌头·明月几时有》中“此事古难全”里“此事”是指:</a:t>
            </a:r>
            <a:r>
              <a:rPr lang="zh-CN" altLang="en-US" sz="2012" u="sng" kern="0" dirty="0">
                <a:solidFill>
                  <a:srgbClr val="000000"/>
                </a:solidFill>
                <a:latin typeface="Times New Roman" pitchFamily="65" charset="-122"/>
                <a:ea typeface="宋体" pitchFamily="65" charset="-122"/>
              </a:rPr>
              <a:t>人有悲</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欢离合,月有阴晴圆缺。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(3)从历史的角度看,台湾和祖国的分离只是暂时的,这正如苏轼在《水调歌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头·明月几时有》中所说的“</a:t>
            </a:r>
            <a:r>
              <a:rPr lang="zh-CN" altLang="en-US" sz="2012" u="sng" kern="0" dirty="0">
                <a:solidFill>
                  <a:srgbClr val="000000"/>
                </a:solidFill>
                <a:latin typeface="Times New Roman" pitchFamily="65" charset="-122"/>
                <a:ea typeface="宋体" pitchFamily="65" charset="-122"/>
              </a:rPr>
              <a:t>人有悲欢离合,月有阴晴圆缺,此事古难全</a:t>
            </a:r>
            <a:r>
              <a:rPr lang="zh-CN" altLang="en-US" sz="2012" kern="0" dirty="0">
                <a:solidFill>
                  <a:srgbClr val="000000"/>
                </a:solidFill>
                <a:latin typeface="Times New Roman" pitchFamily="65" charset="-122"/>
                <a:ea typeface="宋体" pitchFamily="65" charset="-122"/>
              </a:rPr>
              <a:t>”,</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我们坚信两岸终将统一,台湾定能回归祖国。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(4)苏轼在《水调歌头·明月几时有》的下阕开头描写月光流转的名句是: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转朱阁,低绮户,照无眠。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45.《游山西村》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(1)《游山西村》一诗中流传最广,景物描写中寓含哲理,千百年来被人们广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为传诵的诗句是:</a:t>
            </a:r>
            <a:r>
              <a:rPr lang="zh-CN" altLang="en-US" sz="2012" u="sng" kern="0" dirty="0">
                <a:solidFill>
                  <a:srgbClr val="000000"/>
                </a:solidFill>
                <a:latin typeface="Times New Roman" pitchFamily="65" charset="-122"/>
                <a:ea typeface="宋体" pitchFamily="65" charset="-122"/>
              </a:rPr>
              <a:t>山重水复疑无路,柳暗花明又一村。</a:t>
            </a:r>
            <a:endParaRPr lang="zh-CN" altLang="en-US">
              <a:latin typeface="+mn-lt"/>
              <a:ea typeface="+mn-ea"/>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(2)陆游在《游山西村》一诗中,表现村中热闹景象、民风淳朴的语句是: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箫鼓追随春社近,衣冠简朴古风存。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(3)陆游在《游山西村》一诗中,表现农家热情好客的淳朴性格的诗句是: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莫笑农家腊酒浑,丰年留客足鸡豚。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46.《破阵子·为陈同甫赋壮词以寄之》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(1)《破阵子·为陈同甫赋壮词以寄之》中描写战斗场面激烈,表现义军所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向披靡(从视觉和听觉着笔,描写激烈的操练演习场面)的句子是:</a:t>
            </a:r>
            <a:r>
              <a:rPr lang="zh-CN" altLang="en-US" sz="2012" u="sng" kern="0" dirty="0">
                <a:solidFill>
                  <a:srgbClr val="000000"/>
                </a:solidFill>
                <a:latin typeface="Times New Roman" pitchFamily="65" charset="-122"/>
                <a:ea typeface="宋体" pitchFamily="65" charset="-122"/>
              </a:rPr>
              <a:t>马作的卢</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飞快,弓如霹雳弦惊。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(2)《破阵子·为陈同甫赋壮词以寄之》中,表明作者对陈同甫寄予希望且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直接表达他的报国情怀和人生追求的句子是:</a:t>
            </a:r>
            <a:r>
              <a:rPr lang="zh-CN" altLang="en-US" sz="2012" u="sng" kern="0" dirty="0">
                <a:solidFill>
                  <a:srgbClr val="000000"/>
                </a:solidFill>
                <a:latin typeface="Times New Roman" pitchFamily="65" charset="-122"/>
                <a:ea typeface="宋体" pitchFamily="65" charset="-122"/>
              </a:rPr>
              <a:t>了却君王天下事,赢得生前身</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后名。</a:t>
            </a:r>
            <a:endParaRPr lang="zh-CN" altLang="en-US">
              <a:latin typeface="+mn-lt"/>
              <a:ea typeface="+mn-ea"/>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(3)《破阵子·为陈同甫赋壮词以寄之》中由外在形象渗透到主人公的内心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世界,刻画了一位落魄英雄的典型形象的句子是:</a:t>
            </a:r>
            <a:r>
              <a:rPr lang="zh-CN" altLang="en-US" sz="2012" u="sng" kern="0" dirty="0">
                <a:solidFill>
                  <a:srgbClr val="000000"/>
                </a:solidFill>
                <a:latin typeface="Times New Roman" pitchFamily="65" charset="-122"/>
                <a:ea typeface="宋体" pitchFamily="65" charset="-122"/>
              </a:rPr>
              <a:t>醉里挑灯看剑,梦回吹角</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连营。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47.《过零丁洋》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(1)文天祥的《过零丁洋》中,概括写出诗人被捕前的全部经历的诗句是: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辛苦遭逢起一经,干戈寥落四周星。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(2)《过零丁洋》中用比喻表现宋朝国势危亡、个人身世坎坷的句子是:</a:t>
            </a:r>
            <a:r>
              <a:rPr lang="zh-CN" altLang="en-US" sz="2012" u="sng" kern="0" dirty="0">
                <a:solidFill>
                  <a:srgbClr val="000000"/>
                </a:solidFill>
                <a:latin typeface="Times New Roman" pitchFamily="65" charset="-122"/>
                <a:ea typeface="宋体" pitchFamily="65" charset="-122"/>
              </a:rPr>
              <a:t>山</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河破碎风飘絮,身世浮沉雨打萍。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(3)文天祥在《过零丁洋》中借地名写出形势和情况的危急、凄苦的诗句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惶恐滩头说惶恐,零丁洋里叹零丁。</a:t>
            </a:r>
            <a:endParaRPr lang="zh-CN" altLang="en-US">
              <a:latin typeface="+mn-lt"/>
              <a:ea typeface="+mn-ea"/>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(4)文天祥在《过零丁洋》中感召志士仁人为正义事业而英勇献身且点明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诗歌主旨的诗句是:</a:t>
            </a:r>
            <a:r>
              <a:rPr lang="zh-CN" altLang="en-US" sz="2012" u="sng" kern="0" dirty="0">
                <a:solidFill>
                  <a:srgbClr val="000000"/>
                </a:solidFill>
                <a:latin typeface="Times New Roman" pitchFamily="65" charset="-122"/>
                <a:ea typeface="宋体" pitchFamily="65" charset="-122"/>
              </a:rPr>
              <a:t>人生自古谁无死?留取丹心照汗青。</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48.《天净沙·秋思》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(1)《天净沙·秋思》中写农村晚景的句子是:</a:t>
            </a:r>
            <a:r>
              <a:rPr lang="zh-CN" altLang="en-US" sz="2012" u="sng" kern="0" dirty="0">
                <a:solidFill>
                  <a:srgbClr val="000000"/>
                </a:solidFill>
                <a:latin typeface="Times New Roman" pitchFamily="65" charset="-122"/>
                <a:ea typeface="宋体" pitchFamily="65" charset="-122"/>
              </a:rPr>
              <a:t>枯藤老树昏鸦,小桥流水人家,</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古道西风瘦马。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(2)马致远在《天净沙·秋思》中渲染萧条、冷落、凄凉气氛的句子是:</a:t>
            </a:r>
            <a:r>
              <a:rPr lang="zh-CN" altLang="en-US" sz="2012" u="sng" kern="0" dirty="0">
                <a:solidFill>
                  <a:srgbClr val="000000"/>
                </a:solidFill>
                <a:latin typeface="Times New Roman" pitchFamily="65" charset="-122"/>
                <a:ea typeface="宋体" pitchFamily="65" charset="-122"/>
              </a:rPr>
              <a:t>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藤老树昏鸦,小桥流水人家,古道西风瘦马。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(3)马致远在《天净沙·秋思》中写游子孤寂愁苦之情的名句是:</a:t>
            </a:r>
            <a:r>
              <a:rPr lang="zh-CN" altLang="en-US" sz="2012" u="sng" kern="0" dirty="0">
                <a:solidFill>
                  <a:srgbClr val="000000"/>
                </a:solidFill>
                <a:latin typeface="Times New Roman" pitchFamily="65" charset="-122"/>
                <a:ea typeface="宋体" pitchFamily="65" charset="-122"/>
              </a:rPr>
              <a:t>夕阳西下,</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断肠人在天涯。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(4)《天净沙·秋思》中的主旨句是:</a:t>
            </a:r>
            <a:r>
              <a:rPr lang="zh-CN" altLang="en-US" sz="2012" u="sng" kern="0" dirty="0">
                <a:solidFill>
                  <a:srgbClr val="000000"/>
                </a:solidFill>
                <a:latin typeface="Times New Roman" pitchFamily="65" charset="-122"/>
                <a:ea typeface="宋体" pitchFamily="65" charset="-122"/>
              </a:rPr>
              <a:t>(夕阳西下,)断肠人在天涯。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49.《山坡羊·潼关怀古》</a:t>
            </a:r>
            <a:endParaRPr lang="zh-CN" altLang="en-US">
              <a:latin typeface="+mn-lt"/>
              <a:ea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0117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(1)虽体解吾犹未变兮　岂余心之可惩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(2)奈何取之尽锱铢　用之如泥沙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(3)居庙堂之高则忧其民　处江湖之远则忧其君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易错字:(1)犹,岂,惩;(2)锱铢;(3)居。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2.补写出下列名篇名句中的空缺部分。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,金块珠砾,</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,秦人视之,亦不甚惜。</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(杜牧《阿房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宫赋》)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(2)巫医乐师百工之人,君子不齿,</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愈《师说》)</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(3)国破山河在,</a:t>
            </a:r>
            <a:r>
              <a:rPr lang="zh-CN" altLang="en-US" u="sng" kern="0"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,恨别鸟惊心。</a:t>
            </a:r>
            <a:r>
              <a:rPr lang="zh-CN" altLang="en-US" sz="1200" kern="0" spc="438"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(杜甫《春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望》)</a:t>
            </a:r>
            <a:endParaRPr lang="zh-CN" altLang="en-US" dirty="0">
              <a:latin typeface="+mn-lt"/>
              <a:ea typeface="+mn-ea"/>
            </a:endParaRPr>
          </a:p>
        </p:txBody>
      </p:sp>
      <p:pic>
        <p:nvPicPr>
          <p:cNvPr id="38914" name="图片 3" descr="textimage20.jpeg"/>
          <p:cNvPicPr>
            <a:picLocks noChangeAspect="1"/>
          </p:cNvPicPr>
          <p:nvPr/>
        </p:nvPicPr>
        <p:blipFill>
          <a:blip r:embed="rId3"/>
          <a:srcRect/>
          <a:stretch>
            <a:fillRect/>
          </a:stretch>
        </p:blipFill>
        <p:spPr bwMode="auto">
          <a:xfrm>
            <a:off x="500063" y="1276350"/>
            <a:ext cx="180975" cy="190500"/>
          </a:xfrm>
          <a:prstGeom prst="rect">
            <a:avLst/>
          </a:prstGeom>
          <a:noFill/>
          <a:ln w="9525">
            <a:noFill/>
            <a:miter lim="800000"/>
            <a:headEnd/>
            <a:tailEnd/>
          </a:ln>
        </p:spPr>
      </p:pic>
      <p:pic>
        <p:nvPicPr>
          <p:cNvPr id="38915" name="图片 4" descr="textimage21.jpeg"/>
          <p:cNvPicPr>
            <a:picLocks noChangeAspect="1"/>
          </p:cNvPicPr>
          <p:nvPr/>
        </p:nvPicPr>
        <p:blipFill>
          <a:blip r:embed="rId3"/>
          <a:srcRect/>
          <a:stretch>
            <a:fillRect/>
          </a:stretch>
        </p:blipFill>
        <p:spPr bwMode="auto">
          <a:xfrm>
            <a:off x="542925" y="2673350"/>
            <a:ext cx="180975" cy="190500"/>
          </a:xfrm>
          <a:prstGeom prst="rect">
            <a:avLst/>
          </a:prstGeom>
          <a:noFill/>
          <a:ln w="9525">
            <a:noFill/>
            <a:miter lim="800000"/>
            <a:headEnd/>
            <a:tailEnd/>
          </a:ln>
        </p:spPr>
      </p:pic>
      <p:sp>
        <p:nvSpPr>
          <p:cNvPr id="5" name="矩形 4"/>
          <p:cNvSpPr/>
          <p:nvPr/>
        </p:nvSpPr>
        <p:spPr>
          <a:xfrm>
            <a:off x="0" y="776288"/>
            <a:ext cx="9144000" cy="22145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(1)张养浩在《山坡羊·潼关怀古》中,对在离乱中遭受苦难的人民深表同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情且点明主旨的句子是:</a:t>
            </a:r>
            <a:r>
              <a:rPr lang="zh-CN" altLang="en-US" sz="2012" u="sng" kern="0" dirty="0">
                <a:solidFill>
                  <a:srgbClr val="000000"/>
                </a:solidFill>
                <a:latin typeface="Times New Roman" pitchFamily="65" charset="-122"/>
                <a:ea typeface="宋体" pitchFamily="65" charset="-122"/>
              </a:rPr>
              <a:t>兴,百姓苦;亡,百姓苦。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(2)《山坡羊·潼关怀古》中揭示出历史是不断发展变化的,任何强大的统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治者也避免不了最终的灭亡的句子是:</a:t>
            </a:r>
            <a:r>
              <a:rPr lang="zh-CN" altLang="en-US" sz="2012" u="sng" kern="0" dirty="0">
                <a:solidFill>
                  <a:srgbClr val="000000"/>
                </a:solidFill>
                <a:latin typeface="Times New Roman" pitchFamily="65" charset="-122"/>
                <a:ea typeface="宋体" pitchFamily="65" charset="-122"/>
              </a:rPr>
              <a:t>伤心秦汉经行处,宫阙万间都做了</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(3)《山坡羊·潼关怀古》中写潼关的雄伟气势,暗示它是兵家必争之地的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句子是:</a:t>
            </a:r>
            <a:r>
              <a:rPr lang="zh-CN" altLang="en-US" sz="2012" u="sng" kern="0" dirty="0">
                <a:solidFill>
                  <a:srgbClr val="000000"/>
                </a:solidFill>
                <a:latin typeface="Times New Roman" pitchFamily="65" charset="-122"/>
                <a:ea typeface="宋体" pitchFamily="65" charset="-122"/>
              </a:rPr>
              <a:t>峰峦如聚,波涛如怒,山河表里潼关路。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(4)《山坡羊·潼关怀古》中从视觉和听觉两方面写出了潼关地势险要的句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子是:</a:t>
            </a:r>
            <a:r>
              <a:rPr lang="zh-CN" altLang="en-US" sz="2012" u="sng" kern="0" dirty="0">
                <a:solidFill>
                  <a:srgbClr val="000000"/>
                </a:solidFill>
                <a:latin typeface="Times New Roman" pitchFamily="65" charset="-122"/>
                <a:ea typeface="宋体" pitchFamily="65" charset="-122"/>
              </a:rPr>
              <a:t>峰峦如聚,波涛如怒。</a:t>
            </a:r>
            <a:endParaRPr lang="zh-CN" altLang="en-US" dirty="0">
              <a:latin typeface="+mn-lt"/>
              <a:ea typeface="+mn-ea"/>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876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50.《己亥杂诗》</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(1)龚自珍在《己亥杂诗》中形象地表达了自己虽然辞官,但仍会关心国家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的前途和命运且代落花立意,倾吐心曲,表现崇高的献身精神的句子是:</a:t>
            </a:r>
            <a:r>
              <a:rPr lang="zh-CN" altLang="en-US" sz="2012" u="sng" kern="0" dirty="0">
                <a:solidFill>
                  <a:srgbClr val="000000"/>
                </a:solidFill>
                <a:latin typeface="Times New Roman" pitchFamily="65" charset="-122"/>
                <a:ea typeface="宋体" pitchFamily="65" charset="-122"/>
              </a:rPr>
              <a:t>落</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红不是无情物,化作春泥更护花。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(2)《己亥杂诗》中写诗人辞官之后的离愁别绪的诗句是:</a:t>
            </a:r>
            <a:r>
              <a:rPr lang="zh-CN" altLang="en-US" sz="2012" u="sng" kern="0" dirty="0">
                <a:solidFill>
                  <a:srgbClr val="000000"/>
                </a:solidFill>
                <a:latin typeface="Times New Roman" pitchFamily="65" charset="-122"/>
                <a:ea typeface="宋体" pitchFamily="65" charset="-122"/>
              </a:rPr>
              <a:t>浩荡离愁白日</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斜,吟鞭东指即天涯。</a:t>
            </a:r>
            <a:endParaRPr lang="zh-CN" altLang="en-US" dirty="0">
              <a:latin typeface="+mn-lt"/>
              <a:ea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0117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(1)鼎铛玉石　弃掷逦迤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(2)今其智乃反不能及　其可怪也欤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(3)城春草木深　感时花溅泪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易错字:(1)鼎铛,掷,逦迤;(2)反,欤;(3)深,溅。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3.补写出下列名篇名句中的空缺部分。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,幽咽泉流冰下难。</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凝绝不通声暂歇。</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(白居易《琵琶行》)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(2)浊酒一杯家万里,</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人不寐,将军白发征夫泪。</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(范仲淹《渔家傲·秋思》)</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(3)</a:t>
            </a:r>
            <a:r>
              <a:rPr lang="zh-CN" altLang="en-US" kern="0" dirty="0">
                <a:solidFill>
                  <a:srgbClr val="000000"/>
                </a:solidFill>
                <a:latin typeface="Times New Roman" pitchFamily="65" charset="-122"/>
                <a:ea typeface="宋体" pitchFamily="65" charset="-122"/>
              </a:rPr>
              <a:t>盖将自其变者而观之</a:t>
            </a:r>
            <a:r>
              <a:rPr lang="en-US" altLang="zh-CN"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　　　　　　　　　    </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自其不变者而观之</a:t>
            </a:r>
            <a:r>
              <a:rPr lang="en-US" altLang="zh-CN"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　    </a:t>
            </a:r>
            <a:r>
              <a:rPr lang="zh-CN" altLang="en-US" dirty="0">
                <a:latin typeface="+mn-lt"/>
                <a:ea typeface="+mn-ea"/>
              </a:rPr>
              <a:t/>
            </a:r>
            <a:br>
              <a:rPr lang="zh-CN" altLang="en-US" dirty="0">
                <a:latin typeface="+mn-lt"/>
                <a:ea typeface="+mn-ea"/>
              </a:rPr>
            </a:br>
            <a:r>
              <a:rPr lang="zh-CN" altLang="en-US" u="sng" kern="0" dirty="0">
                <a:solidFill>
                  <a:srgbClr val="000000"/>
                </a:solidFill>
                <a:latin typeface="Times New Roman" pitchFamily="65" charset="-122"/>
                <a:ea typeface="宋体" pitchFamily="65" charset="-122"/>
              </a:rPr>
              <a:t>　　　　　　    </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而又何羡乎</a:t>
            </a:r>
            <a:r>
              <a:rPr lang="en-US" altLang="zh-CN" kern="0" dirty="0">
                <a:solidFill>
                  <a:srgbClr val="000000"/>
                </a:solidFill>
                <a:latin typeface="Times New Roman" pitchFamily="65" charset="-122"/>
                <a:ea typeface="宋体" pitchFamily="65" charset="-122"/>
              </a:rPr>
              <a:t>!</a:t>
            </a:r>
            <a:r>
              <a:rPr lang="zh-CN" altLang="en-US" sz="1200" kern="0" spc="438" dirty="0">
                <a:solidFill>
                  <a:srgbClr val="000000"/>
                </a:solidFill>
                <a:latin typeface="Times New Roman" pitchFamily="65" charset="-122"/>
                <a:ea typeface="宋体" pitchFamily="65" charset="-122"/>
              </a:rPr>
              <a:t> </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苏轼</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赤壁赋</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40962" name="图片 3" descr="textimage22.jpeg"/>
          <p:cNvPicPr>
            <a:picLocks noChangeAspect="1"/>
          </p:cNvPicPr>
          <p:nvPr/>
        </p:nvPicPr>
        <p:blipFill>
          <a:blip r:embed="rId3"/>
          <a:srcRect/>
          <a:stretch>
            <a:fillRect/>
          </a:stretch>
        </p:blipFill>
        <p:spPr bwMode="auto">
          <a:xfrm>
            <a:off x="549275" y="1276350"/>
            <a:ext cx="180975" cy="190500"/>
          </a:xfrm>
          <a:prstGeom prst="rect">
            <a:avLst/>
          </a:prstGeom>
          <a:noFill/>
          <a:ln w="9525">
            <a:noFill/>
            <a:miter lim="800000"/>
            <a:headEnd/>
            <a:tailEnd/>
          </a:ln>
        </p:spPr>
      </p:pic>
      <p:pic>
        <p:nvPicPr>
          <p:cNvPr id="40963" name="图片 4" descr="textimage23.jpeg"/>
          <p:cNvPicPr>
            <a:picLocks noChangeAspect="1"/>
          </p:cNvPicPr>
          <p:nvPr/>
        </p:nvPicPr>
        <p:blipFill>
          <a:blip r:embed="rId3"/>
          <a:srcRect/>
          <a:stretch>
            <a:fillRect/>
          </a:stretch>
        </p:blipFill>
        <p:spPr bwMode="auto">
          <a:xfrm>
            <a:off x="552450" y="2673350"/>
            <a:ext cx="180975" cy="190500"/>
          </a:xfrm>
          <a:prstGeom prst="rect">
            <a:avLst/>
          </a:prstGeom>
          <a:noFill/>
          <a:ln w="9525">
            <a:noFill/>
            <a:miter lim="800000"/>
            <a:headEnd/>
            <a:tailEnd/>
          </a:ln>
        </p:spPr>
      </p:pic>
      <p:sp>
        <p:nvSpPr>
          <p:cNvPr id="5" name="矩形 4"/>
          <p:cNvSpPr/>
          <p:nvPr/>
        </p:nvSpPr>
        <p:spPr>
          <a:xfrm>
            <a:off x="0" y="1062038"/>
            <a:ext cx="9144000" cy="19288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0117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(1)间关莺语花底滑　冰泉冷涩弦凝绝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(2)燕然未勒归无计　羌管悠悠霜满地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(3)则天地曾不能以一瞬　则物与我皆无尽也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易错字:(1)莺,涩;(2)勒,羌;(3)瞬。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4.补写出下列名篇名句中的空缺部分。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(1)去来江口守空船,</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。夜深忽梦少年事,</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(白居易《琵琶行》)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(2)每至晴初霜旦,林寒涧肃,</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,空谷传响,哀转久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绝。</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(郦道元《三峡》)</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(3)</a:t>
            </a:r>
            <a:r>
              <a:rPr lang="zh-CN" altLang="en-US" kern="0" dirty="0">
                <a:solidFill>
                  <a:srgbClr val="000000"/>
                </a:solidFill>
                <a:latin typeface="Times New Roman" pitchFamily="65" charset="-122"/>
                <a:ea typeface="宋体" pitchFamily="65" charset="-122"/>
              </a:rPr>
              <a:t>余则缊袍敝衣处其间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略无慕艳意</a:t>
            </a:r>
            <a:r>
              <a:rPr lang="en-US" altLang="zh-CN"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　　　　　　    </a:t>
            </a:r>
            <a:r>
              <a:rPr lang="en-US" altLang="zh-CN" kern="0" dirty="0">
                <a:solidFill>
                  <a:srgbClr val="000000"/>
                </a:solidFill>
                <a:latin typeface="Times New Roman" pitchFamily="65" charset="-122"/>
                <a:ea typeface="宋体" pitchFamily="65" charset="-122"/>
              </a:rPr>
              <a:t>,</a:t>
            </a:r>
            <a:r>
              <a:rPr lang="zh-CN" altLang="en-US" u="sng" kern="0" dirty="0">
                <a:solidFill>
                  <a:srgbClr val="000000"/>
                </a:solidFill>
                <a:latin typeface="Times New Roman" pitchFamily="65" charset="-122"/>
                <a:ea typeface="宋体" pitchFamily="65" charset="-122"/>
              </a:rPr>
              <a:t>　　　　　　　    </a:t>
            </a:r>
            <a:r>
              <a:rPr lang="zh-CN" altLang="en-US" dirty="0">
                <a:latin typeface="+mn-lt"/>
                <a:ea typeface="+mn-ea"/>
              </a:rPr>
              <a:t/>
            </a:r>
            <a:br>
              <a:rPr lang="zh-CN" altLang="en-US" dirty="0">
                <a:latin typeface="+mn-lt"/>
                <a:ea typeface="+mn-ea"/>
              </a:rPr>
            </a:br>
            <a:r>
              <a:rPr lang="zh-CN" altLang="en-US" u="sng" kern="0"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a:t>
            </a:r>
            <a:r>
              <a:rPr lang="zh-CN" altLang="en-US" sz="1200" kern="0" spc="438" dirty="0">
                <a:solidFill>
                  <a:srgbClr val="000000"/>
                </a:solidFill>
                <a:latin typeface="Times New Roman" pitchFamily="65" charset="-122"/>
                <a:ea typeface="宋体" pitchFamily="65" charset="-122"/>
              </a:rPr>
              <a:t> </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宋濂</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送东阳马生序</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43010" name="图片 3" descr="textimage24.jpeg"/>
          <p:cNvPicPr>
            <a:picLocks noChangeAspect="1"/>
          </p:cNvPicPr>
          <p:nvPr/>
        </p:nvPicPr>
        <p:blipFill>
          <a:blip r:embed="rId3"/>
          <a:srcRect/>
          <a:stretch>
            <a:fillRect/>
          </a:stretch>
        </p:blipFill>
        <p:spPr bwMode="auto">
          <a:xfrm>
            <a:off x="549275" y="1281113"/>
            <a:ext cx="180975" cy="190500"/>
          </a:xfrm>
          <a:prstGeom prst="rect">
            <a:avLst/>
          </a:prstGeom>
          <a:noFill/>
          <a:ln w="9525">
            <a:noFill/>
            <a:miter lim="800000"/>
            <a:headEnd/>
            <a:tailEnd/>
          </a:ln>
        </p:spPr>
      </p:pic>
      <p:pic>
        <p:nvPicPr>
          <p:cNvPr id="43011" name="图片 4" descr="textimage25.jpeg"/>
          <p:cNvPicPr>
            <a:picLocks noChangeAspect="1"/>
          </p:cNvPicPr>
          <p:nvPr/>
        </p:nvPicPr>
        <p:blipFill>
          <a:blip r:embed="rId3"/>
          <a:srcRect/>
          <a:stretch>
            <a:fillRect/>
          </a:stretch>
        </p:blipFill>
        <p:spPr bwMode="auto">
          <a:xfrm>
            <a:off x="514350" y="2690813"/>
            <a:ext cx="180975" cy="190500"/>
          </a:xfrm>
          <a:prstGeom prst="rect">
            <a:avLst/>
          </a:prstGeom>
          <a:noFill/>
          <a:ln w="9525">
            <a:noFill/>
            <a:miter lim="800000"/>
            <a:headEnd/>
            <a:tailEnd/>
          </a:ln>
        </p:spPr>
      </p:pic>
      <p:sp>
        <p:nvSpPr>
          <p:cNvPr id="5" name="矩形 4"/>
          <p:cNvSpPr/>
          <p:nvPr/>
        </p:nvSpPr>
        <p:spPr>
          <a:xfrm>
            <a:off x="0" y="990600"/>
            <a:ext cx="9144000" cy="200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18589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(1)绕船月明江水寒　梦啼妆泪红阑干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(2)常有高猿长啸　属引凄异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(3)以中有足乐者　不知口体之奉不若人也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易错字:(1)妆,阑;(2)啸,凄;(3)奉。</a:t>
            </a:r>
            <a:endParaRPr lang="zh-CN" altLang="en-US" dirty="0">
              <a:latin typeface="+mn-lt"/>
              <a:ea typeface="+mn-ea"/>
            </a:endParaRPr>
          </a:p>
        </p:txBody>
      </p:sp>
      <p:pic>
        <p:nvPicPr>
          <p:cNvPr id="45058" name="图片 3" descr="textimage26.jpeg"/>
          <p:cNvPicPr>
            <a:picLocks noChangeAspect="1"/>
          </p:cNvPicPr>
          <p:nvPr/>
        </p:nvPicPr>
        <p:blipFill>
          <a:blip r:embed="rId3"/>
          <a:srcRect/>
          <a:stretch>
            <a:fillRect/>
          </a:stretch>
        </p:blipFill>
        <p:spPr bwMode="auto">
          <a:xfrm>
            <a:off x="530225" y="1276350"/>
            <a:ext cx="180975" cy="190500"/>
          </a:xfrm>
          <a:prstGeom prst="rect">
            <a:avLst/>
          </a:prstGeom>
          <a:noFill/>
          <a:ln w="9525">
            <a:noFill/>
            <a:miter lim="800000"/>
            <a:headEnd/>
            <a:tailEnd/>
          </a:ln>
        </p:spPr>
      </p:pic>
      <p:pic>
        <p:nvPicPr>
          <p:cNvPr id="45059" name="图片 4" descr="textimage27.jpeg"/>
          <p:cNvPicPr>
            <a:picLocks noChangeAspect="1"/>
          </p:cNvPicPr>
          <p:nvPr/>
        </p:nvPicPr>
        <p:blipFill>
          <a:blip r:embed="rId3"/>
          <a:srcRect/>
          <a:stretch>
            <a:fillRect/>
          </a:stretch>
        </p:blipFill>
        <p:spPr bwMode="auto">
          <a:xfrm>
            <a:off x="571500" y="267335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08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1072"/>
              </a:spcBef>
              <a:spcAft>
                <a:spcPts val="0"/>
              </a:spcAft>
              <a:defRPr/>
            </a:pPr>
            <a:r>
              <a:rPr lang="zh-CN" altLang="en-US" sz="2012" kern="0" dirty="0">
                <a:solidFill>
                  <a:srgbClr val="000000"/>
                </a:solidFill>
                <a:latin typeface="Times New Roman" pitchFamily="65" charset="-122"/>
                <a:ea typeface="宋体" pitchFamily="65" charset="-122"/>
              </a:rPr>
              <a:t>1.(2015课标Ⅰ,10)补写出下列句子中的空缺部分。(6分)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(1)在《离骚》中,屈原诉说自己曾因佩戴蕙草而遭到贬逐,也曾被加上采摘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白芷的罪名,但他坚定地表示:“</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(2)王维《使至塞上》中“</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一联,写了到达边塞后看到的奇特壮丽风光,画面开阔,意境雄浑。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(3)苏轼《念奴娇·赤壁怀古》中“</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”两句,收束了对赤壁雄奇景物的描写,引起后面对历史的缅怀。</a:t>
            </a:r>
            <a:endParaRPr lang="zh-CN" altLang="en-US" dirty="0">
              <a:latin typeface="+mn-lt"/>
              <a:ea typeface="+mn-ea"/>
            </a:endParaRPr>
          </a:p>
        </p:txBody>
      </p:sp>
      <p:pic>
        <p:nvPicPr>
          <p:cNvPr id="10242" name="图片 3" descr="textimage1.jpeg"/>
          <p:cNvPicPr>
            <a:picLocks noChangeAspect="1"/>
          </p:cNvPicPr>
          <p:nvPr/>
        </p:nvPicPr>
        <p:blipFill>
          <a:blip r:embed="rId3"/>
          <a:srcRect/>
          <a:stretch>
            <a:fillRect/>
          </a:stretch>
        </p:blipFill>
        <p:spPr bwMode="auto">
          <a:xfrm>
            <a:off x="428625" y="1347788"/>
            <a:ext cx="1368425" cy="384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35513"/>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考点二　理解型名句默写</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理解型名句默写是课标卷2014年开始采用的题型,其特点是把理解与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背诵结合起来,根据题干提供的对所考查“名篇名句”的分析或提示,写出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相应的诗文内容。这种题型较之识记型默写题,增加了对“名篇名句”内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涵的考查,要求考生不仅会背诵原文,而且要对原文的内容有所理解、吸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(2015豫南九校联考)补写出下列句子中的空缺部分。(6分)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(1)孟子在《生于忧患,死于安乐》中用“</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”两句从国内、国外两个方面阐释了国家常常会灭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亡的原因。</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(2)李白《蜀道难》中用“</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句写出古代劳动人民付出生命的代价才开凿出一条崎岖险峻的山路的艰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(3)苏轼《赤壁赋》中的“</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”两句通过写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蛟龙和寡妇的反应,从侧面表现呜呜箫声的悲凉。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(1)入则无法家拂士　出则无敌国外患者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(2)地崩山摧壮士死　然后天梯石栈相钩连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(3)舞幽壑之潜蛟　泣孤舟之嫠妇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易错字:(1)拂;(2)崩,摧,栈,钩;(3)壑,嫠。</a:t>
            </a:r>
            <a:endParaRPr lang="zh-CN" altLang="en-US" dirty="0">
              <a:latin typeface="+mn-lt"/>
              <a:ea typeface="+mn-ea"/>
            </a:endParaRPr>
          </a:p>
        </p:txBody>
      </p:sp>
      <p:pic>
        <p:nvPicPr>
          <p:cNvPr id="49154" name="图片 3" descr="textimage28.jpeg"/>
          <p:cNvPicPr>
            <a:picLocks noChangeAspect="1"/>
          </p:cNvPicPr>
          <p:nvPr/>
        </p:nvPicPr>
        <p:blipFill>
          <a:blip r:embed="rId3"/>
          <a:srcRect/>
          <a:stretch>
            <a:fillRect/>
          </a:stretch>
        </p:blipFill>
        <p:spPr bwMode="auto">
          <a:xfrm>
            <a:off x="1054100" y="3597275"/>
            <a:ext cx="180975" cy="190500"/>
          </a:xfrm>
          <a:prstGeom prst="rect">
            <a:avLst/>
          </a:prstGeom>
          <a:noFill/>
          <a:ln w="9525">
            <a:noFill/>
            <a:miter lim="800000"/>
            <a:headEnd/>
            <a:tailEnd/>
          </a:ln>
        </p:spPr>
      </p:pic>
      <p:pic>
        <p:nvPicPr>
          <p:cNvPr id="49155" name="图片 4" descr="textimage29.jpeg"/>
          <p:cNvPicPr>
            <a:picLocks noChangeAspect="1"/>
          </p:cNvPicPr>
          <p:nvPr/>
        </p:nvPicPr>
        <p:blipFill>
          <a:blip r:embed="rId3"/>
          <a:srcRect/>
          <a:stretch>
            <a:fillRect/>
          </a:stretch>
        </p:blipFill>
        <p:spPr bwMode="auto">
          <a:xfrm>
            <a:off x="542925" y="4992688"/>
            <a:ext cx="180975" cy="190500"/>
          </a:xfrm>
          <a:prstGeom prst="rect">
            <a:avLst/>
          </a:prstGeom>
          <a:noFill/>
          <a:ln w="9525">
            <a:noFill/>
            <a:miter lim="800000"/>
            <a:headEnd/>
            <a:tailEnd/>
          </a:ln>
        </p:spPr>
      </p:pic>
      <p:sp>
        <p:nvSpPr>
          <p:cNvPr id="5" name="矩形 4"/>
          <p:cNvSpPr/>
          <p:nvPr/>
        </p:nvSpPr>
        <p:spPr>
          <a:xfrm>
            <a:off x="0" y="3429000"/>
            <a:ext cx="9144000" cy="2278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36623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理解型名句默写的技巧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1.准确理解诗文从而确定要默写的诗句。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理解型名句默写要求考生不仅要识记,而且要注意理解运用。只有理解原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文句子意思,才能够准确地写出答案。如:杜牧的《阿房宫赋》中“</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”两句告诫今人如果不知以亡秦为诫,仍要重蹈覆辙。如果理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解了原文最后一段是在前几段描写的基础上转入议论,总结六国和秦灭亡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的历史教训,就会知道要求默写的句子是“后人哀之而不鉴之,亦使后人而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复哀后人也”。</a:t>
            </a:r>
            <a:endParaRPr lang="zh-CN" altLang="en-US" dirty="0">
              <a:latin typeface="+mn-lt"/>
              <a:ea typeface="+mn-ea"/>
            </a:endParaRPr>
          </a:p>
        </p:txBody>
      </p:sp>
      <p:pic>
        <p:nvPicPr>
          <p:cNvPr id="51202" name="图片 3" descr="textimage30.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2.根据题干提示和相关语境来作答。</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回答此类试题需要利用题干中的提示信息,如典例中的第(3)小题,抓住题干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中“写蛟龙和寡妇的反应”这一提示就很容易想到答题区间在文章的第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二段,进而根据理解写出“舞幽壑之潜蛟,泣孤舟之嫠妇”两句。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3.抓住关键字,严谨书写。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名句名篇的默写,只要出现一字失误,即不得分,因此能否得分就在于能否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准确地写出名句中的几个关键字。如:《诗经·氓》中表现女主人公每天都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早起晚睡、辛勤劳作的两句是“</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”。横线处需填写的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句子是“夙兴夜寐,靡有朝矣”,准确写出“夙”“寐”“靡”是得分的关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键。</a:t>
            </a:r>
            <a:endParaRPr lang="zh-CN" altLang="en-US" dirty="0">
              <a:latin typeface="+mn-lt"/>
              <a:ea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1.补写出下列句子中的空缺部分。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(1)王安石《登飞来峰》中表现作者高瞻远瞩、坚忍无畏的句子是“</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(2)《岳阳楼记》中描写水面月光月影的句子是“</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(3)《行路难》(金樽清酒斗十千)中突出表现诗人倔强、自信、坚持理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想、相信自己的抱负终会实现的诗句是“</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55298" name="图片 3" descr="textimage31.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73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(1)不畏浮云遮望眼　自缘身在最高层</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(2)浮光跃金　静影沉璧</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(3)长风破浪会有时　直挂云帆济沧海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易错字:(1)畏,遮,自缘;(2)跃,璧;(3)沧。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2.补写出下列句子中的空缺部分。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(1)白居易在《琵琶行》中,在用大量笔墨正面描写琵琶女演奏的高超技艺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之后,又从侧面利用周围环境和景物来烘托的两句是“</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(2)《荀子·劝学》中,“</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说明了总在思考也不如学习一会儿的道理。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(3)王维《使至塞上》描绘边陲大漠中壮阔雄奇景象的一联诗句是“</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57346" name="图片 3" descr="textimage33.jpeg"/>
          <p:cNvPicPr>
            <a:picLocks noChangeAspect="1"/>
          </p:cNvPicPr>
          <p:nvPr/>
        </p:nvPicPr>
        <p:blipFill>
          <a:blip r:embed="rId3"/>
          <a:srcRect/>
          <a:stretch>
            <a:fillRect/>
          </a:stretch>
        </p:blipFill>
        <p:spPr bwMode="auto">
          <a:xfrm>
            <a:off x="514350" y="2671763"/>
            <a:ext cx="180975" cy="190500"/>
          </a:xfrm>
          <a:prstGeom prst="rect">
            <a:avLst/>
          </a:prstGeom>
          <a:noFill/>
          <a:ln w="9525">
            <a:noFill/>
            <a:miter lim="800000"/>
            <a:headEnd/>
            <a:tailEnd/>
          </a:ln>
        </p:spPr>
      </p:pic>
      <p:pic>
        <p:nvPicPr>
          <p:cNvPr id="57347" name="图片 4" descr="textimage32.jpeg"/>
          <p:cNvPicPr>
            <a:picLocks noChangeAspect="1"/>
          </p:cNvPicPr>
          <p:nvPr/>
        </p:nvPicPr>
        <p:blipFill>
          <a:blip r:embed="rId3"/>
          <a:srcRect/>
          <a:stretch>
            <a:fillRect/>
          </a:stretch>
        </p:blipFill>
        <p:spPr bwMode="auto">
          <a:xfrm>
            <a:off x="519113" y="1276350"/>
            <a:ext cx="180975" cy="190500"/>
          </a:xfrm>
          <a:prstGeom prst="rect">
            <a:avLst/>
          </a:prstGeom>
          <a:noFill/>
          <a:ln w="9525">
            <a:noFill/>
            <a:miter lim="800000"/>
            <a:headEnd/>
            <a:tailEnd/>
          </a:ln>
        </p:spPr>
      </p:pic>
      <p:sp>
        <p:nvSpPr>
          <p:cNvPr id="6" name="矩形 5"/>
          <p:cNvSpPr/>
          <p:nvPr/>
        </p:nvSpPr>
        <p:spPr>
          <a:xfrm>
            <a:off x="0" y="847725"/>
            <a:ext cx="9144000" cy="2071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(1)东船西舫悄无言　唯见江心秋月白</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(2)吾尝终日而思矣　不如须臾之所学也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(3)大漠孤烟直　长河落日圆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易错字:(1)舫,唯;(2)矣,须臾;(3)圆。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3.补写出下列句子中的空缺部分。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(1)欧阳修在《醉翁亭记》中用排偶句“</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”,描绘出两幅对比鲜明的画面,准确而生动地写出了琅琊山有晦有明、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交替变化的朝暮景象。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(2)“明月”与“东风”是古诗词中常用的意象,在李煜《虞美人》中也用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了这两个意象,这两句是“</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59394" name="图片 3" descr="textimage35.jpeg"/>
          <p:cNvPicPr>
            <a:picLocks noChangeAspect="1"/>
          </p:cNvPicPr>
          <p:nvPr/>
        </p:nvPicPr>
        <p:blipFill>
          <a:blip r:embed="rId3"/>
          <a:srcRect/>
          <a:stretch>
            <a:fillRect/>
          </a:stretch>
        </p:blipFill>
        <p:spPr bwMode="auto">
          <a:xfrm>
            <a:off x="523875" y="2690813"/>
            <a:ext cx="180975" cy="190500"/>
          </a:xfrm>
          <a:prstGeom prst="rect">
            <a:avLst/>
          </a:prstGeom>
          <a:noFill/>
          <a:ln w="9525">
            <a:noFill/>
            <a:miter lim="800000"/>
            <a:headEnd/>
            <a:tailEnd/>
          </a:ln>
        </p:spPr>
      </p:pic>
      <p:pic>
        <p:nvPicPr>
          <p:cNvPr id="59395" name="图片 4" descr="textimage34.jpeg"/>
          <p:cNvPicPr>
            <a:picLocks noChangeAspect="1"/>
          </p:cNvPicPr>
          <p:nvPr/>
        </p:nvPicPr>
        <p:blipFill>
          <a:blip r:embed="rId3"/>
          <a:srcRect/>
          <a:stretch>
            <a:fillRect/>
          </a:stretch>
        </p:blipFill>
        <p:spPr bwMode="auto">
          <a:xfrm>
            <a:off x="519113" y="1290638"/>
            <a:ext cx="180975" cy="190500"/>
          </a:xfrm>
          <a:prstGeom prst="rect">
            <a:avLst/>
          </a:prstGeom>
          <a:noFill/>
          <a:ln w="9525">
            <a:noFill/>
            <a:miter lim="800000"/>
            <a:headEnd/>
            <a:tailEnd/>
          </a:ln>
        </p:spPr>
      </p:pic>
      <p:sp>
        <p:nvSpPr>
          <p:cNvPr id="5" name="矩形 4"/>
          <p:cNvSpPr/>
          <p:nvPr/>
        </p:nvSpPr>
        <p:spPr>
          <a:xfrm>
            <a:off x="0" y="919163"/>
            <a:ext cx="9144000" cy="2143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(3)杜甫在《登高》中发出“</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”的感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慨,抒发了漂泊异乡、年老体衰的惆怅之情,也蕴含着与生命的衰弱顽强抗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争的精神。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(1)日出而林霏开　云归而岩穴暝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(2)小楼昨夜又东风　故国不堪回首月明中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(3)万里悲秋常作客　百年多病独登台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易错字:(1)霏,暝;(2)堪;(3)常,作客。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4.补写出下列句子中的空缺部分。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(1)庄子在《逍遥游》中称赞宋荣子能够坦然地面对世人的赞誉与非议时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用了这样的句子:“</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,定乎内外之分,辩乎荣辱之境,斯已矣。”</a:t>
            </a:r>
            <a:endParaRPr lang="zh-CN" altLang="en-US" dirty="0">
              <a:latin typeface="+mn-lt"/>
              <a:ea typeface="+mn-ea"/>
            </a:endParaRPr>
          </a:p>
        </p:txBody>
      </p:sp>
      <p:pic>
        <p:nvPicPr>
          <p:cNvPr id="61442" name="图片 3" descr="textimage36.jpeg"/>
          <p:cNvPicPr>
            <a:picLocks noChangeAspect="1"/>
          </p:cNvPicPr>
          <p:nvPr/>
        </p:nvPicPr>
        <p:blipFill>
          <a:blip r:embed="rId3"/>
          <a:srcRect/>
          <a:stretch>
            <a:fillRect/>
          </a:stretch>
        </p:blipFill>
        <p:spPr bwMode="auto">
          <a:xfrm>
            <a:off x="500063" y="2667000"/>
            <a:ext cx="180975" cy="190500"/>
          </a:xfrm>
          <a:prstGeom prst="rect">
            <a:avLst/>
          </a:prstGeom>
          <a:noFill/>
          <a:ln w="9525">
            <a:noFill/>
            <a:miter lim="800000"/>
            <a:headEnd/>
            <a:tailEnd/>
          </a:ln>
        </p:spPr>
      </p:pic>
      <p:pic>
        <p:nvPicPr>
          <p:cNvPr id="61443" name="图片 4" descr="textimage37.jpeg"/>
          <p:cNvPicPr>
            <a:picLocks noChangeAspect="1"/>
          </p:cNvPicPr>
          <p:nvPr/>
        </p:nvPicPr>
        <p:blipFill>
          <a:blip r:embed="rId3"/>
          <a:srcRect/>
          <a:stretch>
            <a:fillRect/>
          </a:stretch>
        </p:blipFill>
        <p:spPr bwMode="auto">
          <a:xfrm>
            <a:off x="542925" y="4062413"/>
            <a:ext cx="180975" cy="190500"/>
          </a:xfrm>
          <a:prstGeom prst="rect">
            <a:avLst/>
          </a:prstGeom>
          <a:noFill/>
          <a:ln w="9525">
            <a:noFill/>
            <a:miter lim="800000"/>
            <a:headEnd/>
            <a:tailEnd/>
          </a:ln>
        </p:spPr>
      </p:pic>
      <p:sp>
        <p:nvSpPr>
          <p:cNvPr id="5" name="矩形 4"/>
          <p:cNvSpPr/>
          <p:nvPr/>
        </p:nvSpPr>
        <p:spPr>
          <a:xfrm>
            <a:off x="0" y="2562225"/>
            <a:ext cx="9144000" cy="1716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(2)范仲淹的《岳阳楼记》第四段写览物而喜者,绘出春风和畅、景色明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丽、水天一碧的良辰美景。描写鸥鸟在自由翱翔,鱼儿在欢快游荡,水草兰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花也充满活力的句子是“</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;岸芷汀兰,郁郁青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青”。作者以极为简练的笔墨,描摹出一幅湖光春色图,读之如在眼前。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(3)李贺在《雁门太守行》中渲染兵临城下的紧张气氛和危急形势,并借日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光显示守军威武雄壮的诗句是“</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(1)且举世誉之而不加劝　举世非之而不加沮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(2)沙鸥翔集　锦鳞游泳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(3)黑云压城城欲摧　甲光向日金鳞开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易错字:(1)誉,沮;(2)翔集,鳞;(3)摧。</a:t>
            </a:r>
            <a:endParaRPr lang="zh-CN" altLang="en-US" dirty="0">
              <a:latin typeface="+mn-lt"/>
              <a:ea typeface="+mn-ea"/>
            </a:endParaRPr>
          </a:p>
        </p:txBody>
      </p:sp>
      <p:pic>
        <p:nvPicPr>
          <p:cNvPr id="63490" name="图片 3" descr="textimage38.jpeg"/>
          <p:cNvPicPr>
            <a:picLocks noChangeAspect="1"/>
          </p:cNvPicPr>
          <p:nvPr/>
        </p:nvPicPr>
        <p:blipFill>
          <a:blip r:embed="rId3"/>
          <a:srcRect/>
          <a:stretch>
            <a:fillRect/>
          </a:stretch>
        </p:blipFill>
        <p:spPr bwMode="auto">
          <a:xfrm>
            <a:off x="533400" y="4492625"/>
            <a:ext cx="180975" cy="190500"/>
          </a:xfrm>
          <a:prstGeom prst="rect">
            <a:avLst/>
          </a:prstGeom>
          <a:noFill/>
          <a:ln w="9525">
            <a:noFill/>
            <a:miter lim="800000"/>
            <a:headEnd/>
            <a:tailEnd/>
          </a:ln>
        </p:spPr>
      </p:pic>
      <p:pic>
        <p:nvPicPr>
          <p:cNvPr id="63491" name="图片 4" descr="textimage39.jpeg"/>
          <p:cNvPicPr>
            <a:picLocks noChangeAspect="1"/>
          </p:cNvPicPr>
          <p:nvPr/>
        </p:nvPicPr>
        <p:blipFill>
          <a:blip r:embed="rId3"/>
          <a:srcRect/>
          <a:stretch>
            <a:fillRect/>
          </a:stretch>
        </p:blipFill>
        <p:spPr bwMode="auto">
          <a:xfrm>
            <a:off x="542925" y="5922963"/>
            <a:ext cx="180975" cy="190500"/>
          </a:xfrm>
          <a:prstGeom prst="rect">
            <a:avLst/>
          </a:prstGeom>
          <a:noFill/>
          <a:ln w="9525">
            <a:noFill/>
            <a:miter lim="800000"/>
            <a:headEnd/>
            <a:tailEnd/>
          </a:ln>
        </p:spPr>
      </p:pic>
      <p:sp>
        <p:nvSpPr>
          <p:cNvPr id="5" name="矩形 4"/>
          <p:cNvSpPr/>
          <p:nvPr/>
        </p:nvSpPr>
        <p:spPr>
          <a:xfrm>
            <a:off x="0" y="4421188"/>
            <a:ext cx="9144000" cy="200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5.补写出下列句子中的空缺部分。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(1)《劝学》用“故”归纳上文,又用“</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”两个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比喻进行论证,进而推论出人必须通过学习和参省才能达到“知明而行无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过”的境地。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(2)《赤壁赋》中,从事物变化的角度看待天地的存在的名句是“</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(3)辛弃疾在《永遇乐·京口北固亭怀古》中认为北伐抗金应当做好充分准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备,如果像南朝宋刘义隆草率出兵,虽有“</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”之雄心,也只怕会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”的结局。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(1)木受绳则直　金就砺则利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(2)自其变者而观之　则天地曾不能以一瞬</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(3)封狼居胥　赢得仓皇北顾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100" kern="0" spc="73"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易错字:(1)砺;(2)曾;(3)狼居胥,赢,仓皇。</a:t>
            </a:r>
            <a:endParaRPr lang="zh-CN" altLang="en-US" dirty="0">
              <a:latin typeface="+mn-lt"/>
              <a:ea typeface="+mn-ea"/>
            </a:endParaRPr>
          </a:p>
        </p:txBody>
      </p:sp>
      <p:pic>
        <p:nvPicPr>
          <p:cNvPr id="65538" name="图片 3" descr="textimage40.jpeg"/>
          <p:cNvPicPr>
            <a:picLocks noChangeAspect="1"/>
          </p:cNvPicPr>
          <p:nvPr/>
        </p:nvPicPr>
        <p:blipFill>
          <a:blip r:embed="rId3"/>
          <a:srcRect/>
          <a:stretch>
            <a:fillRect/>
          </a:stretch>
        </p:blipFill>
        <p:spPr bwMode="auto">
          <a:xfrm>
            <a:off x="533400" y="4906963"/>
            <a:ext cx="180975" cy="190500"/>
          </a:xfrm>
          <a:prstGeom prst="rect">
            <a:avLst/>
          </a:prstGeom>
          <a:noFill/>
          <a:ln w="9525">
            <a:noFill/>
            <a:miter lim="800000"/>
            <a:headEnd/>
            <a:tailEnd/>
          </a:ln>
        </p:spPr>
      </p:pic>
      <p:pic>
        <p:nvPicPr>
          <p:cNvPr id="65539" name="图片 3" descr="textimage41.jpeg"/>
          <p:cNvPicPr>
            <a:picLocks noChangeAspect="1"/>
          </p:cNvPicPr>
          <p:nvPr/>
        </p:nvPicPr>
        <p:blipFill>
          <a:blip r:embed="rId3"/>
          <a:srcRect/>
          <a:stretch>
            <a:fillRect/>
          </a:stretch>
        </p:blipFill>
        <p:spPr bwMode="auto">
          <a:xfrm>
            <a:off x="500063" y="6226175"/>
            <a:ext cx="180975" cy="190500"/>
          </a:xfrm>
          <a:prstGeom prst="rect">
            <a:avLst/>
          </a:prstGeom>
          <a:noFill/>
          <a:ln w="9525">
            <a:noFill/>
            <a:miter lim="800000"/>
            <a:headEnd/>
            <a:tailEnd/>
          </a:ln>
        </p:spPr>
      </p:pic>
      <p:sp>
        <p:nvSpPr>
          <p:cNvPr id="5" name="矩形 4"/>
          <p:cNvSpPr/>
          <p:nvPr/>
        </p:nvSpPr>
        <p:spPr>
          <a:xfrm>
            <a:off x="0" y="4778375"/>
            <a:ext cx="9144000" cy="206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(1)亦余心之所善兮　虽九死其犹未悔</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(2)大漠孤烟直　长河落日圆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(3)江山如画　一时多少豪杰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易错字:(1)犹;(2)圆;(3)豪。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2.(2015课标Ⅱ,10)补写出下列句子中的空缺部分。(6分)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(1)《庄子·逍遥游》指出,“</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就像倒在堂前洼地的一杯水,无法浮起一个杯子一样。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(2)白居易《琵琶行》中“</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”两句,写的是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演奏正式开始之前的准备过程。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(3)杜牧《赤壁》中“</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”两句,设想了赤壁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之战双方胜败易位后将导致的结局。</a:t>
            </a:r>
            <a:endParaRPr lang="zh-CN" altLang="en-US" dirty="0">
              <a:latin typeface="+mn-lt"/>
              <a:ea typeface="+mn-ea"/>
            </a:endParaRPr>
          </a:p>
        </p:txBody>
      </p:sp>
      <p:pic>
        <p:nvPicPr>
          <p:cNvPr id="12290" name="图片 3" descr="textimage3.jpeg"/>
          <p:cNvPicPr>
            <a:picLocks noChangeAspect="1"/>
          </p:cNvPicPr>
          <p:nvPr/>
        </p:nvPicPr>
        <p:blipFill>
          <a:blip r:embed="rId3"/>
          <a:srcRect/>
          <a:stretch>
            <a:fillRect/>
          </a:stretch>
        </p:blipFill>
        <p:spPr bwMode="auto">
          <a:xfrm>
            <a:off x="557213" y="2633663"/>
            <a:ext cx="180975" cy="190500"/>
          </a:xfrm>
          <a:prstGeom prst="rect">
            <a:avLst/>
          </a:prstGeom>
          <a:noFill/>
          <a:ln w="9525">
            <a:noFill/>
            <a:miter lim="800000"/>
            <a:headEnd/>
            <a:tailEnd/>
          </a:ln>
        </p:spPr>
      </p:pic>
      <p:pic>
        <p:nvPicPr>
          <p:cNvPr id="12291" name="图片 4" descr="textimage2.jpeg"/>
          <p:cNvPicPr>
            <a:picLocks noChangeAspect="1"/>
          </p:cNvPicPr>
          <p:nvPr/>
        </p:nvPicPr>
        <p:blipFill>
          <a:blip r:embed="rId3"/>
          <a:srcRect/>
          <a:stretch>
            <a:fillRect/>
          </a:stretch>
        </p:blipFill>
        <p:spPr bwMode="auto">
          <a:xfrm>
            <a:off x="557213" y="1276350"/>
            <a:ext cx="180975" cy="190500"/>
          </a:xfrm>
          <a:prstGeom prst="rect">
            <a:avLst/>
          </a:prstGeom>
          <a:noFill/>
          <a:ln w="9525">
            <a:noFill/>
            <a:miter lim="800000"/>
            <a:headEnd/>
            <a:tailEnd/>
          </a:ln>
        </p:spPr>
      </p:pic>
      <p:sp>
        <p:nvSpPr>
          <p:cNvPr id="6" name="矩形 5"/>
          <p:cNvSpPr/>
          <p:nvPr/>
        </p:nvSpPr>
        <p:spPr>
          <a:xfrm>
            <a:off x="0" y="919163"/>
            <a:ext cx="9144000" cy="200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34302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初中阶段必背古代诗文(50首/篇)</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一、诗词(34首)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1.关雎(《诗经·周南》)</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关关雎鸠,在河之洲。窈窕淑女,君子好逑。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参差荇菜,左右流之。窈窕淑女,寤寐求之。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求之不得,寤寐思服。悠哉悠哉,辗转反侧。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参差荇菜,左右采之。窈窕淑女,琴瑟友之。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参差荇菜,左右芼之。窈窕淑女,钟鼓乐之。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2.蒹葭(《诗经·秦风》)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蒹葭苍苍,白露为霜。所谓伊人,在水一方。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溯洄从之,道阻且长。溯游从之,宛在水中央。</a:t>
            </a:r>
            <a:endParaRPr lang="zh-CN" altLang="en-US" dirty="0">
              <a:latin typeface="+mn-lt"/>
              <a:ea typeface="+mn-ea"/>
            </a:endParaRPr>
          </a:p>
        </p:txBody>
      </p:sp>
      <p:pic>
        <p:nvPicPr>
          <p:cNvPr id="67586" name="图片 3" descr="textimage43.jpeg"/>
          <p:cNvPicPr>
            <a:picLocks noChangeAspect="1"/>
          </p:cNvPicPr>
          <p:nvPr/>
        </p:nvPicPr>
        <p:blipFill>
          <a:blip r:embed="rId3"/>
          <a:srcRect/>
          <a:stretch>
            <a:fillRect/>
          </a:stretch>
        </p:blipFill>
        <p:spPr bwMode="auto">
          <a:xfrm>
            <a:off x="763588" y="1516063"/>
            <a:ext cx="1093787" cy="331787"/>
          </a:xfrm>
          <a:prstGeom prst="rect">
            <a:avLst/>
          </a:prstGeom>
          <a:noFill/>
          <a:ln w="9525">
            <a:noFill/>
            <a:miter lim="800000"/>
            <a:headEnd/>
            <a:tailEnd/>
          </a:ln>
        </p:spPr>
      </p:pic>
      <p:grpSp>
        <p:nvGrpSpPr>
          <p:cNvPr id="67587" name="组合 3"/>
          <p:cNvGrpSpPr>
            <a:grpSpLocks/>
          </p:cNvGrpSpPr>
          <p:nvPr/>
        </p:nvGrpSpPr>
        <p:grpSpPr bwMode="auto">
          <a:xfrm>
            <a:off x="3143250" y="704850"/>
            <a:ext cx="2000250" cy="601663"/>
            <a:chOff x="3571875" y="1314450"/>
            <a:chExt cx="2000250" cy="600884"/>
          </a:xfrm>
        </p:grpSpPr>
        <p:sp>
          <p:nvSpPr>
            <p:cNvPr id="5" name="对角圆角矩形 4"/>
            <p:cNvSpPr/>
            <p:nvPr/>
          </p:nvSpPr>
          <p:spPr>
            <a:xfrm>
              <a:off x="3571875" y="1314450"/>
              <a:ext cx="2000250" cy="561247"/>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67589" name="TextBox 5"/>
            <p:cNvSpPr txBox="1">
              <a:spLocks noChangeArrowheads="1"/>
            </p:cNvSpPr>
            <p:nvPr/>
          </p:nvSpPr>
          <p:spPr bwMode="auto">
            <a:xfrm>
              <a:off x="3638550" y="13305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知识清单</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蒹葭萋萋,白露未晞。所谓伊人,在水之湄。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溯洄从之,道阻且跻。溯游从之,宛在水中坻。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蒹葭采采,白露未已。所谓伊人,在水之涘。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溯洄从之,道阻且右。溯游从之,宛在水中沚。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3.观沧海(曹操)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东临碣石,以观沧海。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水何澹澹,山岛竦峙。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树木丛生,百草丰茂。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秋风萧瑟,洪波涌起。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日月之行,若出其中;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星汉灿烂,若出其里。</a:t>
            </a:r>
            <a:endParaRPr lang="zh-CN" altLang="en-US">
              <a:latin typeface="+mn-lt"/>
              <a:ea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幸甚至哉,歌以咏志。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4.饮酒(其五)(陶渊明)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结庐在人境,而无车马喧。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问君何能尔?心远地自偏。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采菊东篱下,悠然见南山。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山气日夕佳,飞鸟相与还。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此中有真意,欲辨已忘言。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5.送杜少府之任蜀州(王勃)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城阙辅三秦,风烟望五津。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与君离别意,同是宦游人。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海内存知己,天涯若比邻</a:t>
            </a:r>
            <a:endParaRPr lang="zh-CN" altLang="en-US">
              <a:latin typeface="+mn-lt"/>
              <a:ea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无为在歧路,儿女共沾巾。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6.次北固山下(王湾)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客路青山外,行舟绿水前。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潮平两岸阔,风正一帆悬。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海日生残夜,江春入旧年。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乡书何处达?归雁洛阳边。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7.使至塞上(王维)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单车欲问边,属国过居延。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征蓬出汉塞,归雁入胡天。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大漠孤烟直,长河落日圆。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萧关逢候骑,都护在燕然。</a:t>
            </a:r>
            <a:endParaRPr lang="zh-CN" altLang="en-US">
              <a:latin typeface="+mn-lt"/>
              <a:ea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8.闻王昌龄左迁龙标遥有此寄(李白)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杨花落尽子规啼,闻道龙标过五溪。</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我寄愁心与明月,随风直到夜郎西。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9.行路难(其一)(李白)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金樽清酒斗十千,玉盘珍羞直万钱。停杯投箸不能食,拔剑四顾心茫然。欲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渡黄河冰塞川,将登太行雪满山。闲来垂钓碧溪上,忽复乘舟梦日边。行路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难!行路难!多歧路,今安在?长风破浪会有时,直挂云帆济沧海。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10.望岳(杜甫)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岱宗夫如何?齐鲁青未了。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造化钟神秀,阴阳割昏晓。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荡胸生曾云,决眦入归鸟。</a:t>
            </a:r>
            <a:endParaRPr lang="zh-CN" altLang="en-US">
              <a:latin typeface="+mn-lt"/>
              <a:ea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会当凌绝顶,一览众山小。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11.春望(杜甫)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国破山河在,城春草木深。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感时花溅泪,恨别鸟惊心。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烽火连三月,家书抵万金。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白头搔更短,浑欲不胜簪。</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12.茅屋为秋风所破歌(杜甫)</a:t>
            </a:r>
            <a:endParaRPr lang="zh-CN" altLang="en-US">
              <a:latin typeface="+mn-lt"/>
              <a:ea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八月秋高风怒号,卷我屋上三重茅。茅飞渡江洒江郊,高者挂罥长林梢,下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者飘转沉塘坳。南村群童欺我老无力,忍能对面为盗贼。公然抱茅入竹去,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唇焦口燥呼不得,归来倚杖自叹息。俄顷风定云墨色,秋天漠漠向昏黑。布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衾多年冷似铁,娇儿恶卧踏里裂。床头屋漏无干处,雨脚如麻未断绝。自经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丧乱少睡眠,长夜沾湿何由彻!安得广厦千万间,大庇天下寒士俱欢颜!风雨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不动安如山。呜呼!何时眼前突兀见此屋,吾庐独破受冻死亦足!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13.白雪歌送武判官归京(岑参)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北风卷地白草折,胡天八月即飞雪。</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忽如一夜春风来,千树万树梨花开。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散入珠帘湿罗幕,狐裘不暖锦衾薄。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将军角弓不得控,都护铁衣冷难着。</a:t>
            </a:r>
            <a:endParaRPr lang="zh-CN" altLang="en-US">
              <a:latin typeface="+mn-lt"/>
              <a:ea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瀚海阑干百丈冰,愁云惨淡万里凝。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中军置酒饮归客,胡琴琵琶与羌笛。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纷纷暮雪下辕门,风掣红旗冻不翻。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轮台东门送君去,去时雪满天山路。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山回路转不见君,雪上空留马行处。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14.早春呈水部张十八员外(其一)(韩愈)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天街小雨润如酥,草色遥看近却无。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最是一年春好处,绝胜烟柳满皇都。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15.酬乐天扬州初逢席上见赠(刘禹锡)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巴山楚水凄凉地,二十三年弃置身。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怀旧空吟闻笛赋,到乡翻似烂柯人。</a:t>
            </a:r>
            <a:endParaRPr lang="zh-CN" altLang="en-US">
              <a:latin typeface="+mn-lt"/>
              <a:ea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沉舟侧畔千帆过,病树前头万木春。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今日听君歌一曲,暂凭杯酒长精神。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16.观刈麦(白居易)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田家少闲月,五月人倍忙。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夜来南风起,小麦覆陇黄。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妇姑荷箪食,童稚携壶浆,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相随饷田去,丁壮在南冈。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足蒸暑土气,背灼炎天光,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力尽不知热,但惜夏日长。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复有贫妇人,抱子在其旁,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右手秉遗穗,左臂悬敝筐。</a:t>
            </a:r>
            <a:endParaRPr lang="zh-CN" altLang="en-US">
              <a:latin typeface="+mn-lt"/>
              <a:ea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听其相顾言,闻者为悲伤。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家田输税尽,拾此充饥肠。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今我何功德,曾不事农桑。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吏禄三百石,岁晏有余粮。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念此私自愧,尽日不能忘。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17.钱塘湖春行(白居易)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孤山寺北贾亭西,水面初平云脚低。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几处早莺争暖树,谁家新燕啄春泥。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乱花渐欲迷人眼,浅草才能没马蹄。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最爱湖东行不足,绿杨阴里白沙堤。</a:t>
            </a:r>
            <a:endParaRPr lang="zh-CN" altLang="en-US" dirty="0">
              <a:latin typeface="+mn-lt"/>
              <a:ea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(1)(且夫)水之积也不厚　则其负大舟也无力</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(2)转轴拨弦三两声　未成曲调先有情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(3)东风不与周郎便　铜雀春深锁二乔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易错字:(1)积,负;(2)轴,拨;(3)雀,乔。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3.(2014课标Ⅰ,10)补写出下列句子中的空缺部分。(6分)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(1)屈原在《离骚》中表现自己同情百姓的苦难生活,并因此流泪叹息的名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句是“</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(2)李白《蜀道难》中“</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”两句写山势高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险,即便是善飞的黄鹤、轻捷的猿猴都很难越过。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(3)杜甫在《春望》中借花鸟以抒发自己悲愤情感的名句是“</a:t>
            </a:r>
            <a:r>
              <a:rPr lang="zh-CN" altLang="en-US" sz="2012" u="sng" kern="0" dirty="0">
                <a:solidFill>
                  <a:srgbClr val="000000"/>
                </a:solidFill>
                <a:latin typeface="Times New Roman" pitchFamily="65" charset="-122"/>
                <a:ea typeface="宋体" pitchFamily="65" charset="-122"/>
              </a:rPr>
              <a:t>　　　　    </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14338" name="图片 3" descr="textimage5.jpeg"/>
          <p:cNvPicPr>
            <a:picLocks noChangeAspect="1"/>
          </p:cNvPicPr>
          <p:nvPr/>
        </p:nvPicPr>
        <p:blipFill>
          <a:blip r:embed="rId3"/>
          <a:srcRect/>
          <a:stretch>
            <a:fillRect/>
          </a:stretch>
        </p:blipFill>
        <p:spPr bwMode="auto">
          <a:xfrm>
            <a:off x="514350" y="2633663"/>
            <a:ext cx="180975" cy="190500"/>
          </a:xfrm>
          <a:prstGeom prst="rect">
            <a:avLst/>
          </a:prstGeom>
          <a:noFill/>
          <a:ln w="9525">
            <a:noFill/>
            <a:miter lim="800000"/>
            <a:headEnd/>
            <a:tailEnd/>
          </a:ln>
        </p:spPr>
      </p:pic>
      <p:pic>
        <p:nvPicPr>
          <p:cNvPr id="14339" name="图片 4" descr="textimage4.jpeg"/>
          <p:cNvPicPr>
            <a:picLocks noChangeAspect="1"/>
          </p:cNvPicPr>
          <p:nvPr/>
        </p:nvPicPr>
        <p:blipFill>
          <a:blip r:embed="rId3"/>
          <a:srcRect/>
          <a:stretch>
            <a:fillRect/>
          </a:stretch>
        </p:blipFill>
        <p:spPr bwMode="auto">
          <a:xfrm>
            <a:off x="528638" y="1276350"/>
            <a:ext cx="180975" cy="190500"/>
          </a:xfrm>
          <a:prstGeom prst="rect">
            <a:avLst/>
          </a:prstGeom>
          <a:noFill/>
          <a:ln w="9525">
            <a:noFill/>
            <a:miter lim="800000"/>
            <a:headEnd/>
            <a:tailEnd/>
          </a:ln>
        </p:spPr>
      </p:pic>
      <p:sp>
        <p:nvSpPr>
          <p:cNvPr id="6" name="矩形 5"/>
          <p:cNvSpPr/>
          <p:nvPr/>
        </p:nvSpPr>
        <p:spPr>
          <a:xfrm>
            <a:off x="0" y="1062038"/>
            <a:ext cx="9144000" cy="19288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18.雁门太守行(李贺)</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黑云压城城欲摧,甲光向日金鳞开。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角声满天秋色里,塞上燕脂凝夜紫。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半卷红旗临易水,霜重鼓寒声不起。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报君黄金台上意,提携玉龙为君死。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19.赤壁(杜牧)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折戟沉沙铁未销,自将磨洗认前朝。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东风不与周郎便,铜雀春深锁二乔。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20.泊秦淮(杜牧)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烟笼寒水月笼沙,夜泊秦淮近酒家。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商女不知亡国恨,隔江犹唱后庭花。</a:t>
            </a:r>
            <a:endParaRPr lang="zh-CN" altLang="en-US" dirty="0">
              <a:latin typeface="+mn-lt"/>
              <a:ea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21.夜雨寄北(李商隐)</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君问归期未有期,巴山夜雨涨秋池。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何当共剪西窗烛,却话巴山夜雨时。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22.无题(李商隐)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相见时难别亦难,东风无力百花残。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春蚕到死丝方尽,蜡炬成灰泪始干。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晓镜但愁云鬓改,夜吟应觉月光寒。</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蓬山此去无多路,青鸟殷勤为探看。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23.相见欢(李煜)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无言独上西楼,月如钩。寂寞梧桐深院锁清秋。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剪不断,理还乱,是离愁,别是一般滋味在心头。</a:t>
            </a:r>
            <a:endParaRPr lang="zh-CN" altLang="en-US" dirty="0">
              <a:latin typeface="+mn-lt"/>
              <a:ea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24.渔家傲·秋思(范仲淹)</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塞下秋来风景异,衡阳雁去无留意。四面边声连角起,千嶂里,长烟落日孤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城闭。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浊酒一杯家万里,燕然未勒归无计。羌管悠悠霜满地,人不寐,将军白发征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夫泪。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25.浣溪沙(晏殊)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一曲新词酒一杯,去年天气旧亭台。夕阳西下几时回?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无可奈何花落去,似曾相识燕归来。小园香径独徘徊。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26.登飞来峰(王安石)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飞来山上千寻塔,闻说鸡鸣见日升。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不畏浮云遮望眼,自缘身在最高层。</a:t>
            </a:r>
            <a:endParaRPr lang="zh-CN" altLang="en-US" dirty="0">
              <a:latin typeface="+mn-lt"/>
              <a:ea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27.江城子·密州出猎(苏轼)</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老夫聊发少年狂,左牵黄,右擎苍,锦帽貂裘,千骑卷平冈。为报倾城随太守,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亲射虎,看孙郎。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酒酣胸胆尚开张。鬓微霜,又何妨!持节云中,何日遣冯唐?会挽雕弓如满月,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西北望,射天狼。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28.水调歌头(苏轼)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丙辰中秋,欢饮达旦,大醉,作此篇,兼怀子由。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明月几时有?把酒问青天。不知天上宫阙,今夕是何年。我欲乘风归去,又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恐琼楼玉宇,高处不胜寒。起舞弄清影,何似在人间。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转朱阁,低绮户,照无眠。不应有恨,何事长向别时圆?人有悲欢离合,月有阴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晴圆缺,此事古难全。但愿人长久,千里共婵娟。</a:t>
            </a:r>
            <a:endParaRPr lang="zh-CN" altLang="en-US" dirty="0">
              <a:latin typeface="+mn-lt"/>
              <a:ea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29.游山西村(陆游)</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莫笑农家腊酒浑,丰年留客足鸡豚。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山重水复疑无路,柳暗花明又一村。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箫鼓追随春社近,衣冠简朴古风存。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从今若许闲乘月,拄杖无时夜叩门。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30.破阵子·为陈同甫赋壮词以寄之(辛弃疾)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醉里挑灯看剑,梦回吹角连营。八百里分麾下炙,五十弦翻塞外声,沙场秋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马作的卢飞快,弓如霹雳弦惊。了却君王天下事,赢得生前身后名。可怜白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发生!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31.过零丁洋(文天祥)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辛苦遭逢起一经,干戈寥落四周星。</a:t>
            </a:r>
            <a:endParaRPr lang="zh-CN" altLang="en-US" dirty="0">
              <a:latin typeface="+mn-lt"/>
              <a:ea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山河破碎风飘絮,身世浮沉雨打萍。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惶恐滩头说惶恐,零丁洋里叹零丁。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人生自古谁无死?留取丹心照汗青。</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32.天净沙·秋思(马致远)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枯藤老树昏鸦,小桥流水人家,古道西风瘦马。夕阳西下,断肠人在天涯。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33.山坡羊·潼关怀古(张养浩)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峰峦如聚,波涛如怒,山河表里潼关路。望西都,意踌躇。伤心秦汉经行处,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宫阙万间都做了土。兴,百姓苦;亡,百姓苦。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34.己亥杂诗(龚自珍)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浩荡离愁白日斜,吟鞭东指即天涯。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落红不是无情物,化作春泥更护花。</a:t>
            </a:r>
            <a:endParaRPr lang="zh-CN" altLang="en-US">
              <a:latin typeface="+mn-lt"/>
              <a:ea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二、文言文(16篇)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1.《论语》十则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①子曰:“学而时习之,不亦说乎?有朋自远方来,不亦乐乎?人不知而不愠,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不亦君子乎?”(《学而》)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②子曰:“温故而知新,可以为师矣。”(《为政》)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③子曰:“学而不思则罔,思而不学则殆。”(《为政》)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④子曰:“由,诲女知之乎!知之为知之,不知为不知,是知也。”(《为政》)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⑤子曰:“三人行,必有我师焉。择其善者而从之,其不善者而改之。”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(《述而》)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⑥曾子曰:“吾日三省吾身:为人谋而不忠乎?与朋友交而不信乎?传不习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乎?”(《学而》)</a:t>
            </a:r>
            <a:endParaRPr lang="zh-CN" altLang="en-US">
              <a:latin typeface="+mn-lt"/>
              <a:ea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35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⑦子曰:“见贤思齐焉,见不贤而内自省也。”(《里仁》)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⑧曾子曰:“士不可以不弘毅,任重而道远。仁以为己任,不亦重乎?死而后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已,不亦远乎?”(《泰伯》)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⑨子曰:“岁寒,然后知松柏之后凋也。”(《子罕》)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⑩子贡问曰:“有一言而可以终身行之者乎?”子曰:“其恕乎!己所不欲,勿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施于人。”(卫灵公)</a:t>
            </a:r>
            <a:endParaRPr lang="zh-CN" altLang="en-US" dirty="0">
              <a:latin typeface="+mn-lt"/>
              <a:ea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2.鱼我所欲也(《孟子》)</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鱼,我所欲也;熊掌,亦我所欲也。二者不可得兼,舍鱼而取熊掌者也。生,亦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我所欲也;义,亦我所欲也。二者不可得兼,舍生而取义者也。生亦我所欲,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所欲有甚于生者,故不为苟得也;死亦我所恶,所恶有甚于死者,故患有所不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辟也。如使人之所欲莫甚于生,则凡可以得生者何不用也?使人之所恶莫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甚于死者,则凡可以辟患者何不为也?由是则生而有不用也,由是则可以辟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患而有不为也。是故所欲有甚于生者,所恶有甚于死者。非独贤者有是心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也,人皆有之,贤者能勿丧耳。</a:t>
            </a:r>
            <a:endParaRPr lang="zh-CN" altLang="en-US" dirty="0">
              <a:latin typeface="+mn-lt"/>
              <a:ea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一箪食,一豆羹,得之则生,弗得则死。呼尔而与之,行道之人弗受;蹴尔而与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之,乞人不屑也。万钟则不辩礼义而受之,万钟于我何加焉!为宫室之美,妻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妾之奉,所识穷乏者得我与?乡为身死而不受,今为宫室之美为之;乡为身死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而不受,今为妻妾之奉为之;乡为身死而不受,今为所识穷乏者得我而为之: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是亦不可以已乎?此之谓失其本心。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3.生于忧患,死于安乐(《孟子》)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舜发于畎亩之中,傅说举于版筑之间,胶鬲举于鱼盐之中,管夷吾举于士,孙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叔敖举于海,百里奚举于市,故天将降大任于是人也,必先苦其心志,劳其筋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骨,饿其体肤,空乏其身,行拂乱其所为,所以动心忍性,曾益其所不能。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人恒过然后能改,困于心衡于虑而后作,征于色发于声而后喻。入则无法家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拂士,出则无敌国外患者,国恒亡,然后知生于忧患而死于安乐也。</a:t>
            </a:r>
            <a:endParaRPr lang="zh-CN" altLang="en-US">
              <a:latin typeface="+mn-lt"/>
              <a:ea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5737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(1)长太息以掩涕兮　哀民生之多艰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(2)黄鹤之飞尚不得过　猿猱欲度愁攀援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(3)感时花溅泪　恨别鸟惊心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易错字:(1)涕;(2)猱,援;(3)溅。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4.(2014课标Ⅱ,10)补写出下列句子中的空缺部分。(6分)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(1)《庄子·逍遥游》中以“朝菌”和“蟪蛄”为例来说明“小年”一词的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两句是“</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(2)李白《行路难》(金樽清酒斗十千)一诗经过大段的反复回旋,最后境界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顿开,用“</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”两句表达了诗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人的乐观和自信。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(3)在《赤壁赋》中,苏轼用“</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两句概括了曹操的军队在攻破荆州后顺流东下时的军容之盛。</a:t>
            </a:r>
            <a:endParaRPr lang="zh-CN" altLang="en-US" dirty="0">
              <a:latin typeface="+mn-lt"/>
              <a:ea typeface="+mn-ea"/>
            </a:endParaRPr>
          </a:p>
        </p:txBody>
      </p:sp>
      <p:pic>
        <p:nvPicPr>
          <p:cNvPr id="16386" name="图片 3" descr="textimage7.jpeg"/>
          <p:cNvPicPr>
            <a:picLocks noChangeAspect="1"/>
          </p:cNvPicPr>
          <p:nvPr/>
        </p:nvPicPr>
        <p:blipFill>
          <a:blip r:embed="rId3"/>
          <a:srcRect/>
          <a:stretch>
            <a:fillRect/>
          </a:stretch>
        </p:blipFill>
        <p:spPr bwMode="auto">
          <a:xfrm>
            <a:off x="528638" y="2633663"/>
            <a:ext cx="180975" cy="190500"/>
          </a:xfrm>
          <a:prstGeom prst="rect">
            <a:avLst/>
          </a:prstGeom>
          <a:noFill/>
          <a:ln w="9525">
            <a:noFill/>
            <a:miter lim="800000"/>
            <a:headEnd/>
            <a:tailEnd/>
          </a:ln>
        </p:spPr>
      </p:pic>
      <p:pic>
        <p:nvPicPr>
          <p:cNvPr id="16387" name="图片 4" descr="textimage6.jpeg"/>
          <p:cNvPicPr>
            <a:picLocks noChangeAspect="1"/>
          </p:cNvPicPr>
          <p:nvPr/>
        </p:nvPicPr>
        <p:blipFill>
          <a:blip r:embed="rId3"/>
          <a:srcRect/>
          <a:stretch>
            <a:fillRect/>
          </a:stretch>
        </p:blipFill>
        <p:spPr bwMode="auto">
          <a:xfrm>
            <a:off x="528638" y="1271588"/>
            <a:ext cx="180975" cy="190500"/>
          </a:xfrm>
          <a:prstGeom prst="rect">
            <a:avLst/>
          </a:prstGeom>
          <a:noFill/>
          <a:ln w="9525">
            <a:noFill/>
            <a:miter lim="800000"/>
            <a:headEnd/>
            <a:tailEnd/>
          </a:ln>
        </p:spPr>
      </p:pic>
      <p:sp>
        <p:nvSpPr>
          <p:cNvPr id="5" name="矩形 4"/>
          <p:cNvSpPr/>
          <p:nvPr/>
        </p:nvSpPr>
        <p:spPr>
          <a:xfrm>
            <a:off x="0" y="847725"/>
            <a:ext cx="9144000" cy="2143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4.曹刿论战(《左传》)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十年春,齐师伐我。公将战,曹刿请见。其乡人曰:“肉食者谋之,又何间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焉?”刿曰:“肉食者鄙,未能远谋。”乃入见。问:“何以战?”公曰:“衣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食所安,弗敢专也,必以分人。”对曰:“小惠未徧,民弗从也。”公曰:“牺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牲玉帛,弗敢加也,必以信。”对曰:“小信未孚,神弗福也。”公曰:“小大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之狱,虽不能察,必以情。”对曰:“忠之属也。可以一战。战则请从。”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公与之乘,战于长勺。公将鼓之。刿曰:“未可。”齐人三鼓。刿曰:“可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矣。”齐师败绩。公将驰之。刿曰:“未可。”下视其辙,登轼而望之,曰: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“可矣。”遂逐齐师。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既克,公问其故。对曰:“夫战,勇气也。一鼓作气,再而衰,三而竭。彼竭我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盈,故克之。夫大国,难测也,惧有伏焉。吾视其辙乱,望其旗靡,故逐之。”</a:t>
            </a:r>
            <a:endParaRPr lang="zh-CN" altLang="en-US">
              <a:latin typeface="+mn-lt"/>
              <a:ea typeface="+mn-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5.邹忌讽齐王纳谏(《战国策》)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邹忌修八尺有余,而形貌昳丽。朝服衣冠,窥镜,谓其妻曰:“我孰与城北徐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公美?”其妻曰:“君美甚,徐公何能及君也?”城北徐公,齐国之美丽者也。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忌不自信,而复问其妾曰:“吾孰与徐公美?”妾曰:“徐公何能及君也?”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旦日,客从外来,与坐谈,问之客曰:“吾与徐公孰美?”客曰:“徐公不若君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之美也。”明日徐公来,孰视之,自以为不如;窥镜而自视,又弗如远甚。暮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寝而思之,曰:“吾妻之美我者,私我也;妾之美我者,畏我也;客之美我者,欲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有求于我也。”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于是入朝见威王,曰:“臣诚知不如徐公美。臣之妻私臣,臣之妾畏臣,臣之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客欲有求于臣,皆以美于徐公。今齐地方千里,百二十城,宫妇左右莫不私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王,朝廷之臣莫不畏王,四境之内莫不有求于王:由此观之,王之蔽甚矣。”</a:t>
            </a:r>
            <a:endParaRPr lang="zh-CN" altLang="en-US">
              <a:latin typeface="+mn-lt"/>
              <a:ea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王曰:“善。”乃下令:“群臣吏民能面刺寡人之过者,受上赏;上书谏寡人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者,受中赏;能谤讥于市朝,闻寡人之耳者,受下赏。”令初下,群臣进谏,门庭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若市;数月之后,时时而间进;期年之后,虽欲言,无可进者。燕、赵、韩、魏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闻之,皆朝于齐。此所谓战胜于朝廷。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6.出师表(诸葛亮)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先帝创业未半而中道崩殂,今天下三分,益州疲弊,此诚危急存亡之秋也。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然侍卫之臣不懈于内,忠志之士忘身于外者,盖追先帝之殊遇,欲报之于陛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下也。诚宜开张圣听,以光先帝遗德,恢弘志士之气,不宜妄自菲薄,引喻失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义,以塞忠谏之路也。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宫中府中,俱为一体,陟罚臧否,不宜异同。若有作奸犯科及为忠善者,宜付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有司论其刑赏,以昭陛下平明之理,不宜偏私,使内外异法也。</a:t>
            </a:r>
            <a:endParaRPr lang="zh-CN" altLang="en-US">
              <a:latin typeface="+mn-lt"/>
              <a:ea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侍中、侍郎郭攸之、费祎、董允等,此皆良实,志虑忠纯,是以先帝简拔以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遗陛下。愚以为宫中之事,事无大小,悉以咨之,然后施行,必得裨补阙漏,有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所广益。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将军向宠,性行淑均,晓畅军事,试用于昔日,先帝称之曰能,是以众议举宠为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督。愚以为营中之事,悉以咨之,必能使行阵和睦,优劣得所。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亲贤臣,远小人,此先汉所以兴隆也;亲小人,远贤臣,此后汉所以倾颓也。先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帝在时,每与臣论此事,未尝不叹息痛恨于桓、灵也。侍中、尚书、长史、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参军,此悉贞良死节之臣,愿陛下亲之信之,则汉室之隆,可计日而待也。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臣本布衣,躬耕于南阳,苟全性命于乱世,不求闻达于诸侯。先帝不以臣卑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鄙,猥自枉屈,三顾臣于草庐之中,咨臣以当世之事,由是感激,遂许先帝以驱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驰。后值倾覆,受任于败军之际,奉命于危难之间,尔来二十有一年矣。</a:t>
            </a:r>
            <a:endParaRPr lang="zh-CN" altLang="en-US">
              <a:latin typeface="+mn-lt"/>
              <a:ea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先帝知臣谨慎,故临崩寄臣以大事也。受命以来,夙夜忧叹,恐托付不效,以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伤先帝之明,故五月渡泸,深入不毛。今南方已定,兵甲已足,当奖率三军,北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定中原,庶竭驽钝,攘除奸凶,兴复汉室,还于旧都。此臣所以报先帝而忠陛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下之职分也。至于斟酌损益,进尽忠言,则攸之、祎、允之任也。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愿陛下托臣以讨贼兴复之效,不效,则治臣之罪,以告先帝之灵。若无兴德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之言,则责攸之、祎、允等之慢,以彰其咎;陛下亦宜自谋,以咨诹善道,察纳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雅言。深追先帝遗诏,臣不胜受恩感激。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今当远离,临表涕零,不知所言。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7.桃花源记(陶渊明)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晋太元中,武陵人捕鱼为业。缘溪行,忘路之远近。忽逢桃花林,夹岸数百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步,中无杂树,芳草鲜美,落英缤纷。渔人甚异之。复前行,欲穷其林。</a:t>
            </a:r>
            <a:endParaRPr lang="zh-CN" altLang="en-US">
              <a:latin typeface="+mn-lt"/>
              <a:ea typeface="+mn-e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林尽水源,便得一山,山有小口,仿佛若有光。便舍船,从口入。初极狭,才通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人。复行数十步,豁然开朗。土地平旷,屋舍俨然,有良田美池桑竹之属。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阡陌交通,鸡犬相闻。其中往来种作,男女衣着,悉如外人。黄发垂髫,并怡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然自乐。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见渔人,乃大惊,问所从来。具答之。便要还家,设酒杀鸡作食。村中闻有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此人,咸来问讯。自云先世避秦时乱,率妻子邑人来此绝境,不复出焉,遂与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外人间隔。问今是何世,乃不知有汉,无论魏晋。此人一一为具言所闻,皆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叹惋。余人各复延至其家,皆出酒食。停数日,辞去。此中人语云:“不足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为外人道也。”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既出,得其船,便扶向路,处处志之。及郡下,诣太守,说如此。太守即遣人随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其往,寻向所志,遂迷,不复得路。</a:t>
            </a:r>
            <a:endParaRPr lang="zh-CN" altLang="en-US">
              <a:latin typeface="+mn-lt"/>
              <a:ea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南阳刘子骥,高尚士也,闻之,欣然规往。未果,寻病终。后遂无问津者。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8.三峡(郦道元)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自三峡七百里中,两岸连山,略无阙处。重岩叠嶂,隐天蔽日,自非亭午夜分,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不见曦月。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至于夏水襄陵,沿溯阻绝。或王命急宣,有时朝发白帝,暮到江陵,其间千二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百里,虽乘奔御风,不以疾也。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春冬之时,则素湍绿潭,回清倒影,绝 </a:t>
            </a:r>
            <a:r>
              <a:rPr lang="zh-CN" altLang="en-US" sz="1579" kern="0" spc="97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多生怪柏,悬泉瀑布,飞漱其间,清荣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峻茂,良多趣味。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每至晴初霜旦,林寒涧肃,常有高猿长啸,属引凄异,空谷传响,哀转久绝。故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渔者歌曰:“巴东三峡巫峡长,猿鸣三声泪沾裳。”</a:t>
            </a:r>
            <a:endParaRPr lang="zh-CN" altLang="en-US" dirty="0">
              <a:latin typeface="+mn-lt"/>
              <a:ea typeface="+mn-ea"/>
            </a:endParaRPr>
          </a:p>
        </p:txBody>
      </p:sp>
      <p:pic>
        <p:nvPicPr>
          <p:cNvPr id="120834" name="图片 3" descr="textimage44.jpeg"/>
          <p:cNvPicPr>
            <a:picLocks noChangeAspect="1"/>
          </p:cNvPicPr>
          <p:nvPr/>
        </p:nvPicPr>
        <p:blipFill>
          <a:blip r:embed="rId3"/>
          <a:srcRect/>
          <a:stretch>
            <a:fillRect/>
          </a:stretch>
        </p:blipFill>
        <p:spPr bwMode="auto">
          <a:xfrm>
            <a:off x="4378325" y="4029075"/>
            <a:ext cx="323850" cy="257175"/>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9.马说(韩愈)</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世有伯乐,然后有千里马。千里马常有,而伯乐不常有。故虽有名马,衹辱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于奴隶人之手,骈死于槽枥之间,不以千里称也。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马之千里者,一食或尽粟一石。食马者不知其能千里而食也。是马也,虽有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千里之能,食不饱,力不足,才美不外见,且欲与常马等不可得,安求其能千里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策之不以其道,食之不能尽其材,鸣之而不能通其意,执策而临之,曰:“天下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无马!”呜呼!其真无马邪?其真不知马也。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10.陋室铭(刘禹锡)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山不在高,有仙则名。水不在深,有龙则灵。斯是陋室,惟吾德馨。苔痕上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阶绿,草色入帘青。谈笑有鸿儒,往来无白丁。可以调素琴,阅金经。无丝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竹之乱耳,无案牍之劳形。南阳诸葛庐,西蜀子云亭。孔子云:何陋之有?</a:t>
            </a:r>
            <a:endParaRPr lang="zh-CN" altLang="en-US" dirty="0">
              <a:latin typeface="+mn-lt"/>
              <a:ea typeface="+mn-e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11.小石潭记(柳宗元)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从小丘西行百二十步,隔篁竹,闻水声,如鸣珮环,心乐之。伐竹取道,下见小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潭,水尤清冽。全石以为底,近岸,卷石底以出,为坻,为屿,为嵁,为岩。青树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翠蔓,蒙络摇缀,参差披拂。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潭中鱼可百许头,皆若空游无所依,日光下澈,影布石上。佁然不动,俶尔远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逝,往来翕忽。似与游者相乐。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潭西南而望,斗折蛇行,明灭可见。其岸势犬牙差互,不可知其源。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坐潭上,四面竹树环合,寂寥无人,凄神寒骨,悄怆幽邃。以其境过清,不可久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居,乃记之而去。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同游者:吴武陵,龚古,余弟宗玄。隶而从者,崔氏二小生:曰恕己,曰奉壹。</a:t>
            </a:r>
            <a:endParaRPr lang="zh-CN" altLang="en-US" dirty="0">
              <a:latin typeface="+mn-lt"/>
              <a:ea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12.岳阳楼记(范仲淹)</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庆历四年春,滕子京谪守巴陵郡。越明年,政通人和,百废具兴。乃重修岳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阳楼,增其旧制,刻唐贤今人诗赋于其上。属予作文以记之。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予观夫巴陵胜状,在洞庭一湖。衔远山,吞长江,浩浩汤汤,横无际涯;朝晖夕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阴,气象万千。此则岳阳楼之大观也,前人之述备矣。然则北通巫峡,南极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潇湘,迁客骚人,多会于此,览物之情,得无异乎?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若夫淫雨霏霏,连月不开,阴风怒号,浊浪排空;日星隐曜,山岳潜形;商旅不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行,樯倾楫摧;薄暮冥冥,虎啸猿啼。登斯楼也,则有去国怀乡,忧谗畏讥,满目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萧然,感极而悲者矣。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至若春和景明,波澜不惊,上下天光,一碧万顷;沙鸥翔集,锦鳞游泳;岸芷汀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兰,郁郁青青。而或长烟一空,皓月千里,浮光跃金,静影沉璧,渔歌互答,此乐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何极!登斯楼也,则有心旷神怡,宠辱偕忘,把酒临风,其喜洋洋者矣。</a:t>
            </a:r>
            <a:endParaRPr lang="zh-CN" altLang="en-US" dirty="0">
              <a:latin typeface="+mn-lt"/>
              <a:ea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(1)朝菌不知晦朔　蟪蛄不知春秋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(2)长风破浪会有时　直挂云帆济沧海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(3)舳舻千里　旌旗蔽空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易错字:(1)菌,晦朔,蟪蛄;(2)济;(3)舳舻,旌,蔽。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5.(2013课标Ⅰ,10)补写出下列名篇名句中的空缺部分。(6分)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(1)足蒸暑土气,</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,但惜夏日长。</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(白居易《观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刈麦》)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(2)五步一楼,十步一阁;</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,檐牙高啄;</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,钩心斗角。</a:t>
            </a:r>
            <a:r>
              <a:rPr dirty="0">
                <a:latin typeface="+mn-lt"/>
                <a:ea typeface="+mn-ea"/>
              </a:rPr>
              <a:t/>
            </a:r>
            <a:br>
              <a:rPr dirty="0">
                <a:latin typeface="+mn-lt"/>
                <a:ea typeface="+mn-ea"/>
              </a:rPr>
            </a:b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(杜牧《阿房宫赋》)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(3)西望夏口,东望武昌,</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,此非孟德之困于周郎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者乎?</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(苏轼《赤壁赋》)</a:t>
            </a:r>
            <a:endParaRPr lang="zh-CN" altLang="en-US" dirty="0">
              <a:latin typeface="+mn-lt"/>
              <a:ea typeface="+mn-ea"/>
            </a:endParaRPr>
          </a:p>
        </p:txBody>
      </p:sp>
      <p:pic>
        <p:nvPicPr>
          <p:cNvPr id="18434" name="图片 3" descr="textimage8.jpeg"/>
          <p:cNvPicPr>
            <a:picLocks noChangeAspect="1"/>
          </p:cNvPicPr>
          <p:nvPr/>
        </p:nvPicPr>
        <p:blipFill>
          <a:blip r:embed="rId3"/>
          <a:srcRect/>
          <a:stretch>
            <a:fillRect/>
          </a:stretch>
        </p:blipFill>
        <p:spPr bwMode="auto">
          <a:xfrm>
            <a:off x="533400" y="1271588"/>
            <a:ext cx="180975" cy="190500"/>
          </a:xfrm>
          <a:prstGeom prst="rect">
            <a:avLst/>
          </a:prstGeom>
          <a:noFill/>
          <a:ln w="9525">
            <a:noFill/>
            <a:miter lim="800000"/>
            <a:headEnd/>
            <a:tailEnd/>
          </a:ln>
        </p:spPr>
      </p:pic>
      <p:pic>
        <p:nvPicPr>
          <p:cNvPr id="18435" name="图片 4" descr="textimage9.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sp>
        <p:nvSpPr>
          <p:cNvPr id="5" name="矩形 4"/>
          <p:cNvSpPr/>
          <p:nvPr/>
        </p:nvSpPr>
        <p:spPr>
          <a:xfrm>
            <a:off x="0" y="990600"/>
            <a:ext cx="9144000" cy="200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嗟夫!予尝求古仁人之心,或异二者之为,何哉?不以物喜,不以己悲;居庙堂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之高则忧其民;处江湖之远则忧其君。是进亦忧,退亦忧。然则何时而乐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耶?其必曰“先天下之忧而忧,后天下之乐而乐”乎。噫!微斯人,吾谁与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归?</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时六年九月十五日。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13.醉翁亭记(欧阳修)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环滁皆山也。其西南诸峰,林壑尤美,望之蔚然而深秀者,琅琊也。山行六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七里,渐闻水声潺潺而泻出于两峰之间者,酿泉也。峰回路转,有亭翼然临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于泉上者,醉翁亭也。作亭者谁?山之僧智仙也。名之者谁?太守自谓也。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太守与客来饮于此,饮少辄醉,而年又最高,故自号曰醉翁也。醉翁之意不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在酒,在乎山水之间也。山水之乐,得之心而寓之酒也。</a:t>
            </a:r>
            <a:endParaRPr lang="zh-CN" altLang="en-US">
              <a:latin typeface="+mn-lt"/>
              <a:ea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若夫日出而林霏开,云归而岩穴暝,晦明变化者,山间之朝暮也。野芳发而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幽香,佳木秀而繁阴,风霜高洁,水落而石出者,山间之四时也。朝而往,暮而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归,四时之景不同,而乐亦无穷也。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至于负者歌于途,行者休于树,前者呼,后者应,伛偻提携,往来而不绝者,滁人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游也。临溪而渔,溪深而鱼肥,酿泉为酒,泉香而酒洌,山肴野蔌,杂然而前陈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者,太守宴也。宴酣之乐,非丝非竹,射者中,弈者胜,觥筹交错,起坐而喧哗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者,众宾欢也。苍颜白发,颓然乎其间者,太守醉也。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已而夕阳在山,人影散乱,太守归而宾客从也。树林阴翳,鸣声上下,游人去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而禽鸟乐也。然而禽鸟知山林之乐,而不知人之乐;人知从太守游而乐,而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不知太守之乐其乐也。醉能同其乐,醒能述以文者,太守也。太守谓谁?庐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陵欧阳修也。</a:t>
            </a:r>
            <a:endParaRPr lang="zh-CN" altLang="en-US">
              <a:latin typeface="+mn-lt"/>
              <a:ea typeface="+mn-ea"/>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14.爱莲说(周敦颐)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水陆草木之花,可爱者甚蕃。晋陶渊明独爱菊。自李唐来,世人盛爱牡丹。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予独爱莲之出淤泥而不染,濯清涟而不妖,中通外直,不蔓不枝,香远益清,亭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亭净植,可远观而不可亵玩焉。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予谓菊,花之隐逸者也;牡丹,花之富贵者也;莲,花之君子者也。噫!菊之爱,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陶后鲜有闻。莲之爱,同予者何人?牡丹之爱,宜乎众矣。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15.记承天寺夜游(苏轼)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元丰六年十月十二日夜,解衣欲睡,月色入户,欣然起行。念无与为乐者,遂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至承天寺寻张怀民。怀民亦未寝,相与步于中庭。庭下如积水空明,水中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藻、荇交横,盖竹柏影也。何夜无月?何处无竹柏?但少闲人如吾两人者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耳。</a:t>
            </a:r>
            <a:endParaRPr lang="zh-CN" altLang="en-US">
              <a:latin typeface="+mn-lt"/>
              <a:ea typeface="+mn-e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3292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16.送东阳马生序(节选)(宋濂)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余幼时即嗜学。家贫,无从致书以观,每假借于藏书之家,手自笔录,计日以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还。天大寒,砚冰坚,手指不可屈伸,弗之怠。录毕,走送之,不敢稍逾约。以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是人多以书假余,余因得遍观群书。既加冠,益慕圣贤之道。又患无硕师名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人与游,尝趋百里外,从乡之先达执经叩问。先达德隆望尊,门人弟子填其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室,未尝稍降辞色。余立侍左右,援疑质理,俯身倾耳以请;或遇其叱咄,色愈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恭,礼愈至,不敢出一言以复;俟其欣悦,则又请焉。故余虽愚,卒获有所闻。</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当余之从师也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负箧曳屣行深山巨谷中。穷冬烈风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大雪深数尺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足肤皲裂</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而不知。至舍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四支僵劲不能动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媵人持汤沃灌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以衾拥覆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久而乃和。寓逆</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主人日再食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无鲜肥滋味之享。同舍生皆被绮绣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戴朱缨宝饰之帽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腰白</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玉之环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左佩刀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右备容臭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烨然若神人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余则缊袍敝衣处其间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略无慕艳意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中有足乐者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不知口体之奉不若人也。盖余之勤且艰若此。</a:t>
            </a:r>
            <a:endParaRPr lang="zh-CN" altLang="en-US" dirty="0">
              <a:latin typeface="+mn-lt"/>
              <a:ea typeface="+mn-e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高中阶段必背古代诗文(14首/篇)</a:t>
            </a:r>
            <a:endParaRPr lang="zh-CN" altLang="en-US">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一、诗词(9首)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1.氓(《诗经》)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氓之蚩蚩,抱布贸丝。匪来贸丝,来即我谋。送子涉淇,至于顿丘。匪我愆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期,子无良媒。将子无怒,秋以为期。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乘彼垝垣,以望复关。不见复关,泣涕涟涟。既见复关,载笑载言。尔卜尔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筮,体无咎言。以尔车来,以我贿迁。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桑之未落,其叶沃若。于嗟鸠兮,无食桑葚!于嗟女兮,无与士耽!士之耽兮,犹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可说也。女之耽兮,不可说也!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桑之落矣,其黄而陨。自我徂尔,三岁食贫。淇水汤汤,渐车帷裳。女也不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爽,士贰其行。士也罔极,二三其德。</a:t>
            </a:r>
            <a:endParaRPr lang="zh-CN" altLang="en-US">
              <a:latin typeface="+mn-lt"/>
              <a:ea typeface="+mn-ea"/>
            </a:endParaRPr>
          </a:p>
        </p:txBody>
      </p:sp>
      <p:pic>
        <p:nvPicPr>
          <p:cNvPr id="137218" name="图片 3" descr="textimage45.jpeg"/>
          <p:cNvPicPr>
            <a:picLocks noChangeAspect="1"/>
          </p:cNvPicPr>
          <p:nvPr/>
        </p:nvPicPr>
        <p:blipFill>
          <a:blip r:embed="rId3"/>
          <a:srcRect/>
          <a:stretch>
            <a:fillRect/>
          </a:stretch>
        </p:blipFill>
        <p:spPr bwMode="auto">
          <a:xfrm>
            <a:off x="587375" y="1193800"/>
            <a:ext cx="1446213" cy="439738"/>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30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三岁为妇,靡室劳矣。夙兴夜寐,靡有朝矣。言既遂矣,至于暴矣。兄弟不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知,咥其笑矣。静言思之,躬自悼矣。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及尔偕老,老使我怨。淇则有岸,隰则有泮。总角之宴,言笑晏晏。信誓旦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旦,不思其反。反是不思,亦已焉哉!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2.离骚(节选)(屈原)</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长太息以掩涕兮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哀民生之多艰。余虽好修姱以革几羁兮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謇朝谇而夕替。</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既替余以蕙纟襄兮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又申之以揽茝。亦余心之所善兮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虽九死其犹未悔。怨</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灵修之浩荡兮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终不察夫民心。众女嫉余之蛾眉兮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谣诼谓余以善淫。固时</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俗之工巧兮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偭规矩而改错。背绳墨以追曲兮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竞周容以为度。忳郁邑余侘</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傺兮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吾独穷困乎此时也。宁溘死以流亡兮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余不忍为此态也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鸷鸟之不群</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自前世而固然。何方圜之能周兮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夫孰异道而相安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屈心而抑志兮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忍尤</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而攘诟。伏清白以死直兮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固前圣之所厚。</a:t>
            </a:r>
            <a:endParaRPr lang="zh-CN" altLang="en-US" dirty="0">
              <a:latin typeface="+mn-lt"/>
              <a:ea typeface="+mn-e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35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悔相道之不察兮,延伫乎吾将反。回朕车以复路兮,及行迷之未远。步余马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于兰皋兮,驰椒丘且焉止息。进不入以离尤兮,退将复修吾初服。制芰荷以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为衣兮,集芙蓉以为裳。不吾知其亦已兮,苟余情其信芳。高余冠之岌岌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兮,长余佩之陆离。芳与泽其杂糅兮,唯昭质其犹未亏。忽反顾以游目兮,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将往观乎四荒。佩缤纷其繁饰兮,芳菲菲其弥章。民生各有所乐兮,余独好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修以为常。虽体解吾犹未变兮,岂余心之可惩?</a:t>
            </a:r>
            <a:endParaRPr lang="zh-CN" altLang="en-US" dirty="0">
              <a:latin typeface="+mn-lt"/>
              <a:ea typeface="+mn-ea"/>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3.蜀道难(李白)</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噫吁嚱,危乎高哉!蜀道之难,难于上青天!蚕丛及鱼凫,开国何茫然!尔来四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万八千岁,不与秦塞通人烟。西当太白有鸟道,可以横绝峨眉巅。地崩山摧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壮士死,然后天梯石栈相钩连。上有六龙回日之高标,下有冲波逆折之回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川。黄鹤之飞尚不得过,猿猱欲度愁攀援。青泥何盘盘,百步九折萦岩峦。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扪参历井仰胁息,以手抚膺坐长叹。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问君西游何时还?畏途巉岩不可攀。但见悲鸟号古木,雄飞雌从绕林间。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又闻子规啼夜月,愁空山。蜀道之难,难于上青天,使人听此凋朱颜!连峰去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天不盈尺,枯松倒挂倚绝壁。飞湍瀑流争喧豗,砯崖转石万壑雷。其险也如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此,嗟尔远道之人胡为乎来哉!</a:t>
            </a:r>
            <a:endParaRPr lang="zh-CN" altLang="en-US" dirty="0">
              <a:latin typeface="+mn-lt"/>
              <a:ea typeface="+mn-e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剑阁峥嵘而崔嵬,一夫当关,万夫莫开。所守或匪亲,化为狼与豺。朝避猛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虎,夕避长蛇,磨牙吮血,杀人如麻。锦城虽云乐,不如早还家。蜀道之难,难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于上青天,侧身西望长咨嗟!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4.登高(杜甫)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风急天高猿啸哀,渚清沙白鸟飞回。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无边落木萧萧下,不尽长江滚滚来。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万里悲秋常作客,百年多病独登台。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艰难苦恨繁霜鬓,潦倒新停浊酒杯。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5.琵琶行(白居易)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浔阳江头夜送客,枫叶荻花秋瑟瑟。主人下马客在船,举酒欲饮无管弦。醉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不成欢惨将别,别时茫茫江浸月。</a:t>
            </a:r>
            <a:endParaRPr lang="zh-CN" altLang="en-US">
              <a:latin typeface="+mn-lt"/>
              <a:ea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忽闻水上琵琶声,主人忘归客不发。寻声暗问弹者谁,琵琶声停欲语迟。移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船相近邀相见,添酒回灯重开宴。千呼万唤始出来,犹抱琵琶半遮面。转轴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拨弦三两声,未成曲调先有情。弦弦掩抑声声思,似诉平生不得志。低眉信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手续续弹,说尽心中无限事。轻拢慢捻抹复挑,初为《霓裳》后《六幺》。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大弦嘈嘈如急雨,小弦切切如私语。嘈嘈切切错杂弹,大珠小珠落玉盘。间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关莺语花底滑,幽咽泉流冰下难。冰泉冷涩弦凝绝,凝绝不通声暂歇。别有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幽愁暗恨生,此时无声胜有声。银瓶乍破水浆迸,铁骑突出刀枪鸣。曲终收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拨当心画,四弦一声如裂帛。东船西舫悄无言,唯见江心秋月白。</a:t>
            </a:r>
            <a:endParaRPr lang="zh-CN" altLang="en-US">
              <a:latin typeface="+mn-lt"/>
              <a:ea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(1)背灼炎天光　力尽不知热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(2)廊腰缦回　各抱地势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(3)山川相缪　郁乎苍苍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易错字:(1)灼;(2)廓,缦;(3)缪,苍。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6.(2013课标Ⅱ,10)补写出下列名篇名句中的空缺部分。(6分)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(1)蚓无爪牙之利,</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,上食埃土,</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,用心一也。</a:t>
            </a:r>
            <a:r>
              <a:rPr dirty="0">
                <a:latin typeface="+mn-lt"/>
                <a:ea typeface="+mn-ea"/>
              </a:rPr>
              <a:t/>
            </a:r>
            <a:br>
              <a:rPr dirty="0">
                <a:latin typeface="+mn-lt"/>
                <a:ea typeface="+mn-ea"/>
              </a:rPr>
            </a:b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(《荀子·劝学》)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(2)每至晴初霜旦,</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,属引凄异,空谷传响,哀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转久绝。</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(郦道元《三峡》)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(3)春江花朝秋月夜,</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。岂无山歌与村笛,</a:t>
            </a:r>
            <a:r>
              <a:rPr lang="zh-CN" altLang="en-US" sz="2012" u="sng" kern="0"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a:t>
            </a:r>
            <a:r>
              <a:rPr dirty="0">
                <a:latin typeface="+mn-lt"/>
                <a:ea typeface="+mn-ea"/>
              </a:rPr>
              <a:t/>
            </a:r>
            <a:br>
              <a:rPr dirty="0">
                <a:latin typeface="+mn-lt"/>
                <a:ea typeface="+mn-ea"/>
              </a:rPr>
            </a:b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(白居易《琵琶行》) </a:t>
            </a:r>
            <a:endParaRPr lang="zh-CN" altLang="en-US" dirty="0">
              <a:latin typeface="+mn-lt"/>
              <a:ea typeface="+mn-ea"/>
            </a:endParaRPr>
          </a:p>
        </p:txBody>
      </p:sp>
      <p:pic>
        <p:nvPicPr>
          <p:cNvPr id="20482" name="图片 3" descr="textimage10.jpeg"/>
          <p:cNvPicPr>
            <a:picLocks noChangeAspect="1"/>
          </p:cNvPicPr>
          <p:nvPr/>
        </p:nvPicPr>
        <p:blipFill>
          <a:blip r:embed="rId3"/>
          <a:srcRect/>
          <a:stretch>
            <a:fillRect/>
          </a:stretch>
        </p:blipFill>
        <p:spPr bwMode="auto">
          <a:xfrm>
            <a:off x="533400" y="1271588"/>
            <a:ext cx="180975" cy="190500"/>
          </a:xfrm>
          <a:prstGeom prst="rect">
            <a:avLst/>
          </a:prstGeom>
          <a:noFill/>
          <a:ln w="9525">
            <a:noFill/>
            <a:miter lim="800000"/>
            <a:headEnd/>
            <a:tailEnd/>
          </a:ln>
        </p:spPr>
      </p:pic>
      <p:pic>
        <p:nvPicPr>
          <p:cNvPr id="20483" name="图片 4" descr="textimage11.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sp>
        <p:nvSpPr>
          <p:cNvPr id="5" name="矩形 4"/>
          <p:cNvSpPr/>
          <p:nvPr/>
        </p:nvSpPr>
        <p:spPr>
          <a:xfrm>
            <a:off x="0" y="919163"/>
            <a:ext cx="9144000" cy="200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沉吟放拨插弦中,整顿衣裳起敛容。自言本是京城女,家在虾蟆陵下住。十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三学得琵琶成,名属教坊第一部。曲罢曾教善才服,妆成每被秋娘妒。五陵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年少争缠头,一曲红绡不知数。钿头银篦击节碎,血色罗裙翻酒污。今年欢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笑复明年,秋月春风等闲度。弟走从军阿姨死,暮去朝来颜色故。门前冷落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鞍马稀,老大嫁作商人妇。商人重利轻别离,前月浮梁买茶去。去来江口守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空船,绕船月明江水寒。夜深忽梦少年事,梦啼妆泪红阑干。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我闻琵琶已叹息,又闻此语重唧唧。同是天涯沦落人,相逢何必曾相识!我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从去年辞帝京,谪居卧病浔阳城。浔阳地僻无音乐,终岁不闻丝竹声。住近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湓江地低湿,黄芦苦竹绕宅生。其间旦暮闻何物?杜鹃啼血猿哀鸣。春江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花朝秋月夜,往往取酒还独倾。岂无山歌与村笛,呕哑嘲哳难为听。今夜闻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君琵琶语,如听仙乐耳暂明。莫辞更坐弹一曲,为君翻作《琵琶行》。</a:t>
            </a:r>
            <a:endParaRPr lang="zh-CN" altLang="en-US">
              <a:latin typeface="+mn-lt"/>
              <a:ea typeface="+mn-ea"/>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感我此言良久立,却坐促弦弦转急。凄凄不似向前声,满座重闻皆掩泣。座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中泣下谁最多?江州司马青衫湿。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6.锦瑟(李商隐)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锦瑟无端五十弦,一弦一柱思华年。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庄生晓梦迷蝴蝶,望帝春心托杜鹃。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沧海月明珠有泪,蓝田日暖玉生烟。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此情可待成追忆?只是当时已惘然。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7.虞美人(李煜)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春花秋月何时了?往事知多少。小楼昨夜又东风,故国不堪回首月明中。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雕栏玉砌应犹在,只是朱颜改。问君能有几多愁?恰似一江春水向东流。</a:t>
            </a:r>
            <a:endParaRPr lang="zh-CN" altLang="en-US" dirty="0">
              <a:latin typeface="+mn-lt"/>
              <a:ea typeface="+mn-ea"/>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8.念奴娇·赤壁怀古(苏轼)</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大江东去,浪淘尽,千古风流人物。故垒西边,人道是,三国周郎赤壁。乱石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穿空,惊涛拍岸,卷起千堆雪。江山如画,一时多少豪杰。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遥想公瑾当年,小乔初嫁了,雄姿英发。羽扇纶巾,谈笑间,樯橹灰飞烟灭。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故国神游,多情应笑我,早生华发。人生如梦,一尊还酹江月。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9.永遇乐·京口北固亭怀古(辛弃疾)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千古江山,英雄无觅孙仲谋处。舞榭歌台,风流总被雨打风吹去。斜阳草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树,寻常巷陌,人道寄奴曾住。想当年,金戈铁马,气吞万里如虎。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元嘉草草,封狼居胥,赢得仓皇北顾。四十三年,望中犹记,烽火扬州路。可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堪回首,佛狸祠下,一片神鸦社鼓。凭谁问:廉颇老矣,尚能饭否?</a:t>
            </a:r>
            <a:endParaRPr lang="zh-CN" altLang="en-US" dirty="0">
              <a:latin typeface="+mn-lt"/>
              <a:ea typeface="+mn-ea"/>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8435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二、文言文(5篇)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1.劝学(《荀子》)</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君子曰:学不可以已。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青,取之于蓝,而青于蓝;冰,水为之,而寒于水。木直中绳,车柔以为轮,其曲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中规。虽有槁暴,不复挺者,车柔使之然也。故木受绳则直,金就砺则利,君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子博学而日参省乎己,则知明而行无过矣。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吾尝终日而思矣,不如须臾之所学也;吾尝跂而望矣,不如登高之博见也。登高而招,臂非加长也,而见者远;顺风而呼,声非加疾也,而闻者彰。假舆马者,非利足也,而致千里;假舟楫者,非能水也,而绝江河。君子生非异也,善假于物也。</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积土成山</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风雨兴焉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积水成渊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蛟龙生焉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积善成德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而神明自得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圣心备焉。故不积跬步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无以至千里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不积小流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无以成江海。骐骥一跃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不能十步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驽马十驾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功在不舍。锲而舍之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朽木不折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锲而不舍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金石可镂。蚓无爪牙之利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筋骨之强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上食埃土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下饮黄泉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用心一也。蟹六跪而二螯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非蛇鳝之穴无可寄托者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用心躁也。</a:t>
            </a:r>
            <a:endParaRPr lang="zh-CN" altLang="en-US" dirty="0">
              <a:latin typeface="+mn-lt"/>
              <a:ea typeface="+mn-e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2.逍遥游(庄周)</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北冥有鱼,其名为鲲。鲲之大,不知其几千里也;化而为鸟,其名为鹏。鹏之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背,不知其几千里也;怒而飞,其翼若垂天之云。是鸟也,海运则将徙于南冥,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——南冥者,天池也。《齐谐》者,志怪者也。《谐》之言曰:“鹏之徙于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南冥也,水击三千里,抟扶摇而上者九万里,去以六月息者也。”野马也,尘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埃也,生物之以息相吹也。天之苍苍,其正色邪?其远而无所至极邪?其视下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也,亦若是则已矣。且夫水之积也不厚,则其负大舟也无力。覆杯水于坳堂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之上,则芥为之舟,置杯焉则胶,水浅而舟大也。风之积也不厚,则其负大翼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也无力。故九万里,则风斯在下矣,而后乃今培风;背负青天,而莫之夭阏者,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而后乃今将图南。蜩与学鸠笑之曰:“我决起而飞,抢榆枋而止,时则不至,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而控于地而已矣,奚以之九万里而南为?”适莽苍者,三餐而反,腹犹果然;适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百里者,宿舂粮;适千里者,三月聚粮。之二虫又何知!</a:t>
            </a:r>
            <a:endParaRPr lang="zh-CN" altLang="en-US" dirty="0">
              <a:latin typeface="+mn-lt"/>
              <a:ea typeface="+mn-e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小知不及大知,小年不及大年。奚以知其然也?朝菌不知晦朔,蟪蛄不知春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秋,此小年也。楚之南有冥灵者,以五百岁为春,五百岁为秋;上古有大椿者,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以八千岁为春,八千岁为秋,此大年也。而彭祖乃今以久特闻,众人匹之,不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亦悲乎!汤之问棘也是已。穷发之北,有冥海者,天池也。有鱼焉,其广数千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里,未有知其修者,其名为鲲。有鸟焉,其名为鹏,背若泰山,翼若垂天之云,抟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扶摇羊角而上者九万里,绝云气,负青天,然后图南,且适南冥也。斥安鸟笑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之曰:“彼且奚适也?我腾跃而上,不过数仞而下,翱翔蓬蒿之间,此亦飞之至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也。而彼且奚适也?”此小大之辩也。</a:t>
            </a:r>
            <a:endParaRPr lang="zh-CN" altLang="en-US">
              <a:latin typeface="+mn-lt"/>
              <a:ea typeface="+mn-e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故夫知效一官,行比一乡,德合一君,而征一国者,其自视也,亦若此矣。而宋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荣子犹然笑之。且举世誉之而不加劝,举世非之而不加沮,定乎内外之分,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辩乎荣辱之境,斯已矣。彼其于世,未数数然也。虽然,犹有未树也。夫列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子御风而行,泠然善也,旬有五日而后反。彼于致福者,未数数然也。此虽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免乎行,犹有所待者也。若夫乘天地之正,而御六气之辩,以游无穷者,彼且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恶乎待哉?故曰:至人无己,神人无功,圣人无名。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3.师说(韩愈)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古之学者必有师。师者,所以传道受业解惑也。人非生而知之者,孰能无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惑?惑而不从师,其为惑也,终不解矣。生乎吾前,其闻道也固先乎吾,吾从而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师之;生乎吾后,其闻道也亦先乎吾,吾从而师之。吾师道也,夫庸知其年之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先后生于吾乎?是故无贵无贱,无长无少,道之所存,师之所存也。</a:t>
            </a:r>
            <a:endParaRPr lang="zh-CN" altLang="en-US">
              <a:latin typeface="+mn-lt"/>
              <a:ea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嗟乎!师道之不传也久矣!欲人之无惑也难矣!古之圣人,其出人也远矣,犹且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从师而问焉;今之众人,其下圣人也亦远矣,而耻学于师。是故圣益圣,愚益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愚。圣人之所以为圣,愚人之所以为愚,其皆出于此乎?爱其子,择师而教之;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于其身也,则耻师焉,惑矣。彼童子之师,授之书而习其句读者,非吾所谓传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其道解其惑者也。句读之不知,惑之不解,或师焉,或不焉,小学而大遗,吾未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见其明也。巫医乐师百工之人,不耻相师。士大夫之族,曰师曰弟子云者,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则群聚而笑之。问之,则曰:“彼与彼年相若也,道相似也,位卑则足羞,官盛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则近谀。”呜呼!师道之不复,可知矣。巫医乐师百工之人,君子不齿,今其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智乃反不能及,其可怪也欤!</a:t>
            </a:r>
            <a:endParaRPr lang="zh-CN" altLang="en-US">
              <a:latin typeface="+mn-lt"/>
              <a:ea typeface="+mn-e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圣人无常师。孔子师郯子、苌弘、师襄、老聃。郯子之徒,其贤不及孔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子。孔子曰:三人行,则必有我师。是故弟子不必不如师,师不必贤于弟子,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闻道有先后,术业有专攻,如是而已。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李氏子蟠,年十七,好古文,六艺经传皆通习之,不拘于时,学于余。余嘉其能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行古道,作《师说》以贻之。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4.阿房宫赋(杜牧)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六王毕,四海一,蜀山兀,阿房出。覆压三百余里,隔离天日。骊山北构而西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折,直走咸阳。二川溶溶,流入宫墙。五步一楼,十步一阁;廊腰缦回,檐牙高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啄;各抱地势,钩心斗角。盘盘焉,囷囷焉,蜂房水涡,矗不知其几千万落。长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桥卧波,未云何龙?复道行空,不霁何虹?高低冥迷,不知西东。歌台暖响,春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光融融;舞殿冷袖,风雨凄凄。一日之内,一宫之间,而气候不齐。</a:t>
            </a:r>
            <a:endParaRPr lang="zh-CN" altLang="en-US">
              <a:latin typeface="+mn-lt"/>
              <a:ea typeface="+mn-ea"/>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妃嫔媵嫱,王子皇孙,辞楼下殿,辇来于秦。朝歌夜弦,为秦宫人。明星荧荧,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开妆镜也;绿云扰扰,梳晓鬟也;渭流涨腻,弃脂水也;烟斜雾横,焚椒兰也。雷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霆乍惊,宫车过也;辘辘远听,杳不知其所之也。一肌一容,尽态极妍,缦立远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视,而望幸焉。有不见者,三十六年。燕赵之收藏,韩魏之经营,齐楚之精英,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几世几年,剽掠其人,倚叠如山。一旦不能有,输来其间。鼎铛玉石,金块珠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砾,弃掷逦迤,秦人视之,亦不甚惜。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嗟乎!一人之心,千万人之心也。秦爱纷奢,人亦念其家。奈何取之尽锱铢,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用之如泥沙?使负栋之柱,多于南亩之农夫;架梁之椽,多于机上之工女;钉头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磷磷,多于在庾之粟粒;瓦缝参差,多于周身之帛缕;直栏横槛,多于九土之城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郭;管弦呕哑,多于市人之言语。使天下之人,不敢言而敢怒。独夫之心,日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益骄固。戍卒叫,函谷举,楚人一炬,可怜焦土!</a:t>
            </a:r>
            <a:endParaRPr lang="zh-CN" altLang="en-US">
              <a:latin typeface="+mn-lt"/>
              <a:ea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5098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(1)筋骨之强　下饮黄泉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(2)林寒涧肃　常有高猿长啸</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(3)往往取酒还独倾　呕哑嘲哳难为听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易错字:(1)筋;(2)啸;(3)倾,呕哑嘲哳。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p:txBody>
      </p:sp>
      <p:pic>
        <p:nvPicPr>
          <p:cNvPr id="22530" name="图片 3" descr="textimage12.jpeg"/>
          <p:cNvPicPr>
            <a:picLocks noChangeAspect="1"/>
          </p:cNvPicPr>
          <p:nvPr/>
        </p:nvPicPr>
        <p:blipFill>
          <a:blip r:embed="rId3"/>
          <a:srcRect/>
          <a:stretch>
            <a:fillRect/>
          </a:stretch>
        </p:blipFill>
        <p:spPr bwMode="auto">
          <a:xfrm>
            <a:off x="533400" y="1271588"/>
            <a:ext cx="180975" cy="190500"/>
          </a:xfrm>
          <a:prstGeom prst="rect">
            <a:avLst/>
          </a:prstGeom>
          <a:noFill/>
          <a:ln w="9525">
            <a:noFill/>
            <a:miter lim="800000"/>
            <a:headEnd/>
            <a:tailEnd/>
          </a:ln>
        </p:spPr>
      </p:pic>
      <p:pic>
        <p:nvPicPr>
          <p:cNvPr id="22531" name="图片 4" descr="textimage13.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呜呼!灭六国者六国也,非秦也;族秦者秦也,非天下也。嗟乎!使六国各爱其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人,则足以拒秦;使秦复爱六国之人,则递三世可至万世而为君,谁得而族灭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也?秦人不暇自哀,而后人哀之;后人哀之而不鉴之,亦使后人而复哀后人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5.赤壁赋(苏轼)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壬戌之秋,七月既望,苏子与客泛舟游于赤壁之下。清风徐来,水波不兴。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举酒属客,诵明月之诗,歌窈窕之章。少焉,月出于东山之上,徘徊于斗牛之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间。白露横江,水光接天。纵一苇之所如,凌万顷之茫然。浩浩乎如冯虚御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风,而不知其所止;飘飘乎如遗世独立,羽化而登仙。</a:t>
            </a:r>
            <a:endParaRPr lang="zh-CN" altLang="en-US">
              <a:latin typeface="+mn-lt"/>
              <a:ea typeface="+mn-ea"/>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于是饮酒乐甚,扣舷而歌之。歌曰:“桂棹兮兰桨,击空明兮溯流光。渺渺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兮予怀,望美人兮天一方。”客有吹洞箫者,倚歌而和之。其声呜呜然,如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怨如慕,如泣如诉,余音袅袅,不绝如缕。舞幽壑之潜蛟,泣孤舟之嫠妇。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苏子愀然,正襟危坐而问客曰:“何为其然也?”客曰:“‘月明星稀,乌鹊南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飞’,此非曹孟德之诗乎?西望夏口,东望武昌,山川相缪,郁乎苍苍,此非孟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德之困于周郎者乎?方其破荆州,下江陵,顺流而东也,舳舻千里,旌旗蔽空,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酾酒临江,横槊赋诗,固一世之雄也,而今安在哉?况吾与子渔樵于江渚之上,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侣鱼虾而友麋鹿,驾一叶之扁舟,举匏樽以相属。寄蜉蝣于天地,渺沧海之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一粟。哀吾生之须臾,羡长江之无穷。挟飞仙以遨游,抱明月而长终。知不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可乎骤得,托遗响于悲风。”</a:t>
            </a:r>
            <a:endParaRPr lang="zh-CN" altLang="en-US">
              <a:latin typeface="+mn-lt"/>
              <a:ea typeface="+mn-ea"/>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苏子曰:“客亦知夫水与月乎?逝者如斯,而未尝往也;盈虚者如彼,而卒莫消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长也。盖将自其变者而观之,则天地曾不能以一瞬;自其不变者而观之,则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物与我皆无尽也,而又何羡乎!且夫天地之间,物各有主,苟非吾之所有,虽一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毫而莫取。惟江上之清风,与山间之明月,耳得之而为声,目遇之而成色,取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之无禁,用之不竭,是造物者之无尽藏也,而吾与子之所共适。”</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客喜而笑,洗盏更酌。肴核既尽,杯盘狼籍。相与枕藉乎舟中,不知东方之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既白。</a:t>
            </a:r>
            <a:endParaRPr lang="zh-CN" altLang="en-US">
              <a:latin typeface="+mn-lt"/>
              <a:ea typeface="+mn-ea"/>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名句名篇理解型默写题汇编</a:t>
            </a:r>
            <a:endParaRPr lang="zh-CN" altLang="en-US">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高中部分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1.《劝学》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(1)人们常说“活到老,学到老”,荀子《劝学》中的“</a:t>
            </a:r>
            <a:r>
              <a:rPr lang="zh-CN" altLang="en-US" sz="2012" u="sng" kern="0" dirty="0">
                <a:solidFill>
                  <a:srgbClr val="000000"/>
                </a:solidFill>
                <a:latin typeface="Times New Roman" pitchFamily="65" charset="-122"/>
                <a:ea typeface="宋体" pitchFamily="65" charset="-122"/>
              </a:rPr>
              <a:t>学不可以已</a:t>
            </a:r>
            <a:r>
              <a:rPr lang="zh-CN" altLang="en-US" sz="2012" kern="0" dirty="0">
                <a:solidFill>
                  <a:srgbClr val="000000"/>
                </a:solidFill>
                <a:latin typeface="Times New Roman" pitchFamily="65" charset="-122"/>
                <a:ea typeface="宋体" pitchFamily="65" charset="-122"/>
              </a:rPr>
              <a:t>”印证了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这句话。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(2)韩愈《师说》中“是故弟子不必不如师,师不必贤于弟子”这句话与荀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子《劝学》中的</a:t>
            </a:r>
            <a:r>
              <a:rPr lang="zh-CN" altLang="en-US" sz="2012" u="sng" kern="0" dirty="0">
                <a:solidFill>
                  <a:srgbClr val="000000"/>
                </a:solidFill>
                <a:latin typeface="Times New Roman" pitchFamily="65" charset="-122"/>
                <a:ea typeface="宋体" pitchFamily="65" charset="-122"/>
              </a:rPr>
              <a:t>“青,取之于蓝,而青于蓝”</a:t>
            </a:r>
            <a:r>
              <a:rPr lang="zh-CN" altLang="en-US" sz="2012" kern="0" dirty="0">
                <a:solidFill>
                  <a:srgbClr val="000000"/>
                </a:solidFill>
                <a:latin typeface="Times New Roman" pitchFamily="65" charset="-122"/>
                <a:ea typeface="宋体" pitchFamily="65" charset="-122"/>
              </a:rPr>
              <a:t>观点相同。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(3)荀子在《劝学》中说,君子需要通过广泛学习来提升自己的句子是:</a:t>
            </a:r>
            <a:r>
              <a:rPr lang="zh-CN" altLang="en-US" sz="2012" u="sng" kern="0" dirty="0">
                <a:solidFill>
                  <a:srgbClr val="000000"/>
                </a:solidFill>
                <a:latin typeface="Times New Roman" pitchFamily="65" charset="-122"/>
                <a:ea typeface="宋体" pitchFamily="65" charset="-122"/>
              </a:rPr>
              <a:t>君</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子博学而日参省乎己,则知明而行无过矣。</a:t>
            </a:r>
            <a:endParaRPr lang="zh-CN" altLang="en-US">
              <a:latin typeface="+mn-lt"/>
              <a:ea typeface="+mn-ea"/>
            </a:endParaRPr>
          </a:p>
        </p:txBody>
      </p:sp>
      <p:pic>
        <p:nvPicPr>
          <p:cNvPr id="176130" name="图片 3" descr="textimage46.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(4)《劝学》开篇就提出了全文的中心论点,即“学不可以已”。在后面又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阐明了学习要持之以恒的句子是:</a:t>
            </a:r>
            <a:r>
              <a:rPr lang="zh-CN" altLang="en-US" sz="2012" u="sng" kern="0" dirty="0">
                <a:solidFill>
                  <a:srgbClr val="000000"/>
                </a:solidFill>
                <a:latin typeface="Times New Roman" pitchFamily="65" charset="-122"/>
                <a:ea typeface="宋体" pitchFamily="65" charset="-122"/>
              </a:rPr>
              <a:t>锲而舍之,朽木不折;锲而不舍,金石可</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(5)荀子在《劝学》中强调君子并非有何差异,只是善于借助外力的句子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君子生非异也,善假于物也。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(6)荀子在《劝学》中强调空想不如学习的句子是:</a:t>
            </a:r>
            <a:r>
              <a:rPr lang="zh-CN" altLang="en-US" sz="2012" u="sng" kern="0" dirty="0">
                <a:solidFill>
                  <a:srgbClr val="000000"/>
                </a:solidFill>
                <a:latin typeface="Times New Roman" pitchFamily="65" charset="-122"/>
                <a:ea typeface="宋体" pitchFamily="65" charset="-122"/>
              </a:rPr>
              <a:t>吾尝终日而思矣,不如</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须臾之所学也。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(7)荀子在《劝学》中强调学习应当用心专一,并且从正面设喻,指出即使像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蚯蚓那样弱小,如果用心专一也会有所成的句子是:</a:t>
            </a:r>
            <a:r>
              <a:rPr lang="zh-CN" altLang="en-US" sz="2012" u="sng" kern="0" dirty="0">
                <a:solidFill>
                  <a:srgbClr val="000000"/>
                </a:solidFill>
                <a:latin typeface="Times New Roman" pitchFamily="65" charset="-122"/>
                <a:ea typeface="宋体" pitchFamily="65" charset="-122"/>
              </a:rPr>
              <a:t>蚓无爪牙之利,筋骨之</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强,上食埃土,下饮黄泉,用心一也。</a:t>
            </a:r>
            <a:endParaRPr lang="zh-CN" altLang="en-US" dirty="0">
              <a:latin typeface="+mn-lt"/>
              <a:ea typeface="+mn-ea"/>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2.《逍遥游》</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(1)《逍遥游》中描绘大鹏依然有所恃的句子是:</a:t>
            </a:r>
            <a:r>
              <a:rPr lang="zh-CN" altLang="en-US" sz="2012" u="sng" kern="0" dirty="0">
                <a:solidFill>
                  <a:srgbClr val="000000"/>
                </a:solidFill>
                <a:latin typeface="Times New Roman" pitchFamily="65" charset="-122"/>
                <a:ea typeface="宋体" pitchFamily="65" charset="-122"/>
              </a:rPr>
              <a:t>抟扶摇而上者九万里,去</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以六月息者也。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(2)《逍遥游》中以“朝菌”和“蟪蛄”为例来说明“小年”一词的句子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朝菌不知晦朔,蟪蛄不知春秋。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(3)《逍遥游》中,举现实生活中很小的实物也需要依凭外物的实例与大鹏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鸟的“海运将徙”做对比,形象地说明任何事物都有所凭借的句子是:</a:t>
            </a:r>
            <a:r>
              <a:rPr lang="zh-CN" altLang="en-US" sz="2012" u="sng" kern="0" dirty="0">
                <a:solidFill>
                  <a:srgbClr val="000000"/>
                </a:solidFill>
                <a:latin typeface="Times New Roman" pitchFamily="65" charset="-122"/>
                <a:ea typeface="宋体" pitchFamily="65" charset="-122"/>
              </a:rPr>
              <a:t>野马</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也,尘埃也,生物之以息相吹也。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(4)《逍遥游》中,举现实生活中的实例,通过舟的浮动对水的依赖性,从而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得出结论来说明大鹏鸟的飞翔对风的依赖性的句子是:</a:t>
            </a:r>
            <a:r>
              <a:rPr lang="zh-CN" altLang="en-US" sz="2012" u="sng" kern="0" dirty="0">
                <a:solidFill>
                  <a:srgbClr val="000000"/>
                </a:solidFill>
                <a:latin typeface="Times New Roman" pitchFamily="65" charset="-122"/>
                <a:ea typeface="宋体" pitchFamily="65" charset="-122"/>
              </a:rPr>
              <a:t>风之积也不厚,则其</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负大翼也无力。</a:t>
            </a:r>
            <a:endParaRPr lang="zh-CN" altLang="en-US" dirty="0">
              <a:latin typeface="+mn-lt"/>
              <a:ea typeface="+mn-ea"/>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(5)《逍遥游》中,作者提出自己的观点——“无所待”才是真正的逍遥—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—后,列举了三类人的句子是:</a:t>
            </a:r>
            <a:r>
              <a:rPr lang="zh-CN" altLang="en-US" sz="2012" u="sng" kern="0" dirty="0">
                <a:solidFill>
                  <a:srgbClr val="000000"/>
                </a:solidFill>
                <a:latin typeface="Times New Roman" pitchFamily="65" charset="-122"/>
                <a:ea typeface="宋体" pitchFamily="65" charset="-122"/>
              </a:rPr>
              <a:t>至人无己,神人无功,圣人无名。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(6)《逍遥游》中,对天空的颜色成因进行了探寻,并发出了疑问的句子是:</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其正色邪?其远而无所至极邪?</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(7)《逍遥游》中,写宋荣子看淡了世间的荣辱,不会因为外界的评价而更加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奋勉或沮丧的句子是:</a:t>
            </a:r>
            <a:r>
              <a:rPr lang="zh-CN" altLang="en-US" sz="2012" u="sng" kern="0" dirty="0">
                <a:solidFill>
                  <a:srgbClr val="000000"/>
                </a:solidFill>
                <a:latin typeface="Times New Roman" pitchFamily="65" charset="-122"/>
                <a:ea typeface="宋体" pitchFamily="65" charset="-122"/>
              </a:rPr>
              <a:t>且举世誉之而不加劝,举世非之而不加沮。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(8)《逍遥游》中,当看到大鹏经过一系列的准备才能“图南”之后,蜩与学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鸠通过形象地描述自己在林中飞行和休息的样子来嘲笑大鹏鸟的句子是:</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我决起而飞,抢榆枋而止。</a:t>
            </a:r>
            <a:endParaRPr lang="zh-CN" altLang="en-US" dirty="0">
              <a:latin typeface="+mn-lt"/>
              <a:ea typeface="+mn-ea"/>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3.《师说》</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(1)《师说》中,韩愈所说的“师”,有其独特含义,他明确自己所说的老师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不是指启蒙教师的句子是:</a:t>
            </a:r>
            <a:r>
              <a:rPr lang="zh-CN" altLang="en-US" sz="2012" u="sng" kern="0" dirty="0">
                <a:solidFill>
                  <a:srgbClr val="000000"/>
                </a:solidFill>
                <a:latin typeface="Times New Roman" pitchFamily="65" charset="-122"/>
                <a:ea typeface="宋体" pitchFamily="65" charset="-122"/>
              </a:rPr>
              <a:t>彼童子之师,授之书而习其句读者,非吾所谓传</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其道解其惑者也。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(2)《师说》中从多个方面进行对比,抨击“耻学于师”的人,先用古今对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比,指出从师与不从师的两种结果,并用一个反问句推断圣人更圣明,愚人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更愚笨的原因的语句是:</a:t>
            </a:r>
            <a:r>
              <a:rPr lang="zh-CN" altLang="en-US" sz="2012" u="sng" kern="0" dirty="0">
                <a:solidFill>
                  <a:srgbClr val="000000"/>
                </a:solidFill>
                <a:latin typeface="Times New Roman" pitchFamily="65" charset="-122"/>
                <a:ea typeface="宋体" pitchFamily="65" charset="-122"/>
              </a:rPr>
              <a:t>圣人之所以为圣,愚人之所以为愚,其皆出于此乎?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(3)《师说》中以为子择师和自己不从师做对比,韩愈直接点明自己的态度,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认为这样做,最终导致的结果的语句是:</a:t>
            </a:r>
            <a:r>
              <a:rPr lang="zh-CN" altLang="en-US" sz="2012" u="sng" kern="0" dirty="0">
                <a:solidFill>
                  <a:srgbClr val="000000"/>
                </a:solidFill>
                <a:latin typeface="Times New Roman" pitchFamily="65" charset="-122"/>
                <a:ea typeface="宋体" pitchFamily="65" charset="-122"/>
              </a:rPr>
              <a:t>小学而大遗,吾未见其明也。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(4)《师说》中,韩愈认为老师的职能的语句是:</a:t>
            </a:r>
            <a:r>
              <a:rPr lang="zh-CN" altLang="en-US" sz="2012" u="sng" kern="0" dirty="0">
                <a:solidFill>
                  <a:srgbClr val="000000"/>
                </a:solidFill>
                <a:latin typeface="Times New Roman" pitchFamily="65" charset="-122"/>
                <a:ea typeface="宋体" pitchFamily="65" charset="-122"/>
              </a:rPr>
              <a:t>师者,所以传道受业解惑</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也。</a:t>
            </a:r>
            <a:r>
              <a:rPr lang="zh-CN" altLang="en-US" sz="2012" kern="0" dirty="0">
                <a:solidFill>
                  <a:srgbClr val="000000"/>
                </a:solidFill>
                <a:latin typeface="Times New Roman" pitchFamily="65" charset="-122"/>
                <a:ea typeface="宋体" pitchFamily="65" charset="-122"/>
              </a:rPr>
              <a:t>择师的标准的语句是:</a:t>
            </a:r>
            <a:r>
              <a:rPr lang="zh-CN" altLang="en-US" sz="2012" u="sng" kern="0" dirty="0">
                <a:solidFill>
                  <a:srgbClr val="000000"/>
                </a:solidFill>
                <a:latin typeface="Times New Roman" pitchFamily="65" charset="-122"/>
                <a:ea typeface="宋体" pitchFamily="65" charset="-122"/>
              </a:rPr>
              <a:t>是故无贵无贱,无长无少,道之所存,师之所存</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也。</a:t>
            </a:r>
            <a:endParaRPr lang="zh-CN" altLang="en-US" dirty="0">
              <a:latin typeface="+mn-lt"/>
              <a:ea typeface="+mn-ea"/>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(5)《师说》中,表明韩愈眼中的师生关系的语句是:</a:t>
            </a:r>
            <a:r>
              <a:rPr lang="zh-CN" altLang="en-US" sz="2012" u="sng" kern="0" dirty="0">
                <a:solidFill>
                  <a:srgbClr val="000000"/>
                </a:solidFill>
                <a:latin typeface="Times New Roman" pitchFamily="65" charset="-122"/>
                <a:ea typeface="宋体" pitchFamily="65" charset="-122"/>
              </a:rPr>
              <a:t>是故弟子不必不如师,</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师不必贤于弟子,闻道有先后,术业有专攻,如是而已。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(6)《师说》中,认为士大夫之族耻学于师的原因的语句是:</a:t>
            </a:r>
            <a:r>
              <a:rPr lang="zh-CN" altLang="en-US" sz="2012" u="sng" kern="0" dirty="0">
                <a:solidFill>
                  <a:srgbClr val="000000"/>
                </a:solidFill>
                <a:latin typeface="Times New Roman" pitchFamily="65" charset="-122"/>
                <a:ea typeface="宋体" pitchFamily="65" charset="-122"/>
              </a:rPr>
              <a:t>彼与彼年相若</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也,道相似也,位卑则足羞,官盛则近谀。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4.《阿房宫赋》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(1)古人写文章常常借古讽今。杜牧《阿房宫赋》中</a:t>
            </a:r>
            <a:r>
              <a:rPr lang="zh-CN" altLang="en-US" sz="2012" u="sng" kern="0" dirty="0">
                <a:solidFill>
                  <a:srgbClr val="000000"/>
                </a:solidFill>
                <a:latin typeface="Times New Roman" pitchFamily="65" charset="-122"/>
                <a:ea typeface="宋体" pitchFamily="65" charset="-122"/>
              </a:rPr>
              <a:t>“呜呼!灭六国者六国</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也,非秦也;族秦者秦也,非天下也”</a:t>
            </a:r>
            <a:r>
              <a:rPr lang="zh-CN" altLang="en-US" sz="2012" kern="0" dirty="0">
                <a:solidFill>
                  <a:srgbClr val="000000"/>
                </a:solidFill>
                <a:latin typeface="Times New Roman" pitchFamily="65" charset="-122"/>
                <a:ea typeface="宋体" pitchFamily="65" charset="-122"/>
              </a:rPr>
              <a:t>借秦灭亡的教训批评唐敬宗广建宫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(2)《阿房宫赋》中,通过阿房宫的兴毁揭示秦亡的历史教训,文中说:</a:t>
            </a:r>
            <a:r>
              <a:rPr lang="zh-CN" altLang="en-US" sz="2012" u="sng" kern="0" dirty="0">
                <a:solidFill>
                  <a:srgbClr val="000000"/>
                </a:solidFill>
                <a:latin typeface="Times New Roman" pitchFamily="65" charset="-122"/>
                <a:ea typeface="宋体" pitchFamily="65" charset="-122"/>
              </a:rPr>
              <a:t>“秦</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人不暇自哀,而后人哀之;后人哀之而不鉴之,亦使后人而复哀后人也。”</a:t>
            </a:r>
            <a:endParaRPr lang="zh-CN" altLang="en-US">
              <a:latin typeface="+mn-lt"/>
              <a:ea typeface="+mn-ea"/>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(3)不吸取经验教训让人痛惜,正如杜牧《阿房宫赋》中所说:</a:t>
            </a:r>
            <a:r>
              <a:rPr lang="zh-CN" altLang="en-US" sz="2012" u="sng" kern="0" dirty="0">
                <a:solidFill>
                  <a:srgbClr val="000000"/>
                </a:solidFill>
                <a:latin typeface="Times New Roman" pitchFamily="65" charset="-122"/>
                <a:ea typeface="宋体" pitchFamily="65" charset="-122"/>
              </a:rPr>
              <a:t>“后人哀之</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而不鉴之,亦使后人而复哀后人也。”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(4)《阿房宫赋》中,作者泼墨写意,粗笔勾勒,言阿房宫占地之广,状其楼阁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之高的句子是:</a:t>
            </a:r>
            <a:r>
              <a:rPr lang="zh-CN" altLang="en-US" sz="2012" u="sng" kern="0" dirty="0">
                <a:solidFill>
                  <a:srgbClr val="000000"/>
                </a:solidFill>
                <a:latin typeface="Times New Roman" pitchFamily="65" charset="-122"/>
                <a:ea typeface="宋体" pitchFamily="65" charset="-122"/>
              </a:rPr>
              <a:t>覆压三百余里,隔离天日。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(5)《阿房宫赋》中,从人们的主观感受写宫内歌舞盛况,既是以歌舞之纷繁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衬托宫殿之众多,又为下文美女充盈宫室做铺垫的句子是:</a:t>
            </a:r>
            <a:r>
              <a:rPr lang="zh-CN" altLang="en-US" sz="2012" u="sng" kern="0" dirty="0">
                <a:solidFill>
                  <a:srgbClr val="000000"/>
                </a:solidFill>
                <a:latin typeface="Times New Roman" pitchFamily="65" charset="-122"/>
                <a:ea typeface="宋体" pitchFamily="65" charset="-122"/>
              </a:rPr>
              <a:t>歌台暖响,春光</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融融;舞殿冷袖,风雨凄凄。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(6)《阿房宫赋》中,将喻体置放在前,先予以人鲜明的画面,令人惊奇,再出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现本体,解释原因,使读者印象更为强烈,以璀璨晶亮的明星来比喻纷纷打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开的妆镜的语句是:</a:t>
            </a:r>
            <a:r>
              <a:rPr lang="zh-CN" altLang="en-US" sz="2012" u="sng" kern="0" dirty="0">
                <a:solidFill>
                  <a:srgbClr val="000000"/>
                </a:solidFill>
                <a:latin typeface="Times New Roman" pitchFamily="65" charset="-122"/>
                <a:ea typeface="宋体" pitchFamily="65" charset="-122"/>
              </a:rPr>
              <a:t>明星荧荧,开妆镜也。</a:t>
            </a:r>
            <a:endParaRPr lang="zh-CN" altLang="en-US">
              <a:latin typeface="+mn-lt"/>
              <a:ea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766888"/>
          <a:ext cx="7740650" cy="4152900"/>
        </p:xfrm>
        <a:graphic>
          <a:graphicData uri="http://schemas.openxmlformats.org/drawingml/2006/table">
            <a:tbl>
              <a:tblPr/>
              <a:tblGrid>
                <a:gridCol w="1105714"/>
                <a:gridCol w="1105714"/>
                <a:gridCol w="1105714"/>
                <a:gridCol w="1105714"/>
                <a:gridCol w="1105714"/>
                <a:gridCol w="1105714"/>
                <a:gridCol w="1105714"/>
              </a:tblGrid>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高考</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试卷</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2015</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2015</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课标Ⅱ</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2014</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2014</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课标Ⅱ</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2013</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2013</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课标Ⅱ</a:t>
                      </a:r>
                    </a:p>
                  </a:txBody>
                  <a:tcPr marL="45720" marR="45720"/>
                </a:tc>
              </a:tr>
              <a:tr h="179510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所考</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篇目</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《离骚》</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《使至</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塞上》</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《念奴</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娇·赤</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壁怀古》</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《庄子·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逍遥游》</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《琵琶</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行》《赤</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壁》</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《离骚》</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《蜀道</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难》</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《春望》</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《庄子·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逍遥游》</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《行路</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难》《赤</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壁赋》</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《观刈</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麦》《阿</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房宫赋》</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《赤壁赋》</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《荀子·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劝学》</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《三峡》</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《琵琶行》</a:t>
                      </a:r>
                    </a:p>
                  </a:txBody>
                  <a:tcPr marL="45720" marR="45720"/>
                </a:tc>
              </a:tr>
              <a:tr h="969552">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涉及</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作者</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屈原、</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王维、</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苏轼</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庄子、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白居易、</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杜牧</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屈原、</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李白、</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杜甫</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庄子、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李白、</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苏轼</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白居易、</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杜牧、</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苏轼</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荀子、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郦道元、</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白居易</a:t>
                      </a:r>
                    </a:p>
                  </a:txBody>
                  <a:tcPr marL="45720" marR="45720"/>
                </a:tc>
              </a:tr>
              <a:tr h="694367">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试题</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理解型</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理解型</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理解型</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理解型</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识记型</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识记型</a:t>
                      </a:r>
                    </a:p>
                  </a:txBody>
                  <a:tcPr marL="45720" marR="45720"/>
                </a:tc>
              </a:tr>
            </a:tbl>
          </a:graphicData>
        </a:graphic>
      </p:graphicFrame>
      <p:pic>
        <p:nvPicPr>
          <p:cNvPr id="24619" name="图片 4" descr="textimage20.jpeg"/>
          <p:cNvPicPr>
            <a:picLocks noChangeAspect="1"/>
          </p:cNvPicPr>
          <p:nvPr/>
        </p:nvPicPr>
        <p:blipFill>
          <a:blip r:embed="rId3"/>
          <a:srcRect/>
          <a:stretch>
            <a:fillRect/>
          </a:stretch>
        </p:blipFill>
        <p:spPr bwMode="auto">
          <a:xfrm>
            <a:off x="428625" y="1039813"/>
            <a:ext cx="1357313" cy="379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(7)《阿房宫赋》中,既在广阔的历史背景上引出阿房宫的修建,又起到了笼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盖全篇、暗示主题的作用的句子是:</a:t>
            </a:r>
            <a:r>
              <a:rPr lang="zh-CN" altLang="en-US" sz="2012" u="sng" kern="0" dirty="0">
                <a:solidFill>
                  <a:srgbClr val="000000"/>
                </a:solidFill>
                <a:latin typeface="Times New Roman" pitchFamily="65" charset="-122"/>
                <a:ea typeface="宋体" pitchFamily="65" charset="-122"/>
              </a:rPr>
              <a:t>六王毕,四海一,蜀山兀,阿房出。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(8)《阿房宫赋》中,从最普遍的民心人性的角度,说明人心没有区别,都追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求幸福快乐,都挂念家小,对秦统治者的残民以自肥做了有力的抨击的语句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一人之心,千万人之心也。秦爱纷奢,人亦念其家。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(9)《阿房宫赋》中,总括秦的纷奢是建立在对人民的剥削和掠夺之上的,并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且还挥霍无度的语句是:</a:t>
            </a:r>
            <a:r>
              <a:rPr lang="zh-CN" altLang="en-US" sz="2012" u="sng" kern="0" dirty="0">
                <a:solidFill>
                  <a:srgbClr val="000000"/>
                </a:solidFill>
                <a:latin typeface="Times New Roman" pitchFamily="65" charset="-122"/>
                <a:ea typeface="宋体" pitchFamily="65" charset="-122"/>
              </a:rPr>
              <a:t>奈何取之尽锱铢,用之如泥沙?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(10)《阿房宫赋》中,杜牧最后总结,六国和秦国的灭亡都是由于不修自身,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咎由自取,怨不得别人的语句是:</a:t>
            </a:r>
            <a:r>
              <a:rPr lang="zh-CN" altLang="en-US" sz="2012" u="sng" kern="0" dirty="0">
                <a:solidFill>
                  <a:srgbClr val="000000"/>
                </a:solidFill>
                <a:latin typeface="Times New Roman" pitchFamily="65" charset="-122"/>
                <a:ea typeface="宋体" pitchFamily="65" charset="-122"/>
              </a:rPr>
              <a:t>灭六国者六国也,非秦也;族秦者秦也,非天</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下也。</a:t>
            </a:r>
            <a:endParaRPr lang="zh-CN" altLang="en-US" dirty="0">
              <a:latin typeface="+mn-lt"/>
              <a:ea typeface="+mn-ea"/>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5.《赤壁赋》</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(1)《赤壁赋》中写江上水汽弥漫,江水无边无际,和远方天际相接的句子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白露横江,水光接天。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(2)《赤壁赋》中概括了曹操军队在攻破荆州顺流而下的军容盛状的句子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舳舻千里,旌旗蔽空。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(3)《赤壁赋》中叙写江水流逝却始终长流不息,月亮盈亏却无所增减的哲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理的句子是:</a:t>
            </a:r>
            <a:r>
              <a:rPr lang="zh-CN" altLang="en-US" sz="2012" u="sng" kern="0" dirty="0">
                <a:solidFill>
                  <a:srgbClr val="000000"/>
                </a:solidFill>
                <a:latin typeface="Times New Roman" pitchFamily="65" charset="-122"/>
                <a:ea typeface="宋体" pitchFamily="65" charset="-122"/>
              </a:rPr>
              <a:t>逝者如斯,而未尝往也;盈虚者如彼,而卒莫消长也。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(4)《赤壁赋》中用高超的手法描写动人的音乐的句子是:</a:t>
            </a:r>
            <a:r>
              <a:rPr lang="zh-CN" altLang="en-US" sz="2012" u="sng" kern="0" dirty="0">
                <a:solidFill>
                  <a:srgbClr val="000000"/>
                </a:solidFill>
                <a:latin typeface="Times New Roman" pitchFamily="65" charset="-122"/>
                <a:ea typeface="宋体" pitchFamily="65" charset="-122"/>
              </a:rPr>
              <a:t>舞幽壑之潜蛟,</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泣孤舟之嫠妇。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(5)苏轼在《赤壁赋》中慨叹“人生短促,人很渺小”的句子是:</a:t>
            </a:r>
            <a:r>
              <a:rPr lang="zh-CN" altLang="en-US" sz="2012" u="sng" kern="0" dirty="0">
                <a:solidFill>
                  <a:srgbClr val="000000"/>
                </a:solidFill>
                <a:latin typeface="Times New Roman" pitchFamily="65" charset="-122"/>
                <a:ea typeface="宋体" pitchFamily="65" charset="-122"/>
              </a:rPr>
              <a:t>寄蜉蝣于</a:t>
            </a:r>
            <a:r>
              <a:rPr dirty="0">
                <a:latin typeface="+mn-lt"/>
                <a:ea typeface="+mn-ea"/>
              </a:rPr>
              <a:t/>
            </a:r>
            <a:br>
              <a:rPr dirty="0">
                <a:latin typeface="+mn-lt"/>
                <a:ea typeface="+mn-ea"/>
              </a:rPr>
            </a:br>
            <a:r>
              <a:rPr lang="zh-CN" altLang="en-US" sz="2012" u="sng" kern="0" dirty="0">
                <a:solidFill>
                  <a:srgbClr val="000000"/>
                </a:solidFill>
                <a:latin typeface="Times New Roman" pitchFamily="65" charset="-122"/>
                <a:ea typeface="宋体" pitchFamily="65" charset="-122"/>
              </a:rPr>
              <a:t>天地,渺沧海之一粟。</a:t>
            </a:r>
            <a:endParaRPr lang="zh-CN" altLang="en-US" dirty="0">
              <a:latin typeface="+mn-lt"/>
              <a:ea typeface="+mn-ea"/>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(6)《赤壁赋》中写清风明月为吾享用的句子是:</a:t>
            </a:r>
            <a:r>
              <a:rPr lang="zh-CN" altLang="en-US" sz="2012" u="sng" kern="0" dirty="0">
                <a:solidFill>
                  <a:srgbClr val="000000"/>
                </a:solidFill>
                <a:latin typeface="Times New Roman" pitchFamily="65" charset="-122"/>
                <a:ea typeface="宋体" pitchFamily="65" charset="-122"/>
              </a:rPr>
              <a:t>惟江上之清风,与山间之</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明月,耳得之而为声,目遇之而成色。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(7)《赤壁赋》中写清风与明月可尽情享用,无人禁止,无穷无尽的句子是:</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取之无禁,用之不竭。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(8)《赤壁赋》中写希望与神仙相交,与明月同在的句子是:</a:t>
            </a:r>
            <a:r>
              <a:rPr lang="zh-CN" altLang="en-US" sz="2012" u="sng" kern="0" dirty="0">
                <a:solidFill>
                  <a:srgbClr val="000000"/>
                </a:solidFill>
                <a:latin typeface="Times New Roman" pitchFamily="65" charset="-122"/>
                <a:ea typeface="宋体" pitchFamily="65" charset="-122"/>
              </a:rPr>
              <a:t>挟飞仙以遨游,</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抱明月而长终。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(9)《赤壁赋》中写月亮升起后,对游人依依眷恋,脉脉含情,实则表现的是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游人对明月的喜爱的句子是:</a:t>
            </a:r>
            <a:r>
              <a:rPr lang="zh-CN" altLang="en-US" sz="2012" u="sng" kern="0" dirty="0">
                <a:solidFill>
                  <a:srgbClr val="000000"/>
                </a:solidFill>
                <a:latin typeface="Times New Roman" pitchFamily="65" charset="-122"/>
                <a:ea typeface="宋体" pitchFamily="65" charset="-122"/>
              </a:rPr>
              <a:t>少焉,月出于东山之上,徘徊于斗牛之间。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(10)《赤壁赋》中写作者在江面上自由飘荡,似乎是在浩荡的宇宙间乘风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飞行,飘飘忽忽升入仙境里去的句子是:</a:t>
            </a:r>
            <a:r>
              <a:rPr lang="zh-CN" altLang="en-US" sz="2012" u="sng" kern="0" dirty="0">
                <a:solidFill>
                  <a:srgbClr val="000000"/>
                </a:solidFill>
                <a:latin typeface="Times New Roman" pitchFamily="65" charset="-122"/>
                <a:ea typeface="宋体" pitchFamily="65" charset="-122"/>
              </a:rPr>
              <a:t>浩浩乎如冯虚御风,而不知其所止;</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飘飘乎如遗世独立,羽化而登仙。</a:t>
            </a:r>
            <a:endParaRPr lang="zh-CN" altLang="en-US">
              <a:latin typeface="+mn-lt"/>
              <a:ea typeface="+mn-ea"/>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(11)《赤壁赋》中写作者引吭高歌,吟诵古代咏月的诗歌的句子是:</a:t>
            </a:r>
            <a:r>
              <a:rPr lang="zh-CN" altLang="en-US" sz="2012" u="sng" kern="0" dirty="0">
                <a:solidFill>
                  <a:srgbClr val="000000"/>
                </a:solidFill>
                <a:latin typeface="Times New Roman" pitchFamily="65" charset="-122"/>
                <a:ea typeface="宋体" pitchFamily="65" charset="-122"/>
              </a:rPr>
              <a:t>诵明月</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之诗,歌窈窕之章。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(12)《赤壁赋》中描绘秋江的爽朗和澄清,也恰好体现作者怡然自得的心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境的句子是:</a:t>
            </a:r>
            <a:r>
              <a:rPr lang="zh-CN" altLang="en-US" sz="2012" u="sng" kern="0" dirty="0">
                <a:solidFill>
                  <a:srgbClr val="000000"/>
                </a:solidFill>
                <a:latin typeface="Times New Roman" pitchFamily="65" charset="-122"/>
                <a:ea typeface="宋体" pitchFamily="65" charset="-122"/>
              </a:rPr>
              <a:t>清风徐来,水波不兴。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(13)《赤壁赋》中写客人箫声之悲伤幽怨的句子是:</a:t>
            </a:r>
            <a:r>
              <a:rPr lang="zh-CN" altLang="en-US" sz="2012" u="sng" kern="0" dirty="0">
                <a:solidFill>
                  <a:srgbClr val="000000"/>
                </a:solidFill>
                <a:latin typeface="Times New Roman" pitchFamily="65" charset="-122"/>
                <a:ea typeface="宋体" pitchFamily="65" charset="-122"/>
              </a:rPr>
              <a:t>如怨如慕,如泣如诉,余</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音袅袅,不绝如缕。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(14)《赤壁赋》中用蛟龙、嫠妇听箫声的感受来突出箫声的悲凉与幽怨的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句子是:</a:t>
            </a:r>
            <a:r>
              <a:rPr lang="zh-CN" altLang="en-US" sz="2012" u="sng" kern="0" dirty="0">
                <a:solidFill>
                  <a:srgbClr val="000000"/>
                </a:solidFill>
                <a:latin typeface="Times New Roman" pitchFamily="65" charset="-122"/>
                <a:ea typeface="宋体" pitchFamily="65" charset="-122"/>
              </a:rPr>
              <a:t>舞幽壑之潜蛟,泣孤舟之嫠妇。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(15)《赤壁赋》中以月亮做比,描写世间万物变化的规律的句子是:</a:t>
            </a:r>
            <a:r>
              <a:rPr lang="zh-CN" altLang="en-US" sz="2012" u="sng" kern="0" dirty="0">
                <a:solidFill>
                  <a:srgbClr val="000000"/>
                </a:solidFill>
                <a:latin typeface="Times New Roman" pitchFamily="65" charset="-122"/>
                <a:ea typeface="宋体" pitchFamily="65" charset="-122"/>
              </a:rPr>
              <a:t>盈虚者</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如彼,而卒莫消长也。</a:t>
            </a:r>
            <a:endParaRPr lang="zh-CN" altLang="en-US">
              <a:latin typeface="+mn-lt"/>
              <a:ea typeface="+mn-ea"/>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(16)《赤壁赋》中从不变的角度,描述人与万物的关系的句子是:</a:t>
            </a:r>
            <a:r>
              <a:rPr lang="zh-CN" altLang="en-US" sz="2012" u="sng" kern="0" dirty="0">
                <a:solidFill>
                  <a:srgbClr val="000000"/>
                </a:solidFill>
                <a:latin typeface="Times New Roman" pitchFamily="65" charset="-122"/>
                <a:ea typeface="宋体" pitchFamily="65" charset="-122"/>
              </a:rPr>
              <a:t>自其不变</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者而观之,则物与我皆无尽也。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(17)《赤壁赋》中告诉我们别人的东西虽小也不能占有的句子是:</a:t>
            </a:r>
            <a:r>
              <a:rPr lang="zh-CN" altLang="en-US" sz="2012" u="sng" kern="0" dirty="0">
                <a:solidFill>
                  <a:srgbClr val="000000"/>
                </a:solidFill>
                <a:latin typeface="Times New Roman" pitchFamily="65" charset="-122"/>
                <a:ea typeface="宋体" pitchFamily="65" charset="-122"/>
              </a:rPr>
              <a:t>苟非吾</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之所有,虽一毫而莫取。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(18)《赤壁赋》中写作者荡漾江中,与麋鹿为伴的句子是:</a:t>
            </a:r>
            <a:r>
              <a:rPr lang="zh-CN" altLang="en-US" sz="2012" u="sng" kern="0" dirty="0">
                <a:solidFill>
                  <a:srgbClr val="000000"/>
                </a:solidFill>
                <a:latin typeface="Times New Roman" pitchFamily="65" charset="-122"/>
                <a:ea typeface="宋体" pitchFamily="65" charset="-122"/>
              </a:rPr>
              <a:t>况吾与子渔樵于</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江渚之上,侣鱼虾而友麋鹿。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(19)《赤壁赋》中写作者与友人于扁舟举杯共饮的句子是:</a:t>
            </a:r>
            <a:r>
              <a:rPr lang="zh-CN" altLang="en-US" sz="2012" u="sng" kern="0" dirty="0">
                <a:solidFill>
                  <a:srgbClr val="000000"/>
                </a:solidFill>
                <a:latin typeface="Times New Roman" pitchFamily="65" charset="-122"/>
                <a:ea typeface="宋体" pitchFamily="65" charset="-122"/>
              </a:rPr>
              <a:t>驾一叶之扁舟,</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举匏樽以相属。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(20)《赤壁赋》中用比喻的修辞手法,感叹我们个人在天地间生命的短暂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和个体的渺小的句子是:</a:t>
            </a:r>
            <a:r>
              <a:rPr lang="zh-CN" altLang="en-US" sz="2012" u="sng" kern="0" dirty="0">
                <a:solidFill>
                  <a:srgbClr val="000000"/>
                </a:solidFill>
                <a:latin typeface="Times New Roman" pitchFamily="65" charset="-122"/>
                <a:ea typeface="宋体" pitchFamily="65" charset="-122"/>
              </a:rPr>
              <a:t>寄蜉蝣于天地,渺沧海之一粟。</a:t>
            </a:r>
            <a:endParaRPr lang="zh-CN" altLang="en-US">
              <a:latin typeface="+mn-lt"/>
              <a:ea typeface="+mn-ea"/>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(21)《赤壁赋》中描写作者行舟的感觉,像身上长上了翅膀的句子是:</a:t>
            </a:r>
            <a:r>
              <a:rPr lang="zh-CN" altLang="en-US" sz="2012" u="sng" kern="0" dirty="0">
                <a:solidFill>
                  <a:srgbClr val="000000"/>
                </a:solidFill>
                <a:latin typeface="Times New Roman" pitchFamily="65" charset="-122"/>
                <a:ea typeface="宋体" pitchFamily="65" charset="-122"/>
              </a:rPr>
              <a:t>飘飘</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乎如遗世独立,羽化而登仙。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(22)《赤壁赋》中,作者在饮酒后,唱出对远在天边的女子的思念的句子是: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渺渺兮予怀,望美人兮天一方。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(1)《氓》中写女子在无奈之下与男子约定婚期的句子是:</a:t>
            </a:r>
            <a:r>
              <a:rPr lang="zh-CN" altLang="en-US" sz="2012" u="sng" kern="0" dirty="0">
                <a:solidFill>
                  <a:srgbClr val="000000"/>
                </a:solidFill>
                <a:latin typeface="Times New Roman" pitchFamily="65" charset="-122"/>
                <a:ea typeface="宋体" pitchFamily="65" charset="-122"/>
              </a:rPr>
              <a:t>将子无怒,秋以</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为期。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(2)《氓》中用动物比喻女子不要沉迷爱情的句子是:</a:t>
            </a:r>
            <a:r>
              <a:rPr lang="zh-CN" altLang="en-US" sz="2012" u="sng" kern="0" dirty="0">
                <a:solidFill>
                  <a:srgbClr val="000000"/>
                </a:solidFill>
                <a:latin typeface="Times New Roman" pitchFamily="65" charset="-122"/>
                <a:ea typeface="宋体" pitchFamily="65" charset="-122"/>
              </a:rPr>
              <a:t>于嗟鸠兮,无食桑葚!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(3)《氓》中写女子家人对其不理解的句子是:</a:t>
            </a:r>
            <a:r>
              <a:rPr lang="zh-CN" altLang="en-US" sz="2012" u="sng" kern="0" dirty="0">
                <a:solidFill>
                  <a:srgbClr val="000000"/>
                </a:solidFill>
                <a:latin typeface="Times New Roman" pitchFamily="65" charset="-122"/>
                <a:ea typeface="宋体" pitchFamily="65" charset="-122"/>
              </a:rPr>
              <a:t>兄弟不知,咥其笑矣。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(4)《氓》中与“青梅竹马”意境相仿的句子是:</a:t>
            </a:r>
            <a:r>
              <a:rPr lang="zh-CN" altLang="en-US" sz="2012" u="sng" kern="0" dirty="0">
                <a:solidFill>
                  <a:srgbClr val="000000"/>
                </a:solidFill>
                <a:latin typeface="Times New Roman" pitchFamily="65" charset="-122"/>
                <a:ea typeface="宋体" pitchFamily="65" charset="-122"/>
              </a:rPr>
              <a:t>总角之宴,言笑晏晏。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(5)《氓》中写女子不愿同男子终老的句子是:</a:t>
            </a:r>
            <a:r>
              <a:rPr lang="zh-CN" altLang="en-US" sz="2012" u="sng" kern="0" dirty="0">
                <a:solidFill>
                  <a:srgbClr val="000000"/>
                </a:solidFill>
                <a:latin typeface="Times New Roman" pitchFamily="65" charset="-122"/>
                <a:ea typeface="宋体" pitchFamily="65" charset="-122"/>
              </a:rPr>
              <a:t>及尔偕老,老使我怨。</a:t>
            </a:r>
            <a:endParaRPr lang="zh-CN" altLang="en-US">
              <a:latin typeface="+mn-lt"/>
              <a:ea typeface="+mn-ea"/>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(6)《氓》中通过写桑叶凋落喻指女子年华逝去的句子是:</a:t>
            </a:r>
            <a:r>
              <a:rPr lang="zh-CN" altLang="en-US" sz="2012" u="sng" kern="0" dirty="0">
                <a:solidFill>
                  <a:srgbClr val="000000"/>
                </a:solidFill>
                <a:latin typeface="Times New Roman" pitchFamily="65" charset="-122"/>
                <a:ea typeface="宋体" pitchFamily="65" charset="-122"/>
              </a:rPr>
              <a:t>桑之落矣,其黄</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而陨。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(7)《氓》中写女子在断墙上眺望心上人,见到心上人后前后行为差异的句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子是:</a:t>
            </a:r>
            <a:r>
              <a:rPr lang="zh-CN" altLang="en-US" sz="2012" u="sng" kern="0" dirty="0">
                <a:solidFill>
                  <a:srgbClr val="000000"/>
                </a:solidFill>
                <a:latin typeface="Times New Roman" pitchFamily="65" charset="-122"/>
                <a:ea typeface="宋体" pitchFamily="65" charset="-122"/>
              </a:rPr>
              <a:t>不见复关,泣涕涟涟。既见复关,载笑载言。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(8)《氓》中写女子回忆小时候与男子嬉戏玩耍的快乐场景的句子是:</a:t>
            </a:r>
            <a:r>
              <a:rPr lang="zh-CN" altLang="en-US" sz="2012" u="sng" kern="0" dirty="0">
                <a:solidFill>
                  <a:srgbClr val="000000"/>
                </a:solidFill>
                <a:latin typeface="Times New Roman" pitchFamily="65" charset="-122"/>
                <a:ea typeface="宋体" pitchFamily="65" charset="-122"/>
              </a:rPr>
              <a:t>总角</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之宴,言笑晏晏。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(9)《氓》中写女子为人妇后早晚辛苦劳动的句子是:</a:t>
            </a:r>
            <a:r>
              <a:rPr lang="zh-CN" altLang="en-US" sz="2012" u="sng" kern="0" dirty="0">
                <a:solidFill>
                  <a:srgbClr val="000000"/>
                </a:solidFill>
                <a:latin typeface="Times New Roman" pitchFamily="65" charset="-122"/>
                <a:ea typeface="宋体" pitchFamily="65" charset="-122"/>
              </a:rPr>
              <a:t>三岁为妇,靡室劳</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矣。夙兴夜寐,靡有朝矣。</a:t>
            </a:r>
            <a:r>
              <a:rPr lang="zh-CN" altLang="en-US" sz="2012" kern="0" dirty="0">
                <a:solidFill>
                  <a:srgbClr val="000000"/>
                </a:solidFill>
                <a:latin typeface="Times New Roman" pitchFamily="65" charset="-122"/>
                <a:ea typeface="宋体" pitchFamily="65" charset="-122"/>
              </a:rPr>
              <a:t>写男子变化无常,三心二意的句子是:</a:t>
            </a:r>
            <a:r>
              <a:rPr lang="zh-CN" altLang="en-US" sz="2012" u="sng" kern="0" dirty="0">
                <a:solidFill>
                  <a:srgbClr val="000000"/>
                </a:solidFill>
                <a:latin typeface="Times New Roman" pitchFamily="65" charset="-122"/>
                <a:ea typeface="宋体" pitchFamily="65" charset="-122"/>
              </a:rPr>
              <a:t>士也罔极,</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二三其德。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(10)《氓》中,女子总述自己得出的生活经验的句子是:</a:t>
            </a:r>
            <a:r>
              <a:rPr lang="zh-CN" altLang="en-US" sz="2012" u="sng" kern="0" dirty="0">
                <a:solidFill>
                  <a:srgbClr val="000000"/>
                </a:solidFill>
                <a:latin typeface="Times New Roman" pitchFamily="65" charset="-122"/>
                <a:ea typeface="宋体" pitchFamily="65" charset="-122"/>
              </a:rPr>
              <a:t>于嗟女兮,无与士</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耽!</a:t>
            </a:r>
            <a:endParaRPr lang="zh-CN" altLang="en-US">
              <a:latin typeface="+mn-lt"/>
              <a:ea typeface="+mn-ea"/>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(11)《氓》中,女子表明自己对不幸生活的感受和决心的句子是:</a:t>
            </a:r>
            <a:r>
              <a:rPr lang="zh-CN" altLang="en-US" sz="2012" u="sng" kern="0" dirty="0">
                <a:solidFill>
                  <a:srgbClr val="000000"/>
                </a:solidFill>
                <a:latin typeface="Times New Roman" pitchFamily="65" charset="-122"/>
                <a:ea typeface="宋体" pitchFamily="65" charset="-122"/>
              </a:rPr>
              <a:t>反是不思,</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亦已焉哉!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(12)《氓》中表明女子热情、温柔的句子是:</a:t>
            </a:r>
            <a:r>
              <a:rPr lang="zh-CN" altLang="en-US" sz="2012" u="sng" kern="0" dirty="0">
                <a:solidFill>
                  <a:srgbClr val="000000"/>
                </a:solidFill>
                <a:latin typeface="Times New Roman" pitchFamily="65" charset="-122"/>
                <a:ea typeface="宋体" pitchFamily="65" charset="-122"/>
              </a:rPr>
              <a:t>既见复关,载笑载言。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7.《离骚》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(1)《离骚》中以博大的胸怀,对广大劳动人民寄予深深同情的语句是:</a:t>
            </a:r>
            <a:r>
              <a:rPr lang="zh-CN" altLang="en-US" sz="2012" u="sng" kern="0" dirty="0">
                <a:solidFill>
                  <a:srgbClr val="000000"/>
                </a:solidFill>
                <a:latin typeface="Times New Roman" pitchFamily="65" charset="-122"/>
                <a:ea typeface="宋体" pitchFamily="65" charset="-122"/>
              </a:rPr>
              <a:t>长</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太息以掩涕兮,哀民生之多艰。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(2)《离骚》中写自己虽崇尚美德约束自己,但仍然遭到贬黜的两句是:</a:t>
            </a:r>
            <a:r>
              <a:rPr lang="zh-CN" altLang="en-US" sz="2012" u="sng" kern="0" dirty="0">
                <a:solidFill>
                  <a:srgbClr val="000000"/>
                </a:solidFill>
                <a:latin typeface="Times New Roman" pitchFamily="65" charset="-122"/>
                <a:ea typeface="宋体" pitchFamily="65" charset="-122"/>
              </a:rPr>
              <a:t>余</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虽好修姱以革几羁兮,謇朝谇而夕替。</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(3)《离骚》中,诗人直抒胸臆、表白心志,写自己对美好德行的追求,至死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不改的诗句是:</a:t>
            </a:r>
            <a:r>
              <a:rPr lang="zh-CN" altLang="en-US" sz="2012" u="sng" kern="0" dirty="0">
                <a:solidFill>
                  <a:srgbClr val="000000"/>
                </a:solidFill>
                <a:latin typeface="Times New Roman" pitchFamily="65" charset="-122"/>
                <a:ea typeface="宋体" pitchFamily="65" charset="-122"/>
              </a:rPr>
              <a:t>亦余心之所善兮,虽九死其犹未悔。</a:t>
            </a:r>
            <a:endParaRPr lang="zh-CN" altLang="en-US">
              <a:latin typeface="+mn-lt"/>
              <a:ea typeface="+mn-ea"/>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(4)《离骚》中用香草做比喻说明自己遭贬黜是因为德行高尚的句子是:</a:t>
            </a:r>
            <a:r>
              <a:rPr lang="zh-CN" altLang="en-US" sz="2012" u="sng" kern="0" dirty="0">
                <a:solidFill>
                  <a:srgbClr val="000000"/>
                </a:solidFill>
                <a:latin typeface="Times New Roman" pitchFamily="65" charset="-122"/>
                <a:ea typeface="宋体" pitchFamily="65" charset="-122"/>
              </a:rPr>
              <a:t>既</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替余以蕙纟襄兮,又申之以揽茝。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(5)《离骚》中,诗人怨恨楚怀王昏聩糊涂,轻信谣言的语句是:</a:t>
            </a:r>
            <a:r>
              <a:rPr lang="zh-CN" altLang="en-US" sz="2012" u="sng" kern="0" dirty="0">
                <a:solidFill>
                  <a:srgbClr val="000000"/>
                </a:solidFill>
                <a:latin typeface="Times New Roman" pitchFamily="65" charset="-122"/>
                <a:ea typeface="宋体" pitchFamily="65" charset="-122"/>
              </a:rPr>
              <a:t>怨灵修之浩</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荡兮,终不察夫民心。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(6)《离骚》中表明自己遭到不公正对待的原因之一是在上位者的荒唐的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句子是:</a:t>
            </a:r>
            <a:r>
              <a:rPr lang="zh-CN" altLang="en-US" sz="2012" u="sng" kern="0" dirty="0">
                <a:solidFill>
                  <a:srgbClr val="000000"/>
                </a:solidFill>
                <a:latin typeface="Times New Roman" pitchFamily="65" charset="-122"/>
                <a:ea typeface="宋体" pitchFamily="65" charset="-122"/>
              </a:rPr>
              <a:t>怨灵修之浩荡兮,终不察夫民心。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(7)《离骚》中表明自己因为德行美好而遭到小人诽谤的句子是:</a:t>
            </a:r>
            <a:r>
              <a:rPr lang="zh-CN" altLang="en-US" sz="2012" u="sng" kern="0" dirty="0">
                <a:solidFill>
                  <a:srgbClr val="000000"/>
                </a:solidFill>
                <a:latin typeface="Times New Roman" pitchFamily="65" charset="-122"/>
                <a:ea typeface="宋体" pitchFamily="65" charset="-122"/>
              </a:rPr>
              <a:t>众女嫉余</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之蛾眉兮,谣诼谓余以善淫。</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(8)《离骚》中表明自己所处的社会本来就是善于投机取巧,违背规矩的现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状的句子是:</a:t>
            </a:r>
            <a:r>
              <a:rPr lang="zh-CN" altLang="en-US" sz="2012" u="sng" kern="0" dirty="0">
                <a:solidFill>
                  <a:srgbClr val="000000"/>
                </a:solidFill>
                <a:latin typeface="Times New Roman" pitchFamily="65" charset="-122"/>
                <a:ea typeface="宋体" pitchFamily="65" charset="-122"/>
              </a:rPr>
              <a:t>固时俗之工巧兮,偭规矩而改错。</a:t>
            </a:r>
            <a:endParaRPr lang="zh-CN" altLang="en-US">
              <a:latin typeface="+mn-lt"/>
              <a:ea typeface="+mn-ea"/>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(9)《离骚》中表明当时社会中的人们违背准则,把苟合取悦别人奉为信条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的句子是:</a:t>
            </a:r>
            <a:r>
              <a:rPr lang="zh-CN" altLang="en-US" sz="2012" u="sng" kern="0" dirty="0">
                <a:solidFill>
                  <a:srgbClr val="000000"/>
                </a:solidFill>
                <a:latin typeface="Times New Roman" pitchFamily="65" charset="-122"/>
                <a:ea typeface="宋体" pitchFamily="65" charset="-122"/>
              </a:rPr>
              <a:t>背绳墨以追曲兮,竞周容以为度。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(10)《离骚》中表明作者在黑暗混乱的社会中烦闷失意,走投无路的句子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a:t>
            </a:r>
            <a:r>
              <a:rPr lang="zh-CN" altLang="en-US" sz="2012" u="sng" kern="0" dirty="0">
                <a:solidFill>
                  <a:srgbClr val="000000"/>
                </a:solidFill>
                <a:latin typeface="Times New Roman" pitchFamily="65" charset="-122"/>
                <a:ea typeface="宋体" pitchFamily="65" charset="-122"/>
              </a:rPr>
              <a:t>忳郁邑余侘傺兮,吾独穷困乎此时也。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(11)《离骚》中表明作者宁可死去,也不会和世俗小人一样媚俗取巧的句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子是:</a:t>
            </a:r>
            <a:r>
              <a:rPr lang="zh-CN" altLang="en-US" sz="2012" u="sng" kern="0" dirty="0">
                <a:solidFill>
                  <a:srgbClr val="000000"/>
                </a:solidFill>
                <a:latin typeface="Times New Roman" pitchFamily="65" charset="-122"/>
                <a:ea typeface="宋体" pitchFamily="65" charset="-122"/>
              </a:rPr>
              <a:t>宁溘死以流亡兮,余不忍为此态也!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(12)《离骚》中用大鸟不合群来比喻说明自己绝不随波逐流的句子是:</a:t>
            </a:r>
            <a:r>
              <a:rPr lang="zh-CN" altLang="en-US" sz="2012" u="sng" kern="0" dirty="0">
                <a:solidFill>
                  <a:srgbClr val="000000"/>
                </a:solidFill>
                <a:latin typeface="Times New Roman" pitchFamily="65" charset="-122"/>
                <a:ea typeface="宋体" pitchFamily="65" charset="-122"/>
              </a:rPr>
              <a:t>鸷</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鸟之不群兮,自前世而固然。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(13)《离骚》中用方圆不相合说明自己和世俗小人不相容的句子是:</a:t>
            </a:r>
            <a:r>
              <a:rPr lang="zh-CN" altLang="en-US" sz="2012" u="sng" kern="0" dirty="0">
                <a:solidFill>
                  <a:srgbClr val="000000"/>
                </a:solidFill>
                <a:latin typeface="Times New Roman" pitchFamily="65" charset="-122"/>
                <a:ea typeface="宋体" pitchFamily="65" charset="-122"/>
              </a:rPr>
              <a:t>何方</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圜之能周兮?夫孰异道而相安?</a:t>
            </a:r>
            <a:endParaRPr lang="zh-CN" altLang="en-US">
              <a:latin typeface="+mn-lt"/>
              <a:ea typeface="+mn-ea"/>
            </a:endParaRPr>
          </a:p>
        </p:txBody>
      </p:sp>
    </p:spTree>
  </p:cSld>
  <p:clrMapOvr>
    <a:masterClrMapping/>
  </p:clrMapOvr>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20</TotalTime>
  <Words>30947</Words>
  <PresentationFormat>自定义</PresentationFormat>
  <Paragraphs>1003</Paragraphs>
  <Slides>161</Slides>
  <Notes>161</Notes>
  <HiddenSlides>0</HiddenSlides>
  <MMClips>0</MMClips>
  <ScaleCrop>false</ScaleCrop>
  <HeadingPairs>
    <vt:vector size="6" baseType="variant">
      <vt:variant>
        <vt:lpstr>已用的字体</vt:lpstr>
      </vt:variant>
      <vt:variant>
        <vt:i4>5</vt:i4>
      </vt:variant>
      <vt:variant>
        <vt:lpstr>演示文稿设计模板</vt:lpstr>
      </vt:variant>
      <vt:variant>
        <vt:i4>2</vt:i4>
      </vt:variant>
      <vt:variant>
        <vt:lpstr>幻灯片标题</vt:lpstr>
      </vt:variant>
      <vt:variant>
        <vt:i4>161</vt:i4>
      </vt:variant>
    </vt:vector>
  </HeadingPairs>
  <TitlesOfParts>
    <vt:vector size="168" baseType="lpstr">
      <vt:lpstr>Arial</vt:lpstr>
      <vt:lpstr>宋体</vt:lpstr>
      <vt:lpstr>Calibri</vt:lpstr>
      <vt:lpstr>黑体</vt:lpstr>
      <vt:lpstr>Times New Roman</vt:lpstr>
      <vt:lpstr>主题1</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Windows 用户</cp:lastModifiedBy>
  <cp:revision>192</cp:revision>
  <dcterms:modified xsi:type="dcterms:W3CDTF">2016-07-19T03:28:04Z</dcterms:modified>
</cp:coreProperties>
</file>