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7" r:id="rId4"/>
    <p:sldMasterId id="2147483699" r:id="rId5"/>
    <p:sldMasterId id="2147483711" r:id="rId6"/>
    <p:sldMasterId id="2147483723" r:id="rId7"/>
    <p:sldMasterId id="2147483735" r:id="rId8"/>
    <p:sldMasterId id="2147483747" r:id="rId9"/>
  </p:sldMasterIdLst>
  <p:notesMasterIdLst>
    <p:notesMasterId r:id="rId10"/>
  </p:notesMasterIdLst>
  <p:sldIdLst>
    <p:sldId id="733" r:id="rId11"/>
    <p:sldId id="587" r:id="rId12"/>
    <p:sldId id="588" r:id="rId13"/>
    <p:sldId id="275" r:id="rId14"/>
    <p:sldId id="613" r:id="rId15"/>
    <p:sldId id="593" r:id="rId16"/>
    <p:sldId id="592" r:id="rId17"/>
    <p:sldId id="614" r:id="rId18"/>
    <p:sldId id="596" r:id="rId19"/>
    <p:sldId id="616" r:id="rId20"/>
    <p:sldId id="618" r:id="rId21"/>
    <p:sldId id="281" r:id="rId22"/>
    <p:sldId id="621" r:id="rId23"/>
    <p:sldId id="622" r:id="rId24"/>
    <p:sldId id="623" r:id="rId25"/>
    <p:sldId id="294" r:id="rId26"/>
    <p:sldId id="295" r:id="rId27"/>
    <p:sldId id="296" r:id="rId28"/>
    <p:sldId id="297" r:id="rId29"/>
    <p:sldId id="601" r:id="rId30"/>
    <p:sldId id="300" r:id="rId31"/>
    <p:sldId id="301" r:id="rId32"/>
    <p:sldId id="302" r:id="rId33"/>
    <p:sldId id="303" r:id="rId34"/>
    <p:sldId id="304" r:id="rId35"/>
    <p:sldId id="828" r:id="rId36"/>
    <p:sldId id="624" r:id="rId37"/>
    <p:sldId id="602" r:id="rId38"/>
    <p:sldId id="819" r:id="rId39"/>
    <p:sldId id="390" r:id="rId40"/>
    <p:sldId id="391" r:id="rId41"/>
    <p:sldId id="392" r:id="rId42"/>
    <p:sldId id="393" r:id="rId43"/>
    <p:sldId id="395" r:id="rId44"/>
    <p:sldId id="820" r:id="rId45"/>
    <p:sldId id="315" r:id="rId46"/>
    <p:sldId id="316" r:id="rId47"/>
    <p:sldId id="317" r:id="rId48"/>
    <p:sldId id="821" r:id="rId49"/>
    <p:sldId id="738" r:id="rId50"/>
    <p:sldId id="739" r:id="rId51"/>
    <p:sldId id="397" r:id="rId52"/>
    <p:sldId id="398" r:id="rId53"/>
    <p:sldId id="886" r:id="rId54"/>
    <p:sldId id="323" r:id="rId55"/>
    <p:sldId id="736" r:id="rId56"/>
    <p:sldId id="353" r:id="rId57"/>
    <p:sldId id="406" r:id="rId58"/>
    <p:sldId id="356" r:id="rId59"/>
    <p:sldId id="331" r:id="rId60"/>
    <p:sldId id="609" r:id="rId61"/>
    <p:sldId id="610" r:id="rId62"/>
    <p:sldId id="332" r:id="rId63"/>
    <p:sldId id="506" r:id="rId64"/>
    <p:sldId id="335" r:id="rId65"/>
    <p:sldId id="337" r:id="rId66"/>
    <p:sldId id="503" r:id="rId67"/>
    <p:sldId id="740" r:id="rId68"/>
    <p:sldId id="338" r:id="rId69"/>
    <p:sldId id="339" r:id="rId70"/>
    <p:sldId id="340" r:id="rId71"/>
    <p:sldId id="341" r:id="rId72"/>
    <p:sldId id="342" r:id="rId73"/>
    <p:sldId id="343" r:id="rId74"/>
    <p:sldId id="345" r:id="rId75"/>
    <p:sldId id="346" r:id="rId76"/>
    <p:sldId id="347" r:id="rId77"/>
    <p:sldId id="348" r:id="rId78"/>
    <p:sldId id="505" r:id="rId79"/>
    <p:sldId id="507" r:id="rId80"/>
    <p:sldId id="511" r:id="rId81"/>
    <p:sldId id="510" r:id="rId82"/>
    <p:sldId id="512" r:id="rId83"/>
    <p:sldId id="607" r:id="rId84"/>
  </p:sldIdLst>
  <p:sldSz cx="9144000" cy="6858000" type="screen4x3"/>
  <p:notesSz cx="6858000" cy="9144000"/>
  <p:custDataLst>
    <p:tags r:id="rId8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399"/>
    <p:restoredTop sz="93436"/>
  </p:normalViewPr>
  <p:slideViewPr>
    <p:cSldViewPr showGuides="1">
      <p:cViewPr varScale="1">
        <p:scale>
          <a:sx n="83" d="100"/>
          <a:sy n="83" d="100"/>
        </p:scale>
        <p:origin x="-984" y="-78"/>
      </p:cViewPr>
      <p:guideLst>
        <p:guide orient="horz" pos="21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36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notesMaster" Target="notesMasters/notesMaster1.xml" /><Relationship Id="rId11" Type="http://schemas.openxmlformats.org/officeDocument/2006/relationships/slide" Target="slides/slide1.xml" /><Relationship Id="rId12" Type="http://schemas.openxmlformats.org/officeDocument/2006/relationships/slide" Target="slides/slide2.xml" /><Relationship Id="rId13" Type="http://schemas.openxmlformats.org/officeDocument/2006/relationships/slide" Target="slides/slide3.xml" /><Relationship Id="rId14" Type="http://schemas.openxmlformats.org/officeDocument/2006/relationships/slide" Target="slides/slide4.xml" /><Relationship Id="rId15" Type="http://schemas.openxmlformats.org/officeDocument/2006/relationships/slide" Target="slides/slide5.xml" /><Relationship Id="rId16" Type="http://schemas.openxmlformats.org/officeDocument/2006/relationships/slide" Target="slides/slide6.xml" /><Relationship Id="rId17" Type="http://schemas.openxmlformats.org/officeDocument/2006/relationships/slide" Target="slides/slide7.xml" /><Relationship Id="rId18" Type="http://schemas.openxmlformats.org/officeDocument/2006/relationships/slide" Target="slides/slide8.xml" /><Relationship Id="rId19" Type="http://schemas.openxmlformats.org/officeDocument/2006/relationships/slide" Target="slides/slide9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0.xml" /><Relationship Id="rId21" Type="http://schemas.openxmlformats.org/officeDocument/2006/relationships/slide" Target="slides/slide11.xml" /><Relationship Id="rId22" Type="http://schemas.openxmlformats.org/officeDocument/2006/relationships/slide" Target="slides/slide12.xml" /><Relationship Id="rId23" Type="http://schemas.openxmlformats.org/officeDocument/2006/relationships/slide" Target="slides/slide13.xml" /><Relationship Id="rId24" Type="http://schemas.openxmlformats.org/officeDocument/2006/relationships/slide" Target="slides/slide14.xml" /><Relationship Id="rId25" Type="http://schemas.openxmlformats.org/officeDocument/2006/relationships/slide" Target="slides/slide15.xml" /><Relationship Id="rId26" Type="http://schemas.openxmlformats.org/officeDocument/2006/relationships/slide" Target="slides/slide16.xml" /><Relationship Id="rId27" Type="http://schemas.openxmlformats.org/officeDocument/2006/relationships/slide" Target="slides/slide17.xml" /><Relationship Id="rId28" Type="http://schemas.openxmlformats.org/officeDocument/2006/relationships/slide" Target="slides/slide18.xml" /><Relationship Id="rId29" Type="http://schemas.openxmlformats.org/officeDocument/2006/relationships/slide" Target="slides/slide19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0.xml" /><Relationship Id="rId31" Type="http://schemas.openxmlformats.org/officeDocument/2006/relationships/slide" Target="slides/slide21.xml" /><Relationship Id="rId32" Type="http://schemas.openxmlformats.org/officeDocument/2006/relationships/slide" Target="slides/slide22.xml" /><Relationship Id="rId33" Type="http://schemas.openxmlformats.org/officeDocument/2006/relationships/slide" Target="slides/slide23.xml" /><Relationship Id="rId34" Type="http://schemas.openxmlformats.org/officeDocument/2006/relationships/slide" Target="slides/slide24.xml" /><Relationship Id="rId35" Type="http://schemas.openxmlformats.org/officeDocument/2006/relationships/slide" Target="slides/slide25.xml" /><Relationship Id="rId36" Type="http://schemas.openxmlformats.org/officeDocument/2006/relationships/slide" Target="slides/slide26.xml" /><Relationship Id="rId37" Type="http://schemas.openxmlformats.org/officeDocument/2006/relationships/slide" Target="slides/slide27.xml" /><Relationship Id="rId38" Type="http://schemas.openxmlformats.org/officeDocument/2006/relationships/slide" Target="slides/slide28.xml" /><Relationship Id="rId39" Type="http://schemas.openxmlformats.org/officeDocument/2006/relationships/slide" Target="slides/slide29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0.xml" /><Relationship Id="rId41" Type="http://schemas.openxmlformats.org/officeDocument/2006/relationships/slide" Target="slides/slide31.xml" /><Relationship Id="rId42" Type="http://schemas.openxmlformats.org/officeDocument/2006/relationships/slide" Target="slides/slide32.xml" /><Relationship Id="rId43" Type="http://schemas.openxmlformats.org/officeDocument/2006/relationships/slide" Target="slides/slide33.xml" /><Relationship Id="rId44" Type="http://schemas.openxmlformats.org/officeDocument/2006/relationships/slide" Target="slides/slide34.xml" /><Relationship Id="rId45" Type="http://schemas.openxmlformats.org/officeDocument/2006/relationships/slide" Target="slides/slide35.xml" /><Relationship Id="rId46" Type="http://schemas.openxmlformats.org/officeDocument/2006/relationships/slide" Target="slides/slide36.xml" /><Relationship Id="rId47" Type="http://schemas.openxmlformats.org/officeDocument/2006/relationships/slide" Target="slides/slide37.xml" /><Relationship Id="rId48" Type="http://schemas.openxmlformats.org/officeDocument/2006/relationships/slide" Target="slides/slide38.xml" /><Relationship Id="rId49" Type="http://schemas.openxmlformats.org/officeDocument/2006/relationships/slide" Target="slides/slide39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40.xml" /><Relationship Id="rId51" Type="http://schemas.openxmlformats.org/officeDocument/2006/relationships/slide" Target="slides/slide41.xml" /><Relationship Id="rId52" Type="http://schemas.openxmlformats.org/officeDocument/2006/relationships/slide" Target="slides/slide42.xml" /><Relationship Id="rId53" Type="http://schemas.openxmlformats.org/officeDocument/2006/relationships/slide" Target="slides/slide43.xml" /><Relationship Id="rId54" Type="http://schemas.openxmlformats.org/officeDocument/2006/relationships/slide" Target="slides/slide44.xml" /><Relationship Id="rId55" Type="http://schemas.openxmlformats.org/officeDocument/2006/relationships/slide" Target="slides/slide45.xml" /><Relationship Id="rId56" Type="http://schemas.openxmlformats.org/officeDocument/2006/relationships/slide" Target="slides/slide46.xml" /><Relationship Id="rId57" Type="http://schemas.openxmlformats.org/officeDocument/2006/relationships/slide" Target="slides/slide47.xml" /><Relationship Id="rId58" Type="http://schemas.openxmlformats.org/officeDocument/2006/relationships/slide" Target="slides/slide48.xml" /><Relationship Id="rId59" Type="http://schemas.openxmlformats.org/officeDocument/2006/relationships/slide" Target="slides/slide49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50.xml" /><Relationship Id="rId61" Type="http://schemas.openxmlformats.org/officeDocument/2006/relationships/slide" Target="slides/slide51.xml" /><Relationship Id="rId62" Type="http://schemas.openxmlformats.org/officeDocument/2006/relationships/slide" Target="slides/slide52.xml" /><Relationship Id="rId63" Type="http://schemas.openxmlformats.org/officeDocument/2006/relationships/slide" Target="slides/slide53.xml" /><Relationship Id="rId64" Type="http://schemas.openxmlformats.org/officeDocument/2006/relationships/slide" Target="slides/slide54.xml" /><Relationship Id="rId65" Type="http://schemas.openxmlformats.org/officeDocument/2006/relationships/slide" Target="slides/slide55.xml" /><Relationship Id="rId66" Type="http://schemas.openxmlformats.org/officeDocument/2006/relationships/slide" Target="slides/slide56.xml" /><Relationship Id="rId67" Type="http://schemas.openxmlformats.org/officeDocument/2006/relationships/slide" Target="slides/slide57.xml" /><Relationship Id="rId68" Type="http://schemas.openxmlformats.org/officeDocument/2006/relationships/slide" Target="slides/slide58.xml" /><Relationship Id="rId69" Type="http://schemas.openxmlformats.org/officeDocument/2006/relationships/slide" Target="slides/slide59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60.xml" /><Relationship Id="rId71" Type="http://schemas.openxmlformats.org/officeDocument/2006/relationships/slide" Target="slides/slide61.xml" /><Relationship Id="rId72" Type="http://schemas.openxmlformats.org/officeDocument/2006/relationships/slide" Target="slides/slide62.xml" /><Relationship Id="rId73" Type="http://schemas.openxmlformats.org/officeDocument/2006/relationships/slide" Target="slides/slide63.xml" /><Relationship Id="rId74" Type="http://schemas.openxmlformats.org/officeDocument/2006/relationships/slide" Target="slides/slide64.xml" /><Relationship Id="rId75" Type="http://schemas.openxmlformats.org/officeDocument/2006/relationships/slide" Target="slides/slide65.xml" /><Relationship Id="rId76" Type="http://schemas.openxmlformats.org/officeDocument/2006/relationships/slide" Target="slides/slide66.xml" /><Relationship Id="rId77" Type="http://schemas.openxmlformats.org/officeDocument/2006/relationships/slide" Target="slides/slide67.xml" /><Relationship Id="rId78" Type="http://schemas.openxmlformats.org/officeDocument/2006/relationships/slide" Target="slides/slide68.xml" /><Relationship Id="rId79" Type="http://schemas.openxmlformats.org/officeDocument/2006/relationships/slide" Target="slides/slide69.xml" /><Relationship Id="rId8" Type="http://schemas.openxmlformats.org/officeDocument/2006/relationships/slideMaster" Target="slideMasters/slideMaster8.xml" /><Relationship Id="rId80" Type="http://schemas.openxmlformats.org/officeDocument/2006/relationships/slide" Target="slides/slide70.xml" /><Relationship Id="rId81" Type="http://schemas.openxmlformats.org/officeDocument/2006/relationships/slide" Target="slides/slide71.xml" /><Relationship Id="rId82" Type="http://schemas.openxmlformats.org/officeDocument/2006/relationships/slide" Target="slides/slide72.xml" /><Relationship Id="rId83" Type="http://schemas.openxmlformats.org/officeDocument/2006/relationships/slide" Target="slides/slide73.xml" /><Relationship Id="rId84" Type="http://schemas.openxmlformats.org/officeDocument/2006/relationships/slide" Target="slides/slide74.xml" /><Relationship Id="rId85" Type="http://schemas.openxmlformats.org/officeDocument/2006/relationships/tags" Target="tags/tag6.xml" /><Relationship Id="rId86" Type="http://schemas.openxmlformats.org/officeDocument/2006/relationships/presProps" Target="presProps.xml" /><Relationship Id="rId87" Type="http://schemas.openxmlformats.org/officeDocument/2006/relationships/viewProps" Target="viewProps.xml" /><Relationship Id="rId88" Type="http://schemas.openxmlformats.org/officeDocument/2006/relationships/theme" Target="theme/theme1.xml" /><Relationship Id="rId89" Type="http://schemas.openxmlformats.org/officeDocument/2006/relationships/tableStyles" Target="tableStyles.xml" /><Relationship Id="rId9" Type="http://schemas.openxmlformats.org/officeDocument/2006/relationships/slideMaster" Target="slideMasters/slideMaster9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0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8066" name="页眉占位符 880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67" name="日期占位符 8806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0" name="幻灯片图像占位符 88067"/>
          <p:cNvSpPr>
            <a:spLocks noRo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文本占位符 88068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70" name="页脚占位符 8806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71" name="灯片编号占位符 8807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788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2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8089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3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4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4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/>
            <a:fld id="{9A0DB2DC-4C9A-4742-B13C-FB6460FD3503}" type="slidenum">
              <a:rPr lang="zh-CN" altLang="en-US" sz="1800">
                <a:latin typeface="Arial" panose="020b0604020202020204" pitchFamily="34" charset="0"/>
                <a:ea typeface="宋体" panose="02010600030101010101" pitchFamily="2" charset="-122"/>
              </a:rPr>
              <a:t>74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3175" y="-7937"/>
            <a:ext cx="8991600" cy="561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825625"/>
            <a:ext cx="7886700" cy="43513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2BC0F599-633C-4741-A81D-23B0CDEBF330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98A5B989-718F-4A53-B7F8-8E0A9757399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441960"/>
            <a:ext cx="3276600" cy="3083564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pPr fontAlgn="auto"/>
            <a:endParaRPr lang="en-US" strike="noStrike" noProof="1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3801451"/>
            <a:ext cx="338397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 fontAlgn="auto"/>
            <a:r>
              <a:rPr lang="es-ES_tradnl" sz="3150" strike="noStrike" noProof="1"/>
              <a:t>TITLE HERE</a:t>
            </a:r>
            <a:endParaRPr lang="es-ES_tradnl" strike="noStrike" noProof="1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4385250"/>
            <a:ext cx="338397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 fontAlgn="auto"/>
            <a:r>
              <a:rPr lang="es-ES_tradnl" sz="1350" strike="noStrike" noProof="1" err="1"/>
              <a:t>Ultimate Powerpoint Template</a:t>
            </a:r>
            <a:endParaRPr lang="es-ES_tradnl" strike="noStrike" noProof="1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4817825"/>
            <a:ext cx="336602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 fontAlgn="auto"/>
            <a:r>
              <a:rPr lang="en-US" sz="1080" strike="noStrike" noProof="1" err="1"/>
              <a:t>Lorem ipsum dolor sit amet, consectetur adipiscing elit. Fusce diam tortor, mattis quis dapibus vitae, euismod non purus. Maecenas ut lacus nec mauris feugiat tristique.</a:t>
            </a:r>
            <a:endParaRPr 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FF4F46A-2A39-4CF4-B551-DE95E4177A5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600">
        <p:random/>
      </p:transition>
    </mc:Choice>
    <mc:Fallback>
      <p:transition>
        <p:random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2207C0-9707-486C-B3A3-D54E53DBD36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2207C0-9707-486C-B3A3-D54E53DBD36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65AE38-EF08-4204-BE4C-321460CC7158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2207C0-9707-486C-B3A3-D54E53DBD36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image" Target="../media/image3.jpe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slideLayout" Target="../slideLayouts/slideLayout35.xml" /><Relationship Id="rId14" Type="http://schemas.openxmlformats.org/officeDocument/2006/relationships/slideLayout" Target="../slideLayouts/slideLayout36.xml" /><Relationship Id="rId15" Type="http://schemas.openxmlformats.org/officeDocument/2006/relationships/image" Target="../media/image2.png" /><Relationship Id="rId16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slideLayout" Target="../slideLayouts/slideLayout46.xml" /><Relationship Id="rId11" Type="http://schemas.openxmlformats.org/officeDocument/2006/relationships/slideLayout" Target="../slideLayouts/slideLayout47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8.xml" /><Relationship Id="rId3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0.xml" /><Relationship Id="rId5" Type="http://schemas.openxmlformats.org/officeDocument/2006/relationships/slideLayout" Target="../slideLayouts/slideLayout41.xml" /><Relationship Id="rId6" Type="http://schemas.openxmlformats.org/officeDocument/2006/relationships/slideLayout" Target="../slideLayouts/slideLayout42.xml" /><Relationship Id="rId7" Type="http://schemas.openxmlformats.org/officeDocument/2006/relationships/slideLayout" Target="../slideLayouts/slideLayout43.xml" /><Relationship Id="rId8" Type="http://schemas.openxmlformats.org/officeDocument/2006/relationships/slideLayout" Target="../slideLayouts/slideLayout44.xml" /><Relationship Id="rId9" Type="http://schemas.openxmlformats.org/officeDocument/2006/relationships/slideLayout" Target="../slideLayouts/slideLayout45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10" Type="http://schemas.openxmlformats.org/officeDocument/2006/relationships/slideLayout" Target="../slideLayouts/slideLayout57.xml" /><Relationship Id="rId11" Type="http://schemas.openxmlformats.org/officeDocument/2006/relationships/slideLayout" Target="../slideLayouts/slideLayout58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image" Target="../media/image4.jpeg" /><Relationship Id="rId15" Type="http://schemas.openxmlformats.org/officeDocument/2006/relationships/theme" Target="../theme/theme5.xml" /><Relationship Id="rId2" Type="http://schemas.openxmlformats.org/officeDocument/2006/relationships/slideLayout" Target="../slideLayouts/slideLayout49.xml" /><Relationship Id="rId3" Type="http://schemas.openxmlformats.org/officeDocument/2006/relationships/slideLayout" Target="../slideLayouts/slideLayout50.xml" /><Relationship Id="rId4" Type="http://schemas.openxmlformats.org/officeDocument/2006/relationships/slideLayout" Target="../slideLayouts/slideLayout51.xml" /><Relationship Id="rId5" Type="http://schemas.openxmlformats.org/officeDocument/2006/relationships/slideLayout" Target="../slideLayouts/slideLayout52.xml" /><Relationship Id="rId6" Type="http://schemas.openxmlformats.org/officeDocument/2006/relationships/slideLayout" Target="../slideLayouts/slideLayout53.xml" /><Relationship Id="rId7" Type="http://schemas.openxmlformats.org/officeDocument/2006/relationships/slideLayout" Target="../slideLayouts/slideLayout54.xml" /><Relationship Id="rId8" Type="http://schemas.openxmlformats.org/officeDocument/2006/relationships/slideLayout" Target="../slideLayouts/slideLayout55.xml" /><Relationship Id="rId9" Type="http://schemas.openxmlformats.org/officeDocument/2006/relationships/slideLayout" Target="../slideLayouts/slideLayout56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slideLayout" Target="../slideLayouts/slideLayout68.xml" /><Relationship Id="rId11" Type="http://schemas.openxmlformats.org/officeDocument/2006/relationships/slideLayout" Target="../slideLayouts/slideLayout69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image" Target="../media/image3.jpeg" /><Relationship Id="rId15" Type="http://schemas.openxmlformats.org/officeDocument/2006/relationships/theme" Target="../theme/theme6.xml" /><Relationship Id="rId2" Type="http://schemas.openxmlformats.org/officeDocument/2006/relationships/slideLayout" Target="../slideLayouts/slideLayout60.xml" /><Relationship Id="rId3" Type="http://schemas.openxmlformats.org/officeDocument/2006/relationships/slideLayout" Target="../slideLayouts/slideLayout61.xml" /><Relationship Id="rId4" Type="http://schemas.openxmlformats.org/officeDocument/2006/relationships/slideLayout" Target="../slideLayouts/slideLayout62.xml" /><Relationship Id="rId5" Type="http://schemas.openxmlformats.org/officeDocument/2006/relationships/slideLayout" Target="../slideLayouts/slideLayout63.xml" /><Relationship Id="rId6" Type="http://schemas.openxmlformats.org/officeDocument/2006/relationships/slideLayout" Target="../slideLayouts/slideLayout64.xml" /><Relationship Id="rId7" Type="http://schemas.openxmlformats.org/officeDocument/2006/relationships/slideLayout" Target="../slideLayouts/slideLayout65.xml" /><Relationship Id="rId8" Type="http://schemas.openxmlformats.org/officeDocument/2006/relationships/slideLayout" Target="../slideLayouts/slideLayout66.xml" /><Relationship Id="rId9" Type="http://schemas.openxmlformats.org/officeDocument/2006/relationships/slideLayout" Target="../slideLayouts/slideLayout67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10" Type="http://schemas.openxmlformats.org/officeDocument/2006/relationships/slideLayout" Target="../slideLayouts/slideLayout79.xml" /><Relationship Id="rId11" Type="http://schemas.openxmlformats.org/officeDocument/2006/relationships/slideLayout" Target="../slideLayouts/slideLayout80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image" Target="../media/image4.jpeg" /><Relationship Id="rId15" Type="http://schemas.openxmlformats.org/officeDocument/2006/relationships/theme" Target="../theme/theme7.xml" /><Relationship Id="rId2" Type="http://schemas.openxmlformats.org/officeDocument/2006/relationships/slideLayout" Target="../slideLayouts/slideLayout71.xml" /><Relationship Id="rId3" Type="http://schemas.openxmlformats.org/officeDocument/2006/relationships/slideLayout" Target="../slideLayouts/slideLayout72.xml" /><Relationship Id="rId4" Type="http://schemas.openxmlformats.org/officeDocument/2006/relationships/slideLayout" Target="../slideLayouts/slideLayout73.xml" /><Relationship Id="rId5" Type="http://schemas.openxmlformats.org/officeDocument/2006/relationships/slideLayout" Target="../slideLayouts/slideLayout74.xml" /><Relationship Id="rId6" Type="http://schemas.openxmlformats.org/officeDocument/2006/relationships/slideLayout" Target="../slideLayouts/slideLayout75.xml" /><Relationship Id="rId7" Type="http://schemas.openxmlformats.org/officeDocument/2006/relationships/slideLayout" Target="../slideLayouts/slideLayout76.xml" /><Relationship Id="rId8" Type="http://schemas.openxmlformats.org/officeDocument/2006/relationships/slideLayout" Target="../slideLayouts/slideLayout77.xml" /><Relationship Id="rId9" Type="http://schemas.openxmlformats.org/officeDocument/2006/relationships/slideLayout" Target="../slideLayouts/slideLayout78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slideLayout" Target="../slideLayouts/slideLayout90.xml" /><Relationship Id="rId11" Type="http://schemas.openxmlformats.org/officeDocument/2006/relationships/slideLayout" Target="../slideLayouts/slideLayout91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theme" Target="../theme/theme8.xml" /><Relationship Id="rId2" Type="http://schemas.openxmlformats.org/officeDocument/2006/relationships/slideLayout" Target="../slideLayouts/slideLayout82.xml" /><Relationship Id="rId3" Type="http://schemas.openxmlformats.org/officeDocument/2006/relationships/slideLayout" Target="../slideLayouts/slideLayout83.xml" /><Relationship Id="rId4" Type="http://schemas.openxmlformats.org/officeDocument/2006/relationships/slideLayout" Target="../slideLayouts/slideLayout84.xml" /><Relationship Id="rId5" Type="http://schemas.openxmlformats.org/officeDocument/2006/relationships/slideLayout" Target="../slideLayouts/slideLayout85.xml" /><Relationship Id="rId6" Type="http://schemas.openxmlformats.org/officeDocument/2006/relationships/slideLayout" Target="../slideLayouts/slideLayout86.xml" /><Relationship Id="rId7" Type="http://schemas.openxmlformats.org/officeDocument/2006/relationships/slideLayout" Target="../slideLayouts/slideLayout87.xml" /><Relationship Id="rId8" Type="http://schemas.openxmlformats.org/officeDocument/2006/relationships/slideLayout" Target="../slideLayouts/slideLayout88.xml" /><Relationship Id="rId9" Type="http://schemas.openxmlformats.org/officeDocument/2006/relationships/slideLayout" Target="../slideLayouts/slideLayout89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2.xml" /><Relationship Id="rId10" Type="http://schemas.openxmlformats.org/officeDocument/2006/relationships/slideLayout" Target="../slideLayouts/slideLayout101.xml" /><Relationship Id="rId11" Type="http://schemas.openxmlformats.org/officeDocument/2006/relationships/slideLayout" Target="../slideLayouts/slideLayout102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theme" Target="../theme/theme9.xml" /><Relationship Id="rId2" Type="http://schemas.openxmlformats.org/officeDocument/2006/relationships/slideLayout" Target="../slideLayouts/slideLayout93.xml" /><Relationship Id="rId3" Type="http://schemas.openxmlformats.org/officeDocument/2006/relationships/slideLayout" Target="../slideLayouts/slideLayout94.xml" /><Relationship Id="rId4" Type="http://schemas.openxmlformats.org/officeDocument/2006/relationships/slideLayout" Target="../slideLayouts/slideLayout95.xml" /><Relationship Id="rId5" Type="http://schemas.openxmlformats.org/officeDocument/2006/relationships/slideLayout" Target="../slideLayouts/slideLayout96.xml" /><Relationship Id="rId6" Type="http://schemas.openxmlformats.org/officeDocument/2006/relationships/slideLayout" Target="../slideLayouts/slideLayout97.xml" /><Relationship Id="rId7" Type="http://schemas.openxmlformats.org/officeDocument/2006/relationships/slideLayout" Target="../slideLayouts/slideLayout98.xml" /><Relationship Id="rId8" Type="http://schemas.openxmlformats.org/officeDocument/2006/relationships/slideLayout" Target="../slideLayouts/slideLayout99.xml" /><Relationship Id="rId9" Type="http://schemas.openxmlformats.org/officeDocument/2006/relationships/slideLayout" Target="../slideLayouts/slideLayout10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2207C0-9707-486C-B3A3-D54E53DBD36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1031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175" y="-3175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3032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2055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6350" y="0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4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ransition>
    <p:random/>
  </p:transition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2207C0-9707-486C-B3A3-D54E53DBD36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4103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175" y="-3175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pic>
        <p:nvPicPr>
          <p:cNvPr id="5127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175" y="-3175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1025"/>
          <p:cNvSpPr>
            <a:spLocks noGrp="1"/>
          </p:cNvSpPr>
          <p:nvPr>
            <p:ph type="title"/>
          </p:nvPr>
        </p:nvSpPr>
        <p:spPr>
          <a:xfrm>
            <a:off x="457200" y="3032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6151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6350" y="0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pic>
        <p:nvPicPr>
          <p:cNvPr id="7175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175" y="-3175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65AE38-EF08-4204-BE4C-321460CC7158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8199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6350" y="0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52400" y="0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2207C0-9707-486C-B3A3-D54E53DBD362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10247" name="图片 1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175" y="-3175"/>
            <a:ext cx="9150350" cy="686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6200" y="-3175"/>
            <a:ext cx="8991600" cy="421481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Relationship Id="rId4" Type="http://schemas.openxmlformats.org/officeDocument/2006/relationships/tags" Target="../tags/tag1.xml" /><Relationship Id="rId5" Type="http://schemas.openxmlformats.org/officeDocument/2006/relationships/tags" Target="../tags/tag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microsoft.com/office/2007/relationships/hdphoto" Target="../media/image12.wdp" /><Relationship Id="rId6" Type="http://schemas.openxmlformats.org/officeDocument/2006/relationships/image" Target="../media/image9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7.wmf" /><Relationship Id="rId4" Type="http://schemas.openxmlformats.org/officeDocument/2006/relationships/vmlDrawing" Target="../drawings/vmlDrawing1.v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tags" Target="../tags/tag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7.xml" /><Relationship Id="rId2" Type="http://schemas.openxmlformats.org/officeDocument/2006/relationships/tags" Target="../tags/tag4.xml" /><Relationship Id="rId3" Type="http://schemas.openxmlformats.org/officeDocument/2006/relationships/image" Target="../media/image18.gif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7.xml" /><Relationship Id="rId2" Type="http://schemas.openxmlformats.org/officeDocument/2006/relationships/tags" Target="../tags/tag5.xml" /><Relationship Id="rId3" Type="http://schemas.openxmlformats.org/officeDocument/2006/relationships/image" Target="../media/image18.gif" /><Relationship Id="rId4" Type="http://schemas.openxmlformats.org/officeDocument/2006/relationships/image" Target="../media/image19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gif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1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image" Target="../media/image13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4.jpeg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2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image" Target="../media/image1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文本框 11270"/>
          <p:cNvSpPr txBox="1"/>
          <p:nvPr/>
        </p:nvSpPr>
        <p:spPr>
          <a:xfrm>
            <a:off x="0" y="0"/>
            <a:ext cx="4968875" cy="34766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贾生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李商隐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宣室求贤访逐臣， 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贾生才调更无论。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可怜夜半虚前席，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不问苍生问鬼神。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802" name="图片 116739" descr="35m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800" y="3603625"/>
            <a:ext cx="2628900" cy="32543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6803" name="文本框 11270"/>
          <p:cNvSpPr txBox="1"/>
          <p:nvPr/>
        </p:nvSpPr>
        <p:spPr>
          <a:xfrm>
            <a:off x="4486275" y="3381375"/>
            <a:ext cx="4759325" cy="34766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贾谊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毛泽东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贾生才调世无伦，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哭泣情怀吊屈文。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梁王坠马寻常事，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何需哀伤付一生。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76804" name="图片 116739" descr="35mc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46813" y="0"/>
            <a:ext cx="2628900" cy="32543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0" y="61913"/>
            <a:ext cx="5233988" cy="3414713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36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汉文帝在宣室问求被贬谪的贤臣，贾谊的才华和格调更是无可伦比。谈至深夜</a:t>
            </a:r>
            <a:r>
              <a:rPr lang="en-US" altLang="zh-CN" sz="36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汉文帝挪动双膝靠近他，可惜他不垂询民生</a:t>
            </a:r>
            <a:r>
              <a:rPr lang="en-US" altLang="zh-CN" sz="36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穷究的却是鬼神。</a:t>
            </a:r>
            <a:endParaRPr lang="zh-CN" altLang="en-US" sz="3600" b="1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2600" y="3381375"/>
            <a:ext cx="4851400" cy="3414713"/>
          </a:xfrm>
          <a:prstGeom prst="rect">
            <a:avLst/>
          </a:prstGeom>
          <a:solidFill>
            <a:schemeClr val="accent5"/>
          </a:solidFill>
        </p:spPr>
        <p:txBody>
          <a:bodyPr wrap="square" rtlCol="0" anchor="t">
            <a:spAutoFit/>
          </a:bodyPr>
          <a:lstStyle/>
          <a:p>
            <a:pPr fontAlgn="ctr">
              <a:spcBef>
                <a:spcPct val="0"/>
              </a:spcBef>
            </a:pPr>
            <a:r>
              <a:rPr lang="en-US" altLang="zh-CN" sz="36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lang="zh-CN" altLang="en-US" sz="36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贾谊怀才不遇，空有抱负，曾深情吟咏出</a:t>
            </a:r>
            <a:r>
              <a:rPr lang="en-US" altLang="zh-CN" sz="36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《</a:t>
            </a:r>
            <a:r>
              <a:rPr lang="zh-CN" altLang="en-US" sz="36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吊屈原赋</a:t>
            </a:r>
            <a:r>
              <a:rPr lang="en-US" altLang="zh-CN" sz="36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》</a:t>
            </a:r>
            <a:r>
              <a:rPr lang="zh-CN" altLang="en-US" sz="36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。梁王落马而死本是寻常之事，贾谊又何必为此自悲自责呢，抑郁而终呢？</a:t>
            </a: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57225" y="125413"/>
            <a:ext cx="7926388" cy="1143000"/>
          </a:xfrm>
          <a:ln>
            <a:solidFill>
              <a:srgbClr val="7030A0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写作背景</a:t>
            </a:r>
            <a:endParaRPr kumimoji="0" lang="zh-CN" altLang="en-US" sz="5400" b="1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93186" name="Rectangle 4"/>
          <p:cNvSpPr/>
          <p:nvPr/>
        </p:nvSpPr>
        <p:spPr>
          <a:xfrm>
            <a:off x="47625" y="1268413"/>
            <a:ext cx="904716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zh-CN" altLang="en-US" sz="4000" b="1" strike="noStrike" noProof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贾谊生活在西汉初年，此前历春秋战国、七雄争霸而秦统一天下，到楚汉相争，汉朝建立，五百年战乱破坏，因而西汉初期，社会经济凋敝，人口减少。</a:t>
            </a:r>
            <a:endParaRPr lang="zh-CN" altLang="en-US" sz="4000" b="1" strike="noStrike" noProof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base">
              <a:lnSpc>
                <a:spcPct val="100000"/>
              </a:lnSpc>
            </a:pPr>
            <a:r>
              <a:rPr kumimoji="1" lang="zh-CN" altLang="en-US" sz="4000" b="1" strike="noStrike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作者总结秦王朝覆灭的历史教训，意在</a:t>
            </a:r>
            <a:r>
              <a:rPr kumimoji="1" lang="zh-CN" altLang="en-US" sz="4000" b="1" u="sng" strike="noStrike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借古讽今</a:t>
            </a:r>
            <a:r>
              <a:rPr kumimoji="1" lang="zh-CN" altLang="en-US" sz="4000" b="1" strike="noStrike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，即</a:t>
            </a:r>
            <a:r>
              <a:rPr kumimoji="1" lang="zh-CN" altLang="en-US" sz="4000" b="1" strike="noStrike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从反面说明“牧民之道，务在安之而已”，劝汉文帝对人民施行仁义的政策，不要重蹈秦之覆辙。</a:t>
            </a:r>
            <a:endParaRPr kumimoji="1" lang="zh-CN" altLang="en-US" sz="4000" b="1" strike="noStrike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7150" y="1049338"/>
            <a:ext cx="9028113" cy="19383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过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名词为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过失、过错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，作动词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指出</a:t>
            </a: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过失、过错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；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过秦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即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言秦之过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指出秦亡国的过失。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3138488"/>
            <a:ext cx="9085263" cy="132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论，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一种文体，古文中的所谓“论”，是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论断事理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，它包括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论政，论史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等文字。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4616450"/>
            <a:ext cx="9085263" cy="1936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《过秦论》全文分为上、中、下三篇，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课文是上篇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，中篇和下篇分论秦二世、三世的过失。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/>
        </p:nvSpPr>
        <p:spPr>
          <a:xfrm>
            <a:off x="1973263" y="128588"/>
            <a:ext cx="5646738" cy="758825"/>
          </a:xfrm>
          <a:prstGeom prst="rect">
            <a:avLst/>
          </a:prstGeom>
          <a:noFill/>
          <a:ln w="9525">
            <a:solidFill>
              <a:srgbClr val="7030A0"/>
            </a:solidFill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b="1" strike="noStrike" kern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解 题</a:t>
            </a:r>
            <a:endParaRPr kumimoji="0" lang="zh-CN" altLang="en-US" b="1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文本框 30725"/>
          <p:cNvSpPr txBox="1"/>
          <p:nvPr/>
        </p:nvSpPr>
        <p:spPr>
          <a:xfrm>
            <a:off x="2117725" y="0"/>
            <a:ext cx="52133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u="sng">
                <a:solidFill>
                  <a:srgbClr val="7030A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走进课文 整体感知</a:t>
            </a:r>
            <a:endParaRPr lang="zh-CN" altLang="en-US" sz="4800" u="sng">
              <a:solidFill>
                <a:srgbClr val="7030A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0114" name="矩形 5"/>
          <p:cNvSpPr/>
          <p:nvPr/>
        </p:nvSpPr>
        <p:spPr>
          <a:xfrm>
            <a:off x="0" y="823913"/>
            <a:ext cx="9288463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本文是一篇议论文，为什么却以大部分篇幅来叙事呢？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秦始皇夺取天下，处于“攻势”时采用了什么办法？结果如何？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秦始皇统一中国后由攻转守，就其国内来说，他的“守”策有哪些？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文章是如何描写陈涉的队伍力量之弱小的？目的是什么？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对于秦亡的原因，贾谊认为是“仁义不施而攻守之势异也”，你对此观点认可吗？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7" name="Text Box 5"/>
          <p:cNvSpPr txBox="1"/>
          <p:nvPr/>
        </p:nvSpPr>
        <p:spPr>
          <a:xfrm>
            <a:off x="0" y="611188"/>
            <a:ext cx="9144000" cy="6246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崤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函       法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度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 既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膏腴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合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宁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越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之谋     陈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轸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召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滑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翟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景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毅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逡巡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遗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镞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便        鞭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笞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系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颈       蒙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恬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黔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首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隳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名城     锋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践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华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为城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劲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弩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瓮牖氓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隶  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38" name="Text Box 7"/>
          <p:cNvSpPr txBox="1"/>
          <p:nvPr/>
        </p:nvSpPr>
        <p:spPr>
          <a:xfrm>
            <a:off x="1212850" y="1484313"/>
            <a:ext cx="24384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gāo yú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39" name="Text Box 8"/>
          <p:cNvSpPr txBox="1"/>
          <p:nvPr/>
        </p:nvSpPr>
        <p:spPr>
          <a:xfrm>
            <a:off x="4214813" y="1484313"/>
            <a:ext cx="169703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zòng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0" name="Text Box 9"/>
          <p:cNvSpPr txBox="1"/>
          <p:nvPr/>
        </p:nvSpPr>
        <p:spPr>
          <a:xfrm>
            <a:off x="7097713" y="3076575"/>
            <a:ext cx="290195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qūn xún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1" name="Text Box 10"/>
          <p:cNvSpPr txBox="1"/>
          <p:nvPr/>
        </p:nvSpPr>
        <p:spPr>
          <a:xfrm>
            <a:off x="1624013" y="5362575"/>
            <a:ext cx="1143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huī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2" name="Text Box 12"/>
          <p:cNvSpPr txBox="1"/>
          <p:nvPr/>
        </p:nvSpPr>
        <p:spPr>
          <a:xfrm>
            <a:off x="4968875" y="6069013"/>
            <a:ext cx="38163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wèng yǒu 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3" name="Text Box 18"/>
          <p:cNvSpPr txBox="1"/>
          <p:nvPr/>
        </p:nvSpPr>
        <p:spPr>
          <a:xfrm>
            <a:off x="7175500" y="3844925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chī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4" name="Text Box 23"/>
          <p:cNvSpPr txBox="1"/>
          <p:nvPr/>
        </p:nvSpPr>
        <p:spPr>
          <a:xfrm>
            <a:off x="3992563" y="5362575"/>
            <a:ext cx="161607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5" name="Text Box 24"/>
          <p:cNvSpPr txBox="1"/>
          <p:nvPr/>
        </p:nvSpPr>
        <p:spPr>
          <a:xfrm>
            <a:off x="1092200" y="777875"/>
            <a:ext cx="22066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xiáo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6" name="Text Box 13"/>
          <p:cNvSpPr txBox="1"/>
          <p:nvPr/>
        </p:nvSpPr>
        <p:spPr>
          <a:xfrm>
            <a:off x="7175500" y="6069013"/>
            <a:ext cx="246697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méng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7" name="Rectangle 3"/>
          <p:cNvSpPr/>
          <p:nvPr/>
        </p:nvSpPr>
        <p:spPr>
          <a:xfrm>
            <a:off x="1092200" y="6069013"/>
            <a:ext cx="15462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32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nǔ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8" name="Rectangle 15"/>
          <p:cNvSpPr/>
          <p:nvPr/>
        </p:nvSpPr>
        <p:spPr>
          <a:xfrm>
            <a:off x="7097713" y="2319338"/>
            <a:ext cx="1554162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shào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49" name="Text Box 21"/>
          <p:cNvSpPr txBox="1"/>
          <p:nvPr/>
        </p:nvSpPr>
        <p:spPr>
          <a:xfrm>
            <a:off x="4000183" y="777875"/>
            <a:ext cx="114300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dù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0" name="Text Box 27"/>
          <p:cNvSpPr txBox="1"/>
          <p:nvPr/>
        </p:nvSpPr>
        <p:spPr>
          <a:xfrm>
            <a:off x="1212850" y="3001963"/>
            <a:ext cx="2438400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zhái 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1" name="Text Box 20"/>
          <p:cNvSpPr txBox="1"/>
          <p:nvPr/>
        </p:nvSpPr>
        <p:spPr>
          <a:xfrm>
            <a:off x="7404100" y="777875"/>
            <a:ext cx="1246188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2" name="Rectangle 14"/>
          <p:cNvSpPr/>
          <p:nvPr/>
        </p:nvSpPr>
        <p:spPr>
          <a:xfrm>
            <a:off x="1016635" y="4656455"/>
            <a:ext cx="138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jì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3" name="Rectangle 16"/>
          <p:cNvSpPr/>
          <p:nvPr/>
        </p:nvSpPr>
        <p:spPr>
          <a:xfrm>
            <a:off x="7566025" y="5362575"/>
            <a:ext cx="1481138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huà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4" name="Text Box 25"/>
          <p:cNvSpPr txBox="1"/>
          <p:nvPr/>
        </p:nvSpPr>
        <p:spPr>
          <a:xfrm>
            <a:off x="7175500" y="1546225"/>
            <a:ext cx="243840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nìng  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5" name="Text Box 26"/>
          <p:cNvSpPr txBox="1"/>
          <p:nvPr/>
        </p:nvSpPr>
        <p:spPr>
          <a:xfrm>
            <a:off x="3916363" y="3076575"/>
            <a:ext cx="23622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yuè 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6" name="Text Box 31"/>
          <p:cNvSpPr txBox="1"/>
          <p:nvPr/>
        </p:nvSpPr>
        <p:spPr>
          <a:xfrm>
            <a:off x="1748790" y="2257425"/>
            <a:ext cx="1366838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7" name="Text Box 32"/>
          <p:cNvSpPr txBox="1"/>
          <p:nvPr/>
        </p:nvSpPr>
        <p:spPr>
          <a:xfrm>
            <a:off x="7065963" y="4656138"/>
            <a:ext cx="19812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qián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8" name="Text Box 33"/>
          <p:cNvSpPr txBox="1"/>
          <p:nvPr/>
        </p:nvSpPr>
        <p:spPr>
          <a:xfrm>
            <a:off x="3916363" y="2257425"/>
            <a:ext cx="1995487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zhěn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59" name="Text Box 34"/>
          <p:cNvSpPr txBox="1"/>
          <p:nvPr/>
        </p:nvSpPr>
        <p:spPr>
          <a:xfrm>
            <a:off x="3992563" y="4656138"/>
            <a:ext cx="161607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tián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60" name="Text Box 35"/>
          <p:cNvSpPr txBox="1"/>
          <p:nvPr/>
        </p:nvSpPr>
        <p:spPr>
          <a:xfrm>
            <a:off x="1371600" y="3902075"/>
            <a:ext cx="930275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zú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161" name="Text Box 36"/>
          <p:cNvSpPr txBox="1"/>
          <p:nvPr/>
        </p:nvSpPr>
        <p:spPr>
          <a:xfrm>
            <a:off x="3992563" y="3784600"/>
            <a:ext cx="23590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chéng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49" name="Text Box 37"/>
          <p:cNvSpPr txBox="1">
            <a:spLocks noChangeArrowheads="1"/>
          </p:cNvSpPr>
          <p:nvPr/>
        </p:nvSpPr>
        <p:spPr bwMode="auto">
          <a:xfrm>
            <a:off x="2895600" y="0"/>
            <a:ext cx="4054475" cy="904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0" cap="none" spc="0" normalizeH="0" baseline="0" noProof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字词正音1</a:t>
            </a:r>
            <a:endParaRPr kumimoji="0" lang="zh-CN" altLang="en-US" sz="4400" b="1" kern="0" cap="none" spc="0" normalizeH="0" baseline="0" noProof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1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5" grpId="0"/>
      <p:bldP spid="91149" grpId="0"/>
      <p:bldP spid="91151" grpId="0"/>
      <p:bldP spid="91138" grpId="0"/>
      <p:bldP spid="91139" grpId="0"/>
      <p:bldP spid="91154" grpId="0"/>
      <p:bldP spid="91156" grpId="0"/>
      <p:bldP spid="91158" grpId="0"/>
      <p:bldP spid="91148" grpId="0"/>
      <p:bldP spid="91150" grpId="0"/>
      <p:bldP spid="91155" grpId="0"/>
      <p:bldP spid="91140" grpId="0"/>
      <p:bldP spid="91160" grpId="0"/>
      <p:bldP spid="91161" grpId="0"/>
      <p:bldP spid="91143" grpId="0"/>
      <p:bldP spid="91152" grpId="0"/>
      <p:bldP spid="91159" grpId="0"/>
      <p:bldP spid="91157" grpId="0"/>
      <p:bldP spid="91141" grpId="0"/>
      <p:bldP spid="91144" grpId="0"/>
      <p:bldP spid="91153" grpId="0"/>
      <p:bldP spid="91147" grpId="0"/>
      <p:bldP spid="91142" grpId="0"/>
      <p:bldP spid="911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1" name="Text Box 5"/>
          <p:cNvSpPr txBox="1"/>
          <p:nvPr/>
        </p:nvSpPr>
        <p:spPr>
          <a:xfrm>
            <a:off x="0" y="665163"/>
            <a:ext cx="9144000" cy="5907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人       墨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翟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猗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顿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蹑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足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伍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阡陌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数百之众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景从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锄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棘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铦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钩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戟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长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铩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度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大       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量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力        万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同列     作</a:t>
            </a:r>
            <a:r>
              <a:rPr lang="zh-CN" altLang="en-US" sz="4000" b="1" u="sng">
                <a:latin typeface="黑体" panose="02010609060101010101" pitchFamily="49" charset="-122"/>
                <a:ea typeface="黑体" panose="02010609060101010101" pitchFamily="49" charset="-122"/>
              </a:rPr>
              <a:t>难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2" name="Text Box 22"/>
          <p:cNvSpPr txBox="1"/>
          <p:nvPr/>
        </p:nvSpPr>
        <p:spPr>
          <a:xfrm>
            <a:off x="1169988" y="1682750"/>
            <a:ext cx="171767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niè 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3" name="Text Box 20"/>
          <p:cNvSpPr txBox="1"/>
          <p:nvPr/>
        </p:nvSpPr>
        <p:spPr>
          <a:xfrm>
            <a:off x="7016750" y="1682750"/>
            <a:ext cx="2947988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qiān mò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4" name="Text Box 17"/>
          <p:cNvSpPr txBox="1"/>
          <p:nvPr/>
        </p:nvSpPr>
        <p:spPr>
          <a:xfrm>
            <a:off x="7016750" y="4962525"/>
            <a:ext cx="2681288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shèng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5" name="Text Box 19"/>
          <p:cNvSpPr txBox="1"/>
          <p:nvPr/>
        </p:nvSpPr>
        <p:spPr>
          <a:xfrm>
            <a:off x="3995738" y="1682750"/>
            <a:ext cx="229235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háng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6" name="Text Box 15"/>
          <p:cNvSpPr txBox="1"/>
          <p:nvPr/>
        </p:nvSpPr>
        <p:spPr>
          <a:xfrm>
            <a:off x="3960813" y="5865813"/>
            <a:ext cx="2265362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nàn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7" name="Text Box 14"/>
          <p:cNvSpPr txBox="1"/>
          <p:nvPr/>
        </p:nvSpPr>
        <p:spPr>
          <a:xfrm>
            <a:off x="7208838" y="869950"/>
            <a:ext cx="1077912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yī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8" name="Text Box 11"/>
          <p:cNvSpPr txBox="1"/>
          <p:nvPr/>
        </p:nvSpPr>
        <p:spPr>
          <a:xfrm>
            <a:off x="4027488" y="869950"/>
            <a:ext cx="1300162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9" name="Rectangle 7"/>
          <p:cNvSpPr/>
          <p:nvPr/>
        </p:nvSpPr>
        <p:spPr>
          <a:xfrm>
            <a:off x="2590800" y="2540000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0" name="Rectangle 11"/>
          <p:cNvSpPr/>
          <p:nvPr/>
        </p:nvSpPr>
        <p:spPr>
          <a:xfrm>
            <a:off x="1563688" y="5718175"/>
            <a:ext cx="2017712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cháo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1" name="Rectangle 4"/>
          <p:cNvSpPr/>
          <p:nvPr/>
        </p:nvSpPr>
        <p:spPr>
          <a:xfrm>
            <a:off x="1065213" y="808038"/>
            <a:ext cx="21272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zhōng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2" name="Rectangle 8"/>
          <p:cNvSpPr/>
          <p:nvPr/>
        </p:nvSpPr>
        <p:spPr>
          <a:xfrm>
            <a:off x="6913563" y="4194175"/>
            <a:ext cx="1497012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duó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3" name="Rectangle 21"/>
          <p:cNvSpPr/>
          <p:nvPr/>
        </p:nvSpPr>
        <p:spPr>
          <a:xfrm>
            <a:off x="1127125" y="4962525"/>
            <a:ext cx="156845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xié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4" name="Text Box 24"/>
          <p:cNvSpPr txBox="1"/>
          <p:nvPr/>
        </p:nvSpPr>
        <p:spPr>
          <a:xfrm>
            <a:off x="5807075" y="2479675"/>
            <a:ext cx="27654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yǐng cóng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5" name="Text Box 17"/>
          <p:cNvSpPr txBox="1"/>
          <p:nvPr/>
        </p:nvSpPr>
        <p:spPr>
          <a:xfrm>
            <a:off x="1065213" y="3327400"/>
            <a:ext cx="18240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6" name="Text Box 18"/>
          <p:cNvSpPr txBox="1"/>
          <p:nvPr/>
        </p:nvSpPr>
        <p:spPr>
          <a:xfrm>
            <a:off x="3960813" y="3327400"/>
            <a:ext cx="227965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qín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7" name="Text Box 19"/>
          <p:cNvSpPr txBox="1"/>
          <p:nvPr/>
        </p:nvSpPr>
        <p:spPr>
          <a:xfrm>
            <a:off x="6477000" y="3327400"/>
            <a:ext cx="226377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xiān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8" name="Text Box 20"/>
          <p:cNvSpPr txBox="1"/>
          <p:nvPr/>
        </p:nvSpPr>
        <p:spPr>
          <a:xfrm>
            <a:off x="3855720" y="4256088"/>
            <a:ext cx="16446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9" name="Text Box 21"/>
          <p:cNvSpPr txBox="1"/>
          <p:nvPr/>
        </p:nvSpPr>
        <p:spPr>
          <a:xfrm>
            <a:off x="3978275" y="5086350"/>
            <a:ext cx="202247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liàng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80" name="Text Box 22"/>
          <p:cNvSpPr txBox="1"/>
          <p:nvPr/>
        </p:nvSpPr>
        <p:spPr>
          <a:xfrm>
            <a:off x="1169988" y="4194175"/>
            <a:ext cx="1252537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59" name="Text Box 23"/>
          <p:cNvSpPr txBox="1">
            <a:spLocks noChangeArrowheads="1"/>
          </p:cNvSpPr>
          <p:nvPr/>
        </p:nvSpPr>
        <p:spPr bwMode="auto">
          <a:xfrm>
            <a:off x="2422525" y="0"/>
            <a:ext cx="4054475" cy="8080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0" cap="none" spc="0" normalizeH="0" baseline="0" noProof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字词正音2</a:t>
            </a:r>
            <a:endParaRPr kumimoji="0" lang="zh-CN" altLang="en-US" sz="4400" b="1" kern="0" cap="none" spc="0" normalizeH="0" baseline="0" noProof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2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2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2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1" grpId="0"/>
      <p:bldP spid="92168" grpId="0"/>
      <p:bldP spid="92167" grpId="0"/>
      <p:bldP spid="92162" grpId="0"/>
      <p:bldP spid="92165" grpId="0"/>
      <p:bldP spid="92163" grpId="0"/>
      <p:bldP spid="92169" grpId="0"/>
      <p:bldP spid="92174" grpId="0"/>
      <p:bldP spid="92175" grpId="0"/>
      <p:bldP spid="92176" grpId="0"/>
      <p:bldP spid="92177" grpId="0"/>
      <p:bldP spid="92180" grpId="0"/>
      <p:bldP spid="92178" grpId="0"/>
      <p:bldP spid="92172" grpId="0"/>
      <p:bldP spid="92173" grpId="0"/>
      <p:bldP spid="92179" grpId="0"/>
      <p:bldP spid="92164" grpId="0"/>
      <p:bldP spid="921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2163763" y="0"/>
            <a:ext cx="4816475" cy="10175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0" cap="none" spc="0" normalizeH="0" baseline="0" noProof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黑体" panose="02010609060101010101" pitchFamily="49" charset="-122"/>
                <a:cs typeface="+mj-cs"/>
              </a:rPr>
              <a:t>本文出现的多音字</a:t>
            </a:r>
            <a:endParaRPr kumimoji="0" lang="zh-CN" altLang="en-US" sz="4400" b="1" kern="0" cap="none" spc="0" normalizeH="0" baseline="0" noProof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93186" name="Rectangle 7"/>
          <p:cNvSpPr/>
          <p:nvPr/>
        </p:nvSpPr>
        <p:spPr>
          <a:xfrm>
            <a:off x="950913" y="822325"/>
            <a:ext cx="2019300" cy="1585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内立法度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度长絜大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87" name="Rectangle 8"/>
          <p:cNvSpPr/>
          <p:nvPr/>
        </p:nvSpPr>
        <p:spPr>
          <a:xfrm>
            <a:off x="5334000" y="2347913"/>
            <a:ext cx="2019300" cy="1585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合从缔交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赢粮景从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88" name="Text Box 9"/>
          <p:cNvSpPr txBox="1"/>
          <p:nvPr/>
        </p:nvSpPr>
        <p:spPr>
          <a:xfrm>
            <a:off x="5332413" y="3727450"/>
            <a:ext cx="2019300" cy="1585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相与为一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为之谋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89" name="Rectangle 10"/>
          <p:cNvSpPr/>
          <p:nvPr/>
        </p:nvSpPr>
        <p:spPr>
          <a:xfrm>
            <a:off x="5419725" y="822325"/>
            <a:ext cx="1101725" cy="1585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翟景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墨翟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0" name="Rectangle 11"/>
          <p:cNvSpPr/>
          <p:nvPr/>
        </p:nvSpPr>
        <p:spPr>
          <a:xfrm>
            <a:off x="5334000" y="5168900"/>
            <a:ext cx="3505200" cy="1585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翟景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景从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1" name="Rectangle 12"/>
          <p:cNvSpPr/>
          <p:nvPr/>
        </p:nvSpPr>
        <p:spPr>
          <a:xfrm>
            <a:off x="890588" y="3748088"/>
            <a:ext cx="2019300" cy="1585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因利乘便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万乘之势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2" name="Rectangle 13"/>
          <p:cNvSpPr/>
          <p:nvPr/>
        </p:nvSpPr>
        <p:spPr>
          <a:xfrm>
            <a:off x="950913" y="2347913"/>
            <a:ext cx="2019300" cy="1585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行伍之间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行军用兵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3" name="Text Box 14"/>
          <p:cNvSpPr txBox="1"/>
          <p:nvPr/>
        </p:nvSpPr>
        <p:spPr>
          <a:xfrm>
            <a:off x="890588" y="5162550"/>
            <a:ext cx="2019300" cy="15875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齐有孟尝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5000"/>
              </a:lnSpc>
              <a:buSzTx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百有余年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4" name="Text Box 15"/>
          <p:cNvSpPr txBox="1"/>
          <p:nvPr/>
        </p:nvSpPr>
        <p:spPr>
          <a:xfrm>
            <a:off x="60325" y="1017588"/>
            <a:ext cx="693738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度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5" name="Text Box 16"/>
          <p:cNvSpPr txBox="1"/>
          <p:nvPr/>
        </p:nvSpPr>
        <p:spPr>
          <a:xfrm>
            <a:off x="4572000" y="1017588"/>
            <a:ext cx="76200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翟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6" name="Text Box 17"/>
          <p:cNvSpPr txBox="1"/>
          <p:nvPr/>
        </p:nvSpPr>
        <p:spPr>
          <a:xfrm>
            <a:off x="0" y="2659063"/>
            <a:ext cx="69373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7" name="Text Box 18"/>
          <p:cNvSpPr txBox="1"/>
          <p:nvPr/>
        </p:nvSpPr>
        <p:spPr>
          <a:xfrm>
            <a:off x="4495800" y="2659063"/>
            <a:ext cx="639763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8" name="Text Box 19"/>
          <p:cNvSpPr txBox="1"/>
          <p:nvPr/>
        </p:nvSpPr>
        <p:spPr>
          <a:xfrm>
            <a:off x="0" y="4065588"/>
            <a:ext cx="1166813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9" name="Text Box 20"/>
          <p:cNvSpPr txBox="1"/>
          <p:nvPr/>
        </p:nvSpPr>
        <p:spPr>
          <a:xfrm>
            <a:off x="4481513" y="4102100"/>
            <a:ext cx="730250" cy="92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200" name="Text Box 21"/>
          <p:cNvSpPr txBox="1"/>
          <p:nvPr/>
        </p:nvSpPr>
        <p:spPr>
          <a:xfrm>
            <a:off x="-33337" y="5500688"/>
            <a:ext cx="1233487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201" name="Text Box 22"/>
          <p:cNvSpPr txBox="1"/>
          <p:nvPr/>
        </p:nvSpPr>
        <p:spPr>
          <a:xfrm>
            <a:off x="4495800" y="5457825"/>
            <a:ext cx="746125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buSz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202" name="AutoShape 23"/>
          <p:cNvSpPr/>
          <p:nvPr/>
        </p:nvSpPr>
        <p:spPr>
          <a:xfrm>
            <a:off x="754063" y="1254125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791" name="Text Box 8"/>
          <p:cNvSpPr txBox="1"/>
          <p:nvPr/>
        </p:nvSpPr>
        <p:spPr>
          <a:xfrm>
            <a:off x="7351713" y="2408238"/>
            <a:ext cx="1844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zòng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2" name="Text Box 21"/>
          <p:cNvSpPr txBox="1"/>
          <p:nvPr/>
        </p:nvSpPr>
        <p:spPr>
          <a:xfrm>
            <a:off x="2971800" y="822325"/>
            <a:ext cx="11430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dù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3" name="Text Box 27"/>
          <p:cNvSpPr txBox="1"/>
          <p:nvPr/>
        </p:nvSpPr>
        <p:spPr>
          <a:xfrm>
            <a:off x="6400800" y="871538"/>
            <a:ext cx="2438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zhái 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4" name="Text Box 34"/>
          <p:cNvSpPr txBox="1"/>
          <p:nvPr/>
        </p:nvSpPr>
        <p:spPr>
          <a:xfrm>
            <a:off x="6980238" y="4579938"/>
            <a:ext cx="18589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5" name="Text Box 35"/>
          <p:cNvSpPr txBox="1"/>
          <p:nvPr/>
        </p:nvSpPr>
        <p:spPr>
          <a:xfrm>
            <a:off x="2879725" y="3867150"/>
            <a:ext cx="19621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chéng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6" name="Text Box 17"/>
          <p:cNvSpPr txBox="1"/>
          <p:nvPr/>
        </p:nvSpPr>
        <p:spPr>
          <a:xfrm>
            <a:off x="2879725" y="4616450"/>
            <a:ext cx="198913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shèng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7" name="Text Box 19"/>
          <p:cNvSpPr txBox="1"/>
          <p:nvPr/>
        </p:nvSpPr>
        <p:spPr>
          <a:xfrm>
            <a:off x="2971800" y="2519363"/>
            <a:ext cx="19224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háng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8" name="Text Box 11"/>
          <p:cNvSpPr txBox="1"/>
          <p:nvPr/>
        </p:nvSpPr>
        <p:spPr>
          <a:xfrm>
            <a:off x="6521450" y="1579563"/>
            <a:ext cx="13716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99" name="Rectangle 8"/>
          <p:cNvSpPr/>
          <p:nvPr/>
        </p:nvSpPr>
        <p:spPr>
          <a:xfrm>
            <a:off x="2909888" y="1639888"/>
            <a:ext cx="137318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duó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0" name="Text Box 24"/>
          <p:cNvSpPr txBox="1"/>
          <p:nvPr/>
        </p:nvSpPr>
        <p:spPr>
          <a:xfrm>
            <a:off x="6553200" y="5981700"/>
            <a:ext cx="2286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yǐng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1" name="Rectangle 41"/>
          <p:cNvSpPr/>
          <p:nvPr/>
        </p:nvSpPr>
        <p:spPr>
          <a:xfrm>
            <a:off x="7353300" y="3165475"/>
            <a:ext cx="17907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cóng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2" name="Text Box 24"/>
          <p:cNvSpPr txBox="1"/>
          <p:nvPr/>
        </p:nvSpPr>
        <p:spPr>
          <a:xfrm>
            <a:off x="6553200" y="5218113"/>
            <a:ext cx="22860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3" name="Text Box 43"/>
          <p:cNvSpPr txBox="1"/>
          <p:nvPr/>
        </p:nvSpPr>
        <p:spPr>
          <a:xfrm>
            <a:off x="2951163" y="3165475"/>
            <a:ext cx="18208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xíng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4" name="Text Box 44"/>
          <p:cNvSpPr txBox="1"/>
          <p:nvPr/>
        </p:nvSpPr>
        <p:spPr>
          <a:xfrm>
            <a:off x="2879725" y="5251450"/>
            <a:ext cx="18589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yǒu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5" name="Text Box 45"/>
          <p:cNvSpPr txBox="1"/>
          <p:nvPr/>
        </p:nvSpPr>
        <p:spPr>
          <a:xfrm>
            <a:off x="2879725" y="5986463"/>
            <a:ext cx="14620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yòu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806" name="Text Box 46"/>
          <p:cNvSpPr txBox="1"/>
          <p:nvPr/>
        </p:nvSpPr>
        <p:spPr>
          <a:xfrm>
            <a:off x="7353300" y="3727450"/>
            <a:ext cx="14160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wéi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219" name="AutoShape 23"/>
          <p:cNvSpPr/>
          <p:nvPr/>
        </p:nvSpPr>
        <p:spPr>
          <a:xfrm>
            <a:off x="5213350" y="1254125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20" name="AutoShape 23"/>
          <p:cNvSpPr/>
          <p:nvPr/>
        </p:nvSpPr>
        <p:spPr>
          <a:xfrm>
            <a:off x="754063" y="2701925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21" name="AutoShape 23"/>
          <p:cNvSpPr/>
          <p:nvPr/>
        </p:nvSpPr>
        <p:spPr>
          <a:xfrm>
            <a:off x="5137150" y="2705100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22" name="AutoShape 23"/>
          <p:cNvSpPr/>
          <p:nvPr/>
        </p:nvSpPr>
        <p:spPr>
          <a:xfrm>
            <a:off x="693738" y="4102100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23" name="AutoShape 23"/>
          <p:cNvSpPr/>
          <p:nvPr/>
        </p:nvSpPr>
        <p:spPr>
          <a:xfrm>
            <a:off x="5135563" y="4122738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24" name="AutoShape 23"/>
          <p:cNvSpPr/>
          <p:nvPr/>
        </p:nvSpPr>
        <p:spPr>
          <a:xfrm>
            <a:off x="693738" y="5500688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225" name="AutoShape 23"/>
          <p:cNvSpPr/>
          <p:nvPr/>
        </p:nvSpPr>
        <p:spPr>
          <a:xfrm>
            <a:off x="5135563" y="5522913"/>
            <a:ext cx="196850" cy="879475"/>
          </a:xfrm>
          <a:prstGeom prst="leftBrace">
            <a:avLst>
              <a:gd name="adj1" fmla="val 2492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7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7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7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7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7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7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7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7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7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7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7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17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91" grpId="0"/>
      <p:bldP spid="117794" grpId="0"/>
      <p:bldP spid="117796" grpId="0"/>
      <p:bldP spid="117797" grpId="0"/>
      <p:bldP spid="117798" grpId="0"/>
      <p:bldP spid="117799" grpId="0"/>
      <p:bldP spid="117804" grpId="0"/>
      <p:bldP spid="117805" grpId="0"/>
      <p:bldP spid="1178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09" name="椭圆 46081"/>
          <p:cNvSpPr/>
          <p:nvPr/>
        </p:nvSpPr>
        <p:spPr>
          <a:xfrm>
            <a:off x="3810000" y="3429000"/>
            <a:ext cx="762000" cy="11430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0" name="矩形 46082"/>
          <p:cNvSpPr>
            <a:spLocks noTextEdit="1"/>
          </p:cNvSpPr>
          <p:nvPr/>
        </p:nvSpPr>
        <p:spPr>
          <a:xfrm>
            <a:off x="506413" y="1916113"/>
            <a:ext cx="8131175" cy="19716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第一自然段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3" name="矩形 47105"/>
          <p:cNvSpPr/>
          <p:nvPr/>
        </p:nvSpPr>
        <p:spPr>
          <a:xfrm>
            <a:off x="0" y="260350"/>
            <a:ext cx="9144000" cy="550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秦孝公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崤函之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雍州之地，君臣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固守以窥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周室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席卷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包举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宇内，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囊括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四海之意，并吞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八荒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之心。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圆角矩形标注 47106"/>
          <p:cNvSpPr/>
          <p:nvPr/>
        </p:nvSpPr>
        <p:spPr>
          <a:xfrm rot="5400000">
            <a:off x="1146175" y="-422275"/>
            <a:ext cx="574675" cy="1801813"/>
          </a:xfrm>
          <a:prstGeom prst="wedgeRoundRectCallout">
            <a:avLst>
              <a:gd name="adj1" fmla="val 65523"/>
              <a:gd name="adj2" fmla="val -10044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lIns="90000" tIns="46800" rIns="90000" bIns="46800"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占据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5" name="圆角矩形标注 47107"/>
          <p:cNvSpPr/>
          <p:nvPr/>
        </p:nvSpPr>
        <p:spPr>
          <a:xfrm>
            <a:off x="3276600" y="765175"/>
            <a:ext cx="1655763" cy="9350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 anchor="t"/>
          <a:lstStyle/>
          <a:p>
            <a:pPr algn="ctr"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7109" name="圆角矩形标注 47108"/>
          <p:cNvSpPr/>
          <p:nvPr/>
        </p:nvSpPr>
        <p:spPr>
          <a:xfrm>
            <a:off x="2987675" y="190500"/>
            <a:ext cx="5037138" cy="503238"/>
          </a:xfrm>
          <a:prstGeom prst="wedgeRoundRectCallout">
            <a:avLst>
              <a:gd name="adj1" fmla="val -7991"/>
              <a:gd name="adj2" fmla="val 9078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形作名,险要的地势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0" name="圆角矩形标注 47109"/>
          <p:cNvSpPr/>
          <p:nvPr/>
        </p:nvSpPr>
        <p:spPr>
          <a:xfrm>
            <a:off x="7343775" y="1509713"/>
            <a:ext cx="1673225" cy="584200"/>
          </a:xfrm>
          <a:prstGeom prst="wedgeRoundRectCallout">
            <a:avLst>
              <a:gd name="adj1" fmla="val -80361"/>
              <a:gd name="adj2" fmla="val -5881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拥有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1" name="圆角矩形标注 47110"/>
          <p:cNvSpPr/>
          <p:nvPr/>
        </p:nvSpPr>
        <p:spPr>
          <a:xfrm>
            <a:off x="3476625" y="1479550"/>
            <a:ext cx="2466975" cy="569913"/>
          </a:xfrm>
          <a:prstGeom prst="wedgeRoundRectCallout">
            <a:avLst>
              <a:gd name="adj1" fmla="val -37495"/>
              <a:gd name="adj2" fmla="val 8701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表目的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2" name="圆角矩形标注 47111"/>
          <p:cNvSpPr/>
          <p:nvPr/>
        </p:nvSpPr>
        <p:spPr>
          <a:xfrm>
            <a:off x="7137400" y="2965450"/>
            <a:ext cx="1719263" cy="577850"/>
          </a:xfrm>
          <a:prstGeom prst="wedgeRoundRectCallout">
            <a:avLst>
              <a:gd name="adj1" fmla="val -54542"/>
              <a:gd name="adj2" fmla="val -7301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并吞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3" name="圆角矩形标注 47112"/>
          <p:cNvSpPr/>
          <p:nvPr/>
        </p:nvSpPr>
        <p:spPr>
          <a:xfrm>
            <a:off x="0" y="4230688"/>
            <a:ext cx="1676400" cy="627062"/>
          </a:xfrm>
          <a:prstGeom prst="wedgeRoundRectCallout">
            <a:avLst>
              <a:gd name="adj1" fmla="val 11653"/>
              <a:gd name="adj2" fmla="val -6945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并吞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4" name="圆角矩形标注 47113"/>
          <p:cNvSpPr/>
          <p:nvPr/>
        </p:nvSpPr>
        <p:spPr>
          <a:xfrm>
            <a:off x="2794000" y="2965450"/>
            <a:ext cx="1800225" cy="577850"/>
          </a:xfrm>
          <a:prstGeom prst="wedgeRoundRectCallout">
            <a:avLst>
              <a:gd name="adj1" fmla="val 32787"/>
              <a:gd name="adj2" fmla="val -9307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窥视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5" name="圆角矩形标注 47114"/>
          <p:cNvSpPr/>
          <p:nvPr/>
        </p:nvSpPr>
        <p:spPr>
          <a:xfrm>
            <a:off x="0" y="1435100"/>
            <a:ext cx="3276600" cy="658813"/>
          </a:xfrm>
          <a:prstGeom prst="wedgeRoundRectCallout">
            <a:avLst>
              <a:gd name="adj1" fmla="val 40736"/>
              <a:gd name="adj2" fmla="val 7828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牢固地守卫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6" name="圆角矩形标注 47115"/>
          <p:cNvSpPr/>
          <p:nvPr/>
        </p:nvSpPr>
        <p:spPr>
          <a:xfrm>
            <a:off x="2119313" y="4230688"/>
            <a:ext cx="1624012" cy="627062"/>
          </a:xfrm>
          <a:prstGeom prst="wedgeRoundRectCallout">
            <a:avLst>
              <a:gd name="adj1" fmla="val 3245"/>
              <a:gd name="adj2" fmla="val -6754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并吞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7" name="圆角矩形标注 47116"/>
          <p:cNvSpPr/>
          <p:nvPr/>
        </p:nvSpPr>
        <p:spPr>
          <a:xfrm>
            <a:off x="3203575" y="4667250"/>
            <a:ext cx="5940425" cy="1535113"/>
          </a:xfrm>
          <a:prstGeom prst="wedgeRoundRectCallout">
            <a:avLst>
              <a:gd name="adj1" fmla="val 36477"/>
              <a:gd name="adj2" fmla="val -8127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八方荒远之地。宇内、四海、八荒均指天下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9" name="圆角矩形标注 47118"/>
          <p:cNvSpPr/>
          <p:nvPr/>
        </p:nvSpPr>
        <p:spPr>
          <a:xfrm>
            <a:off x="0" y="6202363"/>
            <a:ext cx="9144000" cy="544512"/>
          </a:xfrm>
          <a:prstGeom prst="wedgeRoundRectCallout">
            <a:avLst>
              <a:gd name="adj1" fmla="val -25417"/>
              <a:gd name="adj2" fmla="val 4268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席、包、囊”名作状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18" name="文本框 47117"/>
          <p:cNvSpPr txBox="1"/>
          <p:nvPr/>
        </p:nvSpPr>
        <p:spPr>
          <a:xfrm>
            <a:off x="0" y="3578225"/>
            <a:ext cx="9144000" cy="316865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秦孝公占据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崤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山，函谷关那样险固的地方，拥有雍州一带那样辽阔的地方，（秦国的）国君臣子牢固据守来（窥探）周王朝，有并吞天下，占领海内，控制全国的意图，吞并八方的野心。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7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71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71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71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7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71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471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  <p:bldP spid="47118" grpId="0"/>
      <p:bldP spid="471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57" name="矩形 48129"/>
          <p:cNvSpPr/>
          <p:nvPr/>
        </p:nvSpPr>
        <p:spPr>
          <a:xfrm>
            <a:off x="0" y="0"/>
            <a:ext cx="9144000" cy="4154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当是时也，商君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佐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之，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法度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务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耕织，修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守战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连衡而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诸侯。于是秦人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拱手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而取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西河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之外。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1" name="圆角矩形标注 48130"/>
          <p:cNvSpPr/>
          <p:nvPr/>
        </p:nvSpPr>
        <p:spPr>
          <a:xfrm>
            <a:off x="2852738" y="0"/>
            <a:ext cx="1357312" cy="649288"/>
          </a:xfrm>
          <a:prstGeom prst="wedgeRoundRectCallout">
            <a:avLst>
              <a:gd name="adj1" fmla="val 80963"/>
              <a:gd name="adj2" fmla="val 5175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辅佐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2" name="圆角矩形标注 48131"/>
          <p:cNvSpPr/>
          <p:nvPr/>
        </p:nvSpPr>
        <p:spPr>
          <a:xfrm>
            <a:off x="4449763" y="0"/>
            <a:ext cx="1944687" cy="577850"/>
          </a:xfrm>
          <a:prstGeom prst="wedgeRoundRectCallout">
            <a:avLst>
              <a:gd name="adj1" fmla="val 43532"/>
              <a:gd name="adj2" fmla="val 8886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在内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4" name="圆角矩形标注 48133"/>
          <p:cNvSpPr/>
          <p:nvPr/>
        </p:nvSpPr>
        <p:spPr>
          <a:xfrm>
            <a:off x="6492875" y="0"/>
            <a:ext cx="2651125" cy="577850"/>
          </a:xfrm>
          <a:prstGeom prst="wedgeRoundRectCallout">
            <a:avLst>
              <a:gd name="adj1" fmla="val -15037"/>
              <a:gd name="adj2" fmla="val 72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法令制度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5" name="圆角矩形标注 48134"/>
          <p:cNvSpPr/>
          <p:nvPr/>
        </p:nvSpPr>
        <p:spPr>
          <a:xfrm>
            <a:off x="0" y="1282700"/>
            <a:ext cx="1787525" cy="577850"/>
          </a:xfrm>
          <a:prstGeom prst="wedgeRoundRectCallout">
            <a:avLst>
              <a:gd name="adj1" fmla="val -28125"/>
              <a:gd name="adj2" fmla="val 7329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致力于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6" name="圆角矩形标注 48135"/>
          <p:cNvSpPr/>
          <p:nvPr/>
        </p:nvSpPr>
        <p:spPr>
          <a:xfrm>
            <a:off x="1900238" y="1262063"/>
            <a:ext cx="2824162" cy="620712"/>
          </a:xfrm>
          <a:prstGeom prst="wedgeRoundRectCallout">
            <a:avLst>
              <a:gd name="adj1" fmla="val 6972"/>
              <a:gd name="adj2" fmla="val 6668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防守和作战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7" name="圆角矩形标注 48136"/>
          <p:cNvSpPr/>
          <p:nvPr/>
        </p:nvSpPr>
        <p:spPr>
          <a:xfrm>
            <a:off x="4886325" y="1282700"/>
            <a:ext cx="1393825" cy="600075"/>
          </a:xfrm>
          <a:prstGeom prst="wedgeRoundRectCallout">
            <a:avLst>
              <a:gd name="adj1" fmla="val -42708"/>
              <a:gd name="adj2" fmla="val 7714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器械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8" name="圆角矩形标注 48137"/>
          <p:cNvSpPr/>
          <p:nvPr/>
        </p:nvSpPr>
        <p:spPr>
          <a:xfrm>
            <a:off x="6765925" y="1290638"/>
            <a:ext cx="1328738" cy="592137"/>
          </a:xfrm>
          <a:prstGeom prst="wedgeRoundRectCallout">
            <a:avLst>
              <a:gd name="adj1" fmla="val -98398"/>
              <a:gd name="adj2" fmla="val 7832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对外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39" name="圆角矩形标注 48138"/>
          <p:cNvSpPr/>
          <p:nvPr/>
        </p:nvSpPr>
        <p:spPr>
          <a:xfrm>
            <a:off x="3400425" y="2657475"/>
            <a:ext cx="5743575" cy="642938"/>
          </a:xfrm>
          <a:prstGeom prst="wedgeRoundRectCallout">
            <a:avLst>
              <a:gd name="adj1" fmla="val 33968"/>
              <a:gd name="adj2" fmla="val -680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使动用法，使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争斗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40" name="圆角矩形标注 48139"/>
          <p:cNvSpPr/>
          <p:nvPr/>
        </p:nvSpPr>
        <p:spPr>
          <a:xfrm>
            <a:off x="2730500" y="4076700"/>
            <a:ext cx="3425825" cy="1147763"/>
          </a:xfrm>
          <a:prstGeom prst="wedgeRoundRectCallout">
            <a:avLst>
              <a:gd name="adj1" fmla="val -2694"/>
              <a:gd name="adj2" fmla="val -65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两手相合，形容毫不费力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41" name="圆角矩形标注 48140"/>
          <p:cNvSpPr/>
          <p:nvPr/>
        </p:nvSpPr>
        <p:spPr>
          <a:xfrm>
            <a:off x="6389688" y="4076700"/>
            <a:ext cx="2754312" cy="704850"/>
          </a:xfrm>
          <a:prstGeom prst="wedgeRoundRectCallout">
            <a:avLst>
              <a:gd name="adj1" fmla="val -17912"/>
              <a:gd name="adj2" fmla="val -6507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黄河以西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8142" name="文本框 48141"/>
          <p:cNvSpPr txBox="1"/>
          <p:nvPr/>
        </p:nvSpPr>
        <p:spPr>
          <a:xfrm>
            <a:off x="-38100" y="3689350"/>
            <a:ext cx="9182100" cy="316865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在这时，商鞅辅佐秦孝公，在国内建立法律制度，致力于耕种纺织，修造防守进攻的武器，对外实行连横，来使诸侯各国相斗。于是秦国人毫不费力地取得了黄河以西的大片土地。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8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481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481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481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481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481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481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  <p:bldP spid="48141" grpId="0"/>
      <p:bldP spid="481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文本框 49153"/>
          <p:cNvSpPr txBox="1"/>
          <p:nvPr/>
        </p:nvSpPr>
        <p:spPr>
          <a:xfrm>
            <a:off x="2403475" y="133350"/>
            <a:ext cx="4095750" cy="7683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第一段主要内容</a:t>
            </a:r>
            <a:endParaRPr lang="zh-CN" altLang="en-US" sz="4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7282" name="文本框 49155"/>
          <p:cNvSpPr txBox="1"/>
          <p:nvPr/>
        </p:nvSpPr>
        <p:spPr>
          <a:xfrm>
            <a:off x="0" y="2146300"/>
            <a:ext cx="9144000" cy="440055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地利：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雄心：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人和：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政通：</a:t>
            </a:r>
            <a:b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成果：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3" name="文本框 49156"/>
          <p:cNvSpPr txBox="1"/>
          <p:nvPr/>
        </p:nvSpPr>
        <p:spPr>
          <a:xfrm>
            <a:off x="2124075" y="1078230"/>
            <a:ext cx="4654550" cy="89058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秦王朝势力的崛起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7284" name="文本框 1"/>
          <p:cNvSpPr txBox="1"/>
          <p:nvPr/>
        </p:nvSpPr>
        <p:spPr>
          <a:xfrm>
            <a:off x="1552575" y="2146300"/>
            <a:ext cx="661670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据崤函之固、拥雍州之地。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5" name="文本框 2"/>
          <p:cNvSpPr txBox="1"/>
          <p:nvPr/>
        </p:nvSpPr>
        <p:spPr>
          <a:xfrm>
            <a:off x="0" y="2768600"/>
            <a:ext cx="9142413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窥周室，有席卷天下，包举宇内，囊括四海之意，并吞八荒之心。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6" name="文本框 3"/>
          <p:cNvSpPr txBox="1"/>
          <p:nvPr/>
        </p:nvSpPr>
        <p:spPr>
          <a:xfrm>
            <a:off x="1552575" y="3994150"/>
            <a:ext cx="295910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君臣固守。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7" name="文本框 4"/>
          <p:cNvSpPr txBox="1"/>
          <p:nvPr/>
        </p:nvSpPr>
        <p:spPr>
          <a:xfrm>
            <a:off x="52388" y="4587875"/>
            <a:ext cx="9037637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内立法度，务耕织，修守战之具；   外连衡而斗诸侯。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8" name="文本框 5"/>
          <p:cNvSpPr txBox="1"/>
          <p:nvPr/>
        </p:nvSpPr>
        <p:spPr>
          <a:xfrm>
            <a:off x="1552575" y="5840413"/>
            <a:ext cx="52260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拱手而取西河之外。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5" grpId="0"/>
      <p:bldP spid="97286" grpId="0"/>
      <p:bldP spid="97287" grpId="0"/>
      <p:bldP spid="97288" grpId="0"/>
      <p:bldP spid="97283" grpId="0"/>
      <p:bldP spid="972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7826" name="图片 18"/>
          <p:cNvPicPr>
            <a:picLocks noChangeAspect="1"/>
          </p:cNvPicPr>
          <p:nvPr/>
        </p:nvPicPr>
        <p:blipFill>
          <a:blip r:embed="rId3"/>
          <a:srcRect l="16794"/>
          <a:stretch>
            <a:fillRect/>
          </a:stretch>
        </p:blipFill>
        <p:spPr>
          <a:xfrm>
            <a:off x="-3175" y="0"/>
            <a:ext cx="91503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1"/>
          <a:stretch>
            <a:fillRect/>
          </a:stretch>
        </p:blipFill>
        <p:spPr>
          <a:xfrm>
            <a:off x="20161" y="4446269"/>
            <a:ext cx="9324499" cy="3070384"/>
          </a:xfrm>
          <a:prstGeom prst="rect">
            <a:avLst/>
          </a:prstGeom>
        </p:spPr>
      </p:pic>
      <p:pic>
        <p:nvPicPr>
          <p:cNvPr id="20" name="图片 19" descr="8ad1314bbeacc4867aa49a1e7058572e"/>
          <p:cNvPicPr>
            <a:picLocks noChangeAspect="1"/>
          </p:cNvPicPr>
          <p:nvPr/>
        </p:nvPicPr>
        <p:blipFill>
          <a:blip r:embed="rId5"/>
          <a:srcRect t="73811"/>
          <a:stretch>
            <a:fillRect/>
          </a:stretch>
        </p:blipFill>
        <p:spPr>
          <a:xfrm rot="5400000">
            <a:off x="-828675" y="2854325"/>
            <a:ext cx="2536825" cy="88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8ad1314bbeacc4867aa49a1e7058572e"/>
          <p:cNvPicPr>
            <a:picLocks noChangeAspect="1"/>
          </p:cNvPicPr>
          <p:nvPr/>
        </p:nvPicPr>
        <p:blipFill>
          <a:blip r:embed="rId5"/>
          <a:srcRect b="72102"/>
          <a:stretch>
            <a:fillRect/>
          </a:stretch>
        </p:blipFill>
        <p:spPr>
          <a:xfrm rot="5400000">
            <a:off x="7407275" y="2825750"/>
            <a:ext cx="2536825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5126" y="1638620"/>
            <a:ext cx="2510648" cy="162187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213100" y="2084388"/>
            <a:ext cx="2938463" cy="1198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 b="1">
                <a:latin typeface="Arial" panose="020b0604020202020204" pitchFamily="34" charset="0"/>
                <a:ea typeface="宋体" panose="02010600030101010101" pitchFamily="2" charset="-122"/>
              </a:rPr>
              <a:t>过秦论</a:t>
            </a:r>
            <a:endParaRPr lang="zh-CN" altLang="en-US" sz="7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33950" y="3460750"/>
            <a:ext cx="11017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贾谊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2" name="Rectangle 2"/>
          <p:cNvSpPr/>
          <p:nvPr/>
        </p:nvSpPr>
        <p:spPr>
          <a:xfrm>
            <a:off x="33338" y="0"/>
            <a:ext cx="9110662" cy="2840038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“席卷”“包举”“囊括”都有“吞并”的意思，“宇内”“四海”“八荒”都有“天下”的意思。那把课文中“有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之意，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之心”句换成“有吞并天下之心”似乎也通，作者为什么要舍简就繁呢？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653" name="Rectangle 3"/>
          <p:cNvSpPr/>
          <p:nvPr/>
        </p:nvSpPr>
        <p:spPr>
          <a:xfrm>
            <a:off x="17463" y="2840038"/>
            <a:ext cx="9110662" cy="3948112"/>
          </a:xfrm>
          <a:prstGeom prst="rect">
            <a:avLst/>
          </a:prstGeom>
          <a:solidFill>
            <a:srgbClr val="F2F2F2"/>
          </a:soli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7500" tIns="35100" rIns="67500" bIns="35100" anchor="t"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意在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突出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秦孝公吞并六国、独占天下的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勃勃雄心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以及秦对诸侯各国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虎视耽耽的情态、咄咄逼人的气势。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同时也为后文写孝公之后的历代秦君的赫赫功业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张本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与后文写秦一统天下之后的顷刻覆亡形成对比并作了铺垫。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总之，根据表达的需要，这里的繁笔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增加了气势；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同义短语的叠用，又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使叙述生动形象。</a:t>
            </a:r>
            <a:endParaRPr lang="zh-CN" altLang="en-US" sz="3600" b="1" u="sng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29" name="椭圆 52225"/>
          <p:cNvSpPr/>
          <p:nvPr/>
        </p:nvSpPr>
        <p:spPr>
          <a:xfrm>
            <a:off x="3810000" y="3429000"/>
            <a:ext cx="762000" cy="11430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0" name="矩形 46082"/>
          <p:cNvSpPr>
            <a:spLocks noTextEdit="1"/>
          </p:cNvSpPr>
          <p:nvPr/>
        </p:nvSpPr>
        <p:spPr>
          <a:xfrm>
            <a:off x="506413" y="1916113"/>
            <a:ext cx="8131175" cy="19716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第二自然段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3" name="矩形 53249"/>
          <p:cNvSpPr/>
          <p:nvPr/>
        </p:nvSpPr>
        <p:spPr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孝公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，惠文、武、昭襄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蒙故业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因遗策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取汉中，西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巴蜀，东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割膏腴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之地，北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要害之郡。诸侯恐惧，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会盟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秦，不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珍器重宝肥饶之地，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以致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天下之士，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合从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缔交，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相与为一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1" name="圆角矩形标注 53250"/>
          <p:cNvSpPr/>
          <p:nvPr/>
        </p:nvSpPr>
        <p:spPr>
          <a:xfrm>
            <a:off x="0" y="0"/>
            <a:ext cx="1679575" cy="560388"/>
          </a:xfrm>
          <a:prstGeom prst="wedgeRoundRectCallout">
            <a:avLst>
              <a:gd name="adj1" fmla="val 79764"/>
              <a:gd name="adj2" fmla="val 644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已经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2" name="圆角矩形标注 53251"/>
          <p:cNvSpPr/>
          <p:nvPr/>
        </p:nvSpPr>
        <p:spPr>
          <a:xfrm>
            <a:off x="2066925" y="0"/>
            <a:ext cx="3556000" cy="560388"/>
          </a:xfrm>
          <a:prstGeom prst="wedgeRoundRectCallout">
            <a:avLst>
              <a:gd name="adj1" fmla="val -25926"/>
              <a:gd name="adj2" fmla="val 7811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通“殁”，死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3" name="圆角矩形标注 53252"/>
          <p:cNvSpPr/>
          <p:nvPr/>
        </p:nvSpPr>
        <p:spPr>
          <a:xfrm>
            <a:off x="5699125" y="0"/>
            <a:ext cx="1346200" cy="560388"/>
          </a:xfrm>
          <a:prstGeom prst="wedgeRoundRectCallout">
            <a:avLst>
              <a:gd name="adj1" fmla="val 59764"/>
              <a:gd name="adj2" fmla="val 8823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继承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4" name="圆角矩形标注 53253"/>
          <p:cNvSpPr/>
          <p:nvPr/>
        </p:nvSpPr>
        <p:spPr>
          <a:xfrm>
            <a:off x="6264275" y="1196975"/>
            <a:ext cx="2879725" cy="530225"/>
          </a:xfrm>
          <a:prstGeom prst="wedgeRoundRectCallout">
            <a:avLst>
              <a:gd name="adj1" fmla="val 15843"/>
              <a:gd name="adj2" fmla="val -7320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已有的基业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5" name="圆角矩形标注 53254"/>
          <p:cNvSpPr/>
          <p:nvPr/>
        </p:nvSpPr>
        <p:spPr>
          <a:xfrm>
            <a:off x="0" y="1052513"/>
            <a:ext cx="1333500" cy="530225"/>
          </a:xfrm>
          <a:prstGeom prst="wedgeRoundRectCallout">
            <a:avLst>
              <a:gd name="adj1" fmla="val -26773"/>
              <a:gd name="adj2" fmla="val 8700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沿袭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6" name="圆角矩形标注 53255"/>
          <p:cNvSpPr/>
          <p:nvPr/>
        </p:nvSpPr>
        <p:spPr>
          <a:xfrm>
            <a:off x="1335088" y="1196975"/>
            <a:ext cx="2792412" cy="530225"/>
          </a:xfrm>
          <a:prstGeom prst="wedgeRoundRectCallout">
            <a:avLst>
              <a:gd name="adj1" fmla="val -43227"/>
              <a:gd name="adj2" fmla="val 9133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前代的策略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7" name="圆角矩形标注 53256"/>
          <p:cNvSpPr/>
          <p:nvPr/>
        </p:nvSpPr>
        <p:spPr>
          <a:xfrm>
            <a:off x="430213" y="2419350"/>
            <a:ext cx="1428750" cy="588963"/>
          </a:xfrm>
          <a:prstGeom prst="wedgeRoundRectCallout">
            <a:avLst>
              <a:gd name="adj1" fmla="val 60583"/>
              <a:gd name="adj2" fmla="val -6866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向南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8" name="圆角矩形标注 53257"/>
          <p:cNvSpPr/>
          <p:nvPr/>
        </p:nvSpPr>
        <p:spPr>
          <a:xfrm>
            <a:off x="4332288" y="1196975"/>
            <a:ext cx="1535112" cy="547688"/>
          </a:xfrm>
          <a:prstGeom prst="wedgeRoundRectCallout">
            <a:avLst>
              <a:gd name="adj1" fmla="val 6741"/>
              <a:gd name="adj2" fmla="val 678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夺取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9" name="圆角矩形标注 53258"/>
          <p:cNvSpPr/>
          <p:nvPr/>
        </p:nvSpPr>
        <p:spPr>
          <a:xfrm>
            <a:off x="5980113" y="2306638"/>
            <a:ext cx="1314450" cy="588962"/>
          </a:xfrm>
          <a:prstGeom prst="wedgeRoundRectCallout">
            <a:avLst>
              <a:gd name="adj1" fmla="val 90046"/>
              <a:gd name="adj2" fmla="val -574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割取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0" name="圆角矩形标注 53259"/>
          <p:cNvSpPr/>
          <p:nvPr/>
        </p:nvSpPr>
        <p:spPr>
          <a:xfrm>
            <a:off x="4987925" y="3532188"/>
            <a:ext cx="2768600" cy="606425"/>
          </a:xfrm>
          <a:prstGeom prst="wedgeRoundRectCallout">
            <a:avLst>
              <a:gd name="adj1" fmla="val 66727"/>
              <a:gd name="adj2" fmla="val -4935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会同结盟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1" name="圆角矩形标注 53260"/>
          <p:cNvSpPr/>
          <p:nvPr/>
        </p:nvSpPr>
        <p:spPr>
          <a:xfrm>
            <a:off x="0" y="3570288"/>
            <a:ext cx="2535238" cy="601662"/>
          </a:xfrm>
          <a:prstGeom prst="wedgeRoundRectCallout">
            <a:avLst>
              <a:gd name="adj1" fmla="val 23847"/>
              <a:gd name="adj2" fmla="val 6500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弱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2" name="圆角矩形标注 53261"/>
          <p:cNvSpPr/>
          <p:nvPr/>
        </p:nvSpPr>
        <p:spPr>
          <a:xfrm>
            <a:off x="2592388" y="3532188"/>
            <a:ext cx="1535112" cy="606425"/>
          </a:xfrm>
          <a:prstGeom prst="wedgeRoundRectCallout">
            <a:avLst>
              <a:gd name="adj1" fmla="val 28792"/>
              <a:gd name="adj2" fmla="val 7201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吝惜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3" name="圆角矩形标注 53262"/>
          <p:cNvSpPr/>
          <p:nvPr/>
        </p:nvSpPr>
        <p:spPr>
          <a:xfrm>
            <a:off x="0" y="4826000"/>
            <a:ext cx="1479550" cy="560388"/>
          </a:xfrm>
          <a:prstGeom prst="wedgeRoundRectCallout">
            <a:avLst>
              <a:gd name="adj1" fmla="val -33037"/>
              <a:gd name="adj2" fmla="val 6576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用来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4" name="圆角矩形标注 53263"/>
          <p:cNvSpPr/>
          <p:nvPr/>
        </p:nvSpPr>
        <p:spPr>
          <a:xfrm>
            <a:off x="450850" y="6072188"/>
            <a:ext cx="1408113" cy="631825"/>
          </a:xfrm>
          <a:prstGeom prst="wedgeRoundRectCallout">
            <a:avLst>
              <a:gd name="adj1" fmla="val -20231"/>
              <a:gd name="adj2" fmla="val -631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招致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5" name="圆角矩形标注 53264"/>
          <p:cNvSpPr/>
          <p:nvPr/>
        </p:nvSpPr>
        <p:spPr>
          <a:xfrm>
            <a:off x="2592388" y="4826000"/>
            <a:ext cx="1535112" cy="558800"/>
          </a:xfrm>
          <a:prstGeom prst="wedgeRoundRectCallout">
            <a:avLst>
              <a:gd name="adj1" fmla="val 27241"/>
              <a:gd name="adj2" fmla="val 7563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联合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6" name="圆角矩形标注 53265"/>
          <p:cNvSpPr/>
          <p:nvPr/>
        </p:nvSpPr>
        <p:spPr>
          <a:xfrm>
            <a:off x="4233863" y="4826000"/>
            <a:ext cx="2152650" cy="558800"/>
          </a:xfrm>
          <a:prstGeom prst="wedgeRoundRectCallout">
            <a:avLst>
              <a:gd name="adj1" fmla="val -35843"/>
              <a:gd name="adj2" fmla="val 7198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通“纵”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7" name="圆角矩形标注 53266"/>
          <p:cNvSpPr/>
          <p:nvPr/>
        </p:nvSpPr>
        <p:spPr>
          <a:xfrm>
            <a:off x="4127500" y="6072188"/>
            <a:ext cx="5016500" cy="560387"/>
          </a:xfrm>
          <a:prstGeom prst="wedgeRoundRectCallout">
            <a:avLst>
              <a:gd name="adj1" fmla="val -2769"/>
              <a:gd name="adj2" fmla="val -7667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互相帮助，成为一体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9" name="圆角矩形标注 53268"/>
          <p:cNvSpPr/>
          <p:nvPr/>
        </p:nvSpPr>
        <p:spPr>
          <a:xfrm>
            <a:off x="7740650" y="2419350"/>
            <a:ext cx="1476375" cy="606425"/>
          </a:xfrm>
          <a:prstGeom prst="wedgeRoundRectCallout">
            <a:avLst>
              <a:gd name="adj1" fmla="val 2755"/>
              <a:gd name="adj2" fmla="val -6269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肥沃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70" name="圆角矩形标注 53269"/>
          <p:cNvSpPr/>
          <p:nvPr/>
        </p:nvSpPr>
        <p:spPr>
          <a:xfrm>
            <a:off x="2066925" y="2403475"/>
            <a:ext cx="1504950" cy="604838"/>
          </a:xfrm>
          <a:prstGeom prst="wedgeRoundRectCallout">
            <a:avLst>
              <a:gd name="adj1" fmla="val 13907"/>
              <a:gd name="adj2" fmla="val 6469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占领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68" name="文本框 53267"/>
          <p:cNvSpPr txBox="1"/>
          <p:nvPr/>
        </p:nvSpPr>
        <p:spPr>
          <a:xfrm>
            <a:off x="0" y="1841500"/>
            <a:ext cx="9144000" cy="501650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孝公死后，惠文王、武王、昭襄王继承已有的基业，沿袭前代策略，向南攻取汉中，向西吞并巴、蜀，向东割取肥沃的地盘，向北占领要害的郡邑。诸侯恐慌害怕，开会结盟，谋求削弱秦国的办法。不吝惜奇珍贵重的器物和肥沃富饶的土地，用来招致天下的优秀人才，订立合纵盟约，结成一体。 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32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32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32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32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32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32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32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32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32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532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53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532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532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532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532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532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" fill="hold"/>
                                        <p:tgtEl>
                                          <p:spTgt spid="532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" fill="hold"/>
                                        <p:tgtEl>
                                          <p:spTgt spid="53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" fill="hold"/>
                                        <p:tgtEl>
                                          <p:spTgt spid="532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0" grpId="0"/>
      <p:bldP spid="53261" grpId="0"/>
      <p:bldP spid="53262" grpId="0"/>
      <p:bldP spid="53263" grpId="0"/>
      <p:bldP spid="53264" grpId="0"/>
      <p:bldP spid="53265" grpId="0"/>
      <p:bldP spid="53266" grpId="0"/>
      <p:bldP spid="53267" grpId="0"/>
      <p:bldP spid="53268" grpId="0"/>
      <p:bldP spid="53269" grpId="0"/>
      <p:bldP spid="532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77" name="矩形 54273"/>
          <p:cNvSpPr/>
          <p:nvPr/>
        </p:nvSpPr>
        <p:spPr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当此之时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齐有孟尝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赵有平原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楚有春申魏有信陵。此四君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皆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忠信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宽厚而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尊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士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约从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衡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兼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韩、魏、燕、楚、齐、赵、宋、卫、中山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5" name="圆角矩形标注 54274"/>
          <p:cNvSpPr/>
          <p:nvPr/>
        </p:nvSpPr>
        <p:spPr>
          <a:xfrm>
            <a:off x="0" y="1104900"/>
            <a:ext cx="4899025" cy="668338"/>
          </a:xfrm>
          <a:prstGeom prst="wedgeRoundRectCallout">
            <a:avLst>
              <a:gd name="adj1" fmla="val 55884"/>
              <a:gd name="adj2" fmla="val 5323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语气助词，表停顿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6" name="圆角矩形标注 54275"/>
          <p:cNvSpPr/>
          <p:nvPr/>
        </p:nvSpPr>
        <p:spPr>
          <a:xfrm>
            <a:off x="4265613" y="3676650"/>
            <a:ext cx="1350962" cy="577850"/>
          </a:xfrm>
          <a:prstGeom prst="wedgeRoundRectCallout">
            <a:avLst>
              <a:gd name="adj1" fmla="val -17495"/>
              <a:gd name="adj2" fmla="val -8105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重用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7" name="圆角矩形标注 54276"/>
          <p:cNvSpPr/>
          <p:nvPr/>
        </p:nvSpPr>
        <p:spPr>
          <a:xfrm>
            <a:off x="5662613" y="3698875"/>
            <a:ext cx="2865437" cy="498475"/>
          </a:xfrm>
          <a:prstGeom prst="wedgeRoundRectCallout">
            <a:avLst>
              <a:gd name="adj1" fmla="val -11454"/>
              <a:gd name="adj2" fmla="val -8559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离散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8" name="圆角矩形标注 54277"/>
          <p:cNvSpPr/>
          <p:nvPr/>
        </p:nvSpPr>
        <p:spPr>
          <a:xfrm>
            <a:off x="0" y="4852988"/>
            <a:ext cx="3379788" cy="504825"/>
          </a:xfrm>
          <a:prstGeom prst="wedgeRoundRectCallout">
            <a:avLst>
              <a:gd name="adj1" fmla="val -20130"/>
              <a:gd name="adj2" fmla="val 71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部众，即军队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9" name="圆角矩形标注 54278"/>
          <p:cNvSpPr/>
          <p:nvPr/>
        </p:nvSpPr>
        <p:spPr>
          <a:xfrm>
            <a:off x="5405438" y="1149350"/>
            <a:ext cx="1401762" cy="623888"/>
          </a:xfrm>
          <a:prstGeom prst="wedgeRoundRectCallout">
            <a:avLst>
              <a:gd name="adj1" fmla="val 42931"/>
              <a:gd name="adj2" fmla="val 674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英明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0" name="圆角矩形标注 54279"/>
          <p:cNvSpPr/>
          <p:nvPr/>
        </p:nvSpPr>
        <p:spPr>
          <a:xfrm>
            <a:off x="4713288" y="2484438"/>
            <a:ext cx="1884362" cy="536575"/>
          </a:xfrm>
          <a:prstGeom prst="wedgeRoundRectCallout">
            <a:avLst>
              <a:gd name="adj1" fmla="val 61051"/>
              <a:gd name="adj2" fmla="val -7774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有智谋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1" name="圆角矩形标注 54280"/>
          <p:cNvSpPr/>
          <p:nvPr/>
        </p:nvSpPr>
        <p:spPr>
          <a:xfrm>
            <a:off x="7048500" y="2466975"/>
            <a:ext cx="1479550" cy="554038"/>
          </a:xfrm>
          <a:prstGeom prst="wedgeRoundRectCallout">
            <a:avLst>
              <a:gd name="adj1" fmla="val 16912"/>
              <a:gd name="adj2" fmla="val -6856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诚实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2" name="圆角矩形标注 54281"/>
          <p:cNvSpPr/>
          <p:nvPr/>
        </p:nvSpPr>
        <p:spPr>
          <a:xfrm>
            <a:off x="7048500" y="1104900"/>
            <a:ext cx="2044700" cy="625475"/>
          </a:xfrm>
          <a:prstGeom prst="wedgeRoundRectCallout">
            <a:avLst>
              <a:gd name="adj1" fmla="val 34745"/>
              <a:gd name="adj2" fmla="val 6502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讲信义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3" name="圆角矩形标注 54282"/>
          <p:cNvSpPr/>
          <p:nvPr/>
        </p:nvSpPr>
        <p:spPr>
          <a:xfrm>
            <a:off x="158750" y="3660775"/>
            <a:ext cx="1593850" cy="574675"/>
          </a:xfrm>
          <a:prstGeom prst="wedgeRoundRectCallout">
            <a:avLst>
              <a:gd name="adj1" fmla="val 43028"/>
              <a:gd name="adj2" fmla="val -7806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爱护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4" name="圆角矩形标注 54283"/>
          <p:cNvSpPr/>
          <p:nvPr/>
        </p:nvSpPr>
        <p:spPr>
          <a:xfrm>
            <a:off x="1931988" y="3660775"/>
            <a:ext cx="2333625" cy="554038"/>
          </a:xfrm>
          <a:prstGeom prst="wedgeRoundRectCallout">
            <a:avLst>
              <a:gd name="adj1" fmla="val 23079"/>
              <a:gd name="adj2" fmla="val -750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贤能的人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5" name="圆角矩形标注 54284"/>
          <p:cNvSpPr/>
          <p:nvPr/>
        </p:nvSpPr>
        <p:spPr>
          <a:xfrm>
            <a:off x="6807200" y="4852988"/>
            <a:ext cx="2449513" cy="623887"/>
          </a:xfrm>
          <a:prstGeom prst="wedgeRoundRectCallout">
            <a:avLst>
              <a:gd name="adj1" fmla="val 17606"/>
              <a:gd name="adj2" fmla="val -25478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兼有,集聚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88" name="文本框 54287"/>
          <p:cNvSpPr txBox="1"/>
          <p:nvPr/>
        </p:nvSpPr>
        <p:spPr>
          <a:xfrm>
            <a:off x="-52387" y="2457450"/>
            <a:ext cx="9196388" cy="440055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ClrTx/>
              <a:buSzTx/>
              <a:buFontTx/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这个时候,齐国有孟尝君,赵国有平原君,楚国有春申君,魏国有信陵君。这四位封君,都是聪明才智而又忠诚可靠,宽仁厚道而又爱护人民,尊敬贤能而又重用士人的君主。他们相约实行合纵政策,离散秦国的连横政策,集聚了韩、魏、燕、赵、宋、卫、中山等国家的军队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42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42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42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42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42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42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42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42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42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542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542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  <p:bldP spid="54283" grpId="0"/>
      <p:bldP spid="54284" grpId="0"/>
      <p:bldP spid="54285" grpId="0"/>
      <p:bldP spid="542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1" name="矩形 55297"/>
          <p:cNvSpPr/>
          <p:nvPr/>
        </p:nvSpPr>
        <p:spPr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六国之士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有宁越、徐尚、苏秦、杜赫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之属为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齐明、周最、陈轸、召滑、楼缓、翟景、苏厉、乐毅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之徒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通其意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吴起、孙膑、带佗、倪良、王廖、田忌、廉颇、赵奢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之伦制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圆角矩形标注 55298"/>
          <p:cNvSpPr/>
          <p:nvPr/>
        </p:nvSpPr>
        <p:spPr>
          <a:xfrm>
            <a:off x="0" y="0"/>
            <a:ext cx="2151063" cy="561975"/>
          </a:xfrm>
          <a:prstGeom prst="wedgeRoundRectCallout">
            <a:avLst>
              <a:gd name="adj1" fmla="val 19000"/>
              <a:gd name="adj2" fmla="val 6655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在这时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0" name="圆角矩形标注 55299"/>
          <p:cNvSpPr/>
          <p:nvPr/>
        </p:nvSpPr>
        <p:spPr>
          <a:xfrm>
            <a:off x="0" y="2517775"/>
            <a:ext cx="2305050" cy="495300"/>
          </a:xfrm>
          <a:prstGeom prst="wedgeRoundRectCallout">
            <a:avLst>
              <a:gd name="adj1" fmla="val 20431"/>
              <a:gd name="adj2" fmla="val -8695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这一类人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1" name="圆角矩形标注 55300"/>
          <p:cNvSpPr/>
          <p:nvPr/>
        </p:nvSpPr>
        <p:spPr>
          <a:xfrm>
            <a:off x="2963863" y="1238250"/>
            <a:ext cx="2903537" cy="503238"/>
          </a:xfrm>
          <a:prstGeom prst="wedgeRoundRectCallout">
            <a:avLst>
              <a:gd name="adj1" fmla="val -32005"/>
              <a:gd name="adj2" fmla="val 8240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出谋划策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2" name="圆角矩形标注 55301"/>
          <p:cNvSpPr/>
          <p:nvPr/>
        </p:nvSpPr>
        <p:spPr>
          <a:xfrm>
            <a:off x="4486275" y="4848225"/>
            <a:ext cx="1801813" cy="560388"/>
          </a:xfrm>
          <a:prstGeom prst="wedgeRoundRectCallout">
            <a:avLst>
              <a:gd name="adj1" fmla="val -23995"/>
              <a:gd name="adj2" fmla="val 6452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统率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3" name="圆角矩形标注 55302"/>
          <p:cNvSpPr/>
          <p:nvPr/>
        </p:nvSpPr>
        <p:spPr>
          <a:xfrm>
            <a:off x="6416675" y="5426075"/>
            <a:ext cx="1441450" cy="576263"/>
          </a:xfrm>
          <a:prstGeom prst="wedgeRoundRectCallout">
            <a:avLst>
              <a:gd name="adj1" fmla="val -66394"/>
              <a:gd name="adj2" fmla="val -550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军队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5" name="圆角矩形标注 55304"/>
          <p:cNvSpPr/>
          <p:nvPr/>
        </p:nvSpPr>
        <p:spPr>
          <a:xfrm>
            <a:off x="1914525" y="1149350"/>
            <a:ext cx="785813" cy="592138"/>
          </a:xfrm>
          <a:prstGeom prst="wedgeRoundRectCallout">
            <a:avLst>
              <a:gd name="adj1" fmla="val 3921"/>
              <a:gd name="adj2" fmla="val 8197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6" name="圆角矩形标注 55305"/>
          <p:cNvSpPr/>
          <p:nvPr/>
        </p:nvSpPr>
        <p:spPr>
          <a:xfrm>
            <a:off x="4073525" y="3575050"/>
            <a:ext cx="2627313" cy="558800"/>
          </a:xfrm>
          <a:prstGeom prst="wedgeRoundRectCallout">
            <a:avLst>
              <a:gd name="adj1" fmla="val 62139"/>
              <a:gd name="adj2" fmla="val -4875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这一类人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7" name="圆角矩形标注 55306"/>
          <p:cNvSpPr/>
          <p:nvPr/>
        </p:nvSpPr>
        <p:spPr>
          <a:xfrm>
            <a:off x="1914525" y="4848225"/>
            <a:ext cx="2449513" cy="577850"/>
          </a:xfrm>
          <a:prstGeom prst="wedgeRoundRectCallout">
            <a:avLst>
              <a:gd name="adj1" fmla="val 38644"/>
              <a:gd name="adj2" fmla="val 7103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这一类人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4" name="文本框 55303"/>
          <p:cNvSpPr txBox="1"/>
          <p:nvPr/>
        </p:nvSpPr>
        <p:spPr>
          <a:xfrm>
            <a:off x="0" y="2703513"/>
            <a:ext cx="9144000" cy="4154488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这时,六国的贤能之士,有宁越、徐尚、苏秦、杜赫这些人替他们谋划;有齐明、周最、陈轸、召滑、楼缓、翟景、苏厉、乐毅这些人沟通他们的意见;有吴起、孙膑、带佗倪良、王廖、田忌、廉颇、赵奢这些人统率他们的军队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52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53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53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53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53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53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53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53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5" name="矩形 56321"/>
          <p:cNvSpPr/>
          <p:nvPr/>
        </p:nvSpPr>
        <p:spPr>
          <a:xfrm>
            <a:off x="0" y="404813"/>
            <a:ext cx="8893175" cy="5016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十倍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于秦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之地，百万之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师，叩关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而攻秦。秦人开关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延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敌，九国之师，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逡巡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而不敢进。秦无亡矢遗镞之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费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天下诸侯已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矣。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6" name="文本框 56322"/>
          <p:cNvSpPr txBox="1"/>
          <p:nvPr/>
        </p:nvSpPr>
        <p:spPr>
          <a:xfrm>
            <a:off x="6877050" y="3141663"/>
            <a:ext cx="790575" cy="287337"/>
          </a:xfrm>
          <a:prstGeom prst="rect">
            <a:avLst/>
          </a:prstGeom>
          <a:noFill/>
          <a:ln w="9525">
            <a:noFill/>
          </a:ln>
        </p:spPr>
        <p:txBody>
          <a:bodyPr vert="eaVert" lIns="90000" tIns="46800" rIns="90000" bIns="46800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6324" name="圆角矩形标注 56323"/>
          <p:cNvSpPr/>
          <p:nvPr/>
        </p:nvSpPr>
        <p:spPr>
          <a:xfrm>
            <a:off x="393700" y="309563"/>
            <a:ext cx="1474788" cy="495300"/>
          </a:xfrm>
          <a:prstGeom prst="wedgeRoundRectCallout">
            <a:avLst>
              <a:gd name="adj1" fmla="val -6079"/>
              <a:gd name="adj2" fmla="val 10525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曾经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5" name="圆角矩形标注 56324"/>
          <p:cNvSpPr/>
          <p:nvPr/>
        </p:nvSpPr>
        <p:spPr>
          <a:xfrm>
            <a:off x="2836863" y="244475"/>
            <a:ext cx="2462212" cy="503238"/>
          </a:xfrm>
          <a:prstGeom prst="wedgeRoundRectCallout">
            <a:avLst>
              <a:gd name="adj1" fmla="val -83528"/>
              <a:gd name="adj2" fmla="val 11822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用，凭借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6" name="圆角矩形标注 56325"/>
          <p:cNvSpPr/>
          <p:nvPr/>
        </p:nvSpPr>
        <p:spPr>
          <a:xfrm>
            <a:off x="0" y="1630363"/>
            <a:ext cx="3057525" cy="503237"/>
          </a:xfrm>
          <a:prstGeom prst="wedgeRoundRectCallout">
            <a:avLst>
              <a:gd name="adj1" fmla="val -32287"/>
              <a:gd name="adj2" fmla="val 7786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攻打函谷关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7" name="圆角矩形标注 56326"/>
          <p:cNvSpPr/>
          <p:nvPr/>
        </p:nvSpPr>
        <p:spPr>
          <a:xfrm>
            <a:off x="6254750" y="252413"/>
            <a:ext cx="1368425" cy="609600"/>
          </a:xfrm>
          <a:prstGeom prst="wedgeRoundRectCallout">
            <a:avLst>
              <a:gd name="adj1" fmla="val 63139"/>
              <a:gd name="adj2" fmla="val 4629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军队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8" name="圆角矩形标注 56327"/>
          <p:cNvSpPr/>
          <p:nvPr/>
        </p:nvSpPr>
        <p:spPr>
          <a:xfrm>
            <a:off x="3879850" y="1470025"/>
            <a:ext cx="2670175" cy="504825"/>
          </a:xfrm>
          <a:prstGeom prst="wedgeRoundRectCallout">
            <a:avLst>
              <a:gd name="adj1" fmla="val 3093"/>
              <a:gd name="adj2" fmla="val 9319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迎接,迎战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9" name="圆角矩形标注 56328"/>
          <p:cNvSpPr/>
          <p:nvPr/>
        </p:nvSpPr>
        <p:spPr>
          <a:xfrm>
            <a:off x="0" y="2854325"/>
            <a:ext cx="4973638" cy="503238"/>
          </a:xfrm>
          <a:prstGeom prst="wedgeRoundRectCallout">
            <a:avLst>
              <a:gd name="adj1" fmla="val -35065"/>
              <a:gd name="adj2" fmla="val 7042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有顾虑而徘徊不进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0" name="圆角矩形标注 56329"/>
          <p:cNvSpPr/>
          <p:nvPr/>
        </p:nvSpPr>
        <p:spPr>
          <a:xfrm>
            <a:off x="6254750" y="4164013"/>
            <a:ext cx="1412875" cy="503237"/>
          </a:xfrm>
          <a:prstGeom prst="wedgeRoundRectCallout">
            <a:avLst>
              <a:gd name="adj1" fmla="val 55931"/>
              <a:gd name="adj2" fmla="val -9163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耗费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1" name="圆角矩形标注 56330"/>
          <p:cNvSpPr/>
          <p:nvPr/>
        </p:nvSpPr>
        <p:spPr>
          <a:xfrm>
            <a:off x="185738" y="4054475"/>
            <a:ext cx="5113337" cy="612775"/>
          </a:xfrm>
          <a:prstGeom prst="wedgeRoundRectCallout">
            <a:avLst>
              <a:gd name="adj1" fmla="val 4875"/>
              <a:gd name="adj2" fmla="val 5930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困厄不堪、精疲力竭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2" name="圆角矩形标注 56331"/>
          <p:cNvSpPr/>
          <p:nvPr/>
        </p:nvSpPr>
        <p:spPr>
          <a:xfrm>
            <a:off x="5734050" y="2854325"/>
            <a:ext cx="3076575" cy="503238"/>
          </a:xfrm>
          <a:prstGeom prst="wedgeRoundRectCallout">
            <a:avLst>
              <a:gd name="adj1" fmla="val 34565"/>
              <a:gd name="adj2" fmla="val 869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表轻微转折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3" name="文本框 56332"/>
          <p:cNvSpPr txBox="1"/>
          <p:nvPr/>
        </p:nvSpPr>
        <p:spPr>
          <a:xfrm>
            <a:off x="0" y="2519363"/>
            <a:ext cx="9105900" cy="4338638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们曾经用十倍于秦国的土地，上百万的军队，攻打函谷关，进攻秦国。秦国人打开函谷关的大门来引敌深入，九国的军队，却迟疑徘徊起来，不敢进去。秦国没有消耗一支箭、一个箭头，可是天下的诸侯已经精疲力竭了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63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63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63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63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63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63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63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63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63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/>
      <p:bldP spid="56327" grpId="0"/>
      <p:bldP spid="56328" grpId="0"/>
      <p:bldP spid="56329" grpId="0"/>
      <p:bldP spid="56330" grpId="0"/>
      <p:bldP spid="56331" grpId="0"/>
      <p:bldP spid="56332" grpId="0"/>
      <p:bldP spid="563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49" name="矩形 57345"/>
          <p:cNvSpPr/>
          <p:nvPr/>
        </p:nvSpPr>
        <p:spPr>
          <a:xfrm>
            <a:off x="0" y="209550"/>
            <a:ext cx="9144000" cy="6248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从散约败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割地而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赂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秦。秦有余力而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其弊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追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逐北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伏尸百万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流血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漂橹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因利乘便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宰割天下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分裂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山河。强国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请服,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弱国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延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及孝文王、庄襄王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享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国之日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浅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国家无事。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47" name="圆角矩形标注 57346"/>
          <p:cNvSpPr/>
          <p:nvPr/>
        </p:nvSpPr>
        <p:spPr>
          <a:xfrm>
            <a:off x="5943600" y="96838"/>
            <a:ext cx="1536700" cy="608012"/>
          </a:xfrm>
          <a:prstGeom prst="wedgeRoundRectCallout">
            <a:avLst>
              <a:gd name="adj1" fmla="val -18759"/>
              <a:gd name="adj2" fmla="val 7426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贿赂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48" name="圆角矩形标注 57347"/>
          <p:cNvSpPr/>
          <p:nvPr/>
        </p:nvSpPr>
        <p:spPr>
          <a:xfrm>
            <a:off x="496888" y="1403350"/>
            <a:ext cx="1446212" cy="552450"/>
          </a:xfrm>
          <a:prstGeom prst="wedgeRoundRectCallout">
            <a:avLst>
              <a:gd name="adj1" fmla="val 40819"/>
              <a:gd name="adj2" fmla="val 7459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制服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49" name="圆角矩形标注 57348"/>
          <p:cNvSpPr/>
          <p:nvPr/>
        </p:nvSpPr>
        <p:spPr>
          <a:xfrm>
            <a:off x="3332163" y="2617788"/>
            <a:ext cx="5241925" cy="576262"/>
          </a:xfrm>
          <a:prstGeom prst="wedgeRoundRectCallout">
            <a:avLst>
              <a:gd name="adj1" fmla="val -28921"/>
              <a:gd name="adj2" fmla="val -6990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逃亡、溃败的军队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0" name="圆角矩形标注 57349"/>
          <p:cNvSpPr/>
          <p:nvPr/>
        </p:nvSpPr>
        <p:spPr>
          <a:xfrm>
            <a:off x="0" y="2617788"/>
            <a:ext cx="2867025" cy="479425"/>
          </a:xfrm>
          <a:prstGeom prst="wedgeRoundRectCallout">
            <a:avLst>
              <a:gd name="adj1" fmla="val -32181"/>
              <a:gd name="adj2" fmla="val 7821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漂浮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1" name="圆角矩形标注 57350"/>
          <p:cNvSpPr/>
          <p:nvPr/>
        </p:nvSpPr>
        <p:spPr>
          <a:xfrm>
            <a:off x="1524000" y="3856038"/>
            <a:ext cx="4306888" cy="554037"/>
          </a:xfrm>
          <a:prstGeom prst="wedgeRoundRectCallout">
            <a:avLst>
              <a:gd name="adj1" fmla="val -22722"/>
              <a:gd name="adj2" fmla="val -7637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凭借有利的形势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2" name="圆角矩形标注 57351"/>
          <p:cNvSpPr/>
          <p:nvPr/>
        </p:nvSpPr>
        <p:spPr>
          <a:xfrm>
            <a:off x="6591300" y="3857625"/>
            <a:ext cx="1517650" cy="600075"/>
          </a:xfrm>
          <a:prstGeom prst="wedgeRoundRectCallout">
            <a:avLst>
              <a:gd name="adj1" fmla="val -27741"/>
              <a:gd name="adj2" fmla="val -6947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划分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3" name="圆角矩形标注 57352"/>
          <p:cNvSpPr/>
          <p:nvPr/>
        </p:nvSpPr>
        <p:spPr>
          <a:xfrm>
            <a:off x="0" y="5105400"/>
            <a:ext cx="2438400" cy="592138"/>
          </a:xfrm>
          <a:prstGeom prst="wedgeRoundRectCallout">
            <a:avLst>
              <a:gd name="adj1" fmla="val 15310"/>
              <a:gd name="adj2" fmla="val -7792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请求屈服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4" name="圆角矩形标注 57353"/>
          <p:cNvSpPr/>
          <p:nvPr/>
        </p:nvSpPr>
        <p:spPr>
          <a:xfrm>
            <a:off x="2867025" y="5105400"/>
            <a:ext cx="2316163" cy="600075"/>
          </a:xfrm>
          <a:prstGeom prst="wedgeRoundRectCallout">
            <a:avLst>
              <a:gd name="adj1" fmla="val -4315"/>
              <a:gd name="adj2" fmla="val -9475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向秦称臣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5" name="圆角矩形标注 57354"/>
          <p:cNvSpPr/>
          <p:nvPr/>
        </p:nvSpPr>
        <p:spPr>
          <a:xfrm>
            <a:off x="5183188" y="5105400"/>
            <a:ext cx="1481137" cy="592138"/>
          </a:xfrm>
          <a:prstGeom prst="wedgeRoundRectCallout">
            <a:avLst>
              <a:gd name="adj1" fmla="val -68051"/>
              <a:gd name="adj2" fmla="val -7825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延续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6" name="圆角矩形标注 57355"/>
          <p:cNvSpPr/>
          <p:nvPr/>
        </p:nvSpPr>
        <p:spPr>
          <a:xfrm>
            <a:off x="482600" y="6221413"/>
            <a:ext cx="1298575" cy="542925"/>
          </a:xfrm>
          <a:prstGeom prst="wedgeRoundRectCallout">
            <a:avLst>
              <a:gd name="adj1" fmla="val -48292"/>
              <a:gd name="adj2" fmla="val -7488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占有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7" name="圆角矩形标注 57356"/>
          <p:cNvSpPr/>
          <p:nvPr/>
        </p:nvSpPr>
        <p:spPr>
          <a:xfrm>
            <a:off x="2546350" y="6221413"/>
            <a:ext cx="785813" cy="508000"/>
          </a:xfrm>
          <a:prstGeom prst="wedgeRoundRectCallout">
            <a:avLst>
              <a:gd name="adj1" fmla="val -26495"/>
              <a:gd name="adj2" fmla="val -94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8" name="圆角矩形标注 57357"/>
          <p:cNvSpPr/>
          <p:nvPr/>
        </p:nvSpPr>
        <p:spPr>
          <a:xfrm>
            <a:off x="0" y="0"/>
            <a:ext cx="3576638" cy="608013"/>
          </a:xfrm>
          <a:prstGeom prst="wedgeRoundRectCallout">
            <a:avLst>
              <a:gd name="adj1" fmla="val -9792"/>
              <a:gd name="adj2" fmla="val 7100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顺承连词,这样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9" name="圆角矩形标注 57358"/>
          <p:cNvSpPr/>
          <p:nvPr/>
        </p:nvSpPr>
        <p:spPr>
          <a:xfrm>
            <a:off x="3857625" y="96838"/>
            <a:ext cx="1679575" cy="511175"/>
          </a:xfrm>
          <a:prstGeom prst="wedgeRoundRectCallout">
            <a:avLst>
              <a:gd name="adj1" fmla="val -14764"/>
              <a:gd name="adj2" fmla="val 8166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争着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62" name="圆角矩形标注 57361"/>
          <p:cNvSpPr/>
          <p:nvPr/>
        </p:nvSpPr>
        <p:spPr>
          <a:xfrm>
            <a:off x="0" y="3906838"/>
            <a:ext cx="1330325" cy="503237"/>
          </a:xfrm>
          <a:prstGeom prst="wedgeRoundRectCallout">
            <a:avLst>
              <a:gd name="adj1" fmla="val 19736"/>
              <a:gd name="adj2" fmla="val -8757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盾牌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226503"/>
            <a:ext cx="9144000" cy="5630863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这样一来,合纵解散,盟约失效,六国争着割地去贿赂秦国.秦国有多余的力量利用他们的弱点来制服他们,追逐逃走的败兵,使百万败兵尸横遍地,流的血能让盾牌浮起;秦国进而凭借这有利的形势,割取天下的土地,重新划分山河的区域.强国请求降服,弱国前来朝拜。待到孝文王、庄襄王依次继位,他们执政的时间很短,秦国没有什么大事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73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73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73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73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573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573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573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573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573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573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573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573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573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573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  <p:bldP spid="57352" grpId="0"/>
      <p:bldP spid="57353" grpId="0"/>
      <p:bldP spid="57354" grpId="0"/>
      <p:bldP spid="57355" grpId="0"/>
      <p:bldP spid="57356" grpId="0"/>
      <p:bldP spid="57357" grpId="0"/>
      <p:bldP spid="57358" grpId="0"/>
      <p:bldP spid="57359" grpId="0"/>
      <p:bldP spid="57362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Text Box 2"/>
          <p:cNvSpPr txBox="1"/>
          <p:nvPr/>
        </p:nvSpPr>
        <p:spPr>
          <a:xfrm>
            <a:off x="1095375" y="323850"/>
            <a:ext cx="6796088" cy="768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九国的强大表现在哪里？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0" y="1214438"/>
            <a:ext cx="9448800" cy="2122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采用了合纵策略缔结了盟约；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文臣武将，人才济济，各有所长；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九国土地宽广、军队强大。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7108" name="Text Box 4"/>
          <p:cNvSpPr txBox="1"/>
          <p:nvPr/>
        </p:nvSpPr>
        <p:spPr>
          <a:xfrm>
            <a:off x="460375" y="4498975"/>
            <a:ext cx="8224838" cy="2122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从散约败，争割地而赂秦，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SzTx/>
            </a:pP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伏尸百万，流血漂橹，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buSzTx/>
            </a:pP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请服、入朝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476" name="Text Box 5"/>
          <p:cNvSpPr txBox="1"/>
          <p:nvPr/>
        </p:nvSpPr>
        <p:spPr>
          <a:xfrm>
            <a:off x="517525" y="3581400"/>
            <a:ext cx="8208963" cy="7683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强大的九国最终的结果是什么？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-361950" y="2370138"/>
            <a:ext cx="2724150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合纵之盟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（约纵离横）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5100" y="4398963"/>
            <a:ext cx="4860925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开关延敌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无亡矢遗镞之费   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天下诸侯已困矣 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请服、请朝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499" name="文本框 136193"/>
          <p:cNvSpPr txBox="1"/>
          <p:nvPr/>
        </p:nvSpPr>
        <p:spPr>
          <a:xfrm>
            <a:off x="0" y="0"/>
            <a:ext cx="4095750" cy="76993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第二段主要内容</a:t>
            </a:r>
            <a:endParaRPr lang="zh-CN" altLang="en-US" sz="4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9331" name="文本框 136195"/>
          <p:cNvSpPr txBox="1"/>
          <p:nvPr/>
        </p:nvSpPr>
        <p:spPr>
          <a:xfrm>
            <a:off x="4716463" y="0"/>
            <a:ext cx="3929062" cy="811213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  <a:buSzTx/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秦王朝势力的发展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32" name="左大括号 136196"/>
          <p:cNvSpPr/>
          <p:nvPr/>
        </p:nvSpPr>
        <p:spPr>
          <a:xfrm>
            <a:off x="2362200" y="2133600"/>
            <a:ext cx="139700" cy="1731963"/>
          </a:xfrm>
          <a:prstGeom prst="leftBrace">
            <a:avLst>
              <a:gd name="adj1" fmla="val 115023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4" name="直接连接符 136198"/>
          <p:cNvSpPr/>
          <p:nvPr/>
        </p:nvSpPr>
        <p:spPr>
          <a:xfrm flipH="1">
            <a:off x="5727700" y="2778125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99335" name="左大括号 136199"/>
          <p:cNvSpPr/>
          <p:nvPr/>
        </p:nvSpPr>
        <p:spPr>
          <a:xfrm>
            <a:off x="1301750" y="4521200"/>
            <a:ext cx="198438" cy="1985963"/>
          </a:xfrm>
          <a:prstGeom prst="leftBrace">
            <a:avLst>
              <a:gd name="adj1" fmla="val 4651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7" name="直接连接符 136203"/>
          <p:cNvSpPr/>
          <p:nvPr/>
        </p:nvSpPr>
        <p:spPr>
          <a:xfrm flipH="1">
            <a:off x="901700" y="3484563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99338" name="直接连接符 136204"/>
          <p:cNvSpPr/>
          <p:nvPr/>
        </p:nvSpPr>
        <p:spPr>
          <a:xfrm flipH="1" flipV="1">
            <a:off x="850900" y="4984750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25" name="Text Box 25"/>
          <p:cNvSpPr txBox="1"/>
          <p:nvPr/>
        </p:nvSpPr>
        <p:spPr>
          <a:xfrm>
            <a:off x="3308350" y="3865563"/>
            <a:ext cx="5835650" cy="30464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用九国联合阵线的强大、失败的惨重和秦国取胜的容易进行对比，反衬秦国的强盛。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41" name="文本框 2"/>
          <p:cNvSpPr txBox="1"/>
          <p:nvPr/>
        </p:nvSpPr>
        <p:spPr>
          <a:xfrm>
            <a:off x="4519613" y="935038"/>
            <a:ext cx="3798887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秦国力日强，与列国矛盾尖锐。</a:t>
            </a:r>
            <a:endParaRPr lang="zh-CN" altLang="en-US" sz="3600" b="1">
              <a:solidFill>
                <a:srgbClr val="7030A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9342" name="Rectangle 23"/>
          <p:cNvSpPr/>
          <p:nvPr/>
        </p:nvSpPr>
        <p:spPr>
          <a:xfrm>
            <a:off x="6486525" y="2676525"/>
            <a:ext cx="23050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36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纵散约败</a:t>
            </a:r>
            <a:endParaRPr lang="zh-CN" altLang="en-US" sz="3600" b="1">
              <a:solidFill>
                <a:srgbClr val="7030A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2938" y="920750"/>
            <a:ext cx="2803525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南取、西举、东割、北收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6463" y="3241675"/>
            <a:ext cx="337026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争割地而赂秦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1900" y="2133600"/>
            <a:ext cx="2725738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人才云集    十倍之地         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百万之师 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4400" y="2133600"/>
            <a:ext cx="20193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叩关攻秦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650" y="5365750"/>
            <a:ext cx="80010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秦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5425" y="811213"/>
            <a:ext cx="1703388" cy="1322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地盘扩大：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5425" y="3721100"/>
            <a:ext cx="1252538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对比、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反衬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左大括号 136196"/>
          <p:cNvSpPr/>
          <p:nvPr/>
        </p:nvSpPr>
        <p:spPr>
          <a:xfrm rot="10800000">
            <a:off x="4519613" y="2174875"/>
            <a:ext cx="204787" cy="1711325"/>
          </a:xfrm>
          <a:prstGeom prst="leftBrace">
            <a:avLst>
              <a:gd name="adj1" fmla="val 11505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9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9331" grpId="0"/>
      <p:bldP spid="2" grpId="0"/>
      <p:bldP spid="99341" grpId="0"/>
      <p:bldP spid="5" grpId="0"/>
      <p:bldP spid="99332" grpId="0"/>
      <p:bldP spid="6" grpId="0"/>
      <p:bldP spid="13" grpId="0"/>
      <p:bldP spid="7" grpId="0"/>
      <p:bldP spid="4" grpId="0"/>
      <p:bldP spid="99342" grpId="0"/>
      <p:bldP spid="9" grpId="0"/>
      <p:bldP spid="99335" grpId="0"/>
      <p:bldP spid="8" grpId="0"/>
      <p:bldP spid="12" grpId="0"/>
      <p:bldP spid="512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1" name="椭圆 52225"/>
          <p:cNvSpPr/>
          <p:nvPr/>
        </p:nvSpPr>
        <p:spPr>
          <a:xfrm>
            <a:off x="3810000" y="3429000"/>
            <a:ext cx="762000" cy="11430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2" name="矩形 46082"/>
          <p:cNvSpPr>
            <a:spLocks noTextEdit="1"/>
          </p:cNvSpPr>
          <p:nvPr/>
        </p:nvSpPr>
        <p:spPr>
          <a:xfrm>
            <a:off x="506413" y="1916113"/>
            <a:ext cx="8131175" cy="19716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第三自然段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" y="4431175"/>
            <a:ext cx="9144000" cy="156987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79412" y="-157162"/>
            <a:ext cx="1995487" cy="3844925"/>
            <a:chOff x="2184400" y="1115657"/>
            <a:chExt cx="2661313" cy="450376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  <a14:imgEffect>
                        <a14:saturation sat="2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58" t="4192" r="14204" b="4879"/>
            <a:stretch>
              <a:fillRect/>
            </a:stretch>
          </p:blipFill>
          <p:spPr>
            <a:xfrm>
              <a:off x="2184400" y="1115657"/>
              <a:ext cx="2661313" cy="4503761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054422" y="1876387"/>
              <a:ext cx="859718" cy="27095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000" spc="300" noProof="1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 </a:t>
              </a:r>
              <a:r>
                <a:rPr lang="zh-CN" altLang="en-US" sz="3000" b="1" spc="3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学习目标</a:t>
              </a:r>
              <a:endParaRPr lang="zh-CN" altLang="en-US" sz="3000" b="1" spc="300" noProof="1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2960" y="717553"/>
            <a:ext cx="2510645" cy="1621876"/>
          </a:xfrm>
          <a:prstGeom prst="rect">
            <a:avLst/>
          </a:prstGeom>
        </p:spPr>
      </p:pic>
      <p:sp>
        <p:nvSpPr>
          <p:cNvPr id="79879" name="TextBox 5"/>
          <p:cNvSpPr txBox="1"/>
          <p:nvPr/>
        </p:nvSpPr>
        <p:spPr>
          <a:xfrm>
            <a:off x="581025" y="1358900"/>
            <a:ext cx="8562975" cy="4522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掌握重点字、词、句式，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理清课文思路，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把握基本观点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把握作者的论证逻辑，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学习先叙后议的结构方式以及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对比论证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的运用。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了解作者对秦王朝灭亡原因的分析及借古讽今、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实施仁政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的意义。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5" name="矩形 164865"/>
          <p:cNvSpPr/>
          <p:nvPr/>
        </p:nvSpPr>
        <p:spPr>
          <a:xfrm>
            <a:off x="0" y="419100"/>
            <a:ext cx="9144000" cy="378618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及至始皇，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六世之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余烈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策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宇内，吞二周而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诸侯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至尊而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制六合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执敲扑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鞭笞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威振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四海。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867" name="圆角矩形标注 164866"/>
          <p:cNvSpPr/>
          <p:nvPr/>
        </p:nvSpPr>
        <p:spPr>
          <a:xfrm>
            <a:off x="1968500" y="552450"/>
            <a:ext cx="1295400" cy="504825"/>
          </a:xfrm>
          <a:prstGeom prst="wedgeRoundRectCallout">
            <a:avLst>
              <a:gd name="adj1" fmla="val 74046"/>
              <a:gd name="adj2" fmla="val 5352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发展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68" name="圆角矩形标注 164867"/>
          <p:cNvSpPr/>
          <p:nvPr/>
        </p:nvSpPr>
        <p:spPr>
          <a:xfrm>
            <a:off x="2641600" y="0"/>
            <a:ext cx="4054475" cy="615950"/>
          </a:xfrm>
          <a:prstGeom prst="wedgeRoundRectCallout">
            <a:avLst>
              <a:gd name="adj1" fmla="val 38958"/>
              <a:gd name="adj2" fmla="val 12020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遗留的功业成就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69" name="圆角矩形标注 164868"/>
          <p:cNvSpPr/>
          <p:nvPr/>
        </p:nvSpPr>
        <p:spPr>
          <a:xfrm>
            <a:off x="6696075" y="180975"/>
            <a:ext cx="2447925" cy="544513"/>
          </a:xfrm>
          <a:prstGeom prst="wedgeRoundRectCallout">
            <a:avLst>
              <a:gd name="adj1" fmla="val -33782"/>
              <a:gd name="adj2" fmla="val 10908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挥动挥舞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0" name="圆角矩形标注 164869"/>
          <p:cNvSpPr/>
          <p:nvPr/>
        </p:nvSpPr>
        <p:spPr>
          <a:xfrm>
            <a:off x="6748463" y="1666875"/>
            <a:ext cx="2395537" cy="536575"/>
          </a:xfrm>
          <a:prstGeom prst="wedgeRoundRectCallout">
            <a:avLst>
              <a:gd name="adj1" fmla="val -3634"/>
              <a:gd name="adj2" fmla="val -819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竹制马鞭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1" name="圆角矩形标注 164870"/>
          <p:cNvSpPr/>
          <p:nvPr/>
        </p:nvSpPr>
        <p:spPr>
          <a:xfrm>
            <a:off x="0" y="1536700"/>
            <a:ext cx="2355850" cy="650875"/>
          </a:xfrm>
          <a:prstGeom prst="wedgeRoundRectCallout">
            <a:avLst>
              <a:gd name="adj1" fmla="val -23028"/>
              <a:gd name="adj2" fmla="val 5850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驾驭统治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2" name="圆角矩形标注 164871"/>
          <p:cNvSpPr/>
          <p:nvPr/>
        </p:nvSpPr>
        <p:spPr>
          <a:xfrm>
            <a:off x="1082675" y="2822575"/>
            <a:ext cx="4832350" cy="608013"/>
          </a:xfrm>
          <a:prstGeom prst="wedgeRoundRectCallout">
            <a:avLst>
              <a:gd name="adj1" fmla="val 22218"/>
              <a:gd name="adj2" fmla="val -696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动词使动,使…灭亡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3" name="圆角矩形标注 164872"/>
          <p:cNvSpPr/>
          <p:nvPr/>
        </p:nvSpPr>
        <p:spPr>
          <a:xfrm>
            <a:off x="5141913" y="1682750"/>
            <a:ext cx="1554162" cy="504825"/>
          </a:xfrm>
          <a:prstGeom prst="wedgeRoundRectCallout">
            <a:avLst>
              <a:gd name="adj1" fmla="val 18579"/>
              <a:gd name="adj2" fmla="val 6677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登上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4" name="圆角矩形标注 164873"/>
          <p:cNvSpPr/>
          <p:nvPr/>
        </p:nvSpPr>
        <p:spPr>
          <a:xfrm>
            <a:off x="6372225" y="2838450"/>
            <a:ext cx="2581275" cy="576263"/>
          </a:xfrm>
          <a:prstGeom prst="wedgeRoundRectCallout">
            <a:avLst>
              <a:gd name="adj1" fmla="val 31593"/>
              <a:gd name="adj2" fmla="val -7601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统治天下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5" name="圆角矩形标注 164874"/>
          <p:cNvSpPr/>
          <p:nvPr/>
        </p:nvSpPr>
        <p:spPr>
          <a:xfrm>
            <a:off x="128588" y="4654550"/>
            <a:ext cx="2373312" cy="547688"/>
          </a:xfrm>
          <a:prstGeom prst="wedgeRoundRectCallout">
            <a:avLst>
              <a:gd name="adj1" fmla="val 17602"/>
              <a:gd name="adj2" fmla="val -17343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拿着刑具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6" name="圆角矩形标注 164875"/>
          <p:cNvSpPr/>
          <p:nvPr/>
        </p:nvSpPr>
        <p:spPr>
          <a:xfrm>
            <a:off x="2147888" y="4094163"/>
            <a:ext cx="2495550" cy="560387"/>
          </a:xfrm>
          <a:prstGeom prst="wedgeRoundRectCallout">
            <a:avLst>
              <a:gd name="adj1" fmla="val 11069"/>
              <a:gd name="adj2" fmla="val -7720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抽打奴役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7" name="圆角矩形标注 164876"/>
          <p:cNvSpPr/>
          <p:nvPr/>
        </p:nvSpPr>
        <p:spPr>
          <a:xfrm>
            <a:off x="4733925" y="4075113"/>
            <a:ext cx="1477963" cy="579437"/>
          </a:xfrm>
          <a:prstGeom prst="wedgeRoundRectCallout">
            <a:avLst>
              <a:gd name="adj1" fmla="val 19134"/>
              <a:gd name="adj2" fmla="val -8084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威势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8" name="圆角矩形标注 164877"/>
          <p:cNvSpPr/>
          <p:nvPr/>
        </p:nvSpPr>
        <p:spPr>
          <a:xfrm>
            <a:off x="6372225" y="4071938"/>
            <a:ext cx="1295400" cy="582612"/>
          </a:xfrm>
          <a:prstGeom prst="wedgeRoundRectCallout">
            <a:avLst>
              <a:gd name="adj1" fmla="val -63500"/>
              <a:gd name="adj2" fmla="val -6735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震慑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879" name="文本框 164878"/>
          <p:cNvSpPr txBox="1"/>
          <p:nvPr/>
        </p:nvSpPr>
        <p:spPr>
          <a:xfrm>
            <a:off x="0" y="2335213"/>
            <a:ext cx="9144000" cy="4522788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等到秦始皇即位后,他发展前面六代君主遗留下来的功业,挥舞着长鞭来驾驭各诸侯国,吞并了东周和西周,相继灭掉了诸侯各国,登上最尊贵的皇帝宝座来统治天下,用严酷的刑罚来奴役天下的百姓,威势震慑四海。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48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48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648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648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648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648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648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648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648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648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648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1648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/>
      <p:bldP spid="164868" grpId="0"/>
      <p:bldP spid="164869" grpId="0"/>
      <p:bldP spid="164870" grpId="0"/>
      <p:bldP spid="164871" grpId="0"/>
      <p:bldP spid="164872" grpId="0"/>
      <p:bldP spid="164873" grpId="0"/>
      <p:bldP spid="164874" grpId="0"/>
      <p:bldP spid="164875" grpId="0"/>
      <p:bldP spid="164876" grpId="0"/>
      <p:bldP spid="164877" grpId="0"/>
      <p:bldP spid="164878" grpId="0"/>
      <p:bldP spid="16487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69" name="矩形 165889"/>
          <p:cNvSpPr/>
          <p:nvPr/>
        </p:nvSpPr>
        <p:spPr>
          <a:xfrm>
            <a:off x="0" y="188913"/>
            <a:ext cx="9144000" cy="501713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南取百越之地，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桂林、象郡；百越之君，俯首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系颈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命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下吏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使蒙恬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筑长城而守藩篱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却匈奴七百余里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胡人不敢南下而牧马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士不敢弯弓而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报怨。</a:t>
            </a:r>
            <a:endParaRPr lang="zh-CN" altLang="en-US" sz="4000" b="1" u="sng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5891" name="圆角矩形标注 165890"/>
          <p:cNvSpPr/>
          <p:nvPr/>
        </p:nvSpPr>
        <p:spPr>
          <a:xfrm>
            <a:off x="1076325" y="0"/>
            <a:ext cx="7231063" cy="620713"/>
          </a:xfrm>
          <a:prstGeom prst="wedgeRoundRectCallout">
            <a:avLst>
              <a:gd name="adj1" fmla="val 10296"/>
              <a:gd name="adj2" fmla="val 9073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“以之为”的省略,把它作为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892" name="圆角矩形标注 165891"/>
          <p:cNvSpPr/>
          <p:nvPr/>
        </p:nvSpPr>
        <p:spPr>
          <a:xfrm>
            <a:off x="1554163" y="1317625"/>
            <a:ext cx="2819400" cy="619125"/>
          </a:xfrm>
          <a:prstGeom prst="wedgeRoundRectCallout">
            <a:avLst>
              <a:gd name="adj1" fmla="val 26574"/>
              <a:gd name="adj2" fmla="val 7435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颈上系绳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893" name="圆角矩形标注 165892"/>
          <p:cNvSpPr/>
          <p:nvPr/>
        </p:nvSpPr>
        <p:spPr>
          <a:xfrm>
            <a:off x="3457575" y="2593975"/>
            <a:ext cx="1554163" cy="538163"/>
          </a:xfrm>
          <a:prstGeom prst="wedgeRoundRectCallout">
            <a:avLst>
              <a:gd name="adj1" fmla="val 75199"/>
              <a:gd name="adj2" fmla="val -8700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交给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894" name="圆角矩形标注 165893"/>
          <p:cNvSpPr/>
          <p:nvPr/>
        </p:nvSpPr>
        <p:spPr>
          <a:xfrm>
            <a:off x="5246688" y="2593975"/>
            <a:ext cx="2608262" cy="585788"/>
          </a:xfrm>
          <a:prstGeom prst="wedgeRoundRectCallout">
            <a:avLst>
              <a:gd name="adj1" fmla="val -7241"/>
              <a:gd name="adj2" fmla="val -6908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下级官吏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895" name="圆角矩形标注 165894"/>
          <p:cNvSpPr/>
          <p:nvPr/>
        </p:nvSpPr>
        <p:spPr>
          <a:xfrm>
            <a:off x="6565900" y="1317625"/>
            <a:ext cx="2578100" cy="619125"/>
          </a:xfrm>
          <a:prstGeom prst="wedgeRoundRectCallout">
            <a:avLst>
              <a:gd name="adj1" fmla="val -3648"/>
              <a:gd name="adj2" fmla="val 7487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连词,然后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898" name="圆角矩形标注 165897"/>
          <p:cNvSpPr/>
          <p:nvPr/>
        </p:nvSpPr>
        <p:spPr>
          <a:xfrm>
            <a:off x="7029450" y="5207000"/>
            <a:ext cx="2068513" cy="687388"/>
          </a:xfrm>
          <a:prstGeom prst="wedgeRoundRectCallout">
            <a:avLst>
              <a:gd name="adj1" fmla="val 15199"/>
              <a:gd name="adj2" fmla="val -8419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报仇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900" name="圆角矩形标注 165899"/>
          <p:cNvSpPr/>
          <p:nvPr/>
        </p:nvSpPr>
        <p:spPr>
          <a:xfrm>
            <a:off x="225425" y="3902075"/>
            <a:ext cx="2138363" cy="585788"/>
          </a:xfrm>
          <a:prstGeom prst="wedgeRoundRectCallout">
            <a:avLst>
              <a:gd name="adj1" fmla="val 12273"/>
              <a:gd name="adj2" fmla="val -7863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在北面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5899" name="文本框 165898"/>
          <p:cNvSpPr txBox="1"/>
          <p:nvPr/>
        </p:nvSpPr>
        <p:spPr>
          <a:xfrm>
            <a:off x="-46672" y="1563053"/>
            <a:ext cx="9190038" cy="5262563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Tx/>
              <a:buSzTx/>
              <a:buFontTx/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南攻取了百越的土地,把它划为桂林那和象郡;百越的首领低着头,颈上捆着绳子,把自己的性命交给了秦的下级官吏。秦始皇于是又派蒙恬在北方修筑长城,守卫边境,击退匈奴人七百多里;胡人不敢再到南边来放牧、六国的勇士不敢拉弓射箭来报仇雪恨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58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58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658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658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65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659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658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2" grpId="0"/>
      <p:bldP spid="165893" grpId="0"/>
      <p:bldP spid="165894" grpId="0"/>
      <p:bldP spid="165895" grpId="0"/>
      <p:bldP spid="165898" grpId="0"/>
      <p:bldP spid="165899" grpId="0"/>
      <p:bldP spid="1659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3" name="矩形 166913"/>
          <p:cNvSpPr/>
          <p:nvPr/>
        </p:nvSpPr>
        <p:spPr>
          <a:xfrm>
            <a:off x="92075" y="0"/>
            <a:ext cx="9051925" cy="624840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于是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先王之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道，焚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百家之言，以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愚黔首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隳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名城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杀豪杰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收天下之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聚之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咸阳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锋镝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铸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金人十二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以弱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天下之民。然后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践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华为城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河为池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亿丈之城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不测之渊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6916" name="圆角矩形标注 166915"/>
          <p:cNvSpPr/>
          <p:nvPr/>
        </p:nvSpPr>
        <p:spPr>
          <a:xfrm>
            <a:off x="-1587" y="-3175"/>
            <a:ext cx="2065337" cy="536575"/>
          </a:xfrm>
          <a:prstGeom prst="wedgeRoundRectCallout">
            <a:avLst>
              <a:gd name="adj1" fmla="val 44403"/>
              <a:gd name="adj2" fmla="val 7331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废除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17" name="圆角矩形标注 166916"/>
          <p:cNvSpPr/>
          <p:nvPr/>
        </p:nvSpPr>
        <p:spPr>
          <a:xfrm>
            <a:off x="39688" y="1176338"/>
            <a:ext cx="2992437" cy="523875"/>
          </a:xfrm>
          <a:prstGeom prst="wedgeRoundRectCallout">
            <a:avLst>
              <a:gd name="adj1" fmla="val -30162"/>
              <a:gd name="adj2" fmla="val 7436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愚昧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18" name="圆角矩形标注 166917"/>
          <p:cNvSpPr/>
          <p:nvPr/>
        </p:nvSpPr>
        <p:spPr>
          <a:xfrm>
            <a:off x="3217863" y="1176338"/>
            <a:ext cx="2489200" cy="644525"/>
          </a:xfrm>
          <a:prstGeom prst="wedgeRoundRectCallout">
            <a:avLst>
              <a:gd name="adj1" fmla="val 5764"/>
              <a:gd name="adj2" fmla="val -7591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治世之道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19" name="圆角矩形标注 166918"/>
          <p:cNvSpPr/>
          <p:nvPr/>
        </p:nvSpPr>
        <p:spPr>
          <a:xfrm>
            <a:off x="4673600" y="30163"/>
            <a:ext cx="1658938" cy="503237"/>
          </a:xfrm>
          <a:prstGeom prst="wedgeRoundRectCallout">
            <a:avLst>
              <a:gd name="adj1" fmla="val -21236"/>
              <a:gd name="adj2" fmla="val 9085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烧毁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0" name="圆角矩形标注 166919"/>
          <p:cNvSpPr/>
          <p:nvPr/>
        </p:nvSpPr>
        <p:spPr>
          <a:xfrm>
            <a:off x="2408238" y="2470150"/>
            <a:ext cx="1295400" cy="520700"/>
          </a:xfrm>
          <a:prstGeom prst="wedgeRoundRectCallout">
            <a:avLst>
              <a:gd name="adj1" fmla="val -43014"/>
              <a:gd name="adj2" fmla="val -7279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毁坏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1" name="圆角矩形标注 166920"/>
          <p:cNvSpPr/>
          <p:nvPr/>
        </p:nvSpPr>
        <p:spPr>
          <a:xfrm>
            <a:off x="7546975" y="2382838"/>
            <a:ext cx="1293813" cy="608012"/>
          </a:xfrm>
          <a:prstGeom prst="wedgeRoundRectCallout">
            <a:avLst>
              <a:gd name="adj1" fmla="val 2625"/>
              <a:gd name="adj2" fmla="val -7079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兵器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2" name="圆角矩形标注 166921"/>
          <p:cNvSpPr/>
          <p:nvPr/>
        </p:nvSpPr>
        <p:spPr>
          <a:xfrm>
            <a:off x="2695575" y="3633788"/>
            <a:ext cx="1441450" cy="503237"/>
          </a:xfrm>
          <a:prstGeom prst="wedgeRoundRectCallout">
            <a:avLst>
              <a:gd name="adj1" fmla="val 31843"/>
              <a:gd name="adj2" fmla="val -7739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销毁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3" name="圆角矩形标注 166922"/>
          <p:cNvSpPr/>
          <p:nvPr/>
        </p:nvSpPr>
        <p:spPr>
          <a:xfrm>
            <a:off x="5267325" y="2397125"/>
            <a:ext cx="2046288" cy="577850"/>
          </a:xfrm>
          <a:prstGeom prst="wedgeRoundRectCallout">
            <a:avLst>
              <a:gd name="adj1" fmla="val -5213"/>
              <a:gd name="adj2" fmla="val 7059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以之为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4" name="圆角矩形标注 166923"/>
          <p:cNvSpPr/>
          <p:nvPr/>
        </p:nvSpPr>
        <p:spPr>
          <a:xfrm>
            <a:off x="179388" y="3578225"/>
            <a:ext cx="2314575" cy="558800"/>
          </a:xfrm>
          <a:prstGeom prst="wedgeRoundRectCallout">
            <a:avLst>
              <a:gd name="adj1" fmla="val -13282"/>
              <a:gd name="adj2" fmla="val 6818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用来削弱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5" name="圆角矩形标注 166924"/>
          <p:cNvSpPr/>
          <p:nvPr/>
        </p:nvSpPr>
        <p:spPr>
          <a:xfrm>
            <a:off x="4465638" y="3632200"/>
            <a:ext cx="1666875" cy="504825"/>
          </a:xfrm>
          <a:prstGeom prst="wedgeRoundRectCallout">
            <a:avLst>
              <a:gd name="adj1" fmla="val -13949"/>
              <a:gd name="adj2" fmla="val 7226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依仗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6" name="圆角矩形标注 166925"/>
          <p:cNvSpPr/>
          <p:nvPr/>
        </p:nvSpPr>
        <p:spPr>
          <a:xfrm>
            <a:off x="6586538" y="3578225"/>
            <a:ext cx="1643062" cy="558800"/>
          </a:xfrm>
          <a:prstGeom prst="wedgeRoundRectCallout">
            <a:avLst>
              <a:gd name="adj1" fmla="val -889"/>
              <a:gd name="adj2" fmla="val 9308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凭借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7" name="圆角矩形标注 166926"/>
          <p:cNvSpPr/>
          <p:nvPr/>
        </p:nvSpPr>
        <p:spPr>
          <a:xfrm>
            <a:off x="92075" y="6159500"/>
            <a:ext cx="1679575" cy="665163"/>
          </a:xfrm>
          <a:prstGeom prst="wedgeRoundRectCallout">
            <a:avLst>
              <a:gd name="adj1" fmla="val 22926"/>
              <a:gd name="adj2" fmla="val -8639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上凭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8" name="圆角矩形标注 166927"/>
          <p:cNvSpPr/>
          <p:nvPr/>
        </p:nvSpPr>
        <p:spPr>
          <a:xfrm>
            <a:off x="2916238" y="4787900"/>
            <a:ext cx="1757362" cy="576263"/>
          </a:xfrm>
          <a:prstGeom prst="wedgeRoundRectCallout">
            <a:avLst>
              <a:gd name="adj1" fmla="val 30236"/>
              <a:gd name="adj2" fmla="val 8281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下临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29" name="圆角矩形标注 166928"/>
          <p:cNvSpPr/>
          <p:nvPr/>
        </p:nvSpPr>
        <p:spPr>
          <a:xfrm>
            <a:off x="2916238" y="6216650"/>
            <a:ext cx="3092450" cy="608013"/>
          </a:xfrm>
          <a:prstGeom prst="wedgeRoundRectCallout">
            <a:avLst>
              <a:gd name="adj1" fmla="val 64495"/>
              <a:gd name="adj2" fmla="val -103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把它们作为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30" name="圆角矩形标注 166929"/>
          <p:cNvSpPr/>
          <p:nvPr/>
        </p:nvSpPr>
        <p:spPr>
          <a:xfrm>
            <a:off x="6132513" y="6216650"/>
            <a:ext cx="3011487" cy="576263"/>
          </a:xfrm>
          <a:prstGeom prst="wedgeRoundRectCallout">
            <a:avLst>
              <a:gd name="adj1" fmla="val 2204"/>
              <a:gd name="adj2" fmla="val -8892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坚固的城防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31" name="圆角矩形标注 166930"/>
          <p:cNvSpPr/>
          <p:nvPr/>
        </p:nvSpPr>
        <p:spPr>
          <a:xfrm>
            <a:off x="420688" y="2470150"/>
            <a:ext cx="1643062" cy="523875"/>
          </a:xfrm>
          <a:prstGeom prst="wedgeRoundRectCallout">
            <a:avLst>
              <a:gd name="adj1" fmla="val 583"/>
              <a:gd name="adj2" fmla="val -666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百姓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6915" name="文本框 166914"/>
          <p:cNvSpPr txBox="1"/>
          <p:nvPr/>
        </p:nvSpPr>
        <p:spPr>
          <a:xfrm>
            <a:off x="39688" y="609600"/>
            <a:ext cx="9144000" cy="624840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000" tIns="46800" rIns="90000" bIns="46800" anchor="t">
            <a:spAutoFit/>
          </a:bodyPr>
          <a:lstStyle/>
          <a:p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接着他就废除古代帝王的治国方法，烧毁了各学派的书籍。以使百姓变得愚昧；毁坏著名的城邑，杀害英雄豪杰；收缴天下的兵器，把它们集中在咸阳，去掉刀锋和箭头，用来铸成十二个铜人，以便削弱天下百姓的反抗力量。从此以后，凭着华山当做城墙。借着黄河当做护城河，上据着亿丈高的城墙，下临着不可测量的深渊，把它们作为坚固的防御工事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69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69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669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669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669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669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669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669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669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669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669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1669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1669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" fill="hold"/>
                                        <p:tgtEl>
                                          <p:spTgt spid="1669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" fill="hold"/>
                                        <p:tgtEl>
                                          <p:spTgt spid="1669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" fill="hold"/>
                                        <p:tgtEl>
                                          <p:spTgt spid="1669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6" grpId="0"/>
      <p:bldP spid="166917" grpId="0"/>
      <p:bldP spid="166918" grpId="0"/>
      <p:bldP spid="166919" grpId="0"/>
      <p:bldP spid="166920" grpId="0"/>
      <p:bldP spid="166921" grpId="0"/>
      <p:bldP spid="166922" grpId="0"/>
      <p:bldP spid="166923" grpId="0"/>
      <p:bldP spid="166924" grpId="0"/>
      <p:bldP spid="166925" grpId="0"/>
      <p:bldP spid="166926" grpId="0"/>
      <p:bldP spid="166927" grpId="0"/>
      <p:bldP spid="166928" grpId="0"/>
      <p:bldP spid="166929" grpId="0"/>
      <p:bldP spid="166930" grpId="0"/>
      <p:bldP spid="1669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7" name="矩形 167937"/>
          <p:cNvSpPr/>
          <p:nvPr/>
        </p:nvSpPr>
        <p:spPr>
          <a:xfrm>
            <a:off x="-19050" y="188913"/>
            <a:ext cx="8964613" cy="5016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良将劲弩守要害之处，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信臣精卒陈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利兵而谁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。天下已定，始皇之心，自以为关中之固，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金城千里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，子孙帝王万世之业也。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7939" name="圆角矩形标注 167938"/>
          <p:cNvSpPr/>
          <p:nvPr/>
        </p:nvSpPr>
        <p:spPr>
          <a:xfrm>
            <a:off x="1581150" y="0"/>
            <a:ext cx="6181725" cy="576263"/>
          </a:xfrm>
          <a:prstGeom prst="wedgeRoundRectCallout">
            <a:avLst>
              <a:gd name="adj1" fmla="val 21495"/>
              <a:gd name="adj2" fmla="val 8171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可靠的官员、精锐的士卒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7940" name="圆角矩形标注 167939"/>
          <p:cNvSpPr/>
          <p:nvPr/>
        </p:nvSpPr>
        <p:spPr>
          <a:xfrm>
            <a:off x="1439863" y="2638425"/>
            <a:ext cx="3297237" cy="584200"/>
          </a:xfrm>
          <a:prstGeom prst="wedgeRoundRectCallout">
            <a:avLst>
              <a:gd name="adj1" fmla="val -19255"/>
              <a:gd name="adj2" fmla="val -7295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通“呵”,问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7941" name="圆角矩形标注 167940"/>
          <p:cNvSpPr/>
          <p:nvPr/>
        </p:nvSpPr>
        <p:spPr>
          <a:xfrm>
            <a:off x="7075488" y="1414463"/>
            <a:ext cx="1871662" cy="576262"/>
          </a:xfrm>
          <a:prstGeom prst="wedgeRoundRectCallout">
            <a:avLst>
              <a:gd name="adj1" fmla="val 14815"/>
              <a:gd name="adj2" fmla="val -6724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置，拿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7942" name="圆角矩形标注 167941"/>
          <p:cNvSpPr/>
          <p:nvPr/>
        </p:nvSpPr>
        <p:spPr>
          <a:xfrm>
            <a:off x="2557463" y="4105275"/>
            <a:ext cx="5205412" cy="688975"/>
          </a:xfrm>
          <a:prstGeom prst="wedgeRoundRectCallout">
            <a:avLst>
              <a:gd name="adj1" fmla="val 6954"/>
              <a:gd name="adj2" fmla="val -9857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方圆千里的坚固城池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7943" name="文本框 167942"/>
          <p:cNvSpPr txBox="1"/>
          <p:nvPr/>
        </p:nvSpPr>
        <p:spPr>
          <a:xfrm>
            <a:off x="88900" y="2035175"/>
            <a:ext cx="9055100" cy="4830763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优秀的将领手执强有力的弓弩，扼守着险要的地方，可靠的官员、精锐的士卒，握着锋利的武器，缉查盘问过往的行人。天下已经平定，按秦始皇的想法，自认为关中这样险固的地方，坚固的城池方圆千里，这正是子子孙孙称帝称王万代的基业啊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79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79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679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679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  <p:bldP spid="167940" grpId="0"/>
      <p:bldP spid="167941" grpId="0"/>
      <p:bldP spid="167942" grpId="0"/>
      <p:bldP spid="16794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79475" y="3097213"/>
            <a:ext cx="4933950" cy="1322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en-US" altLang="zh-CN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后期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buSzTx/>
            </a:pP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zh-CN" altLang="en-US" sz="4000" b="1" u="sng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守</a:t>
            </a: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天下）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1176338"/>
            <a:ext cx="2955925" cy="1322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前期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sz="4000" b="1" u="sng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攻</a:t>
            </a:r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天下）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8785" name="文本框 169985"/>
          <p:cNvSpPr txBox="1"/>
          <p:nvPr/>
        </p:nvSpPr>
        <p:spPr>
          <a:xfrm>
            <a:off x="123825" y="1230313"/>
            <a:ext cx="755650" cy="4154487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秦王朝的极盛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8786" name="文本框 169986"/>
          <p:cNvSpPr txBox="1"/>
          <p:nvPr/>
        </p:nvSpPr>
        <p:spPr>
          <a:xfrm>
            <a:off x="3498850" y="868363"/>
            <a:ext cx="4743450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奋余烈、履至尊、吞二周、亡诸侯、</a:t>
            </a:r>
            <a:r>
              <a:rPr lang="zh-CN" altLang="en-US" sz="40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取百越、却匈奴。</a:t>
            </a:r>
            <a:endParaRPr lang="zh-CN" altLang="en-US" sz="40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87" name="文本框 169987"/>
          <p:cNvSpPr txBox="1"/>
          <p:nvPr/>
        </p:nvSpPr>
        <p:spPr>
          <a:xfrm>
            <a:off x="3498850" y="2709863"/>
            <a:ext cx="4530725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焚百家、隳名城、杀豪杰、销锋镝、 弱人民、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严控制。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88" name="文本框 169988"/>
          <p:cNvSpPr txBox="1"/>
          <p:nvPr/>
        </p:nvSpPr>
        <p:spPr>
          <a:xfrm>
            <a:off x="1219200" y="4648200"/>
            <a:ext cx="7885113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设想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47" name="文本框 169990"/>
          <p:cNvSpPr txBox="1"/>
          <p:nvPr/>
        </p:nvSpPr>
        <p:spPr>
          <a:xfrm>
            <a:off x="0" y="0"/>
            <a:ext cx="4095750" cy="769938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第三段主要内容</a:t>
            </a:r>
            <a:endParaRPr lang="zh-CN" altLang="en-US" sz="4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8791" name="左大括号 169991"/>
          <p:cNvSpPr/>
          <p:nvPr/>
        </p:nvSpPr>
        <p:spPr>
          <a:xfrm>
            <a:off x="914400" y="1600200"/>
            <a:ext cx="304800" cy="3417888"/>
          </a:xfrm>
          <a:prstGeom prst="leftBrace">
            <a:avLst>
              <a:gd name="adj1" fmla="val 8285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92" name="左大括号 169992"/>
          <p:cNvSpPr/>
          <p:nvPr/>
        </p:nvSpPr>
        <p:spPr>
          <a:xfrm>
            <a:off x="3270250" y="1176338"/>
            <a:ext cx="228600" cy="1322387"/>
          </a:xfrm>
          <a:prstGeom prst="leftBrace">
            <a:avLst>
              <a:gd name="adj1" fmla="val 3864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左大括号 169992"/>
          <p:cNvSpPr/>
          <p:nvPr/>
        </p:nvSpPr>
        <p:spPr>
          <a:xfrm>
            <a:off x="3270250" y="2806700"/>
            <a:ext cx="228600" cy="1612900"/>
          </a:xfrm>
          <a:prstGeom prst="leftBrace">
            <a:avLst>
              <a:gd name="adj1" fmla="val 3864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6363" y="4648200"/>
            <a:ext cx="3851275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据高城；临深渊；守要害；传万世。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89" name="文本框 169989"/>
          <p:cNvSpPr txBox="1"/>
          <p:nvPr/>
        </p:nvSpPr>
        <p:spPr>
          <a:xfrm>
            <a:off x="0" y="5159375"/>
            <a:ext cx="9144000" cy="14452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写秦始皇统一天下，阐明秦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强盛</a:t>
            </a: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达到极点，秦的</a:t>
            </a:r>
            <a:r>
              <a:rPr lang="zh-CN" altLang="en-US" sz="44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骄横暴虐</a:t>
            </a:r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也达到极点。</a:t>
            </a:r>
            <a:endParaRPr lang="zh-CN" altLang="en-US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8850" y="769938"/>
            <a:ext cx="3981450" cy="19383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愚民、弱民、以民为敌，施行暴政，不施仁义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390900" y="2660650"/>
            <a:ext cx="4330700" cy="1905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5" grpId="0"/>
      <p:bldP spid="118791" grpId="0"/>
      <p:bldP spid="2" grpId="0"/>
      <p:bldP spid="118792" grpId="0"/>
      <p:bldP spid="118786" grpId="0"/>
      <p:bldP spid="3" grpId="0"/>
      <p:bldP spid="4" grpId="0"/>
      <p:bldP spid="118787" grpId="0"/>
      <p:bldP spid="118788" grpId="0"/>
      <p:bldP spid="5" grpId="0"/>
      <p:bldP spid="118789" grpId="0"/>
      <p:bldP spid="7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3665" name="椭圆 52225"/>
          <p:cNvSpPr/>
          <p:nvPr/>
        </p:nvSpPr>
        <p:spPr>
          <a:xfrm>
            <a:off x="3810000" y="3429000"/>
            <a:ext cx="762000" cy="11430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6" name="矩形 46082"/>
          <p:cNvSpPr>
            <a:spLocks noTextEdit="1"/>
          </p:cNvSpPr>
          <p:nvPr/>
        </p:nvSpPr>
        <p:spPr>
          <a:xfrm>
            <a:off x="506413" y="1916113"/>
            <a:ext cx="8131175" cy="19716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第四自然段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4689" name="矩形 67585"/>
          <p:cNvSpPr/>
          <p:nvPr/>
        </p:nvSpPr>
        <p:spPr>
          <a:xfrm>
            <a:off x="0" y="260350"/>
            <a:ext cx="8893175" cy="6248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始皇既没，余威震于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殊俗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。然而陈涉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瓮牖绳枢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之子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氓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隶之人，而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迁徙之徒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也；才能不及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，非有仲尼、墨翟之贤，陶朱、猗顿之富；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蹑足行伍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之间，而崛起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阡陌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之中，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7" name="圆角矩形标注 67586"/>
          <p:cNvSpPr/>
          <p:nvPr/>
        </p:nvSpPr>
        <p:spPr>
          <a:xfrm>
            <a:off x="5695950" y="0"/>
            <a:ext cx="3448050" cy="960438"/>
          </a:xfrm>
          <a:prstGeom prst="wedgeRoundRectCallout">
            <a:avLst>
              <a:gd name="adj1" fmla="val -19060"/>
              <a:gd name="adj2" fmla="val 6103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defTabSz="914400">
              <a:lnSpc>
                <a:spcPct val="80000"/>
              </a:lnSpc>
              <a:tabLst>
                <a:tab pos="1254125"/>
              </a:tabLst>
            </a:pPr>
            <a:r>
              <a:rPr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不同的风俗,此指边远地区</a:t>
            </a:r>
            <a:endParaRPr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88" name="圆角矩形标注 67587"/>
          <p:cNvSpPr/>
          <p:nvPr/>
        </p:nvSpPr>
        <p:spPr>
          <a:xfrm>
            <a:off x="0" y="0"/>
            <a:ext cx="5167313" cy="1746250"/>
          </a:xfrm>
          <a:prstGeom prst="wedgeRoundRectCallout">
            <a:avLst>
              <a:gd name="adj1" fmla="val 1069"/>
              <a:gd name="adj2" fmla="val 6876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600" b="1">
                <a:latin typeface="Times New Roman" panose="02020603050405020304" pitchFamily="18" charset="0"/>
                <a:ea typeface="楷体_GB2312" pitchFamily="49" charset="-122"/>
              </a:rPr>
              <a:t>瓮、绳,名作状，用破瓮，用草绳；牖、枢，名作动。做窗户,系户枢</a:t>
            </a:r>
            <a:endParaRPr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1" name="圆角矩形标注 67590"/>
          <p:cNvSpPr/>
          <p:nvPr/>
        </p:nvSpPr>
        <p:spPr>
          <a:xfrm>
            <a:off x="0" y="3943350"/>
            <a:ext cx="3124200" cy="601663"/>
          </a:xfrm>
          <a:prstGeom prst="wedgeRoundRectCallout">
            <a:avLst>
              <a:gd name="adj1" fmla="val -31569"/>
              <a:gd name="adj2" fmla="val -861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被征发的人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2" name="圆角矩形标注 67591"/>
          <p:cNvSpPr/>
          <p:nvPr/>
        </p:nvSpPr>
        <p:spPr>
          <a:xfrm>
            <a:off x="3168650" y="3943350"/>
            <a:ext cx="2555875" cy="603250"/>
          </a:xfrm>
          <a:prstGeom prst="wedgeRoundRectCallout">
            <a:avLst>
              <a:gd name="adj1" fmla="val 3130"/>
              <a:gd name="adj2" fmla="val -8378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平常的人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3" name="圆角矩形标注 67592"/>
          <p:cNvSpPr/>
          <p:nvPr/>
        </p:nvSpPr>
        <p:spPr>
          <a:xfrm>
            <a:off x="4392613" y="5091113"/>
            <a:ext cx="1881187" cy="563562"/>
          </a:xfrm>
          <a:prstGeom prst="wedgeRoundRectCallout">
            <a:avLst>
              <a:gd name="adj1" fmla="val 39819"/>
              <a:gd name="adj2" fmla="val -7781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置身于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4" name="圆角矩形标注 67593"/>
          <p:cNvSpPr/>
          <p:nvPr/>
        </p:nvSpPr>
        <p:spPr>
          <a:xfrm>
            <a:off x="1920875" y="6232525"/>
            <a:ext cx="7223125" cy="625475"/>
          </a:xfrm>
          <a:prstGeom prst="wedgeRoundRectCallout">
            <a:avLst>
              <a:gd name="adj1" fmla="val -40366"/>
              <a:gd name="adj2" fmla="val -8746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南北为阡,东西为陌。指田野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6" name="圆角矩形标注 67595"/>
          <p:cNvSpPr/>
          <p:nvPr/>
        </p:nvSpPr>
        <p:spPr>
          <a:xfrm>
            <a:off x="6688138" y="5280025"/>
            <a:ext cx="1512887" cy="533400"/>
          </a:xfrm>
          <a:prstGeom prst="wedgeRoundRectCallout">
            <a:avLst>
              <a:gd name="adj1" fmla="val -10556"/>
              <a:gd name="adj2" fmla="val -1000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军队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595" name="文本框 67594"/>
          <p:cNvSpPr txBox="1"/>
          <p:nvPr/>
        </p:nvSpPr>
        <p:spPr>
          <a:xfrm>
            <a:off x="0" y="1349375"/>
            <a:ext cx="9144000" cy="550799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Tx/>
              <a:buSzTx/>
              <a:buFontTx/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秦始皇死后,他遗留下来的威风仍然震慑着边远的地区。虽然这样,可陈涉不过是个用破瓮作窗户,用草绳系门板的贫家子弟，是下层人民,又是被征发戍边的人；他的才能比不上普通人，既没有孔子、墨子那样的贤德，又不像陶朱、猗顿那样的富有；置身于守边的队伍当中，突然奋起在田野之间，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75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75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75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75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75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75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75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91" grpId="0"/>
      <p:bldP spid="67592" grpId="0"/>
      <p:bldP spid="67593" grpId="0"/>
      <p:bldP spid="67594" grpId="0"/>
      <p:bldP spid="67595" grpId="0"/>
      <p:bldP spid="6759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713" name="矩形 68609"/>
          <p:cNvSpPr/>
          <p:nvPr/>
        </p:nvSpPr>
        <p:spPr>
          <a:xfrm>
            <a:off x="0" y="188913"/>
            <a:ext cx="9144000" cy="5016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率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疲弊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之卒，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数百之众，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而攻秦；斩木为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兵，揭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竿为旗，天下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合而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应，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赢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粮而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从。山东豪俊遂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并起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秦族矣。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1" name="圆角矩形标注 68610"/>
          <p:cNvSpPr/>
          <p:nvPr/>
        </p:nvSpPr>
        <p:spPr>
          <a:xfrm>
            <a:off x="-44450" y="0"/>
            <a:ext cx="2503488" cy="692150"/>
          </a:xfrm>
          <a:prstGeom prst="wedgeRoundRectCallout">
            <a:avLst>
              <a:gd name="adj1" fmla="val 29347"/>
              <a:gd name="adj2" fmla="val 6770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疲劳困乏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2" name="圆角矩形标注 68611"/>
          <p:cNvSpPr/>
          <p:nvPr/>
        </p:nvSpPr>
        <p:spPr>
          <a:xfrm>
            <a:off x="2559050" y="44450"/>
            <a:ext cx="6584950" cy="647700"/>
          </a:xfrm>
          <a:prstGeom prst="wedgeRoundRectCallout">
            <a:avLst>
              <a:gd name="adj1" fmla="val -19991"/>
              <a:gd name="adj2" fmla="val 6812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与“率”同义，率领、指挥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3" name="圆角矩形标注 68612"/>
          <p:cNvSpPr/>
          <p:nvPr/>
        </p:nvSpPr>
        <p:spPr>
          <a:xfrm>
            <a:off x="5978525" y="1416050"/>
            <a:ext cx="2095500" cy="565150"/>
          </a:xfrm>
          <a:prstGeom prst="wedgeRoundRectCallout">
            <a:avLst>
              <a:gd name="adj1" fmla="val 13023"/>
              <a:gd name="adj2" fmla="val -7887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转过来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4" name="圆角矩形标注 68613"/>
          <p:cNvSpPr/>
          <p:nvPr/>
        </p:nvSpPr>
        <p:spPr>
          <a:xfrm>
            <a:off x="685800" y="1416050"/>
            <a:ext cx="1773238" cy="555625"/>
          </a:xfrm>
          <a:prstGeom prst="wedgeRoundRectCallout">
            <a:avLst>
              <a:gd name="adj1" fmla="val 64463"/>
              <a:gd name="adj2" fmla="val 6986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兵器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5" name="圆角矩形标注 68614"/>
          <p:cNvSpPr/>
          <p:nvPr/>
        </p:nvSpPr>
        <p:spPr>
          <a:xfrm>
            <a:off x="3200400" y="1416050"/>
            <a:ext cx="1587500" cy="508000"/>
          </a:xfrm>
          <a:prstGeom prst="wedgeRoundRectCallout">
            <a:avLst>
              <a:gd name="adj1" fmla="val -19505"/>
              <a:gd name="adj2" fmla="val 6746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举起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6" name="圆角矩形标注 68615"/>
          <p:cNvSpPr/>
          <p:nvPr/>
        </p:nvSpPr>
        <p:spPr>
          <a:xfrm>
            <a:off x="5156200" y="2589213"/>
            <a:ext cx="3987800" cy="617537"/>
          </a:xfrm>
          <a:prstGeom prst="wedgeRoundRectCallout">
            <a:avLst>
              <a:gd name="adj1" fmla="val 16912"/>
              <a:gd name="adj2" fmla="val -770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像浮云一样</a:t>
            </a:r>
            <a:r>
              <a:rPr lang="en-US" altLang="zh-CN" sz="4000" b="1"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endParaRPr lang="en-US" altLang="zh-CN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7" name="圆角矩形标注 68616"/>
          <p:cNvSpPr/>
          <p:nvPr/>
        </p:nvSpPr>
        <p:spPr>
          <a:xfrm>
            <a:off x="514350" y="3802063"/>
            <a:ext cx="1317625" cy="579437"/>
          </a:xfrm>
          <a:prstGeom prst="wedgeRoundRectCallout">
            <a:avLst>
              <a:gd name="adj1" fmla="val 36505"/>
              <a:gd name="adj2" fmla="val -806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背负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8" name="圆角矩形标注 68617"/>
          <p:cNvSpPr/>
          <p:nvPr/>
        </p:nvSpPr>
        <p:spPr>
          <a:xfrm>
            <a:off x="2338388" y="3959225"/>
            <a:ext cx="3640137" cy="1247775"/>
          </a:xfrm>
          <a:prstGeom prst="wedgeRoundRectCallout">
            <a:avLst>
              <a:gd name="adj1" fmla="val -31565"/>
              <a:gd name="adj2" fmla="val -783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通“影”，像影子一样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9" name="圆角矩形标注 68618"/>
          <p:cNvSpPr/>
          <p:nvPr/>
        </p:nvSpPr>
        <p:spPr>
          <a:xfrm>
            <a:off x="6134100" y="3959225"/>
            <a:ext cx="1782763" cy="422275"/>
          </a:xfrm>
          <a:prstGeom prst="wedgeRoundRectCallout">
            <a:avLst>
              <a:gd name="adj1" fmla="val 24208"/>
              <a:gd name="adj2" fmla="val -12106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一并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20" name="圆角矩形标注 68619"/>
          <p:cNvSpPr/>
          <p:nvPr/>
        </p:nvSpPr>
        <p:spPr>
          <a:xfrm>
            <a:off x="7588250" y="4467225"/>
            <a:ext cx="1298575" cy="593725"/>
          </a:xfrm>
          <a:prstGeom prst="wedgeRoundRectCallout">
            <a:avLst>
              <a:gd name="adj1" fmla="val -5574"/>
              <a:gd name="adj2" fmla="val -19098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起义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22" name="圆角矩形标注 68621"/>
          <p:cNvSpPr/>
          <p:nvPr/>
        </p:nvSpPr>
        <p:spPr>
          <a:xfrm>
            <a:off x="0" y="5060950"/>
            <a:ext cx="2344738" cy="612775"/>
          </a:xfrm>
          <a:prstGeom prst="wedgeRoundRectCallout">
            <a:avLst>
              <a:gd name="adj1" fmla="val -22162"/>
              <a:gd name="adj2" fmla="val -7022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亡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23" name="圆角矩形标注 68622"/>
          <p:cNvSpPr/>
          <p:nvPr/>
        </p:nvSpPr>
        <p:spPr>
          <a:xfrm>
            <a:off x="-44450" y="2589213"/>
            <a:ext cx="3844925" cy="533400"/>
          </a:xfrm>
          <a:prstGeom prst="wedgeRoundRectCallout">
            <a:avLst>
              <a:gd name="adj1" fmla="val -35264"/>
              <a:gd name="adj2" fmla="val 8345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Sz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像回声一样…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21" name="文本框 68620"/>
          <p:cNvSpPr txBox="1"/>
          <p:nvPr/>
        </p:nvSpPr>
        <p:spPr>
          <a:xfrm>
            <a:off x="0" y="2027238"/>
            <a:ext cx="9144000" cy="4830763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率领着疲惫无力的士兵，指挥着几百人的队伍，掉转头来进攻秦王朝；砍削树木作武器，举起竹竿当旗帜，天下的百姓像浮云一样汇集合拢，像回声那样应和他，许多人担着粮食如影子一样跟着他。崤山以东的英雄豪杰于是一齐行动起来，使秦王朝迅速覆灭了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86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86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686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686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686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686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686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686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686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686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686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8616" grpId="0"/>
      <p:bldP spid="68617" grpId="0"/>
      <p:bldP spid="68618" grpId="0"/>
      <p:bldP spid="68619" grpId="0"/>
      <p:bldP spid="68620" grpId="0"/>
      <p:bldP spid="68621" grpId="0"/>
      <p:bldP spid="68622" grpId="0"/>
      <p:bldP spid="686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1762125" y="4503738"/>
            <a:ext cx="2478088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装备之差：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37" name="文本框 69633"/>
          <p:cNvSpPr txBox="1"/>
          <p:nvPr/>
        </p:nvSpPr>
        <p:spPr>
          <a:xfrm>
            <a:off x="0" y="1585913"/>
            <a:ext cx="762000" cy="3759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秦王朝的灭亡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6738" name="文本框 69634"/>
          <p:cNvSpPr txBox="1"/>
          <p:nvPr/>
        </p:nvSpPr>
        <p:spPr>
          <a:xfrm>
            <a:off x="1114425" y="863600"/>
            <a:ext cx="895350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始皇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6739" name="文本框 69635"/>
          <p:cNvSpPr txBox="1"/>
          <p:nvPr/>
        </p:nvSpPr>
        <p:spPr>
          <a:xfrm>
            <a:off x="1046163" y="2768600"/>
            <a:ext cx="720725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陈涉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6740" name="文本框 69637"/>
          <p:cNvSpPr txBox="1"/>
          <p:nvPr/>
        </p:nvSpPr>
        <p:spPr>
          <a:xfrm>
            <a:off x="3900488" y="4503738"/>
            <a:ext cx="89090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斩木为兵，揭竿为旗 </a:t>
            </a:r>
            <a:endParaRPr lang="zh-CN" altLang="en-US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41" name="文本框 69638"/>
          <p:cNvSpPr txBox="1"/>
          <p:nvPr/>
        </p:nvSpPr>
        <p:spPr>
          <a:xfrm>
            <a:off x="979488" y="4724400"/>
            <a:ext cx="1030287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结果</a:t>
            </a:r>
            <a:endParaRPr lang="zh-CN" altLang="en-US" sz="4000" b="1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16743" name="对象 69640"/>
          <p:cNvGraphicFramePr>
            <a:graphicFrameLocks noChangeAspect="1"/>
          </p:cNvGraphicFramePr>
          <p:nvPr/>
        </p:nvGraphicFramePr>
        <p:xfrm>
          <a:off x="7318375" y="5148263"/>
          <a:ext cx="1825625" cy="17097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4218940" imgH="3951605" progId="MS_ClipArt_Gallery.2">
                  <p:embed/>
                </p:oleObj>
              </mc:Choice>
              <mc:Fallback>
                <p:oleObj r:id="rId2" imgW="4218940" imgH="395160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18375" y="5148263"/>
                        <a:ext cx="1825625" cy="1709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4" name="矩形 696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8255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69642"/>
          <p:cNvSpPr txBox="1"/>
          <p:nvPr/>
        </p:nvSpPr>
        <p:spPr>
          <a:xfrm>
            <a:off x="1762125" y="1125538"/>
            <a:ext cx="3962400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余威震于殊俗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45" name="文本框 69643"/>
          <p:cNvSpPr txBox="1"/>
          <p:nvPr/>
        </p:nvSpPr>
        <p:spPr>
          <a:xfrm>
            <a:off x="1685925" y="5276850"/>
            <a:ext cx="60721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天下响应，并起亡秦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47" name="文本框 69645"/>
          <p:cNvSpPr txBox="1"/>
          <p:nvPr/>
        </p:nvSpPr>
        <p:spPr>
          <a:xfrm>
            <a:off x="0" y="0"/>
            <a:ext cx="3740150" cy="7080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第四段主要内容</a:t>
            </a:r>
            <a:endParaRPr lang="zh-CN" altLang="en-US" sz="4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左大括号 69646"/>
          <p:cNvSpPr/>
          <p:nvPr/>
        </p:nvSpPr>
        <p:spPr>
          <a:xfrm>
            <a:off x="838200" y="1585913"/>
            <a:ext cx="381000" cy="3887787"/>
          </a:xfrm>
          <a:prstGeom prst="leftBrace">
            <a:avLst>
              <a:gd name="adj1" fmla="val 66279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左大括号 1"/>
          <p:cNvSpPr/>
          <p:nvPr/>
        </p:nvSpPr>
        <p:spPr>
          <a:xfrm>
            <a:off x="1762125" y="2184400"/>
            <a:ext cx="179388" cy="2963863"/>
          </a:xfrm>
          <a:prstGeom prst="leftBrac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文本框 3"/>
          <p:cNvSpPr txBox="1"/>
          <p:nvPr/>
        </p:nvSpPr>
        <p:spPr>
          <a:xfrm>
            <a:off x="1806575" y="1984375"/>
            <a:ext cx="24384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出身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卑微：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1766888" y="2841625"/>
            <a:ext cx="2478087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才能之劣：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1766888" y="3608388"/>
            <a:ext cx="2478087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SzTx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兵力之弱：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3900488" y="1692275"/>
            <a:ext cx="50466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瓮牖绳枢之子、氓隶之人、迁徙之徒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900488" y="2903538"/>
            <a:ext cx="1816100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不及中人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3900488" y="3670300"/>
            <a:ext cx="385762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疲弊之卒，数百之众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7" grpId="0"/>
      <p:bldP spid="3" grpId="0"/>
      <p:bldP spid="116738" grpId="0"/>
      <p:bldP spid="116739" grpId="0"/>
      <p:bldP spid="116741" grpId="0"/>
      <p:bldP spid="2" grpId="0"/>
      <p:bldP spid="4" grpId="0"/>
      <p:bldP spid="5" grpId="0"/>
      <p:bldP spid="9" grpId="0"/>
      <p:bldP spid="6" grpId="0"/>
      <p:bldP spid="10" grpId="0"/>
      <p:bldP spid="8" grpId="0"/>
      <p:bldP spid="11" grpId="0"/>
      <p:bldP spid="7" grpId="0"/>
      <p:bldP spid="116740" grpId="0"/>
      <p:bldP spid="1167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61" name="椭圆 52225"/>
          <p:cNvSpPr/>
          <p:nvPr/>
        </p:nvSpPr>
        <p:spPr>
          <a:xfrm>
            <a:off x="3810000" y="3429000"/>
            <a:ext cx="762000" cy="11430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762" name="矩形 46082"/>
          <p:cNvSpPr>
            <a:spLocks noTextEdit="1"/>
          </p:cNvSpPr>
          <p:nvPr/>
        </p:nvSpPr>
        <p:spPr>
          <a:xfrm>
            <a:off x="506413" y="1916113"/>
            <a:ext cx="8131175" cy="197167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第五自然段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1" name="矩形 24580"/>
          <p:cNvSpPr/>
          <p:nvPr/>
        </p:nvSpPr>
        <p:spPr>
          <a:xfrm>
            <a:off x="2628900" y="-4762"/>
            <a:ext cx="6515100" cy="68627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贾谊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（前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200-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168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），世称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贾太傅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贾长沙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贾生，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洛阳人。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西汉初期的政论家、文学家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。年少即以作诗属文闻于世人，后见用于文帝，力主改革，被贬湖南长沙，任长沙王太傅。主要文学成就是政论文，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其文</a:t>
            </a:r>
            <a:r>
              <a:rPr lang="zh-CN" altLang="en-AU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代表汉初政论散文的最高成就</a:t>
            </a:r>
            <a:r>
              <a:rPr lang="zh-CN" altLang="en-AU" sz="44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AU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22" name="图片 116739" descr="35mc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563688"/>
            <a:ext cx="2628900" cy="37607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8785" name="文本框 192513"/>
          <p:cNvSpPr txBox="1"/>
          <p:nvPr/>
        </p:nvSpPr>
        <p:spPr>
          <a:xfrm>
            <a:off x="2005330" y="152400"/>
            <a:ext cx="5867400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陈涉与九国的比较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786" name="文本框 192514"/>
          <p:cNvSpPr txBox="1"/>
          <p:nvPr/>
        </p:nvSpPr>
        <p:spPr>
          <a:xfrm>
            <a:off x="838200" y="1600200"/>
            <a:ext cx="78486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aphicFrame>
        <p:nvGraphicFramePr>
          <p:cNvPr id="80900" name="表格 8089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963613"/>
          <a:ext cx="9144000" cy="5760720"/>
        </p:xfrm>
        <a:graphic>
          <a:graphicData uri="http://schemas.openxmlformats.org/drawingml/2006/table">
            <a:tbl>
              <a:tblPr/>
              <a:tblGrid>
                <a:gridCol w="1371600"/>
                <a:gridCol w="2162175"/>
                <a:gridCol w="1411605"/>
                <a:gridCol w="1483360"/>
                <a:gridCol w="1379855"/>
                <a:gridCol w="1335405"/>
              </a:tblGrid>
              <a:tr h="119888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 cap="rnd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出身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地位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军队数量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军队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素质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武器装备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才能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0497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陈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涉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85937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九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国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8818" name="文本框 192546"/>
          <p:cNvSpPr txBox="1"/>
          <p:nvPr/>
        </p:nvSpPr>
        <p:spPr>
          <a:xfrm>
            <a:off x="1600200" y="28194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8819" name="文本框 192548"/>
          <p:cNvSpPr txBox="1"/>
          <p:nvPr/>
        </p:nvSpPr>
        <p:spPr>
          <a:xfrm>
            <a:off x="3124200" y="29718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8820" name="文本框 192549"/>
          <p:cNvSpPr txBox="1"/>
          <p:nvPr/>
        </p:nvSpPr>
        <p:spPr>
          <a:xfrm>
            <a:off x="3293110" y="2971800"/>
            <a:ext cx="18567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数百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21" name="文本框 192550"/>
          <p:cNvSpPr txBox="1"/>
          <p:nvPr/>
        </p:nvSpPr>
        <p:spPr>
          <a:xfrm>
            <a:off x="4648200" y="30480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8822" name="文本框 192551"/>
          <p:cNvSpPr txBox="1"/>
          <p:nvPr/>
        </p:nvSpPr>
        <p:spPr>
          <a:xfrm>
            <a:off x="4909185" y="2819400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疲弊之卒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23" name="文本框 192552"/>
          <p:cNvSpPr txBox="1"/>
          <p:nvPr/>
        </p:nvSpPr>
        <p:spPr>
          <a:xfrm>
            <a:off x="6172200" y="2895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8824" name="文本框 192554"/>
          <p:cNvSpPr txBox="1"/>
          <p:nvPr/>
        </p:nvSpPr>
        <p:spPr>
          <a:xfrm>
            <a:off x="7872730" y="2891155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不及中人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25" name="文本框 192555"/>
          <p:cNvSpPr txBox="1"/>
          <p:nvPr/>
        </p:nvSpPr>
        <p:spPr>
          <a:xfrm>
            <a:off x="1676400" y="5189220"/>
            <a:ext cx="19291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君主 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26" name="文本框 192556"/>
          <p:cNvSpPr txBox="1"/>
          <p:nvPr/>
        </p:nvSpPr>
        <p:spPr>
          <a:xfrm>
            <a:off x="3497580" y="5105400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百万之众 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27" name="文本框 192557"/>
          <p:cNvSpPr txBox="1"/>
          <p:nvPr/>
        </p:nvSpPr>
        <p:spPr>
          <a:xfrm>
            <a:off x="4945380" y="5105400"/>
            <a:ext cx="16002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名将统率 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28" name="文本框 192558"/>
          <p:cNvSpPr txBox="1"/>
          <p:nvPr/>
        </p:nvSpPr>
        <p:spPr>
          <a:xfrm>
            <a:off x="6356985" y="5105400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钩戟长铩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829" name="文本框 192559"/>
          <p:cNvSpPr txBox="1"/>
          <p:nvPr/>
        </p:nvSpPr>
        <p:spPr>
          <a:xfrm>
            <a:off x="7834630" y="5105400"/>
            <a:ext cx="1524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深谋远虑</a:t>
            </a:r>
            <a:r>
              <a:rPr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 </a:t>
            </a:r>
            <a:endParaRPr lang="en-US" altLang="zh-CN" sz="2400" b="1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pic>
        <p:nvPicPr>
          <p:cNvPr id="118830" name="图片 192561" descr="RM_02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"/>
            <a:ext cx="97155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832" name="文本框 192569"/>
          <p:cNvSpPr txBox="1"/>
          <p:nvPr/>
        </p:nvSpPr>
        <p:spPr>
          <a:xfrm>
            <a:off x="6096000" y="403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833" name="文本框 192570"/>
          <p:cNvSpPr txBox="1"/>
          <p:nvPr/>
        </p:nvSpPr>
        <p:spPr>
          <a:xfrm>
            <a:off x="6424930" y="2895600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锄耰棘矜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8834" name="文本框 192571"/>
          <p:cNvSpPr txBox="1"/>
          <p:nvPr/>
        </p:nvSpPr>
        <p:spPr>
          <a:xfrm>
            <a:off x="1287145" y="2275840"/>
            <a:ext cx="231838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瓮牖绳枢之子，甿隶之人，迁徙之徒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8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8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8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8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8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34" grpId="0"/>
      <p:bldP spid="118825" grpId="0"/>
      <p:bldP spid="118820" grpId="0"/>
      <p:bldP spid="118826" grpId="0"/>
      <p:bldP spid="118822" grpId="0"/>
      <p:bldP spid="118827" grpId="0"/>
      <p:bldP spid="118833" grpId="0"/>
      <p:bldP spid="118828" grpId="0"/>
      <p:bldP spid="118824" grpId="0"/>
      <p:bldP spid="1188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9809" name="文本框 191489"/>
          <p:cNvSpPr txBox="1"/>
          <p:nvPr/>
        </p:nvSpPr>
        <p:spPr>
          <a:xfrm>
            <a:off x="1828800" y="152400"/>
            <a:ext cx="5943600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陈涉和始皇的比较</a:t>
            </a:r>
            <a:r>
              <a:rPr lang="zh-CN" altLang="en-US" sz="40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40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79876" name="表格 7987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0" y="858838"/>
          <a:ext cx="9144000" cy="6223127"/>
        </p:xfrm>
        <a:graphic>
          <a:graphicData uri="http://schemas.openxmlformats.org/drawingml/2006/table">
            <a:tbl>
              <a:tblPr/>
              <a:tblGrid>
                <a:gridCol w="1295400"/>
                <a:gridCol w="2038350"/>
                <a:gridCol w="1170305"/>
                <a:gridCol w="1363345"/>
                <a:gridCol w="1238885"/>
                <a:gridCol w="2037715"/>
              </a:tblGrid>
              <a:tr h="112712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 cap="rnd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地位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出身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军队数量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军队素质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武器状况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地理条件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09495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陈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涉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13660"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始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皇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9842" name="文本框 191522"/>
          <p:cNvSpPr txBox="1"/>
          <p:nvPr/>
        </p:nvSpPr>
        <p:spPr>
          <a:xfrm>
            <a:off x="1295400" y="2233930"/>
            <a:ext cx="20859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瓮牖绳枢之子，甿隶之人，迁徙之徒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43" name="文本框 191523"/>
          <p:cNvSpPr txBox="1"/>
          <p:nvPr/>
        </p:nvSpPr>
        <p:spPr>
          <a:xfrm>
            <a:off x="3048000" y="2819400"/>
            <a:ext cx="12192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000" b="1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9844" name="文本框 191524"/>
          <p:cNvSpPr txBox="1"/>
          <p:nvPr/>
        </p:nvSpPr>
        <p:spPr>
          <a:xfrm>
            <a:off x="3048000" y="2819400"/>
            <a:ext cx="1295400" cy="854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0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000" b="1">
              <a:solidFill>
                <a:srgbClr val="00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9845" name="文本框 191525"/>
          <p:cNvSpPr txBox="1"/>
          <p:nvPr/>
        </p:nvSpPr>
        <p:spPr>
          <a:xfrm>
            <a:off x="2952115" y="2819400"/>
            <a:ext cx="19380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数百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46" name="文本框 191526"/>
          <p:cNvSpPr txBox="1"/>
          <p:nvPr/>
        </p:nvSpPr>
        <p:spPr>
          <a:xfrm>
            <a:off x="1116965" y="4753610"/>
            <a:ext cx="244284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至尊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王侯之家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47" name="文本框 191527"/>
          <p:cNvSpPr txBox="1"/>
          <p:nvPr/>
        </p:nvSpPr>
        <p:spPr>
          <a:xfrm>
            <a:off x="3256915" y="4753610"/>
            <a:ext cx="18427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万乘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48" name="文本框 191528"/>
          <p:cNvSpPr txBox="1"/>
          <p:nvPr/>
        </p:nvSpPr>
        <p:spPr>
          <a:xfrm>
            <a:off x="4495800" y="2663825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疲弊之卒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49" name="文本框 191529"/>
          <p:cNvSpPr txBox="1"/>
          <p:nvPr/>
        </p:nvSpPr>
        <p:spPr>
          <a:xfrm>
            <a:off x="4495800" y="4507230"/>
            <a:ext cx="12954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良将、信臣、精卒 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50" name="文本框 191530"/>
          <p:cNvSpPr txBox="1"/>
          <p:nvPr/>
        </p:nvSpPr>
        <p:spPr>
          <a:xfrm>
            <a:off x="5791200" y="2585720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斩木为兵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51" name="文本框 191531"/>
          <p:cNvSpPr txBox="1"/>
          <p:nvPr/>
        </p:nvSpPr>
        <p:spPr>
          <a:xfrm>
            <a:off x="5650865" y="4540885"/>
            <a:ext cx="15881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劲弩  利兵</a:t>
            </a:r>
            <a:endParaRPr lang="zh-CN" altLang="en-US" sz="4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52" name="文本框 191532"/>
          <p:cNvSpPr txBox="1"/>
          <p:nvPr/>
        </p:nvSpPr>
        <p:spPr>
          <a:xfrm>
            <a:off x="7772400" y="3124200"/>
            <a:ext cx="10668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9853" name="文本框 191533"/>
          <p:cNvSpPr txBox="1"/>
          <p:nvPr/>
        </p:nvSpPr>
        <p:spPr>
          <a:xfrm>
            <a:off x="7315200" y="2585085"/>
            <a:ext cx="16002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阡陌之中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54" name="文本框 191534"/>
          <p:cNvSpPr txBox="1"/>
          <p:nvPr/>
        </p:nvSpPr>
        <p:spPr>
          <a:xfrm>
            <a:off x="7090410" y="4507230"/>
            <a:ext cx="20491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据亿丈之城临不测之渊、金城千里 </a:t>
            </a:r>
            <a:endParaRPr lang="zh-CN" altLang="en-US" sz="36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9855" name="图片 191536" descr="RM_02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"/>
            <a:ext cx="97155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85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375900" y="11772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9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9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9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9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9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9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9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9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9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42" grpId="0"/>
      <p:bldP spid="119846" grpId="0"/>
      <p:bldP spid="119845" grpId="0"/>
      <p:bldP spid="119847" grpId="0"/>
      <p:bldP spid="119848" grpId="0"/>
      <p:bldP spid="119849" grpId="0"/>
      <p:bldP spid="119850" grpId="0"/>
      <p:bldP spid="119851" grpId="0"/>
      <p:bldP spid="119853" grpId="0"/>
      <p:bldP spid="11985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0833" name="矩形 172033"/>
          <p:cNvSpPr/>
          <p:nvPr/>
        </p:nvSpPr>
        <p:spPr>
          <a:xfrm>
            <a:off x="0" y="404813"/>
            <a:ext cx="9144000" cy="501713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宋体" panose="0201060003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且夫天下非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小弱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也，雍州之地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崤函之固，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也。陈涉之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位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尊于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齐、楚、燕、赵、韩、魏、宋、卫、中山之君也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锄耰棘矜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铦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于钩戟长铩也；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2035" name="圆角矩形标注 172034"/>
          <p:cNvSpPr/>
          <p:nvPr/>
        </p:nvSpPr>
        <p:spPr>
          <a:xfrm>
            <a:off x="300355" y="241935"/>
            <a:ext cx="4559300" cy="614680"/>
          </a:xfrm>
          <a:prstGeom prst="wedgeRoundRectCallout">
            <a:avLst>
              <a:gd name="adj1" fmla="val 22771"/>
              <a:gd name="adj2" fmla="val 7159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形作动，变小变弱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36" name="圆角矩形标注 172035"/>
          <p:cNvSpPr/>
          <p:nvPr/>
        </p:nvSpPr>
        <p:spPr>
          <a:xfrm>
            <a:off x="189230" y="2856230"/>
            <a:ext cx="3158490" cy="642620"/>
          </a:xfrm>
          <a:prstGeom prst="wedgeRoundRectCallout">
            <a:avLst>
              <a:gd name="adj1" fmla="val 11178"/>
              <a:gd name="adj2" fmla="val -680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像以前一样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37" name="圆角矩形标注 172036"/>
          <p:cNvSpPr/>
          <p:nvPr/>
        </p:nvSpPr>
        <p:spPr>
          <a:xfrm>
            <a:off x="3904615" y="2912745"/>
            <a:ext cx="1626870" cy="529590"/>
          </a:xfrm>
          <a:prstGeom prst="wedgeRoundRectCallout">
            <a:avLst>
              <a:gd name="adj1" fmla="val 36269"/>
              <a:gd name="adj2" fmla="val -815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地位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38" name="圆角矩形标注 172037"/>
          <p:cNvSpPr/>
          <p:nvPr/>
        </p:nvSpPr>
        <p:spPr>
          <a:xfrm>
            <a:off x="6180455" y="1567180"/>
            <a:ext cx="1768475" cy="566420"/>
          </a:xfrm>
          <a:prstGeom prst="wedgeRoundRectCallout">
            <a:avLst>
              <a:gd name="adj1" fmla="val -21310"/>
              <a:gd name="adj2" fmla="val 591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尊贵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39" name="圆角矩形标注 172038"/>
          <p:cNvSpPr/>
          <p:nvPr/>
        </p:nvSpPr>
        <p:spPr>
          <a:xfrm>
            <a:off x="6276975" y="2856230"/>
            <a:ext cx="2722880" cy="642620"/>
          </a:xfrm>
          <a:prstGeom prst="wedgeRoundRectCallout">
            <a:avLst>
              <a:gd name="adj1" fmla="val -13059"/>
              <a:gd name="adj2" fmla="val -7233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介词，比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40" name="圆角矩形标注 172039"/>
          <p:cNvSpPr/>
          <p:nvPr/>
        </p:nvSpPr>
        <p:spPr>
          <a:xfrm>
            <a:off x="0" y="5422265"/>
            <a:ext cx="2529205" cy="578485"/>
          </a:xfrm>
          <a:prstGeom prst="wedgeRoundRectCallout">
            <a:avLst>
              <a:gd name="adj1" fmla="val 11737"/>
              <a:gd name="adj2" fmla="val -9478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锄头棍子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41" name="圆角矩形标注 172040"/>
          <p:cNvSpPr/>
          <p:nvPr/>
        </p:nvSpPr>
        <p:spPr>
          <a:xfrm>
            <a:off x="2663825" y="5422265"/>
            <a:ext cx="1692275" cy="577850"/>
          </a:xfrm>
          <a:prstGeom prst="wedgeRoundRectCallout">
            <a:avLst>
              <a:gd name="adj1" fmla="val -4866"/>
              <a:gd name="adj2" fmla="val -8736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锋利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2042" name="文本框 172041"/>
          <p:cNvSpPr txBox="1"/>
          <p:nvPr/>
        </p:nvSpPr>
        <p:spPr>
          <a:xfrm>
            <a:off x="0" y="3381375"/>
            <a:ext cx="9143365" cy="347662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秦朝的天下并没有变小变弱，雍州的地势，崤山和函谷关的险固，还是从前那样。陈涉的地位，并不比齐、楚、燕、赵、韩、魏、宋、卫、中山的国君尊贵；农具和木棍并不比钩戟长矛锋利；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20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20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20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20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20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20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720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  <p:bldP spid="172036" grpId="0"/>
      <p:bldP spid="172037" grpId="0"/>
      <p:bldP spid="172038" grpId="0"/>
      <p:bldP spid="172039" grpId="0"/>
      <p:bldP spid="172040" grpId="0"/>
      <p:bldP spid="172041" grpId="0"/>
      <p:bldP spid="17204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7" name="矩形 173057"/>
          <p:cNvSpPr/>
          <p:nvPr/>
        </p:nvSpPr>
        <p:spPr>
          <a:xfrm>
            <a:off x="22225" y="201613"/>
            <a:ext cx="9121775" cy="62484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谪戍之众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抗于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九国之师也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;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深谋远虑，行军用兵之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道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及向时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之士也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成败异变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功业相反，何也？试使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之国与陈涉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度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长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絜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比权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量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力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则不可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同年而语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矣。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3059" name="圆角矩形标注 173058"/>
          <p:cNvSpPr/>
          <p:nvPr/>
        </p:nvSpPr>
        <p:spPr>
          <a:xfrm>
            <a:off x="2080895" y="1417320"/>
            <a:ext cx="2341245" cy="563245"/>
          </a:xfrm>
          <a:prstGeom prst="wedgeRoundRectCallout">
            <a:avLst>
              <a:gd name="adj1" fmla="val 28338"/>
              <a:gd name="adj2" fmla="val -6721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高,强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0" name="圆角矩形标注 173059"/>
          <p:cNvSpPr/>
          <p:nvPr/>
        </p:nvSpPr>
        <p:spPr>
          <a:xfrm>
            <a:off x="4658043" y="1417320"/>
            <a:ext cx="1223962" cy="433388"/>
          </a:xfrm>
          <a:prstGeom prst="wedgeRoundRectCallout">
            <a:avLst>
              <a:gd name="adj1" fmla="val -36898"/>
              <a:gd name="adj2" fmla="val -6428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比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1" name="圆角矩形标注 173060"/>
          <p:cNvSpPr/>
          <p:nvPr/>
        </p:nvSpPr>
        <p:spPr>
          <a:xfrm>
            <a:off x="2465070" y="2727960"/>
            <a:ext cx="1572895" cy="497840"/>
          </a:xfrm>
          <a:prstGeom prst="wedgeRoundRectCallout">
            <a:avLst>
              <a:gd name="adj1" fmla="val 61465"/>
              <a:gd name="adj2" fmla="val -10835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策略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2" name="圆角矩形标注 173061"/>
          <p:cNvSpPr/>
          <p:nvPr/>
        </p:nvSpPr>
        <p:spPr>
          <a:xfrm>
            <a:off x="4317365" y="2664460"/>
            <a:ext cx="1905635" cy="560705"/>
          </a:xfrm>
          <a:prstGeom prst="wedgeRoundRectCallout">
            <a:avLst>
              <a:gd name="adj1" fmla="val 18777"/>
              <a:gd name="adj2" fmla="val -732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比得上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3" name="圆角矩形标注 173062"/>
          <p:cNvSpPr/>
          <p:nvPr/>
        </p:nvSpPr>
        <p:spPr>
          <a:xfrm>
            <a:off x="6521450" y="2600325"/>
            <a:ext cx="1818640" cy="624840"/>
          </a:xfrm>
          <a:prstGeom prst="wedgeRoundRectCallout">
            <a:avLst>
              <a:gd name="adj1" fmla="val -51616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先前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4" name="圆角矩形标注 173063"/>
          <p:cNvSpPr/>
          <p:nvPr/>
        </p:nvSpPr>
        <p:spPr>
          <a:xfrm>
            <a:off x="22225" y="3832860"/>
            <a:ext cx="6499225" cy="629920"/>
          </a:xfrm>
          <a:prstGeom prst="wedgeRoundRectCallout">
            <a:avLst>
              <a:gd name="adj1" fmla="val -19458"/>
              <a:gd name="adj2" fmla="val -6758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条件好的失败,条件差的成功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6" name="圆角矩形标注 173065"/>
          <p:cNvSpPr/>
          <p:nvPr/>
        </p:nvSpPr>
        <p:spPr>
          <a:xfrm>
            <a:off x="6714490" y="3832860"/>
            <a:ext cx="2332990" cy="546100"/>
          </a:xfrm>
          <a:prstGeom prst="wedgeRoundRectCallout">
            <a:avLst>
              <a:gd name="adj1" fmla="val 27517"/>
              <a:gd name="adj2" fmla="val -7930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崤山以东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7" name="圆角矩形标注 173066"/>
          <p:cNvSpPr/>
          <p:nvPr/>
        </p:nvSpPr>
        <p:spPr>
          <a:xfrm>
            <a:off x="1301750" y="5133340"/>
            <a:ext cx="2169160" cy="513715"/>
          </a:xfrm>
          <a:prstGeom prst="wedgeRoundRectCallout">
            <a:avLst>
              <a:gd name="adj1" fmla="val 40046"/>
              <a:gd name="adj2" fmla="val -8003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量长短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8" name="圆角矩形标注 173067"/>
          <p:cNvSpPr/>
          <p:nvPr/>
        </p:nvSpPr>
        <p:spPr>
          <a:xfrm>
            <a:off x="3599180" y="5133340"/>
            <a:ext cx="2080260" cy="514350"/>
          </a:xfrm>
          <a:prstGeom prst="wedgeRoundRectCallout">
            <a:avLst>
              <a:gd name="adj1" fmla="val 488"/>
              <a:gd name="adj2" fmla="val -8987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比大小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9" name="圆角矩形标注 173068"/>
          <p:cNvSpPr/>
          <p:nvPr/>
        </p:nvSpPr>
        <p:spPr>
          <a:xfrm>
            <a:off x="6901180" y="5133340"/>
            <a:ext cx="1439545" cy="626745"/>
          </a:xfrm>
          <a:prstGeom prst="wedgeRoundRectCallout">
            <a:avLst>
              <a:gd name="adj1" fmla="val -42722"/>
              <a:gd name="adj2" fmla="val -7051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比量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70" name="圆角矩形标注 173069"/>
          <p:cNvSpPr/>
          <p:nvPr/>
        </p:nvSpPr>
        <p:spPr>
          <a:xfrm>
            <a:off x="2465070" y="6274435"/>
            <a:ext cx="2541905" cy="607695"/>
          </a:xfrm>
          <a:prstGeom prst="wedgeRoundRectCallout">
            <a:avLst>
              <a:gd name="adj1" fmla="val -46394"/>
              <a:gd name="adj2" fmla="val -9852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相提并论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3065" name="文本框 173064"/>
          <p:cNvSpPr txBox="1"/>
          <p:nvPr/>
        </p:nvSpPr>
        <p:spPr>
          <a:xfrm>
            <a:off x="0" y="2026920"/>
            <a:ext cx="9144000" cy="4831080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被征发戍边的士卒,并不比九国的军队强大；深谋远虑,行军用兵的策略,也比不上先前九国的谋士。但是,成功与失败大不相同,功业也完全相反,这是为什么呢？假使让崤山以东的各诸侯国跟陈涉量量长短、比比大小，比量彼此的权势力量，那简直是不能相提并论的了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30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30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30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30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30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30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730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730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730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730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730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/>
      <p:bldP spid="173060" grpId="0"/>
      <p:bldP spid="173061" grpId="0"/>
      <p:bldP spid="173062" grpId="0"/>
      <p:bldP spid="173063" grpId="0"/>
      <p:bldP spid="173064" grpId="0"/>
      <p:bldP spid="173065" grpId="0"/>
      <p:bldP spid="173066" grpId="0"/>
      <p:bldP spid="173067" grpId="0"/>
      <p:bldP spid="173068" grpId="0"/>
      <p:bldP spid="173069" grpId="0"/>
      <p:bldP spid="17307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1" name="矩形 174081"/>
          <p:cNvSpPr/>
          <p:nvPr/>
        </p:nvSpPr>
        <p:spPr>
          <a:xfrm>
            <a:off x="41275" y="0"/>
            <a:ext cx="9144000" cy="74790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latin typeface="宋体" panose="0201060003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然秦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以区区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之地，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致万乘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之势，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序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八州而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朝同列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，百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余年矣；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然后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六合为家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崤函为宫；一夫作难而七庙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隳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身死人手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天下笑者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何也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?</a:t>
            </a:r>
            <a:r>
              <a:rPr lang="zh-CN" altLang="en-US" sz="4000" b="1" u="sng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仁义不施而攻守之势异也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74084" name="圆角矩形标注 174083"/>
          <p:cNvSpPr/>
          <p:nvPr/>
        </p:nvSpPr>
        <p:spPr>
          <a:xfrm>
            <a:off x="0" y="0"/>
            <a:ext cx="1520190" cy="591820"/>
          </a:xfrm>
          <a:prstGeom prst="wedgeRoundRectCallout">
            <a:avLst>
              <a:gd name="adj1" fmla="val 63199"/>
              <a:gd name="adj2" fmla="val 5096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凭借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85" name="圆角矩形标注 174084"/>
          <p:cNvSpPr/>
          <p:nvPr/>
        </p:nvSpPr>
        <p:spPr>
          <a:xfrm>
            <a:off x="2096770" y="0"/>
            <a:ext cx="1969135" cy="591820"/>
          </a:xfrm>
          <a:prstGeom prst="wedgeRoundRectCallout">
            <a:avLst>
              <a:gd name="adj1" fmla="val -17010"/>
              <a:gd name="adj2" fmla="val 6684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形容小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86" name="圆角矩形标注 174085"/>
          <p:cNvSpPr/>
          <p:nvPr/>
        </p:nvSpPr>
        <p:spPr>
          <a:xfrm>
            <a:off x="4187190" y="0"/>
            <a:ext cx="3289300" cy="591820"/>
          </a:xfrm>
          <a:prstGeom prst="wedgeRoundRectCallout">
            <a:avLst>
              <a:gd name="adj1" fmla="val -19227"/>
              <a:gd name="adj2" fmla="val 8111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招致、达到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87" name="圆角矩形标注 174086"/>
          <p:cNvSpPr/>
          <p:nvPr/>
        </p:nvSpPr>
        <p:spPr>
          <a:xfrm>
            <a:off x="5791200" y="1219200"/>
            <a:ext cx="2854325" cy="551815"/>
          </a:xfrm>
          <a:prstGeom prst="wedgeRoundRectCallout">
            <a:avLst>
              <a:gd name="adj1" fmla="val -24482"/>
              <a:gd name="adj2" fmla="val -8498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万辆兵车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88" name="圆角矩形标注 174087"/>
          <p:cNvSpPr/>
          <p:nvPr/>
        </p:nvSpPr>
        <p:spPr>
          <a:xfrm>
            <a:off x="7617460" y="0"/>
            <a:ext cx="1526540" cy="591820"/>
          </a:xfrm>
          <a:prstGeom prst="wedgeRoundRectCallout">
            <a:avLst>
              <a:gd name="adj1" fmla="val -1247"/>
              <a:gd name="adj2" fmla="val 120000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统治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89" name="圆角矩形标注 174088"/>
          <p:cNvSpPr/>
          <p:nvPr/>
        </p:nvSpPr>
        <p:spPr>
          <a:xfrm>
            <a:off x="0" y="1098550"/>
            <a:ext cx="5657850" cy="673100"/>
          </a:xfrm>
          <a:prstGeom prst="wedgeRoundRectCallout">
            <a:avLst>
              <a:gd name="adj1" fmla="val -19259"/>
              <a:gd name="adj2" fmla="val 62358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朝,动词使动,使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朝见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90" name="圆角矩形标注 174089"/>
          <p:cNvSpPr/>
          <p:nvPr/>
        </p:nvSpPr>
        <p:spPr>
          <a:xfrm>
            <a:off x="41275" y="2456180"/>
            <a:ext cx="2417445" cy="519430"/>
          </a:xfrm>
          <a:prstGeom prst="wedgeRoundRectCallout">
            <a:avLst>
              <a:gd name="adj1" fmla="val 54123"/>
              <a:gd name="adj2" fmla="val -8484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六国诸侯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91" name="圆角矩形标注 174090"/>
          <p:cNvSpPr/>
          <p:nvPr/>
        </p:nvSpPr>
        <p:spPr>
          <a:xfrm>
            <a:off x="2593340" y="2399665"/>
            <a:ext cx="3499485" cy="576580"/>
          </a:xfrm>
          <a:prstGeom prst="wedgeRoundRectCallout">
            <a:avLst>
              <a:gd name="adj1" fmla="val -2313"/>
              <a:gd name="adj2" fmla="val -8052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“有”通“又”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5107" name="圆角矩形标注 175106"/>
          <p:cNvSpPr/>
          <p:nvPr/>
        </p:nvSpPr>
        <p:spPr>
          <a:xfrm>
            <a:off x="6123940" y="2436495"/>
            <a:ext cx="2188845" cy="502920"/>
          </a:xfrm>
          <a:prstGeom prst="wedgeRoundRectCallout">
            <a:avLst>
              <a:gd name="adj1" fmla="val 23020"/>
              <a:gd name="adj2" fmla="val -7184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介词,把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5108" name="圆角矩形标注 175107"/>
          <p:cNvSpPr/>
          <p:nvPr/>
        </p:nvSpPr>
        <p:spPr>
          <a:xfrm>
            <a:off x="5192395" y="3552190"/>
            <a:ext cx="2858770" cy="612775"/>
          </a:xfrm>
          <a:prstGeom prst="wedgeRoundRectCallout">
            <a:avLst>
              <a:gd name="adj1" fmla="val 59267"/>
              <a:gd name="adj2" fmla="val -4647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毁灭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5109" name="圆角矩形标注 175108"/>
          <p:cNvSpPr/>
          <p:nvPr/>
        </p:nvSpPr>
        <p:spPr>
          <a:xfrm>
            <a:off x="1400175" y="3606800"/>
            <a:ext cx="2126615" cy="558165"/>
          </a:xfrm>
          <a:prstGeom prst="wedgeRoundRectCallout">
            <a:avLst>
              <a:gd name="adj1" fmla="val -2015"/>
              <a:gd name="adj2" fmla="val 807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8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介词,被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5110" name="圆角矩形标注 175109"/>
          <p:cNvSpPr/>
          <p:nvPr/>
        </p:nvSpPr>
        <p:spPr>
          <a:xfrm>
            <a:off x="3526790" y="4819650"/>
            <a:ext cx="4523740" cy="1877695"/>
          </a:xfrm>
          <a:prstGeom prst="wedgeRoundRectCallout">
            <a:avLst>
              <a:gd name="adj1" fmla="val 25056"/>
              <a:gd name="adj2" fmla="val -56019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r>
              <a:rPr lang="zh-CN" altLang="en-US" sz="4000" b="1">
                <a:latin typeface="Times New Roman" panose="02020603050405020304" pitchFamily="18" charset="0"/>
                <a:ea typeface="楷体_GB2312" pitchFamily="49" charset="-122"/>
              </a:rPr>
              <a:t>（就是因为）不施行仁义，而攻守的形势截然不同啊。</a:t>
            </a:r>
            <a:endParaRPr lang="zh-CN" altLang="en-US" sz="4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092" name="文本框 174091"/>
          <p:cNvSpPr txBox="1"/>
          <p:nvPr/>
        </p:nvSpPr>
        <p:spPr>
          <a:xfrm>
            <a:off x="0" y="118745"/>
            <a:ext cx="9103360" cy="673925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31750" cap="rnd" cmpd="sng">
            <a:solidFill>
              <a:schemeClr val="accent2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然而秦国凭借狭小的地盘，发展到拥有万辆兵车的国势，统治八州，使本来跟自己地位相同的各国诸候都来朝见，已有一百多年了；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此后才将天下作为一家私产，把崤山、函谷关作为宫墙；而陈涉一人发难就使秦朝灭亡，连秦王本人都死在人家手里，被天下人耻笑，这是什么缘故呢？就是因为不施行仁义，攻取与保有天下的形势截然不同啊。</a:t>
            </a:r>
            <a:endParaRPr lang="zh-CN" altLang="en-US" sz="4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0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40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40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740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740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740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740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740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75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75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75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175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  <p:bldP spid="174085" grpId="0"/>
      <p:bldP spid="174086" grpId="0"/>
      <p:bldP spid="174087" grpId="0"/>
      <p:bldP spid="174088" grpId="0"/>
      <p:bldP spid="174089" grpId="0"/>
      <p:bldP spid="174090" grpId="0"/>
      <p:bldP spid="174091" grpId="0"/>
      <p:bldP spid="174092" grpId="0"/>
      <p:bldP spid="175107" grpId="0"/>
      <p:bldP spid="175108" grpId="0"/>
      <p:bldP spid="175109" grpId="0"/>
      <p:bldP spid="1751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929" name="文本框 75777"/>
          <p:cNvSpPr txBox="1"/>
          <p:nvPr/>
        </p:nvSpPr>
        <p:spPr>
          <a:xfrm>
            <a:off x="124460" y="863600"/>
            <a:ext cx="685800" cy="563118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秦王朝迅速灭亡的原因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0" name="文本框 75778"/>
          <p:cNvSpPr txBox="1"/>
          <p:nvPr/>
        </p:nvSpPr>
        <p:spPr>
          <a:xfrm>
            <a:off x="1066800" y="1233170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1" name="文本框 75779"/>
          <p:cNvSpPr txBox="1"/>
          <p:nvPr/>
        </p:nvSpPr>
        <p:spPr>
          <a:xfrm>
            <a:off x="1066800" y="2133600"/>
            <a:ext cx="11430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陈涉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2" name="文本框 75780"/>
          <p:cNvSpPr txBox="1"/>
          <p:nvPr/>
        </p:nvSpPr>
        <p:spPr>
          <a:xfrm>
            <a:off x="1524000" y="46482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4933" name="文本框 75781"/>
          <p:cNvSpPr txBox="1"/>
          <p:nvPr/>
        </p:nvSpPr>
        <p:spPr>
          <a:xfrm>
            <a:off x="1066800" y="5029200"/>
            <a:ext cx="7734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秦朝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4" name="文本框 75782"/>
          <p:cNvSpPr txBox="1"/>
          <p:nvPr/>
        </p:nvSpPr>
        <p:spPr>
          <a:xfrm>
            <a:off x="3581400" y="19812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en-US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4935" name="文本框 75783"/>
          <p:cNvSpPr txBox="1"/>
          <p:nvPr/>
        </p:nvSpPr>
        <p:spPr>
          <a:xfrm>
            <a:off x="6377305" y="4354830"/>
            <a:ext cx="14236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功业相反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6" name="文本框 75784"/>
          <p:cNvSpPr txBox="1"/>
          <p:nvPr/>
        </p:nvSpPr>
        <p:spPr>
          <a:xfrm>
            <a:off x="7467600" y="29718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4940" name="文本框 75788"/>
          <p:cNvSpPr txBox="1"/>
          <p:nvPr/>
        </p:nvSpPr>
        <p:spPr>
          <a:xfrm>
            <a:off x="1684655" y="934720"/>
            <a:ext cx="4194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国力，天下非小弱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地利，崤函自若也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41" name="文本框 75789"/>
          <p:cNvSpPr txBox="1"/>
          <p:nvPr/>
        </p:nvSpPr>
        <p:spPr>
          <a:xfrm>
            <a:off x="1684655" y="2256790"/>
            <a:ext cx="4420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地位非尊，武器非銛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  <a:buClrTx/>
              <a:buSz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兵力非抗，战术非及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42" name="文本框 75790"/>
          <p:cNvSpPr txBox="1"/>
          <p:nvPr/>
        </p:nvSpPr>
        <p:spPr>
          <a:xfrm>
            <a:off x="1066800" y="3707130"/>
            <a:ext cx="61785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秦国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43" name="文本框 75791"/>
          <p:cNvSpPr txBox="1"/>
          <p:nvPr/>
        </p:nvSpPr>
        <p:spPr>
          <a:xfrm>
            <a:off x="1676400" y="3707130"/>
            <a:ext cx="48006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致万乘势，百又余年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  <a:buClrTx/>
              <a:buSz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六合为家，崤函为宫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44" name="文本框 75792"/>
          <p:cNvSpPr txBox="1"/>
          <p:nvPr/>
        </p:nvSpPr>
        <p:spPr>
          <a:xfrm>
            <a:off x="1623060" y="5152390"/>
            <a:ext cx="44818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一夫作难，而七庙隳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0"/>
              </a:spcBef>
              <a:buClrTx/>
              <a:buSzTx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身死人手，为天下笑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50" name="文本框 75798"/>
          <p:cNvSpPr txBox="1"/>
          <p:nvPr/>
        </p:nvSpPr>
        <p:spPr>
          <a:xfrm>
            <a:off x="6365240" y="1263015"/>
            <a:ext cx="1223963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成败异变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54" name="文本框 75802"/>
          <p:cNvSpPr txBox="1"/>
          <p:nvPr/>
        </p:nvSpPr>
        <p:spPr>
          <a:xfrm>
            <a:off x="0" y="0"/>
            <a:ext cx="3739515" cy="7080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第五段主要内容</a:t>
            </a:r>
            <a:endParaRPr lang="zh-CN" altLang="en-US" sz="4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885825" y="1233170"/>
            <a:ext cx="333375" cy="483298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 rot="10800000">
            <a:off x="7589520" y="1263015"/>
            <a:ext cx="485775" cy="483298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11490" y="-4445"/>
            <a:ext cx="80391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仁义不施而攻守之势异也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 rot="10800000">
            <a:off x="5879465" y="863600"/>
            <a:ext cx="485775" cy="25501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 rot="10800000">
            <a:off x="5879465" y="3801110"/>
            <a:ext cx="485775" cy="25501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29" grpId="0"/>
      <p:bldP spid="2" grpId="0"/>
      <p:bldP spid="4" grpId="0"/>
      <p:bldP spid="124930" grpId="0"/>
      <p:bldP spid="124931" grpId="0"/>
      <p:bldP spid="124940" grpId="0"/>
      <p:bldP spid="124941" grpId="0"/>
      <p:bldP spid="5" grpId="0"/>
      <p:bldP spid="124950" grpId="0"/>
      <p:bldP spid="124942" grpId="0"/>
      <p:bldP spid="124933" grpId="0"/>
      <p:bldP spid="124943" grpId="0"/>
      <p:bldP spid="124944" grpId="0"/>
      <p:bldP spid="6" grpId="0"/>
      <p:bldP spid="124935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595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ctr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2806700" y="1160780"/>
            <a:ext cx="320484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不施仁义</a:t>
            </a:r>
            <a:endParaRPr kumimoji="0" lang="zh-CN" altLang="en-US" sz="4400" b="1" i="0" u="none" strike="noStrike" kern="1200" cap="none" spc="0" normalizeH="0" baseline="0" noProof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59" name="Rectangle 8"/>
          <p:cNvSpPr/>
          <p:nvPr/>
        </p:nvSpPr>
        <p:spPr>
          <a:xfrm>
            <a:off x="-45720" y="2434908"/>
            <a:ext cx="8909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陈涉    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九国    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秦国     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秦朝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-286702" y="5817394"/>
            <a:ext cx="339788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“一夫作难”</a:t>
            </a:r>
            <a:endParaRPr kumimoji="0" lang="zh-CN" altLang="en-US" sz="4400" b="1" i="0" u="none" strike="noStrike" kern="1200" cap="none" spc="0" normalizeH="0" baseline="0" noProof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100" name="Rectangle 12"/>
          <p:cNvSpPr>
            <a:spLocks noChangeArrowheads="1"/>
          </p:cNvSpPr>
          <p:nvPr/>
        </p:nvSpPr>
        <p:spPr bwMode="auto">
          <a:xfrm>
            <a:off x="6563995" y="5817870"/>
            <a:ext cx="25800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“七庙隳”</a:t>
            </a:r>
            <a:endParaRPr kumimoji="0" lang="zh-CN" altLang="en-US" sz="4400" b="1" i="0" u="none" strike="noStrike" kern="1200" cap="none" spc="0" normalizeH="0" baseline="0" noProof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5964" name="Line 13"/>
          <p:cNvSpPr/>
          <p:nvPr/>
        </p:nvSpPr>
        <p:spPr>
          <a:xfrm>
            <a:off x="2806700" y="6201410"/>
            <a:ext cx="3959860" cy="635"/>
          </a:xfrm>
          <a:prstGeom prst="line">
            <a:avLst/>
          </a:prstGeom>
          <a:ln w="44450" cap="flat" cmpd="sng">
            <a:solidFill>
              <a:srgbClr val="7030A0"/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89113" name="Rectangle 25"/>
          <p:cNvSpPr>
            <a:spLocks noChangeArrowheads="1"/>
          </p:cNvSpPr>
          <p:nvPr/>
        </p:nvSpPr>
        <p:spPr bwMode="auto">
          <a:xfrm>
            <a:off x="0" y="3016568"/>
            <a:ext cx="168973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(最弱)</a:t>
            </a:r>
            <a:endParaRPr kumimoji="0" lang="zh-CN" altLang="en-US" sz="4000" b="1" i="0" u="none" strike="noStrike" kern="1200" cap="none" spc="0" normalizeH="0" baseline="0" noProof="0">
              <a:solidFill>
                <a:srgbClr val="7030A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114" name="Rectangle 26"/>
          <p:cNvSpPr>
            <a:spLocks noChangeArrowheads="1"/>
          </p:cNvSpPr>
          <p:nvPr/>
        </p:nvSpPr>
        <p:spPr bwMode="auto">
          <a:xfrm>
            <a:off x="7157720" y="2954020"/>
            <a:ext cx="1696085" cy="7067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(最强)</a:t>
            </a:r>
            <a:endParaRPr kumimoji="0" lang="zh-CN" altLang="en-US" sz="4000" b="1" i="0" u="none" strike="noStrike" kern="1200" cap="none" spc="0" normalizeH="0" baseline="0" noProof="0">
              <a:solidFill>
                <a:srgbClr val="7030A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115" name="Rectangle 27"/>
          <p:cNvSpPr/>
          <p:nvPr/>
        </p:nvSpPr>
        <p:spPr>
          <a:xfrm>
            <a:off x="2181860" y="3660775"/>
            <a:ext cx="45847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buClrTx/>
              <a:buSzTx/>
              <a:buFont typeface="Arial" panose="020b0604020202020204" pitchFamily="34" charset="0"/>
              <a:defRPr/>
            </a:pPr>
            <a:r>
              <a:rPr lang="zh-CN" altLang="en-US" sz="4400" b="1" noProof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层层对比揭秦过</a:t>
            </a:r>
            <a:endParaRPr lang="zh-CN" altLang="en-US" sz="4400" b="1" noProof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9116" name="Text Box 28"/>
          <p:cNvSpPr txBox="1">
            <a:spLocks noChangeArrowheads="1"/>
          </p:cNvSpPr>
          <p:nvPr/>
        </p:nvSpPr>
        <p:spPr bwMode="auto">
          <a:xfrm>
            <a:off x="1439545" y="222885"/>
            <a:ext cx="741426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人心向背对治国的重要性</a:t>
            </a:r>
            <a:endParaRPr kumimoji="0" lang="zh-CN" altLang="en-US" sz="4400" b="1" kern="1200" cap="none" spc="0" normalizeH="0" baseline="0" noProof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118" name="Text Box 30"/>
          <p:cNvSpPr txBox="1">
            <a:spLocks noChangeArrowheads="1"/>
          </p:cNvSpPr>
          <p:nvPr/>
        </p:nvSpPr>
        <p:spPr bwMode="auto">
          <a:xfrm>
            <a:off x="0" y="222885"/>
            <a:ext cx="1997075" cy="768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启示：</a:t>
            </a:r>
            <a:endParaRPr kumimoji="0" lang="zh-CN" altLang="en-US" sz="4400" b="1" kern="1200" cap="none" spc="0" normalizeH="0" baseline="0" noProof="0">
              <a:solidFill>
                <a:srgbClr val="7030A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Line 9"/>
          <p:cNvSpPr/>
          <p:nvPr/>
        </p:nvSpPr>
        <p:spPr>
          <a:xfrm rot="4560000">
            <a:off x="2059305" y="937260"/>
            <a:ext cx="405130" cy="2258695"/>
          </a:xfrm>
          <a:prstGeom prst="line">
            <a:avLst/>
          </a:prstGeom>
          <a:ln w="50800" cap="flat" cmpd="sng">
            <a:solidFill>
              <a:srgbClr val="7030A0"/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8" name="Line 9"/>
          <p:cNvSpPr/>
          <p:nvPr/>
        </p:nvSpPr>
        <p:spPr>
          <a:xfrm rot="18360000">
            <a:off x="6429375" y="859155"/>
            <a:ext cx="405130" cy="2258695"/>
          </a:xfrm>
          <a:prstGeom prst="line">
            <a:avLst/>
          </a:prstGeom>
          <a:ln w="50800" cap="flat" cmpd="sng">
            <a:solidFill>
              <a:srgbClr val="7030A0"/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9" name="Line 9"/>
          <p:cNvSpPr/>
          <p:nvPr/>
        </p:nvSpPr>
        <p:spPr>
          <a:xfrm rot="600000">
            <a:off x="641985" y="3678555"/>
            <a:ext cx="405130" cy="2275840"/>
          </a:xfrm>
          <a:prstGeom prst="line">
            <a:avLst/>
          </a:prstGeom>
          <a:ln w="50800" cap="flat" cmpd="sng">
            <a:solidFill>
              <a:srgbClr val="7030A0"/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10" name="Line 9"/>
          <p:cNvSpPr/>
          <p:nvPr/>
        </p:nvSpPr>
        <p:spPr>
          <a:xfrm rot="600000">
            <a:off x="7802880" y="3678555"/>
            <a:ext cx="405130" cy="2275840"/>
          </a:xfrm>
          <a:prstGeom prst="line">
            <a:avLst/>
          </a:prstGeom>
          <a:ln w="50800" cap="flat" cmpd="sng">
            <a:solidFill>
              <a:srgbClr val="7030A0"/>
            </a:solidFill>
            <a:prstDash val="solid"/>
            <a:round/>
            <a:headEnd type="none" w="med" len="med"/>
            <a:tailEnd type="stealth" w="lg" len="lg"/>
          </a:ln>
        </p:spPr>
        <p:txBody>
          <a:bodyPr/>
          <a:lstStyle/>
          <a:p/>
        </p:txBody>
      </p:sp>
      <p:sp>
        <p:nvSpPr>
          <p:cNvPr id="11" name="文本框 10"/>
          <p:cNvSpPr txBox="1"/>
          <p:nvPr/>
        </p:nvSpPr>
        <p:spPr>
          <a:xfrm>
            <a:off x="1814830" y="2435225"/>
            <a:ext cx="599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&lt;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932555" y="2435225"/>
            <a:ext cx="599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&lt;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167120" y="2435225"/>
            <a:ext cx="5994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&lt;</a:t>
            </a:r>
            <a:endParaRPr lang="zh-CN" alt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89113" grpId="0"/>
      <p:bldP spid="89114" grpId="0"/>
      <p:bldP spid="89100" grpId="0"/>
      <p:bldP spid="89099" grpId="0"/>
      <p:bldP spid="89093" grpId="0"/>
      <p:bldP spid="89115" grpId="0"/>
      <p:bldP spid="891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80" name="文本框 108548"/>
          <p:cNvSpPr txBox="1"/>
          <p:nvPr/>
        </p:nvSpPr>
        <p:spPr>
          <a:xfrm>
            <a:off x="2120900" y="252095"/>
            <a:ext cx="4673600" cy="7683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走进文本自主探究</a:t>
            </a:r>
            <a:endParaRPr lang="zh-CN" altLang="en-US" sz="4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6981" name="矩形 108549"/>
          <p:cNvSpPr/>
          <p:nvPr/>
        </p:nvSpPr>
        <p:spPr>
          <a:xfrm>
            <a:off x="81915" y="1307465"/>
            <a:ext cx="9062720" cy="14452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一、阅读全文后，请归纳本文</a:t>
            </a: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主要内容。 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6982" name="矩形 108550"/>
          <p:cNvSpPr/>
          <p:nvPr/>
        </p:nvSpPr>
        <p:spPr>
          <a:xfrm>
            <a:off x="81915" y="3560445"/>
            <a:ext cx="9062085" cy="279971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二、本文作为政治论文，作者认为</a:t>
            </a: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秦朝灭亡的根本原因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是什么？其</a:t>
            </a: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主要观点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是什么？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  <a:sym typeface="+mn-ea"/>
              </a:rPr>
              <a:t>作者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怎样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运用事实来</a:t>
            </a: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证明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其观点的？ </a:t>
            </a:r>
            <a:endParaRPr lang="zh-CN" altLang="en-US" sz="4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8003" name="文本框 181255"/>
          <p:cNvSpPr txBox="1"/>
          <p:nvPr/>
        </p:nvSpPr>
        <p:spPr>
          <a:xfrm>
            <a:off x="3620135" y="1633220"/>
            <a:ext cx="53143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(1)秦王朝势力的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崛起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4" name="文本框 181256"/>
          <p:cNvSpPr txBox="1"/>
          <p:nvPr/>
        </p:nvSpPr>
        <p:spPr>
          <a:xfrm>
            <a:off x="3620135" y="2339975"/>
            <a:ext cx="51860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秦王朝势力的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扩充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5" name="文本框 181257"/>
          <p:cNvSpPr txBox="1"/>
          <p:nvPr/>
        </p:nvSpPr>
        <p:spPr>
          <a:xfrm>
            <a:off x="3619500" y="3075305"/>
            <a:ext cx="51866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(3)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秦王朝势力的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极盛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6" name="文本框 181258"/>
          <p:cNvSpPr txBox="1"/>
          <p:nvPr/>
        </p:nvSpPr>
        <p:spPr>
          <a:xfrm>
            <a:off x="3620135" y="3782060"/>
            <a:ext cx="36760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(4)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陈涉起义 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7" name="文本框 181259"/>
          <p:cNvSpPr txBox="1"/>
          <p:nvPr/>
        </p:nvSpPr>
        <p:spPr>
          <a:xfrm>
            <a:off x="6412865" y="3782060"/>
            <a:ext cx="598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08" name="文本框 181260"/>
          <p:cNvSpPr txBox="1"/>
          <p:nvPr/>
        </p:nvSpPr>
        <p:spPr>
          <a:xfrm>
            <a:off x="6899275" y="3782060"/>
            <a:ext cx="24580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秦朝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覆灭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9" name="右大括号 181261"/>
          <p:cNvSpPr/>
          <p:nvPr/>
        </p:nvSpPr>
        <p:spPr>
          <a:xfrm rot="10800000">
            <a:off x="3363595" y="1660525"/>
            <a:ext cx="384810" cy="2719705"/>
          </a:xfrm>
          <a:prstGeom prst="rightBrace">
            <a:avLst>
              <a:gd name="adj1" fmla="val 53835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0" name="文本框 181262"/>
          <p:cNvSpPr txBox="1"/>
          <p:nvPr/>
        </p:nvSpPr>
        <p:spPr>
          <a:xfrm>
            <a:off x="0" y="2087880"/>
            <a:ext cx="3155950" cy="13220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秦王朝的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兴衰历程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11" name="文本框 181263"/>
          <p:cNvSpPr txBox="1"/>
          <p:nvPr/>
        </p:nvSpPr>
        <p:spPr>
          <a:xfrm>
            <a:off x="3363595" y="4710430"/>
            <a:ext cx="49606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各方面力量的比较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2" name="文本框 181264"/>
          <p:cNvSpPr txBox="1"/>
          <p:nvPr/>
        </p:nvSpPr>
        <p:spPr>
          <a:xfrm>
            <a:off x="3363595" y="5417185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照应全篇，归纳论点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3" name="文本框 181266"/>
          <p:cNvSpPr txBox="1"/>
          <p:nvPr/>
        </p:nvSpPr>
        <p:spPr>
          <a:xfrm>
            <a:off x="0" y="4554220"/>
            <a:ext cx="3155950" cy="13220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秦王朝迅速灭亡的原因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14" name="文本框 181267"/>
          <p:cNvSpPr txBox="1"/>
          <p:nvPr/>
        </p:nvSpPr>
        <p:spPr>
          <a:xfrm>
            <a:off x="7832725" y="2460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6" name="文本框 1"/>
          <p:cNvSpPr txBox="1"/>
          <p:nvPr/>
        </p:nvSpPr>
        <p:spPr>
          <a:xfrm>
            <a:off x="103505" y="3513455"/>
            <a:ext cx="16960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(1-4)</a:t>
            </a:r>
            <a:endParaRPr lang="en-US" altLang="zh-CN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8017" name="文本框 2"/>
          <p:cNvSpPr txBox="1"/>
          <p:nvPr/>
        </p:nvSpPr>
        <p:spPr>
          <a:xfrm>
            <a:off x="490538" y="5966460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4400" b="1">
                <a:latin typeface="Times New Roman" panose="02020603050405020304" pitchFamily="18" charset="0"/>
                <a:ea typeface="隶书" panose="02010509060101010101" pitchFamily="49" charset="-122"/>
              </a:rPr>
              <a:t>(5)</a:t>
            </a:r>
            <a:endParaRPr lang="en-US" altLang="zh-CN" sz="44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6980" name="文本框 108548"/>
          <p:cNvSpPr txBox="1"/>
          <p:nvPr/>
        </p:nvSpPr>
        <p:spPr>
          <a:xfrm>
            <a:off x="2225675" y="0"/>
            <a:ext cx="4673600" cy="7683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走进文本自主探究</a:t>
            </a:r>
            <a:endParaRPr lang="zh-CN" altLang="en-US" sz="4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6981" name="矩形 108549"/>
          <p:cNvSpPr/>
          <p:nvPr/>
        </p:nvSpPr>
        <p:spPr>
          <a:xfrm>
            <a:off x="0" y="768033"/>
            <a:ext cx="9062720" cy="70675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一、阅读全文后，请归纳本文</a:t>
            </a:r>
            <a:r>
              <a:rPr lang="zh-CN" altLang="en-US" sz="40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主要内容。 </a:t>
            </a:r>
            <a:endParaRPr lang="zh-CN" altLang="en-US" sz="40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0058" name="文本框 206858"/>
          <p:cNvSpPr txBox="1"/>
          <p:nvPr/>
        </p:nvSpPr>
        <p:spPr>
          <a:xfrm>
            <a:off x="1458595" y="3633470"/>
            <a:ext cx="1696720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叙事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06858"/>
          <p:cNvSpPr txBox="1"/>
          <p:nvPr/>
        </p:nvSpPr>
        <p:spPr>
          <a:xfrm>
            <a:off x="1459230" y="6028055"/>
            <a:ext cx="1696720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6" grpId="0"/>
      <p:bldP spid="128017" grpId="0"/>
      <p:bldP spid="128010" grpId="0"/>
      <p:bldP spid="128013" grpId="0"/>
      <p:bldP spid="130058" grpId="0"/>
      <p:bldP spid="3" grpId="0"/>
      <p:bldP spid="128009" grpId="0"/>
      <p:bldP spid="128003" grpId="0"/>
      <p:bldP spid="128004" grpId="0"/>
      <p:bldP spid="128005" grpId="0"/>
      <p:bldP spid="128006" grpId="0"/>
      <p:bldP spid="128011" grpId="0"/>
      <p:bldP spid="128012" grpId="0"/>
      <p:bldP spid="128007" grpId="0"/>
      <p:bldP spid="12800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23" name="文本框 111622"/>
          <p:cNvSpPr txBox="1"/>
          <p:nvPr/>
        </p:nvSpPr>
        <p:spPr>
          <a:xfrm>
            <a:off x="76200" y="1076325"/>
            <a:ext cx="5977890" cy="6451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秦亡的原因是：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24" name="矩形 111623"/>
          <p:cNvSpPr/>
          <p:nvPr/>
        </p:nvSpPr>
        <p:spPr>
          <a:xfrm>
            <a:off x="0" y="3581400"/>
            <a:ext cx="1298575" cy="119888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证明观点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25" name="左大括号 111624"/>
          <p:cNvSpPr/>
          <p:nvPr/>
        </p:nvSpPr>
        <p:spPr>
          <a:xfrm rot="10800000" flipH="1">
            <a:off x="1395095" y="2742565"/>
            <a:ext cx="99695" cy="3794760"/>
          </a:xfrm>
          <a:prstGeom prst="leftBrace">
            <a:avLst>
              <a:gd name="adj1" fmla="val 100000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26" name="文本框 111625"/>
          <p:cNvSpPr txBox="1"/>
          <p:nvPr/>
        </p:nvSpPr>
        <p:spPr>
          <a:xfrm>
            <a:off x="1495425" y="2742565"/>
            <a:ext cx="2169795" cy="14452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事例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论证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1627" name="文本框 111626"/>
          <p:cNvSpPr txBox="1"/>
          <p:nvPr/>
        </p:nvSpPr>
        <p:spPr>
          <a:xfrm>
            <a:off x="1495425" y="5334000"/>
            <a:ext cx="2169795" cy="132207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对比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论证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1628" name="文本框 111627"/>
          <p:cNvSpPr txBox="1"/>
          <p:nvPr/>
        </p:nvSpPr>
        <p:spPr>
          <a:xfrm>
            <a:off x="3813175" y="2519045"/>
            <a:ext cx="5250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振长策、御宇内、鞭笞天下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29" name="文本框 111628"/>
          <p:cNvSpPr txBox="1"/>
          <p:nvPr/>
        </p:nvSpPr>
        <p:spPr>
          <a:xfrm>
            <a:off x="3813175" y="2911475"/>
            <a:ext cx="3361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取百越、置郡县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30" name="文本框 111629"/>
          <p:cNvSpPr txBox="1"/>
          <p:nvPr/>
        </p:nvSpPr>
        <p:spPr>
          <a:xfrm>
            <a:off x="3853815" y="3357880"/>
            <a:ext cx="5250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筑长城、守藩篱、却匈奴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31" name="文本框 111630"/>
          <p:cNvSpPr txBox="1"/>
          <p:nvPr/>
        </p:nvSpPr>
        <p:spPr>
          <a:xfrm>
            <a:off x="3813175" y="3748405"/>
            <a:ext cx="5330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废道、焚言、愚黔首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32" name="文本框 111631"/>
          <p:cNvSpPr txBox="1"/>
          <p:nvPr/>
        </p:nvSpPr>
        <p:spPr>
          <a:xfrm>
            <a:off x="3813175" y="4102100"/>
            <a:ext cx="5768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隳名城 杀豪杰  收兵器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销锋镝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33" name="文本框 111632"/>
          <p:cNvSpPr txBox="1"/>
          <p:nvPr/>
        </p:nvSpPr>
        <p:spPr>
          <a:xfrm>
            <a:off x="3813175" y="4541520"/>
            <a:ext cx="3802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守要害、固关防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34" name="左大括号 111633"/>
          <p:cNvSpPr/>
          <p:nvPr/>
        </p:nvSpPr>
        <p:spPr>
          <a:xfrm>
            <a:off x="3665220" y="2519045"/>
            <a:ext cx="187960" cy="2366645"/>
          </a:xfrm>
          <a:prstGeom prst="leftBrace">
            <a:avLst>
              <a:gd name="adj1" fmla="val 6902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5" name="文本框 111634"/>
          <p:cNvSpPr txBox="1"/>
          <p:nvPr/>
        </p:nvSpPr>
        <p:spPr>
          <a:xfrm>
            <a:off x="3853815" y="5137150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秦取得天下前后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1636" name="文本框 111635"/>
          <p:cNvSpPr txBox="1"/>
          <p:nvPr/>
        </p:nvSpPr>
        <p:spPr>
          <a:xfrm>
            <a:off x="3853815" y="6181090"/>
            <a:ext cx="3200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陈涉与始皇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1637" name="左大括号 111636"/>
          <p:cNvSpPr/>
          <p:nvPr/>
        </p:nvSpPr>
        <p:spPr>
          <a:xfrm>
            <a:off x="3712845" y="5137150"/>
            <a:ext cx="140970" cy="1400175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39" name="文本框 111638"/>
          <p:cNvSpPr txBox="1"/>
          <p:nvPr/>
        </p:nvSpPr>
        <p:spPr>
          <a:xfrm>
            <a:off x="76200" y="1873885"/>
            <a:ext cx="7809230" cy="6451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中心论点：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82" name="矩形 108550"/>
          <p:cNvSpPr/>
          <p:nvPr/>
        </p:nvSpPr>
        <p:spPr>
          <a:xfrm>
            <a:off x="0" y="0"/>
            <a:ext cx="9144000" cy="10763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二、作者认为</a:t>
            </a:r>
            <a:r>
              <a:rPr lang="zh-CN" altLang="en-US" sz="32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秦朝灭亡的根本原因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是什么？其</a:t>
            </a:r>
            <a:r>
              <a:rPr lang="zh-CN" altLang="en-US" sz="32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主要观点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是什么？是</a:t>
            </a:r>
            <a:r>
              <a:rPr lang="zh-CN" altLang="en-US" sz="32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怎样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运用事实来</a:t>
            </a:r>
            <a:r>
              <a:rPr lang="zh-CN" altLang="en-US" sz="32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证明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其观点的？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96895" y="107632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不施仁政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34565" y="1873885"/>
            <a:ext cx="57632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仁义不施而攻守之势异也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93185" y="565912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陈涉与九国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1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1626" grpId="0"/>
      <p:bldP spid="111634" grpId="0"/>
      <p:bldP spid="111628" grpId="0"/>
      <p:bldP spid="111629" grpId="0"/>
      <p:bldP spid="111630" grpId="0"/>
      <p:bldP spid="111631" grpId="0"/>
      <p:bldP spid="111632" grpId="0"/>
      <p:bldP spid="111633" grpId="0"/>
      <p:bldP spid="111627" grpId="0"/>
      <p:bldP spid="111637" grpId="0"/>
      <p:bldP spid="111635" grpId="0"/>
      <p:bldP spid="5" grpId="0"/>
      <p:bldP spid="1116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-50800" y="644525"/>
            <a:ext cx="9244013" cy="556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0"/>
              </a:spcBef>
              <a:buClrTx/>
              <a:buSzTx/>
              <a:defRPr/>
            </a:pPr>
            <a:r>
              <a:rPr kumimoji="0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赋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七篇，以</a:t>
            </a:r>
            <a:r>
              <a:rPr kumimoji="0" 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吊屈原赋</a:t>
            </a:r>
            <a:r>
              <a:rPr kumimoji="0" 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最有名，政论集</a:t>
            </a:r>
            <a:r>
              <a:rPr kumimoji="0" 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新书</a:t>
            </a:r>
            <a:r>
              <a:rPr kumimoji="0" 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十卷</a:t>
            </a:r>
            <a:r>
              <a:rPr kumimoji="0" 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其中著名的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政论文</a:t>
            </a:r>
            <a:r>
              <a:rPr kumimoji="0" lang="zh-CN" altLang="en-US" sz="44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有：</a:t>
            </a:r>
            <a:r>
              <a:rPr kumimoji="0" 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过秦论</a:t>
            </a:r>
            <a:r>
              <a:rPr kumimoji="0" 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kumimoji="0" 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论积贮疏</a:t>
            </a:r>
            <a:r>
              <a:rPr kumimoji="0" 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陈政事疏</a:t>
            </a:r>
            <a:r>
              <a:rPr 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（又名《治安策》）</a:t>
            </a: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《过秦论》</a:t>
            </a:r>
            <a:r>
              <a:rPr lang="zh-CN" altLang="en-US" sz="4400" b="1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总结了秦代兴亡的教训，以作为汉王朝建立制度，巩固统治的借鉴，</a:t>
            </a:r>
            <a:r>
              <a:rPr lang="zh-CN" altLang="en-US" sz="4400" b="1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被鲁迅誉为“西汉鸿文”。</a:t>
            </a:r>
            <a:endParaRPr kumimoji="0" lang="zh-CN" altLang="en-US" sz="4400" b="1" kern="1200" cap="none" spc="0" normalizeH="0" baseline="0" noProof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0" name="矩形 83969"/>
          <p:cNvSpPr/>
          <p:nvPr/>
        </p:nvSpPr>
        <p:spPr>
          <a:xfrm>
            <a:off x="0" y="2746375"/>
            <a:ext cx="8532813" cy="2771775"/>
          </a:xfrm>
          <a:prstGeom prst="rect">
            <a:avLst/>
          </a:prstGeom>
          <a:noFill/>
          <a:ln w="31750">
            <a:noFill/>
          </a:ln>
        </p:spPr>
        <p:txBody>
          <a:bodyPr anchor="ctr">
            <a:spAutoFit/>
          </a:bodyPr>
          <a:lstStyle/>
          <a:p>
            <a:pPr algn="ctr"/>
            <a:endParaRPr lang="en-US" altLang="zh-CN" sz="44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endParaRPr lang="en-US" altLang="zh-CN" sz="44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en-US" altLang="zh-CN" sz="44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</a:t>
            </a:r>
            <a:endParaRPr lang="en-US" altLang="zh-CN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44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2098" name="图片 83971" descr="Copy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4648200"/>
            <a:ext cx="533400" cy="50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2101" name="图片 83975" descr="Copy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4290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102" name="文本框 83976"/>
          <p:cNvSpPr txBox="1"/>
          <p:nvPr/>
        </p:nvSpPr>
        <p:spPr>
          <a:xfrm>
            <a:off x="827088" y="765175"/>
            <a:ext cx="3303587" cy="793750"/>
          </a:xfrm>
          <a:prstGeom prst="rect">
            <a:avLst/>
          </a:prstGeom>
          <a:solidFill>
            <a:srgbClr val="FFFF99">
              <a:alpha val="50195"/>
            </a:srgbClr>
          </a:solidFill>
          <a:ln w="317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艺术特色</a:t>
            </a:r>
            <a:endParaRPr lang="zh-CN" altLang="en-US" sz="4400" b="1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2103" name="图片 83978" descr="Copy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2860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104" name="文本框 83979"/>
          <p:cNvSpPr txBox="1"/>
          <p:nvPr/>
        </p:nvSpPr>
        <p:spPr>
          <a:xfrm>
            <a:off x="2743200" y="2133600"/>
            <a:ext cx="5715000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善于叙事  精于论断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对偶排比 气氛热烈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反复比照 导出题旨</a:t>
            </a: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21" name="Rectangle 2"/>
          <p:cNvSpPr/>
          <p:nvPr/>
        </p:nvSpPr>
        <p:spPr>
          <a:xfrm>
            <a:off x="0" y="2438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22" name="Rectangle 3"/>
          <p:cNvSpPr/>
          <p:nvPr/>
        </p:nvSpPr>
        <p:spPr>
          <a:xfrm>
            <a:off x="685800" y="2392363"/>
            <a:ext cx="7772400" cy="2073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en-US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3" name="Rectangle 4"/>
          <p:cNvSpPr/>
          <p:nvPr/>
        </p:nvSpPr>
        <p:spPr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24" name="Rectangle 5"/>
          <p:cNvSpPr/>
          <p:nvPr/>
        </p:nvSpPr>
        <p:spPr>
          <a:xfrm>
            <a:off x="684213" y="908050"/>
            <a:ext cx="7848600" cy="4752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en-US" sz="40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25" name="Rectangle 6"/>
          <p:cNvSpPr/>
          <p:nvPr/>
        </p:nvSpPr>
        <p:spPr>
          <a:xfrm>
            <a:off x="-92075" y="4124325"/>
            <a:ext cx="2714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7" name="Text Box 8"/>
          <p:cNvSpPr txBox="1">
            <a:spLocks noChangeArrowheads="1"/>
          </p:cNvSpPr>
          <p:nvPr/>
        </p:nvSpPr>
        <p:spPr bwMode="auto">
          <a:xfrm>
            <a:off x="0" y="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排比句和骈偶句的作用</a:t>
            </a:r>
            <a:r>
              <a:rPr kumimoji="0" lang="en-US" sz="4400" b="1" kern="1200" cap="none" spc="0" normalizeH="0" baseline="0" noProof="0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  </a:t>
            </a:r>
            <a:endParaRPr kumimoji="0" lang="en-US" sz="4400" b="1" kern="1200" cap="none" spc="0" normalizeH="0" baseline="0" noProof="0">
              <a:solidFill>
                <a:srgbClr val="7030A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169" name="Text Box 11"/>
          <p:cNvSpPr txBox="1"/>
          <p:nvPr/>
        </p:nvSpPr>
        <p:spPr>
          <a:xfrm>
            <a:off x="0" y="732155"/>
            <a:ext cx="914463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1.宁越、徐尚、苏秦、杜赫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为之谋；齐明、周最、陈轸、召滑、楼缓、翟景、苏厉、乐毅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之徒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通其意；吴起、孙膑、带佗、倪良、王廖、田忌、廉颇、赵奢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之伦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制其兵　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振长策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而御宇内，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吞二周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而亡诸侯，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履至尊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而制六合，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执敲扑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而鞭笞天下，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而忠信，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而爱人，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尊贤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而重士  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70" name="AutoShape 12"/>
          <p:cNvSpPr/>
          <p:nvPr/>
        </p:nvSpPr>
        <p:spPr>
          <a:xfrm>
            <a:off x="-92075" y="5818505"/>
            <a:ext cx="9237345" cy="1038860"/>
          </a:xfrm>
          <a:prstGeom prst="wedgeRoundRectCallout">
            <a:avLst>
              <a:gd name="adj1" fmla="val 17925"/>
              <a:gd name="adj2" fmla="val -529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三个相同的并列结构的句式排比，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显示上述四君子的谋略才干。 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71" name="AutoShape 13"/>
          <p:cNvSpPr/>
          <p:nvPr/>
        </p:nvSpPr>
        <p:spPr>
          <a:xfrm>
            <a:off x="0" y="2057400"/>
            <a:ext cx="9144635" cy="1584960"/>
          </a:xfrm>
          <a:prstGeom prst="wedgeRoundRectCallout">
            <a:avLst>
              <a:gd name="adj1" fmla="val 32726"/>
              <a:gd name="adj2" fmla="val -4816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四个相同的主谓结构的句式排比，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显示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“天下之士”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合纵缔交，戮力攻秦的人才之多，力量之强。衬托出秦国所向披靡的力量。  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72" name="AutoShape 14"/>
          <p:cNvSpPr/>
          <p:nvPr/>
        </p:nvSpPr>
        <p:spPr>
          <a:xfrm>
            <a:off x="0" y="4575175"/>
            <a:ext cx="9143365" cy="1085850"/>
          </a:xfrm>
          <a:prstGeom prst="wedgeRoundRectCallout">
            <a:avLst>
              <a:gd name="adj1" fmla="val -34339"/>
              <a:gd name="adj2" fmla="val -4916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四个相同的承接结构的句式排比，渲染出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秦国强盛之极，暴虐之极，暗示秦离灭亡 之日不远。 </a:t>
            </a:r>
            <a:b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endParaRPr lang="zh-CN" altLang="en-US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0" grpId="0"/>
      <p:bldP spid="92171" grpId="0"/>
      <p:bldP spid="9217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4145" name="Rectangle 2"/>
          <p:cNvSpPr/>
          <p:nvPr/>
        </p:nvSpPr>
        <p:spPr>
          <a:xfrm>
            <a:off x="0" y="2438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46" name="Rectangle 3"/>
          <p:cNvSpPr/>
          <p:nvPr/>
        </p:nvSpPr>
        <p:spPr>
          <a:xfrm>
            <a:off x="685800" y="2392363"/>
            <a:ext cx="7772400" cy="2073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en-US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4147" name="Rectangle 4"/>
          <p:cNvSpPr/>
          <p:nvPr/>
        </p:nvSpPr>
        <p:spPr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48" name="Rectangle 5"/>
          <p:cNvSpPr/>
          <p:nvPr/>
        </p:nvSpPr>
        <p:spPr>
          <a:xfrm>
            <a:off x="685483" y="908050"/>
            <a:ext cx="7848600" cy="4752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en-US" sz="40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149" name="Rectangle 6"/>
          <p:cNvSpPr/>
          <p:nvPr/>
        </p:nvSpPr>
        <p:spPr>
          <a:xfrm>
            <a:off x="-92075" y="4124325"/>
            <a:ext cx="2714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3" name="Text Box 9"/>
          <p:cNvSpPr txBox="1"/>
          <p:nvPr/>
        </p:nvSpPr>
        <p:spPr>
          <a:xfrm>
            <a:off x="76200" y="1670050"/>
            <a:ext cx="90678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席卷天下，包举守内，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囊括四海之意，并吞八荒之心。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南取汉中，西举巴、蜀，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东割膏腴之地，北收要害之郡。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94" name="AutoShape 11"/>
          <p:cNvSpPr/>
          <p:nvPr/>
        </p:nvSpPr>
        <p:spPr>
          <a:xfrm>
            <a:off x="685800" y="5326380"/>
            <a:ext cx="6361430" cy="1403350"/>
          </a:xfrm>
          <a:prstGeom prst="wedgeRoundRectCallout">
            <a:avLst>
              <a:gd name="adj1" fmla="val 40786"/>
              <a:gd name="adj2" fmla="val -4321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气势充沛地</a:t>
            </a:r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表现出强大的秦国无可阻挡之势。 </a:t>
            </a:r>
            <a:b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AutoShape 12"/>
          <p:cNvSpPr/>
          <p:nvPr/>
        </p:nvSpPr>
        <p:spPr>
          <a:xfrm>
            <a:off x="685800" y="3071495"/>
            <a:ext cx="7773035" cy="714375"/>
          </a:xfrm>
          <a:prstGeom prst="wedgeRoundRectCallout">
            <a:avLst>
              <a:gd name="adj1" fmla="val 39993"/>
              <a:gd name="adj2" fmla="val -50833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突出地</a:t>
            </a:r>
            <a: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表现了秦的虎狼之心。 </a:t>
            </a:r>
            <a:br>
              <a:rPr lang="zh-CN" altLang="en-US" sz="4000" b="1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b="1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7" name="Text Box 8"/>
          <p:cNvSpPr txBox="1">
            <a:spLocks noChangeArrowheads="1"/>
          </p:cNvSpPr>
          <p:nvPr/>
        </p:nvSpPr>
        <p:spPr bwMode="auto">
          <a:xfrm>
            <a:off x="0" y="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排比句和骈偶句的作用</a:t>
            </a:r>
            <a:r>
              <a:rPr kumimoji="0" lang="en-US" sz="4400" b="1" kern="1200" cap="none" spc="0" normalizeH="0" baseline="0" noProof="0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  </a:t>
            </a:r>
            <a:endParaRPr kumimoji="0" lang="en-US" sz="4400" b="1" kern="1200" cap="none" spc="0" normalizeH="0" baseline="0" noProof="0">
              <a:solidFill>
                <a:srgbClr val="7030A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62000"/>
            <a:ext cx="235394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b="1" noProof="0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骈偶句：</a:t>
            </a:r>
            <a:endParaRPr lang="zh-CN" altLang="en-US" sz="4400" b="1" noProof="0">
              <a:solidFill>
                <a:srgbClr val="7030A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4" grpId="0"/>
      <p:bldP spid="9319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5169" name="矩形 84993"/>
          <p:cNvSpPr/>
          <p:nvPr/>
        </p:nvSpPr>
        <p:spPr>
          <a:xfrm>
            <a:off x="0" y="2438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5170" name="矩形 84994"/>
          <p:cNvSpPr/>
          <p:nvPr/>
        </p:nvSpPr>
        <p:spPr>
          <a:xfrm>
            <a:off x="685800" y="2392363"/>
            <a:ext cx="7772400" cy="2073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zh-CN" sz="1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1" name="矩形 84995"/>
          <p:cNvSpPr/>
          <p:nvPr/>
        </p:nvSpPr>
        <p:spPr>
          <a:xfrm>
            <a:off x="0" y="20574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5172" name="矩形 84996"/>
          <p:cNvSpPr/>
          <p:nvPr/>
        </p:nvSpPr>
        <p:spPr>
          <a:xfrm>
            <a:off x="684213" y="908050"/>
            <a:ext cx="7848600" cy="4752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zh-CN" sz="40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5173" name="矩形 84997"/>
          <p:cNvSpPr/>
          <p:nvPr/>
        </p:nvSpPr>
        <p:spPr>
          <a:xfrm>
            <a:off x="-93662" y="4124325"/>
            <a:ext cx="2730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4" name="文本框 84998"/>
          <p:cNvSpPr txBox="1"/>
          <p:nvPr/>
        </p:nvSpPr>
        <p:spPr>
          <a:xfrm>
            <a:off x="0" y="1174115"/>
            <a:ext cx="914400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5000"/>
              </a:lnSpc>
              <a:spcBef>
                <a:spcPct val="60000"/>
              </a:spcBef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九国联盟与秦国实力的对比； </a:t>
            </a:r>
            <a:b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九国会盟时与惨败后两种情况的对比；                             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陈涉与九国的对比； </a:t>
            </a:r>
            <a:b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陈涉与始皇的对比； </a:t>
            </a:r>
            <a:b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秦国前后兴亡的对比。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5175" name="文本框 84999"/>
          <p:cNvSpPr txBox="1"/>
          <p:nvPr/>
        </p:nvSpPr>
        <p:spPr>
          <a:xfrm>
            <a:off x="0" y="136525"/>
            <a:ext cx="5943600" cy="7715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多次运用对比的手法</a:t>
            </a:r>
            <a:r>
              <a:rPr lang="en-US" altLang="zh-CN" sz="4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  </a:t>
            </a:r>
            <a:endParaRPr lang="en-US" altLang="zh-CN" sz="4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619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36830"/>
            <a:ext cx="3009265" cy="1002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4" name="内容占位符 2"/>
          <p:cNvSpPr>
            <a:spLocks noGrp="1"/>
          </p:cNvSpPr>
          <p:nvPr>
            <p:ph idx="1"/>
          </p:nvPr>
        </p:nvSpPr>
        <p:spPr>
          <a:xfrm>
            <a:off x="584200" y="50800"/>
            <a:ext cx="3179445" cy="82677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主题归纳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183515" y="965200"/>
            <a:ext cx="8960485" cy="507746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lvl="0" indent="565150" algn="l" defTabSz="914400" rtl="0" eaLnBrk="1" fontAlgn="base" latinLnBrk="0" hangingPunct="1">
              <a:lnSpc>
                <a:spcPct val="150000"/>
              </a:lnSpc>
              <a:buNone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《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过秦论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》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上篇，着重叙述秦王朝的兴亡过程，揭露秦始皇的暴虐无道，最后指出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“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仁义不施而攻守之势异也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”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是秦王朝迅速灭亡的原因。</a:t>
            </a:r>
            <a:r>
              <a:rPr kumimoji="1" lang="en-US" altLang="zh-CN" sz="3600" b="1" strike="noStrike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作者总结秦王朝覆灭的历史教训，意在借古讽今，劝汉文帝对人民施行仁义的政策，不要重蹈秦之覆辙。</a:t>
            </a:r>
            <a:endParaRPr kumimoji="1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矩形 90113"/>
          <p:cNvSpPr/>
          <p:nvPr/>
        </p:nvSpPr>
        <p:spPr>
          <a:xfrm>
            <a:off x="748665" y="2128520"/>
            <a:ext cx="7863840" cy="144526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文言知识积累</a:t>
            </a:r>
            <a:endParaRPr kumimoji="0" lang="zh-CN" altLang="en-US" sz="8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>
    <p:zoom/>
  </p:transition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62" name="文本框 92161"/>
          <p:cNvSpPr txBox="1"/>
          <p:nvPr/>
        </p:nvSpPr>
        <p:spPr>
          <a:xfrm>
            <a:off x="0" y="0"/>
            <a:ext cx="3132138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通假字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8242" name="文本框 92162"/>
          <p:cNvSpPr txBox="1"/>
          <p:nvPr/>
        </p:nvSpPr>
        <p:spPr>
          <a:xfrm>
            <a:off x="-317" y="797243"/>
            <a:ext cx="4752975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合从缔交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赢粮而景从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百有余年矣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陈利兵而谁何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孝公既没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8243" name="文本框 92163"/>
          <p:cNvSpPr txBox="1"/>
          <p:nvPr/>
        </p:nvSpPr>
        <p:spPr>
          <a:xfrm>
            <a:off x="1163638" y="531812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>
              <a:solidFill>
                <a:srgbClr val="CC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92165" name="矩形 92164"/>
          <p:cNvSpPr/>
          <p:nvPr/>
        </p:nvSpPr>
        <p:spPr>
          <a:xfrm>
            <a:off x="2108835" y="1014095"/>
            <a:ext cx="68376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从”通“纵”，合纵之策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66" name="矩形 92165"/>
          <p:cNvSpPr/>
          <p:nvPr/>
        </p:nvSpPr>
        <p:spPr>
          <a:xfrm>
            <a:off x="2108835" y="1717675"/>
            <a:ext cx="7087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“景”通“影”。像影子一样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68" name="矩形 92167"/>
          <p:cNvSpPr/>
          <p:nvPr/>
        </p:nvSpPr>
        <p:spPr>
          <a:xfrm>
            <a:off x="2616835" y="2470150"/>
            <a:ext cx="4592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“有”通“又”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70" name="矩形 92169"/>
          <p:cNvSpPr/>
          <p:nvPr/>
        </p:nvSpPr>
        <p:spPr>
          <a:xfrm>
            <a:off x="3132455" y="3137535"/>
            <a:ext cx="5670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“何”通“呵”，呵问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71" name="矩形 92170"/>
          <p:cNvSpPr/>
          <p:nvPr/>
        </p:nvSpPr>
        <p:spPr>
          <a:xfrm>
            <a:off x="2108835" y="3930015"/>
            <a:ext cx="5876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“没”通“殁”，死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21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2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21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  <p:bldP spid="92168" grpId="0"/>
      <p:bldP spid="92170" grpId="0"/>
      <p:bldP spid="9217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9266" name="矩形 2"/>
          <p:cNvSpPr/>
          <p:nvPr/>
        </p:nvSpPr>
        <p:spPr>
          <a:xfrm>
            <a:off x="0" y="561975"/>
            <a:ext cx="9144635" cy="6148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判断句：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此四君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者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，皆明智而忠信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子孙帝王万世之业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然陈涉瓮牖绳枢之子，氓隶之人，而迁徙之徒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仁义不施而攻守之势异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被动句：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一夫作难而七庙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隳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（语意上的被动）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为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天下笑者，何也 （“为”表被动）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2162" name="文本框 92161"/>
          <p:cNvSpPr txBox="1"/>
          <p:nvPr/>
        </p:nvSpPr>
        <p:spPr>
          <a:xfrm>
            <a:off x="0" y="0"/>
            <a:ext cx="3132138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文言句式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70" y="-66040"/>
            <a:ext cx="9142730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状语后置句：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非尊于齐、楚、燕、赵、韩、魏、宋、卫、中山之君也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（即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“非于……之君尊也”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非抗于九国之师也 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（即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“非于九国之师抗也”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省略句：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南取百越之地，以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（之）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为桂林、象郡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蹑足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（于）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行伍之间，而倔起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（于）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阡陌之中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6" name="文本框 93185"/>
          <p:cNvSpPr txBox="1"/>
          <p:nvPr/>
        </p:nvSpPr>
        <p:spPr>
          <a:xfrm>
            <a:off x="0" y="706755"/>
            <a:ext cx="8697913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西河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</a:t>
            </a:r>
            <a:r>
              <a:rPr kumimoji="0" lang="en-US" altLang="zh-CN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赢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粮而景从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en-US" altLang="zh-CN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山东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　　　　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橹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以致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天下之士　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en-US" altLang="zh-CN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6.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以为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桂林、象郡　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今: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7.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才能不及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中人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endParaRPr kumimoji="0" lang="zh-CN" altLang="en-US" sz="3600" b="1" kern="1200" cap="none" spc="0" normalizeH="0" baseline="0" noProof="1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古:</a:t>
            </a:r>
            <a:r>
              <a:rPr kumimoji="0" lang="en-US" altLang="zh-CN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</a:t>
            </a:r>
            <a:r>
              <a:rPr kumimoji="0" lang="zh-CN" altLang="en-US" sz="3600" b="1" kern="1200" cap="none" spc="0" normalizeH="0" baseline="0" noProof="1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0" lang="zh-CN" altLang="en-US" sz="3600" b="1" kern="1200" cap="none" spc="0" normalizeH="0" baseline="0" noProof="1">
                <a:solidFill>
                  <a:srgbClr val="7030A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今：</a:t>
            </a:r>
            <a:endParaRPr kumimoji="0" lang="zh-CN" altLang="en-US" sz="3600" b="1" kern="1200" cap="none" spc="0" normalizeH="0" baseline="0" noProof="1">
              <a:solidFill>
                <a:srgbClr val="7030A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3187" name="矩形 93186"/>
          <p:cNvSpPr/>
          <p:nvPr/>
        </p:nvSpPr>
        <p:spPr>
          <a:xfrm>
            <a:off x="0" y="0"/>
            <a:ext cx="2687955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古今异义</a:t>
            </a:r>
            <a:endParaRPr kumimoji="0" lang="zh-CN" altLang="en-US" sz="4000" i="0" u="none" strike="noStrike" kern="1200" cap="none" spc="0" normalizeH="0" baseline="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96490" y="706755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黄河以西一带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52820" y="70675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河的西面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21455" y="122999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担负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68060" y="1285875"/>
            <a:ext cx="2937510" cy="5892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90000"/>
              </a:lnSpc>
              <a:buClrTx/>
              <a:buSzTx/>
              <a:buFontTx/>
              <a:defRPr/>
            </a:pP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输赢的“赢”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8185" y="2356485"/>
            <a:ext cx="36271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崤山以东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即东方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52820" y="235648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指山东省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97125" y="289433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盾牌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97755" y="2894330"/>
            <a:ext cx="34118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使船前进的工具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18185" y="4006215"/>
            <a:ext cx="31699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;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致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招纳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97755" y="4006215"/>
            <a:ext cx="27089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连词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表结果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73735" y="5081905"/>
            <a:ext cx="45472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</a:t>
            </a:r>
            <a:r>
              <a:rPr lang="en-US" altLang="zh-CN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把它设立为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52820" y="508190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认为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18185" y="621284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一般的人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897755" y="6212840"/>
            <a:ext cx="38830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36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中间介绍人,公证人</a:t>
            </a:r>
            <a:endParaRPr lang="zh-CN" altLang="en-US" sz="3600" b="1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3969" name="Picture 2" descr="战国七雄"/>
          <p:cNvPicPr>
            <a:picLocks noChangeAspect="1"/>
          </p:cNvPicPr>
          <p:nvPr/>
        </p:nvPicPr>
        <p:blipFill>
          <a:blip r:embed="rId2">
            <a:lum contrast="17998"/>
          </a:blip>
          <a:srcRect l="18706" t="7358" r="4875" b="11401"/>
          <a:stretch>
            <a:fillRect/>
          </a:stretch>
        </p:blipFill>
        <p:spPr>
          <a:xfrm>
            <a:off x="0" y="2049463"/>
            <a:ext cx="9144000" cy="4808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55575" y="0"/>
            <a:ext cx="844867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１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春秋战国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群雄争霸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战乱纷争。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55575" y="693738"/>
            <a:ext cx="868045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争地以战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杀人盈野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争城以战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杀人盈城。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731838" y="1338263"/>
            <a:ext cx="75279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春秋五霸、战国七雄分别鼎足而立。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61" name="文本框 94209"/>
          <p:cNvSpPr txBox="1"/>
          <p:nvPr/>
        </p:nvSpPr>
        <p:spPr>
          <a:xfrm>
            <a:off x="0" y="1042988"/>
            <a:ext cx="4019550" cy="4965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Char char="•"/>
            </a:pP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zh-CN" altLang="en-US" sz="44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包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举宇内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44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席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卷天下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44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囊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括四海之意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天下</a:t>
            </a:r>
            <a:r>
              <a:rPr lang="zh-CN" altLang="en-US" sz="44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云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集</a:t>
            </a:r>
            <a:r>
              <a:rPr lang="zh-CN" altLang="en-US" sz="44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响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应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Char char="•"/>
            </a:pP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赢粮而</a:t>
            </a:r>
            <a:r>
              <a:rPr lang="zh-CN" altLang="en-US" sz="44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景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-317" y="0"/>
            <a:ext cx="3673475" cy="7651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名词做状语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4212" name="矩形 94211"/>
          <p:cNvSpPr/>
          <p:nvPr/>
        </p:nvSpPr>
        <p:spPr>
          <a:xfrm>
            <a:off x="4280218" y="1042988"/>
            <a:ext cx="3887787" cy="4965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像包裹一样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像席子一样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像口袋一样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像云一样 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像回声一样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像影子一样</a:t>
            </a:r>
            <a:endParaRPr lang="zh-CN" altLang="en-US" sz="4400" b="1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4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4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4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42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42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5" name="矩形 95233"/>
          <p:cNvSpPr/>
          <p:nvPr/>
        </p:nvSpPr>
        <p:spPr>
          <a:xfrm>
            <a:off x="0" y="744538"/>
            <a:ext cx="68040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内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立法度 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外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连横而斗诸侯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南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取汉中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乃使蒙恬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北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筑长城而守藩篱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南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取汉中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举巴蜀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割膏腴之地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南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取百越之地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胡人不敢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南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下而牧马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0000"/>
              </a:lnSpc>
              <a:buChar char="•"/>
            </a:pP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然陈涉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瓮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牖</a:t>
            </a:r>
            <a:r>
              <a:rPr lang="zh-CN" altLang="en-US" sz="3600" b="1" u="sng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绳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枢之</a:t>
            </a:r>
            <a:r>
              <a:rPr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子</a:t>
            </a:r>
            <a:endParaRPr lang="zh-CN" altLang="en-US" sz="3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35" name="矩形 95234"/>
          <p:cNvSpPr/>
          <p:nvPr/>
        </p:nvSpPr>
        <p:spPr>
          <a:xfrm>
            <a:off x="5745480" y="744855"/>
            <a:ext cx="33985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对内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对外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向南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在北面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向南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向西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向东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向南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向南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用破瓮、用草绳</a:t>
            </a:r>
            <a:endParaRPr lang="zh-CN" altLang="en-US" sz="3600" b="1">
              <a:solidFill>
                <a:srgbClr val="7030A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6" name="矩形 95235"/>
          <p:cNvSpPr/>
          <p:nvPr/>
        </p:nvSpPr>
        <p:spPr>
          <a:xfrm>
            <a:off x="0" y="0"/>
            <a:ext cx="3673475" cy="7448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名词做状语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5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5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952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952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95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2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95235">
                                            <p:txEl>
                                              <p:charRg st="28" end="3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5409" name="文本框 96257"/>
          <p:cNvSpPr txBox="1"/>
          <p:nvPr/>
        </p:nvSpPr>
        <p:spPr>
          <a:xfrm>
            <a:off x="-317" y="944880"/>
            <a:ext cx="6270625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子孙</a:t>
            </a:r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帝王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万世之业也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序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八州而朝同列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然陈涉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瓮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牖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绳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枢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之子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40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履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至尊而制六合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6259" name="矩形 96258"/>
          <p:cNvSpPr/>
          <p:nvPr/>
        </p:nvSpPr>
        <p:spPr>
          <a:xfrm>
            <a:off x="5532120" y="944880"/>
            <a:ext cx="3983038" cy="30460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称帝、称王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招致、统治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作窗户、系户枢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登上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6262" name="标题 96261"/>
          <p:cNvSpPr>
            <a:spLocks noGrp="1"/>
          </p:cNvSpPr>
          <p:nvPr>
            <p:ph type="title"/>
          </p:nvPr>
        </p:nvSpPr>
        <p:spPr>
          <a:xfrm>
            <a:off x="-317" y="-317"/>
            <a:ext cx="4040188" cy="765175"/>
          </a:xfrm>
          <a:solidFill>
            <a:srgbClr val="FFFF00"/>
          </a:solidFill>
          <a:ln>
            <a:solidFill>
              <a:schemeClr val="tx1">
                <a:alpha val="100000"/>
              </a:schemeClr>
            </a:solidFill>
          </a:ln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名词活用为动词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46433" name="标题 97281"/>
          <p:cNvSpPr>
            <a:spLocks noGrp="1"/>
          </p:cNvSpPr>
          <p:nvPr/>
        </p:nvSpPr>
        <p:spPr>
          <a:xfrm>
            <a:off x="0" y="4111625"/>
            <a:ext cx="3887470" cy="69342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0000"/>
              </a:lnSpc>
            </a:pPr>
            <a:r>
              <a:rPr lang="zh-CN" altLang="en-US" sz="40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动词活用为名词</a:t>
            </a:r>
            <a:endParaRPr lang="zh-CN" altLang="en-US" sz="4000" b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436" name="矩形 97284"/>
          <p:cNvSpPr/>
          <p:nvPr/>
        </p:nvSpPr>
        <p:spPr>
          <a:xfrm>
            <a:off x="0" y="5161280"/>
            <a:ext cx="32766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逐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endParaRPr lang="zh-CN" altLang="en-US" sz="4000" b="1" u="sng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6" name="矩形 97285"/>
          <p:cNvSpPr/>
          <p:nvPr/>
        </p:nvSpPr>
        <p:spPr>
          <a:xfrm>
            <a:off x="2773680" y="5161280"/>
            <a:ext cx="65303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逃走的士兵、败北的军队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728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3" name="内容占位符 97282"/>
          <p:cNvSpPr>
            <a:spLocks noGrp="1"/>
          </p:cNvSpPr>
          <p:nvPr>
            <p:ph idx="1"/>
          </p:nvPr>
        </p:nvSpPr>
        <p:spPr>
          <a:xfrm>
            <a:off x="0" y="1275080"/>
            <a:ext cx="6659245" cy="3666490"/>
          </a:xfrm>
        </p:spPr>
        <p:txBody>
          <a:bodyPr vert="horz" wrap="square" lIns="91440" tIns="45720" rIns="91440" bIns="45720" anchor="t"/>
          <a:lstStyle/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>
                <a:ea typeface="黑体" panose="02010609060101010101" pitchFamily="49" charset="-122"/>
              </a:rPr>
              <a:t>外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连横而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pitchFamily="49" charset="-122"/>
              </a:rPr>
              <a:t>斗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诸侯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序八州而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pitchFamily="49" charset="-122"/>
              </a:rPr>
              <a:t>朝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同列 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约从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pitchFamily="49" charset="-122"/>
              </a:rPr>
              <a:t>离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衡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山东豪俊遂并起而</a:t>
            </a:r>
            <a:r>
              <a:rPr lang="zh-CN" altLang="en-US" sz="4000" b="1" u="sng">
                <a:solidFill>
                  <a:srgbClr val="FF0000"/>
                </a:solidFill>
                <a:ea typeface="黑体" panose="02010609060101010101" pitchFamily="49" charset="-122"/>
              </a:rPr>
              <a:t>亡</a:t>
            </a:r>
            <a:r>
              <a:rPr lang="zh-CN" altLang="en-US" sz="4000" b="1">
                <a:solidFill>
                  <a:srgbClr val="000000"/>
                </a:solidFill>
                <a:ea typeface="黑体" panose="02010609060101010101" pitchFamily="49" charset="-122"/>
              </a:rPr>
              <a:t>秦族矣</a:t>
            </a:r>
            <a:endParaRPr lang="zh-CN" altLang="en-US" sz="40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97284" name="矩形 97283"/>
          <p:cNvSpPr/>
          <p:nvPr/>
        </p:nvSpPr>
        <p:spPr>
          <a:xfrm>
            <a:off x="6244590" y="1275080"/>
            <a:ext cx="30118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争斗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朝拜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 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灭亡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7287" name="矩形 97286"/>
          <p:cNvSpPr/>
          <p:nvPr/>
        </p:nvSpPr>
        <p:spPr>
          <a:xfrm>
            <a:off x="0" y="288925"/>
            <a:ext cx="4968875" cy="72644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zh-CN" altLang="en-US" sz="4000" b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动词活用为使动用法</a:t>
            </a:r>
            <a:endParaRPr lang="zh-CN" altLang="en-US" sz="4000" b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72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7284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7284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7284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文本框 98305"/>
          <p:cNvSpPr txBox="1"/>
          <p:nvPr/>
        </p:nvSpPr>
        <p:spPr>
          <a:xfrm>
            <a:off x="533400" y="838200"/>
            <a:ext cx="854075" cy="426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R="0" defTabSz="914400">
              <a:buClrTx/>
              <a:buSzTx/>
              <a:buFontTx/>
              <a:defRPr/>
            </a:pPr>
            <a:endParaRPr kumimoji="0" sz="4400" b="1" kern="1200" cap="none" spc="0" normalizeH="0" baseline="0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458" name="文本框 98306"/>
          <p:cNvSpPr txBox="1"/>
          <p:nvPr/>
        </p:nvSpPr>
        <p:spPr>
          <a:xfrm>
            <a:off x="0" y="583565"/>
            <a:ext cx="52590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秦孝公据崤函之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固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尊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贤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而重士”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因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利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乘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便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非有仲尼、墨翟之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贤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猗顿之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富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8308" name="矩形 98307"/>
          <p:cNvSpPr/>
          <p:nvPr/>
        </p:nvSpPr>
        <p:spPr>
          <a:xfrm>
            <a:off x="-317" y="0"/>
            <a:ext cx="3889375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形容词活用为名词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5259070" y="583565"/>
            <a:ext cx="4076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险固的地势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有贤能的人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有利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便利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的形势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品德；财富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8310" name="矩形 98309"/>
          <p:cNvSpPr/>
          <p:nvPr/>
        </p:nvSpPr>
        <p:spPr>
          <a:xfrm>
            <a:off x="-317" y="3444558"/>
            <a:ext cx="3719513" cy="58356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形容词活用为动词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7462" name="文本框 98310"/>
          <p:cNvSpPr txBox="1"/>
          <p:nvPr/>
        </p:nvSpPr>
        <p:spPr>
          <a:xfrm>
            <a:off x="0" y="4028440"/>
            <a:ext cx="49942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</a:t>
            </a:r>
            <a:r>
              <a:rPr lang="zh-CN" altLang="en-US" sz="4000" b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愚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黔首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且夫天下非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小弱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也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12" name="文本框 98311"/>
          <p:cNvSpPr txBox="1"/>
          <p:nvPr/>
        </p:nvSpPr>
        <p:spPr>
          <a:xfrm>
            <a:off x="5259070" y="4028440"/>
            <a:ext cx="40767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使……愚蠢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变小，变弱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8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8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8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83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8312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8312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4" name="文本框 100353"/>
          <p:cNvSpPr txBox="1"/>
          <p:nvPr/>
        </p:nvSpPr>
        <p:spPr>
          <a:xfrm>
            <a:off x="0" y="-317"/>
            <a:ext cx="2667000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一词多义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00355" name="文本框 100354"/>
          <p:cNvSpPr txBox="1"/>
          <p:nvPr/>
        </p:nvSpPr>
        <p:spPr>
          <a:xfrm>
            <a:off x="4423410" y="4152583"/>
            <a:ext cx="35290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介词,因此  </a:t>
            </a:r>
            <a:endParaRPr kumimoji="0" lang="zh-CN" altLang="en-US" sz="4000" b="1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56" name="文本框 100355"/>
          <p:cNvSpPr txBox="1"/>
          <p:nvPr/>
        </p:nvSpPr>
        <p:spPr>
          <a:xfrm>
            <a:off x="4363720" y="6188393"/>
            <a:ext cx="2574925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动词,到达</a:t>
            </a:r>
            <a:endParaRPr kumimoji="0" lang="zh-CN" altLang="en-US" sz="4000" b="1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58" name="文本框 100357"/>
          <p:cNvSpPr txBox="1"/>
          <p:nvPr/>
        </p:nvSpPr>
        <p:spPr>
          <a:xfrm>
            <a:off x="0" y="908050"/>
            <a:ext cx="421132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3333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追亡逐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北</a:t>
            </a:r>
            <a:endParaRPr kumimoji="0" lang="zh-CN" altLang="en-US" sz="4000" b="1" u="sng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北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北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收要害之郡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   将军战河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北</a:t>
            </a:r>
            <a:endParaRPr kumimoji="0" lang="zh-CN" altLang="en-US" sz="4000" b="1" u="sng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60" name="矩形 100359"/>
          <p:cNvSpPr/>
          <p:nvPr/>
        </p:nvSpPr>
        <p:spPr>
          <a:xfrm>
            <a:off x="4355465" y="908050"/>
            <a:ext cx="4178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名词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败北的军队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61" name="矩形 100360"/>
          <p:cNvSpPr/>
          <p:nvPr/>
        </p:nvSpPr>
        <p:spPr>
          <a:xfrm>
            <a:off x="4355465" y="1584960"/>
            <a:ext cx="44494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名词作状语,向北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62" name="矩形 100361"/>
          <p:cNvSpPr/>
          <p:nvPr/>
        </p:nvSpPr>
        <p:spPr>
          <a:xfrm>
            <a:off x="4363403" y="2214563"/>
            <a:ext cx="2859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名词,北方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64" name="文本框 100363"/>
          <p:cNvSpPr txBox="1"/>
          <p:nvPr/>
        </p:nvSpPr>
        <p:spPr>
          <a:xfrm>
            <a:off x="-33655" y="2798445"/>
            <a:ext cx="471614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3333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因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力乘便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因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因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遗策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   虎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因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喜</a:t>
            </a:r>
            <a:r>
              <a:rPr kumimoji="0" lang="en-US" altLang="zh-CN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计之曰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67" name="文本框 100366"/>
          <p:cNvSpPr txBox="1"/>
          <p:nvPr/>
        </p:nvSpPr>
        <p:spPr>
          <a:xfrm>
            <a:off x="0" y="4848225"/>
            <a:ext cx="4648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3333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以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致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天下之士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致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致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万乘之势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R="0" defTabSz="914400">
              <a:lnSpc>
                <a:spcPct val="10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   而</a:t>
            </a:r>
            <a:r>
              <a:rPr kumimoji="0" lang="zh-CN" altLang="en-US" sz="4000" b="1" u="sng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致</a:t>
            </a:r>
            <a:r>
              <a:rPr kumimoji="0" lang="zh-CN" altLang="en-US" sz="4000" b="1" kern="1200" cap="none" spc="0" normalizeH="0" baseline="0" noProof="1">
                <a:effectLst/>
                <a:latin typeface="楷体_GB2312" pitchFamily="49" charset="-122"/>
                <a:ea typeface="楷体_GB2312" pitchFamily="49" charset="-122"/>
                <a:cs typeface="+mn-cs"/>
              </a:rPr>
              <a:t>千里</a:t>
            </a:r>
            <a:endParaRPr kumimoji="0" lang="zh-CN" altLang="en-US" sz="4000" b="1" kern="1200" cap="none" spc="0" normalizeH="0" baseline="0" noProof="1">
              <a:effectLst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69" name="矩形 100368"/>
          <p:cNvSpPr/>
          <p:nvPr/>
        </p:nvSpPr>
        <p:spPr>
          <a:xfrm>
            <a:off x="4423410" y="2846070"/>
            <a:ext cx="3024188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介词,趁着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70" name="矩形 100369"/>
          <p:cNvSpPr/>
          <p:nvPr/>
        </p:nvSpPr>
        <p:spPr>
          <a:xfrm>
            <a:off x="4363720" y="3524568"/>
            <a:ext cx="3313113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动词,沿袭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71" name="矩形 100370"/>
          <p:cNvSpPr/>
          <p:nvPr/>
        </p:nvSpPr>
        <p:spPr>
          <a:xfrm>
            <a:off x="4423410" y="4961255"/>
            <a:ext cx="2952750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动词,招纳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72" name="矩形 100371"/>
          <p:cNvSpPr/>
          <p:nvPr/>
        </p:nvSpPr>
        <p:spPr>
          <a:xfrm>
            <a:off x="4363720" y="5574348"/>
            <a:ext cx="2881313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动词,达到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03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03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03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003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003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003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003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003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003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  <p:bldP spid="100356" grpId="0"/>
      <p:bldP spid="100360" grpId="0"/>
      <p:bldP spid="100361" grpId="0"/>
      <p:bldP spid="100362" grpId="0"/>
      <p:bldP spid="100369" grpId="0"/>
      <p:bldP spid="100370" grpId="0"/>
      <p:bldP spid="100371" grpId="0"/>
      <p:bldP spid="10037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78" name="文本框 101377"/>
          <p:cNvSpPr txBox="1"/>
          <p:nvPr/>
        </p:nvSpPr>
        <p:spPr>
          <a:xfrm>
            <a:off x="5052695" y="582295"/>
            <a:ext cx="425132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动词，丢失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名词，逃兵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使动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灭亡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逃跑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灭亡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死亡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副词</a:t>
            </a:r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通“无”，没有 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1379" name="文本框 101378"/>
          <p:cNvSpPr txBox="1"/>
          <p:nvPr/>
        </p:nvSpPr>
        <p:spPr>
          <a:xfrm>
            <a:off x="485140" y="581978"/>
            <a:ext cx="4968875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秦无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矢遗镞之费           追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逐北</a:t>
            </a:r>
            <a:r>
              <a:rPr kumimoji="0" lang="en-US" altLang="zh-CN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伏尸百万     </a:t>
            </a:r>
            <a:endParaRPr kumimoji="0" lang="zh-CN" altLang="en-US" sz="4000" b="1" kern="1200" cap="none" spc="0" normalizeH="0" baseline="0" noProof="1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吞二周而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诸侯</a:t>
            </a:r>
            <a:endParaRPr kumimoji="0" lang="zh-CN" altLang="en-US" sz="4000" b="1" kern="1200" cap="none" spc="0" normalizeH="0" baseline="0" noProof="1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从径道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en-US" altLang="zh-CN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归璧于赵</a:t>
            </a:r>
            <a:endParaRPr kumimoji="0" lang="zh-CN" altLang="en-US" sz="4000" b="1" kern="1200" cap="none" spc="0" normalizeH="0" baseline="0" noProof="1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燕虽小国而后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4000" b="1" kern="1200" cap="none" spc="0" normalizeH="0" baseline="0" noProof="1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今刘表新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en-US" altLang="zh-CN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二子不协</a:t>
            </a:r>
            <a:endParaRPr kumimoji="0" lang="zh-CN" altLang="en-US" sz="4000" b="1" kern="1200" cap="none" spc="0" normalizeH="0" baseline="0" noProof="1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河曲智叟</a:t>
            </a:r>
            <a:r>
              <a:rPr kumimoji="0" lang="zh-CN" altLang="en-US" sz="4000" b="1" u="sng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亡</a:t>
            </a: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以应</a:t>
            </a:r>
            <a:endParaRPr kumimoji="0" lang="zh-CN" altLang="en-US" sz="4000" b="1" kern="1200" cap="none" spc="0" normalizeH="0" baseline="0" noProof="1"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9508" name="矩形 101380"/>
          <p:cNvSpPr/>
          <p:nvPr/>
        </p:nvSpPr>
        <p:spPr>
          <a:xfrm>
            <a:off x="0" y="2781300"/>
            <a:ext cx="6937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亡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78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78">
                                            <p:txEl>
                                              <p:charRg st="12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78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78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78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78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3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378">
                                            <p:txEl>
                                              <p:charRg st="3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378">
                                            <p:txEl>
                                              <p:charRg st="3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378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378">
                                            <p:txEl>
                                              <p:charRg st="3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2" name="文本框 102401"/>
          <p:cNvSpPr txBox="1"/>
          <p:nvPr/>
        </p:nvSpPr>
        <p:spPr>
          <a:xfrm>
            <a:off x="5739765" y="475615"/>
            <a:ext cx="340487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动词，制服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动词，统率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名词，规模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动词，制作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动词，控制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动词，规定</a:t>
            </a:r>
            <a:endParaRPr lang="zh-CN" altLang="en-US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3" name="矩形 102402"/>
          <p:cNvSpPr/>
          <p:nvPr/>
        </p:nvSpPr>
        <p:spPr>
          <a:xfrm>
            <a:off x="693420" y="367665"/>
            <a:ext cx="592455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秦有余力而</a:t>
            </a:r>
            <a:r>
              <a:rPr kumimoji="0" lang="zh-CN" altLang="en-US" sz="4000" b="1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其弊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赵奢之朋</a:t>
            </a:r>
            <a:r>
              <a:rPr kumimoji="0" lang="zh-CN" altLang="en-US" sz="4000" b="1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其兵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乃重修岳阳楼，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增其旧</a:t>
            </a:r>
            <a:r>
              <a:rPr kumimoji="0" lang="zh-CN" altLang="en-US" sz="4000" b="1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</a:t>
            </a:r>
            <a:endParaRPr kumimoji="0" lang="zh-CN" altLang="en-US" sz="4000" b="1" i="0" u="sng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终岁不</a:t>
            </a:r>
            <a:r>
              <a:rPr kumimoji="0" lang="zh-CN" altLang="en-US" sz="4000" b="1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衣则寒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十万之众</a:t>
            </a: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受</a:t>
            </a:r>
            <a:r>
              <a:rPr kumimoji="0" lang="zh-CN" altLang="en-US" sz="4000" b="1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于人 　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6.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是故明君</a:t>
            </a:r>
            <a:r>
              <a:rPr kumimoji="0" lang="zh-CN" altLang="en-US" sz="4000" b="1" i="0" u="sng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制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民之产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0532" name="矩形 102404"/>
          <p:cNvSpPr/>
          <p:nvPr/>
        </p:nvSpPr>
        <p:spPr>
          <a:xfrm>
            <a:off x="-317" y="2924175"/>
            <a:ext cx="6937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制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文本框 103425"/>
          <p:cNvSpPr txBox="1"/>
          <p:nvPr/>
        </p:nvSpPr>
        <p:spPr>
          <a:xfrm>
            <a:off x="5178743" y="285750"/>
            <a:ext cx="3563937" cy="657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险固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地势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副词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牢固地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坚固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城防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名词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坚固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地方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形容词，险固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巩固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形容词，固执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副词，本来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坚持、坚决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51554" name="组合 103426"/>
          <p:cNvGrpSpPr/>
          <p:nvPr/>
        </p:nvGrpSpPr>
        <p:grpSpPr>
          <a:xfrm>
            <a:off x="0" y="285750"/>
            <a:ext cx="5724525" cy="6572251"/>
            <a:chOff x="0" y="119"/>
            <a:chExt cx="3606" cy="4140"/>
          </a:xfrm>
        </p:grpSpPr>
        <p:sp>
          <p:nvSpPr>
            <p:cNvPr id="151555" name="矩形 103427"/>
            <p:cNvSpPr/>
            <p:nvPr/>
          </p:nvSpPr>
          <p:spPr>
            <a:xfrm>
              <a:off x="284" y="119"/>
              <a:ext cx="3322" cy="41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秦孝公据崤函之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endParaRPr lang="zh-CN" altLang="en-US" sz="36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君臣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守以窥周室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临不测之渊以为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endParaRPr lang="zh-CN" altLang="en-US" sz="36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自以为关中之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endPara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雍州之地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,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崤函之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endParaRPr lang="zh-CN" altLang="en-US" sz="3600" b="1" u="sng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国不以山溪之险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汝心之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,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固不可彻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得鱼腹中书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,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以怪之矣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乃辞谢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,</a:t>
              </a:r>
              <a:r>
                <a:rPr lang="zh-CN" altLang="en-US" sz="3600" b="1" u="sng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固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请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151557" name="矩形 103429"/>
            <p:cNvSpPr/>
            <p:nvPr/>
          </p:nvSpPr>
          <p:spPr>
            <a:xfrm>
              <a:off x="0" y="1616"/>
              <a:ext cx="405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固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5650" name="矩形 2"/>
          <p:cNvSpPr/>
          <p:nvPr/>
        </p:nvSpPr>
        <p:spPr>
          <a:xfrm>
            <a:off x="0" y="706755"/>
            <a:ext cx="914336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1.盟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两国以上或两人以上互相宣誓约定来协同办事叫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“盟”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。会盟时杀牲、歃血，并且宣读盟书，誓于神，叫作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“盟礼”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。遇到急难，诸侯之间会见，举行盟礼，共同约定，相互援助，叫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“会盟”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 孟尝、平原、春申、信陵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齐国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孟尝君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，齐国贵族，姓田名文。赵国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平原君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，赵国贵族，姓赵名胜。楚国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春申君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，楚国贵族，姓黄名歇。魏国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信陵君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，魏国贵族，姓魏名无忌。他们是战国时有名的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“四公子”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，皆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以招揽宾客著称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354" name="文本框 100353"/>
          <p:cNvSpPr txBox="1"/>
          <p:nvPr/>
        </p:nvSpPr>
        <p:spPr>
          <a:xfrm>
            <a:off x="0" y="-317"/>
            <a:ext cx="2667000" cy="70675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文化知识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4993" name="Picture 6" descr="图片6"/>
          <p:cNvPicPr>
            <a:picLocks noChangeAspect="1"/>
          </p:cNvPicPr>
          <p:nvPr/>
        </p:nvPicPr>
        <p:blipFill>
          <a:blip r:embed="rId2"/>
          <a:srcRect l="1669" t="9630" r="4797" b="5927"/>
          <a:stretch>
            <a:fillRect/>
          </a:stretch>
        </p:blipFill>
        <p:spPr>
          <a:xfrm>
            <a:off x="0" y="2692400"/>
            <a:ext cx="9144000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/>
          <p:cNvSpPr txBox="1"/>
          <p:nvPr/>
        </p:nvSpPr>
        <p:spPr>
          <a:xfrm>
            <a:off x="1109663" y="90488"/>
            <a:ext cx="87772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2.秦国变法兴盛,六国合纵抗秦。</a:t>
            </a:r>
            <a:endParaRPr lang="en-US" altLang="zh-CN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2651125" y="796925"/>
            <a:ext cx="463708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天下大事 分久必合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996" name="Text Box 3"/>
          <p:cNvSpPr txBox="1"/>
          <p:nvPr/>
        </p:nvSpPr>
        <p:spPr>
          <a:xfrm>
            <a:off x="0" y="1441450"/>
            <a:ext cx="9002713" cy="175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SzTx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秦国：商鞅变法、范雎远交近攻策、张仪连衡策、李斯和尉缭反间计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SzTx/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6673" name="矩形 2"/>
          <p:cNvSpPr/>
          <p:nvPr/>
        </p:nvSpPr>
        <p:spPr>
          <a:xfrm>
            <a:off x="0" y="0"/>
            <a:ext cx="914400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崤函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崤山和函谷关。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崤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，指崤山，在函谷关的东边。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函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，指函谷关，在今河南灵宝。</a:t>
            </a:r>
            <a:endParaRPr 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4.百越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古代越族居住在桂、浙、闽、粤等地，每个部落都有名称，统称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百越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或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“百粤”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古文中常泛指长江中下游以南地区。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5.八州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古时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天下分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九州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，分别是兖州、冀州、青州、徐州、豫州、荆州、扬州、梁州、雍州。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秦居雍州，六国分别居于其他八州。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6. 七庙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　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天子的宗庙。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历代帝王为维护宗法制度，设七庙供奉七代祖先，太祖庙居中，左三昭，右三穆。后以“七庙”为</a:t>
            </a:r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王朝的代称。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-96520" y="0"/>
            <a:ext cx="26549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名句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默写：</a:t>
            </a:r>
            <a:endParaRPr lang="zh-CN" altLang="en-US" sz="3600" b="1" strike="noStrike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45160"/>
            <a:ext cx="9144000" cy="6185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过秦论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用排比句描写秦始皇用武力统一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履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至尊而制六合，执敲扑而鞭笞天下。</a:t>
            </a:r>
            <a:endParaRPr lang="zh-CN" altLang="en-US" sz="3600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过秦论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中揭示秦王朝灭亡原因：</a:t>
            </a:r>
            <a:endParaRPr lang="zh-CN" altLang="en-US" sz="3600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        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过秦论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中最能体现秦始皇守天下时防范之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严</a:t>
            </a: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   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 strike="noStrike" noProof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u="sng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</a:t>
            </a: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endParaRPr lang="zh-CN" altLang="en-US" sz="3600" b="1" strike="noStrike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过秦论</a:t>
            </a:r>
            <a:r>
              <a:rPr lang="en-US" altLang="zh-CN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中表现陈涉起义的巨大影响力，写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农民起义</a:t>
            </a:r>
            <a:r>
              <a:rPr lang="zh-CN" altLang="en-US" sz="3600" b="1" strike="noStrike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的星星之火顷刻间燃成燎原之势</a:t>
            </a: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，                 </a:t>
            </a:r>
            <a:r>
              <a:rPr lang="zh-CN" altLang="en-US" sz="3600" b="1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3600" b="1" u="sng" strike="noStrike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     </a:t>
            </a:r>
            <a:endParaRPr lang="zh-CN" altLang="en-US" sz="3600" b="1" strike="noStrike" noProof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6715" y="883920"/>
            <a:ext cx="724090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振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长策而御</a:t>
            </a: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宇内，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吞二周而亡</a:t>
            </a: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诸侯</a:t>
            </a:r>
            <a:endParaRPr lang="zh-CN" altLang="en-US" sz="3600" b="1" strike="noStrike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835" y="2574925"/>
            <a:ext cx="773112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仁义不施而攻守之势异也</a:t>
            </a:r>
            <a:endParaRPr lang="zh-CN" altLang="en-US" sz="3600" b="1" strike="noStrike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4775" y="3865245"/>
            <a:ext cx="96526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良将劲弩守要害之处　</a:t>
            </a:r>
            <a:endParaRPr lang="zh-CN" altLang="en-US" sz="3600" b="1" strike="noStrike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信臣精卒陈利兵而谁何</a:t>
            </a:r>
            <a:endParaRPr lang="zh-CN" altLang="en-US" sz="3600" b="1" strike="noStrike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4435" y="6089015"/>
            <a:ext cx="67551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strike="noStrike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天下云集响应　 赢粮而景从</a:t>
            </a:r>
            <a:endParaRPr lang="zh-CN" altLang="en-US" sz="3600" b="1" strike="noStrike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8725" name="矩形 6"/>
          <p:cNvSpPr/>
          <p:nvPr/>
        </p:nvSpPr>
        <p:spPr>
          <a:xfrm>
            <a:off x="0" y="791845"/>
            <a:ext cx="8867775" cy="4964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爱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珍器重宝肥饶之地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爱：喜爱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致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天下之士           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致：招纳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惠文、武、昭襄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蒙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故业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蒙：遭受	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追亡逐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北            北：溃败（的军队）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奋六世之余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烈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烈：功业、功绩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秦有余力而制其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弊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弊：弱点、毛病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抗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于九国之师也    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抗：抵抗	振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长策而御宇内         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振：举起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8723" name="标题 1"/>
          <p:cNvSpPr>
            <a:spLocks noGrp="1"/>
          </p:cNvSpPr>
          <p:nvPr>
            <p:ph type="title"/>
          </p:nvPr>
        </p:nvSpPr>
        <p:spPr>
          <a:xfrm>
            <a:off x="0" y="95885"/>
            <a:ext cx="9144000" cy="485775"/>
          </a:xfrm>
        </p:spPr>
        <p:txBody>
          <a:bodyPr anchor="ctr"/>
          <a:lstStyle/>
          <a:p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对下列加色词的解释全都正确的（    ）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756275"/>
            <a:ext cx="91274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爱：吝惜。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B.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蒙：继承。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D.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抗：匹敌，相当。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5545" y="-499110"/>
            <a:ext cx="1332230" cy="1476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9747" name="矩形 5"/>
          <p:cNvSpPr/>
          <p:nvPr/>
        </p:nvSpPr>
        <p:spPr>
          <a:xfrm>
            <a:off x="-635" y="541655"/>
            <a:ext cx="9144635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①天下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云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集响应  ②外连衡而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斗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诸侯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却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匈奴七百余里   ④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履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至尊而制六合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⑤且夫天下非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弱也 ⑥序八州而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朝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同列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⑦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囊括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四海        ⑧ 然陈涉瓮牖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绳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枢之子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A.①②③/④⑧/⑤⑥⑦   B.①⑦/②⑥⑧/③④/⑤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C.①⑦/②③④⑤/⑥⑧   D.①⑦/②③⑥/④⑧/⑤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924925" cy="541655"/>
          </a:xfrm>
        </p:spPr>
        <p:txBody>
          <a:bodyPr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2.对各句中加色词的用法归类正确是(   )</a:t>
            </a:r>
            <a:endParaRPr kumimoji="0" lang="zh-CN" altLang="en-US" sz="3600" b="1" i="0" u="none" strike="noStrike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1775" y="4820920"/>
            <a:ext cx="7423150" cy="17532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①⑦ 名词作状语，②③⑥ 动词的使动用法，④⑧ 名词用作动词，⑤ 形容词用作动词。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12710" y="-467360"/>
            <a:ext cx="1332230" cy="1476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2818" name="图片 18"/>
          <p:cNvPicPr>
            <a:picLocks noChangeAspect="1"/>
          </p:cNvPicPr>
          <p:nvPr/>
        </p:nvPicPr>
        <p:blipFill>
          <a:blip r:embed="rId3"/>
          <a:srcRect l="16794"/>
          <a:stretch>
            <a:fillRect/>
          </a:stretch>
        </p:blipFill>
        <p:spPr>
          <a:xfrm>
            <a:off x="-3175" y="0"/>
            <a:ext cx="91503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1"/>
          <a:stretch>
            <a:fillRect/>
          </a:stretch>
        </p:blipFill>
        <p:spPr>
          <a:xfrm>
            <a:off x="-3334" y="4497698"/>
            <a:ext cx="9324499" cy="3070384"/>
          </a:xfrm>
          <a:prstGeom prst="rect">
            <a:avLst/>
          </a:prstGeom>
        </p:spPr>
      </p:pic>
      <p:pic>
        <p:nvPicPr>
          <p:cNvPr id="162820" name="紫格哈哈 - 【古筝】大鱼">
            <a:hlinkClick action="ppaction://media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04912" y="2084388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8ad1314bbeacc4867aa49a1e7058572e"/>
          <p:cNvPicPr>
            <a:picLocks noChangeAspect="1"/>
          </p:cNvPicPr>
          <p:nvPr/>
        </p:nvPicPr>
        <p:blipFill>
          <a:blip r:embed="rId6"/>
          <a:srcRect t="73811"/>
          <a:stretch>
            <a:fillRect/>
          </a:stretch>
        </p:blipFill>
        <p:spPr>
          <a:xfrm rot="5400000">
            <a:off x="-828675" y="2854325"/>
            <a:ext cx="2536825" cy="88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8ad1314bbeacc4867aa49a1e7058572e"/>
          <p:cNvPicPr>
            <a:picLocks noChangeAspect="1"/>
          </p:cNvPicPr>
          <p:nvPr/>
        </p:nvPicPr>
        <p:blipFill>
          <a:blip r:embed="rId6"/>
          <a:srcRect b="72102"/>
          <a:stretch>
            <a:fillRect/>
          </a:stretch>
        </p:blipFill>
        <p:spPr>
          <a:xfrm rot="5400000">
            <a:off x="7407275" y="2825750"/>
            <a:ext cx="2536825" cy="93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2694" y="1559563"/>
            <a:ext cx="2510649" cy="162187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33738" y="2084388"/>
            <a:ext cx="1603375" cy="153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375" noProof="1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rPr>
              <a:t>再</a:t>
            </a:r>
            <a:endParaRPr lang="zh-CN" altLang="en-US" sz="9375" noProof="1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4063" y="2801938"/>
            <a:ext cx="1603375" cy="1695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425" noProof="1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rPr>
              <a:t>见</a:t>
            </a:r>
            <a:endParaRPr lang="zh-CN" altLang="en-US" sz="10425" noProof="1"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1623" name="Group 7"/>
          <p:cNvGraphicFramePr>
            <a:graphicFrameLocks noGrp="1"/>
          </p:cNvGraphicFramePr>
          <p:nvPr/>
        </p:nvGraphicFramePr>
        <p:xfrm>
          <a:off x="5867400" y="1771650"/>
          <a:ext cx="2971800" cy="4648520"/>
        </p:xfrm>
        <a:graphic>
          <a:graphicData uri="http://schemas.openxmlformats.org/drawingml/2006/table">
            <a:tbl>
              <a:tblPr/>
              <a:tblGrid>
                <a:gridCol w="1485900"/>
                <a:gridCol w="1485900"/>
              </a:tblGrid>
              <a:tr h="66548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1649" name="Text Box 33"/>
          <p:cNvSpPr txBox="1">
            <a:spLocks noChangeArrowheads="1"/>
          </p:cNvSpPr>
          <p:nvPr/>
        </p:nvSpPr>
        <p:spPr bwMode="auto">
          <a:xfrm>
            <a:off x="5900738" y="1724025"/>
            <a:ext cx="27098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时间   灭国</a:t>
            </a:r>
            <a:endParaRPr kumimoji="0" lang="zh-CN" altLang="en-US" sz="36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1650" name="Rectangle 3"/>
          <p:cNvSpPr>
            <a:spLocks noChangeArrowheads="1"/>
          </p:cNvSpPr>
          <p:nvPr/>
        </p:nvSpPr>
        <p:spPr bwMode="auto">
          <a:xfrm>
            <a:off x="5867400" y="2286000"/>
            <a:ext cx="2895600" cy="419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230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韩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228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赵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225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223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222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燕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221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齐 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317500" y="439738"/>
            <a:ext cx="88265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3.秦始皇灭六国,统一天下,始称帝。</a:t>
            </a:r>
            <a:endParaRPr lang="en-US" altLang="zh-CN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604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2" y="1771650"/>
            <a:ext cx="5757862" cy="508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7041" name="Picture 4"/>
          <p:cNvPicPr>
            <a:picLocks noChangeAspect="1"/>
          </p:cNvPicPr>
          <p:nvPr/>
        </p:nvPicPr>
        <p:blipFill>
          <a:blip r:embed="rId2"/>
          <a:srcRect t="13049" b="1025"/>
          <a:stretch>
            <a:fillRect/>
          </a:stretch>
        </p:blipFill>
        <p:spPr>
          <a:xfrm>
            <a:off x="0" y="1298575"/>
            <a:ext cx="9144000" cy="555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Text Box 10"/>
          <p:cNvSpPr txBox="1"/>
          <p:nvPr/>
        </p:nvSpPr>
        <p:spPr>
          <a:xfrm>
            <a:off x="1527175" y="361950"/>
            <a:ext cx="7732713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4.陈胜起义,秦朝二世而亡。</a:t>
            </a:r>
            <a:endParaRPr lang="en-US" altLang="zh-CN" sz="40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REFSHAPE" val="892833220"/>
</p:tagLst>
</file>

<file path=ppt/tags/tag2.xml><?xml version="1.0" encoding="utf-8"?>
<p:tagLst xmlns:p="http://schemas.openxmlformats.org/presentationml/2006/main">
  <p:tag name="REFSHAPE" val="892833220"/>
</p:tagLst>
</file>

<file path=ppt/tags/tag3.xml><?xml version="1.0" encoding="utf-8"?>
<p:tagLst xmlns:p="http://schemas.openxmlformats.org/presentationml/2006/main">
  <p:tag name="REFSHAPE" val="892833220"/>
</p:tagLst>
</file>

<file path=ppt/tags/tag4.xml><?xml version="1.0" encoding="utf-8"?>
<p:tagLst xmlns:p="http://schemas.openxmlformats.org/presentationml/2006/main">
  <p:tag name="KSO_WM_UNIT_TABLE_BEAUTIFY" val="smartTable{ac261388-2b2c-45fa-b248-e028cfae9000}"/>
</p:tagLst>
</file>

<file path=ppt/tags/tag5.xml><?xml version="1.0" encoding="utf-8"?>
<p:tagLst xmlns:p="http://schemas.openxmlformats.org/presentationml/2006/main">
  <p:tag name="KSO_WM_UNIT_TABLE_BEAUTIFY" val="smartTable{ffbbfd5f-010a-4265-876e-cea02b9af863}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3847ef50-1e08-4d1a-a208-24d6d0f63b24}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mp">
      <a:majorFont>
        <a:latin typeface="Arial"/>
        <a:ea typeface="楷体"/>
        <a:cs typeface="Arial"/>
      </a:majorFont>
      <a:minorFont>
        <a:latin typeface="Arial"/>
        <a:ea typeface="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771</Paragraphs>
  <Slides>74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baseType="lpstr" size="93">
      <vt:lpstr>Arial</vt:lpstr>
      <vt:lpstr>宋体</vt:lpstr>
      <vt:lpstr>Lato Regular</vt:lpstr>
      <vt:lpstr>Lato Hairline</vt:lpstr>
      <vt:lpstr>Lato Light</vt:lpstr>
      <vt:lpstr>楷体</vt:lpstr>
      <vt:lpstr>Cambria</vt:lpstr>
      <vt:lpstr>Calibri</vt:lpstr>
      <vt:lpstr>黑体</vt:lpstr>
      <vt:lpstr>华文新魏</vt:lpstr>
      <vt:lpstr>Times New Roman</vt:lpstr>
      <vt:lpstr>隶书</vt:lpstr>
      <vt:lpstr>楷体_GB2312</vt:lpstr>
      <vt:lpstr>华文行楷</vt:lpstr>
      <vt:lpstr>华文细黑</vt:lpstr>
      <vt:lpstr>微软雅黑</vt:lpstr>
      <vt:lpstr>Wingdings</vt:lpstr>
      <vt:lpstr>Garamond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写作背景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名词活用为动词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1.对下列加色词的解释全都正确的（    ）</vt:lpstr>
      <vt:lpstr>2.对各句中加色词的用法归类正确是(   )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2021-09-01T18:18:53.936</cp:lastPrinted>
  <dcterms:created xsi:type="dcterms:W3CDTF">2021-09-01T18:18:53Z</dcterms:created>
  <dcterms:modified xsi:type="dcterms:W3CDTF">2021-09-01T10:18:56Z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