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8" r:id="rId2"/>
    <p:sldId id="256" r:id="rId3"/>
    <p:sldId id="257" r:id="rId4"/>
    <p:sldId id="259" r:id="rId5"/>
    <p:sldId id="263" r:id="rId6"/>
    <p:sldId id="260" r:id="rId7"/>
    <p:sldId id="261" r:id="rId8"/>
    <p:sldId id="262" r:id="rId9"/>
    <p:sldId id="264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5" r:id="rId19"/>
    <p:sldId id="274" r:id="rId20"/>
    <p:sldId id="276" r:id="rId21"/>
    <p:sldId id="284" r:id="rId22"/>
    <p:sldId id="281" r:id="rId23"/>
    <p:sldId id="282" r:id="rId24"/>
    <p:sldId id="277" r:id="rId2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1122" y="-90"/>
      </p:cViewPr>
      <p:guideLst>
        <p:guide orient="horz" pos="2160"/>
        <p:guide pos="289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6"/>
          <p:cNvSpPr/>
          <p:nvPr/>
        </p:nvSpPr>
        <p:spPr>
          <a:xfrm>
            <a:off x="685800" y="3197225"/>
            <a:ext cx="77724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A2A16B-EF94-4831-A803-768B63EC811E}" type="datetimeFigureOut">
              <a:rPr lang="zh-CN" altLang="en-US"/>
              <a:pPr>
                <a:defRPr/>
              </a:pPr>
              <a:t>2017/12/21 Thursday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E6BD53-E390-4AD3-8257-C70ED708522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6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13FA81-C5D1-4654-B399-40D5A552AAC8}" type="datetimeFigureOut">
              <a:rPr lang="zh-CN" altLang="en-US"/>
              <a:pPr>
                <a:defRPr/>
              </a:pPr>
              <a:t>2017/12/21 Thursday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260FAE-357D-421A-8E7D-88DFA20D9B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70903C-D0F6-495E-ACED-5FCD409AA762}" type="datetimeFigureOut">
              <a:rPr lang="zh-CN" altLang="en-US"/>
              <a:pPr>
                <a:defRPr/>
              </a:pPr>
              <a:t>2017/12/21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1D82CC-0F2D-4973-AA8E-F6351E53266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6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73025" y="6400800"/>
            <a:ext cx="3200400" cy="28416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653F74-AD00-4C4D-BC82-2E186F6511AD}" type="datetimeFigureOut">
              <a:rPr lang="zh-CN" altLang="en-US"/>
              <a:pPr>
                <a:defRPr/>
              </a:pPr>
              <a:t>2017/12/21 Thursday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825" y="6400800"/>
            <a:ext cx="3733800" cy="28416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6180B7-BC6F-4427-B10B-34B7A7B5EA9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6"/>
          <p:cNvSpPr/>
          <p:nvPr/>
        </p:nvSpPr>
        <p:spPr>
          <a:xfrm>
            <a:off x="685800" y="3143250"/>
            <a:ext cx="77724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F589C2-BC13-45F2-9065-3B3C9A7086D5}" type="datetimeFigureOut">
              <a:rPr lang="zh-CN" altLang="en-US"/>
              <a:pPr>
                <a:defRPr/>
              </a:pPr>
              <a:t>2017/12/21 Thursday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1BCC93-9279-4412-AE6C-5F9CFDC163D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7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5D6C6D-DB1E-4180-94B8-E4AE72E2C285}" type="datetimeFigureOut">
              <a:rPr lang="zh-CN" altLang="en-US"/>
              <a:pPr>
                <a:defRPr/>
              </a:pPr>
              <a:t>2017/12/21 Thursday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285BC2-238A-4953-926E-C8C9EA3FE19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9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8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6E5944-8321-4183-9260-F089BC327F47}" type="datetimeFigureOut">
              <a:rPr lang="zh-CN" altLang="en-US"/>
              <a:pPr>
                <a:defRPr/>
              </a:pPr>
              <a:t>2017/12/21 Thursday</a:t>
            </a:fld>
            <a:endParaRPr lang="zh-CN" altLang="en-US"/>
          </a:p>
        </p:txBody>
      </p:sp>
      <p:sp>
        <p:nvSpPr>
          <p:cNvPr id="9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87C36B-FABF-4C82-AB6B-126B99350F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5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BA0612-480E-4644-8F0F-2AA15C18C794}" type="datetimeFigureOut">
              <a:rPr lang="zh-CN" altLang="en-US"/>
              <a:pPr>
                <a:defRPr/>
              </a:pPr>
              <a:t>2017/12/21 Thursday</a:t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70C2AB-9CB2-4ABF-96F6-EBE70B04815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C4408C-88FD-491B-91B2-EDFB908ECD4B}" type="datetimeFigureOut">
              <a:rPr lang="zh-CN" altLang="en-US"/>
              <a:pPr>
                <a:defRPr/>
              </a:pPr>
              <a:t>2017/12/21 Thursday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7354BD-ADAC-462D-A1DB-6748B5E9B5C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7"/>
          <p:cNvSpPr/>
          <p:nvPr/>
        </p:nvSpPr>
        <p:spPr>
          <a:xfrm>
            <a:off x="2786063" y="1054100"/>
            <a:ext cx="5903912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970A66-2B2F-491A-9709-0E942D36360C}" type="datetimeFigureOut">
              <a:rPr lang="zh-CN" altLang="en-US"/>
              <a:pPr>
                <a:defRPr/>
              </a:pPr>
              <a:t>2017/12/21 Thursday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CE0723-7C94-4EFB-AAF3-7A4BD5E17FD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/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B85276-AA65-4A64-9872-7791C461C20D}" type="datetimeFigureOut">
              <a:rPr lang="zh-CN" altLang="en-US"/>
              <a:pPr>
                <a:defRPr/>
              </a:pPr>
              <a:t>2017/12/21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D76A6D-2498-46BF-93BA-048D16F25F3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613"/>
            <a:ext cx="9144000" cy="179387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27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1028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686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9DDCE57-4D29-46FA-869A-18BD97280157}" type="datetimeFigureOut">
              <a:rPr lang="zh-CN" altLang="en-US"/>
              <a:pPr>
                <a:defRPr/>
              </a:pPr>
              <a:t>2017/12/21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 b="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1DB2A13-2617-4442-8539-FEF20E53A32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795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anose="020B06030201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anose="020B06030201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anose="020B06030201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anose="020B0603020102020204" pitchFamily="34" charset="0"/>
          <a:ea typeface="微软雅黑" panose="020B0503020204020204" pitchFamily="34" charset="-122"/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ß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Þ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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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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hi.baidu.com/&#24189;&#35895;&#21170;&#26494;1&#21531;&#21512;/album/item/1de8edf37433d704b07ec582.html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hi.baidu.com/&#24189;&#35895;&#21170;&#26494;1&#21531;&#21512;/album/item/1de8edf37433d704b07ec582.html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hi.baidu.com/&#24189;&#35895;&#21170;&#26494;1&#21531;&#21512;/album/item/1de8edf37433d704b07ec582.html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Relationship Id="rId5" Type="http://schemas.openxmlformats.org/officeDocument/2006/relationships/slide" Target="slide8.xml"/><Relationship Id="rId4" Type="http://schemas.openxmlformats.org/officeDocument/2006/relationships/slide" Target="slide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Box 3"/>
          <p:cNvSpPr txBox="1">
            <a:spLocks noChangeArrowheads="1"/>
          </p:cNvSpPr>
          <p:nvPr/>
        </p:nvSpPr>
        <p:spPr bwMode="auto">
          <a:xfrm>
            <a:off x="7299325" y="59690"/>
            <a:ext cx="1619885" cy="67392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华文琥珀"/>
              </a:rPr>
              <a:t>修</a:t>
            </a:r>
          </a:p>
          <a:p>
            <a:r>
              <a:rPr lang="zh-CN" altLang="en-US" sz="72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华文琥珀"/>
              </a:rPr>
              <a:t>辞</a:t>
            </a:r>
          </a:p>
          <a:p>
            <a:r>
              <a:rPr lang="zh-CN" altLang="en-US" sz="72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华文琥珀"/>
              </a:rPr>
              <a:t>无</a:t>
            </a:r>
          </a:p>
          <a:p>
            <a:r>
              <a:rPr lang="zh-CN" altLang="en-US" sz="72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华文琥珀"/>
              </a:rPr>
              <a:t>处</a:t>
            </a:r>
          </a:p>
          <a:p>
            <a:r>
              <a:rPr lang="zh-CN" altLang="en-US" sz="72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华文琥珀"/>
              </a:rPr>
              <a:t>不</a:t>
            </a:r>
          </a:p>
          <a:p>
            <a:r>
              <a:rPr lang="zh-CN" altLang="en-US" sz="72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华文琥珀"/>
              </a:rPr>
              <a:t>在</a:t>
            </a:r>
          </a:p>
        </p:txBody>
      </p:sp>
      <p:pic>
        <p:nvPicPr>
          <p:cNvPr id="2" name="图片 1" descr="2011121906343652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290" y="59690"/>
            <a:ext cx="6965950" cy="6738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3" grpId="0"/>
      <p:bldP spid="13313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资料带 3"/>
          <p:cNvSpPr/>
          <p:nvPr/>
        </p:nvSpPr>
        <p:spPr>
          <a:xfrm>
            <a:off x="2071688" y="357188"/>
            <a:ext cx="4714875" cy="1000125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/>
              <a:t>生活中的语音修辞</a:t>
            </a:r>
          </a:p>
        </p:txBody>
      </p:sp>
      <p:sp>
        <p:nvSpPr>
          <p:cNvPr id="22530" name="TextBox 4"/>
          <p:cNvSpPr txBox="1">
            <a:spLocks noChangeArrowheads="1"/>
          </p:cNvSpPr>
          <p:nvPr/>
        </p:nvSpPr>
        <p:spPr bwMode="auto">
          <a:xfrm>
            <a:off x="500063" y="1928813"/>
            <a:ext cx="8286750" cy="32302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latin typeface="Franklin Gothic Book"/>
                <a:ea typeface="黑体" panose="02010600030101010101" pitchFamily="49" charset="-122"/>
              </a:rPr>
              <a:t>    </a:t>
            </a:r>
            <a:r>
              <a:rPr lang="zh-CN" altLang="en-US" sz="4800" b="1" dirty="0">
                <a:latin typeface="Franklin Gothic Book"/>
                <a:ea typeface="黑体" panose="02010600030101010101" pitchFamily="49" charset="-122"/>
              </a:rPr>
              <a:t>班级哪些同学的名字体现了语音修辞现象？</a:t>
            </a:r>
          </a:p>
          <a:p>
            <a:endParaRPr lang="en-US" altLang="zh-CN" sz="3600" b="1" dirty="0">
              <a:latin typeface="Franklin Gothic Book"/>
              <a:ea typeface="黑体" panose="02010600030101010101" pitchFamily="49" charset="-122"/>
            </a:endParaRPr>
          </a:p>
          <a:p>
            <a:r>
              <a:rPr lang="zh-CN" altLang="en-US" sz="3600" b="1" dirty="0">
                <a:latin typeface="Franklin Gothic Book"/>
                <a:ea typeface="黑体" panose="02010600030101010101" pitchFamily="49" charset="-122"/>
              </a:rPr>
              <a:t>    </a:t>
            </a:r>
          </a:p>
          <a:p>
            <a:endParaRPr lang="en-US" altLang="zh-CN" sz="3600" b="1" dirty="0">
              <a:latin typeface="Franklin Gothic Book"/>
              <a:ea typeface="黑体" panose="02010600030101010101" pitchFamily="49" charset="-122"/>
            </a:endParaRPr>
          </a:p>
        </p:txBody>
      </p:sp>
      <p:pic>
        <p:nvPicPr>
          <p:cNvPr id="2" name="图片 1" descr="7842b576414d927f1f9618c06c3e747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2900" y="3460115"/>
            <a:ext cx="8606155" cy="3196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253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7333" y="2681923"/>
            <a:ext cx="3725862" cy="422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流程图: 资料带 3"/>
          <p:cNvSpPr/>
          <p:nvPr/>
        </p:nvSpPr>
        <p:spPr>
          <a:xfrm>
            <a:off x="1857356" y="500042"/>
            <a:ext cx="5357850" cy="1000132"/>
          </a:xfrm>
          <a:prstGeom prst="flowChartPunchedTap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chemeClr val="tx1"/>
                </a:solidFill>
              </a:rPr>
              <a:t>再读读这些日常用语</a:t>
            </a:r>
          </a:p>
        </p:txBody>
      </p:sp>
      <p:sp>
        <p:nvSpPr>
          <p:cNvPr id="23556" name="TextBox 4"/>
          <p:cNvSpPr txBox="1">
            <a:spLocks noChangeArrowheads="1"/>
          </p:cNvSpPr>
          <p:nvPr/>
        </p:nvSpPr>
        <p:spPr bwMode="auto">
          <a:xfrm>
            <a:off x="2259648" y="2398078"/>
            <a:ext cx="5709285" cy="20612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Franklin Gothic Book"/>
                <a:ea typeface="黑体" panose="02010600030101010101" pitchFamily="49" charset="-122"/>
              </a:rPr>
              <a:t>随便</a:t>
            </a:r>
            <a:r>
              <a:rPr lang="en-US" altLang="zh-CN" sz="3200" b="1" dirty="0">
                <a:latin typeface="Franklin Gothic Book"/>
                <a:ea typeface="黑体" panose="02010600030101010101" pitchFamily="49" charset="-122"/>
              </a:rPr>
              <a:t>------</a:t>
            </a:r>
            <a:r>
              <a:rPr lang="zh-CN" altLang="en-US" sz="3200" b="1" dirty="0">
                <a:latin typeface="Franklin Gothic Book"/>
                <a:ea typeface="黑体" panose="02010600030101010101" pitchFamily="49" charset="-122"/>
              </a:rPr>
              <a:t>随随便便         </a:t>
            </a:r>
          </a:p>
          <a:p>
            <a:r>
              <a:rPr lang="zh-CN" altLang="en-US" sz="3200" b="1" dirty="0">
                <a:latin typeface="Franklin Gothic Book"/>
                <a:ea typeface="黑体" panose="02010600030101010101" pitchFamily="49" charset="-122"/>
              </a:rPr>
              <a:t>大方</a:t>
            </a:r>
            <a:r>
              <a:rPr lang="en-US" altLang="zh-CN" sz="3200" b="1" dirty="0">
                <a:latin typeface="Franklin Gothic Book"/>
                <a:ea typeface="黑体" panose="02010600030101010101" pitchFamily="49" charset="-122"/>
              </a:rPr>
              <a:t>------</a:t>
            </a:r>
            <a:r>
              <a:rPr lang="zh-CN" altLang="en-US" sz="3200" b="1" dirty="0">
                <a:latin typeface="Franklin Gothic Book"/>
                <a:ea typeface="黑体" panose="02010600030101010101" pitchFamily="49" charset="-122"/>
              </a:rPr>
              <a:t>大大方方</a:t>
            </a:r>
            <a:endParaRPr lang="en-US" altLang="zh-CN" sz="3200" b="1" dirty="0">
              <a:latin typeface="Franklin Gothic Book"/>
              <a:ea typeface="黑体" panose="02010600030101010101" pitchFamily="49" charset="-122"/>
            </a:endParaRPr>
          </a:p>
          <a:p>
            <a:r>
              <a:rPr lang="zh-CN" altLang="en-US" sz="3200" b="1" dirty="0">
                <a:latin typeface="Franklin Gothic Book"/>
                <a:ea typeface="黑体" panose="02010600030101010101" pitchFamily="49" charset="-122"/>
              </a:rPr>
              <a:t>端正</a:t>
            </a:r>
            <a:r>
              <a:rPr lang="en-US" altLang="zh-CN" sz="3200" b="1" dirty="0">
                <a:latin typeface="Franklin Gothic Book"/>
                <a:ea typeface="黑体" panose="02010600030101010101" pitchFamily="49" charset="-122"/>
              </a:rPr>
              <a:t>------</a:t>
            </a:r>
            <a:r>
              <a:rPr lang="zh-CN" altLang="en-US" sz="3200" b="1" dirty="0">
                <a:latin typeface="Franklin Gothic Book"/>
                <a:ea typeface="黑体" panose="02010600030101010101" pitchFamily="49" charset="-122"/>
              </a:rPr>
              <a:t>端端正正         </a:t>
            </a:r>
          </a:p>
          <a:p>
            <a:r>
              <a:rPr lang="zh-CN" altLang="en-US" sz="3200" b="1" dirty="0">
                <a:latin typeface="Franklin Gothic Book"/>
                <a:ea typeface="黑体" panose="02010600030101010101" pitchFamily="49" charset="-122"/>
              </a:rPr>
              <a:t>缠绵</a:t>
            </a:r>
            <a:r>
              <a:rPr lang="en-US" altLang="zh-CN" sz="3200" b="1" dirty="0">
                <a:latin typeface="Franklin Gothic Book"/>
                <a:ea typeface="黑体" panose="02010600030101010101" pitchFamily="49" charset="-122"/>
              </a:rPr>
              <a:t>------</a:t>
            </a:r>
            <a:r>
              <a:rPr lang="zh-CN" altLang="en-US" sz="3200" b="1" dirty="0">
                <a:latin typeface="Franklin Gothic Book"/>
                <a:ea typeface="黑体" panose="02010600030101010101" pitchFamily="49" charset="-122"/>
              </a:rPr>
              <a:t>缠缠绵绵</a:t>
            </a:r>
          </a:p>
        </p:txBody>
      </p:sp>
      <p:sp>
        <p:nvSpPr>
          <p:cNvPr id="6" name="笑脸 5"/>
          <p:cNvSpPr/>
          <p:nvPr/>
        </p:nvSpPr>
        <p:spPr>
          <a:xfrm>
            <a:off x="1857671" y="5091752"/>
            <a:ext cx="4876208" cy="1285884"/>
          </a:xfrm>
          <a:prstGeom prst="smileyFac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chemeClr val="tx1"/>
                </a:solidFill>
              </a:rPr>
              <a:t>你还能想到什么？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2355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3556" grpId="0"/>
      <p:bldP spid="23556" grpId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1de8edf37433d704b07ec582">
            <a:hlinkClick r:id="rId2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214312" y="0"/>
            <a:ext cx="28575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7" name="TextBox 3"/>
          <p:cNvSpPr txBox="1">
            <a:spLocks noChangeArrowheads="1"/>
          </p:cNvSpPr>
          <p:nvPr/>
        </p:nvSpPr>
        <p:spPr bwMode="auto">
          <a:xfrm>
            <a:off x="1000125" y="428625"/>
            <a:ext cx="7143750" cy="20621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Franklin Gothic Book"/>
                <a:ea typeface="黑体" panose="02010600030101010101" pitchFamily="49" charset="-122"/>
              </a:rPr>
              <a:t>提问：语音修辞是为了使语句具备怎样的表达效果呢？主要运用了哪些手段？除了以上的方式你还能想到什么？</a:t>
            </a:r>
          </a:p>
          <a:p>
            <a:endParaRPr lang="zh-CN" altLang="en-US" sz="3200" b="1">
              <a:latin typeface="Franklin Gothic Book"/>
              <a:ea typeface="黑体" panose="02010600030101010101" pitchFamily="49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071563" y="2286000"/>
            <a:ext cx="7286625" cy="40309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Franklin Gothic Book"/>
                <a:ea typeface="黑体" panose="02010600030101010101" pitchFamily="49" charset="-122"/>
              </a:rPr>
              <a:t>    语音修辞要达到两种效果，一是匀称协调，富有整齐美；二是有变化，不呆板。具体说来，调配语音的主要手段有调整音节组合（如对偶、连绵词、叠音词的运用）、平仄声调的变化、押韵等，还可以使用排比、反复、顶真、回环等修辞格。</a:t>
            </a:r>
          </a:p>
          <a:p>
            <a:endParaRPr lang="zh-CN" altLang="en-US" sz="3200" b="1">
              <a:latin typeface="Franklin Gothic Book"/>
              <a:ea typeface="黑体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457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7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extBox 3"/>
          <p:cNvSpPr txBox="1">
            <a:spLocks noChangeArrowheads="1"/>
          </p:cNvSpPr>
          <p:nvPr/>
        </p:nvSpPr>
        <p:spPr bwMode="auto">
          <a:xfrm>
            <a:off x="721678" y="689610"/>
            <a:ext cx="7572375" cy="47078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Franklin Gothic Book"/>
                <a:ea typeface="黑体" panose="02010600030101010101" pitchFamily="49" charset="-122"/>
              </a:rPr>
              <a:t>顶真</a:t>
            </a:r>
          </a:p>
          <a:p>
            <a:r>
              <a:rPr lang="zh-CN" altLang="en-US" sz="3600" b="1" dirty="0">
                <a:latin typeface="Franklin Gothic Book"/>
                <a:ea typeface="黑体" panose="02010600030101010101" pitchFamily="49" charset="-122"/>
              </a:rPr>
              <a:t>   吃了睡，睡了吃。</a:t>
            </a:r>
          </a:p>
          <a:p>
            <a:endParaRPr lang="zh-CN" altLang="en-US" sz="3600" b="1" dirty="0">
              <a:latin typeface="Franklin Gothic Book"/>
              <a:ea typeface="黑体" panose="02010600030101010101" pitchFamily="49" charset="-122"/>
            </a:endParaRPr>
          </a:p>
          <a:p>
            <a:r>
              <a:rPr lang="zh-CN" altLang="en-US" sz="3600" b="1" dirty="0">
                <a:latin typeface="Franklin Gothic Book"/>
                <a:ea typeface="黑体" panose="02010600030101010101" pitchFamily="49" charset="-122"/>
              </a:rPr>
              <a:t>   鸡大生蛋，蛋破生鸡。既有其生，必有其死。</a:t>
            </a:r>
          </a:p>
          <a:p>
            <a:endParaRPr lang="zh-CN" altLang="en-US" sz="3600" b="1" dirty="0">
              <a:latin typeface="Franklin Gothic Book"/>
              <a:ea typeface="黑体" panose="02010600030101010101" pitchFamily="49" charset="-122"/>
            </a:endParaRPr>
          </a:p>
          <a:p>
            <a:r>
              <a:rPr lang="zh-CN" altLang="en-US" sz="3600" b="1" dirty="0">
                <a:latin typeface="Franklin Gothic Book"/>
                <a:ea typeface="黑体" panose="02010600030101010101" pitchFamily="49" charset="-122"/>
              </a:rPr>
              <a:t>   汝心之固，固不可彻。</a:t>
            </a:r>
          </a:p>
          <a:p>
            <a:endParaRPr lang="zh-CN" altLang="en-US" sz="3600" b="1" dirty="0">
              <a:latin typeface="Franklin Gothic Book"/>
              <a:ea typeface="黑体" panose="02010600030101010101" pitchFamily="49" charset="-122"/>
            </a:endParaRPr>
          </a:p>
        </p:txBody>
      </p:sp>
      <p:pic>
        <p:nvPicPr>
          <p:cNvPr id="37890" name="그림 4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52160" y="3352165"/>
            <a:ext cx="3047365" cy="2698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560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571500" y="428625"/>
            <a:ext cx="3143250" cy="9286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dirty="0">
                <a:solidFill>
                  <a:srgbClr val="FF0000"/>
                </a:solidFill>
              </a:rPr>
              <a:t>词语修辞</a:t>
            </a:r>
          </a:p>
        </p:txBody>
      </p:sp>
      <p:sp>
        <p:nvSpPr>
          <p:cNvPr id="6" name="椭圆 5"/>
          <p:cNvSpPr/>
          <p:nvPr/>
        </p:nvSpPr>
        <p:spPr>
          <a:xfrm>
            <a:off x="1071563" y="1714500"/>
            <a:ext cx="7072312" cy="3929063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chemeClr val="tx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    </a:t>
            </a:r>
            <a:r>
              <a:rPr lang="zh-CN" altLang="en-US" sz="4000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张俊民道：“胡子老官，这事凭你作法便了。做成了，少不得言身寸。” （儒林外史三十二回）</a:t>
            </a:r>
          </a:p>
        </p:txBody>
      </p:sp>
      <p:sp>
        <p:nvSpPr>
          <p:cNvPr id="7" name="云形 6"/>
          <p:cNvSpPr/>
          <p:nvPr/>
        </p:nvSpPr>
        <p:spPr>
          <a:xfrm>
            <a:off x="3714433" y="4022090"/>
            <a:ext cx="1928812" cy="357188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rgbClr val="FFFF00"/>
                </a:solidFill>
              </a:rPr>
              <a:t>谢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横卷形 3"/>
          <p:cNvSpPr/>
          <p:nvPr/>
        </p:nvSpPr>
        <p:spPr>
          <a:xfrm>
            <a:off x="1285875" y="357188"/>
            <a:ext cx="6286500" cy="2571750"/>
          </a:xfrm>
          <a:prstGeom prst="horizontalScroll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indent="257175">
              <a:defRPr/>
            </a:pPr>
            <a:r>
              <a:rPr sz="3200" b="1" dirty="0">
                <a:solidFill>
                  <a:srgbClr val="333333"/>
                </a:solidFill>
                <a:latin typeface="华文琥珀" panose="02010800040101010101" pitchFamily="2" charset="-122"/>
                <a:ea typeface="华文琥珀" panose="02010800040101010101" pitchFamily="2" charset="-122"/>
                <a:cs typeface="Times New Roman" panose="02020603050405020304" pitchFamily="18" charset="0"/>
              </a:rPr>
              <a:t>日月明朝昏，山风岚自起。石皮破仍坚，古木枯不死。可人何当来？意若重千里。永言咏黄鹄，志士心未已。</a:t>
            </a:r>
            <a:r>
              <a:rPr lang="en-US" altLang="zh-CN" sz="3200" b="1" dirty="0">
                <a:solidFill>
                  <a:srgbClr val="333333"/>
                </a:solidFill>
                <a:latin typeface="华文琥珀" panose="02010800040101010101" pitchFamily="2" charset="-122"/>
                <a:ea typeface="华文琥珀" panose="02010800040101010101" pitchFamily="2" charset="-122"/>
                <a:cs typeface="Times New Roman" panose="02020603050405020304" pitchFamily="18" charset="0"/>
              </a:rPr>
              <a:t>                                                 </a:t>
            </a:r>
            <a:endParaRPr lang="zh-CN" altLang="zh-CN" sz="3200" b="1" dirty="0">
              <a:solidFill>
                <a:schemeClr val="tx1"/>
              </a:solidFill>
              <a:latin typeface="华文琥珀" panose="02010800040101010101" pitchFamily="2" charset="-122"/>
              <a:ea typeface="华文琥珀" panose="0201080004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横卷形 6"/>
          <p:cNvSpPr/>
          <p:nvPr/>
        </p:nvSpPr>
        <p:spPr>
          <a:xfrm>
            <a:off x="1357313" y="3643313"/>
            <a:ext cx="6286500" cy="2571750"/>
          </a:xfrm>
          <a:prstGeom prst="horizontalScroll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solidFill>
                  <a:schemeClr val="tx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你真是我命中的魔星。</a:t>
            </a:r>
            <a:endParaRPr lang="en-US" altLang="zh-CN" sz="3600" dirty="0">
              <a:solidFill>
                <a:schemeClr val="tx1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chemeClr val="tx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                          《</a:t>
            </a:r>
            <a:r>
              <a:rPr lang="zh-CN" altLang="en-US" sz="3600" dirty="0">
                <a:solidFill>
                  <a:schemeClr val="tx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红楼梦</a:t>
            </a:r>
            <a:r>
              <a:rPr lang="en-US" altLang="zh-CN" sz="3600" dirty="0">
                <a:solidFill>
                  <a:schemeClr val="tx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》</a:t>
            </a:r>
            <a:endParaRPr lang="zh-CN" altLang="en-US" sz="3600" dirty="0">
              <a:solidFill>
                <a:schemeClr val="tx1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横卷形 3"/>
          <p:cNvSpPr/>
          <p:nvPr/>
        </p:nvSpPr>
        <p:spPr>
          <a:xfrm>
            <a:off x="571500" y="-240030"/>
            <a:ext cx="8215630" cy="2954655"/>
          </a:xfrm>
          <a:prstGeom prst="horizontalScroll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tx1"/>
                </a:solidFill>
              </a:rPr>
              <a:t>       当三个女子从容地转辗于文明人所发明的枪弹的攒射中的时候，这是怎样的一个惊心动魄的伟大啊！中国军人屠戮妇婴的伟绩，八国联军的惩创学生的武功，不幸全被这几缕血痕抹杀了。</a:t>
            </a:r>
          </a:p>
        </p:txBody>
      </p:sp>
      <p:sp>
        <p:nvSpPr>
          <p:cNvPr id="5" name="横卷形 4"/>
          <p:cNvSpPr/>
          <p:nvPr/>
        </p:nvSpPr>
        <p:spPr>
          <a:xfrm>
            <a:off x="642938" y="2786063"/>
            <a:ext cx="8143875" cy="1785937"/>
          </a:xfrm>
          <a:prstGeom prst="horizontalScroll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indent="257175">
              <a:defRPr/>
            </a:pPr>
            <a:r>
              <a:rPr lang="zh-CN" sz="2800" b="1" dirty="0">
                <a:solidFill>
                  <a:schemeClr val="tx1"/>
                </a:solidFill>
                <a:latin typeface="黑体" panose="02010600030101010101" pitchFamily="49" charset="-122"/>
                <a:cs typeface="Times New Roman" panose="02020603050405020304" pitchFamily="18" charset="0"/>
              </a:rPr>
              <a:t>东边日出西边雨，道是无晴却有晴。</a:t>
            </a:r>
            <a:endParaRPr lang="zh-CN" sz="2800" b="1" dirty="0">
              <a:solidFill>
                <a:schemeClr val="tx1"/>
              </a:solidFill>
              <a:latin typeface="黑体" panose="0201060003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7" name="横卷形 6"/>
          <p:cNvSpPr/>
          <p:nvPr/>
        </p:nvSpPr>
        <p:spPr>
          <a:xfrm>
            <a:off x="714375" y="4929188"/>
            <a:ext cx="8072438" cy="1428750"/>
          </a:xfrm>
          <a:prstGeom prst="horizontalScroll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tx1"/>
                </a:solidFill>
              </a:rPr>
              <a:t>   听到走廊的脚步声，他立刻竖起了耳朵。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6" descr="1de8edf37433d704b07ec582">
            <a:hlinkClick r:id="rId2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87695" y="191770"/>
            <a:ext cx="3429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697" name="TextBox 3"/>
          <p:cNvSpPr txBox="1">
            <a:spLocks noChangeArrowheads="1"/>
          </p:cNvSpPr>
          <p:nvPr/>
        </p:nvSpPr>
        <p:spPr bwMode="auto">
          <a:xfrm>
            <a:off x="458788" y="596900"/>
            <a:ext cx="7237412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Franklin Gothic Book"/>
                <a:ea typeface="黑体" panose="02010600030101010101" pitchFamily="49" charset="-122"/>
              </a:rPr>
              <a:t>词语修辞</a:t>
            </a:r>
            <a:r>
              <a:rPr lang="en-US" altLang="zh-CN" sz="4000" b="1">
                <a:solidFill>
                  <a:srgbClr val="FF0000"/>
                </a:solidFill>
                <a:latin typeface="Franklin Gothic Book"/>
                <a:ea typeface="黑体" panose="02010600030101010101" pitchFamily="49" charset="-122"/>
              </a:rPr>
              <a:t>-------</a:t>
            </a:r>
            <a:r>
              <a:rPr lang="zh-CN" altLang="en-US" sz="4000" b="1">
                <a:solidFill>
                  <a:srgbClr val="FF0000"/>
                </a:solidFill>
                <a:latin typeface="Franklin Gothic Book"/>
                <a:ea typeface="黑体" panose="02010600030101010101" pitchFamily="49" charset="-122"/>
              </a:rPr>
              <a:t>句工只在一字之间</a:t>
            </a:r>
          </a:p>
        </p:txBody>
      </p:sp>
      <p:sp>
        <p:nvSpPr>
          <p:cNvPr id="29698" name="TextBox 4"/>
          <p:cNvSpPr txBox="1">
            <a:spLocks noChangeArrowheads="1"/>
          </p:cNvSpPr>
          <p:nvPr/>
        </p:nvSpPr>
        <p:spPr bwMode="auto">
          <a:xfrm>
            <a:off x="255588" y="1971993"/>
            <a:ext cx="7643812" cy="9540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Franklin Gothic Book"/>
                <a:ea typeface="黑体" panose="02010600030101010101" pitchFamily="49" charset="-122"/>
              </a:rPr>
              <a:t>孔乙己一到店，所有喝酒的人都看着他笑，有的叫道“孔乙己，你脸上又添上新疤了！” </a:t>
            </a:r>
          </a:p>
        </p:txBody>
      </p:sp>
      <p:sp>
        <p:nvSpPr>
          <p:cNvPr id="29699" name="TextBox 5"/>
          <p:cNvSpPr txBox="1">
            <a:spLocks noChangeArrowheads="1"/>
          </p:cNvSpPr>
          <p:nvPr/>
        </p:nvSpPr>
        <p:spPr bwMode="auto">
          <a:xfrm>
            <a:off x="255905" y="3143885"/>
            <a:ext cx="7572375" cy="954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Franklin Gothic Book"/>
                <a:ea typeface="黑体" panose="02010600030101010101" pitchFamily="49" charset="-122"/>
              </a:rPr>
              <a:t>他不回答，对柜里说，“温两碗酒，要一碟茴香豆。”便排出九文大钱。</a:t>
            </a:r>
          </a:p>
        </p:txBody>
      </p:sp>
      <p:sp>
        <p:nvSpPr>
          <p:cNvPr id="29700" name="TextBox 6"/>
          <p:cNvSpPr txBox="1">
            <a:spLocks noChangeArrowheads="1"/>
          </p:cNvSpPr>
          <p:nvPr/>
        </p:nvSpPr>
        <p:spPr bwMode="auto">
          <a:xfrm>
            <a:off x="255905" y="4526280"/>
            <a:ext cx="7072313" cy="18161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Franklin Gothic Book"/>
                <a:ea typeface="黑体" panose="02010600030101010101" pitchFamily="49" charset="-122"/>
              </a:rPr>
              <a:t>他从破衣袋里摸出四文大钱，放在我手里，见他满手是泥，原来他便用这手走来的。不一会，他喝完酒，便又在旁人的说笑声中，坐着用手慢慢走去了。”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969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969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7" grpId="0"/>
      <p:bldP spid="29698" grpId="0"/>
      <p:bldP spid="29699" grpId="0"/>
      <p:bldP spid="2970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8" name="图片 18437" descr="无标题"/>
          <p:cNvPicPr>
            <a:picLocks noChangeAspect="1"/>
          </p:cNvPicPr>
          <p:nvPr/>
        </p:nvPicPr>
        <p:blipFill>
          <a:blip r:embed="rId2" cstate="print">
            <a:lum bright="17999" contrast="-14000"/>
          </a:blip>
          <a:stretch>
            <a:fillRect/>
          </a:stretch>
        </p:blipFill>
        <p:spPr>
          <a:xfrm>
            <a:off x="5401945" y="3405505"/>
            <a:ext cx="3145790" cy="32061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1" name="TextBox 3"/>
          <p:cNvSpPr txBox="1">
            <a:spLocks noChangeArrowheads="1"/>
          </p:cNvSpPr>
          <p:nvPr/>
        </p:nvSpPr>
        <p:spPr bwMode="auto">
          <a:xfrm>
            <a:off x="1946275" y="714375"/>
            <a:ext cx="4340225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latin typeface="Franklin Gothic Book"/>
                <a:ea typeface="黑体" panose="02010600030101010101" pitchFamily="49" charset="-122"/>
              </a:rPr>
              <a:t>广告语中的词语修辞</a:t>
            </a:r>
          </a:p>
        </p:txBody>
      </p:sp>
      <p:sp>
        <p:nvSpPr>
          <p:cNvPr id="30722" name="TextBox 4"/>
          <p:cNvSpPr txBox="1">
            <a:spLocks noChangeArrowheads="1"/>
          </p:cNvSpPr>
          <p:nvPr/>
        </p:nvSpPr>
        <p:spPr bwMode="auto">
          <a:xfrm>
            <a:off x="364490" y="1595755"/>
            <a:ext cx="8757285" cy="50158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Franklin Gothic Book"/>
                <a:ea typeface="黑体" panose="02010600030101010101" pitchFamily="49" charset="-122"/>
              </a:rPr>
              <a:t>一贯好奶粉。</a:t>
            </a:r>
            <a:r>
              <a:rPr lang="zh-CN" altLang="en-US" sz="3200" b="1" dirty="0">
                <a:latin typeface="Franklin Gothic Book"/>
                <a:ea typeface="黑体" panose="02010600030101010101" pitchFamily="49" charset="-122"/>
              </a:rPr>
              <a:t>（飞鹤奶粉）</a:t>
            </a:r>
          </a:p>
          <a:p>
            <a:endParaRPr lang="en-US" altLang="zh-CN" sz="3200" b="1" dirty="0">
              <a:latin typeface="Franklin Gothic Book"/>
              <a:ea typeface="黑体" panose="02010600030101010101" pitchFamily="49" charset="-122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latin typeface="Franklin Gothic Book"/>
                <a:ea typeface="黑体" panose="02010600030101010101" pitchFamily="49" charset="-122"/>
              </a:rPr>
              <a:t>聪明的妈妈会用“锌”。</a:t>
            </a:r>
            <a:r>
              <a:rPr lang="zh-CN" altLang="en-US" sz="3200" b="1" dirty="0">
                <a:latin typeface="Franklin Gothic Book"/>
                <a:ea typeface="黑体" panose="02010600030101010101" pitchFamily="49" charset="-122"/>
              </a:rPr>
              <a:t>（葡萄糖酸锌口服液）</a:t>
            </a:r>
          </a:p>
          <a:p>
            <a:endParaRPr lang="en-US" altLang="zh-CN" sz="3200" b="1" dirty="0">
              <a:latin typeface="Franklin Gothic Book"/>
              <a:ea typeface="黑体" panose="02010600030101010101" pitchFamily="49" charset="-122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latin typeface="Franklin Gothic Book"/>
                <a:ea typeface="黑体" panose="02010600030101010101" pitchFamily="49" charset="-122"/>
              </a:rPr>
              <a:t>大石化小，小石化了。</a:t>
            </a:r>
            <a:r>
              <a:rPr lang="zh-CN" altLang="en-US" sz="3200" b="1" dirty="0">
                <a:latin typeface="Franklin Gothic Book"/>
                <a:ea typeface="黑体" panose="02010600030101010101" pitchFamily="49" charset="-122"/>
              </a:rPr>
              <a:t>（胆舒胶囊）</a:t>
            </a:r>
          </a:p>
          <a:p>
            <a:endParaRPr lang="en-US" altLang="zh-CN" sz="3200" b="1" dirty="0">
              <a:latin typeface="Franklin Gothic Book"/>
              <a:ea typeface="黑体" panose="02010600030101010101" pitchFamily="49" charset="-122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latin typeface="Franklin Gothic Book"/>
                <a:ea typeface="黑体" panose="02010600030101010101" pitchFamily="49" charset="-122"/>
              </a:rPr>
              <a:t>骑乐无穷。</a:t>
            </a:r>
            <a:r>
              <a:rPr lang="zh-CN" altLang="en-US" sz="3200" b="1" dirty="0">
                <a:latin typeface="Franklin Gothic Book"/>
                <a:ea typeface="黑体" panose="02010600030101010101" pitchFamily="49" charset="-122"/>
              </a:rPr>
              <a:t>（自行车）</a:t>
            </a:r>
            <a:endParaRPr lang="en-US" altLang="zh-CN" sz="3200" b="1" dirty="0">
              <a:latin typeface="Franklin Gothic Book"/>
              <a:ea typeface="黑体" panose="02010600030101010101" pitchFamily="49" charset="-122"/>
            </a:endParaRPr>
          </a:p>
          <a:p>
            <a:endParaRPr lang="en-US" altLang="zh-CN" sz="3200" b="1" dirty="0">
              <a:latin typeface="Franklin Gothic Book"/>
              <a:ea typeface="黑体" panose="02010600030101010101" pitchFamily="49" charset="-122"/>
            </a:endParaRPr>
          </a:p>
          <a:p>
            <a:endParaRPr lang="en-US" altLang="zh-CN" sz="3200" b="1" dirty="0">
              <a:latin typeface="Franklin Gothic Book"/>
              <a:ea typeface="黑体" panose="02010600030101010101" pitchFamily="49" charset="-122"/>
            </a:endParaRPr>
          </a:p>
          <a:p>
            <a:endParaRPr lang="zh-CN" altLang="en-US" sz="3200" b="1" dirty="0">
              <a:latin typeface="Franklin Gothic Book"/>
              <a:ea typeface="黑体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3072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1" grpId="0"/>
      <p:bldP spid="3072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642938" y="428625"/>
            <a:ext cx="3357562" cy="9286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dirty="0">
                <a:solidFill>
                  <a:srgbClr val="FF0000"/>
                </a:solidFill>
              </a:rPr>
              <a:t>语句修辞</a:t>
            </a:r>
          </a:p>
        </p:txBody>
      </p:sp>
      <p:sp>
        <p:nvSpPr>
          <p:cNvPr id="31746" name="TextBox 4"/>
          <p:cNvSpPr txBox="1">
            <a:spLocks noChangeArrowheads="1"/>
          </p:cNvSpPr>
          <p:nvPr/>
        </p:nvSpPr>
        <p:spPr bwMode="auto">
          <a:xfrm>
            <a:off x="857250" y="1500188"/>
            <a:ext cx="75279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Franklin Gothic Book"/>
                <a:ea typeface="黑体" panose="02010600030101010101" pitchFamily="49" charset="-122"/>
              </a:rPr>
              <a:t>1.</a:t>
            </a:r>
            <a:r>
              <a:rPr lang="zh-CN" altLang="en-US" sz="3200" b="1">
                <a:latin typeface="Franklin Gothic Book"/>
                <a:ea typeface="黑体" panose="02010600030101010101" pitchFamily="49" charset="-122"/>
              </a:rPr>
              <a:t>句子之间的组合造成不同的表达效果。</a:t>
            </a:r>
          </a:p>
        </p:txBody>
      </p:sp>
      <p:sp>
        <p:nvSpPr>
          <p:cNvPr id="31747" name="矩形 6"/>
          <p:cNvSpPr>
            <a:spLocks noChangeArrowheads="1"/>
          </p:cNvSpPr>
          <p:nvPr/>
        </p:nvSpPr>
        <p:spPr bwMode="auto">
          <a:xfrm>
            <a:off x="142875" y="2214563"/>
            <a:ext cx="8858250" cy="3416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    这平铺着、厚积着的绿，着实可爱。她松松的皱缬着，象少妇拖着的裙幅；她滑滑的光亮着，象涂了“明油”一般，有鸡蛋清那样软，那样嫩；她又不杂些尘滓，宛如一块温润的玉，只清清的一色</a:t>
            </a:r>
            <a:r>
              <a:rPr lang="en-US" altLang="zh-CN" sz="3600" b="1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但你却看不透她！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1746" grpId="0"/>
      <p:bldP spid="3174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3" descr="翁仲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0" y="0"/>
            <a:ext cx="48577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0" y="265113"/>
            <a:ext cx="4286250" cy="3140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 b="1">
                <a:latin typeface="Franklin Gothic Book"/>
                <a:ea typeface="黑体" panose="02010600030101010101" pitchFamily="49" charset="-122"/>
              </a:rPr>
              <a:t>翁仲缘何作仲翁？十年窗下欠夫工。从今不许房书走，去到江南作判通。</a:t>
            </a:r>
          </a:p>
          <a:p>
            <a:endParaRPr lang="zh-CN" altLang="en-US" sz="4000" b="1">
              <a:latin typeface="Franklin Gothic Book"/>
              <a:ea typeface="黑体" panose="02010600030101010101" pitchFamily="49" charset="-122"/>
            </a:endParaRPr>
          </a:p>
        </p:txBody>
      </p:sp>
      <p:pic>
        <p:nvPicPr>
          <p:cNvPr id="8" name="图片 7" descr="res28_attpic_brief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50" y="3214688"/>
            <a:ext cx="2286000" cy="3643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 descr="t01804c47c33c08b7c1_看图王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214688"/>
            <a:ext cx="2000250" cy="3643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6" descr="1de8edf37433d704b07ec582">
            <a:hlinkClick r:id="rId2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29250" y="63500"/>
            <a:ext cx="3429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69" name="TextBox 3"/>
          <p:cNvSpPr txBox="1">
            <a:spLocks noChangeArrowheads="1"/>
          </p:cNvSpPr>
          <p:nvPr/>
        </p:nvSpPr>
        <p:spPr bwMode="auto">
          <a:xfrm>
            <a:off x="642938" y="428625"/>
            <a:ext cx="7786687" cy="1570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latin typeface="Franklin Gothic Book"/>
                <a:ea typeface="黑体" panose="02010600030101010101" pitchFamily="49" charset="-122"/>
              </a:rPr>
              <a:t>2.</a:t>
            </a:r>
            <a:r>
              <a:rPr lang="zh-CN" altLang="en-US" sz="3200" b="1">
                <a:latin typeface="Franklin Gothic Book"/>
                <a:ea typeface="黑体" panose="02010600030101010101" pitchFamily="49" charset="-122"/>
              </a:rPr>
              <a:t>有的修辞格涉及句式的选择问题，如设问、反问、倒装。</a:t>
            </a:r>
            <a:endParaRPr lang="en-US" altLang="zh-CN" sz="3200" b="1">
              <a:latin typeface="Franklin Gothic Book"/>
              <a:ea typeface="黑体" panose="02010600030101010101" pitchFamily="49" charset="-122"/>
            </a:endParaRPr>
          </a:p>
          <a:p>
            <a:endParaRPr lang="zh-CN" altLang="en-US" sz="3200" b="1">
              <a:latin typeface="Franklin Gothic Book"/>
              <a:ea typeface="黑体" panose="02010600030101010101" pitchFamily="49" charset="-122"/>
            </a:endParaRPr>
          </a:p>
        </p:txBody>
      </p:sp>
      <p:sp>
        <p:nvSpPr>
          <p:cNvPr id="32770" name="TextBox 4"/>
          <p:cNvSpPr txBox="1">
            <a:spLocks noChangeArrowheads="1"/>
          </p:cNvSpPr>
          <p:nvPr/>
        </p:nvSpPr>
        <p:spPr bwMode="auto">
          <a:xfrm>
            <a:off x="428625" y="1857375"/>
            <a:ext cx="8429625" cy="1570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我且问你，这七人端的是谁？不是别人，原来正是晁盖、吴用、公孙胜、刘唐、三阮这七个。</a:t>
            </a:r>
          </a:p>
          <a:p>
            <a:endParaRPr lang="zh-CN" altLang="en-US" sz="32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2771" name="TextBox 5"/>
          <p:cNvSpPr txBox="1">
            <a:spLocks noChangeArrowheads="1"/>
          </p:cNvSpPr>
          <p:nvPr/>
        </p:nvSpPr>
        <p:spPr bwMode="auto">
          <a:xfrm>
            <a:off x="428625" y="3134043"/>
            <a:ext cx="8501063" cy="15700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虽然这些都是事实，但谁个曾怀疑人类需要太阳呢？谁个曾因为太阳本身有黑点就否认它的灿烂光辉呢？</a:t>
            </a:r>
          </a:p>
        </p:txBody>
      </p:sp>
      <p:sp>
        <p:nvSpPr>
          <p:cNvPr id="32772" name="TextBox 6"/>
          <p:cNvSpPr txBox="1">
            <a:spLocks noChangeArrowheads="1"/>
          </p:cNvSpPr>
          <p:nvPr/>
        </p:nvSpPr>
        <p:spPr bwMode="auto">
          <a:xfrm>
            <a:off x="500063" y="4922838"/>
            <a:ext cx="7643812" cy="10779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种田要用好锄头，唱歌要选好歌手。</a:t>
            </a:r>
          </a:p>
          <a:p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如今歌手人人是，唱的长江水倒流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69" grpId="0"/>
      <p:bldP spid="32770" grpId="0"/>
      <p:bldP spid="32771" grpId="0"/>
      <p:bldP spid="3277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矩形 31745"/>
          <p:cNvSpPr/>
          <p:nvPr/>
        </p:nvSpPr>
        <p:spPr>
          <a:xfrm>
            <a:off x="838200" y="2819400"/>
            <a:ext cx="838200" cy="1431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400" b="1" dirty="0">
                <a:solidFill>
                  <a:srgbClr val="CC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修辞</a:t>
            </a:r>
          </a:p>
        </p:txBody>
      </p:sp>
      <p:sp>
        <p:nvSpPr>
          <p:cNvPr id="31747" name="矩形 31746"/>
          <p:cNvSpPr/>
          <p:nvPr/>
        </p:nvSpPr>
        <p:spPr>
          <a:xfrm>
            <a:off x="1905000" y="1295400"/>
            <a:ext cx="1905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0030101010101" pitchFamily="49" charset="-122"/>
                <a:hlinkClick r:id="rId2" action="ppaction://hlinksldjump"/>
              </a:rPr>
              <a:t>语音修辞</a:t>
            </a:r>
            <a:endParaRPr lang="zh-CN" altLang="en-US" sz="3200" dirty="0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31748" name="左大括号 31747"/>
          <p:cNvSpPr/>
          <p:nvPr/>
        </p:nvSpPr>
        <p:spPr>
          <a:xfrm>
            <a:off x="1524000" y="1600200"/>
            <a:ext cx="457200" cy="3657600"/>
          </a:xfrm>
          <a:prstGeom prst="leftBrace">
            <a:avLst>
              <a:gd name="adj1" fmla="val 66666"/>
              <a:gd name="adj2" fmla="val 50000"/>
            </a:avLst>
          </a:prstGeom>
          <a:noFill/>
          <a:ln w="34925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749" name="矩形 31748">
            <a:hlinkClick r:id="rId3" action="ppaction://hlinksldjump"/>
          </p:cNvPr>
          <p:cNvSpPr/>
          <p:nvPr/>
        </p:nvSpPr>
        <p:spPr>
          <a:xfrm>
            <a:off x="4038600" y="1295400"/>
            <a:ext cx="33845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dirty="0">
                <a:solidFill>
                  <a:srgbClr val="0099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0030101010101" pitchFamily="49" charset="-122"/>
              </a:rPr>
              <a:t>富于节奏，语音和谐</a:t>
            </a:r>
          </a:p>
        </p:txBody>
      </p:sp>
      <p:sp>
        <p:nvSpPr>
          <p:cNvPr id="31750" name="矩形 31749"/>
          <p:cNvSpPr/>
          <p:nvPr/>
        </p:nvSpPr>
        <p:spPr>
          <a:xfrm>
            <a:off x="4038600" y="3048000"/>
            <a:ext cx="30289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0030101010101" pitchFamily="49" charset="-122"/>
              </a:rPr>
              <a:t>词语的选择与锤炼</a:t>
            </a:r>
          </a:p>
        </p:txBody>
      </p:sp>
      <p:sp>
        <p:nvSpPr>
          <p:cNvPr id="31751" name="矩形 31750"/>
          <p:cNvSpPr/>
          <p:nvPr/>
        </p:nvSpPr>
        <p:spPr>
          <a:xfrm>
            <a:off x="4114800" y="4876800"/>
            <a:ext cx="42672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rgbClr val="99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0030101010101" pitchFamily="49" charset="-122"/>
              </a:rPr>
              <a:t>句子的选择、组合与锤炼</a:t>
            </a:r>
          </a:p>
        </p:txBody>
      </p:sp>
      <p:sp>
        <p:nvSpPr>
          <p:cNvPr id="31752" name="矩形 31751"/>
          <p:cNvSpPr/>
          <p:nvPr/>
        </p:nvSpPr>
        <p:spPr>
          <a:xfrm>
            <a:off x="3429000" y="457200"/>
            <a:ext cx="3581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75000" lnSpcReduction="10000"/>
          </a:bodyPr>
          <a:lstStyle/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隶书" charset="0"/>
                <a:ea typeface="隶书" charset="0"/>
              </a:rPr>
              <a:t>修辞分类</a:t>
            </a:r>
          </a:p>
        </p:txBody>
      </p:sp>
      <p:sp>
        <p:nvSpPr>
          <p:cNvPr id="31758" name="矩形 31757"/>
          <p:cNvSpPr/>
          <p:nvPr/>
        </p:nvSpPr>
        <p:spPr>
          <a:xfrm>
            <a:off x="228600" y="228600"/>
            <a:ext cx="198120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zh-CN" sz="3600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文鼎霹雳体" charset="0"/>
              </a:rPr>
              <a:t>课堂总结</a:t>
            </a:r>
          </a:p>
        </p:txBody>
      </p:sp>
      <p:sp>
        <p:nvSpPr>
          <p:cNvPr id="31759" name="文本框 31758"/>
          <p:cNvSpPr txBox="1"/>
          <p:nvPr/>
        </p:nvSpPr>
        <p:spPr>
          <a:xfrm>
            <a:off x="2438400" y="1987550"/>
            <a:ext cx="6172200" cy="831850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</a:rPr>
              <a:t>对偶、联绵词、叠音词；平仄变化；押韵；排比、反复、顶真、回环等</a:t>
            </a:r>
          </a:p>
        </p:txBody>
      </p:sp>
      <p:sp>
        <p:nvSpPr>
          <p:cNvPr id="31760" name="文本框 31759"/>
          <p:cNvSpPr txBox="1"/>
          <p:nvPr/>
        </p:nvSpPr>
        <p:spPr>
          <a:xfrm>
            <a:off x="2362200" y="3816350"/>
            <a:ext cx="6324600" cy="831850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</a:rPr>
              <a:t>炼字；词语超常搭配；比喻、借代、比拟、夸张、通感、双关、仿词、婉曲等</a:t>
            </a:r>
          </a:p>
        </p:txBody>
      </p:sp>
      <p:sp>
        <p:nvSpPr>
          <p:cNvPr id="31761" name="文本框 31760"/>
          <p:cNvSpPr txBox="1"/>
          <p:nvPr/>
        </p:nvSpPr>
        <p:spPr>
          <a:xfrm>
            <a:off x="2362200" y="5568950"/>
            <a:ext cx="6400800" cy="831850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</a:rPr>
              <a:t>句序调整（倒装等）；句子组合（整散句、长短句等）；句式选择（反问句、设问句等）</a:t>
            </a:r>
          </a:p>
        </p:txBody>
      </p:sp>
      <p:sp>
        <p:nvSpPr>
          <p:cNvPr id="31763" name="矩形 31762"/>
          <p:cNvSpPr/>
          <p:nvPr/>
        </p:nvSpPr>
        <p:spPr>
          <a:xfrm>
            <a:off x="1981200" y="4876800"/>
            <a:ext cx="18097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0030101010101" pitchFamily="49" charset="-122"/>
                <a:hlinkClick r:id="rId4" action="ppaction://hlinksldjump"/>
              </a:rPr>
              <a:t>语句修辞</a:t>
            </a:r>
            <a:endParaRPr lang="zh-CN" altLang="en-US" sz="3200" dirty="0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31765" name="矩形 31764"/>
          <p:cNvSpPr/>
          <p:nvPr/>
        </p:nvSpPr>
        <p:spPr>
          <a:xfrm>
            <a:off x="1905000" y="3048000"/>
            <a:ext cx="18097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0030101010101" pitchFamily="49" charset="-122"/>
                <a:hlinkClick r:id="rId5" action="ppaction://hlinksldjump"/>
              </a:rPr>
              <a:t>词语修辞</a:t>
            </a:r>
            <a:endParaRPr lang="zh-CN" altLang="en-US" sz="3200" dirty="0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31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31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31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  <p:bldP spid="31747" grpId="0"/>
      <p:bldP spid="31749" grpId="0"/>
      <p:bldP spid="31750" grpId="0"/>
      <p:bldP spid="31751" grpId="0"/>
      <p:bldP spid="31759" grpId="0" bldLvl="0" animBg="1"/>
      <p:bldP spid="31760" grpId="0" bldLvl="0" animBg="1"/>
      <p:bldP spid="31761" grpId="0" bldLvl="0" animBg="1"/>
      <p:bldP spid="31763" grpId="0"/>
      <p:bldP spid="3176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矩形 76801"/>
          <p:cNvSpPr/>
          <p:nvPr/>
        </p:nvSpPr>
        <p:spPr>
          <a:xfrm>
            <a:off x="250825" y="3206750"/>
            <a:ext cx="8713788" cy="33782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2400" b="1" dirty="0">
                <a:latin typeface="黑体" panose="02010600030101010101" pitchFamily="49" charset="-122"/>
                <a:ea typeface="黑体" panose="02010600030101010101" pitchFamily="49" charset="-122"/>
              </a:rPr>
              <a:t>      </a:t>
            </a: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②</a:t>
            </a:r>
            <a:r>
              <a:rPr lang="zh-CN" altLang="en-US" sz="2400" b="1" dirty="0">
                <a:latin typeface="黑体" panose="02010600030101010101" pitchFamily="49" charset="-122"/>
                <a:ea typeface="黑体" panose="02010600030101010101" pitchFamily="49" charset="-122"/>
              </a:rPr>
              <a:t>鬼斧神工，天机独运。</a:t>
            </a: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③</a:t>
            </a:r>
            <a:r>
              <a:rPr lang="zh-CN" altLang="en-US" sz="2400" b="1" dirty="0">
                <a:latin typeface="黑体" panose="02010600030101010101" pitchFamily="49" charset="-122"/>
                <a:ea typeface="黑体" panose="02010600030101010101" pitchFamily="49" charset="-122"/>
              </a:rPr>
              <a:t>别处的山，都是亲亲热热地手拉着手，臂挽着臂，惟有张家界，是彼此保持头角峥嵘的独立，谁也不待见谁。</a:t>
            </a: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④</a:t>
            </a:r>
            <a:r>
              <a:rPr lang="zh-CN" altLang="en-US" sz="2400" b="1" dirty="0">
                <a:latin typeface="黑体" panose="02010600030101010101" pitchFamily="49" charset="-122"/>
                <a:ea typeface="黑体" panose="02010600030101010101" pitchFamily="49" charset="-122"/>
              </a:rPr>
              <a:t>别处的峰，是再陡再险也能踩在脚下，惟有张家界，以她的危崖崩壁，拒绝从猿到人的一切趾印。</a:t>
            </a: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⑤</a:t>
            </a:r>
            <a:r>
              <a:rPr lang="zh-CN" altLang="en-US" sz="2400" b="1" dirty="0">
                <a:latin typeface="黑体" panose="02010600030101010101" pitchFamily="49" charset="-122"/>
                <a:ea typeface="黑体" panose="02010600030101010101" pitchFamily="49" charset="-122"/>
              </a:rPr>
              <a:t>每柱岩峰，都青筋裸露、血性十足地直插霄汉。</a:t>
            </a: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⑥</a:t>
            </a:r>
            <a:r>
              <a:rPr lang="zh-CN" altLang="en-US" sz="2400" b="1" dirty="0">
                <a:latin typeface="黑体" panose="02010600030101010101" pitchFamily="49" charset="-122"/>
                <a:ea typeface="黑体" panose="02010600030101010101" pitchFamily="49" charset="-122"/>
              </a:rPr>
              <a:t>而峰巅的每处缝隙，每尺瘠土，又必定有苍松，或翠柏，亭亭如盖地笑傲尘寰。</a:t>
            </a: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⑦</a:t>
            </a:r>
            <a:r>
              <a:rPr lang="zh-CN" altLang="en-US" sz="2400" b="1" dirty="0">
                <a:latin typeface="黑体" panose="02010600030101010101" pitchFamily="49" charset="-122"/>
                <a:ea typeface="黑体" panose="02010600030101010101" pitchFamily="49" charset="-122"/>
              </a:rPr>
              <a:t>银崖翠冠，站远了看，犹如放大的苏州盆景。</a:t>
            </a: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⑧</a:t>
            </a:r>
            <a:r>
              <a:rPr lang="zh-CN" altLang="en-US" sz="2400" b="1" dirty="0">
                <a:latin typeface="黑体" panose="02010600030101010101" pitchFamily="49" charset="-122"/>
                <a:ea typeface="黑体" panose="02010600030101010101" pitchFamily="49" charset="-122"/>
              </a:rPr>
              <a:t>曲壑蟠涧，更增添无限空蒙幽翠。</a:t>
            </a: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⑨</a:t>
            </a:r>
            <a:r>
              <a:rPr lang="zh-CN" altLang="en-US" sz="2400" b="1" dirty="0">
                <a:latin typeface="黑体" panose="02010600030101010101" pitchFamily="49" charset="-122"/>
                <a:ea typeface="黑体" panose="02010600030101010101" pitchFamily="49" charset="-122"/>
              </a:rPr>
              <a:t>风吹过，一啸百吟；云漫开，万千气韵。</a:t>
            </a:r>
          </a:p>
        </p:txBody>
      </p:sp>
      <p:sp>
        <p:nvSpPr>
          <p:cNvPr id="76803" name="矩形 76802"/>
          <p:cNvSpPr/>
          <p:nvPr/>
        </p:nvSpPr>
        <p:spPr>
          <a:xfrm>
            <a:off x="114618" y="2249170"/>
            <a:ext cx="8670925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latin typeface="黑体" panose="02010600030101010101" pitchFamily="49" charset="-122"/>
                <a:ea typeface="黑体" panose="02010600030101010101" pitchFamily="49" charset="-122"/>
              </a:rPr>
              <a:t>    </a:t>
            </a: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①</a:t>
            </a:r>
            <a:r>
              <a:rPr lang="zh-CN" altLang="en-US" sz="2400" b="1" dirty="0">
                <a:latin typeface="黑体" panose="02010600030101010101" pitchFamily="49" charset="-122"/>
                <a:ea typeface="黑体" panose="02010600030101010101" pitchFamily="49" charset="-122"/>
              </a:rPr>
              <a:t>张家界绝对有资格问鼎诺贝尔文学奖，假如有人把她的大美翻译成人类通用的语言。</a:t>
            </a:r>
          </a:p>
        </p:txBody>
      </p:sp>
      <p:sp>
        <p:nvSpPr>
          <p:cNvPr id="76804" name="文本框 76803"/>
          <p:cNvSpPr txBox="1"/>
          <p:nvPr/>
        </p:nvSpPr>
        <p:spPr>
          <a:xfrm>
            <a:off x="251460" y="1040765"/>
            <a:ext cx="8713470" cy="1076325"/>
          </a:xfrm>
          <a:prstGeom prst="rect">
            <a:avLst/>
          </a:prstGeom>
          <a:noFill/>
          <a:ln w="9525" cap="flat" cmpd="sng">
            <a:solidFill>
              <a:srgbClr val="33CC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阅读下面文段，分析：各句分别运用了哪些修辞方式？</a:t>
            </a:r>
          </a:p>
        </p:txBody>
      </p:sp>
      <p:sp>
        <p:nvSpPr>
          <p:cNvPr id="5" name="流程图: 资料带 4"/>
          <p:cNvSpPr/>
          <p:nvPr/>
        </p:nvSpPr>
        <p:spPr>
          <a:xfrm>
            <a:off x="1238250" y="123190"/>
            <a:ext cx="6423660" cy="1071245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rgbClr val="FF0000"/>
                </a:solidFill>
              </a:rPr>
              <a:t>纸上得来终觉浅，绝知此事要躬行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6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68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6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76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2" grpId="0" bldLvl="0" animBg="1"/>
      <p:bldP spid="76803" grpId="0"/>
      <p:bldP spid="76804" grpId="0" bldLvl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矩形 77825"/>
          <p:cNvSpPr/>
          <p:nvPr/>
        </p:nvSpPr>
        <p:spPr>
          <a:xfrm>
            <a:off x="0" y="1322388"/>
            <a:ext cx="9144000" cy="393541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      </a:t>
            </a:r>
            <a:r>
              <a:rPr lang="zh-CN" altLang="en-US" sz="28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②</a:t>
            </a: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鬼斧神工，天机独运。</a:t>
            </a:r>
            <a:r>
              <a:rPr lang="zh-CN" altLang="en-US" sz="28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③</a:t>
            </a: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别处的山，都是亲亲热热地手拉着手，臂挽着臂，惟有张家界，是彼此保持头角峥嵘的独立，谁也不待见谁。</a:t>
            </a:r>
            <a:r>
              <a:rPr lang="zh-CN" altLang="en-US" sz="28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④</a:t>
            </a: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别处的峰，是再陡再险也能踩在脚下，惟有张家界，以她的危崖崩壁，拒绝从猿到人的一切趾印。</a:t>
            </a:r>
            <a:r>
              <a:rPr lang="zh-CN" altLang="en-US" sz="28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⑤</a:t>
            </a: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每柱岩峰，都青筋裸露、血性十足地直插霄汉。</a:t>
            </a:r>
            <a:r>
              <a:rPr lang="zh-CN" altLang="en-US" sz="28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⑥</a:t>
            </a: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而峰巅的每处缝隙，每尺瘠土，又必定有苍松，或翠柏，亭亭如盖地笑傲尘寰。</a:t>
            </a:r>
            <a:r>
              <a:rPr lang="zh-CN" altLang="en-US" sz="28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⑦</a:t>
            </a: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银崖翠冠，站远了看，犹如放大的苏州盆景。</a:t>
            </a:r>
            <a:r>
              <a:rPr lang="zh-CN" altLang="en-US" sz="28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⑧</a:t>
            </a: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曲壑蟠涧，更增添无限空蒙幽翠。</a:t>
            </a:r>
            <a:r>
              <a:rPr lang="zh-CN" altLang="en-US" sz="28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⑨</a:t>
            </a: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风吹过，一啸百吟；云漫开，万千气韵。</a:t>
            </a:r>
          </a:p>
        </p:txBody>
      </p:sp>
      <p:sp>
        <p:nvSpPr>
          <p:cNvPr id="77827" name="矩形 77826"/>
          <p:cNvSpPr/>
          <p:nvPr/>
        </p:nvSpPr>
        <p:spPr>
          <a:xfrm>
            <a:off x="0" y="381000"/>
            <a:ext cx="892175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    </a:t>
            </a:r>
            <a:r>
              <a:rPr lang="zh-CN" altLang="en-US" sz="28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①</a:t>
            </a: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张家界绝对有资格问鼎诺贝尔文学奖，假如有人把她的大美翻译成人类通用的语言。</a:t>
            </a:r>
          </a:p>
        </p:txBody>
      </p:sp>
      <p:sp>
        <p:nvSpPr>
          <p:cNvPr id="77828" name="文本框 77827"/>
          <p:cNvSpPr txBox="1"/>
          <p:nvPr/>
        </p:nvSpPr>
        <p:spPr>
          <a:xfrm>
            <a:off x="228600" y="5181600"/>
            <a:ext cx="20574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0030101010101" pitchFamily="49" charset="-122"/>
              </a:rPr>
              <a:t>语音修辞：</a:t>
            </a:r>
          </a:p>
        </p:txBody>
      </p:sp>
      <p:sp>
        <p:nvSpPr>
          <p:cNvPr id="77829" name="文本框 77828"/>
          <p:cNvSpPr txBox="1"/>
          <p:nvPr/>
        </p:nvSpPr>
        <p:spPr>
          <a:xfrm>
            <a:off x="228600" y="5638800"/>
            <a:ext cx="19812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0030101010101" pitchFamily="49" charset="-122"/>
              </a:rPr>
              <a:t>词语修辞：</a:t>
            </a:r>
          </a:p>
        </p:txBody>
      </p:sp>
      <p:sp>
        <p:nvSpPr>
          <p:cNvPr id="77830" name="文本框 77829"/>
          <p:cNvSpPr txBox="1"/>
          <p:nvPr/>
        </p:nvSpPr>
        <p:spPr>
          <a:xfrm>
            <a:off x="228600" y="6110288"/>
            <a:ext cx="19812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0030101010101" pitchFamily="49" charset="-122"/>
              </a:rPr>
              <a:t>语句修辞：</a:t>
            </a:r>
          </a:p>
        </p:txBody>
      </p:sp>
      <p:sp>
        <p:nvSpPr>
          <p:cNvPr id="77831" name="文本框 77830"/>
          <p:cNvSpPr txBox="1"/>
          <p:nvPr/>
        </p:nvSpPr>
        <p:spPr>
          <a:xfrm>
            <a:off x="2057400" y="5181600"/>
            <a:ext cx="5715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③④⑨</a:t>
            </a:r>
          </a:p>
        </p:txBody>
      </p:sp>
      <p:sp>
        <p:nvSpPr>
          <p:cNvPr id="77832" name="文本框 77831"/>
          <p:cNvSpPr txBox="1"/>
          <p:nvPr/>
        </p:nvSpPr>
        <p:spPr>
          <a:xfrm>
            <a:off x="2057400" y="5638800"/>
            <a:ext cx="23622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③④⑤⑥⑦</a:t>
            </a:r>
          </a:p>
        </p:txBody>
      </p:sp>
      <p:sp>
        <p:nvSpPr>
          <p:cNvPr id="77833" name="文本框 77832"/>
          <p:cNvSpPr txBox="1"/>
          <p:nvPr/>
        </p:nvSpPr>
        <p:spPr>
          <a:xfrm>
            <a:off x="2057400" y="6096000"/>
            <a:ext cx="19812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①③④ ⑨</a:t>
            </a:r>
          </a:p>
        </p:txBody>
      </p:sp>
      <p:sp>
        <p:nvSpPr>
          <p:cNvPr id="77834" name="圆角矩形标注 77833"/>
          <p:cNvSpPr/>
          <p:nvPr/>
        </p:nvSpPr>
        <p:spPr>
          <a:xfrm>
            <a:off x="2057400" y="0"/>
            <a:ext cx="1066800" cy="533400"/>
          </a:xfrm>
          <a:prstGeom prst="wedgeRoundRectCallout">
            <a:avLst>
              <a:gd name="adj1" fmla="val -138097"/>
              <a:gd name="adj2" fmla="val 73514"/>
              <a:gd name="adj3" fmla="val 16667"/>
            </a:avLst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 dirty="0">
                <a:solidFill>
                  <a:srgbClr val="99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倒装</a:t>
            </a:r>
          </a:p>
        </p:txBody>
      </p:sp>
      <p:sp>
        <p:nvSpPr>
          <p:cNvPr id="77835" name="圆角矩形标注 77834"/>
          <p:cNvSpPr/>
          <p:nvPr/>
        </p:nvSpPr>
        <p:spPr>
          <a:xfrm>
            <a:off x="6629400" y="838200"/>
            <a:ext cx="1066800" cy="609600"/>
          </a:xfrm>
          <a:prstGeom prst="wedgeRoundRectCallout">
            <a:avLst>
              <a:gd name="adj1" fmla="val 122769"/>
              <a:gd name="adj2" fmla="val 53384"/>
              <a:gd name="adj3" fmla="val 16667"/>
            </a:avLst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拟人</a:t>
            </a:r>
          </a:p>
        </p:txBody>
      </p:sp>
      <p:sp>
        <p:nvSpPr>
          <p:cNvPr id="77836" name="云形标注 77835"/>
          <p:cNvSpPr/>
          <p:nvPr/>
        </p:nvSpPr>
        <p:spPr>
          <a:xfrm>
            <a:off x="2895600" y="1143000"/>
            <a:ext cx="1371600" cy="914400"/>
          </a:xfrm>
          <a:prstGeom prst="cloudCallout">
            <a:avLst>
              <a:gd name="adj1" fmla="val 63542"/>
              <a:gd name="adj2" fmla="val 76912"/>
            </a:avLst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 dirty="0">
                <a:solidFill>
                  <a:srgbClr val="99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整句</a:t>
            </a:r>
          </a:p>
        </p:txBody>
      </p:sp>
      <p:sp>
        <p:nvSpPr>
          <p:cNvPr id="77837" name="云形标注 77836"/>
          <p:cNvSpPr/>
          <p:nvPr/>
        </p:nvSpPr>
        <p:spPr>
          <a:xfrm>
            <a:off x="457200" y="1600200"/>
            <a:ext cx="1295400" cy="685800"/>
          </a:xfrm>
          <a:prstGeom prst="cloudCallout">
            <a:avLst>
              <a:gd name="adj1" fmla="val 60051"/>
              <a:gd name="adj2" fmla="val 113889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对比</a:t>
            </a:r>
          </a:p>
        </p:txBody>
      </p:sp>
      <p:sp>
        <p:nvSpPr>
          <p:cNvPr id="77838" name="椭圆形标注 77837"/>
          <p:cNvSpPr/>
          <p:nvPr/>
        </p:nvSpPr>
        <p:spPr>
          <a:xfrm>
            <a:off x="7162800" y="3581400"/>
            <a:ext cx="1371600" cy="685800"/>
          </a:xfrm>
          <a:prstGeom prst="wedgeEllipseCallout">
            <a:avLst>
              <a:gd name="adj1" fmla="val 68056"/>
              <a:gd name="adj2" fmla="val -66204"/>
            </a:avLst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夸张</a:t>
            </a:r>
          </a:p>
        </p:txBody>
      </p:sp>
      <p:sp>
        <p:nvSpPr>
          <p:cNvPr id="77839" name="圆角矩形标注 77838"/>
          <p:cNvSpPr/>
          <p:nvPr/>
        </p:nvSpPr>
        <p:spPr>
          <a:xfrm>
            <a:off x="4572000" y="5334000"/>
            <a:ext cx="1066800" cy="609600"/>
          </a:xfrm>
          <a:prstGeom prst="wedgeRoundRectCallout">
            <a:avLst>
              <a:gd name="adj1" fmla="val -370833"/>
              <a:gd name="adj2" fmla="val -84375"/>
              <a:gd name="adj3" fmla="val 16667"/>
            </a:avLst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对偶</a:t>
            </a:r>
          </a:p>
        </p:txBody>
      </p:sp>
      <p:sp>
        <p:nvSpPr>
          <p:cNvPr id="77840" name="圆角矩形标注 77839"/>
          <p:cNvSpPr/>
          <p:nvPr/>
        </p:nvSpPr>
        <p:spPr>
          <a:xfrm>
            <a:off x="6172200" y="5334000"/>
            <a:ext cx="1066800" cy="609600"/>
          </a:xfrm>
          <a:prstGeom prst="wedgeRoundRectCallout">
            <a:avLst>
              <a:gd name="adj1" fmla="val -125148"/>
              <a:gd name="adj2" fmla="val -230468"/>
              <a:gd name="adj3" fmla="val 16667"/>
            </a:avLst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比喻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31" grpId="0"/>
      <p:bldP spid="77832" grpId="0"/>
      <p:bldP spid="77833" grpId="0"/>
      <p:bldP spid="77834" grpId="0" bldLvl="0" animBg="1"/>
      <p:bldP spid="77835" grpId="0" bldLvl="0" animBg="1"/>
      <p:bldP spid="77836" grpId="0" bldLvl="0" animBg="1"/>
      <p:bldP spid="77837" grpId="0" bldLvl="0" animBg="1"/>
      <p:bldP spid="77838" grpId="0" bldLvl="0" animBg="1"/>
      <p:bldP spid="77839" grpId="0" bldLvl="0" animBg="1"/>
      <p:bldP spid="77840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资料带 4"/>
          <p:cNvSpPr/>
          <p:nvPr/>
        </p:nvSpPr>
        <p:spPr>
          <a:xfrm>
            <a:off x="1186180" y="357505"/>
            <a:ext cx="6423660" cy="1071245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rgbClr val="FF0000"/>
                </a:solidFill>
              </a:rPr>
              <a:t>纸上得来终觉浅，绝知此事要躬行</a:t>
            </a:r>
          </a:p>
        </p:txBody>
      </p:sp>
      <p:sp>
        <p:nvSpPr>
          <p:cNvPr id="33794" name="TextBox 5"/>
          <p:cNvSpPr txBox="1">
            <a:spLocks noChangeArrowheads="1"/>
          </p:cNvSpPr>
          <p:nvPr/>
        </p:nvSpPr>
        <p:spPr bwMode="auto">
          <a:xfrm>
            <a:off x="129540" y="1659890"/>
            <a:ext cx="8929370" cy="25533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>
                <a:latin typeface="Franklin Gothic Book"/>
                <a:ea typeface="黑体" panose="02010600030101010101" pitchFamily="49" charset="-122"/>
              </a:rPr>
              <a:t>    </a:t>
            </a:r>
            <a:r>
              <a:rPr lang="zh-CN" altLang="en-US" sz="3200" b="1">
                <a:latin typeface="Franklin Gothic Book"/>
                <a:ea typeface="黑体" panose="02010600030101010101" pitchFamily="49" charset="-122"/>
              </a:rPr>
              <a:t>用友谊写一本书，一本厚厚的书。在书里：友谊如珍珠，我们共同连缀，联成一串串璀璨的项链；友谊如 </a:t>
            </a:r>
            <a:r>
              <a:rPr lang="zh-CN" altLang="en-US" sz="3200" b="1" u="sng">
                <a:latin typeface="Franklin Gothic Book"/>
                <a:ea typeface="黑体" panose="02010600030101010101" pitchFamily="49" charset="-122"/>
              </a:rPr>
              <a:t>           </a:t>
            </a:r>
            <a:r>
              <a:rPr lang="zh-CN" altLang="en-US" sz="3200" b="1">
                <a:latin typeface="Franklin Gothic Book"/>
                <a:ea typeface="黑体" panose="02010600030101010101" pitchFamily="49" charset="-122"/>
              </a:rPr>
              <a:t>，我们</a:t>
            </a:r>
            <a:r>
              <a:rPr lang="zh-CN" altLang="en-US" sz="3200" b="1" u="sng">
                <a:latin typeface="Franklin Gothic Book"/>
                <a:ea typeface="黑体" panose="02010600030101010101" pitchFamily="49" charset="-122"/>
              </a:rPr>
              <a:t>          </a:t>
            </a:r>
            <a:r>
              <a:rPr lang="zh-CN" altLang="en-US" sz="3200" b="1">
                <a:latin typeface="Franklin Gothic Book"/>
                <a:ea typeface="黑体" panose="02010600030101010101" pitchFamily="49" charset="-122"/>
              </a:rPr>
              <a:t>，</a:t>
            </a:r>
            <a:r>
              <a:rPr lang="zh-CN" altLang="en-US" sz="3200" b="1" u="sng">
                <a:latin typeface="Franklin Gothic Book"/>
                <a:ea typeface="黑体" panose="02010600030101010101" pitchFamily="49" charset="-122"/>
              </a:rPr>
              <a:t>          </a:t>
            </a:r>
            <a:r>
              <a:rPr lang="zh-CN" altLang="en-US" sz="3200" b="1">
                <a:latin typeface="Franklin Gothic Book"/>
                <a:ea typeface="黑体" panose="02010600030101010101" pitchFamily="49" charset="-122"/>
              </a:rPr>
              <a:t>；友谊如 </a:t>
            </a:r>
            <a:r>
              <a:rPr lang="zh-CN" altLang="en-US" sz="3200" b="1" u="sng">
                <a:latin typeface="Franklin Gothic Book"/>
                <a:ea typeface="黑体" panose="02010600030101010101" pitchFamily="49" charset="-122"/>
              </a:rPr>
              <a:t>          </a:t>
            </a:r>
            <a:r>
              <a:rPr lang="zh-CN" altLang="en-US" sz="3200" b="1">
                <a:latin typeface="Franklin Gothic Book"/>
                <a:ea typeface="黑体" panose="02010600030101010101" pitchFamily="49" charset="-122"/>
              </a:rPr>
              <a:t> ，我们</a:t>
            </a:r>
            <a:r>
              <a:rPr lang="zh-CN" altLang="en-US" sz="3200" b="1" u="sng">
                <a:latin typeface="Franklin Gothic Book"/>
                <a:ea typeface="黑体" panose="02010600030101010101" pitchFamily="49" charset="-122"/>
              </a:rPr>
              <a:t>       </a:t>
            </a:r>
            <a:r>
              <a:rPr lang="zh-CN" altLang="en-US" sz="3200" b="1">
                <a:latin typeface="Franklin Gothic Book"/>
                <a:ea typeface="黑体" panose="02010600030101010101" pitchFamily="49" charset="-122"/>
              </a:rPr>
              <a:t> ，</a:t>
            </a:r>
            <a:r>
              <a:rPr lang="zh-CN" altLang="en-US" sz="3200" b="1" u="sng">
                <a:latin typeface="Franklin Gothic Book"/>
                <a:ea typeface="黑体" panose="02010600030101010101" pitchFamily="49" charset="-122"/>
              </a:rPr>
              <a:t>           </a:t>
            </a:r>
            <a:r>
              <a:rPr lang="zh-CN" altLang="en-US" sz="3200" b="1">
                <a:latin typeface="Franklin Gothic Book"/>
                <a:ea typeface="黑体" panose="02010600030101010101" pitchFamily="49" charset="-122"/>
              </a:rPr>
              <a:t>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29540" y="4676775"/>
            <a:ext cx="9120505" cy="1383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友谊如彩绸，我们共同剪裁，缝制成一件件绚丽的衣衫；</a:t>
            </a:r>
          </a:p>
          <a:p>
            <a:pPr algn="l"/>
            <a:r>
              <a:rPr lang="zh-CN" altLang="en-US" sz="28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友谊如花种，我们共同播撒，培育出一朵朵五彩的鲜花；</a:t>
            </a:r>
          </a:p>
          <a:p>
            <a:pPr algn="l"/>
            <a:r>
              <a:rPr lang="zh-CN" altLang="en-US" sz="28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友谊如油彩，我们共同调色，描绘出一片片美妙的景色。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3794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857250" y="571500"/>
            <a:ext cx="4214813" cy="1383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latin typeface="Franklin Gothic Book"/>
                <a:ea typeface="黑体" panose="02010600030101010101" pitchFamily="49" charset="-122"/>
              </a:rPr>
              <a:t>什么是修辞？</a:t>
            </a:r>
          </a:p>
          <a:p>
            <a:endParaRPr lang="zh-CN" altLang="en-US" sz="3600" b="1">
              <a:latin typeface="Franklin Gothic Book"/>
              <a:ea typeface="黑体" panose="02010600030101010101" pitchFamily="49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62318" y="1374140"/>
            <a:ext cx="8215312" cy="3540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Franklin Gothic Book"/>
                <a:ea typeface="黑体" panose="02010600030101010101" pitchFamily="49" charset="-122"/>
              </a:rPr>
              <a:t>      修辞，即修饰文辞。 </a:t>
            </a:r>
            <a:r>
              <a:rPr lang="en-US" altLang="zh-CN" sz="3200" b="1" dirty="0">
                <a:latin typeface="Franklin Gothic Book"/>
                <a:ea typeface="黑体" panose="02010600030101010101" pitchFamily="49" charset="-122"/>
              </a:rPr>
              <a:t>"</a:t>
            </a:r>
            <a:r>
              <a:rPr lang="zh-CN" altLang="en-US" sz="3200" b="1" dirty="0">
                <a:latin typeface="Franklin Gothic Book"/>
                <a:ea typeface="黑体" panose="02010600030101010101" pitchFamily="49" charset="-122"/>
              </a:rPr>
              <a:t>修</a:t>
            </a:r>
            <a:r>
              <a:rPr lang="en-US" altLang="zh-CN" sz="3200" b="1" dirty="0">
                <a:latin typeface="Franklin Gothic Book"/>
                <a:ea typeface="黑体" panose="02010600030101010101" pitchFamily="49" charset="-122"/>
              </a:rPr>
              <a:t>"</a:t>
            </a:r>
            <a:r>
              <a:rPr lang="zh-CN" altLang="en-US" sz="3200" b="1" dirty="0">
                <a:latin typeface="Franklin Gothic Book"/>
                <a:ea typeface="黑体" panose="02010600030101010101" pitchFamily="49" charset="-122"/>
              </a:rPr>
              <a:t>是修饰的意思，</a:t>
            </a:r>
            <a:r>
              <a:rPr lang="en-US" altLang="zh-CN" sz="3200" b="1" dirty="0">
                <a:latin typeface="Franklin Gothic Book"/>
                <a:ea typeface="黑体" panose="02010600030101010101" pitchFamily="49" charset="-122"/>
              </a:rPr>
              <a:t>"</a:t>
            </a:r>
            <a:r>
              <a:rPr lang="zh-CN" altLang="en-US" sz="3200" b="1" dirty="0">
                <a:latin typeface="Franklin Gothic Book"/>
                <a:ea typeface="黑体" panose="02010600030101010101" pitchFamily="49" charset="-122"/>
              </a:rPr>
              <a:t>辞</a:t>
            </a:r>
            <a:r>
              <a:rPr lang="en-US" altLang="zh-CN" sz="3200" b="1" dirty="0">
                <a:latin typeface="Franklin Gothic Book"/>
                <a:ea typeface="黑体" panose="02010600030101010101" pitchFamily="49" charset="-122"/>
              </a:rPr>
              <a:t>"</a:t>
            </a:r>
            <a:r>
              <a:rPr lang="zh-CN" altLang="en-US" sz="3200" b="1" dirty="0">
                <a:latin typeface="Franklin Gothic Book"/>
                <a:ea typeface="黑体" panose="02010600030101010101" pitchFamily="49" charset="-122"/>
              </a:rPr>
              <a:t>的本来意思是辩论的言词，后引申为一切的言词。 修辞是对语言材料进行选择、调整和组合的过程，也就是在使用语言的过程中，利用多种语言手段以收到尽可能好的表达效果的一种语言活动。</a:t>
            </a:r>
          </a:p>
          <a:p>
            <a:endParaRPr lang="zh-CN" altLang="en-US" sz="3200" b="1" dirty="0">
              <a:latin typeface="Franklin Gothic Book"/>
              <a:ea typeface="黑体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637030" y="420688"/>
            <a:ext cx="6304280" cy="1383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latin typeface="华文琥珀"/>
                <a:ea typeface="华文琥珀"/>
                <a:cs typeface="华文琥珀"/>
              </a:rPr>
              <a:t>修辞包括哪些内容呢？</a:t>
            </a:r>
          </a:p>
          <a:p>
            <a:endParaRPr lang="zh-CN" altLang="en-US" sz="3600">
              <a:latin typeface="华文琥珀"/>
              <a:ea typeface="华文琥珀"/>
              <a:cs typeface="华文琥珀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2339975" y="2286000"/>
            <a:ext cx="785813" cy="3357563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357563" y="2000250"/>
            <a:ext cx="3262312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latin typeface="Franklin Gothic Book"/>
                <a:ea typeface="黑体" panose="02010600030101010101" pitchFamily="49" charset="-122"/>
              </a:rPr>
              <a:t>一、语音修辞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429000" y="3429000"/>
            <a:ext cx="3262313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latin typeface="Franklin Gothic Book"/>
                <a:ea typeface="黑体" panose="02010600030101010101" pitchFamily="49" charset="-122"/>
              </a:rPr>
              <a:t>二、词语修辞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500438" y="5286375"/>
            <a:ext cx="3262312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latin typeface="Franklin Gothic Book"/>
                <a:ea typeface="黑体" panose="02010600030101010101" pitchFamily="49" charset="-122"/>
              </a:rPr>
              <a:t>三、语句修辞</a:t>
            </a:r>
          </a:p>
        </p:txBody>
      </p:sp>
      <p:pic>
        <p:nvPicPr>
          <p:cNvPr id="37890" name="그림 4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8275" y="4065270"/>
            <a:ext cx="2312670" cy="24428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Box 3"/>
          <p:cNvSpPr txBox="1">
            <a:spLocks noChangeArrowheads="1"/>
          </p:cNvSpPr>
          <p:nvPr/>
        </p:nvSpPr>
        <p:spPr bwMode="auto">
          <a:xfrm>
            <a:off x="5429250" y="285750"/>
            <a:ext cx="4000500" cy="2800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400">
                <a:latin typeface="Franklin Gothic Book"/>
                <a:ea typeface="黑体" panose="02010600030101010101" pitchFamily="49" charset="-122"/>
              </a:rPr>
              <a:t>大声读一读，看看以下这些文字有什么语言效果。</a:t>
            </a:r>
          </a:p>
        </p:txBody>
      </p:sp>
      <p:pic>
        <p:nvPicPr>
          <p:cNvPr id="17410" name="图片 4" descr="20114251218045055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43125"/>
            <a:ext cx="5429250" cy="444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642938" y="500063"/>
            <a:ext cx="2928937" cy="7858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dirty="0">
                <a:solidFill>
                  <a:srgbClr val="FF0000"/>
                </a:solidFill>
              </a:rPr>
              <a:t>语音修辞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9" grpId="0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Box 3"/>
          <p:cNvSpPr txBox="1">
            <a:spLocks noChangeArrowheads="1"/>
          </p:cNvSpPr>
          <p:nvPr/>
        </p:nvSpPr>
        <p:spPr bwMode="auto">
          <a:xfrm>
            <a:off x="4857750" y="314325"/>
            <a:ext cx="4000500" cy="61864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    那山高不高，顶上接青霄</a:t>
            </a:r>
            <a:r>
              <a:rPr lang="en-US" altLang="zh-CN" sz="3600" b="1" dirty="0">
                <a:latin typeface="楷体" pitchFamily="49" charset="-122"/>
                <a:ea typeface="楷体" pitchFamily="49" charset="-122"/>
              </a:rPr>
              <a:t>;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这涧深不深，底中见地府。山前面，有骨都都白云，屹嶝嶝怪石，说不尽千丈万丈挟魂崖。崖后有弯弯曲曲藏龙洞，洞中有叮叮当当滴水岩。</a:t>
            </a:r>
            <a:r>
              <a:rPr lang="en-US" altLang="zh-CN" sz="3600" b="1" dirty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西游记</a:t>
            </a:r>
            <a:r>
              <a:rPr lang="en-US" altLang="zh-CN" sz="3600" b="1" dirty="0">
                <a:latin typeface="楷体" pitchFamily="49" charset="-122"/>
                <a:ea typeface="楷体" pitchFamily="49" charset="-122"/>
              </a:rPr>
              <a:t>》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  <a:p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8434" name="图片 4" descr="wKghsVZ4JpfSD36eAALqQUV8A9U27.jpeg!q.50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714875" cy="668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extBox 4"/>
          <p:cNvSpPr txBox="1">
            <a:spLocks noChangeArrowheads="1"/>
          </p:cNvSpPr>
          <p:nvPr/>
        </p:nvSpPr>
        <p:spPr bwMode="auto">
          <a:xfrm>
            <a:off x="808355" y="634365"/>
            <a:ext cx="7715250" cy="34150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latin typeface="Franklin Gothic Book"/>
                <a:ea typeface="黑体" panose="02010600030101010101" pitchFamily="49" charset="-122"/>
              </a:rPr>
              <a:t>叠音叠字：</a:t>
            </a:r>
            <a:r>
              <a:rPr lang="zh-CN" altLang="en-US" sz="3600" dirty="0">
                <a:latin typeface="Franklin Gothic Book"/>
                <a:ea typeface="黑体" panose="02010600030101010101" pitchFamily="49" charset="-122"/>
              </a:rPr>
              <a:t>通过声音的复叠，加重形象的摹拟，使繁复的感情与语气得以确切表达。恰当地运用叠音词，不仅可以增强语句的声律美，还能够增强语言的描绘力和形象性。</a:t>
            </a:r>
          </a:p>
          <a:p>
            <a:endParaRPr lang="zh-CN" altLang="en-US" sz="3600" b="1" dirty="0">
              <a:latin typeface="Franklin Gothic Book"/>
              <a:ea typeface="黑体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3"/>
          <p:cNvSpPr txBox="1">
            <a:spLocks noChangeArrowheads="1"/>
          </p:cNvSpPr>
          <p:nvPr/>
        </p:nvSpPr>
        <p:spPr bwMode="auto">
          <a:xfrm>
            <a:off x="428625" y="2428875"/>
            <a:ext cx="3857625" cy="2554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隶书"/>
                <a:ea typeface="隶书"/>
                <a:cs typeface="隶书"/>
              </a:rPr>
              <a:t>关关雎鸠，在河之洲。窈窕淑女，君子好逑。</a:t>
            </a:r>
          </a:p>
          <a:p>
            <a:r>
              <a:rPr lang="zh-CN" altLang="en-US" sz="3200" b="1">
                <a:latin typeface="隶书"/>
                <a:ea typeface="隶书"/>
                <a:cs typeface="隶书"/>
              </a:rPr>
              <a:t>参差荇菜，左右流之。窈窕淑女，寤寐求之。</a:t>
            </a:r>
          </a:p>
          <a:p>
            <a:endParaRPr lang="zh-CN" altLang="en-US" sz="3200" b="1">
              <a:latin typeface="隶书"/>
              <a:ea typeface="隶书"/>
              <a:cs typeface="隶书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072063" y="571500"/>
            <a:ext cx="3929062" cy="6556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Franklin Gothic Book"/>
                <a:ea typeface="黑体" panose="02010600030101010101" pitchFamily="49" charset="-122"/>
              </a:rPr>
              <a:t>     文字匀称整齐，读来朗朗上口。两个声母相同的字放在一起，发音部位一致，读来自然顺口，流畅动听；两个韵母相同的字放在一起，声音特别响亮，铿锵悦耳。这就是双声叠韵。双声、叠韵的恰当运用，可以形成声韵回环的音律美，可以使语音本身具有协调美和音乐美，增强语言的表达效果</a:t>
            </a:r>
            <a:r>
              <a:rPr lang="zh-CN" altLang="en-US" sz="2800" dirty="0">
                <a:latin typeface="Franklin Gothic Book"/>
                <a:ea typeface="黑体" panose="02010600030101010101" pitchFamily="49" charset="-122"/>
              </a:rPr>
              <a:t>。</a:t>
            </a:r>
          </a:p>
          <a:p>
            <a:endParaRPr lang="zh-CN" altLang="en-US" sz="2800" b="1" dirty="0">
              <a:latin typeface="Franklin Gothic Book"/>
              <a:ea typeface="黑体" panose="02010600030101010101" pitchFamily="49" charset="-122"/>
            </a:endParaRPr>
          </a:p>
          <a:p>
            <a:endParaRPr lang="zh-CN" altLang="en-US" sz="2800" b="1" dirty="0">
              <a:latin typeface="Franklin Gothic Book"/>
              <a:ea typeface="黑体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extBox 3"/>
          <p:cNvSpPr txBox="1">
            <a:spLocks noChangeArrowheads="1"/>
          </p:cNvSpPr>
          <p:nvPr/>
        </p:nvSpPr>
        <p:spPr bwMode="auto">
          <a:xfrm>
            <a:off x="500063" y="922338"/>
            <a:ext cx="4429125" cy="5078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华文琥珀"/>
                <a:ea typeface="华文琥珀"/>
                <a:cs typeface="华文琥珀"/>
              </a:rPr>
              <a:t>秦时明月汉时关，</a:t>
            </a:r>
            <a:endParaRPr lang="en-US" altLang="zh-CN" sz="3600">
              <a:latin typeface="华文琥珀"/>
              <a:ea typeface="华文琥珀"/>
              <a:cs typeface="华文琥珀"/>
            </a:endParaRPr>
          </a:p>
          <a:p>
            <a:r>
              <a:rPr lang="zh-CN" altLang="en-US" sz="3600">
                <a:latin typeface="Franklin Gothic Book"/>
                <a:ea typeface="黑体" panose="02010600030101010101" pitchFamily="49" charset="-122"/>
              </a:rPr>
              <a:t>⊙平⊙仄仄平平</a:t>
            </a:r>
            <a:r>
              <a:rPr lang="en-US" altLang="zh-CN" sz="3600">
                <a:latin typeface="Franklin Gothic Book"/>
                <a:ea typeface="黑体" panose="02010600030101010101" pitchFamily="49" charset="-122"/>
              </a:rPr>
              <a:t>(</a:t>
            </a:r>
            <a:r>
              <a:rPr lang="zh-CN" altLang="en-US" sz="3600">
                <a:latin typeface="Franklin Gothic Book"/>
                <a:ea typeface="黑体" panose="02010600030101010101" pitchFamily="49" charset="-122"/>
              </a:rPr>
              <a:t>韵</a:t>
            </a:r>
            <a:r>
              <a:rPr lang="en-US" altLang="zh-CN" sz="3600">
                <a:latin typeface="Franklin Gothic Book"/>
                <a:ea typeface="黑体" panose="02010600030101010101" pitchFamily="49" charset="-122"/>
              </a:rPr>
              <a:t>) </a:t>
            </a:r>
            <a:endParaRPr lang="zh-CN" altLang="en-US" sz="3600">
              <a:latin typeface="Franklin Gothic Book"/>
              <a:ea typeface="黑体" panose="02010600030101010101" pitchFamily="49" charset="-122"/>
            </a:endParaRPr>
          </a:p>
          <a:p>
            <a:r>
              <a:rPr lang="zh-CN" altLang="en-US" sz="3600">
                <a:latin typeface="华文琥珀"/>
                <a:ea typeface="华文琥珀"/>
                <a:cs typeface="华文琥珀"/>
              </a:rPr>
              <a:t>万里长征人未还。</a:t>
            </a:r>
            <a:endParaRPr lang="en-US" altLang="zh-CN" sz="3600">
              <a:latin typeface="华文琥珀"/>
              <a:ea typeface="华文琥珀"/>
              <a:cs typeface="华文琥珀"/>
            </a:endParaRPr>
          </a:p>
          <a:p>
            <a:r>
              <a:rPr lang="zh-CN" altLang="en-US" sz="3600">
                <a:latin typeface="Franklin Gothic Book"/>
                <a:ea typeface="黑体" panose="02010600030101010101" pitchFamily="49" charset="-122"/>
              </a:rPr>
              <a:t>⊙仄平平仄仄平</a:t>
            </a:r>
            <a:r>
              <a:rPr lang="en-US" altLang="zh-CN" sz="3600">
                <a:latin typeface="Franklin Gothic Book"/>
                <a:ea typeface="黑体" panose="02010600030101010101" pitchFamily="49" charset="-122"/>
              </a:rPr>
              <a:t>(</a:t>
            </a:r>
            <a:r>
              <a:rPr lang="zh-CN" altLang="en-US" sz="3600">
                <a:latin typeface="Franklin Gothic Book"/>
                <a:ea typeface="黑体" panose="02010600030101010101" pitchFamily="49" charset="-122"/>
              </a:rPr>
              <a:t>韵</a:t>
            </a:r>
            <a:r>
              <a:rPr lang="en-US" altLang="zh-CN" sz="3600">
                <a:latin typeface="Franklin Gothic Book"/>
                <a:ea typeface="黑体" panose="02010600030101010101" pitchFamily="49" charset="-122"/>
              </a:rPr>
              <a:t>) </a:t>
            </a:r>
            <a:endParaRPr lang="zh-CN" altLang="en-US" sz="3600">
              <a:latin typeface="Franklin Gothic Book"/>
              <a:ea typeface="黑体" panose="02010600030101010101" pitchFamily="49" charset="-122"/>
            </a:endParaRPr>
          </a:p>
          <a:p>
            <a:r>
              <a:rPr lang="zh-CN" altLang="en-US" sz="3600">
                <a:latin typeface="华文琥珀"/>
                <a:ea typeface="华文琥珀"/>
                <a:cs typeface="华文琥珀"/>
              </a:rPr>
              <a:t>但使龙城飞将在，</a:t>
            </a:r>
            <a:endParaRPr lang="en-US" altLang="zh-CN" sz="3600">
              <a:latin typeface="华文琥珀"/>
              <a:ea typeface="华文琥珀"/>
              <a:cs typeface="华文琥珀"/>
            </a:endParaRPr>
          </a:p>
          <a:p>
            <a:r>
              <a:rPr lang="zh-CN" altLang="en-US" sz="3600">
                <a:latin typeface="Franklin Gothic Book"/>
                <a:ea typeface="黑体" panose="02010600030101010101" pitchFamily="49" charset="-122"/>
              </a:rPr>
              <a:t>⊙仄⊙平平仄仄</a:t>
            </a:r>
          </a:p>
          <a:p>
            <a:r>
              <a:rPr lang="zh-CN" altLang="en-US" sz="3600">
                <a:latin typeface="华文琥珀"/>
                <a:ea typeface="华文琥珀"/>
                <a:cs typeface="华文琥珀"/>
              </a:rPr>
              <a:t>不教胡马度阴山。</a:t>
            </a:r>
            <a:endParaRPr lang="en-US" altLang="zh-CN" sz="3600">
              <a:latin typeface="华文琥珀"/>
              <a:ea typeface="华文琥珀"/>
              <a:cs typeface="华文琥珀"/>
            </a:endParaRPr>
          </a:p>
          <a:p>
            <a:r>
              <a:rPr lang="zh-CN" altLang="en-US" sz="3600">
                <a:latin typeface="Franklin Gothic Book"/>
                <a:ea typeface="黑体" panose="02010600030101010101" pitchFamily="49" charset="-122"/>
              </a:rPr>
              <a:t>⊙平⊙仄仄平平</a:t>
            </a:r>
            <a:r>
              <a:rPr lang="en-US" altLang="zh-CN" sz="3600">
                <a:latin typeface="Franklin Gothic Book"/>
                <a:ea typeface="黑体" panose="02010600030101010101" pitchFamily="49" charset="-122"/>
              </a:rPr>
              <a:t>(</a:t>
            </a:r>
            <a:r>
              <a:rPr lang="zh-CN" altLang="en-US" sz="3600">
                <a:latin typeface="Franklin Gothic Book"/>
                <a:ea typeface="黑体" panose="02010600030101010101" pitchFamily="49" charset="-122"/>
              </a:rPr>
              <a:t>韵</a:t>
            </a:r>
            <a:r>
              <a:rPr lang="en-US" altLang="zh-CN" sz="3600">
                <a:latin typeface="Franklin Gothic Book"/>
                <a:ea typeface="黑体" panose="02010600030101010101" pitchFamily="49" charset="-122"/>
              </a:rPr>
              <a:t>)</a:t>
            </a:r>
            <a:r>
              <a:rPr lang="zh-CN" altLang="en-US" sz="3600">
                <a:latin typeface="Franklin Gothic Book"/>
                <a:ea typeface="黑体" panose="02010600030101010101" pitchFamily="49" charset="-122"/>
              </a:rPr>
              <a:t> </a:t>
            </a:r>
          </a:p>
          <a:p>
            <a:endParaRPr lang="zh-CN" altLang="en-US" sz="3600">
              <a:latin typeface="华文琥珀"/>
              <a:ea typeface="华文琥珀"/>
              <a:cs typeface="华文琥珀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143500" y="981075"/>
            <a:ext cx="3605213" cy="4478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257175"/>
            <a:r>
              <a:rPr lang="en-US" altLang="zh-CN" sz="3200" b="1">
                <a:latin typeface="宋体" panose="02010600030101010101" pitchFamily="2" charset="-122"/>
                <a:cs typeface="Calibri" panose="020F0502020204030204" pitchFamily="34" charset="0"/>
              </a:rPr>
              <a:t>  </a:t>
            </a:r>
            <a:r>
              <a:rPr lang="zh-CN" altLang="en-US" sz="3200" b="1">
                <a:latin typeface="宋体" panose="02010600030101010101" pitchFamily="2" charset="-122"/>
                <a:cs typeface="Calibri" panose="020F0502020204030204" pitchFamily="34" charset="0"/>
              </a:rPr>
              <a:t>平声听起来高昂平直，仄声听起来婉转低沉，平仄交错，声调的高低变化形成音流抑扬顿挫的跌宕美，利用声调的平仄变化，能产生抑扬顿挫的音顿节律美。</a:t>
            </a:r>
            <a:endParaRPr lang="zh-CN" altLang="en-US" sz="3200" b="1"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5" grpId="0"/>
      <p:bldP spid="5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2054</Words>
  <Application>Microsoft Office PowerPoint</Application>
  <PresentationFormat>全屏显示(4:3)</PresentationFormat>
  <Paragraphs>113</Paragraphs>
  <Slides>24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暗香扑面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</vt:vector>
  </TitlesOfParts>
  <Company>微软用户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微软用户</dc:creator>
  <cp:lastModifiedBy>Administrator</cp:lastModifiedBy>
  <cp:revision>56</cp:revision>
  <dcterms:created xsi:type="dcterms:W3CDTF">2016-09-12T10:29:00Z</dcterms:created>
  <dcterms:modified xsi:type="dcterms:W3CDTF">2017-12-21T09:57:40Z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2052-10.1.0.7023</vt:lpwstr>
  </property>
</Properties>
</file>