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29" r:id="rId2"/>
    <p:sldId id="430" r:id="rId3"/>
    <p:sldId id="431" r:id="rId4"/>
    <p:sldId id="432" r:id="rId5"/>
    <p:sldId id="433" r:id="rId6"/>
    <p:sldId id="434" r:id="rId7"/>
    <p:sldId id="435" r:id="rId8"/>
    <p:sldId id="436" r:id="rId9"/>
    <p:sldId id="437" r:id="rId10"/>
    <p:sldId id="438"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53" r:id="rId26"/>
    <p:sldId id="454" r:id="rId27"/>
    <p:sldId id="455" r:id="rId28"/>
    <p:sldId id="456" r:id="rId29"/>
    <p:sldId id="457" r:id="rId30"/>
    <p:sldId id="458" r:id="rId31"/>
    <p:sldId id="459" r:id="rId32"/>
    <p:sldId id="460" r:id="rId33"/>
    <p:sldId id="461" r:id="rId34"/>
    <p:sldId id="462" r:id="rId35"/>
    <p:sldId id="463" r:id="rId36"/>
    <p:sldId id="464" r:id="rId37"/>
    <p:sldId id="465" r:id="rId38"/>
    <p:sldId id="466" r:id="rId39"/>
    <p:sldId id="467" r:id="rId40"/>
    <p:sldId id="468" r:id="rId41"/>
    <p:sldId id="469" r:id="rId42"/>
    <p:sldId id="470" r:id="rId43"/>
    <p:sldId id="471" r:id="rId44"/>
    <p:sldId id="472" r:id="rId45"/>
    <p:sldId id="473" r:id="rId46"/>
    <p:sldId id="474" r:id="rId47"/>
    <p:sldId id="475" r:id="rId48"/>
    <p:sldId id="476" r:id="rId49"/>
    <p:sldId id="477" r:id="rId50"/>
    <p:sldId id="478" r:id="rId51"/>
    <p:sldId id="479" r:id="rId52"/>
    <p:sldId id="480" r:id="rId53"/>
    <p:sldId id="481" r:id="rId54"/>
    <p:sldId id="482" r:id="rId55"/>
    <p:sldId id="483" r:id="rId56"/>
    <p:sldId id="484" r:id="rId57"/>
    <p:sldId id="485" r:id="rId58"/>
    <p:sldId id="486" r:id="rId59"/>
    <p:sldId id="487" r:id="rId60"/>
    <p:sldId id="488" r:id="rId61"/>
    <p:sldId id="489" r:id="rId62"/>
    <p:sldId id="490" r:id="rId63"/>
    <p:sldId id="491" r:id="rId64"/>
    <p:sldId id="492" r:id="rId65"/>
    <p:sldId id="493" r:id="rId66"/>
    <p:sldId id="494" r:id="rId67"/>
    <p:sldId id="495" r:id="rId68"/>
    <p:sldId id="496" r:id="rId69"/>
    <p:sldId id="497" r:id="rId70"/>
  </p:sldIdLst>
  <p:sldSz cx="12190413"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3" d="100"/>
          <a:sy n="63" d="100"/>
        </p:scale>
        <p:origin x="-114" y="-540"/>
      </p:cViewPr>
      <p:guideLst>
        <p:guide orient="horz" pos="2160"/>
        <p:guide pos="3840"/>
      </p:guideLst>
    </p:cSldViewPr>
  </p:slideViewPr>
  <p:notesTextViewPr>
    <p:cViewPr>
      <p:scale>
        <a:sx n="1" d="1"/>
        <a:sy n="1" d="1"/>
      </p:scale>
      <p:origin x="0" y="0"/>
    </p:cViewPr>
  </p:notesTextViewPr>
  <p:sorterViewPr>
    <p:cViewPr>
      <p:scale>
        <a:sx n="100" d="100"/>
        <a:sy n="100" d="100"/>
      </p:scale>
      <p:origin x="0" y="435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6" name="Picture 2" descr="图片1"/>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5401" y="3048000"/>
            <a:ext cx="38163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图片5"/>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624234" y="260350"/>
            <a:ext cx="4645025" cy="6669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3284984"/>
            <a:ext cx="10971372" cy="1143000"/>
          </a:xfrm>
        </p:spPr>
        <p:txBody>
          <a:bodyPr>
            <a:normAutofit/>
          </a:bodyPr>
          <a:lstStyle>
            <a:lvl1pPr>
              <a:defRPr sz="2800">
                <a:solidFill>
                  <a:srgbClr val="FF0000"/>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06574" y="692696"/>
            <a:ext cx="11382863" cy="695575"/>
          </a:xfrm>
        </p:spPr>
        <p:txBody>
          <a:bodyPr wrap="square">
            <a:spAutoFit/>
          </a:bodyPr>
          <a:lstStyle>
            <a:lvl1pPr marL="0" indent="719455" algn="just" defTabSz="903605" hangingPunct="0">
              <a:lnSpc>
                <a:spcPct val="140000"/>
              </a:lnSpc>
              <a:spcBef>
                <a:spcPct val="0"/>
              </a:spcBef>
              <a:buFontTx/>
              <a:buNone/>
              <a:tabLst>
                <a:tab pos="5648325" algn="l"/>
                <a:tab pos="10046970" algn="l"/>
              </a:tabLst>
              <a:defRPr sz="2800" b="1"/>
            </a:lvl1pPr>
            <a:lvl2pPr>
              <a:defRPr sz="2800" b="1"/>
            </a:lvl2pPr>
            <a:lvl3pPr>
              <a:defRPr sz="2800" b="1"/>
            </a:lvl3pPr>
            <a:lvl4pPr>
              <a:defRPr sz="2800" b="1"/>
            </a:lvl4pPr>
            <a:lvl5pPr>
              <a:defRPr sz="2800" b="1"/>
            </a:lvl5pPr>
          </a:lstStyle>
          <a:p>
            <a:pPr lvl="0"/>
            <a:r>
              <a:rPr lang="zh-CN" altLang="en-US" smtClean="0"/>
              <a:t>单击此处编辑母版文本样式</a:t>
            </a:r>
          </a:p>
        </p:txBody>
      </p:sp>
      <p:sp>
        <p:nvSpPr>
          <p:cNvPr id="7" name="AutoShape 2"/>
          <p:cNvSpPr>
            <a:spLocks noChangeArrowheads="1"/>
          </p:cNvSpPr>
          <p:nvPr userDrawn="1"/>
        </p:nvSpPr>
        <p:spPr bwMode="auto">
          <a:xfrm>
            <a:off x="431800" y="143049"/>
            <a:ext cx="128588" cy="227012"/>
          </a:xfrm>
          <a:prstGeom prst="chevron">
            <a:avLst>
              <a:gd name="adj" fmla="val 49181"/>
            </a:avLst>
          </a:prstGeom>
          <a:solidFill>
            <a:srgbClr val="3E8BCA">
              <a:alpha val="60001"/>
            </a:srgbClr>
          </a:solidFill>
          <a:ln>
            <a:noFill/>
          </a:ln>
          <a:effectLst>
            <a:outerShdw dist="17961" dir="2700000" algn="ctr" rotWithShape="0">
              <a:schemeClr val="bg2"/>
            </a:outerShdw>
          </a:effectLst>
          <a:extLst>
            <a:ext uri="{91240B29-F687-4F45-9708-019B960494DF}">
              <a14:hiddenLine xmlns:a14="http://schemas.microsoft.com/office/drawing/2010/main" w="9525">
                <a:solidFill>
                  <a:srgbClr val="003300"/>
                </a:solidFill>
                <a:miter lim="800000"/>
                <a:headEnd/>
                <a:tailEnd/>
              </a14:hiddenLine>
            </a:ext>
          </a:extLst>
        </p:spPr>
        <p:txBody>
          <a:bodyPr vert="horz" wrap="square" lIns="91440" tIns="45720" rIns="91440" bIns="45720" numCol="1" anchor="ctr" anchorCtr="0" compatLnSpc="1">
            <a:spAutoFit/>
          </a:bodyPr>
          <a:lstStyle/>
          <a:p>
            <a:endParaRPr lang="zh-CN" altLang="en-US"/>
          </a:p>
        </p:txBody>
      </p:sp>
      <p:sp>
        <p:nvSpPr>
          <p:cNvPr id="8" name="AutoShape 3"/>
          <p:cNvSpPr>
            <a:spLocks noChangeArrowheads="1"/>
          </p:cNvSpPr>
          <p:nvPr userDrawn="1"/>
        </p:nvSpPr>
        <p:spPr bwMode="auto">
          <a:xfrm>
            <a:off x="274638" y="143049"/>
            <a:ext cx="130175" cy="227012"/>
          </a:xfrm>
          <a:prstGeom prst="chevron">
            <a:avLst>
              <a:gd name="adj" fmla="val 49181"/>
            </a:avLst>
          </a:prstGeom>
          <a:solidFill>
            <a:srgbClr val="3E8BCA">
              <a:alpha val="80000"/>
            </a:srgbClr>
          </a:solidFill>
          <a:ln>
            <a:noFill/>
          </a:ln>
          <a:effectLst>
            <a:outerShdw dist="17961" dir="2700000" algn="ctr" rotWithShape="0">
              <a:schemeClr val="bg2"/>
            </a:outerShdw>
          </a:effectLst>
          <a:extLst>
            <a:ext uri="{91240B29-F687-4F45-9708-019B960494DF}">
              <a14:hiddenLine xmlns:a14="http://schemas.microsoft.com/office/drawing/2010/main" w="9525">
                <a:solidFill>
                  <a:srgbClr val="003300"/>
                </a:solidFill>
                <a:miter lim="800000"/>
                <a:headEnd/>
                <a:tailEnd/>
              </a14:hiddenLine>
            </a:ext>
          </a:extLst>
        </p:spPr>
        <p:txBody>
          <a:bodyPr vert="horz" wrap="square" lIns="91440" tIns="45720" rIns="91440" bIns="45720" numCol="1" anchor="ctr" anchorCtr="0" compatLnSpc="1">
            <a:spAutoFit/>
          </a:bodyPr>
          <a:lstStyle/>
          <a:p>
            <a:endParaRPr lang="zh-CN" altLang="en-US"/>
          </a:p>
        </p:txBody>
      </p:sp>
      <p:sp>
        <p:nvSpPr>
          <p:cNvPr id="9" name="AutoShape 4"/>
          <p:cNvSpPr>
            <a:spLocks noChangeArrowheads="1"/>
          </p:cNvSpPr>
          <p:nvPr userDrawn="1"/>
        </p:nvSpPr>
        <p:spPr bwMode="auto">
          <a:xfrm>
            <a:off x="119063" y="143049"/>
            <a:ext cx="128587" cy="227012"/>
          </a:xfrm>
          <a:prstGeom prst="chevron">
            <a:avLst>
              <a:gd name="adj" fmla="val 49181"/>
            </a:avLst>
          </a:prstGeom>
          <a:solidFill>
            <a:srgbClr val="3E8BCA"/>
          </a:solidFill>
          <a:ln>
            <a:noFill/>
          </a:ln>
          <a:effectLst>
            <a:outerShdw dist="17961" dir="2700000" algn="ctr" rotWithShape="0">
              <a:schemeClr val="bg2"/>
            </a:outerShdw>
          </a:effectLst>
          <a:extLst>
            <a:ext uri="{91240B29-F687-4F45-9708-019B960494DF}">
              <a14:hiddenLine xmlns:a14="http://schemas.microsoft.com/office/drawing/2010/main" w="9525">
                <a:solidFill>
                  <a:srgbClr val="003300"/>
                </a:solidFill>
                <a:miter lim="800000"/>
                <a:headEnd/>
                <a:tailEnd/>
              </a14:hiddenLine>
            </a:ext>
          </a:extLst>
        </p:spPr>
        <p:txBody>
          <a:bodyPr vert="horz" wrap="square" lIns="91440" tIns="45720" rIns="91440" bIns="45720" numCol="1" anchor="ctr" anchorCtr="0" compatLnSpc="1">
            <a:spAutoFit/>
          </a:bodyPr>
          <a:lstStyle/>
          <a:p>
            <a:endParaRPr lang="zh-CN" altLang="en-US"/>
          </a:p>
        </p:txBody>
      </p:sp>
      <p:sp>
        <p:nvSpPr>
          <p:cNvPr id="11" name="Text Box 6"/>
          <p:cNvSpPr txBox="1">
            <a:spLocks noChangeArrowheads="1"/>
          </p:cNvSpPr>
          <p:nvPr userDrawn="1"/>
        </p:nvSpPr>
        <p:spPr bwMode="auto">
          <a:xfrm>
            <a:off x="603250" y="44624"/>
            <a:ext cx="8999538" cy="3968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第五单元　实用性阅读与交流</a:t>
            </a:r>
            <a:r>
              <a:rPr kumimoji="0" lang="en-US" altLang="zh-CN"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a:t>
            </a: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三</a:t>
            </a:r>
            <a:r>
              <a:rPr kumimoji="0" lang="en-US" altLang="zh-CN"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a:t>
            </a: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抱负与使命</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055" name="Picture 7" descr="下一页">
            <a:hlinkClick r:id="" action="ppaction://hlinkshowjump?jump=nextslide"/>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1764963" y="6516861"/>
            <a:ext cx="280987" cy="28098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上一页">
            <a:hlinkClick r:id="" action="ppaction://hlinkshowjump?jump=previousslide"/>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0631488" y="6516861"/>
            <a:ext cx="280987" cy="280988"/>
          </a:xfrm>
          <a:prstGeom prst="rect">
            <a:avLst/>
          </a:prstGeom>
          <a:noFill/>
          <a:extLst>
            <a:ext uri="{909E8E84-426E-40DD-AFC4-6F175D3DCCD1}">
              <a14:hiddenFill xmlns:a14="http://schemas.microsoft.com/office/drawing/2010/main">
                <a:solidFill>
                  <a:srgbClr val="FFFFFF"/>
                </a:solidFill>
              </a14:hiddenFill>
            </a:ext>
          </a:extLst>
        </p:spPr>
      </p:pic>
      <p:sp>
        <p:nvSpPr>
          <p:cNvPr id="13" name="Line 10"/>
          <p:cNvSpPr>
            <a:spLocks noChangeShapeType="1"/>
          </p:cNvSpPr>
          <p:nvPr userDrawn="1"/>
        </p:nvSpPr>
        <p:spPr bwMode="auto">
          <a:xfrm>
            <a:off x="0" y="471661"/>
            <a:ext cx="12190413" cy="0"/>
          </a:xfrm>
          <a:prstGeom prst="line">
            <a:avLst/>
          </a:prstGeom>
          <a:noFill/>
          <a:ln w="9525">
            <a:solidFill>
              <a:srgbClr val="2B74B8"/>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Text Box 9"/>
          <p:cNvSpPr txBox="1">
            <a:spLocks noChangeArrowheads="1"/>
          </p:cNvSpPr>
          <p:nvPr userDrawn="1"/>
        </p:nvSpPr>
        <p:spPr bwMode="auto">
          <a:xfrm>
            <a:off x="8615486" y="79549"/>
            <a:ext cx="3081337" cy="33655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mn-lt"/>
                <a:ea typeface="微软雅黑" panose="020B0503020204020204" pitchFamily="34" charset="-122"/>
              </a:rPr>
              <a:t>语文（必修</a:t>
            </a:r>
            <a:r>
              <a:rPr kumimoji="0" lang="en-US" altLang="zh-CN" sz="1600" b="0" i="0" u="none" strike="noStrike" cap="none" normalizeH="0" baseline="0" smtClean="0">
                <a:ln>
                  <a:noFill/>
                </a:ln>
                <a:solidFill>
                  <a:schemeClr val="tx1"/>
                </a:solidFill>
                <a:effectLst/>
                <a:latin typeface="+mj-ea"/>
                <a:ea typeface="+mj-ea"/>
              </a:rPr>
              <a:t>·</a:t>
            </a:r>
            <a:r>
              <a:rPr kumimoji="0" lang="zh-CN" altLang="en-US" sz="1600" b="0" i="0" u="none" strike="noStrike" cap="none" normalizeH="0" baseline="0" smtClean="0">
                <a:ln>
                  <a:noFill/>
                </a:ln>
                <a:solidFill>
                  <a:schemeClr val="tx1"/>
                </a:solidFill>
                <a:effectLst/>
                <a:latin typeface="+mn-lt"/>
                <a:ea typeface="微软雅黑" panose="020B0503020204020204" pitchFamily="34" charset="-122"/>
              </a:rPr>
              <a:t>下册 </a:t>
            </a:r>
            <a:r>
              <a:rPr kumimoji="0" lang="en-US" altLang="zh-CN" sz="1600" b="0" i="0" u="none" strike="noStrike" cap="none" normalizeH="0" baseline="0" smtClean="0">
                <a:ln>
                  <a:noFill/>
                </a:ln>
                <a:solidFill>
                  <a:schemeClr val="tx1"/>
                </a:solidFill>
                <a:effectLst/>
                <a:latin typeface="+mn-lt"/>
                <a:ea typeface="微软雅黑" panose="020B0503020204020204" pitchFamily="34" charset="-122"/>
              </a:rPr>
              <a:t>RJ</a:t>
            </a:r>
            <a:r>
              <a:rPr kumimoji="0" lang="zh-CN" altLang="en-US" sz="1600" b="0" i="0" u="none" strike="noStrike" cap="none" normalizeH="0" baseline="0" smtClean="0">
                <a:ln>
                  <a:noFill/>
                </a:ln>
                <a:solidFill>
                  <a:schemeClr val="tx1"/>
                </a:solidFill>
                <a:effectLst/>
                <a:latin typeface="+mn-lt"/>
                <a:ea typeface="微软雅黑" panose="020B0503020204020204" pitchFamily="34" charset="-122"/>
              </a:rPr>
              <a:t>）</a:t>
            </a:r>
            <a:endParaRPr kumimoji="0" lang="zh-CN" sz="1800" b="0" i="0" u="none" strike="noStrike" cap="none" normalizeH="0" baseline="0" smtClean="0">
              <a:ln>
                <a:noFill/>
              </a:ln>
              <a:solidFill>
                <a:schemeClr val="tx1"/>
              </a:solidFill>
              <a:effectLst/>
              <a:latin typeface="+mn-lt"/>
              <a:ea typeface="微软雅黑" panose="020B0503020204020204" pitchFamily="34"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098" name="Picture 2" descr="图片7"/>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467" y="3048000"/>
            <a:ext cx="3071813"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图片10"/>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8492067" y="2274888"/>
            <a:ext cx="3706813" cy="4583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NUL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7.e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8.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9.emf"/></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NUL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file:///G:\&#23567;&#26679;\2020&#24180;&#26032;&#25945;&#26448;&#25919;&#27835;&#24517;&#20462;3(&#25945;&#24072;&#20070;)&#20570;&#35838;&#20214;\zsd.tif" TargetMode="External"/><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file:///G:\&#23567;&#26679;\2020&#24180;&#26032;&#25945;&#26448;&#35821;&#25991;&#24517;&#20462;&#19979;&#20876;&#20570;&#35838;&#20214;\&#32771;&#28857;&#38142;&#25509;.TIF"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file:///G:\&#23567;&#26679;\2020&#24180;&#26032;&#25945;&#26448;&#35821;&#25991;&#24517;&#20462;&#19979;&#20876;&#20570;&#35838;&#20214;\&#32771;&#28857;&#35299;&#35835;.TIF"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file:///G:\&#23567;&#26679;\2020&#24180;&#26032;&#25945;&#26448;&#35821;&#25991;&#24517;&#20462;&#19979;&#20876;&#20570;&#35838;&#20214;\&#25216;&#27861;&#25915;&#30053;.TIF"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261938" y="1341438"/>
            <a:ext cx="10153650" cy="144526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4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黑体" panose="02010609060101010101" pitchFamily="2" charset="-122"/>
              </a:rPr>
              <a:t>第五单元　实用性阅读与交流</a:t>
            </a:r>
            <a:r>
              <a:rPr kumimoji="0" lang="en-US" altLang="zh-CN" sz="44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黑体" panose="02010609060101010101" pitchFamily="2" charset="-122"/>
              </a:rPr>
              <a:t>(</a:t>
            </a:r>
            <a:r>
              <a:rPr kumimoji="0" lang="zh-CN" altLang="en-US" sz="44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黑体" panose="02010609060101010101" pitchFamily="2" charset="-122"/>
              </a:rPr>
              <a:t>三</a:t>
            </a:r>
            <a:r>
              <a:rPr kumimoji="0" lang="en-US" altLang="zh-CN" sz="44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黑体" panose="02010609060101010101" pitchFamily="2" charset="-122"/>
              </a:rPr>
              <a:t>)•</a:t>
            </a:r>
            <a:r>
              <a:rPr kumimoji="0" lang="zh-CN" altLang="en-US" sz="44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黑体" panose="02010609060101010101" pitchFamily="2" charset="-122"/>
              </a:rPr>
              <a:t>抱负与使命</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420938"/>
            <a:ext cx="12190413" cy="9220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5400" b="1" i="0" u="none" strike="noStrike" cap="none" normalizeH="0" baseline="0" smtClean="0">
                <a:ln>
                  <a:noFill/>
                </a:ln>
                <a:solidFill>
                  <a:srgbClr val="FF6600"/>
                </a:solidFill>
                <a:effectLst/>
                <a:latin typeface="Times New Roman" panose="02020603050405020304" pitchFamily="18" charset="0"/>
                <a:ea typeface="黑体" panose="02010609060101010101" pitchFamily="2" charset="-122"/>
              </a:rPr>
              <a:t>预习</a:t>
            </a:r>
            <a:r>
              <a:rPr kumimoji="0" lang="en-US" altLang="zh-CN" sz="5400" b="1" i="0" u="none" strike="noStrike" cap="none" normalizeH="0" baseline="0" smtClean="0">
                <a:ln>
                  <a:noFill/>
                </a:ln>
                <a:solidFill>
                  <a:srgbClr val="FF6600"/>
                </a:solidFill>
                <a:effectLst/>
                <a:latin typeface="+mj-ea"/>
                <a:ea typeface="+mj-ea"/>
              </a:rPr>
              <a:t>•</a:t>
            </a:r>
            <a:r>
              <a:rPr kumimoji="0" lang="zh-CN" altLang="en-US" sz="5400" b="1" i="0" u="none" strike="noStrike" cap="none" normalizeH="0" baseline="0" smtClean="0">
                <a:ln>
                  <a:noFill/>
                </a:ln>
                <a:solidFill>
                  <a:srgbClr val="FF6600"/>
                </a:solidFill>
                <a:effectLst/>
                <a:latin typeface="Times New Roman" panose="02020603050405020304" pitchFamily="18" charset="0"/>
                <a:ea typeface="黑体" panose="02010609060101010101" pitchFamily="2" charset="-122"/>
              </a:rPr>
              <a:t>语言建构与运用</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6147" name="Picture 3" descr="图片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106" y="3074988"/>
            <a:ext cx="3071813" cy="3810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图片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136831" y="0"/>
            <a:ext cx="2071688" cy="25606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a:spLocks noGrp="1"/>
          </p:cNvSpPr>
          <p:nvPr>
            <p:ph idx="1"/>
          </p:nvPr>
        </p:nvSpPr>
        <p:spPr>
          <a:xfrm>
            <a:off x="406574" y="1558204"/>
            <a:ext cx="11382863" cy="1899285"/>
          </a:xfrm>
        </p:spPr>
        <p:txBody>
          <a:bodyPr/>
          <a:lstStyle/>
          <a:p>
            <a:pPr indent="713740">
              <a:tabLst>
                <a:tab pos="4114800" algn="l"/>
                <a:tab pos="5715000" algn="l"/>
                <a:tab pos="8229600" algn="l"/>
              </a:tabLst>
            </a:pPr>
            <a:r>
              <a:rPr lang="en-US" altLang="zh-CN" kern="100">
                <a:ea typeface="黑体" panose="02010609060101010101" pitchFamily="2" charset="-122"/>
                <a:cs typeface="Courier New" panose="02070309020205020404"/>
              </a:rPr>
              <a:t>1</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作者简介</a:t>
            </a:r>
            <a:endParaRPr lang="zh-CN" altLang="zh-CN" sz="1050" kern="100">
              <a:latin typeface="宋体" panose="02010600030101010101" pitchFamily="2" charset="-122"/>
              <a:cs typeface="Courier New" panose="02070309020205020404"/>
            </a:endParaRPr>
          </a:p>
          <a:p>
            <a:pPr indent="713740" algn="ctr">
              <a:tabLst>
                <a:tab pos="4114800" algn="l"/>
                <a:tab pos="5715000" algn="l"/>
                <a:tab pos="8229600" algn="l"/>
              </a:tabLst>
            </a:pPr>
            <a:r>
              <a:rPr lang="zh-CN" altLang="zh-CN" kern="100">
                <a:cs typeface="Times New Roman" panose="02020603050405020304"/>
              </a:rPr>
              <a:t>马克思主义的创始人</a:t>
            </a:r>
            <a:r>
              <a:rPr lang="en-US" altLang="zh-CN" kern="100">
                <a:cs typeface="Courier New" panose="02070309020205020404"/>
              </a:rPr>
              <a:t>——</a:t>
            </a:r>
            <a:r>
              <a:rPr lang="zh-CN" altLang="zh-CN" kern="100">
                <a:cs typeface="Times New Roman" panose="02020603050405020304"/>
              </a:rPr>
              <a:t>马克思</a:t>
            </a:r>
            <a:endParaRPr lang="zh-CN" altLang="zh-CN" sz="1050" kern="100">
              <a:latin typeface="宋体" panose="02010600030101010101" pitchFamily="2" charset="-122"/>
              <a:cs typeface="Courier New" panose="02070309020205020404"/>
            </a:endParaRPr>
          </a:p>
          <a:p>
            <a:endParaRPr lang="zh-CN" altLang="en-US"/>
          </a:p>
        </p:txBody>
      </p:sp>
      <p:pic>
        <p:nvPicPr>
          <p:cNvPr id="10" name="Picture 3" descr="fxb"/>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33543" y="692696"/>
            <a:ext cx="2751587" cy="802693"/>
          </a:xfrm>
          <a:prstGeom prst="rect">
            <a:avLst/>
          </a:prstGeom>
          <a:noFill/>
          <a:extLst>
            <a:ext uri="{909E8E84-426E-40DD-AFC4-6F175D3DCCD1}">
              <a14:hiddenFill xmlns:a14="http://schemas.microsoft.com/office/drawing/2010/main">
                <a:solidFill>
                  <a:srgbClr val="FFFFFF"/>
                </a:solidFill>
              </a14:hiddenFill>
            </a:ext>
          </a:extLst>
        </p:spPr>
      </p:pic>
      <p:sp>
        <p:nvSpPr>
          <p:cNvPr id="11" name="内容占位符 2"/>
          <p:cNvSpPr txBox="1"/>
          <p:nvPr/>
        </p:nvSpPr>
        <p:spPr>
          <a:xfrm>
            <a:off x="4798800" y="715541"/>
            <a:ext cx="2099118" cy="694055"/>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r>
              <a:rPr lang="zh-CN" altLang="zh-CN" kern="100">
                <a:ea typeface="方正宋黑_GBK"/>
                <a:cs typeface="Times New Roman" panose="02020603050405020304"/>
              </a:rPr>
              <a:t>课前预习</a:t>
            </a:r>
            <a:endParaRPr lang="zh-CN" altLang="en-US"/>
          </a:p>
        </p:txBody>
      </p:sp>
      <p:pic>
        <p:nvPicPr>
          <p:cNvPr id="5" name="Picture 2" descr="AA27.TIF"/>
          <p:cNvPicPr>
            <a:picLocks noChangeAspect="1" noChangeArrowheads="1"/>
          </p:cNvPicPr>
          <p:nvPr/>
        </p:nvPicPr>
        <p:blipFill>
          <a:blip r:embed="rId3" r:link="rId4" cstate="print">
            <a:extLst>
              <a:ext uri="{28A0092B-C50C-407E-A947-70E740481C1C}">
                <a14:useLocalDpi xmlns:a14="http://schemas.microsoft.com/office/drawing/2010/main" val="0"/>
              </a:ext>
            </a:extLst>
          </a:blip>
          <a:stretch>
            <a:fillRect/>
          </a:stretch>
        </p:blipFill>
        <p:spPr bwMode="auto">
          <a:xfrm>
            <a:off x="8975526" y="2276872"/>
            <a:ext cx="2880320" cy="402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内容占位符 2"/>
          <p:cNvSpPr txBox="1"/>
          <p:nvPr/>
        </p:nvSpPr>
        <p:spPr>
          <a:xfrm>
            <a:off x="406575" y="2924944"/>
            <a:ext cx="8424936" cy="2501900"/>
          </a:xfrm>
          <a:prstGeom prst="rect">
            <a:avLst/>
          </a:prstGeom>
        </p:spPr>
        <p:txBody>
          <a:bodyPr vert="horz" wrap="square" lIns="91440" tIns="45720" rIns="91440" bIns="45720" rtlCol="0">
            <a:spAutoFit/>
          </a:bodyPr>
          <a:lstStyle>
            <a:lvl1pPr marL="0" indent="719455" algn="just" defTabSz="903605" rtl="0" eaLnBrk="1" latinLnBrk="0" hangingPunct="0">
              <a:lnSpc>
                <a:spcPct val="140000"/>
              </a:lnSpc>
              <a:spcBef>
                <a:spcPct val="0"/>
              </a:spcBef>
              <a:buFontTx/>
              <a:buNone/>
              <a:tabLst>
                <a:tab pos="5648325" algn="l"/>
                <a:tab pos="10046970" algn="l"/>
              </a:tabLst>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13740">
              <a:tabLst>
                <a:tab pos="4114800" algn="l"/>
                <a:tab pos="5715000" algn="l"/>
                <a:tab pos="8229600" algn="l"/>
              </a:tabLst>
            </a:pPr>
            <a:r>
              <a:rPr lang="zh-CN" altLang="zh-CN" kern="100">
                <a:ea typeface="楷体_GB2312"/>
                <a:cs typeface="Times New Roman" panose="02020603050405020304"/>
              </a:rPr>
              <a:t>马克思</a:t>
            </a:r>
            <a:r>
              <a:rPr lang="en-US" altLang="zh-CN" kern="100">
                <a:ea typeface="楷体_GB2312"/>
              </a:rPr>
              <a:t>(1818—1883)</a:t>
            </a:r>
            <a:r>
              <a:rPr lang="zh-CN" altLang="zh-CN" kern="100">
                <a:ea typeface="楷体_GB2312"/>
                <a:cs typeface="Times New Roman" panose="02020603050405020304"/>
              </a:rPr>
              <a:t>犹太裔德国人，近代政治经济学家、哲学家、社会活动家、革命理论家。他的观点在社会科学和社会政治运动的发展中扮演了重要的角色和作用。</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r>
              <a:rPr lang="zh-CN" altLang="zh-CN" kern="100">
                <a:ea typeface="楷体_GB2312"/>
                <a:cs typeface="Times New Roman" panose="02020603050405020304"/>
              </a:rPr>
              <a:t>他一生著述颇丰，主要著作有《</a:t>
            </a:r>
            <a:r>
              <a:rPr lang="en-US" altLang="zh-CN" kern="100">
                <a:ea typeface="楷体_GB2312"/>
                <a:cs typeface="Courier New" panose="02070309020205020404"/>
              </a:rPr>
              <a:t>1844</a:t>
            </a:r>
            <a:r>
              <a:rPr lang="zh-CN" altLang="zh-CN" kern="100">
                <a:ea typeface="楷体_GB2312"/>
                <a:cs typeface="Times New Roman" panose="02020603050405020304"/>
              </a:rPr>
              <a:t>年经济学哲学手稿》《神圣家族》</a:t>
            </a:r>
            <a:r>
              <a:rPr lang="en-US" altLang="zh-CN" kern="100">
                <a:ea typeface="楷体_GB2312"/>
                <a:cs typeface="Courier New" panose="02070309020205020404"/>
              </a:rPr>
              <a:t>(1844</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、《共产党宣言》</a:t>
            </a:r>
            <a:r>
              <a:rPr lang="en-US" altLang="zh-CN" kern="100">
                <a:ea typeface="楷体_GB2312"/>
                <a:cs typeface="Courier New" panose="02070309020205020404"/>
              </a:rPr>
              <a:t>(1848</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、《哲学的贫困》</a:t>
            </a:r>
            <a:r>
              <a:rPr lang="en-US" altLang="zh-CN" kern="100">
                <a:ea typeface="楷体_GB2312"/>
                <a:cs typeface="Courier New" panose="02070309020205020404"/>
              </a:rPr>
              <a:t>(1847</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、《法兰西阶级斗争》</a:t>
            </a:r>
            <a:r>
              <a:rPr lang="en-US" altLang="zh-CN" kern="100">
                <a:ea typeface="楷体_GB2312"/>
                <a:cs typeface="Courier New" panose="02070309020205020404"/>
              </a:rPr>
              <a:t>(1850</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、《路易</a:t>
            </a:r>
            <a:r>
              <a:rPr lang="en-US" altLang="zh-CN" kern="100">
                <a:ea typeface="楷体_GB2312"/>
                <a:cs typeface="Courier New" panose="02070309020205020404"/>
              </a:rPr>
              <a:t>·</a:t>
            </a:r>
            <a:r>
              <a:rPr lang="zh-CN" altLang="zh-CN" kern="100">
                <a:ea typeface="楷体_GB2312"/>
                <a:cs typeface="Times New Roman" panose="02020603050405020304"/>
              </a:rPr>
              <a:t>波拿巴的雾月十八日》</a:t>
            </a:r>
            <a:r>
              <a:rPr lang="en-US" altLang="zh-CN" kern="100">
                <a:ea typeface="楷体_GB2312"/>
                <a:cs typeface="Courier New" panose="02070309020205020404"/>
              </a:rPr>
              <a:t>(1852</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、《资本论</a:t>
            </a:r>
            <a:r>
              <a:rPr lang="en-US" altLang="zh-CN" kern="100">
                <a:ea typeface="楷体_GB2312"/>
                <a:cs typeface="Courier New" panose="02070309020205020404"/>
              </a:rPr>
              <a:t>·</a:t>
            </a:r>
            <a:r>
              <a:rPr lang="zh-CN" altLang="zh-CN" kern="100">
                <a:ea typeface="楷体_GB2312"/>
                <a:cs typeface="Times New Roman" panose="02020603050405020304"/>
              </a:rPr>
              <a:t>第一卷》</a:t>
            </a:r>
            <a:r>
              <a:rPr lang="en-US" altLang="zh-CN" kern="100">
                <a:ea typeface="楷体_GB2312"/>
                <a:cs typeface="Courier New" panose="02070309020205020404"/>
              </a:rPr>
              <a:t>(1867</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、《法兰西内战》</a:t>
            </a:r>
            <a:r>
              <a:rPr lang="en-US" altLang="zh-CN" kern="100">
                <a:ea typeface="楷体_GB2312"/>
                <a:cs typeface="Courier New" panose="02070309020205020404"/>
              </a:rPr>
              <a:t>(1871</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、《哥达纲领批判》</a:t>
            </a:r>
            <a:r>
              <a:rPr lang="en-US" altLang="zh-CN" kern="100">
                <a:ea typeface="楷体_GB2312"/>
                <a:cs typeface="Courier New" panose="02070309020205020404"/>
              </a:rPr>
              <a:t>(1875</a:t>
            </a:r>
            <a:r>
              <a:rPr lang="zh-CN" altLang="zh-CN" kern="100">
                <a:ea typeface="楷体_GB2312"/>
                <a:cs typeface="Times New Roman" panose="02020603050405020304"/>
              </a:rPr>
              <a:t>年</a:t>
            </a:r>
            <a:r>
              <a:rPr lang="en-US" altLang="zh-CN" kern="100">
                <a:ea typeface="楷体_GB2312"/>
                <a:cs typeface="Courier New" panose="02070309020205020404"/>
              </a:rPr>
              <a:t>)</a:t>
            </a:r>
            <a:r>
              <a:rPr lang="zh-CN" altLang="zh-CN" kern="100">
                <a:ea typeface="楷体_GB2312"/>
                <a:cs typeface="Times New Roman" panose="02020603050405020304"/>
              </a:rPr>
              <a:t>等；他的一些著作是与其挚友、同为德国革命社会主义者弗雷德里希</a:t>
            </a:r>
            <a:r>
              <a:rPr lang="en-US" altLang="zh-CN" kern="100">
                <a:ea typeface="楷体_GB2312"/>
                <a:cs typeface="Courier New" panose="02070309020205020404"/>
              </a:rPr>
              <a:t>·</a:t>
            </a:r>
            <a:r>
              <a:rPr lang="zh-CN" altLang="zh-CN" kern="100">
                <a:ea typeface="楷体_GB2312"/>
                <a:cs typeface="Times New Roman" panose="02020603050405020304"/>
              </a:rPr>
              <a:t>恩格斯共同完成。马克思的一生是伟大光辉的一生。他和恩格斯共同创立的科学社会主义，是指引全世界劳动人民为实现社会主义和共产主义伟大理想而进行斗争的理论武器和行动指南方针。</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5" y="692696"/>
            <a:ext cx="8928992" cy="4310380"/>
          </a:xfrm>
        </p:spPr>
        <p:txBody>
          <a:bodyPr/>
          <a:lstStyle/>
          <a:p>
            <a:pPr indent="713740" algn="ctr">
              <a:tabLst>
                <a:tab pos="4114800" algn="l"/>
                <a:tab pos="5715000" algn="l"/>
                <a:tab pos="8229600" algn="l"/>
              </a:tabLst>
            </a:pPr>
            <a:r>
              <a:rPr lang="zh-CN" altLang="zh-CN" kern="100">
                <a:cs typeface="Times New Roman" panose="02020603050405020304"/>
              </a:rPr>
              <a:t>国际工人运动领袖</a:t>
            </a:r>
            <a:r>
              <a:rPr lang="en-US" altLang="zh-CN" kern="100">
                <a:cs typeface="Courier New" panose="02070309020205020404"/>
              </a:rPr>
              <a:t>——</a:t>
            </a:r>
            <a:r>
              <a:rPr lang="zh-CN" altLang="zh-CN" kern="100">
                <a:cs typeface="Times New Roman" panose="02020603050405020304"/>
              </a:rPr>
              <a:t>恩格斯</a:t>
            </a:r>
            <a:endParaRPr lang="zh-CN" altLang="zh-CN" sz="1050" kern="100">
              <a:latin typeface="宋体" panose="02010600030101010101" pitchFamily="2" charset="-122"/>
              <a:cs typeface="Courier New" panose="02070309020205020404"/>
            </a:endParaRPr>
          </a:p>
          <a:p>
            <a:r>
              <a:rPr lang="zh-CN" altLang="zh-CN" kern="100">
                <a:ea typeface="楷体_GB2312"/>
                <a:cs typeface="Times New Roman" panose="02020603050405020304"/>
              </a:rPr>
              <a:t>恩格斯</a:t>
            </a:r>
            <a:r>
              <a:rPr lang="en-US" altLang="zh-CN" kern="100">
                <a:ea typeface="楷体_GB2312"/>
              </a:rPr>
              <a:t>(1820—1895)</a:t>
            </a:r>
            <a:r>
              <a:rPr lang="zh-CN" altLang="zh-CN" kern="100">
                <a:ea typeface="楷体_GB2312"/>
                <a:cs typeface="Times New Roman" panose="02020603050405020304"/>
              </a:rPr>
              <a:t>德国哲学家、思想家、革命家，国际共产主义运动的伟大导师和领袖、近代共产主义的奠基人。他是马克思主义的创始人之一，还是马克思的亲密战友，和马克思共同撰写了《共产党宣言》，共同创立了科学共产主义理论；</a:t>
            </a:r>
            <a:r>
              <a:rPr lang="en-US" altLang="zh-CN" kern="100">
                <a:ea typeface="楷体_GB2312"/>
              </a:rPr>
              <a:t>19</a:t>
            </a:r>
            <a:r>
              <a:rPr lang="zh-CN" altLang="zh-CN" kern="100">
                <a:ea typeface="楷体_GB2312"/>
                <a:cs typeface="Times New Roman" panose="02020603050405020304"/>
              </a:rPr>
              <a:t>世纪</a:t>
            </a:r>
            <a:r>
              <a:rPr lang="en-US" altLang="zh-CN" kern="100">
                <a:ea typeface="楷体_GB2312"/>
              </a:rPr>
              <a:t>60</a:t>
            </a:r>
            <a:r>
              <a:rPr lang="zh-CN" altLang="zh-CN" kern="100">
                <a:ea typeface="楷体_GB2312"/>
                <a:cs typeface="Times New Roman" panose="02020603050405020304"/>
              </a:rPr>
              <a:t>年代积极参加了第一国际的领导工作。</a:t>
            </a:r>
            <a:endParaRPr lang="zh-CN" altLang="en-US"/>
          </a:p>
        </p:txBody>
      </p:sp>
      <p:pic>
        <p:nvPicPr>
          <p:cNvPr id="3074" name="Picture 2" descr="AA28.TIF"/>
          <p:cNvPicPr>
            <a:picLocks noChangeAspect="1" noChangeArrowheads="1"/>
          </p:cNvPicPr>
          <p:nvPr/>
        </p:nvPicPr>
        <p:blipFill>
          <a:blip r:embed="rId2" r:link="rId3" cstate="print">
            <a:extLst>
              <a:ext uri="{28A0092B-C50C-407E-A947-70E740481C1C}">
                <a14:useLocalDpi xmlns:a14="http://schemas.microsoft.com/office/drawing/2010/main" val="0"/>
              </a:ext>
            </a:extLst>
          </a:blip>
          <a:stretch>
            <a:fillRect/>
          </a:stretch>
        </p:blipFill>
        <p:spPr bwMode="auto">
          <a:xfrm>
            <a:off x="9335566" y="1052736"/>
            <a:ext cx="2499776" cy="364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268760"/>
            <a:ext cx="11382863" cy="3707765"/>
          </a:xfrm>
        </p:spPr>
        <p:txBody>
          <a:bodyPr/>
          <a:lstStyle/>
          <a:p>
            <a:pPr indent="713740">
              <a:tabLst>
                <a:tab pos="4114800" algn="l"/>
                <a:tab pos="5715000" algn="l"/>
                <a:tab pos="8229600" algn="l"/>
              </a:tabLst>
            </a:pPr>
            <a:r>
              <a:rPr lang="en-US" altLang="zh-CN" kern="100">
                <a:ea typeface="楷体_GB2312"/>
                <a:cs typeface="Courier New" panose="02070309020205020404"/>
              </a:rPr>
              <a:t>1883</a:t>
            </a:r>
            <a:r>
              <a:rPr lang="zh-CN" altLang="zh-CN" kern="100">
                <a:ea typeface="楷体_GB2312"/>
                <a:cs typeface="Times New Roman" panose="02020603050405020304"/>
              </a:rPr>
              <a:t>年马克思逝世后，他承担整理和出版《资本论》遗稿的工作，</a:t>
            </a:r>
            <a:r>
              <a:rPr lang="en-US" altLang="zh-CN" kern="100">
                <a:ea typeface="楷体_GB2312"/>
                <a:cs typeface="Courier New" panose="02070309020205020404"/>
              </a:rPr>
              <a:t>1889</a:t>
            </a:r>
            <a:r>
              <a:rPr lang="zh-CN" altLang="zh-CN" kern="100">
                <a:ea typeface="楷体_GB2312"/>
                <a:cs typeface="Times New Roman" panose="02020603050405020304"/>
              </a:rPr>
              <a:t>年恩格斯领导建立了第二国际，同各种各样机会主义进行坚决斗争，捍卫和丰富了马克思主义，使国际工人运动得到了广阔的发展。</a:t>
            </a:r>
            <a:r>
              <a:rPr lang="en-US" altLang="zh-CN" kern="100">
                <a:ea typeface="楷体_GB2312"/>
                <a:cs typeface="Courier New" panose="02070309020205020404"/>
              </a:rPr>
              <a:t>1895</a:t>
            </a:r>
            <a:r>
              <a:rPr lang="zh-CN" altLang="zh-CN" kern="100">
                <a:ea typeface="楷体_GB2312"/>
                <a:cs typeface="Times New Roman" panose="02020603050405020304"/>
              </a:rPr>
              <a:t>年</a:t>
            </a:r>
            <a:r>
              <a:rPr lang="en-US" altLang="zh-CN" kern="100">
                <a:ea typeface="楷体_GB2312"/>
                <a:cs typeface="Courier New" panose="02070309020205020404"/>
              </a:rPr>
              <a:t>8</a:t>
            </a:r>
            <a:r>
              <a:rPr lang="zh-CN" altLang="zh-CN" kern="100">
                <a:ea typeface="楷体_GB2312"/>
                <a:cs typeface="Times New Roman" panose="02020603050405020304"/>
              </a:rPr>
              <a:t>月</a:t>
            </a:r>
            <a:r>
              <a:rPr lang="en-US" altLang="zh-CN" kern="100">
                <a:ea typeface="楷体_GB2312"/>
                <a:cs typeface="Courier New" panose="02070309020205020404"/>
              </a:rPr>
              <a:t>5</a:t>
            </a:r>
            <a:r>
              <a:rPr lang="zh-CN" altLang="zh-CN" kern="100">
                <a:ea typeface="楷体_GB2312"/>
                <a:cs typeface="Times New Roman" panose="02020603050405020304"/>
              </a:rPr>
              <a:t>日病逝于伦敦。主要作品有《反杜林论》《路德维希</a:t>
            </a:r>
            <a:r>
              <a:rPr lang="en-US" altLang="zh-CN" kern="100">
                <a:ea typeface="楷体_GB2312"/>
                <a:cs typeface="Courier New" panose="02070309020205020404"/>
              </a:rPr>
              <a:t>·</a:t>
            </a:r>
            <a:r>
              <a:rPr lang="zh-CN" altLang="zh-CN" kern="100">
                <a:ea typeface="楷体_GB2312"/>
                <a:cs typeface="Times New Roman" panose="02020603050405020304"/>
              </a:rPr>
              <a:t>费尔巴哈和德国古典哲学的终结》《自然辩证法》《家庭、私有制和国家的起源》。</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Courier New" panose="02070309020205020404"/>
            </a:endParaRPr>
          </a:p>
          <a:p>
            <a:pPr indent="713740">
              <a:tabLst>
                <a:tab pos="4114800" algn="l"/>
                <a:tab pos="5715000" algn="l"/>
                <a:tab pos="8229600" algn="l"/>
              </a:tabLst>
            </a:pPr>
            <a:r>
              <a:rPr lang="en-US" altLang="zh-CN" kern="100" smtClean="0">
                <a:ea typeface="黑体" panose="02010609060101010101" pitchFamily="2" charset="-122"/>
                <a:cs typeface="Courier New" panose="02070309020205020404"/>
              </a:rPr>
              <a:t>2</a:t>
            </a:r>
            <a:r>
              <a:rPr lang="zh-CN" altLang="zh-CN" kern="100">
                <a:ea typeface="楷体_GB2312"/>
                <a:cs typeface="Times New Roman" panose="02020603050405020304"/>
              </a:rPr>
              <a:t>．</a:t>
            </a:r>
            <a:r>
              <a:rPr lang="zh-CN" altLang="zh-CN" kern="100">
                <a:ea typeface="黑体" panose="02010609060101010101" pitchFamily="2" charset="-122"/>
                <a:cs typeface="Times New Roman" panose="02020603050405020304"/>
              </a:rPr>
              <a:t>写作背景</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(1)</a:t>
            </a:r>
            <a:r>
              <a:rPr lang="zh-CN" altLang="zh-CN" kern="100">
                <a:cs typeface="Times New Roman" panose="02020603050405020304"/>
              </a:rPr>
              <a:t>《人民报》是宪章派的周报，</a:t>
            </a:r>
            <a:r>
              <a:rPr lang="en-US" altLang="zh-CN" kern="100">
                <a:cs typeface="Courier New" panose="02070309020205020404"/>
              </a:rPr>
              <a:t>1852</a:t>
            </a:r>
            <a:r>
              <a:rPr lang="zh-CN" altLang="zh-CN" kern="100">
                <a:cs typeface="Times New Roman" panose="02020603050405020304"/>
              </a:rPr>
              <a:t>年</a:t>
            </a:r>
            <a:r>
              <a:rPr lang="en-US" altLang="zh-CN" kern="100">
                <a:cs typeface="Courier New" panose="02070309020205020404"/>
              </a:rPr>
              <a:t>5</a:t>
            </a:r>
            <a:r>
              <a:rPr lang="zh-CN" altLang="zh-CN" kern="100">
                <a:cs typeface="Times New Roman" panose="02020603050405020304"/>
              </a:rPr>
              <a:t>月由革命的宪章运动的领袖之一，马克思和恩格斯的朋友厄</a:t>
            </a:r>
            <a:r>
              <a:rPr lang="en-US" altLang="zh-CN" kern="100">
                <a:cs typeface="Courier New" panose="02070309020205020404"/>
              </a:rPr>
              <a:t>·</a:t>
            </a:r>
            <a:r>
              <a:rPr lang="zh-CN" altLang="zh-CN" kern="100">
                <a:cs typeface="Times New Roman" panose="02020603050405020304"/>
              </a:rPr>
              <a:t>琼斯在伦敦创办。</a:t>
            </a:r>
            <a:r>
              <a:rPr lang="en-US" altLang="zh-CN" kern="100">
                <a:cs typeface="Courier New" panose="02070309020205020404"/>
              </a:rPr>
              <a:t>1852</a:t>
            </a:r>
            <a:r>
              <a:rPr lang="zh-CN" altLang="zh-CN" kern="100">
                <a:cs typeface="Times New Roman" panose="02020603050405020304"/>
              </a:rPr>
              <a:t>年</a:t>
            </a:r>
            <a:r>
              <a:rPr lang="en-US" altLang="zh-CN" kern="100">
                <a:cs typeface="Courier New" panose="02070309020205020404"/>
              </a:rPr>
              <a:t>10</a:t>
            </a:r>
            <a:r>
              <a:rPr lang="zh-CN" altLang="zh-CN" kern="100">
                <a:cs typeface="Times New Roman" panose="02020603050405020304"/>
              </a:rPr>
              <a:t>月至</a:t>
            </a:r>
            <a:r>
              <a:rPr lang="en-US" altLang="zh-CN" kern="100">
                <a:cs typeface="Courier New" panose="02070309020205020404"/>
              </a:rPr>
              <a:t>1856</a:t>
            </a:r>
            <a:r>
              <a:rPr lang="zh-CN" altLang="zh-CN" kern="100">
                <a:cs typeface="Times New Roman" panose="02020603050405020304"/>
              </a:rPr>
              <a:t>年</a:t>
            </a:r>
            <a:r>
              <a:rPr lang="en-US" altLang="zh-CN" kern="100">
                <a:cs typeface="Courier New" panose="02070309020205020404"/>
              </a:rPr>
              <a:t>12</a:t>
            </a:r>
            <a:r>
              <a:rPr lang="zh-CN" altLang="zh-CN" kern="100">
                <a:cs typeface="Times New Roman" panose="02020603050405020304"/>
              </a:rPr>
              <a:t>月马克思和恩格斯曾为该报撰稿，并对该报的编辑工作给以帮助。《人民报》除了刊登马克思和恩格斯专为该报撰写的一些文章外，还转载了他们在《纽约每日论坛报》上发表的最重要的文章</a:t>
            </a:r>
            <a:r>
              <a:rPr lang="zh-CN" altLang="zh-CN" kern="100" smtClean="0">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endParaRPr lang="en-US" altLang="zh-CN" kern="100" smtClean="0">
              <a:cs typeface="Times New Roman" panose="02020603050405020304"/>
            </a:endParaRPr>
          </a:p>
          <a:p>
            <a:r>
              <a:rPr lang="zh-CN" altLang="zh-CN" kern="100" smtClean="0">
                <a:cs typeface="Times New Roman" panose="02020603050405020304"/>
              </a:rPr>
              <a:t>在</a:t>
            </a:r>
            <a:r>
              <a:rPr lang="zh-CN" altLang="zh-CN" kern="100">
                <a:cs typeface="Times New Roman" panose="02020603050405020304"/>
              </a:rPr>
              <a:t>这个时期，该报始终捍卫工人阶级的利益和宣传社会主义思想。琼斯和资产阶级激进派的接近，使马克思和恩格斯停止了为《人民报》撰稿并使他们和琼斯的关系一度破裂，</a:t>
            </a:r>
            <a:r>
              <a:rPr lang="en-US" altLang="zh-CN" kern="100">
                <a:cs typeface="Courier New" panose="02070309020205020404"/>
              </a:rPr>
              <a:t>1858</a:t>
            </a:r>
            <a:r>
              <a:rPr lang="zh-CN" altLang="zh-CN" kern="100">
                <a:cs typeface="Times New Roman" panose="02020603050405020304"/>
              </a:rPr>
              <a:t>年</a:t>
            </a:r>
            <a:r>
              <a:rPr lang="en-US" altLang="zh-CN" kern="100">
                <a:cs typeface="Courier New" panose="02070309020205020404"/>
              </a:rPr>
              <a:t>6</a:t>
            </a:r>
            <a:r>
              <a:rPr lang="zh-CN" altLang="zh-CN" kern="100">
                <a:cs typeface="Times New Roman" panose="02020603050405020304"/>
              </a:rPr>
              <a:t>月该报转到了资产阶级实业家的手中。马克思被邀请作为伦敦的外国流亡革命人士的正式代表，出席</a:t>
            </a:r>
            <a:r>
              <a:rPr lang="en-US" altLang="zh-CN" kern="100">
                <a:cs typeface="Courier New" panose="02070309020205020404"/>
              </a:rPr>
              <a:t>1856</a:t>
            </a:r>
            <a:r>
              <a:rPr lang="zh-CN" altLang="zh-CN" kern="100">
                <a:cs typeface="Times New Roman" panose="02020603050405020304"/>
              </a:rPr>
              <a:t>年</a:t>
            </a:r>
            <a:r>
              <a:rPr lang="en-US" altLang="zh-CN" kern="100">
                <a:cs typeface="Courier New" panose="02070309020205020404"/>
              </a:rPr>
              <a:t>4</a:t>
            </a:r>
            <a:r>
              <a:rPr lang="zh-CN" altLang="zh-CN" kern="100">
                <a:cs typeface="Times New Roman" panose="02020603050405020304"/>
              </a:rPr>
              <a:t>月</a:t>
            </a:r>
            <a:r>
              <a:rPr lang="en-US" altLang="zh-CN" kern="100">
                <a:cs typeface="Courier New" panose="02070309020205020404"/>
              </a:rPr>
              <a:t>14</a:t>
            </a:r>
            <a:r>
              <a:rPr lang="zh-CN" altLang="zh-CN" kern="100">
                <a:cs typeface="Times New Roman" panose="02020603050405020304"/>
              </a:rPr>
              <a:t>日为纪念宪章派报纸《人民报》创刊四周年而举行的宴会。</a:t>
            </a:r>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r>
              <a:rPr lang="en-US" altLang="zh-CN" kern="100">
                <a:cs typeface="Courier New" panose="02070309020205020404"/>
              </a:rPr>
              <a:t>(2)1883</a:t>
            </a:r>
            <a:r>
              <a:rPr lang="zh-CN" altLang="zh-CN" kern="100">
                <a:cs typeface="Times New Roman" panose="02020603050405020304"/>
              </a:rPr>
              <a:t>年</a:t>
            </a:r>
            <a:r>
              <a:rPr lang="en-US" altLang="zh-CN" kern="100">
                <a:cs typeface="Courier New" panose="02070309020205020404"/>
              </a:rPr>
              <a:t>1</a:t>
            </a:r>
            <a:r>
              <a:rPr lang="zh-CN" altLang="zh-CN" kern="100">
                <a:cs typeface="Times New Roman" panose="02020603050405020304"/>
              </a:rPr>
              <a:t>月，马克思带着严重的支气管炎病，从英国南部的文特诺尔回到伦敦梅特兰公园路</a:t>
            </a:r>
            <a:r>
              <a:rPr lang="en-US" altLang="zh-CN" kern="100">
                <a:cs typeface="Courier New" panose="02070309020205020404"/>
              </a:rPr>
              <a:t>41</a:t>
            </a:r>
            <a:r>
              <a:rPr lang="zh-CN" altLang="zh-CN" kern="100">
                <a:cs typeface="Times New Roman" panose="02020603050405020304"/>
              </a:rPr>
              <a:t>号。这时并发的喉头炎使他几乎不能吞咽。</a:t>
            </a:r>
            <a:r>
              <a:rPr lang="en-US" altLang="zh-CN" kern="100">
                <a:cs typeface="Courier New" panose="02070309020205020404"/>
              </a:rPr>
              <a:t>2</a:t>
            </a:r>
            <a:r>
              <a:rPr lang="zh-CN" altLang="zh-CN" kern="100">
                <a:cs typeface="Times New Roman" panose="02020603050405020304"/>
              </a:rPr>
              <a:t>月间，他的肺部发生脓肿。经过一段时间的治疗，气管炎逐渐痊愈，吞咽食物也比较容易了。</a:t>
            </a:r>
            <a:r>
              <a:rPr lang="en-US" altLang="zh-CN" kern="100">
                <a:cs typeface="Courier New" panose="02070309020205020404"/>
              </a:rPr>
              <a:t>3</a:t>
            </a:r>
            <a:r>
              <a:rPr lang="zh-CN" altLang="zh-CN" kern="100">
                <a:cs typeface="Times New Roman" panose="02020603050405020304"/>
              </a:rPr>
              <a:t>月</a:t>
            </a:r>
            <a:r>
              <a:rPr lang="en-US" altLang="zh-CN" kern="100">
                <a:cs typeface="Courier New" panose="02070309020205020404"/>
              </a:rPr>
              <a:t>14</a:t>
            </a:r>
            <a:r>
              <a:rPr lang="zh-CN" altLang="zh-CN" kern="100">
                <a:cs typeface="Times New Roman" panose="02020603050405020304"/>
              </a:rPr>
              <a:t>日下午两点多钟，恩格斯到了马克思那里，护理马克思的女仆海伦走上楼去看了一下，下来对恩格斯说，马克思处在半睡眠状态。于是两人一起上楼去，当恩格斯走进马克思的卧室时，马克思已坐在自己的安乐椅上安详地与世长辞了，在他的写字台上，还放着《资本论》第三卷的第八次修改稿，这时距海伦离开房间不到两分钟光景</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fxb"/>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33543" y="692696"/>
            <a:ext cx="2751587" cy="802693"/>
          </a:xfrm>
          <a:prstGeom prst="rect">
            <a:avLst/>
          </a:prstGeom>
          <a:noFill/>
          <a:extLst>
            <a:ext uri="{909E8E84-426E-40DD-AFC4-6F175D3DCCD1}">
              <a14:hiddenFill xmlns:a14="http://schemas.microsoft.com/office/drawing/2010/main">
                <a:solidFill>
                  <a:srgbClr val="FFFFFF"/>
                </a:solidFill>
              </a14:hiddenFill>
            </a:ext>
          </a:extLst>
        </p:spPr>
      </p:pic>
      <p:sp>
        <p:nvSpPr>
          <p:cNvPr id="11" name="内容占位符 2"/>
          <p:cNvSpPr txBox="1"/>
          <p:nvPr/>
        </p:nvSpPr>
        <p:spPr>
          <a:xfrm>
            <a:off x="4798800" y="715541"/>
            <a:ext cx="2099118" cy="694055"/>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r>
              <a:rPr lang="zh-CN" altLang="zh-CN" kern="100">
                <a:ea typeface="方正宋黑_GBK"/>
                <a:cs typeface="Times New Roman" panose="02020603050405020304"/>
              </a:rPr>
              <a:t>基础梳理</a:t>
            </a:r>
            <a:endParaRPr lang="zh-CN" altLang="en-US"/>
          </a:p>
        </p:txBody>
      </p:sp>
      <p:graphicFrame>
        <p:nvGraphicFramePr>
          <p:cNvPr id="2" name="对象 1"/>
          <p:cNvGraphicFramePr>
            <a:graphicFrameLocks noChangeAspect="1"/>
          </p:cNvGraphicFramePr>
          <p:nvPr/>
        </p:nvGraphicFramePr>
        <p:xfrm>
          <a:off x="519113" y="1817688"/>
          <a:ext cx="11077575" cy="3200400"/>
        </p:xfrm>
        <a:graphic>
          <a:graphicData uri="http://schemas.openxmlformats.org/presentationml/2006/ole">
            <mc:AlternateContent xmlns:mc="http://schemas.openxmlformats.org/markup-compatibility/2006">
              <mc:Choice xmlns:v="urn:schemas-microsoft-com:vml" Requires="v">
                <p:oleObj spid="_x0000_s1041" name="文档" r:id="rId4" imgW="11164570" imgH="3230880" progId="Word.Document.8">
                  <p:embed/>
                </p:oleObj>
              </mc:Choice>
              <mc:Fallback>
                <p:oleObj name="文档" r:id="rId4" imgW="11164570" imgH="3230880" progId="Word.Document.8">
                  <p:embed/>
                  <p:pic>
                    <p:nvPicPr>
                      <p:cNvPr id="0" name="OLE substitute image"/>
                      <p:cNvPicPr/>
                      <p:nvPr/>
                    </p:nvPicPr>
                    <p:blipFill>
                      <a:blip r:embed="rId5"/>
                      <a:stretch>
                        <a:fillRect/>
                      </a:stretch>
                    </p:blipFill>
                    <p:spPr>
                      <a:xfrm>
                        <a:off x="519113" y="1817688"/>
                        <a:ext cx="11077575" cy="3200400"/>
                      </a:xfrm>
                      <a:prstGeom prst="rect">
                        <a:avLst/>
                      </a:prstGeom>
                    </p:spPr>
                  </p:pic>
                </p:oleObj>
              </mc:Fallback>
            </mc:AlternateContent>
          </a:graphicData>
        </a:graphic>
      </p:graphicFrame>
      <p:sp>
        <p:nvSpPr>
          <p:cNvPr id="8" name="Rectangle 3"/>
          <p:cNvSpPr>
            <a:spLocks noChangeArrowheads="1"/>
          </p:cNvSpPr>
          <p:nvPr/>
        </p:nvSpPr>
        <p:spPr bwMode="auto">
          <a:xfrm>
            <a:off x="2210838" y="2421513"/>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Rectangle 3"/>
          <p:cNvSpPr>
            <a:spLocks noChangeArrowheads="1"/>
          </p:cNvSpPr>
          <p:nvPr/>
        </p:nvSpPr>
        <p:spPr bwMode="auto">
          <a:xfrm>
            <a:off x="5769316" y="2421513"/>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3"/>
          <p:cNvSpPr>
            <a:spLocks noChangeArrowheads="1"/>
          </p:cNvSpPr>
          <p:nvPr/>
        </p:nvSpPr>
        <p:spPr bwMode="auto">
          <a:xfrm>
            <a:off x="9339630" y="2421513"/>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Rectangle 3"/>
          <p:cNvSpPr>
            <a:spLocks noChangeArrowheads="1"/>
          </p:cNvSpPr>
          <p:nvPr/>
        </p:nvSpPr>
        <p:spPr bwMode="auto">
          <a:xfrm>
            <a:off x="2282846" y="3050421"/>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Rectangle 3"/>
          <p:cNvSpPr>
            <a:spLocks noChangeArrowheads="1"/>
          </p:cNvSpPr>
          <p:nvPr/>
        </p:nvSpPr>
        <p:spPr bwMode="auto">
          <a:xfrm>
            <a:off x="5769316" y="3050421"/>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 name="Rectangle 3"/>
          <p:cNvSpPr>
            <a:spLocks noChangeArrowheads="1"/>
          </p:cNvSpPr>
          <p:nvPr/>
        </p:nvSpPr>
        <p:spPr bwMode="auto">
          <a:xfrm>
            <a:off x="9843686" y="3050421"/>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Rectangle 3"/>
          <p:cNvSpPr>
            <a:spLocks noChangeArrowheads="1"/>
          </p:cNvSpPr>
          <p:nvPr/>
        </p:nvSpPr>
        <p:spPr bwMode="auto">
          <a:xfrm>
            <a:off x="3002926" y="3717657"/>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 name="Rectangle 3"/>
          <p:cNvSpPr>
            <a:spLocks noChangeArrowheads="1"/>
          </p:cNvSpPr>
          <p:nvPr/>
        </p:nvSpPr>
        <p:spPr bwMode="auto">
          <a:xfrm>
            <a:off x="6561404" y="3717657"/>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Rectangle 3"/>
          <p:cNvSpPr>
            <a:spLocks noChangeArrowheads="1"/>
          </p:cNvSpPr>
          <p:nvPr/>
        </p:nvSpPr>
        <p:spPr bwMode="auto">
          <a:xfrm>
            <a:off x="10131718" y="3717657"/>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Rectangle 3"/>
          <p:cNvSpPr>
            <a:spLocks noChangeArrowheads="1"/>
          </p:cNvSpPr>
          <p:nvPr/>
        </p:nvSpPr>
        <p:spPr bwMode="auto">
          <a:xfrm>
            <a:off x="2245575" y="4365729"/>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r>
              <a:rPr lang="en-US" altLang="zh-CN" sz="2800" b="1" smtClean="0">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 name="Rectangle 3"/>
          <p:cNvSpPr>
            <a:spLocks noChangeArrowheads="1"/>
          </p:cNvSpPr>
          <p:nvPr/>
        </p:nvSpPr>
        <p:spPr bwMode="auto">
          <a:xfrm>
            <a:off x="5705560" y="4365729"/>
            <a:ext cx="897890" cy="521970"/>
          </a:xfrm>
          <a:prstGeom prst="rect">
            <a:avLst/>
          </a:prstGeom>
          <a:solidFill>
            <a:schemeClr val="bg1"/>
          </a:solidFill>
          <a:ln>
            <a:noFill/>
          </a:ln>
          <a:effectLst/>
        </p:spPr>
        <p:txBody>
          <a:bodyPr vert="horz" wrap="none" lIns="91440" tIns="45720" rIns="91440" bIns="45720" numCol="1" anchor="ctr" anchorCtr="0" compatLnSpc="1">
            <a:spAutoFit/>
          </a:bodyPr>
          <a:lstStyle/>
          <a:p>
            <a:pPr lvl="0" algn="ctr" fontAlgn="base">
              <a:spcBef>
                <a:spcPct val="0"/>
              </a:spcBef>
              <a:spcAft>
                <a:spcPct val="0"/>
              </a:spcAft>
            </a:pPr>
            <a:r>
              <a:rPr lang="zh-CN" altLang="zh-CN" sz="2800" b="1">
                <a:solidFill>
                  <a:srgbClr val="FF0000"/>
                </a:solidFill>
                <a:latin typeface="Times New Roman" panose="02020603050405020304" pitchFamily="18" charset="0"/>
                <a:ea typeface="宋体" panose="02010600030101010101" pitchFamily="2" charset="-122"/>
              </a:rPr>
              <a:t>　　</a:t>
            </a:r>
            <a:r>
              <a:rPr lang="en-US" altLang="zh-CN" sz="2800" b="1" smtClean="0">
                <a:solidFill>
                  <a:srgbClr val="FF0000"/>
                </a:solidFill>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xit" presetSubtype="10" fill="hold" grpId="0" nodeType="clickEffect">
                                  <p:stCondLst>
                                    <p:cond delay="0"/>
                                  </p:stCondLst>
                                  <p:childTnLst>
                                    <p:animEffect transition="out" filter="blinds(horizontal)">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xit" presetSubtype="10" fill="hold" grpId="0" nodeType="clickEffect">
                                  <p:stCondLst>
                                    <p:cond delay="0"/>
                                  </p:stCondLst>
                                  <p:childTnLst>
                                    <p:animEffect transition="out" filter="blinds(horizontal)">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14350" y="2362200"/>
          <a:ext cx="11161713" cy="2132013"/>
        </p:xfrm>
        <a:graphic>
          <a:graphicData uri="http://schemas.openxmlformats.org/presentationml/2006/ole">
            <mc:AlternateContent xmlns:mc="http://schemas.openxmlformats.org/markup-compatibility/2006">
              <mc:Choice xmlns:v="urn:schemas-microsoft-com:vml" Requires="v">
                <p:oleObj spid="_x0000_s2050" name="文档" r:id="rId3" imgW="11164570" imgH="2133600" progId="Word.Document.8">
                  <p:embed/>
                </p:oleObj>
              </mc:Choice>
              <mc:Fallback>
                <p:oleObj name="文档" r:id="rId3" imgW="11164570" imgH="2133600" progId="Word.Document.8">
                  <p:embed/>
                  <p:pic>
                    <p:nvPicPr>
                      <p:cNvPr id="0" name="OLE substitute image"/>
                      <p:cNvPicPr/>
                      <p:nvPr/>
                    </p:nvPicPr>
                    <p:blipFill>
                      <a:blip r:embed="rId4"/>
                      <a:stretch>
                        <a:fillRect/>
                      </a:stretch>
                    </p:blipFill>
                    <p:spPr>
                      <a:xfrm>
                        <a:off x="514350" y="2362200"/>
                        <a:ext cx="11161713" cy="2132013"/>
                      </a:xfrm>
                      <a:prstGeom prst="rect">
                        <a:avLst/>
                      </a:prstGeom>
                    </p:spPr>
                  </p:pic>
                </p:oleObj>
              </mc:Fallback>
            </mc:AlternateContent>
          </a:graphicData>
        </a:graphic>
      </p:graphicFrame>
      <p:sp>
        <p:nvSpPr>
          <p:cNvPr id="6" name="Rectangle 3"/>
          <p:cNvSpPr>
            <a:spLocks noChangeArrowheads="1"/>
          </p:cNvSpPr>
          <p:nvPr/>
        </p:nvSpPr>
        <p:spPr bwMode="auto">
          <a:xfrm>
            <a:off x="2110121" y="2906405"/>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 name="Rectangle 3"/>
          <p:cNvSpPr>
            <a:spLocks noChangeArrowheads="1"/>
          </p:cNvSpPr>
          <p:nvPr/>
        </p:nvSpPr>
        <p:spPr bwMode="auto">
          <a:xfrm>
            <a:off x="2110121" y="3463409"/>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Rectangle 3"/>
          <p:cNvSpPr>
            <a:spLocks noChangeArrowheads="1"/>
          </p:cNvSpPr>
          <p:nvPr/>
        </p:nvSpPr>
        <p:spPr bwMode="auto">
          <a:xfrm>
            <a:off x="2110121" y="3986629"/>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Rectangle 3"/>
          <p:cNvSpPr>
            <a:spLocks noChangeArrowheads="1"/>
          </p:cNvSpPr>
          <p:nvPr/>
        </p:nvSpPr>
        <p:spPr bwMode="auto">
          <a:xfrm>
            <a:off x="7222689" y="2906405"/>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Rectangle 3"/>
          <p:cNvSpPr>
            <a:spLocks noChangeArrowheads="1"/>
          </p:cNvSpPr>
          <p:nvPr/>
        </p:nvSpPr>
        <p:spPr bwMode="auto">
          <a:xfrm>
            <a:off x="7222689" y="3463409"/>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Rectangle 3"/>
          <p:cNvSpPr>
            <a:spLocks noChangeArrowheads="1"/>
          </p:cNvSpPr>
          <p:nvPr/>
        </p:nvSpPr>
        <p:spPr bwMode="auto">
          <a:xfrm>
            <a:off x="6934657" y="3986629"/>
            <a:ext cx="540385" cy="521970"/>
          </a:xfrm>
          <a:prstGeom prst="rect">
            <a:avLst/>
          </a:prstGeom>
          <a:solidFill>
            <a:schemeClr val="bg1"/>
          </a:solidFill>
          <a:ln>
            <a:noFill/>
          </a:ln>
          <a:effectLst/>
        </p:spPr>
        <p:txBody>
          <a:bodyPr vert="horz" wrap="none" lIns="91440" tIns="45720" rIns="91440" bIns="45720" numCol="1" anchor="ctr" anchorCtr="0" compatLnSpc="1">
            <a:spAutoFit/>
          </a:bodyPr>
          <a:lstStyle/>
          <a:p>
            <a:pPr marL="0" marR="0" lvl="0" indent="0" algn="ctr" defTabSz="914400" rtl="0" eaLnBrk="1" fontAlgn="base" latinLnBrk="0" hangingPunct="1">
              <a:spcBef>
                <a:spcPct val="0"/>
              </a:spcBef>
              <a:spcAft>
                <a:spcPct val="0"/>
              </a:spcAft>
              <a:buClrTx/>
              <a:buSzTx/>
              <a:buFontTx/>
              <a:buNone/>
            </a:pPr>
            <a:r>
              <a:rPr kumimoji="0" 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r>
              <a:rPr kumimoji="0" lang="en-US" altLang="zh-CN" sz="2800" b="1" i="0" u="none" strike="noStrike" cap="none" normalizeH="0" baseline="0" smtClean="0">
                <a:ln>
                  <a:noFill/>
                </a:ln>
                <a:solidFill>
                  <a:srgbClr val="FF0000"/>
                </a:solidFill>
                <a:effectLst/>
                <a:latin typeface="Times New Roman" panose="02020603050405020304" pitchFamily="18" charset="0"/>
                <a:ea typeface="宋体" panose="02010600030101010101" pitchFamily="2" charset="-122"/>
              </a:rPr>
              <a:t> </a:t>
            </a:r>
            <a:endParaRPr kumimoji="0" 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xit" presetSubtype="10" fill="hold" grpId="0" nodeType="clickEffect">
                                  <p:stCondLst>
                                    <p:cond delay="0"/>
                                  </p:stCondLst>
                                  <p:childTnLst>
                                    <p:animEffect transition="out" filter="blinds(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BT无线.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l="32856" r="32612"/>
          <a:stretch>
            <a:fillRect/>
          </a:stretch>
        </p:blipFill>
        <p:spPr bwMode="auto">
          <a:xfrm>
            <a:off x="3934966" y="796372"/>
            <a:ext cx="4351190" cy="71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内容占位符 2"/>
          <p:cNvSpPr txBox="1"/>
          <p:nvPr/>
        </p:nvSpPr>
        <p:spPr>
          <a:xfrm>
            <a:off x="406574" y="724364"/>
            <a:ext cx="11382863" cy="694055"/>
          </a:xfrm>
          <a:prstGeom prst="rect">
            <a:avLst/>
          </a:prstGeom>
        </p:spPr>
        <p:txBody>
          <a:bodyPr vert="horz" wrap="square" lIns="91440" tIns="45720" rIns="91440" bIns="45720" rtlCol="0">
            <a:spAutoFit/>
          </a:bodyPr>
          <a:lstStyle>
            <a:lvl1pPr marL="0" indent="719455" algn="just" defTabSz="903605" rtl="0" eaLnBrk="1" latinLnBrk="0" hangingPunct="0">
              <a:lnSpc>
                <a:spcPct val="140000"/>
              </a:lnSpc>
              <a:spcBef>
                <a:spcPct val="0"/>
              </a:spcBef>
              <a:buFontTx/>
              <a:buNone/>
              <a:tabLst>
                <a:tab pos="5648325" algn="l"/>
                <a:tab pos="10046970" algn="l"/>
              </a:tabLst>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r>
              <a:rPr lang="zh-CN" altLang="zh-CN" kern="100">
                <a:ea typeface="方正宋黑_GBK"/>
                <a:cs typeface="Times New Roman" panose="02020603050405020304"/>
              </a:rPr>
              <a:t>概述·目标提要与策略</a:t>
            </a:r>
            <a:endParaRPr lang="zh-CN" altLang="en-US"/>
          </a:p>
        </p:txBody>
      </p:sp>
      <p:sp>
        <p:nvSpPr>
          <p:cNvPr id="7" name="内容占位符 2"/>
          <p:cNvSpPr>
            <a:spLocks noGrp="1"/>
          </p:cNvSpPr>
          <p:nvPr>
            <p:ph idx="1"/>
          </p:nvPr>
        </p:nvSpPr>
        <p:spPr>
          <a:xfrm>
            <a:off x="406574" y="1444444"/>
            <a:ext cx="11382863" cy="3707765"/>
          </a:xfrm>
          <a:solidFill>
            <a:schemeClr val="bg1">
              <a:lumMod val="95000"/>
            </a:schemeClr>
          </a:solidFill>
          <a:ln>
            <a:solidFill>
              <a:schemeClr val="tx1"/>
            </a:solidFill>
          </a:ln>
        </p:spPr>
        <p:txBody>
          <a:bodyPr/>
          <a:lstStyle/>
          <a:p>
            <a:pPr indent="713740">
              <a:tabLst>
                <a:tab pos="4114800" algn="l"/>
                <a:tab pos="5715000" algn="l"/>
                <a:tab pos="8229600" algn="l"/>
              </a:tabLst>
            </a:pPr>
            <a:r>
              <a:rPr lang="zh-CN" altLang="zh-CN" kern="100" dirty="0">
                <a:ea typeface="黑体" panose="02010609060101010101" pitchFamily="2" charset="-122"/>
                <a:cs typeface="Times New Roman" panose="02020603050405020304"/>
              </a:rPr>
              <a:t>〔单元目标〕</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dirty="0">
                <a:ea typeface="楷体_GB2312"/>
                <a:cs typeface="Courier New" panose="02070309020205020404"/>
              </a:rPr>
              <a:t>1</a:t>
            </a:r>
            <a:r>
              <a:rPr lang="zh-CN" altLang="zh-CN" kern="100" dirty="0">
                <a:ea typeface="楷体_GB2312"/>
                <a:cs typeface="Times New Roman" panose="02020603050405020304"/>
              </a:rPr>
              <a:t>．通过专题研讨，加深对</a:t>
            </a:r>
            <a:r>
              <a:rPr lang="en-US" altLang="zh-CN" kern="100" dirty="0">
                <a:latin typeface="宋体" panose="02010600030101010101" pitchFamily="2" charset="-122"/>
                <a:cs typeface="Times New Roman" panose="02020603050405020304"/>
              </a:rPr>
              <a:t>“</a:t>
            </a:r>
            <a:r>
              <a:rPr lang="zh-CN" altLang="zh-CN" kern="100" dirty="0">
                <a:ea typeface="楷体_GB2312"/>
                <a:cs typeface="Times New Roman" panose="02020603050405020304"/>
              </a:rPr>
              <a:t>抱负与使命</a:t>
            </a:r>
            <a:r>
              <a:rPr lang="en-US" altLang="zh-CN" kern="100" dirty="0">
                <a:latin typeface="宋体" panose="02010600030101010101" pitchFamily="2" charset="-122"/>
                <a:cs typeface="Times New Roman" panose="02020603050405020304"/>
              </a:rPr>
              <a:t>”</a:t>
            </a:r>
            <a:r>
              <a:rPr lang="zh-CN" altLang="zh-CN" kern="100" dirty="0">
                <a:ea typeface="楷体_GB2312"/>
                <a:cs typeface="Times New Roman" panose="02020603050405020304"/>
              </a:rPr>
              <a:t>的认识。</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dirty="0">
                <a:ea typeface="楷体_GB2312"/>
                <a:cs typeface="Courier New" panose="02070309020205020404"/>
              </a:rPr>
              <a:t>2</a:t>
            </a:r>
            <a:r>
              <a:rPr lang="zh-CN" altLang="zh-CN" kern="100" dirty="0">
                <a:ea typeface="楷体_GB2312"/>
                <a:cs typeface="Times New Roman" panose="02020603050405020304"/>
              </a:rPr>
              <a:t>．注意这些作品切于实用、关注特定对象、富于针对性的特点。</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dirty="0">
                <a:ea typeface="楷体_GB2312"/>
                <a:cs typeface="Courier New" panose="02070309020205020404"/>
              </a:rPr>
              <a:t>3</a:t>
            </a:r>
            <a:r>
              <a:rPr lang="zh-CN" altLang="zh-CN" kern="100" dirty="0">
                <a:ea typeface="楷体_GB2312"/>
                <a:cs typeface="Times New Roman" panose="02020603050405020304"/>
              </a:rPr>
              <a:t>．结合具体作品，学习有理有据地发表意见，阐发主张。</a:t>
            </a:r>
            <a:endParaRPr lang="zh-CN" altLang="zh-CN" sz="1050" kern="100" dirty="0">
              <a:latin typeface="宋体" panose="02010600030101010101" pitchFamily="2" charset="-122"/>
              <a:cs typeface="Courier New" panose="02070309020205020404"/>
            </a:endParaRPr>
          </a:p>
          <a:p>
            <a:r>
              <a:rPr lang="en-US" altLang="zh-CN" kern="100" dirty="0">
                <a:ea typeface="楷体_GB2312"/>
              </a:rPr>
              <a:t>4</a:t>
            </a:r>
            <a:r>
              <a:rPr lang="zh-CN" altLang="zh-CN" kern="100" dirty="0">
                <a:ea typeface="楷体_GB2312"/>
                <a:cs typeface="Times New Roman" panose="02020603050405020304"/>
              </a:rPr>
              <a:t>．把握书信注重交流抒写自由的文体特质，体会作者的深挚情感。</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3707765"/>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Courier New" panose="02070309020205020404"/>
            </a:endParaRPr>
          </a:p>
          <a:p>
            <a:pPr indent="713740">
              <a:tabLst>
                <a:tab pos="4114800" algn="l"/>
                <a:tab pos="5715000" algn="l"/>
                <a:tab pos="8229600" algn="l"/>
              </a:tabLst>
            </a:pPr>
            <a:r>
              <a:rPr lang="en-US" altLang="zh-CN" kern="100" smtClean="0">
                <a:ea typeface="黑体" panose="02010609060101010101" pitchFamily="2" charset="-122"/>
                <a:cs typeface="Courier New" panose="02070309020205020404"/>
              </a:rPr>
              <a:t>3</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词义辨析</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(1)</a:t>
            </a:r>
            <a:r>
              <a:rPr lang="zh-CN" altLang="zh-CN" kern="100">
                <a:cs typeface="Times New Roman" panose="02020603050405020304"/>
              </a:rPr>
              <a:t>摸索</a:t>
            </a:r>
            <a:r>
              <a:rPr lang="en-US" altLang="zh-CN" kern="100">
                <a:cs typeface="Courier New" panose="02070309020205020404"/>
              </a:rPr>
              <a:t>·</a:t>
            </a:r>
            <a:r>
              <a:rPr lang="zh-CN" altLang="zh-CN" kern="100">
                <a:cs typeface="Times New Roman" panose="02020603050405020304"/>
              </a:rPr>
              <a:t>探索</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楷体_GB2312"/>
                <a:cs typeface="Times New Roman" panose="02020603050405020304"/>
              </a:rPr>
              <a:t>摸索：着重指在方向不明、经验不多的情况下，试探着寻找。对象常是经验、方向、门径、技术等。探索：着重指为解决疑难问题而多方面寻求答案，试图发现、求得隐藏的事物。</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912995"/>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Times New Roman" panose="02020603050405020304"/>
            </a:endParaRPr>
          </a:p>
          <a:p>
            <a:pPr indent="713740">
              <a:tabLst>
                <a:tab pos="4114800" algn="l"/>
                <a:tab pos="5715000" algn="l"/>
                <a:tab pos="8229600" algn="l"/>
              </a:tabLst>
            </a:pPr>
            <a:r>
              <a:rPr lang="zh-CN" altLang="zh-CN" kern="100" smtClean="0">
                <a:ea typeface="黑体" panose="02010609060101010101" pitchFamily="2" charset="-122"/>
                <a:cs typeface="Times New Roman" panose="02020603050405020304"/>
              </a:rPr>
              <a:t>练习</a:t>
            </a:r>
            <a:r>
              <a:rPr lang="zh-CN" altLang="zh-CN" kern="100">
                <a:ea typeface="黑体" panose="02010609060101010101" pitchFamily="2" charset="-122"/>
                <a:cs typeface="Times New Roman" panose="02020603050405020304"/>
              </a:rPr>
              <a:t>　请将正确的词语填在横线上</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全国各县媒体在融合的道路上，经过几年的</a:t>
            </a:r>
            <a:r>
              <a:rPr lang="en-US" altLang="zh-CN" kern="100">
                <a:cs typeface="Courier New" panose="02070309020205020404"/>
              </a:rPr>
              <a:t>________</a:t>
            </a:r>
            <a:r>
              <a:rPr lang="zh-CN" altLang="zh-CN" kern="100">
                <a:cs typeface="Times New Roman" panose="02020603050405020304"/>
              </a:rPr>
              <a:t>和尝试后，形成了各具特色的模式，也出现了百花齐放的特点。</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②</a:t>
            </a:r>
            <a:r>
              <a:rPr lang="en-US" altLang="zh-CN" kern="100">
                <a:cs typeface="Courier New" panose="02070309020205020404"/>
              </a:rPr>
              <a:t>2</a:t>
            </a:r>
            <a:r>
              <a:rPr lang="zh-CN" altLang="zh-CN" kern="100">
                <a:cs typeface="Times New Roman" panose="02020603050405020304"/>
              </a:rPr>
              <a:t>月</a:t>
            </a:r>
            <a:r>
              <a:rPr lang="en-US" altLang="zh-CN" kern="100">
                <a:cs typeface="Courier New" panose="02070309020205020404"/>
              </a:rPr>
              <a:t>20</a:t>
            </a:r>
            <a:r>
              <a:rPr lang="zh-CN" altLang="zh-CN" kern="100">
                <a:cs typeface="Times New Roman" panose="02020603050405020304"/>
              </a:rPr>
              <a:t>日，百度宣布战略投资</a:t>
            </a:r>
            <a:r>
              <a:rPr lang="en-US" altLang="zh-CN" kern="100">
                <a:cs typeface="Courier New" panose="02070309020205020404"/>
              </a:rPr>
              <a:t>H5</a:t>
            </a:r>
            <a:r>
              <a:rPr lang="zh-CN" altLang="zh-CN" kern="100">
                <a:cs typeface="Times New Roman" panose="02020603050405020304"/>
              </a:rPr>
              <a:t>和小游戏领军企业蝴蝶互动，双方将在小游戏的研发、运营、发行等领域开展深度合作，并将共同</a:t>
            </a:r>
            <a:r>
              <a:rPr lang="en-US" altLang="zh-CN" kern="100">
                <a:cs typeface="Courier New" panose="02070309020205020404"/>
              </a:rPr>
              <a:t>________AI</a:t>
            </a:r>
            <a:r>
              <a:rPr lang="zh-CN" altLang="zh-CN" kern="100">
                <a:cs typeface="Times New Roman" panose="02020603050405020304"/>
              </a:rPr>
              <a:t>小游戏的新形态。</a:t>
            </a:r>
            <a:endParaRPr lang="zh-CN" altLang="zh-CN" sz="1050" kern="100">
              <a:latin typeface="宋体" panose="02010600030101010101" pitchFamily="2" charset="-122"/>
              <a:cs typeface="Courier New" panose="02070309020205020404"/>
            </a:endParaRPr>
          </a:p>
          <a:p>
            <a:endParaRPr lang="zh-CN" altLang="en-US"/>
          </a:p>
        </p:txBody>
      </p:sp>
      <p:sp>
        <p:nvSpPr>
          <p:cNvPr id="4" name="Rectangle 3"/>
          <p:cNvSpPr>
            <a:spLocks noChangeArrowheads="1"/>
          </p:cNvSpPr>
          <p:nvPr/>
        </p:nvSpPr>
        <p:spPr bwMode="auto">
          <a:xfrm>
            <a:off x="8728179" y="1970301"/>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摸索</a:t>
            </a:r>
            <a:r>
              <a:rPr lang="zh-CN" altLang="zh-CN" sz="2800" kern="100">
                <a:solidFill>
                  <a:srgbClr val="FF0000"/>
                </a:solidFill>
              </a:rPr>
              <a:t>　</a:t>
            </a:r>
            <a:endParaRPr lang="zh-CN" altLang="zh-CN" sz="1050" kern="100"/>
          </a:p>
        </p:txBody>
      </p:sp>
      <p:sp>
        <p:nvSpPr>
          <p:cNvPr id="5" name="Rectangle 3"/>
          <p:cNvSpPr>
            <a:spLocks noChangeArrowheads="1"/>
          </p:cNvSpPr>
          <p:nvPr/>
        </p:nvSpPr>
        <p:spPr bwMode="auto">
          <a:xfrm>
            <a:off x="696576" y="4293721"/>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探索</a:t>
            </a:r>
            <a:r>
              <a:rPr lang="zh-CN" altLang="zh-CN" sz="2800"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r>
              <a:rPr lang="en-US" altLang="zh-CN" kern="100">
                <a:cs typeface="Courier New" panose="02070309020205020404"/>
              </a:rPr>
              <a:t>(2)</a:t>
            </a:r>
            <a:r>
              <a:rPr lang="zh-CN" altLang="zh-CN" kern="100">
                <a:cs typeface="Times New Roman" panose="02020603050405020304"/>
              </a:rPr>
              <a:t>停止</a:t>
            </a:r>
            <a:r>
              <a:rPr lang="en-US" altLang="zh-CN" kern="100">
                <a:cs typeface="Courier New" panose="02070309020205020404"/>
              </a:rPr>
              <a:t>·</a:t>
            </a:r>
            <a:r>
              <a:rPr lang="zh-CN" altLang="zh-CN" kern="100">
                <a:cs typeface="Times New Roman" panose="02020603050405020304"/>
              </a:rPr>
              <a:t>停滞</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楷体_GB2312"/>
                <a:cs typeface="Times New Roman" panose="02020603050405020304"/>
              </a:rPr>
              <a:t>停止，侧重在</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止</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，不再进行。停滞，侧重在</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滞</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，因为受到阻碍，不能顺利地运动或发展。</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黑体" panose="02010609060101010101" pitchFamily="2" charset="-122"/>
                <a:cs typeface="Times New Roman" panose="02020603050405020304"/>
              </a:rPr>
              <a:t>练习　请将正确的词语填在横线上</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受山脉阻挡和背风坡气流下沉作用影响，汾渭平原地区易形成反气旋式的气流</a:t>
            </a:r>
            <a:r>
              <a:rPr lang="en-US" altLang="zh-CN" kern="100">
                <a:cs typeface="Courier New" panose="02070309020205020404"/>
              </a:rPr>
              <a:t>________</a:t>
            </a:r>
            <a:r>
              <a:rPr lang="zh-CN" altLang="zh-CN" kern="100">
                <a:cs typeface="Times New Roman" panose="02020603050405020304"/>
              </a:rPr>
              <a:t>区，在污染阶段地面汇聚形势明显，污染物汇聚后不易扩散。</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委内瑞拉</a:t>
            </a:r>
            <a:r>
              <a:rPr lang="en-US" altLang="zh-CN" kern="100">
                <a:cs typeface="Courier New" panose="02070309020205020404"/>
              </a:rPr>
              <a:t>________</a:t>
            </a:r>
            <a:r>
              <a:rPr lang="zh-CN" altLang="zh-CN" kern="100">
                <a:cs typeface="Times New Roman" panose="02020603050405020304"/>
              </a:rPr>
              <a:t>与位于加勒比海的阿鲁巴、博奈尔和库拉索三岛间空中与海上航线，并称委方决定重新审视与上述三地关系</a:t>
            </a:r>
            <a:r>
              <a:rPr lang="zh-CN" altLang="zh-CN" kern="100" smtClean="0">
                <a:cs typeface="Times New Roman" panose="02020603050405020304"/>
              </a:rPr>
              <a:t>。</a:t>
            </a:r>
            <a:endParaRPr lang="zh-CN" altLang="en-US"/>
          </a:p>
        </p:txBody>
      </p:sp>
      <p:sp>
        <p:nvSpPr>
          <p:cNvPr id="4" name="Rectangle 3"/>
          <p:cNvSpPr>
            <a:spLocks noChangeArrowheads="1"/>
          </p:cNvSpPr>
          <p:nvPr/>
        </p:nvSpPr>
        <p:spPr bwMode="auto">
          <a:xfrm>
            <a:off x="3004662" y="3698493"/>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停滞</a:t>
            </a:r>
            <a:r>
              <a:rPr lang="zh-CN" altLang="zh-CN" sz="2800" kern="100">
                <a:solidFill>
                  <a:srgbClr val="FF0000"/>
                </a:solidFill>
              </a:rPr>
              <a:t>　</a:t>
            </a:r>
            <a:endParaRPr lang="zh-CN" altLang="zh-CN" sz="1050" kern="100"/>
          </a:p>
        </p:txBody>
      </p:sp>
      <p:sp>
        <p:nvSpPr>
          <p:cNvPr id="5" name="Rectangle 3"/>
          <p:cNvSpPr>
            <a:spLocks noChangeArrowheads="1"/>
          </p:cNvSpPr>
          <p:nvPr/>
        </p:nvSpPr>
        <p:spPr bwMode="auto">
          <a:xfrm>
            <a:off x="3255571" y="4941793"/>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停止</a:t>
            </a:r>
            <a:r>
              <a:rPr lang="zh-CN" altLang="zh-CN" sz="2800"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3707765"/>
          </a:xfrm>
        </p:spPr>
        <p:txBody>
          <a:bodyPr/>
          <a:lstStyle/>
          <a:p>
            <a:pPr indent="713740">
              <a:tabLst>
                <a:tab pos="4114800" algn="l"/>
                <a:tab pos="5715000" algn="l"/>
                <a:tab pos="8229600" algn="l"/>
              </a:tabLst>
            </a:pPr>
            <a:endParaRPr lang="en-US" altLang="zh-CN" kern="100" smtClean="0">
              <a:cs typeface="Courier New" panose="02070309020205020404"/>
            </a:endParaRPr>
          </a:p>
          <a:p>
            <a:pPr indent="713740">
              <a:tabLst>
                <a:tab pos="4114800" algn="l"/>
                <a:tab pos="5715000" algn="l"/>
                <a:tab pos="8229600" algn="l"/>
              </a:tabLst>
            </a:pPr>
            <a:r>
              <a:rPr lang="en-US" altLang="zh-CN" kern="100" smtClean="0">
                <a:cs typeface="Courier New" panose="02070309020205020404"/>
              </a:rPr>
              <a:t>(</a:t>
            </a:r>
            <a:r>
              <a:rPr lang="en-US" altLang="zh-CN" kern="100">
                <a:cs typeface="Courier New" panose="02070309020205020404"/>
              </a:rPr>
              <a:t>3)</a:t>
            </a:r>
            <a:r>
              <a:rPr lang="zh-CN" altLang="zh-CN" kern="100">
                <a:cs typeface="Times New Roman" panose="02020603050405020304"/>
              </a:rPr>
              <a:t>暴露</a:t>
            </a:r>
            <a:r>
              <a:rPr lang="en-US" altLang="zh-CN" kern="100">
                <a:cs typeface="Courier New" panose="02070309020205020404"/>
              </a:rPr>
              <a:t>·</a:t>
            </a:r>
            <a:r>
              <a:rPr lang="zh-CN" altLang="zh-CN" kern="100">
                <a:cs typeface="Times New Roman" panose="02020603050405020304"/>
              </a:rPr>
              <a:t>揭露</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楷体_GB2312"/>
                <a:cs typeface="Times New Roman" panose="02020603050405020304"/>
              </a:rPr>
              <a:t>暴露：多是无意地显露，有时是有意地揭露出来。可以用于自己、自身事物、目标等。揭露：指有意地揭示出来。一般不能用于自己、自身事物、目标等。</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912995"/>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Times New Roman" panose="02020603050405020304"/>
            </a:endParaRPr>
          </a:p>
          <a:p>
            <a:pPr indent="713740">
              <a:tabLst>
                <a:tab pos="4114800" algn="l"/>
                <a:tab pos="5715000" algn="l"/>
                <a:tab pos="8229600" algn="l"/>
              </a:tabLst>
            </a:pPr>
            <a:r>
              <a:rPr lang="zh-CN" altLang="zh-CN" kern="100" smtClean="0">
                <a:ea typeface="黑体" panose="02010609060101010101" pitchFamily="2" charset="-122"/>
                <a:cs typeface="Times New Roman" panose="02020603050405020304"/>
              </a:rPr>
              <a:t>练习</a:t>
            </a:r>
            <a:r>
              <a:rPr lang="zh-CN" altLang="zh-CN" kern="100">
                <a:ea typeface="黑体" panose="02010609060101010101" pitchFamily="2" charset="-122"/>
                <a:cs typeface="Times New Roman" panose="02020603050405020304"/>
              </a:rPr>
              <a:t>　请将正确的词语填在横线上</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张克侠在国民党上层人物中开展反内战、反独裁活动，</a:t>
            </a:r>
            <a:r>
              <a:rPr lang="en-US" altLang="zh-CN" kern="100">
                <a:cs typeface="Courier New" panose="02070309020205020404"/>
              </a:rPr>
              <a:t>________</a:t>
            </a:r>
            <a:r>
              <a:rPr lang="zh-CN" altLang="zh-CN" kern="100">
                <a:cs typeface="Times New Roman" panose="02020603050405020304"/>
              </a:rPr>
              <a:t>国民党反动派破坏和平、发动内战的阴谋，</a:t>
            </a:r>
            <a:r>
              <a:rPr lang="en-US" altLang="zh-CN" kern="100">
                <a:cs typeface="Courier New" panose="02070309020205020404"/>
              </a:rPr>
              <a:t>1945</a:t>
            </a:r>
            <a:r>
              <a:rPr lang="zh-CN" altLang="zh-CN" kern="100">
                <a:cs typeface="Times New Roman" panose="02020603050405020304"/>
              </a:rPr>
              <a:t>年策动郝鹏举起义成功。</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鼠疫如何预防？日常的预防措施主要是减少人被感染的蚤叮咬或者尽量减少</a:t>
            </a:r>
            <a:r>
              <a:rPr lang="en-US" altLang="zh-CN" kern="100">
                <a:cs typeface="Courier New" panose="02070309020205020404"/>
              </a:rPr>
              <a:t>________</a:t>
            </a:r>
            <a:r>
              <a:rPr lang="zh-CN" altLang="zh-CN" kern="100">
                <a:cs typeface="Times New Roman" panose="02020603050405020304"/>
              </a:rPr>
              <a:t>于肺鼠疫病人的可能性。</a:t>
            </a:r>
            <a:endParaRPr lang="zh-CN" altLang="zh-CN" sz="1050" kern="100">
              <a:latin typeface="宋体" panose="02010600030101010101" pitchFamily="2" charset="-122"/>
              <a:cs typeface="Courier New" panose="02070309020205020404"/>
            </a:endParaRPr>
          </a:p>
          <a:p>
            <a:endParaRPr lang="zh-CN" altLang="en-US"/>
          </a:p>
        </p:txBody>
      </p:sp>
      <p:sp>
        <p:nvSpPr>
          <p:cNvPr id="4" name="Rectangle 3"/>
          <p:cNvSpPr>
            <a:spLocks noChangeArrowheads="1"/>
          </p:cNvSpPr>
          <p:nvPr/>
        </p:nvSpPr>
        <p:spPr bwMode="auto">
          <a:xfrm>
            <a:off x="10528379" y="1917457"/>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揭露</a:t>
            </a:r>
            <a:r>
              <a:rPr lang="zh-CN" altLang="zh-CN" sz="2800" kern="100">
                <a:solidFill>
                  <a:srgbClr val="FF0000"/>
                </a:solidFill>
              </a:rPr>
              <a:t>　</a:t>
            </a:r>
            <a:endParaRPr lang="zh-CN" altLang="zh-CN" sz="1050" kern="100"/>
          </a:p>
        </p:txBody>
      </p:sp>
      <p:sp>
        <p:nvSpPr>
          <p:cNvPr id="5" name="Rectangle 3"/>
          <p:cNvSpPr>
            <a:spLocks noChangeArrowheads="1"/>
          </p:cNvSpPr>
          <p:nvPr/>
        </p:nvSpPr>
        <p:spPr bwMode="auto">
          <a:xfrm>
            <a:off x="2603668" y="4293721"/>
            <a:ext cx="1253490" cy="52197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rPr>
              <a:t>暴露</a:t>
            </a:r>
            <a:r>
              <a:rPr lang="zh-CN" altLang="zh-CN" sz="2800"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14350" y="1168400"/>
          <a:ext cx="11161713" cy="4519613"/>
        </p:xfrm>
        <a:graphic>
          <a:graphicData uri="http://schemas.openxmlformats.org/presentationml/2006/ole">
            <mc:AlternateContent xmlns:mc="http://schemas.openxmlformats.org/markup-compatibility/2006">
              <mc:Choice xmlns:v="urn:schemas-microsoft-com:vml" Requires="v">
                <p:oleObj spid="_x0000_s3074" name="文档" r:id="rId3" imgW="11164570" imgH="4523105" progId="Word.Document.8">
                  <p:embed/>
                </p:oleObj>
              </mc:Choice>
              <mc:Fallback>
                <p:oleObj name="文档" r:id="rId3" imgW="11164570" imgH="4523105" progId="Word.Document.8">
                  <p:embed/>
                  <p:pic>
                    <p:nvPicPr>
                      <p:cNvPr id="0" name="OLE substitute image"/>
                      <p:cNvPicPr/>
                      <p:nvPr/>
                    </p:nvPicPr>
                    <p:blipFill>
                      <a:blip r:embed="rId4"/>
                      <a:stretch>
                        <a:fillRect/>
                      </a:stretch>
                    </p:blipFill>
                    <p:spPr>
                      <a:xfrm>
                        <a:off x="514350" y="1168400"/>
                        <a:ext cx="11161713" cy="4519613"/>
                      </a:xfrm>
                      <a:prstGeom prst="rect">
                        <a:avLst/>
                      </a:prstGeom>
                    </p:spPr>
                  </p:pic>
                </p:oleObj>
              </mc:Fallback>
            </mc:AlternateContent>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14350" y="1492250"/>
          <a:ext cx="11161713" cy="3873500"/>
        </p:xfrm>
        <a:graphic>
          <a:graphicData uri="http://schemas.openxmlformats.org/presentationml/2006/ole">
            <mc:AlternateContent xmlns:mc="http://schemas.openxmlformats.org/markup-compatibility/2006">
              <mc:Choice xmlns:v="urn:schemas-microsoft-com:vml" Requires="v">
                <p:oleObj spid="_x0000_s4098" name="文档" r:id="rId3" imgW="11164570" imgH="3877310" progId="Word.Document.8">
                  <p:embed/>
                </p:oleObj>
              </mc:Choice>
              <mc:Fallback>
                <p:oleObj name="文档" r:id="rId3" imgW="11164570" imgH="3877310" progId="Word.Document.8">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514350" y="1492250"/>
                        <a:ext cx="11161713" cy="3873500"/>
                      </a:xfrm>
                      <a:prstGeom prst="rect">
                        <a:avLst/>
                      </a:prstGeom>
                      <a:noFill/>
                      <a:ln>
                        <a:noFill/>
                      </a:ln>
                    </p:spPr>
                  </p:pic>
                </p:oleObj>
              </mc:Fallback>
            </mc:AlternateContent>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14350" y="1492250"/>
          <a:ext cx="11161713" cy="3873500"/>
        </p:xfrm>
        <a:graphic>
          <a:graphicData uri="http://schemas.openxmlformats.org/presentationml/2006/ole">
            <mc:AlternateContent xmlns:mc="http://schemas.openxmlformats.org/markup-compatibility/2006">
              <mc:Choice xmlns:v="urn:schemas-microsoft-com:vml" Requires="v">
                <p:oleObj spid="_x0000_s5122" name="文档" r:id="rId3" imgW="11164570" imgH="3877310" progId="Word.Document.8">
                  <p:embed/>
                </p:oleObj>
              </mc:Choice>
              <mc:Fallback>
                <p:oleObj name="文档" r:id="rId3" imgW="11164570" imgH="3877310" progId="Word.Document.8">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514350" y="1492250"/>
                        <a:ext cx="11161713" cy="3873500"/>
                      </a:xfrm>
                      <a:prstGeom prst="rect">
                        <a:avLst/>
                      </a:prstGeom>
                      <a:noFill/>
                      <a:ln>
                        <a:noFill/>
                      </a:ln>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420938"/>
            <a:ext cx="12190413" cy="9220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zh-CN" altLang="en-US" sz="5400" b="1" smtClean="0">
                <a:solidFill>
                  <a:srgbClr val="FF6600"/>
                </a:solidFill>
                <a:latin typeface="Times New Roman" panose="02020603050405020304" pitchFamily="18" charset="0"/>
                <a:ea typeface="黑体" panose="02010609060101010101" pitchFamily="2" charset="-122"/>
              </a:rPr>
              <a:t>积累</a:t>
            </a:r>
            <a:r>
              <a:rPr lang="en-US" altLang="zh-CN" sz="5400" b="1">
                <a:solidFill>
                  <a:srgbClr val="FF6600"/>
                </a:solidFill>
                <a:latin typeface="宋体" panose="02010600030101010101" pitchFamily="2" charset="-122"/>
              </a:rPr>
              <a:t>•</a:t>
            </a:r>
            <a:r>
              <a:rPr lang="zh-CN" altLang="en-US" sz="5400" b="1" smtClean="0">
                <a:solidFill>
                  <a:srgbClr val="FF6600"/>
                </a:solidFill>
                <a:latin typeface="Times New Roman" panose="02020603050405020304" pitchFamily="18" charset="0"/>
                <a:ea typeface="黑体" panose="02010609060101010101" pitchFamily="2" charset="-122"/>
              </a:rPr>
              <a:t>文化传承与理解 </a:t>
            </a:r>
            <a:r>
              <a:rPr kumimoji="0" lang="zh-CN" sz="5400" b="1" i="0" u="none" strike="noStrike" cap="none" normalizeH="0" baseline="0" smtClean="0">
                <a:ln>
                  <a:noFill/>
                </a:ln>
                <a:solidFill>
                  <a:srgbClr val="FF6600"/>
                </a:solidFill>
                <a:effectLst/>
                <a:latin typeface="Times New Roman" panose="02020603050405020304" pitchFamily="18" charset="0"/>
                <a:ea typeface="黑体" panose="02010609060101010101" pitchFamily="2" charset="-122"/>
              </a:rPr>
              <a:t>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6147" name="Picture 3" descr="图片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106" y="3074988"/>
            <a:ext cx="3071813" cy="3810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图片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136831" y="0"/>
            <a:ext cx="2071688" cy="25606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3707765"/>
          </a:xfrm>
        </p:spPr>
        <p:txBody>
          <a:bodyPr/>
          <a:lstStyle/>
          <a:p>
            <a:pPr indent="713740" algn="ctr">
              <a:tabLst>
                <a:tab pos="4114800" algn="l"/>
                <a:tab pos="5715000" algn="l"/>
                <a:tab pos="8229600" algn="l"/>
              </a:tabLst>
            </a:pPr>
            <a:endParaRPr lang="en-US" altLang="zh-CN" kern="100" smtClean="0">
              <a:ea typeface="隶书" panose="02010509060101010101" charset="-122"/>
              <a:cs typeface="Times New Roman" panose="02020603050405020304"/>
            </a:endParaRPr>
          </a:p>
          <a:p>
            <a:pPr indent="713740" algn="ctr">
              <a:tabLst>
                <a:tab pos="4114800" algn="l"/>
                <a:tab pos="5715000" algn="l"/>
                <a:tab pos="8229600" algn="l"/>
              </a:tabLst>
            </a:pPr>
            <a:r>
              <a:rPr lang="zh-CN" altLang="zh-CN" kern="100" smtClean="0">
                <a:ea typeface="隶书" panose="02010509060101010101" charset="-122"/>
                <a:cs typeface="Times New Roman" panose="02020603050405020304"/>
              </a:rPr>
              <a:t>演讲</a:t>
            </a:r>
            <a:r>
              <a:rPr lang="zh-CN" altLang="zh-CN" kern="100">
                <a:ea typeface="隶书" panose="02010509060101010101" charset="-122"/>
                <a:cs typeface="Times New Roman" panose="02020603050405020304"/>
              </a:rPr>
              <a:t>辞</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楷体_GB2312"/>
                <a:cs typeface="Times New Roman" panose="02020603050405020304"/>
              </a:rPr>
              <a:t>演讲辞，是在重要场合或群众集会上发表讲话的文稿。它常用来交流思想，表达感情，发表意见和主张，提出号召和倡议。演讲辞有三种类型：</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06574" y="620688"/>
            <a:ext cx="11382863" cy="6118860"/>
          </a:xfrm>
          <a:solidFill>
            <a:schemeClr val="bg1">
              <a:lumMod val="95000"/>
            </a:schemeClr>
          </a:solidFill>
          <a:ln>
            <a:solidFill>
              <a:schemeClr val="tx1"/>
            </a:solidFill>
          </a:ln>
        </p:spPr>
        <p:txBody>
          <a:bodyPr/>
          <a:lstStyle/>
          <a:p>
            <a:pPr indent="713740">
              <a:tabLst>
                <a:tab pos="4114800" algn="l"/>
                <a:tab pos="5715000" algn="l"/>
                <a:tab pos="8229600" algn="l"/>
              </a:tabLst>
            </a:pPr>
            <a:r>
              <a:rPr lang="zh-CN" altLang="zh-CN" kern="100" dirty="0">
                <a:ea typeface="黑体" panose="02010609060101010101" pitchFamily="2" charset="-122"/>
                <a:cs typeface="Times New Roman" panose="02020603050405020304"/>
              </a:rPr>
              <a:t>〔内容提要〕</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dirty="0">
                <a:ea typeface="楷体_GB2312"/>
                <a:cs typeface="Times New Roman" panose="02020603050405020304"/>
              </a:rPr>
              <a:t>本单元所选作品，或剖析社会矛盾，宣示历史使命；或概括伟人贡献，致以崇敬之情；或是上书言事，谏阻逐客；或为临终绝笔，直抒心志。这些作品表现出革命导师、志士仁人顺应历史潮流，勇于担负时代使命的精神。</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dirty="0">
                <a:ea typeface="楷体_GB2312"/>
                <a:cs typeface="Times New Roman" panose="02020603050405020304"/>
              </a:rPr>
              <a:t>《在〈人民报〉创刊纪念会上的演说》马克思</a:t>
            </a:r>
            <a:r>
              <a:rPr lang="en-US" altLang="zh-CN" kern="100" dirty="0">
                <a:ea typeface="楷体_GB2312"/>
                <a:cs typeface="Courier New" panose="02070309020205020404"/>
              </a:rPr>
              <a:t>1856</a:t>
            </a:r>
            <a:r>
              <a:rPr lang="zh-CN" altLang="zh-CN" kern="100" dirty="0">
                <a:ea typeface="楷体_GB2312"/>
                <a:cs typeface="Times New Roman" panose="02020603050405020304"/>
              </a:rPr>
              <a:t>年</a:t>
            </a:r>
            <a:r>
              <a:rPr lang="en-US" altLang="zh-CN" kern="100" dirty="0">
                <a:ea typeface="楷体_GB2312"/>
                <a:cs typeface="Courier New" panose="02070309020205020404"/>
              </a:rPr>
              <a:t>4</a:t>
            </a:r>
            <a:r>
              <a:rPr lang="zh-CN" altLang="zh-CN" kern="100" dirty="0">
                <a:ea typeface="楷体_GB2312"/>
                <a:cs typeface="Times New Roman" panose="02020603050405020304"/>
              </a:rPr>
              <a:t>月</a:t>
            </a:r>
            <a:r>
              <a:rPr lang="en-US" altLang="zh-CN" kern="100" dirty="0">
                <a:ea typeface="楷体_GB2312"/>
                <a:cs typeface="Courier New" panose="02070309020205020404"/>
              </a:rPr>
              <a:t>14</a:t>
            </a:r>
            <a:r>
              <a:rPr lang="zh-CN" altLang="zh-CN" kern="100" dirty="0">
                <a:ea typeface="楷体_GB2312"/>
                <a:cs typeface="Times New Roman" panose="02020603050405020304"/>
              </a:rPr>
              <a:t>日在英国伦敦举行的《人民报》创刊纪念会上发表的演说。</a:t>
            </a:r>
            <a:endParaRPr lang="zh-CN" altLang="zh-CN" sz="1050" kern="100" dirty="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dirty="0">
                <a:ea typeface="楷体_GB2312"/>
                <a:cs typeface="Times New Roman" panose="02020603050405020304"/>
              </a:rPr>
              <a:t>《在马克思墓前的讲话》恩格斯代表全世界无产阶级对于马克思的逝世表示了深切的哀悼，对于马克思一生为无产阶级事业所作的伟大贡献作了崇高的评价和热情的赞颂</a:t>
            </a:r>
            <a:r>
              <a:rPr lang="zh-CN" altLang="zh-CN" kern="100" dirty="0" smtClean="0">
                <a:ea typeface="楷体_GB231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926501"/>
            <a:ext cx="11382863" cy="4912995"/>
          </a:xfrm>
        </p:spPr>
        <p:txBody>
          <a:bodyPr/>
          <a:lstStyle/>
          <a:p>
            <a:pPr indent="713740">
              <a:tabLst>
                <a:tab pos="4114800" algn="l"/>
                <a:tab pos="5715000" algn="l"/>
                <a:tab pos="8229600" algn="l"/>
              </a:tabLst>
            </a:pPr>
            <a:r>
              <a:rPr lang="en-US" altLang="zh-CN" kern="100">
                <a:ea typeface="楷体_GB2312"/>
                <a:cs typeface="Courier New" panose="02070309020205020404"/>
              </a:rPr>
              <a:t>1</a:t>
            </a:r>
            <a:r>
              <a:rPr lang="zh-CN" altLang="zh-CN" kern="100">
                <a:ea typeface="楷体_GB2312"/>
                <a:cs typeface="Times New Roman" panose="02020603050405020304"/>
              </a:rPr>
              <a:t>．叙事型：以记叙为主要的表达方式，辅以适当的议论、说明和抒情，通过对人物、事件、景物的描述，表达演讲者的思想感情，反映社会生活的本质和规律。</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ea typeface="楷体_GB2312"/>
                <a:cs typeface="Courier New" panose="02070309020205020404"/>
              </a:rPr>
              <a:t>2</a:t>
            </a:r>
            <a:r>
              <a:rPr lang="zh-CN" altLang="zh-CN" kern="100">
                <a:ea typeface="楷体_GB2312"/>
                <a:cs typeface="Times New Roman" panose="02020603050405020304"/>
              </a:rPr>
              <a:t>．说理型：以议论为主要的表达方式，具有正确而深刻的论点，使用确凿、充足、具有说服力的论据，进行富有逻辑性的论证。</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ea typeface="楷体_GB2312"/>
                <a:cs typeface="Courier New" panose="02070309020205020404"/>
              </a:rPr>
              <a:t>3</a:t>
            </a:r>
            <a:r>
              <a:rPr lang="zh-CN" altLang="zh-CN" kern="100">
                <a:ea typeface="楷体_GB2312"/>
                <a:cs typeface="Times New Roman" panose="02020603050405020304"/>
              </a:rPr>
              <a:t>．抒情型：以抒情为主要的表达方式，在演讲中抒发演讲者的爱恨悲喜等强烈感情，以</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情</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这把钥匙来开启听众的心灵，与听众产生情感上的共鸣</a:t>
            </a:r>
            <a:r>
              <a:rPr lang="zh-CN" altLang="zh-CN" kern="100" smtClean="0">
                <a:ea typeface="楷体_GB2312"/>
                <a:cs typeface="Times New Roman" panose="02020603050405020304"/>
              </a:rPr>
              <a:t>。</a:t>
            </a:r>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420938"/>
            <a:ext cx="12190413" cy="9220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zh-CN" altLang="en-US" sz="5400" b="1" smtClean="0">
                <a:solidFill>
                  <a:srgbClr val="FF6600"/>
                </a:solidFill>
                <a:latin typeface="Times New Roman" panose="02020603050405020304" pitchFamily="18" charset="0"/>
                <a:ea typeface="黑体" panose="02010609060101010101" pitchFamily="2" charset="-122"/>
              </a:rPr>
              <a:t>探究</a:t>
            </a:r>
            <a:r>
              <a:rPr lang="en-US" altLang="zh-CN" sz="5400" b="1">
                <a:solidFill>
                  <a:srgbClr val="FF6600"/>
                </a:solidFill>
                <a:latin typeface="宋体" panose="02010600030101010101" pitchFamily="2" charset="-122"/>
              </a:rPr>
              <a:t>•</a:t>
            </a:r>
            <a:r>
              <a:rPr lang="zh-CN" altLang="en-US" sz="5400" b="1" smtClean="0">
                <a:solidFill>
                  <a:srgbClr val="FF6600"/>
                </a:solidFill>
                <a:latin typeface="Times New Roman" panose="02020603050405020304" pitchFamily="18" charset="0"/>
                <a:ea typeface="黑体" panose="02010609060101010101" pitchFamily="2" charset="-122"/>
              </a:rPr>
              <a:t>思维发展与提升</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6147" name="Picture 3" descr="图片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106" y="3074988"/>
            <a:ext cx="3071813" cy="3810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图片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136831" y="0"/>
            <a:ext cx="2071688" cy="25606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825401"/>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806237"/>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图文导航</a:t>
            </a:r>
            <a:endParaRPr lang="zh-CN" altLang="en-US">
              <a:latin typeface="方正宋黑_GBK" pitchFamily="65" charset="-122"/>
              <a:ea typeface="方正宋黑_GBK" pitchFamily="65" charset="-122"/>
            </a:endParaRPr>
          </a:p>
        </p:txBody>
      </p:sp>
      <p:pic>
        <p:nvPicPr>
          <p:cNvPr id="7170" name="Picture 2" descr="AA29.TIF"/>
          <p:cNvPicPr>
            <a:picLocks noChangeAspect="1" noChangeArrowheads="1"/>
          </p:cNvPicPr>
          <p:nvPr/>
        </p:nvPicPr>
        <p:blipFill>
          <a:blip r:embed="rId3" r:link="rId4">
            <a:extLst>
              <a:ext uri="{28A0092B-C50C-407E-A947-70E740481C1C}">
                <a14:useLocalDpi xmlns:a14="http://schemas.microsoft.com/office/drawing/2010/main" val="0"/>
              </a:ext>
            </a:extLst>
          </a:blip>
          <a:stretch>
            <a:fillRect/>
          </a:stretch>
        </p:blipFill>
        <p:spPr bwMode="auto">
          <a:xfrm>
            <a:off x="1990750" y="1916832"/>
            <a:ext cx="8066088"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AA30.TIF"/>
          <p:cNvPicPr>
            <a:picLocks noChangeAspect="1" noChangeArrowheads="1"/>
          </p:cNvPicPr>
          <p:nvPr/>
        </p:nvPicPr>
        <p:blipFill>
          <a:blip r:embed="rId2" r:link="rId3">
            <a:extLst>
              <a:ext uri="{28A0092B-C50C-407E-A947-70E740481C1C}">
                <a14:useLocalDpi xmlns:a14="http://schemas.microsoft.com/office/drawing/2010/main" val="0"/>
              </a:ext>
            </a:extLst>
          </a:blip>
          <a:stretch>
            <a:fillRect/>
          </a:stretch>
        </p:blipFill>
        <p:spPr bwMode="auto">
          <a:xfrm>
            <a:off x="1630710" y="1575674"/>
            <a:ext cx="8648332" cy="358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827302"/>
            <a:ext cx="11382863" cy="3105150"/>
          </a:xfrm>
        </p:spPr>
        <p:txBody>
          <a:bodyPr/>
          <a:lstStyle/>
          <a:p>
            <a:pPr indent="713740">
              <a:tabLst>
                <a:tab pos="4114800" algn="l"/>
                <a:tab pos="5715000" algn="l"/>
                <a:tab pos="8229600" algn="l"/>
              </a:tabLst>
            </a:pPr>
            <a:r>
              <a:rPr lang="zh-CN" altLang="zh-CN" kern="100">
                <a:cs typeface="Times New Roman" panose="02020603050405020304"/>
              </a:rPr>
              <a:t>《在〈人民报〉创刊纪念会上的演说》向我们阐述了无产阶级革命的原理：随着工业的发展，资产阶级赖以生产和占有产品的基础本身也就从它的脚下被挖掉了。它首先生产的是它自身的掘墓人。资产阶级的灭亡和无产阶级的胜利是同样不可避免的。</a:t>
            </a:r>
            <a:endParaRPr lang="zh-CN" altLang="zh-CN" sz="1050" kern="100">
              <a:latin typeface="宋体" panose="02010600030101010101" pitchFamily="2" charset="-122"/>
              <a:cs typeface="Courier New" panose="02070309020205020404"/>
            </a:endParaRPr>
          </a:p>
          <a:p>
            <a:endParaRPr lang="zh-CN" altLang="en-US"/>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1143414"/>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1124250"/>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主旨探微</a:t>
            </a:r>
            <a:endParaRPr lang="zh-CN" altLang="en-US">
              <a:latin typeface="方正宋黑_GBK" pitchFamily="65" charset="-122"/>
              <a:ea typeface="方正宋黑_GBK" pitchFamily="65"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endParaRPr lang="en-US" altLang="zh-CN" kern="100" smtClean="0">
              <a:cs typeface="Times New Roman" panose="02020603050405020304"/>
            </a:endParaRPr>
          </a:p>
          <a:p>
            <a:r>
              <a:rPr lang="zh-CN" altLang="zh-CN" kern="100" smtClean="0">
                <a:cs typeface="Times New Roman" panose="02020603050405020304"/>
              </a:rPr>
              <a:t>《在马克思墓前的讲话》</a:t>
            </a:r>
            <a:r>
              <a:rPr lang="zh-CN" altLang="zh-CN" kern="100">
                <a:cs typeface="Times New Roman" panose="02020603050405020304"/>
              </a:rPr>
              <a:t>，恩格斯对马克思的伟大一生作了精要的总结，从科学研究成就和革命斗争业绩两个方面高度评价了马克思为全世界无产阶级所作出的卓越贡献，赞颂了马克思为解放全人类而奋斗终生的崇高精神。同时也表达了作者对马克思的无比崇敬和深沉哀悼之情。</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227227"/>
            <a:ext cx="11382863" cy="5515610"/>
          </a:xfrm>
        </p:spPr>
        <p:txBody>
          <a:bodyPr/>
          <a:lstStyle/>
          <a:p>
            <a:pPr indent="713740">
              <a:tabLst>
                <a:tab pos="4114800" algn="l"/>
                <a:tab pos="5715000" algn="l"/>
                <a:tab pos="8229600" algn="l"/>
              </a:tabLst>
            </a:pP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一</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领读课文</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1</a:t>
            </a:r>
            <a:r>
              <a:rPr lang="zh-CN" altLang="zh-CN" kern="100">
                <a:cs typeface="Times New Roman" panose="02020603050405020304"/>
              </a:rPr>
              <a:t>．请分析《在〈人民报〉创刊纪念会上的演说》中作者在演说辞的开头如何抓住听众的心理。</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solidFill>
                  <a:srgbClr val="FF00FF"/>
                </a:solidFill>
                <a:ea typeface="楷体_GB2312"/>
                <a:cs typeface="Times New Roman" panose="02020603050405020304"/>
              </a:rPr>
              <a:t>提示：</a:t>
            </a:r>
            <a:r>
              <a:rPr lang="zh-CN" altLang="zh-CN" kern="100">
                <a:ea typeface="楷体_GB2312"/>
                <a:cs typeface="Times New Roman" panose="02020603050405020304"/>
              </a:rPr>
              <a:t>演说中，马克思旨在阐述无产阶级革命的原理，但他却首先从</a:t>
            </a:r>
            <a:r>
              <a:rPr lang="en-US" altLang="zh-CN" kern="100">
                <a:ea typeface="楷体_GB2312"/>
                <a:cs typeface="Courier New" panose="02070309020205020404"/>
              </a:rPr>
              <a:t>1848</a:t>
            </a:r>
            <a:r>
              <a:rPr lang="zh-CN" altLang="zh-CN" kern="100">
                <a:ea typeface="楷体_GB2312"/>
                <a:cs typeface="Times New Roman" panose="02020603050405020304"/>
              </a:rPr>
              <a:t>年革命谈起。他称这场革命</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只不过是些微不足道的事件</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，是欧洲社会干硬外壳上的一些细小的裂口和缝隙。当时，</a:t>
            </a:r>
            <a:r>
              <a:rPr lang="en-US" altLang="zh-CN" kern="100">
                <a:ea typeface="楷体_GB2312"/>
                <a:cs typeface="Courier New" panose="02070309020205020404"/>
              </a:rPr>
              <a:t>1848</a:t>
            </a:r>
            <a:r>
              <a:rPr lang="zh-CN" altLang="zh-CN" kern="100">
                <a:ea typeface="楷体_GB2312"/>
                <a:cs typeface="Times New Roman" panose="02020603050405020304"/>
              </a:rPr>
              <a:t>年革命的壮烈场面、浩大声势还深深印在听众的心中。因此，从听众的接受心理来看，马克思对</a:t>
            </a:r>
            <a:r>
              <a:rPr lang="en-US" altLang="zh-CN" kern="100">
                <a:ea typeface="楷体_GB2312"/>
                <a:cs typeface="Courier New" panose="02070309020205020404"/>
              </a:rPr>
              <a:t>1848</a:t>
            </a:r>
            <a:r>
              <a:rPr lang="zh-CN" altLang="zh-CN" kern="100">
                <a:ea typeface="楷体_GB2312"/>
                <a:cs typeface="Times New Roman" panose="02020603050405020304"/>
              </a:rPr>
              <a:t>年革命的这种评价就与听众的接受期待产生了巨大的落差，从而一开始就紧紧地抓住了听众</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639852"/>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620688"/>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任务探究</a:t>
            </a:r>
            <a:endParaRPr lang="zh-CN" altLang="en-US">
              <a:latin typeface="方正宋黑_GBK" pitchFamily="65" charset="-122"/>
              <a:ea typeface="方正宋黑_GBK"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3105150"/>
          </a:xfrm>
        </p:spPr>
        <p:txBody>
          <a:bodyPr/>
          <a:lstStyle/>
          <a:p>
            <a:pPr indent="713740">
              <a:tabLst>
                <a:tab pos="4114800" algn="l"/>
                <a:tab pos="5715000" algn="l"/>
                <a:tab pos="8229600" algn="l"/>
              </a:tabLst>
            </a:pPr>
            <a:r>
              <a:rPr lang="en-US" altLang="zh-CN" kern="100">
                <a:cs typeface="Courier New" panose="02070309020205020404"/>
              </a:rPr>
              <a:t>2</a:t>
            </a:r>
            <a:r>
              <a:rPr lang="zh-CN" altLang="zh-CN" kern="100">
                <a:cs typeface="Times New Roman" panose="02020603050405020304"/>
              </a:rPr>
              <a:t>．《在马克思墓前的讲话》是一篇十分规范的悼词。悼词结构一般分开头、主体、结尾三个部分，其写法如下表。请根据表格提示，简要写出本文每部分的主要内容。</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solidFill>
                  <a:srgbClr val="FF00FF"/>
                </a:solidFill>
                <a:ea typeface="楷体_GB2312"/>
                <a:cs typeface="Times New Roman" panose="02020603050405020304"/>
              </a:rPr>
              <a:t>提示：</a:t>
            </a:r>
            <a:r>
              <a:rPr lang="en-US" altLang="zh-CN" kern="100">
                <a:ea typeface="楷体_GB2312"/>
                <a:cs typeface="Courier New" panose="02070309020205020404"/>
              </a:rPr>
              <a:t> </a:t>
            </a:r>
            <a:endParaRPr lang="zh-CN" altLang="zh-CN" sz="1050" kern="100">
              <a:latin typeface="宋体" panose="02010600030101010101" pitchFamily="2" charset="-122"/>
              <a:cs typeface="Courier New" panose="02070309020205020404"/>
            </a:endParaRPr>
          </a:p>
          <a:p>
            <a:endParaRPr lang="zh-CN" altLang="en-US"/>
          </a:p>
        </p:txBody>
      </p:sp>
      <p:graphicFrame>
        <p:nvGraphicFramePr>
          <p:cNvPr id="2" name="表格 1"/>
          <p:cNvGraphicFramePr>
            <a:graphicFrameLocks noGrp="1"/>
          </p:cNvGraphicFramePr>
          <p:nvPr/>
        </p:nvGraphicFramePr>
        <p:xfrm>
          <a:off x="609600" y="3292959"/>
          <a:ext cx="10970895" cy="1792605"/>
        </p:xfrm>
        <a:graphic>
          <a:graphicData uri="http://schemas.openxmlformats.org/drawingml/2006/table">
            <a:tbl>
              <a:tblPr/>
              <a:tblGrid>
                <a:gridCol w="1195705"/>
                <a:gridCol w="1503045"/>
                <a:gridCol w="8272145"/>
              </a:tblGrid>
              <a:tr h="597535">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开头</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述其哀</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楷体_GB2312"/>
                          <a:cs typeface="Courier New" panose="02070309020205020404"/>
                        </a:rPr>
                        <a:t>①</a:t>
                      </a:r>
                      <a:r>
                        <a:rPr lang="zh-CN" sz="2800" b="1" u="sng" kern="100">
                          <a:effectLst/>
                          <a:latin typeface="Times New Roman"/>
                          <a:ea typeface="楷体_GB2312"/>
                          <a:cs typeface="Times New Roman" panose="02020603050405020304"/>
                        </a:rPr>
                        <a:t>介绍马克思逝世的时间、地点和当时的情形</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535">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主体</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赞其功</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楷体_GB2312"/>
                          <a:cs typeface="Courier New" panose="02070309020205020404"/>
                        </a:rPr>
                        <a:t>②</a:t>
                      </a:r>
                      <a:r>
                        <a:rPr lang="zh-CN" sz="2800" b="1" u="sng" kern="100">
                          <a:effectLst/>
                          <a:latin typeface="Times New Roman"/>
                          <a:ea typeface="楷体_GB2312"/>
                          <a:cs typeface="Times New Roman" panose="02020603050405020304"/>
                        </a:rPr>
                        <a:t>评价作为思想家和革命家的马克思的伟大功绩</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535">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结尾</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楷体_GB2312"/>
                          <a:cs typeface="Times New Roman" panose="02020603050405020304"/>
                        </a:rPr>
                        <a:t>颂其德</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楷体_GB2312"/>
                          <a:cs typeface="Courier New" panose="02070309020205020404"/>
                        </a:rPr>
                        <a:t>③</a:t>
                      </a:r>
                      <a:r>
                        <a:rPr lang="zh-CN" sz="2800" b="1" u="sng" kern="100">
                          <a:effectLst/>
                          <a:latin typeface="Times New Roman"/>
                          <a:ea typeface="楷体_GB2312"/>
                          <a:cs typeface="Times New Roman" panose="02020603050405020304"/>
                        </a:rPr>
                        <a:t>表达对马克思的怀念之情</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321604"/>
            <a:ext cx="11382863" cy="4912995"/>
          </a:xfrm>
        </p:spPr>
        <p:txBody>
          <a:bodyPr/>
          <a:lstStyle/>
          <a:p>
            <a:pPr indent="713740">
              <a:tabLst>
                <a:tab pos="4114800" algn="l"/>
                <a:tab pos="5715000" algn="l"/>
                <a:tab pos="8229600" algn="l"/>
              </a:tabLst>
            </a:pPr>
            <a:r>
              <a:rPr lang="zh-CN" altLang="zh-CN" kern="100" cap="all">
                <a:ea typeface="黑体" panose="02010609060101010101" pitchFamily="2" charset="-122"/>
                <a:cs typeface="Times New Roman" panose="02020603050405020304"/>
              </a:rPr>
              <a:t>　　　演讲词是靠语言来打动人的，由于面对的听众、目的与场合的不同，演讲词语言特点不同，阅读文章，试试分析二者有何不同之处。</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黑体" panose="02010609060101010101" pitchFamily="2" charset="-122"/>
                <a:cs typeface="Times New Roman" panose="02020603050405020304"/>
              </a:rPr>
              <a:t>活动</a:t>
            </a:r>
            <a:r>
              <a:rPr lang="zh-CN" altLang="zh-CN" kern="100">
                <a:latin typeface="宋体" panose="02010600030101010101" pitchFamily="2" charset="-122"/>
                <a:ea typeface="MS Mincho"/>
                <a:cs typeface="MS Mincho"/>
              </a:rPr>
              <a:t>❶</a:t>
            </a:r>
            <a:r>
              <a:rPr lang="zh-CN" altLang="zh-CN" kern="100">
                <a:cs typeface="Times New Roman" panose="02020603050405020304"/>
              </a:rPr>
              <a:t>　修辞</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solidFill>
                  <a:srgbClr val="FF00FF"/>
                </a:solidFill>
                <a:ea typeface="楷体_GB2312"/>
                <a:cs typeface="Times New Roman" panose="02020603050405020304"/>
              </a:rPr>
              <a:t>提示：</a:t>
            </a:r>
            <a:r>
              <a:rPr lang="en-US" altLang="zh-CN" kern="100">
                <a:ea typeface="楷体_GB2312"/>
                <a:cs typeface="Courier New" panose="02070309020205020404"/>
              </a:rPr>
              <a:t>(1)</a:t>
            </a:r>
            <a:r>
              <a:rPr lang="zh-CN" altLang="zh-CN" kern="100">
                <a:ea typeface="楷体_GB2312"/>
                <a:cs typeface="Times New Roman" panose="02020603050405020304"/>
              </a:rPr>
              <a:t>《在〈人民报〉创刊纪念会上的演说》在演说中，马克思或运用生动形象的比喻，或列举大量的事实；或用长句，或用短句；或运用</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狡狯的精灵</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菲默法庭的判决</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等比喻，隽永的语言始终在一种鲜活的语境和生动的文化氛围中，取得了生动形象的效果</a:t>
            </a:r>
            <a:r>
              <a:rPr lang="zh-CN" altLang="zh-CN" kern="100" smtClean="0">
                <a:ea typeface="楷体_GB2312"/>
                <a:cs typeface="Times New Roman" panose="02020603050405020304"/>
              </a:rPr>
              <a:t>。</a:t>
            </a:r>
            <a:endParaRPr lang="zh-CN" altLang="en-US"/>
          </a:p>
        </p:txBody>
      </p:sp>
      <p:pic>
        <p:nvPicPr>
          <p:cNvPr id="6" name="Picture 1" descr="G:\小样\2020年新教材政治必修3(教师书)做课件\zsd.tif"/>
          <p:cNvPicPr>
            <a:picLocks noChangeAspect="1" noChangeArrowheads="1"/>
          </p:cNvPicPr>
          <p:nvPr/>
        </p:nvPicPr>
        <p:blipFill>
          <a:blip r:embed="rId2" r:link="rId3" cstate="print">
            <a:extLst>
              <a:ext uri="{28A0092B-C50C-407E-A947-70E740481C1C}">
                <a14:useLocalDpi xmlns:a14="http://schemas.microsoft.com/office/drawing/2010/main" val="0"/>
              </a:ext>
            </a:extLst>
          </a:blip>
          <a:stretch>
            <a:fillRect/>
          </a:stretch>
        </p:blipFill>
        <p:spPr bwMode="auto">
          <a:xfrm>
            <a:off x="384540" y="1435248"/>
            <a:ext cx="1747418" cy="467563"/>
          </a:xfrm>
          <a:prstGeom prst="rect">
            <a:avLst/>
          </a:prstGeom>
          <a:noFill/>
          <a:extLst>
            <a:ext uri="{909E8E84-426E-40DD-AFC4-6F175D3DCCD1}">
              <a14:hiddenFill xmlns:a14="http://schemas.microsoft.com/office/drawing/2010/main">
                <a:solidFill>
                  <a:srgbClr val="FFFFFF"/>
                </a:solidFill>
              </a14:hiddenFill>
            </a:ext>
          </a:extLst>
        </p:spPr>
      </p:pic>
      <p:sp>
        <p:nvSpPr>
          <p:cNvPr id="7" name="内容占位符 2"/>
          <p:cNvSpPr txBox="1"/>
          <p:nvPr/>
        </p:nvSpPr>
        <p:spPr>
          <a:xfrm>
            <a:off x="406575" y="1412776"/>
            <a:ext cx="1725384" cy="521970"/>
          </a:xfrm>
          <a:prstGeom prst="rect">
            <a:avLst/>
          </a:prstGeom>
        </p:spPr>
        <p:txBody>
          <a:bodyPr vert="horz" wrap="square" lIns="91440" tIns="45720" rIns="91440" bIns="45720" rtlCol="0">
            <a:spAutoFit/>
          </a:bodyPr>
          <a:lstStyle>
            <a:lvl1pPr marL="0" indent="719455" algn="just" defTabSz="903605" rtl="0" eaLnBrk="1" latinLnBrk="0" hangingPunct="0">
              <a:lnSpc>
                <a:spcPct val="140000"/>
              </a:lnSpc>
              <a:spcBef>
                <a:spcPct val="0"/>
              </a:spcBef>
              <a:buFontTx/>
              <a:buNone/>
              <a:tabLst>
                <a:tab pos="5648325" algn="l"/>
                <a:tab pos="10046970" algn="l"/>
              </a:tabLst>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en-US" kern="100" smtClean="0">
                <a:solidFill>
                  <a:schemeClr val="bg1"/>
                </a:solidFill>
                <a:ea typeface="黑体" panose="02010609060101010101" pitchFamily="2" charset="-122"/>
                <a:cs typeface="Times New Roman" panose="02020603050405020304"/>
              </a:rPr>
              <a:t>任    务</a:t>
            </a:r>
            <a:r>
              <a:rPr lang="zh-CN" altLang="en-US" kern="100">
                <a:solidFill>
                  <a:schemeClr val="bg1"/>
                </a:solidFill>
                <a:ea typeface="黑体" panose="02010609060101010101" pitchFamily="2" charset="-122"/>
                <a:cs typeface="Times New Roman" panose="02020603050405020304"/>
              </a:rPr>
              <a:t>　</a:t>
            </a:r>
            <a:endParaRPr lang="zh-CN" altLang="en-US"/>
          </a:p>
        </p:txBody>
      </p:sp>
      <p:sp>
        <p:nvSpPr>
          <p:cNvPr id="9" name="内容占位符 2"/>
          <p:cNvSpPr txBox="1"/>
          <p:nvPr/>
        </p:nvSpPr>
        <p:spPr>
          <a:xfrm>
            <a:off x="406574" y="573185"/>
            <a:ext cx="11382863" cy="694055"/>
          </a:xfrm>
          <a:prstGeom prst="rect">
            <a:avLst/>
          </a:prstGeom>
        </p:spPr>
        <p:txBody>
          <a:bodyPr vert="horz" wrap="square" lIns="91440" tIns="45720" rIns="91440" bIns="45720" rtlCol="0">
            <a:spAutoFit/>
          </a:bodyPr>
          <a:lstStyle>
            <a:lvl1pPr marL="0" indent="719455" algn="just" defTabSz="903605" rtl="0" eaLnBrk="1" latinLnBrk="0" hangingPunct="0">
              <a:lnSpc>
                <a:spcPct val="140000"/>
              </a:lnSpc>
              <a:spcBef>
                <a:spcPct val="0"/>
              </a:spcBef>
              <a:buFontTx/>
              <a:buNone/>
              <a:tabLst>
                <a:tab pos="5648325" algn="l"/>
                <a:tab pos="10046970" algn="l"/>
              </a:tabLst>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kern="100">
                <a:ea typeface="黑体" panose="02010609060101010101" pitchFamily="2" charset="-122"/>
              </a:rPr>
              <a:t>(</a:t>
            </a:r>
            <a:r>
              <a:rPr lang="zh-CN" altLang="zh-CN" kern="100">
                <a:ea typeface="黑体" panose="02010609060101010101" pitchFamily="2" charset="-122"/>
                <a:cs typeface="Times New Roman" panose="02020603050405020304"/>
              </a:rPr>
              <a:t>二</a:t>
            </a:r>
            <a:r>
              <a:rPr lang="en-US" altLang="zh-CN" kern="100">
                <a:ea typeface="黑体" panose="02010609060101010101" pitchFamily="2" charset="-122"/>
              </a:rPr>
              <a:t>)</a:t>
            </a:r>
            <a:r>
              <a:rPr lang="zh-CN" altLang="zh-CN" kern="100">
                <a:ea typeface="黑体" panose="02010609060101010101" pitchFamily="2" charset="-122"/>
                <a:cs typeface="Times New Roman" panose="02020603050405020304"/>
              </a:rPr>
              <a:t>精研课文</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endParaRPr lang="en-US" altLang="zh-CN" kern="100" smtClean="0">
              <a:ea typeface="楷体_GB2312"/>
              <a:cs typeface="Courier New" panose="02070309020205020404"/>
            </a:endParaRPr>
          </a:p>
          <a:p>
            <a:endParaRPr lang="en-US" altLang="zh-CN" kern="100">
              <a:ea typeface="楷体_GB2312"/>
              <a:cs typeface="Courier New" panose="02070309020205020404"/>
            </a:endParaRPr>
          </a:p>
          <a:p>
            <a:r>
              <a:rPr lang="en-US" altLang="zh-CN" kern="100" smtClean="0">
                <a:ea typeface="楷体_GB2312"/>
                <a:cs typeface="Courier New" panose="02070309020205020404"/>
              </a:rPr>
              <a:t>(</a:t>
            </a:r>
            <a:r>
              <a:rPr lang="en-US" altLang="zh-CN" kern="100">
                <a:ea typeface="楷体_GB2312"/>
                <a:cs typeface="Courier New" panose="02070309020205020404"/>
              </a:rPr>
              <a:t>2)</a:t>
            </a:r>
            <a:r>
              <a:rPr lang="zh-CN" altLang="zh-CN" kern="100">
                <a:ea typeface="楷体_GB2312"/>
                <a:cs typeface="Times New Roman" panose="02020603050405020304"/>
              </a:rPr>
              <a:t>《在马克思墓前的讲话》使用的修辞手法显得高超而精妙。其中较为典型的主要有讳饰、借代、比喻等。既避免了直白忌讳，又丰富了文章的内涵；不仅以理服人，而且以情动人，更增强了人们对马克思的无限景仰和深情悼念</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endParaRPr lang="zh-CN" altLang="en-US"/>
          </a:p>
        </p:txBody>
      </p:sp>
      <p:pic>
        <p:nvPicPr>
          <p:cNvPr id="4" name="New picture"/>
          <p:cNvPicPr/>
          <p:nvPr/>
        </p:nvPicPr>
        <p:blipFill>
          <a:blip r:embed="rId2"/>
          <a:stretch>
            <a:fillRect/>
          </a:stretch>
        </p:blipFill>
        <p:spPr>
          <a:xfrm>
            <a:off x="11214100" y="10833100"/>
            <a:ext cx="330200" cy="2413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06574" y="1412776"/>
            <a:ext cx="11382863" cy="3105150"/>
          </a:xfrm>
          <a:solidFill>
            <a:schemeClr val="bg1">
              <a:lumMod val="95000"/>
            </a:schemeClr>
          </a:solidFill>
          <a:ln>
            <a:solidFill>
              <a:schemeClr val="tx1"/>
            </a:solidFill>
          </a:ln>
        </p:spPr>
        <p:txBody>
          <a:bodyPr/>
          <a:lstStyle/>
          <a:p>
            <a:pPr indent="713740">
              <a:tabLst>
                <a:tab pos="4114800" algn="l"/>
                <a:tab pos="5715000" algn="l"/>
                <a:tab pos="8229600" algn="l"/>
              </a:tabLst>
            </a:pPr>
            <a:r>
              <a:rPr lang="zh-CN" altLang="zh-CN" kern="100">
                <a:ea typeface="楷体_GB2312"/>
                <a:cs typeface="Times New Roman" panose="02020603050405020304"/>
              </a:rPr>
              <a:t>《谏逐客书》围绕</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大一统</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的目标，从秦王统一天下的高度立论，正反论证，利害并举，说明用客卿强国的重要性。</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ea typeface="楷体_GB2312"/>
                <a:cs typeface="Times New Roman" panose="02020603050405020304"/>
              </a:rPr>
              <a:t>《与妻书》清朝末年革命烈士林觉民在</a:t>
            </a:r>
            <a:r>
              <a:rPr lang="en-US" altLang="zh-CN" kern="100">
                <a:ea typeface="楷体_GB2312"/>
                <a:cs typeface="Courier New" panose="02070309020205020404"/>
              </a:rPr>
              <a:t>1911</a:t>
            </a:r>
            <a:r>
              <a:rPr lang="zh-CN" altLang="zh-CN" kern="100">
                <a:ea typeface="楷体_GB2312"/>
                <a:cs typeface="Times New Roman" panose="02020603050405020304"/>
              </a:rPr>
              <a:t>年</a:t>
            </a:r>
            <a:r>
              <a:rPr lang="en-US" altLang="zh-CN" kern="100">
                <a:ea typeface="楷体_GB2312"/>
                <a:cs typeface="Courier New" panose="02070309020205020404"/>
              </a:rPr>
              <a:t>4</a:t>
            </a:r>
            <a:r>
              <a:rPr lang="zh-CN" altLang="zh-CN" kern="100">
                <a:ea typeface="楷体_GB2312"/>
                <a:cs typeface="Times New Roman" panose="02020603050405020304"/>
              </a:rPr>
              <a:t>月</a:t>
            </a:r>
            <a:r>
              <a:rPr lang="en-US" altLang="zh-CN" kern="100">
                <a:ea typeface="楷体_GB2312"/>
                <a:cs typeface="Courier New" panose="02070309020205020404"/>
              </a:rPr>
              <a:t>24</a:t>
            </a:r>
            <a:r>
              <a:rPr lang="zh-CN" altLang="zh-CN" kern="100">
                <a:ea typeface="楷体_GB2312"/>
                <a:cs typeface="Times New Roman" panose="02020603050405020304"/>
              </a:rPr>
              <a:t>日晚写给妻子陈意映的一封绝笔信。在这封绝笔信中，作者委婉曲折地表达了自己对妻子的深情和对处于水深火热中的祖国深沉的爱</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Times New Roman" panose="02020603050405020304"/>
            </a:endParaRPr>
          </a:p>
          <a:p>
            <a:pPr indent="713740">
              <a:tabLst>
                <a:tab pos="4114800" algn="l"/>
                <a:tab pos="5715000" algn="l"/>
                <a:tab pos="8229600" algn="l"/>
              </a:tabLst>
            </a:pPr>
            <a:r>
              <a:rPr lang="zh-CN" altLang="zh-CN" kern="100" smtClean="0">
                <a:ea typeface="黑体" panose="02010609060101010101" pitchFamily="2" charset="-122"/>
                <a:cs typeface="Times New Roman" panose="02020603050405020304"/>
              </a:rPr>
              <a:t>活动</a:t>
            </a:r>
            <a:r>
              <a:rPr lang="zh-CN" altLang="zh-CN" kern="100">
                <a:latin typeface="宋体" panose="02010600030101010101" pitchFamily="2" charset="-122"/>
                <a:ea typeface="MS Mincho"/>
                <a:cs typeface="MS Mincho"/>
              </a:rPr>
              <a:t>❷</a:t>
            </a:r>
            <a:r>
              <a:rPr lang="zh-CN" altLang="zh-CN" kern="100">
                <a:cs typeface="Times New Roman" panose="02020603050405020304"/>
              </a:rPr>
              <a:t>　语言准确</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solidFill>
                  <a:srgbClr val="FF00FF"/>
                </a:solidFill>
                <a:ea typeface="楷体_GB2312"/>
                <a:cs typeface="Times New Roman" panose="02020603050405020304"/>
              </a:rPr>
              <a:t>提示：</a:t>
            </a:r>
            <a:r>
              <a:rPr lang="en-US" altLang="zh-CN" kern="100">
                <a:ea typeface="楷体_GB2312"/>
                <a:cs typeface="Courier New" panose="02070309020205020404"/>
              </a:rPr>
              <a:t>(1)</a:t>
            </a:r>
            <a:r>
              <a:rPr lang="zh-CN" altLang="zh-CN" kern="100">
                <a:ea typeface="楷体_GB2312"/>
                <a:cs typeface="Times New Roman" panose="02020603050405020304"/>
              </a:rPr>
              <a:t>《在〈人民报〉创刊纪念会上的演说》在第四段文字中，马克思提及了</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机器</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财富</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技术</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等推动社会进步的事物，但在资本主义社会中，与这些事物有关的许多神圣的东西都被亵渎了，如</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道德</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等。作者深刻地看到了技术进步背后的东西，在文章最后提出了</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无产阶级就是执刑者</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的观点。这些均体现出其观察问题的细致，思考问题的深入。</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912995"/>
          </a:xfrm>
        </p:spPr>
        <p:txBody>
          <a:bodyPr/>
          <a:lstStyle/>
          <a:p>
            <a:endParaRPr lang="en-US" altLang="zh-CN" kern="100" smtClean="0">
              <a:ea typeface="楷体_GB2312"/>
              <a:cs typeface="Courier New" panose="02070309020205020404"/>
            </a:endParaRPr>
          </a:p>
          <a:p>
            <a:endParaRPr lang="en-US" altLang="zh-CN" kern="100">
              <a:ea typeface="楷体_GB2312"/>
              <a:cs typeface="Courier New" panose="02070309020205020404"/>
            </a:endParaRPr>
          </a:p>
          <a:p>
            <a:r>
              <a:rPr lang="en-US" altLang="zh-CN" kern="100" smtClean="0">
                <a:ea typeface="楷体_GB2312"/>
                <a:cs typeface="Courier New" panose="02070309020205020404"/>
              </a:rPr>
              <a:t>(</a:t>
            </a:r>
            <a:r>
              <a:rPr lang="en-US" altLang="zh-CN" kern="100">
                <a:ea typeface="楷体_GB2312"/>
                <a:cs typeface="Courier New" panose="02070309020205020404"/>
              </a:rPr>
              <a:t>2)</a:t>
            </a:r>
            <a:r>
              <a:rPr lang="zh-CN" altLang="zh-CN" kern="100">
                <a:ea typeface="楷体_GB2312"/>
                <a:cs typeface="Times New Roman" panose="02020603050405020304"/>
              </a:rPr>
              <a:t>在《在马克思墓前的讲话》中，开头一段写的是马克思逝世的情景。但是，恩格斯在这里没有用到一个</a:t>
            </a:r>
            <a:r>
              <a:rPr lang="en-US" altLang="zh-CN" kern="100">
                <a:ea typeface="楷体_GB2312"/>
                <a:cs typeface="Courier New" panose="02070309020205020404"/>
              </a:rPr>
              <a:t>“</a:t>
            </a:r>
            <a:r>
              <a:rPr lang="zh-CN" altLang="zh-CN" kern="100">
                <a:ea typeface="楷体_GB2312"/>
                <a:cs typeface="Times New Roman" panose="02020603050405020304"/>
              </a:rPr>
              <a:t>死</a:t>
            </a:r>
            <a:r>
              <a:rPr lang="en-US" altLang="zh-CN" kern="100">
                <a:ea typeface="楷体_GB2312"/>
                <a:cs typeface="Courier New" panose="02070309020205020404"/>
              </a:rPr>
              <a:t>”</a:t>
            </a:r>
            <a:r>
              <a:rPr lang="zh-CN" altLang="zh-CN" kern="100">
                <a:ea typeface="楷体_GB2312"/>
                <a:cs typeface="Times New Roman" panose="02020603050405020304"/>
              </a:rPr>
              <a:t>字，也没有用到与</a:t>
            </a:r>
            <a:r>
              <a:rPr lang="en-US" altLang="zh-CN" kern="100">
                <a:ea typeface="楷体_GB2312"/>
                <a:cs typeface="Courier New" panose="02070309020205020404"/>
              </a:rPr>
              <a:t>“</a:t>
            </a:r>
            <a:r>
              <a:rPr lang="zh-CN" altLang="zh-CN" kern="100">
                <a:ea typeface="楷体_GB2312"/>
                <a:cs typeface="Times New Roman" panose="02020603050405020304"/>
              </a:rPr>
              <a:t>死</a:t>
            </a:r>
            <a:r>
              <a:rPr lang="en-US" altLang="zh-CN" kern="100">
                <a:ea typeface="楷体_GB2312"/>
                <a:cs typeface="Courier New" panose="02070309020205020404"/>
              </a:rPr>
              <a:t>”</a:t>
            </a:r>
            <a:r>
              <a:rPr lang="zh-CN" altLang="zh-CN" kern="100">
                <a:ea typeface="楷体_GB2312"/>
                <a:cs typeface="Times New Roman" panose="02020603050405020304"/>
              </a:rPr>
              <a:t>相关的同义词，而是写到</a:t>
            </a:r>
            <a:r>
              <a:rPr lang="en-US" altLang="zh-CN" kern="100">
                <a:ea typeface="楷体_GB2312"/>
                <a:cs typeface="Courier New" panose="02070309020205020404"/>
              </a:rPr>
              <a:t>“</a:t>
            </a:r>
            <a:r>
              <a:rPr lang="zh-CN" altLang="zh-CN" kern="100">
                <a:ea typeface="楷体_GB2312"/>
                <a:cs typeface="Times New Roman" panose="02020603050405020304"/>
              </a:rPr>
              <a:t>当代最伟大的思想家停止思想了</a:t>
            </a:r>
            <a:r>
              <a:rPr lang="en-US" altLang="zh-CN" kern="100">
                <a:ea typeface="楷体_GB2312"/>
                <a:cs typeface="Courier New" panose="02070309020205020404"/>
              </a:rPr>
              <a:t>”“</a:t>
            </a:r>
            <a:r>
              <a:rPr lang="zh-CN" altLang="zh-CN" kern="100">
                <a:ea typeface="楷体_GB2312"/>
                <a:cs typeface="Times New Roman" panose="02020603050405020304"/>
              </a:rPr>
              <a:t>安静地睡着了</a:t>
            </a:r>
            <a:r>
              <a:rPr lang="en-US" altLang="zh-CN" kern="100">
                <a:ea typeface="楷体_GB2312"/>
                <a:cs typeface="Courier New" panose="02070309020205020404"/>
              </a:rPr>
              <a:t>”“</a:t>
            </a:r>
            <a:r>
              <a:rPr lang="zh-CN" altLang="zh-CN" kern="100">
                <a:ea typeface="楷体_GB2312"/>
                <a:cs typeface="Times New Roman" panose="02020603050405020304"/>
              </a:rPr>
              <a:t>永远地睡着了</a:t>
            </a:r>
            <a:r>
              <a:rPr lang="en-US" altLang="zh-CN" kern="100">
                <a:ea typeface="楷体_GB2312"/>
                <a:cs typeface="Courier New" panose="02070309020205020404"/>
              </a:rPr>
              <a:t>”</a:t>
            </a:r>
            <a:r>
              <a:rPr lang="zh-CN" altLang="zh-CN" kern="100">
                <a:ea typeface="楷体_GB2312"/>
                <a:cs typeface="Times New Roman" panose="02020603050405020304"/>
              </a:rPr>
              <a:t>，选用这些词语，不仅让听众得知马克思逝世的消息，也感受到恩格斯对马克思的深切悼念之情。</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50" y="548680"/>
            <a:ext cx="11737304" cy="6118860"/>
          </a:xfrm>
        </p:spPr>
        <p:txBody>
          <a:bodyPr/>
          <a:lstStyle/>
          <a:p>
            <a:pPr indent="713740">
              <a:tabLst>
                <a:tab pos="4114800" algn="l"/>
                <a:tab pos="5715000" algn="l"/>
                <a:tab pos="8229600" algn="l"/>
              </a:tabLst>
            </a:pPr>
            <a:r>
              <a:rPr lang="zh-CN" altLang="zh-CN" kern="100">
                <a:ea typeface="黑体" panose="02010609060101010101" pitchFamily="2" charset="-122"/>
                <a:cs typeface="Times New Roman" panose="02020603050405020304"/>
              </a:rPr>
              <a:t>活动</a:t>
            </a:r>
            <a:r>
              <a:rPr lang="zh-CN" altLang="zh-CN" kern="100">
                <a:latin typeface="宋体" panose="02010600030101010101" pitchFamily="2" charset="-122"/>
                <a:ea typeface="MS Mincho"/>
                <a:cs typeface="MS Mincho"/>
              </a:rPr>
              <a:t>❸</a:t>
            </a:r>
            <a:r>
              <a:rPr lang="zh-CN" altLang="zh-CN" kern="100">
                <a:cs typeface="Times New Roman" panose="02020603050405020304"/>
              </a:rPr>
              <a:t>　风格</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solidFill>
                  <a:srgbClr val="FF00FF"/>
                </a:solidFill>
                <a:ea typeface="楷体_GB2312"/>
                <a:cs typeface="Times New Roman" panose="02020603050405020304"/>
              </a:rPr>
              <a:t>提示：</a:t>
            </a:r>
            <a:r>
              <a:rPr lang="en-US" altLang="zh-CN" kern="100">
                <a:ea typeface="楷体_GB2312"/>
                <a:cs typeface="Courier New" panose="02070309020205020404"/>
              </a:rPr>
              <a:t>(1)</a:t>
            </a:r>
            <a:r>
              <a:rPr lang="zh-CN" altLang="zh-CN" kern="100">
                <a:ea typeface="楷体_GB2312"/>
                <a:cs typeface="Times New Roman" panose="02020603050405020304"/>
              </a:rPr>
              <a:t>《在〈人民报〉创刊纪念会上的演说》隽永的语言、厚重的文化。从将革命形象比喻为</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欧洲社会干硬外壳上的一些细小的裂口和缝隙</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，到对革命</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暴露出了外壳下面的一个无底深渊。在看来似乎坚硬的外表下面，现出了一片汪洋大海，只要它动荡起来，就能把由坚硬岩石构成的大陆撞得粉碎</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的生动描述；从</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我们的勇敢的朋友、好人儿罗宾，这个会迅速刨土的老田鼠、光荣的工兵</a:t>
            </a:r>
            <a:r>
              <a:rPr lang="en-US" altLang="zh-CN" kern="100">
                <a:ea typeface="楷体_GB2312"/>
                <a:cs typeface="Courier New" panose="02070309020205020404"/>
              </a:rPr>
              <a:t>——</a:t>
            </a:r>
            <a:r>
              <a:rPr lang="zh-CN" altLang="zh-CN" kern="100">
                <a:ea typeface="楷体_GB2312"/>
                <a:cs typeface="Times New Roman" panose="02020603050405020304"/>
              </a:rPr>
              <a:t>革命</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的精彩表达，再到那个经常在这一切矛盾中出现的</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狡狯的精灵</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菲默法庭</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的判决等典故的机智运用，以及对</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历史本身就是审判官，而无产阶级就是执刑者</a:t>
            </a:r>
            <a:r>
              <a:rPr lang="en-US" altLang="zh-CN" kern="100">
                <a:latin typeface="宋体" panose="02010600030101010101" pitchFamily="2" charset="-122"/>
                <a:ea typeface="楷体_GB2312"/>
                <a:cs typeface="Times New Roman" panose="02020603050405020304"/>
              </a:rPr>
              <a:t>”</a:t>
            </a:r>
            <a:r>
              <a:rPr lang="zh-CN" altLang="zh-CN" kern="100">
                <a:ea typeface="楷体_GB2312"/>
                <a:cs typeface="Times New Roman" panose="02020603050405020304"/>
              </a:rPr>
              <a:t>的理解，始终在一种鲜活的语境和生动的文化氛围中获得</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endParaRPr lang="en-US" altLang="zh-CN" kern="100" smtClean="0">
              <a:ea typeface="楷体_GB2312"/>
              <a:cs typeface="Courier New" panose="02070309020205020404"/>
            </a:endParaRPr>
          </a:p>
          <a:p>
            <a:r>
              <a:rPr lang="en-US" altLang="zh-CN" kern="100" smtClean="0">
                <a:ea typeface="楷体_GB2312"/>
                <a:cs typeface="Courier New" panose="02070309020205020404"/>
              </a:rPr>
              <a:t>(</a:t>
            </a:r>
            <a:r>
              <a:rPr lang="en-US" altLang="zh-CN" kern="100">
                <a:ea typeface="楷体_GB2312"/>
                <a:cs typeface="Courier New" panose="02070309020205020404"/>
              </a:rPr>
              <a:t>2)</a:t>
            </a:r>
            <a:r>
              <a:rPr lang="zh-CN" altLang="zh-CN" kern="100">
                <a:ea typeface="楷体_GB2312"/>
                <a:cs typeface="Times New Roman" panose="02020603050405020304"/>
              </a:rPr>
              <a:t>《在马克思墓前的讲话》，长短句结合。长句</a:t>
            </a:r>
            <a:r>
              <a:rPr lang="en-US" altLang="zh-CN" kern="100">
                <a:ea typeface="楷体_GB2312"/>
                <a:cs typeface="Courier New" panose="02070309020205020404"/>
              </a:rPr>
              <a:t>“</a:t>
            </a:r>
            <a:r>
              <a:rPr lang="zh-CN" altLang="zh-CN" kern="100">
                <a:ea typeface="楷体_GB2312"/>
                <a:cs typeface="Times New Roman" panose="02020603050405020304"/>
              </a:rPr>
              <a:t>正像达尔文发现有机界的发展规律一样，</a:t>
            </a:r>
            <a:r>
              <a:rPr lang="en-US" altLang="zh-CN" kern="100">
                <a:cs typeface="Courier New" panose="02070309020205020404"/>
              </a:rPr>
              <a:t>……</a:t>
            </a:r>
            <a:r>
              <a:rPr lang="zh-CN" altLang="zh-CN" kern="100">
                <a:ea typeface="楷体_GB2312"/>
                <a:cs typeface="Times New Roman" panose="02020603050405020304"/>
              </a:rPr>
              <a:t>而不是像过去那样做得相反</a:t>
            </a:r>
            <a:r>
              <a:rPr lang="en-US" altLang="zh-CN" kern="100">
                <a:ea typeface="楷体_GB2312"/>
                <a:cs typeface="Courier New" panose="02070309020205020404"/>
              </a:rPr>
              <a:t>”</a:t>
            </a:r>
            <a:r>
              <a:rPr lang="zh-CN" altLang="zh-CN" kern="100">
                <a:ea typeface="楷体_GB2312"/>
                <a:cs typeface="Times New Roman" panose="02020603050405020304"/>
              </a:rPr>
              <a:t>，恩格斯用</a:t>
            </a:r>
            <a:r>
              <a:rPr lang="en-US" altLang="zh-CN" kern="100">
                <a:ea typeface="楷体_GB2312"/>
                <a:cs typeface="Courier New" panose="02070309020205020404"/>
              </a:rPr>
              <a:t>“</a:t>
            </a:r>
            <a:r>
              <a:rPr lang="zh-CN" altLang="zh-CN" kern="100">
                <a:ea typeface="楷体_GB2312"/>
                <a:cs typeface="Times New Roman" panose="02020603050405020304"/>
              </a:rPr>
              <a:t>繁芜丛杂</a:t>
            </a:r>
            <a:r>
              <a:rPr lang="en-US" altLang="zh-CN" kern="100">
                <a:ea typeface="楷体_GB2312"/>
                <a:cs typeface="Courier New" panose="02070309020205020404"/>
              </a:rPr>
              <a:t>”“</a:t>
            </a:r>
            <a:r>
              <a:rPr lang="zh-CN" altLang="zh-CN" kern="100">
                <a:ea typeface="楷体_GB2312"/>
                <a:cs typeface="Times New Roman" panose="02020603050405020304"/>
              </a:rPr>
              <a:t>掩盖</a:t>
            </a:r>
            <a:r>
              <a:rPr lang="en-US" altLang="zh-CN" kern="100">
                <a:ea typeface="楷体_GB2312"/>
                <a:cs typeface="Courier New" panose="02070309020205020404"/>
              </a:rPr>
              <a:t>”</a:t>
            </a:r>
            <a:r>
              <a:rPr lang="zh-CN" altLang="zh-CN" kern="100">
                <a:ea typeface="楷体_GB2312"/>
                <a:cs typeface="Times New Roman" panose="02020603050405020304"/>
              </a:rPr>
              <a:t>等词语，深刻地揭露了唯心主义史观的反动本质。</a:t>
            </a:r>
            <a:r>
              <a:rPr lang="en-US" altLang="zh-CN" kern="100">
                <a:ea typeface="楷体_GB2312"/>
                <a:cs typeface="Courier New" panose="02070309020205020404"/>
              </a:rPr>
              <a:t>“</a:t>
            </a:r>
            <a:r>
              <a:rPr lang="zh-CN" altLang="zh-CN" kern="100">
                <a:ea typeface="楷体_GB2312"/>
                <a:cs typeface="Times New Roman" panose="02020603050405020304"/>
              </a:rPr>
              <a:t>经济发展阶段</a:t>
            </a:r>
            <a:r>
              <a:rPr lang="en-US" altLang="zh-CN" kern="100">
                <a:ea typeface="楷体_GB2312"/>
                <a:cs typeface="Courier New" panose="02070309020205020404"/>
              </a:rPr>
              <a:t>”</a:t>
            </a:r>
            <a:r>
              <a:rPr lang="zh-CN" altLang="zh-CN" kern="100">
                <a:ea typeface="楷体_GB2312"/>
                <a:cs typeface="Times New Roman" panose="02020603050405020304"/>
              </a:rPr>
              <a:t>之前，一连贯之以</a:t>
            </a:r>
            <a:r>
              <a:rPr lang="en-US" altLang="zh-CN" kern="100">
                <a:ea typeface="楷体_GB2312"/>
                <a:cs typeface="Courier New" panose="02070309020205020404"/>
              </a:rPr>
              <a:t>“</a:t>
            </a:r>
            <a:r>
              <a:rPr lang="zh-CN" altLang="zh-CN" kern="100">
                <a:ea typeface="楷体_GB2312"/>
                <a:cs typeface="Times New Roman" panose="02020603050405020304"/>
              </a:rPr>
              <a:t>一个民族或一个时代的一定的</a:t>
            </a:r>
            <a:r>
              <a:rPr lang="en-US" altLang="zh-CN" kern="100">
                <a:ea typeface="楷体_GB2312"/>
                <a:cs typeface="Courier New" panose="02070309020205020404"/>
              </a:rPr>
              <a:t>”</a:t>
            </a:r>
            <a:r>
              <a:rPr lang="zh-CN" altLang="zh-CN" kern="100">
                <a:ea typeface="楷体_GB2312"/>
                <a:cs typeface="Times New Roman" panose="02020603050405020304"/>
              </a:rPr>
              <a:t>三个定语，限制非常严密，语言非常准确。</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图片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3074988"/>
            <a:ext cx="3071813" cy="3810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图片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156825" y="0"/>
            <a:ext cx="2071688" cy="256063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0" y="2420938"/>
            <a:ext cx="12190413" cy="9220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kumimoji="0" lang="zh-CN" altLang="en-US" sz="5400" b="1" i="0" u="none" strike="noStrike" cap="none" normalizeH="0" baseline="0" smtClean="0">
                <a:ln>
                  <a:noFill/>
                </a:ln>
                <a:solidFill>
                  <a:srgbClr val="FF6600"/>
                </a:solidFill>
                <a:effectLst/>
                <a:latin typeface="Times New Roman" panose="02020603050405020304" pitchFamily="18" charset="0"/>
                <a:ea typeface="黑体" panose="02010609060101010101" pitchFamily="2" charset="-122"/>
              </a:rPr>
              <a:t>拓展</a:t>
            </a:r>
            <a:r>
              <a:rPr lang="en-US" altLang="zh-CN" sz="5400" b="1">
                <a:solidFill>
                  <a:srgbClr val="FF6600"/>
                </a:solidFill>
                <a:latin typeface="宋体" panose="02010600030101010101" pitchFamily="2" charset="-122"/>
              </a:rPr>
              <a:t>•</a:t>
            </a:r>
            <a:r>
              <a:rPr kumimoji="0" lang="zh-CN" altLang="en-US" sz="5400" b="1" i="0" u="none" strike="noStrike" cap="none" normalizeH="0" baseline="0" smtClean="0">
                <a:ln>
                  <a:noFill/>
                </a:ln>
                <a:solidFill>
                  <a:srgbClr val="FF6600"/>
                </a:solidFill>
                <a:effectLst/>
                <a:latin typeface="Times New Roman" panose="02020603050405020304" pitchFamily="18" charset="0"/>
                <a:ea typeface="黑体" panose="02010609060101010101" pitchFamily="2" charset="-122"/>
              </a:rPr>
              <a:t>审美鉴赏与创造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415238"/>
            <a:ext cx="11382863" cy="2501900"/>
          </a:xfrm>
        </p:spPr>
        <p:txBody>
          <a:bodyPr/>
          <a:lstStyle/>
          <a:p>
            <a:pPr indent="713740">
              <a:tabLst>
                <a:tab pos="4114800" algn="l"/>
                <a:tab pos="5715000" algn="l"/>
                <a:tab pos="8229600" algn="l"/>
              </a:tabLst>
            </a:pPr>
            <a:r>
              <a:rPr lang="en-US" altLang="zh-CN" kern="100">
                <a:ea typeface="黑体" panose="02010609060101010101" pitchFamily="2" charset="-122"/>
                <a:cs typeface="Courier New" panose="02070309020205020404"/>
              </a:rPr>
              <a:t>1</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课内素材</a:t>
            </a:r>
            <a:endParaRPr lang="zh-CN" altLang="zh-CN" sz="1050" kern="100">
              <a:latin typeface="宋体" panose="02010600030101010101" pitchFamily="2" charset="-122"/>
              <a:cs typeface="Courier New" panose="02070309020205020404"/>
            </a:endParaRPr>
          </a:p>
          <a:p>
            <a:r>
              <a:rPr lang="zh-CN" altLang="zh-CN" kern="100">
                <a:cs typeface="Times New Roman" panose="02020603050405020304"/>
              </a:rPr>
              <a:t>这是马克思</a:t>
            </a:r>
            <a:r>
              <a:rPr lang="en-US" altLang="zh-CN" kern="100"/>
              <a:t>1856</a:t>
            </a:r>
            <a:r>
              <a:rPr lang="zh-CN" altLang="zh-CN" kern="100">
                <a:cs typeface="Times New Roman" panose="02020603050405020304"/>
              </a:rPr>
              <a:t>年</a:t>
            </a:r>
            <a:r>
              <a:rPr lang="en-US" altLang="zh-CN" kern="100"/>
              <a:t>4</a:t>
            </a:r>
            <a:r>
              <a:rPr lang="zh-CN" altLang="zh-CN" kern="100">
                <a:cs typeface="Times New Roman" panose="02020603050405020304"/>
              </a:rPr>
              <a:t>月</a:t>
            </a:r>
            <a:r>
              <a:rPr lang="en-US" altLang="zh-CN" kern="100"/>
              <a:t>14</a:t>
            </a:r>
            <a:r>
              <a:rPr lang="zh-CN" altLang="zh-CN" kern="100">
                <a:cs typeface="Times New Roman" panose="02020603050405020304"/>
              </a:rPr>
              <a:t>日在英国伦敦举行的《人民报》创刊纪念会上发表的演说。马克思从历史唯物主义的思想高度阐述了这场社会革命的阶级力量，指出无产阶级是旧社会的掘墓人、资产阶级的执刑者。</a:t>
            </a:r>
            <a:endParaRPr lang="zh-CN" altLang="en-US"/>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825401"/>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806237"/>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素材积累</a:t>
            </a:r>
            <a:endParaRPr lang="zh-CN" altLang="en-US">
              <a:latin typeface="方正宋黑_GBK" pitchFamily="65" charset="-122"/>
              <a:ea typeface="方正宋黑_GBK" pitchFamily="65"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912995"/>
          </a:xfrm>
        </p:spPr>
        <p:txBody>
          <a:bodyPr/>
          <a:lstStyle/>
          <a:p>
            <a:pPr indent="713740">
              <a:tabLst>
                <a:tab pos="4114800" algn="l"/>
                <a:tab pos="5715000" algn="l"/>
                <a:tab pos="8229600" algn="l"/>
              </a:tabLst>
            </a:pPr>
            <a:endParaRPr lang="en-US" altLang="zh-CN" kern="100" smtClean="0">
              <a:cs typeface="Courier New" panose="02070309020205020404"/>
            </a:endParaRPr>
          </a:p>
          <a:p>
            <a:pPr indent="713740">
              <a:tabLst>
                <a:tab pos="4114800" algn="l"/>
                <a:tab pos="5715000" algn="l"/>
                <a:tab pos="8229600" algn="l"/>
              </a:tabLst>
            </a:pPr>
            <a:r>
              <a:rPr lang="en-US" altLang="zh-CN" kern="100" smtClean="0">
                <a:cs typeface="Courier New" panose="02070309020205020404"/>
              </a:rPr>
              <a:t>150</a:t>
            </a:r>
            <a:r>
              <a:rPr lang="zh-CN" altLang="zh-CN" kern="100">
                <a:cs typeface="Times New Roman" panose="02020603050405020304"/>
              </a:rPr>
              <a:t>多年来，历史的沧桑和岁月的年轮不仅丝毫没有销蚀掉它非凡的风采，而且其深邃的思想、隽永的语言、厚重的文化，至今仍然让我们能够领略到经典的魅力。精神只有为人民群众所掌握，才能转化为改造世界的巨大物质力量；深邃的思想只有与隽永的语言和厚重的文化相结合才能焕发出经典的光彩。</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【适用话题】　</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经典的魅力</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精神与物质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现实与未来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等。</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Courier New" panose="02070309020205020404"/>
            </a:endParaRPr>
          </a:p>
          <a:p>
            <a:pPr indent="713740">
              <a:tabLst>
                <a:tab pos="4114800" algn="l"/>
                <a:tab pos="5715000" algn="l"/>
                <a:tab pos="8229600" algn="l"/>
              </a:tabLst>
            </a:pPr>
            <a:r>
              <a:rPr lang="en-US" altLang="zh-CN" kern="100" smtClean="0">
                <a:ea typeface="黑体" panose="02010609060101010101" pitchFamily="2" charset="-122"/>
                <a:cs typeface="Courier New" panose="02070309020205020404"/>
              </a:rPr>
              <a:t>2</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课外素材</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马克思是很善于幽默的，这从他和燕妮的爱情方式就可见一斑。</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一次他对燕妮说：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我爱上了一个姑娘，这姑娘非常的美，世界上再也没有比她更美的姑娘了，我非常爱她。</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燕妮听了，非常紧张，心脏剧烈地跳着，她忐忑不安地忙问其姓名，马克思拿出一只精致的小匣子说：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她的肖像就在里面。</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燕妮忙打开，没有看见任何照片。只在匣子内小镜子里映出自己惊慌的脸。她恍然大悟，幸福地笑了。</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endParaRPr lang="en-US" altLang="zh-CN" kern="100" smtClean="0">
              <a:cs typeface="Times New Roman" panose="02020603050405020304"/>
            </a:endParaRPr>
          </a:p>
          <a:p>
            <a:pPr indent="713740">
              <a:tabLst>
                <a:tab pos="4114800" algn="l"/>
                <a:tab pos="5715000" algn="l"/>
                <a:tab pos="8229600" algn="l"/>
              </a:tabLst>
            </a:pPr>
            <a:r>
              <a:rPr lang="zh-CN" altLang="zh-CN" kern="100" smtClean="0">
                <a:cs typeface="Times New Roman" panose="02020603050405020304"/>
              </a:rPr>
              <a:t>有</a:t>
            </a:r>
            <a:r>
              <a:rPr lang="zh-CN" altLang="zh-CN" kern="100">
                <a:cs typeface="Times New Roman" panose="02020603050405020304"/>
              </a:rPr>
              <a:t>一次，海涅写了一首八行的诗，马克思帮他修改，每一字都推敲很久，直到他们认为没有可改的余地为止。马克思受到法国当局迫害，不得不离开巴黎到布鲁塞尔去。临行前，他给海涅写了一封信。说：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亲爱的朋友，我希望明天还有时间见到你，我将在星期一动身。</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我将离开这里的人们，可是离开您最使我痛苦，我真想把您也打进我的行李中去。</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【适用话题】　</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享受生活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机智与幽默</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痛苦与抉择</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等。</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415238"/>
            <a:ext cx="11382863" cy="3707765"/>
          </a:xfrm>
        </p:spPr>
        <p:txBody>
          <a:bodyPr/>
          <a:lstStyle/>
          <a:p>
            <a:pPr indent="713740" algn="ctr">
              <a:tabLst>
                <a:tab pos="4114800" algn="l"/>
                <a:tab pos="5715000" algn="l"/>
                <a:tab pos="8229600" algn="l"/>
              </a:tabLst>
            </a:pPr>
            <a:r>
              <a:rPr lang="zh-CN" altLang="zh-CN" kern="100">
                <a:ea typeface="黑体" panose="02010609060101010101" pitchFamily="2" charset="-122"/>
                <a:cs typeface="Times New Roman" panose="02020603050405020304"/>
              </a:rPr>
              <a:t>马克思恩格斯与报刊工作的不解之缘</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ea typeface="楷体_GB2312"/>
                <a:cs typeface="Courier New" panose="02070309020205020404"/>
              </a:rPr>
              <a:t>1848</a:t>
            </a:r>
            <a:r>
              <a:rPr lang="zh-CN" altLang="zh-CN" kern="100">
                <a:ea typeface="楷体_GB2312"/>
                <a:cs typeface="Times New Roman" panose="02020603050405020304"/>
              </a:rPr>
              <a:t>年</a:t>
            </a:r>
            <a:r>
              <a:rPr lang="en-US" altLang="zh-CN" kern="100">
                <a:ea typeface="楷体_GB2312"/>
                <a:cs typeface="Courier New" panose="02070309020205020404"/>
              </a:rPr>
              <a:t>5</a:t>
            </a:r>
            <a:r>
              <a:rPr lang="zh-CN" altLang="zh-CN" kern="100">
                <a:ea typeface="楷体_GB2312"/>
                <a:cs typeface="Times New Roman" panose="02020603050405020304"/>
              </a:rPr>
              <a:t>月，在欧洲革命大风暴中的德国工业中心科伦，马克思恩格斯创办了《新莱茵报</a:t>
            </a:r>
            <a:r>
              <a:rPr lang="en-US" altLang="zh-CN" kern="100">
                <a:ea typeface="楷体_GB2312"/>
                <a:cs typeface="Courier New" panose="02070309020205020404"/>
              </a:rPr>
              <a:t>·</a:t>
            </a:r>
            <a:r>
              <a:rPr lang="zh-CN" altLang="zh-CN" kern="100">
                <a:ea typeface="楷体_GB2312"/>
                <a:cs typeface="Times New Roman" panose="02020603050405020304"/>
              </a:rPr>
              <a:t>民主派机关报》，这是一份面向大众的德文政治性日报，也是世界上最早的马克思主义报纸，其在无产阶级报刊史上占有十分重要的地位。</a:t>
            </a:r>
            <a:endParaRPr lang="zh-CN" altLang="zh-CN" sz="1050" kern="100">
              <a:latin typeface="宋体" panose="02010600030101010101" pitchFamily="2" charset="-122"/>
              <a:cs typeface="Courier New" panose="02070309020205020404"/>
            </a:endParaRPr>
          </a:p>
          <a:p>
            <a:endParaRPr lang="zh-CN" altLang="en-US"/>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825401"/>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806237"/>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人物速写</a:t>
            </a:r>
            <a:endParaRPr lang="zh-CN" altLang="en-US">
              <a:latin typeface="方正宋黑_GBK" pitchFamily="65" charset="-122"/>
              <a:ea typeface="方正宋黑_GBK" pitchFamily="65"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06574" y="1268760"/>
            <a:ext cx="11382863" cy="1899285"/>
          </a:xfrm>
          <a:solidFill>
            <a:schemeClr val="bg1">
              <a:lumMod val="95000"/>
            </a:schemeClr>
          </a:solidFill>
          <a:ln>
            <a:solidFill>
              <a:schemeClr val="tx1"/>
            </a:solidFill>
          </a:ln>
        </p:spPr>
        <p:txBody>
          <a:bodyPr/>
          <a:lstStyle/>
          <a:p>
            <a:pPr indent="713740">
              <a:tabLst>
                <a:tab pos="4114800" algn="l"/>
                <a:tab pos="5715000" algn="l"/>
                <a:tab pos="8229600" algn="l"/>
              </a:tabLst>
            </a:pPr>
            <a:r>
              <a:rPr lang="zh-CN" altLang="zh-CN" kern="100">
                <a:ea typeface="黑体" panose="02010609060101010101" pitchFamily="2" charset="-122"/>
                <a:cs typeface="Times New Roman" panose="02020603050405020304"/>
              </a:rPr>
              <a:t>〔学习策略〕</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ea typeface="楷体_GB2312"/>
                <a:cs typeface="Courier New" panose="02070309020205020404"/>
              </a:rPr>
              <a:t>1</a:t>
            </a:r>
            <a:r>
              <a:rPr lang="zh-CN" altLang="zh-CN" kern="100">
                <a:ea typeface="楷体_GB2312"/>
                <a:cs typeface="Times New Roman" panose="02020603050405020304"/>
              </a:rPr>
              <a:t>．把握作者运用长句表达的深刻含义和复杂感情。</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ea typeface="楷体_GB2312"/>
                <a:cs typeface="Courier New" panose="02070309020205020404"/>
              </a:rPr>
              <a:t>2</a:t>
            </a:r>
            <a:r>
              <a:rPr lang="zh-CN" altLang="zh-CN" kern="100">
                <a:ea typeface="楷体_GB2312"/>
                <a:cs typeface="Times New Roman" panose="02020603050405020304"/>
              </a:rPr>
              <a:t>．阅读课文，梳理文章结构，理解作者观点，体会文中感情</a:t>
            </a:r>
            <a:r>
              <a:rPr lang="zh-CN" altLang="zh-CN" kern="100" smtClean="0">
                <a:ea typeface="楷体_GB2312"/>
                <a:cs typeface="Times New Roman" panose="02020603050405020304"/>
              </a:rPr>
              <a:t>。</a:t>
            </a:r>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endParaRPr lang="en-US" altLang="zh-CN" kern="100" smtClean="0">
              <a:ea typeface="楷体_GB2312"/>
              <a:cs typeface="Times New Roman" panose="02020603050405020304"/>
            </a:endParaRPr>
          </a:p>
          <a:p>
            <a:r>
              <a:rPr lang="zh-CN" altLang="zh-CN" kern="100" smtClean="0">
                <a:ea typeface="楷体_GB2312"/>
                <a:cs typeface="Times New Roman" panose="02020603050405020304"/>
              </a:rPr>
              <a:t>马克思</a:t>
            </a:r>
            <a:r>
              <a:rPr lang="zh-CN" altLang="zh-CN" kern="100">
                <a:ea typeface="楷体_GB2312"/>
                <a:cs typeface="Times New Roman" panose="02020603050405020304"/>
              </a:rPr>
              <a:t>和恩格斯创办《新莱茵报》，希望通过这份每日能同群众见面的报纸，及时地向各地的共产主义者同盟盟员及革命群众宣传纲领路线。同时，也可以直接传达同盟中央的指示意见，统一群众思想，组织领导群众开展革命斗争，将人民革命推向前进。《新莱茵报》是第一份革命工人政党的机关报。该报发表了马克思、恩格斯写的许多社论和论文，受到了广大群众的热烈拥护和欢迎</a:t>
            </a:r>
            <a:r>
              <a:rPr lang="zh-CN" altLang="zh-CN" kern="100" smtClean="0">
                <a:ea typeface="楷体_GB2312"/>
                <a:cs typeface="Times New Roman" panose="02020603050405020304"/>
              </a:rPr>
              <a:t>。</a:t>
            </a:r>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912995"/>
          </a:xfrm>
        </p:spPr>
        <p:txBody>
          <a:bodyPr/>
          <a:lstStyle/>
          <a:p>
            <a:endParaRPr lang="en-US" altLang="zh-CN" kern="100" smtClean="0">
              <a:ea typeface="楷体_GB2312"/>
              <a:cs typeface="Courier New" panose="02070309020205020404"/>
            </a:endParaRPr>
          </a:p>
          <a:p>
            <a:pPr indent="0"/>
            <a:r>
              <a:rPr lang="en-US" altLang="zh-CN" kern="100" smtClean="0">
                <a:ea typeface="楷体_GB2312"/>
                <a:cs typeface="Courier New" panose="02070309020205020404"/>
              </a:rPr>
              <a:t>1849</a:t>
            </a:r>
            <a:r>
              <a:rPr lang="zh-CN" altLang="zh-CN" kern="100">
                <a:ea typeface="楷体_GB2312"/>
                <a:cs typeface="Times New Roman" panose="02020603050405020304"/>
              </a:rPr>
              <a:t>年春天，随着革命和反革命的斗争日益激烈，《新莱茵报》被迫停刊了。马克思在《新莱茵报被勒令停刊》一文中，揭露了反动政府的卑劣行径和荒唐借口。马克思在总结该报一年活动的时候，特别强调了报纸的无产阶级性质。从</a:t>
            </a:r>
            <a:r>
              <a:rPr lang="en-US" altLang="zh-CN" kern="100">
                <a:ea typeface="楷体_GB2312"/>
                <a:cs typeface="Courier New" panose="02070309020205020404"/>
              </a:rPr>
              <a:t>1848</a:t>
            </a:r>
            <a:r>
              <a:rPr lang="zh-CN" altLang="zh-CN" kern="100">
                <a:ea typeface="楷体_GB2312"/>
                <a:cs typeface="Times New Roman" panose="02020603050405020304"/>
              </a:rPr>
              <a:t>年</a:t>
            </a:r>
            <a:r>
              <a:rPr lang="en-US" altLang="zh-CN" kern="100">
                <a:ea typeface="楷体_GB2312"/>
                <a:cs typeface="Courier New" panose="02070309020205020404"/>
              </a:rPr>
              <a:t>5</a:t>
            </a:r>
            <a:r>
              <a:rPr lang="zh-CN" altLang="zh-CN" kern="100">
                <a:ea typeface="楷体_GB2312"/>
                <a:cs typeface="Times New Roman" panose="02020603050405020304"/>
              </a:rPr>
              <a:t>月</a:t>
            </a:r>
            <a:r>
              <a:rPr lang="en-US" altLang="zh-CN" kern="100">
                <a:ea typeface="楷体_GB2312"/>
                <a:cs typeface="Courier New" panose="02070309020205020404"/>
              </a:rPr>
              <a:t>31</a:t>
            </a:r>
            <a:r>
              <a:rPr lang="zh-CN" altLang="zh-CN" kern="100">
                <a:ea typeface="楷体_GB2312"/>
                <a:cs typeface="Times New Roman" panose="02020603050405020304"/>
              </a:rPr>
              <a:t>日正式出版到</a:t>
            </a:r>
            <a:r>
              <a:rPr lang="en-US" altLang="zh-CN" kern="100">
                <a:ea typeface="楷体_GB2312"/>
                <a:cs typeface="Courier New" panose="02070309020205020404"/>
              </a:rPr>
              <a:t>1849</a:t>
            </a:r>
            <a:r>
              <a:rPr lang="zh-CN" altLang="zh-CN" kern="100">
                <a:ea typeface="楷体_GB2312"/>
                <a:cs typeface="Times New Roman" panose="02020603050405020304"/>
              </a:rPr>
              <a:t>年</a:t>
            </a:r>
            <a:r>
              <a:rPr lang="en-US" altLang="zh-CN" kern="100">
                <a:ea typeface="楷体_GB2312"/>
                <a:cs typeface="Courier New" panose="02070309020205020404"/>
              </a:rPr>
              <a:t>5</a:t>
            </a:r>
            <a:r>
              <a:rPr lang="zh-CN" altLang="zh-CN" kern="100">
                <a:ea typeface="楷体_GB2312"/>
                <a:cs typeface="Times New Roman" panose="02020603050405020304"/>
              </a:rPr>
              <a:t>月</a:t>
            </a:r>
            <a:r>
              <a:rPr lang="en-US" altLang="zh-CN" kern="100">
                <a:ea typeface="楷体_GB2312"/>
                <a:cs typeface="Courier New" panose="02070309020205020404"/>
              </a:rPr>
              <a:t>19</a:t>
            </a:r>
            <a:r>
              <a:rPr lang="zh-CN" altLang="zh-CN" kern="100">
                <a:ea typeface="楷体_GB2312"/>
                <a:cs typeface="Times New Roman" panose="02020603050405020304"/>
              </a:rPr>
              <a:t>日被迫停刊，《新莱茵报》仅存在了</a:t>
            </a:r>
            <a:r>
              <a:rPr lang="en-US" altLang="zh-CN" kern="100">
                <a:ea typeface="楷体_GB2312"/>
                <a:cs typeface="Courier New" panose="02070309020205020404"/>
              </a:rPr>
              <a:t>354</a:t>
            </a:r>
            <a:r>
              <a:rPr lang="zh-CN" altLang="zh-CN" kern="100">
                <a:ea typeface="楷体_GB2312"/>
                <a:cs typeface="Times New Roman" panose="02020603050405020304"/>
              </a:rPr>
              <a:t>天，但它却以自己出版的</a:t>
            </a:r>
            <a:r>
              <a:rPr lang="en-US" altLang="zh-CN" kern="100">
                <a:ea typeface="楷体_GB2312"/>
                <a:cs typeface="Courier New" panose="02070309020205020404"/>
              </a:rPr>
              <a:t>301</a:t>
            </a:r>
            <a:r>
              <a:rPr lang="zh-CN" altLang="zh-CN" kern="100">
                <a:ea typeface="楷体_GB2312"/>
                <a:cs typeface="Times New Roman" panose="02020603050405020304"/>
              </a:rPr>
              <a:t>号报纸在无产阶级报刊史上树起了一座丰碑。</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548680"/>
            <a:ext cx="11382863" cy="6118860"/>
          </a:xfrm>
        </p:spPr>
        <p:txBody>
          <a:bodyPr/>
          <a:lstStyle/>
          <a:p>
            <a:pPr indent="713740">
              <a:tabLst>
                <a:tab pos="4114800" algn="l"/>
                <a:tab pos="5715000" algn="l"/>
                <a:tab pos="8229600" algn="l"/>
              </a:tabLst>
            </a:pPr>
            <a:r>
              <a:rPr lang="zh-CN" altLang="zh-CN" kern="100">
                <a:ea typeface="楷体_GB2312"/>
                <a:cs typeface="Times New Roman" panose="02020603050405020304"/>
              </a:rPr>
              <a:t>马克思和恩格斯于</a:t>
            </a:r>
            <a:r>
              <a:rPr lang="en-US" altLang="zh-CN" kern="100">
                <a:ea typeface="楷体_GB2312"/>
                <a:cs typeface="Courier New" panose="02070309020205020404"/>
              </a:rPr>
              <a:t>1849</a:t>
            </a:r>
            <a:r>
              <a:rPr lang="zh-CN" altLang="zh-CN" kern="100">
                <a:ea typeface="楷体_GB2312"/>
                <a:cs typeface="Times New Roman" panose="02020603050405020304"/>
              </a:rPr>
              <a:t>年底在伦敦开始筹办《新莱茵报</a:t>
            </a:r>
            <a:r>
              <a:rPr lang="en-US" altLang="zh-CN" kern="100">
                <a:ea typeface="楷体_GB2312"/>
                <a:cs typeface="Courier New" panose="02070309020205020404"/>
              </a:rPr>
              <a:t>·</a:t>
            </a:r>
            <a:r>
              <a:rPr lang="zh-CN" altLang="zh-CN" kern="100">
                <a:ea typeface="楷体_GB2312"/>
                <a:cs typeface="Times New Roman" panose="02020603050405020304"/>
              </a:rPr>
              <a:t>政治经济评论》，并为其起草了《出版启事》，说明了杂志命名的用意，即应该把它看作是《新莱茵报》的继续，也说明编辑们没有屈服于反动势力，坚守政治阵地的决心。这份时事评论性杂志，</a:t>
            </a:r>
            <a:r>
              <a:rPr lang="en-US" altLang="zh-CN" kern="100">
                <a:ea typeface="楷体_GB2312"/>
                <a:cs typeface="Courier New" panose="02070309020205020404"/>
              </a:rPr>
              <a:t>1850</a:t>
            </a:r>
            <a:r>
              <a:rPr lang="zh-CN" altLang="zh-CN" kern="100">
                <a:ea typeface="楷体_GB2312"/>
                <a:cs typeface="Times New Roman" panose="02020603050405020304"/>
              </a:rPr>
              <a:t>年</a:t>
            </a:r>
            <a:r>
              <a:rPr lang="en-US" altLang="zh-CN" kern="100">
                <a:ea typeface="楷体_GB2312"/>
                <a:cs typeface="Courier New" panose="02070309020205020404"/>
              </a:rPr>
              <a:t>3</a:t>
            </a:r>
            <a:r>
              <a:rPr lang="zh-CN" altLang="zh-CN" kern="100">
                <a:ea typeface="楷体_GB2312"/>
                <a:cs typeface="Times New Roman" panose="02020603050405020304"/>
              </a:rPr>
              <a:t>月至</a:t>
            </a:r>
            <a:r>
              <a:rPr lang="en-US" altLang="zh-CN" kern="100">
                <a:ea typeface="楷体_GB2312"/>
                <a:cs typeface="Courier New" panose="02070309020205020404"/>
              </a:rPr>
              <a:t>11</a:t>
            </a:r>
            <a:r>
              <a:rPr lang="zh-CN" altLang="zh-CN" kern="100">
                <a:ea typeface="楷体_GB2312"/>
                <a:cs typeface="Times New Roman" panose="02020603050405020304"/>
              </a:rPr>
              <a:t>月在德国汉堡出版了</a:t>
            </a:r>
            <a:r>
              <a:rPr lang="en-US" altLang="zh-CN" kern="100">
                <a:ea typeface="楷体_GB2312"/>
                <a:cs typeface="Courier New" panose="02070309020205020404"/>
              </a:rPr>
              <a:t>6</a:t>
            </a:r>
            <a:r>
              <a:rPr lang="zh-CN" altLang="zh-CN" kern="100">
                <a:ea typeface="楷体_GB2312"/>
                <a:cs typeface="Times New Roman" panose="02020603050405020304"/>
              </a:rPr>
              <a:t>期，最终因为德国警察的迫害和资金缺乏停刊了。《新莱茵报</a:t>
            </a:r>
            <a:r>
              <a:rPr lang="en-US" altLang="zh-CN" kern="100">
                <a:ea typeface="楷体_GB2312"/>
                <a:cs typeface="Courier New" panose="02070309020205020404"/>
              </a:rPr>
              <a:t>·</a:t>
            </a:r>
            <a:r>
              <a:rPr lang="zh-CN" altLang="zh-CN" kern="100">
                <a:ea typeface="楷体_GB2312"/>
                <a:cs typeface="Times New Roman" panose="02020603050405020304"/>
              </a:rPr>
              <a:t>政治经济评论》出版时间并不长，却充分发挥了杂志的优势，深刻地总结了</a:t>
            </a:r>
            <a:r>
              <a:rPr lang="en-US" altLang="zh-CN" kern="100">
                <a:ea typeface="楷体_GB2312"/>
                <a:cs typeface="Courier New" panose="02070309020205020404"/>
              </a:rPr>
              <a:t>1848—1849</a:t>
            </a:r>
            <a:r>
              <a:rPr lang="zh-CN" altLang="zh-CN" kern="100">
                <a:ea typeface="楷体_GB2312"/>
                <a:cs typeface="Times New Roman" panose="02020603050405020304"/>
              </a:rPr>
              <a:t>年欧洲革命的经验教训，有力地揭发了大资产阶级对无产阶级和劳动人民的背叛行为，分析了革命失败之后各阶级的动向，统一了共产主义者同盟盟员的思想。《新莱茵报</a:t>
            </a:r>
            <a:r>
              <a:rPr lang="en-US" altLang="zh-CN" kern="100">
                <a:ea typeface="楷体_GB2312"/>
                <a:cs typeface="Courier New" panose="02070309020205020404"/>
              </a:rPr>
              <a:t>·</a:t>
            </a:r>
            <a:r>
              <a:rPr lang="zh-CN" altLang="zh-CN" kern="100">
                <a:ea typeface="楷体_GB2312"/>
                <a:cs typeface="Times New Roman" panose="02020603050405020304"/>
              </a:rPr>
              <a:t>政治经济评论》是马克思和恩格斯创办的一份十分出色的共产主义者政治理论刊物</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415238"/>
            <a:ext cx="11382863" cy="3707765"/>
          </a:xfrm>
        </p:spPr>
        <p:txBody>
          <a:bodyPr/>
          <a:lstStyle/>
          <a:p>
            <a:pPr indent="713740" algn="ctr">
              <a:tabLst>
                <a:tab pos="4114800" algn="l"/>
                <a:tab pos="5715000" algn="l"/>
                <a:tab pos="8229600" algn="l"/>
              </a:tabLst>
            </a:pPr>
            <a:r>
              <a:rPr lang="zh-CN" altLang="zh-CN" kern="100">
                <a:ea typeface="黑体" panose="02010609060101010101" pitchFamily="2" charset="-122"/>
                <a:cs typeface="Times New Roman" panose="02020603050405020304"/>
              </a:rPr>
              <a:t>论述逻辑严密</a:t>
            </a:r>
            <a:endParaRPr lang="zh-CN" altLang="zh-CN" sz="1050" kern="100">
              <a:latin typeface="宋体" panose="02010600030101010101" pitchFamily="2" charset="-122"/>
              <a:cs typeface="Courier New" panose="02070309020205020404"/>
            </a:endParaRPr>
          </a:p>
          <a:p>
            <a:r>
              <a:rPr lang="zh-CN" altLang="zh-CN" kern="100">
                <a:cs typeface="Times New Roman" panose="02020603050405020304"/>
              </a:rPr>
              <a:t>《在马克思墓前的讲话》的中心是论述马克思对无产阶级革命事业的伟大贡献，而这主要是通过</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思想家</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和</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革命家</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两个方面来论述的。前者表现在创立无产阶级理论上，后者表现在参加伟大的革命实践活动上，而这两个重点，又是紧扣第</a:t>
            </a:r>
            <a:r>
              <a:rPr lang="en-US" altLang="zh-CN" kern="100"/>
              <a:t>2</a:t>
            </a:r>
            <a:r>
              <a:rPr lang="zh-CN" altLang="zh-CN" kern="100">
                <a:cs typeface="Times New Roman" panose="02020603050405020304"/>
              </a:rPr>
              <a:t>段中两个</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对于</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来阐发的。逻辑严密还表现在文章各个部分、各个段落之间的紧密联系上。</a:t>
            </a:r>
            <a:endParaRPr lang="zh-CN" altLang="en-US"/>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825401"/>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806237"/>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学以致用</a:t>
            </a:r>
            <a:endParaRPr lang="zh-CN" altLang="en-US">
              <a:latin typeface="方正宋黑_GBK" pitchFamily="65" charset="-122"/>
              <a:ea typeface="方正宋黑_GBK" pitchFamily="65"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0">
              <a:tabLst>
                <a:tab pos="4114800" algn="l"/>
                <a:tab pos="5715000" algn="l"/>
                <a:tab pos="8229600" algn="l"/>
              </a:tabLst>
            </a:pPr>
            <a:r>
              <a:rPr lang="zh-CN" altLang="zh-CN" kern="100">
                <a:cs typeface="Times New Roman" panose="02020603050405020304"/>
              </a:rPr>
              <a:t>从全文来说，有的地方用了过渡段</a:t>
            </a:r>
            <a:r>
              <a:rPr lang="en-US" altLang="zh-CN" kern="100">
                <a:cs typeface="Courier New" panose="02070309020205020404"/>
              </a:rPr>
              <a:t>(</a:t>
            </a:r>
            <a:r>
              <a:rPr lang="zh-CN" altLang="zh-CN" kern="100">
                <a:cs typeface="Times New Roman" panose="02020603050405020304"/>
              </a:rPr>
              <a:t>如第</a:t>
            </a:r>
            <a:r>
              <a:rPr lang="en-US" altLang="zh-CN" kern="100">
                <a:cs typeface="Courier New" panose="02070309020205020404"/>
              </a:rPr>
              <a:t>2</a:t>
            </a:r>
            <a:r>
              <a:rPr lang="zh-CN" altLang="zh-CN" kern="100">
                <a:cs typeface="Times New Roman" panose="02020603050405020304"/>
              </a:rPr>
              <a:t>、</a:t>
            </a:r>
            <a:r>
              <a:rPr lang="en-US" altLang="zh-CN" kern="100">
                <a:cs typeface="Courier New" panose="02070309020205020404"/>
              </a:rPr>
              <a:t>6</a:t>
            </a:r>
            <a:r>
              <a:rPr lang="zh-CN" altLang="zh-CN" kern="100">
                <a:cs typeface="Times New Roman" panose="02020603050405020304"/>
              </a:rPr>
              <a:t>段</a:t>
            </a:r>
            <a:r>
              <a:rPr lang="en-US" altLang="zh-CN" kern="100">
                <a:cs typeface="Courier New" panose="02070309020205020404"/>
              </a:rPr>
              <a:t>)</a:t>
            </a:r>
            <a:r>
              <a:rPr lang="zh-CN" altLang="zh-CN" kern="100">
                <a:cs typeface="Times New Roman" panose="02020603050405020304"/>
              </a:rPr>
              <a:t>；就段与段之间来说，一般都用了总括上文、引起下文的过渡性语句</a:t>
            </a:r>
            <a:r>
              <a:rPr lang="en-US" altLang="zh-CN" kern="100">
                <a:cs typeface="Courier New" panose="02070309020205020404"/>
              </a:rPr>
              <a:t>(</a:t>
            </a:r>
            <a:r>
              <a:rPr lang="zh-CN" altLang="zh-CN" kern="100">
                <a:cs typeface="Times New Roman" panose="02020603050405020304"/>
              </a:rPr>
              <a:t>如第</a:t>
            </a:r>
            <a:r>
              <a:rPr lang="en-US" altLang="zh-CN" kern="100">
                <a:cs typeface="Courier New" panose="02070309020205020404"/>
              </a:rPr>
              <a:t>2</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这个人的逝世</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，第</a:t>
            </a:r>
            <a:r>
              <a:rPr lang="en-US" altLang="zh-CN" kern="100">
                <a:cs typeface="Courier New" panose="02070309020205020404"/>
              </a:rPr>
              <a:t>4</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不仅如此</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，第</a:t>
            </a:r>
            <a:r>
              <a:rPr lang="en-US" altLang="zh-CN" kern="100">
                <a:cs typeface="Courier New" panose="02070309020205020404"/>
              </a:rPr>
              <a:t>5</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一生中能有这样两个发现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，第</a:t>
            </a:r>
            <a:r>
              <a:rPr lang="en-US" altLang="zh-CN" kern="100">
                <a:cs typeface="Courier New" panose="02070309020205020404"/>
              </a:rPr>
              <a:t>6</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他作为科学家就是这样</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，第</a:t>
            </a:r>
            <a:r>
              <a:rPr lang="en-US" altLang="zh-CN" kern="100">
                <a:cs typeface="Courier New" panose="02070309020205020404"/>
              </a:rPr>
              <a:t>7</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因为马克思首先是一个革命家</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，第</a:t>
            </a:r>
            <a:r>
              <a:rPr lang="en-US" altLang="zh-CN" kern="100">
                <a:cs typeface="Courier New" panose="02070309020205020404"/>
              </a:rPr>
              <a:t>8</a:t>
            </a:r>
            <a:r>
              <a:rPr lang="zh-CN" altLang="zh-CN" kern="100">
                <a:cs typeface="Times New Roman" panose="02020603050405020304"/>
              </a:rPr>
              <a:t>段的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正因为这样</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r>
              <a:rPr lang="zh-CN" altLang="zh-CN" kern="100">
                <a:cs typeface="Times New Roman" panose="02020603050405020304"/>
              </a:rPr>
              <a:t>。这样，不仅使得段落过渡自然、结构严谨，而且使得论述内容重点突出，层次井然。这是作者思路清晰的反映，也体现了悼词的特点。</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迁移练笔：根据上面所讲的内容，以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疑</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为话题，写一段论述结构严密的文字并作简要点评，不少于</a:t>
            </a:r>
            <a:r>
              <a:rPr lang="en-US" altLang="zh-CN" kern="100">
                <a:cs typeface="Courier New" panose="02070309020205020404"/>
              </a:rPr>
              <a:t>150</a:t>
            </a:r>
            <a:r>
              <a:rPr lang="zh-CN" altLang="zh-CN" kern="100">
                <a:cs typeface="Times New Roman" panose="02020603050405020304"/>
              </a:rPr>
              <a:t>字</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endParaRPr lang="en-US" altLang="zh-CN" kern="100" smtClean="0">
              <a:ea typeface="黑体" panose="02010609060101010101" pitchFamily="2" charset="-122"/>
              <a:cs typeface="Times New Roman" panose="02020603050405020304"/>
            </a:endParaRPr>
          </a:p>
          <a:p>
            <a:pPr indent="713740">
              <a:tabLst>
                <a:tab pos="4114800" algn="l"/>
                <a:tab pos="5715000" algn="l"/>
                <a:tab pos="8229600" algn="l"/>
              </a:tabLst>
            </a:pPr>
            <a:r>
              <a:rPr lang="zh-CN" altLang="zh-CN" kern="100" smtClean="0">
                <a:ea typeface="黑体" panose="02010609060101010101" pitchFamily="2" charset="-122"/>
                <a:cs typeface="Times New Roman" panose="02020603050405020304"/>
              </a:rPr>
              <a:t>【示例】</a:t>
            </a:r>
            <a:r>
              <a:rPr lang="zh-CN" altLang="zh-CN" kern="100">
                <a:ea typeface="仿宋_GB2312"/>
                <a:cs typeface="Times New Roman" panose="02020603050405020304"/>
              </a:rPr>
              <a:t>　疑是思之始，学之端。科学上的重大突破，理论上的重大创造，往往是从疑开始的。</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苹果为什么落在地上？</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这个疑对于探索</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万有引力</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的牛顿曾有极大的启发；</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挂灯摇摆幅度不论大小，为什么时间都一样？</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这个</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疑</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使伽利略发现了等时性的原理。这些自然现象，皆是人们生活中惯常所见。然而，寻常人熟视无睹，唯有具有探究精神的人对此产生</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疑</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，努力探索，以至有所发现，有所发明，有所创造。</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3078616"/>
            <a:ext cx="11382863" cy="2501900"/>
          </a:xfrm>
        </p:spPr>
        <p:txBody>
          <a:bodyPr/>
          <a:lstStyle/>
          <a:p>
            <a:pPr indent="713740">
              <a:tabLst>
                <a:tab pos="4114800" algn="l"/>
                <a:tab pos="5715000" algn="l"/>
                <a:tab pos="8229600" algn="l"/>
              </a:tabLst>
            </a:pPr>
            <a:r>
              <a:rPr lang="zh-CN" altLang="zh-CN" kern="100">
                <a:ea typeface="仿宋_GB2312"/>
                <a:cs typeface="Times New Roman" panose="02020603050405020304"/>
              </a:rPr>
              <a:t>《在〈人民报〉创刊纪念会上的演说》是马克思的一篇演讲稿，这篇演讲稿极富针对性，明确地表达了作者的观点</a:t>
            </a:r>
            <a:r>
              <a:rPr lang="en-US" altLang="zh-CN" kern="100">
                <a:ea typeface="仿宋_GB2312"/>
                <a:cs typeface="Courier New" panose="02070309020205020404"/>
              </a:rPr>
              <a:t>——</a:t>
            </a:r>
            <a:r>
              <a:rPr lang="zh-CN" altLang="zh-CN" kern="100">
                <a:ea typeface="仿宋_GB2312"/>
                <a:cs typeface="Times New Roman" panose="02020603050405020304"/>
              </a:rPr>
              <a:t>无产阶级是资产阶级的掘墓人，使文章的战斗性更强。</a:t>
            </a:r>
            <a:endParaRPr lang="zh-CN" altLang="zh-CN" sz="1050" kern="100">
              <a:latin typeface="宋体" panose="02010600030101010101" pitchFamily="2" charset="-122"/>
              <a:cs typeface="Courier New" panose="02070309020205020404"/>
            </a:endParaRPr>
          </a:p>
          <a:p>
            <a:endParaRPr lang="zh-CN" altLang="en-US"/>
          </a:p>
        </p:txBody>
      </p:sp>
      <p:pic>
        <p:nvPicPr>
          <p:cNvPr id="4"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28608" y="1123089"/>
            <a:ext cx="23749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txBox="1"/>
          <p:nvPr/>
        </p:nvSpPr>
        <p:spPr>
          <a:xfrm>
            <a:off x="655649" y="1103925"/>
            <a:ext cx="2099118" cy="521970"/>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lnSpc>
                <a:spcPct val="100000"/>
              </a:lnSpc>
            </a:pPr>
            <a:r>
              <a:rPr lang="zh-CN" altLang="zh-CN" kern="100">
                <a:ea typeface="黑体" panose="02010609060101010101" pitchFamily="2" charset="-122"/>
                <a:cs typeface="Times New Roman" panose="02020603050405020304"/>
              </a:rPr>
              <a:t>聚焦高考</a:t>
            </a:r>
            <a:endParaRPr lang="zh-CN" altLang="en-US">
              <a:latin typeface="方正宋黑_GBK" pitchFamily="65" charset="-122"/>
              <a:ea typeface="方正宋黑_GBK" pitchFamily="65" charset="-122"/>
            </a:endParaRPr>
          </a:p>
        </p:txBody>
      </p:sp>
      <p:sp>
        <p:nvSpPr>
          <p:cNvPr id="6" name="内容占位符 2"/>
          <p:cNvSpPr txBox="1"/>
          <p:nvPr/>
        </p:nvSpPr>
        <p:spPr>
          <a:xfrm>
            <a:off x="406574" y="1782472"/>
            <a:ext cx="11382863" cy="694055"/>
          </a:xfrm>
          <a:prstGeom prst="rect">
            <a:avLst/>
          </a:prstGeom>
        </p:spPr>
        <p:txBody>
          <a:bodyPr vert="horz" wrap="square" lIns="91440" tIns="45720" rIns="91440" bIns="45720" rtlCol="0">
            <a:spAutoFit/>
          </a:bodyPr>
          <a:lstStyle>
            <a:lvl1pPr marL="0" indent="719455" algn="just" defTabSz="903605" rtl="0" eaLnBrk="1" latinLnBrk="0" hangingPunct="0">
              <a:lnSpc>
                <a:spcPct val="140000"/>
              </a:lnSpc>
              <a:spcBef>
                <a:spcPct val="0"/>
              </a:spcBef>
              <a:buFontTx/>
              <a:buNone/>
              <a:tabLst>
                <a:tab pos="5648325" algn="l"/>
                <a:tab pos="10046970" algn="l"/>
              </a:tabLst>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22225" algn="ctr"/>
            <a:r>
              <a:rPr lang="zh-CN" altLang="zh-CN" kern="100">
                <a:ea typeface="黑体" panose="02010609060101010101" pitchFamily="2" charset="-122"/>
                <a:cs typeface="Times New Roman" panose="02020603050405020304"/>
              </a:rPr>
              <a:t>评价实用类文本的主要观点和基本倾向</a:t>
            </a:r>
            <a:endParaRPr lang="zh-CN" altLang="en-US"/>
          </a:p>
        </p:txBody>
      </p:sp>
      <p:pic>
        <p:nvPicPr>
          <p:cNvPr id="1027" name="Picture 3" descr="G:\小样\2020年新教材语文必修下册做课件\考点链接.TIF"/>
          <p:cNvPicPr>
            <a:picLocks noChangeAspect="1" noChangeArrowheads="1"/>
          </p:cNvPicPr>
          <p:nvPr/>
        </p:nvPicPr>
        <p:blipFill>
          <a:blip r:embed="rId3" r:link="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399687" y="2430544"/>
            <a:ext cx="1971675" cy="600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311645"/>
            <a:ext cx="11382863" cy="4912995"/>
          </a:xfrm>
        </p:spPr>
        <p:txBody>
          <a:bodyPr/>
          <a:lstStyle/>
          <a:p>
            <a:pPr indent="713740">
              <a:tabLst>
                <a:tab pos="4114800" algn="l"/>
                <a:tab pos="5715000" algn="l"/>
                <a:tab pos="8229600" algn="l"/>
              </a:tabLst>
            </a:pPr>
            <a:r>
              <a:rPr lang="zh-CN" altLang="zh-CN" kern="100">
                <a:cs typeface="Times New Roman" panose="02020603050405020304"/>
              </a:rPr>
              <a:t>文本的主要观点和基本倾向，指的是作者在文中对客观存在的人、事、物、现象、表现、做法等所持有的主张和看法。不同的文本类型，在把握其主要观点和基本倾向上有着各自不同的侧重点。如传记，评价时不妨多留意一下作者对传主形象、精神的评价；科普文章，评价时要特别留意文本中所提到的新成果、新技术新见解在学术等领域所得到的相关评价；新闻，一般是寓理于事，评价时一要看主体的关键材料，二要看导语及结尾，尤其要看结尾，其作用一般是阐明事实的意义，指出事件发展的趋向，加深受众的理解和印象</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2051" name="Picture 3" descr="G:\小样\2020年新教材语文必修下册做课件\考点解读.TIF"/>
          <p:cNvPicPr>
            <a:picLocks noChangeAspect="1" noChangeArrowheads="1"/>
          </p:cNvPicPr>
          <p:nvPr/>
        </p:nvPicPr>
        <p:blipFill>
          <a:blip r:embed="rId2" r:link="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406574" y="692696"/>
            <a:ext cx="1971675" cy="600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命题特点.TIF"/>
          <p:cNvPicPr>
            <a:picLocks noChangeAspect="1" noChangeArrowheads="1"/>
          </p:cNvPicPr>
          <p:nvPr/>
        </p:nvPicPr>
        <p:blipFill>
          <a:blip r:embed="rId2" r:link="rId3">
            <a:extLst>
              <a:ext uri="{28A0092B-C50C-407E-A947-70E740481C1C}">
                <a14:useLocalDpi xmlns:a14="http://schemas.microsoft.com/office/drawing/2010/main" val="0"/>
              </a:ext>
            </a:extLst>
          </a:blip>
          <a:stretch>
            <a:fillRect/>
          </a:stretch>
        </p:blipFill>
        <p:spPr bwMode="auto">
          <a:xfrm>
            <a:off x="406574" y="1179129"/>
            <a:ext cx="1965325"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表格 3"/>
          <p:cNvGraphicFramePr>
            <a:graphicFrameLocks noGrp="1"/>
          </p:cNvGraphicFramePr>
          <p:nvPr/>
        </p:nvGraphicFramePr>
        <p:xfrm>
          <a:off x="478582" y="1988840"/>
          <a:ext cx="11233150" cy="1792351"/>
        </p:xfrm>
        <a:graphic>
          <a:graphicData uri="http://schemas.openxmlformats.org/drawingml/2006/table">
            <a:tbl>
              <a:tblPr/>
              <a:tblGrid>
                <a:gridCol w="6427470"/>
                <a:gridCol w="4805680"/>
              </a:tblGrid>
              <a:tr h="597535">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Times New Roman" panose="02020603050405020304"/>
                          <a:cs typeface="Times New Roman" panose="02020603050405020304"/>
                        </a:rPr>
                        <a:t>题干要求</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Times New Roman" panose="02020603050405020304"/>
                          <a:cs typeface="Times New Roman" panose="02020603050405020304"/>
                        </a:rPr>
                        <a:t>审题重点</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435">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Times New Roman" panose="02020603050405020304"/>
                          <a:cs typeface="Courier New" panose="02070309020205020404"/>
                        </a:rPr>
                        <a:t>1</a:t>
                      </a:r>
                      <a:r>
                        <a:rPr lang="zh-CN" sz="2800" b="1" kern="100">
                          <a:effectLst/>
                          <a:latin typeface="Times New Roman"/>
                          <a:ea typeface="Times New Roman" panose="02020603050405020304"/>
                          <a:cs typeface="Times New Roman" panose="02020603050405020304"/>
                        </a:rPr>
                        <a:t>．分析作者对某一人物或事件的评价。</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40000"/>
                        </a:lnSpc>
                        <a:spcAft>
                          <a:spcPct val="0"/>
                        </a:spcAft>
                        <a:tabLst>
                          <a:tab pos="4114800" algn="l"/>
                          <a:tab pos="5715000" algn="l"/>
                          <a:tab pos="8229600" algn="l"/>
                        </a:tabLst>
                      </a:pPr>
                      <a:r>
                        <a:rPr lang="en-US" sz="2800" b="1" kern="100">
                          <a:effectLst/>
                          <a:latin typeface="Times New Roman"/>
                          <a:ea typeface="Times New Roman" panose="02020603050405020304"/>
                          <a:cs typeface="Courier New" panose="02070309020205020404"/>
                        </a:rPr>
                        <a:t>2</a:t>
                      </a:r>
                      <a:r>
                        <a:rPr lang="zh-CN" sz="2800" b="1" kern="100">
                          <a:effectLst/>
                          <a:latin typeface="Times New Roman"/>
                          <a:ea typeface="Times New Roman" panose="02020603050405020304"/>
                          <a:cs typeface="Times New Roman" panose="02020603050405020304"/>
                        </a:rPr>
                        <a:t>．评价文中某一人物的观点或态度</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ct val="0"/>
                        </a:spcAft>
                        <a:tabLst>
                          <a:tab pos="4114800" algn="l"/>
                          <a:tab pos="5715000" algn="l"/>
                          <a:tab pos="8229600" algn="l"/>
                        </a:tabLst>
                      </a:pPr>
                      <a:r>
                        <a:rPr lang="zh-CN" sz="2800" b="1" kern="100">
                          <a:effectLst/>
                          <a:latin typeface="Times New Roman"/>
                          <a:ea typeface="Times New Roman" panose="02020603050405020304"/>
                          <a:cs typeface="Times New Roman" panose="02020603050405020304"/>
                        </a:rPr>
                        <a:t>题干中有</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评价</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观点</a:t>
                      </a:r>
                      <a:r>
                        <a:rPr lang="en-US" sz="2800" b="1" kern="100" smtClean="0">
                          <a:effectLst/>
                          <a:latin typeface="宋体" panose="02010600030101010101" pitchFamily="2" charset="-122"/>
                          <a:ea typeface="Times New Roman" panose="02020603050405020304"/>
                          <a:cs typeface="Times New Roman" panose="02020603050405020304"/>
                        </a:rPr>
                        <a:t>”</a:t>
                      </a:r>
                    </a:p>
                    <a:p>
                      <a:pPr algn="just">
                        <a:lnSpc>
                          <a:spcPct val="140000"/>
                        </a:lnSpc>
                        <a:spcAft>
                          <a:spcPct val="0"/>
                        </a:spcAft>
                        <a:tabLst>
                          <a:tab pos="4114800" algn="l"/>
                          <a:tab pos="5715000" algn="l"/>
                          <a:tab pos="8229600" algn="l"/>
                        </a:tabLst>
                      </a:pPr>
                      <a:r>
                        <a:rPr lang="en-US" sz="2800" b="1" kern="100" smtClean="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态度</a:t>
                      </a:r>
                      <a:r>
                        <a:rPr lang="en-US" sz="2800" b="1" kern="100">
                          <a:effectLst/>
                          <a:latin typeface="宋体" panose="02010600030101010101" pitchFamily="2" charset="-122"/>
                          <a:ea typeface="Times New Roman" panose="02020603050405020304"/>
                          <a:cs typeface="Times New Roman" panose="02020603050405020304"/>
                        </a:rPr>
                        <a:t>”</a:t>
                      </a:r>
                      <a:r>
                        <a:rPr lang="zh-CN" sz="2800" b="1" kern="100">
                          <a:effectLst/>
                          <a:latin typeface="Times New Roman"/>
                          <a:ea typeface="Times New Roman" panose="02020603050405020304"/>
                          <a:cs typeface="Times New Roman" panose="02020603050405020304"/>
                        </a:rPr>
                        <a:t>等字样</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148755"/>
            <a:ext cx="11382863" cy="5515610"/>
          </a:xfrm>
        </p:spPr>
        <p:txBody>
          <a:bodyPr/>
          <a:lstStyle/>
          <a:p>
            <a:pPr indent="713740" algn="ctr">
              <a:tabLst>
                <a:tab pos="4114800" algn="l"/>
                <a:tab pos="5715000" algn="l"/>
                <a:tab pos="8229600" algn="l"/>
              </a:tabLst>
            </a:pPr>
            <a:r>
              <a:rPr lang="zh-CN" altLang="zh-CN" kern="100">
                <a:ea typeface="黑体" panose="02010609060101010101" pitchFamily="2" charset="-122"/>
                <a:cs typeface="Times New Roman" panose="02020603050405020304"/>
              </a:rPr>
              <a:t>评价实用类文本的主要观点和基本倾向</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1</a:t>
            </a:r>
            <a:r>
              <a:rPr lang="zh-CN" altLang="zh-CN" kern="100">
                <a:cs typeface="Times New Roman" panose="02020603050405020304"/>
              </a:rPr>
              <a:t>．找准相关语句。文本的主要观点和基本倾向，在文中一般是明确的，而有的文体，特别是访谈，散落在各部分中，须仔细阅读，仔细查找筛选。</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2</a:t>
            </a:r>
            <a:r>
              <a:rPr lang="zh-CN" altLang="zh-CN" kern="100">
                <a:cs typeface="Times New Roman" panose="02020603050405020304"/>
              </a:rPr>
              <a:t>．评价正确合理。要尊重文本，把握文本的基本内容；要坚持正确的价值观、道德观；要力求判断准确，切忌主观偏颇，背离社会公德。</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cs typeface="Courier New" panose="02070309020205020404"/>
              </a:rPr>
              <a:t>3</a:t>
            </a:r>
            <a:r>
              <a:rPr lang="zh-CN" altLang="zh-CN" kern="100">
                <a:cs typeface="Times New Roman" panose="02020603050405020304"/>
              </a:rPr>
              <a:t>．凸显个性色彩。评价要尽量调动自己的积累，结合自己的人生体验，要有自己的思考，从而形成有个性特色的评价。</a:t>
            </a:r>
            <a:endParaRPr lang="zh-CN" altLang="zh-CN" sz="1050" kern="100">
              <a:effectLst/>
              <a:latin typeface="宋体" panose="02010600030101010101" pitchFamily="2" charset="-122"/>
              <a:cs typeface="Courier New" panose="02070309020205020404"/>
            </a:endParaRPr>
          </a:p>
        </p:txBody>
      </p:sp>
      <p:pic>
        <p:nvPicPr>
          <p:cNvPr id="3075" name="Picture 3" descr="G:\小样\2020年新教材语文必修下册做课件\技法攻略.TIF"/>
          <p:cNvPicPr>
            <a:picLocks noChangeAspect="1" noChangeArrowheads="1"/>
          </p:cNvPicPr>
          <p:nvPr/>
        </p:nvPicPr>
        <p:blipFill>
          <a:blip r:embed="rId2" r:link="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406574" y="548680"/>
            <a:ext cx="1971675" cy="600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72008" y="1268760"/>
            <a:ext cx="12071870" cy="156845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en-US" altLang="zh-CN" sz="4000" b="1" kern="100">
                <a:ea typeface="方正准圆_GBK"/>
              </a:rPr>
              <a:t>10</a:t>
            </a:r>
            <a:r>
              <a:rPr lang="zh-CN" altLang="zh-CN" sz="4000" b="1" kern="100">
                <a:ea typeface="方正准圆_GBK"/>
                <a:cs typeface="Times New Roman" panose="02020603050405020304"/>
              </a:rPr>
              <a:t>．在《人民报》创刊纪念会上的演说</a:t>
            </a:r>
            <a:r>
              <a:rPr lang="en-US" altLang="zh-CN" sz="4000" b="1" kern="100" smtClean="0">
                <a:ea typeface="方正准圆_GBK"/>
              </a:rPr>
              <a:t>/</a:t>
            </a:r>
          </a:p>
          <a:p>
            <a:pPr lvl="0" algn="ctr" fontAlgn="base">
              <a:lnSpc>
                <a:spcPct val="140000"/>
              </a:lnSpc>
              <a:spcBef>
                <a:spcPct val="0"/>
              </a:spcBef>
              <a:spcAft>
                <a:spcPct val="0"/>
              </a:spcAft>
            </a:pPr>
            <a:r>
              <a:rPr lang="zh-CN" altLang="zh-CN" sz="4000" b="1" kern="100" smtClean="0">
                <a:ea typeface="方正准圆_GBK"/>
                <a:cs typeface="Times New Roman" panose="02020603050405020304"/>
              </a:rPr>
              <a:t>马克思</a:t>
            </a:r>
            <a:r>
              <a:rPr lang="zh-CN" altLang="zh-CN" sz="4000" b="1" kern="100">
                <a:ea typeface="方正准圆_GBK"/>
                <a:cs typeface="Times New Roman" panose="02020603050405020304"/>
              </a:rPr>
              <a:t>在马克思墓前的讲话</a:t>
            </a:r>
            <a:r>
              <a:rPr lang="en-US" altLang="zh-CN" sz="4000" b="1" kern="100">
                <a:ea typeface="方正准圆_GBK"/>
              </a:rPr>
              <a:t>/</a:t>
            </a:r>
            <a:r>
              <a:rPr lang="zh-CN" altLang="zh-CN" sz="4000" b="1" kern="100">
                <a:ea typeface="方正准圆_GBK"/>
                <a:cs typeface="Times New Roman" panose="02020603050405020304"/>
              </a:rPr>
              <a:t>恩格斯</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2057324"/>
            <a:ext cx="11382863" cy="1296670"/>
          </a:xfrm>
        </p:spPr>
        <p:txBody>
          <a:bodyPr/>
          <a:lstStyle/>
          <a:p>
            <a:pPr indent="713740">
              <a:tabLst>
                <a:tab pos="4114800" algn="l"/>
                <a:tab pos="5715000" algn="l"/>
                <a:tab pos="8229600" algn="l"/>
              </a:tabLst>
            </a:pPr>
            <a:r>
              <a:rPr lang="zh-CN" altLang="zh-CN" kern="100">
                <a:cs typeface="Times New Roman" panose="02020603050405020304"/>
              </a:rPr>
              <a:t>观点或倾向＋原文内容＋文章主旨以及作者的写作意图</a:t>
            </a:r>
            <a:endParaRPr lang="zh-CN" altLang="zh-CN" sz="1050" kern="100">
              <a:latin typeface="宋体" panose="02010600030101010101" pitchFamily="2" charset="-122"/>
              <a:cs typeface="Courier New" panose="02070309020205020404"/>
            </a:endParaRPr>
          </a:p>
          <a:p>
            <a:endParaRPr lang="zh-CN" altLang="en-US"/>
          </a:p>
        </p:txBody>
      </p:sp>
      <p:pic>
        <p:nvPicPr>
          <p:cNvPr id="14338" name="Picture 2" descr="答题模式.TIF"/>
          <p:cNvPicPr>
            <a:picLocks noChangeAspect="1" noChangeArrowheads="1"/>
          </p:cNvPicPr>
          <p:nvPr/>
        </p:nvPicPr>
        <p:blipFill>
          <a:blip r:embed="rId2" r:link="rId3">
            <a:extLst>
              <a:ext uri="{28A0092B-C50C-407E-A947-70E740481C1C}">
                <a14:useLocalDpi xmlns:a14="http://schemas.microsoft.com/office/drawing/2010/main" val="0"/>
              </a:ext>
            </a:extLst>
          </a:blip>
          <a:stretch>
            <a:fillRect/>
          </a:stretch>
        </p:blipFill>
        <p:spPr bwMode="auto">
          <a:xfrm>
            <a:off x="406574" y="1412776"/>
            <a:ext cx="1965325"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311645"/>
            <a:ext cx="11382863" cy="4912995"/>
          </a:xfrm>
        </p:spPr>
        <p:txBody>
          <a:bodyPr/>
          <a:lstStyle/>
          <a:p>
            <a:pPr indent="713740">
              <a:tabLst>
                <a:tab pos="4114800" algn="l"/>
                <a:tab pos="5715000" algn="l"/>
                <a:tab pos="8229600" algn="l"/>
              </a:tabLst>
            </a:pPr>
            <a:r>
              <a:rPr lang="en-US" altLang="zh-CN" kern="100">
                <a:ea typeface="黑体" panose="02010609060101010101" pitchFamily="2" charset="-122"/>
                <a:cs typeface="Courier New" panose="02070309020205020404"/>
              </a:rPr>
              <a:t>(2016·</a:t>
            </a:r>
            <a:r>
              <a:rPr lang="zh-CN" altLang="zh-CN" kern="100">
                <a:ea typeface="黑体" panose="02010609060101010101" pitchFamily="2" charset="-122"/>
                <a:cs typeface="Times New Roman" panose="02020603050405020304"/>
              </a:rPr>
              <a:t>全国卷</a:t>
            </a:r>
            <a:r>
              <a:rPr lang="en-US" altLang="zh-CN" kern="100">
                <a:latin typeface="宋体" panose="02010600030101010101" pitchFamily="2" charset="-122"/>
                <a:ea typeface="黑体" panose="02010609060101010101" pitchFamily="2" charset="-122"/>
                <a:cs typeface="Times New Roman" panose="02020603050405020304"/>
              </a:rPr>
              <a:t>Ⅲ</a:t>
            </a:r>
            <a:r>
              <a:rPr lang="en-US" altLang="zh-CN" kern="100">
                <a:ea typeface="黑体" panose="02010609060101010101" pitchFamily="2" charset="-122"/>
                <a:cs typeface="Courier New" panose="02070309020205020404"/>
              </a:rPr>
              <a:t>)</a:t>
            </a:r>
            <a:r>
              <a:rPr lang="zh-CN" altLang="zh-CN" kern="100">
                <a:ea typeface="黑体" panose="02010609060101010101" pitchFamily="2" charset="-122"/>
                <a:cs typeface="Times New Roman" panose="02020603050405020304"/>
              </a:rPr>
              <a:t>阅读下面的文字，完成后面题目。</a:t>
            </a:r>
            <a:endParaRPr lang="zh-CN" altLang="zh-CN" sz="1050" kern="100">
              <a:latin typeface="宋体" panose="02010600030101010101" pitchFamily="2" charset="-122"/>
              <a:cs typeface="Courier New" panose="02070309020205020404"/>
            </a:endParaRPr>
          </a:p>
          <a:p>
            <a:pPr indent="713740" algn="ctr">
              <a:tabLst>
                <a:tab pos="4114800" algn="l"/>
                <a:tab pos="5715000" algn="l"/>
                <a:tab pos="8229600" algn="l"/>
              </a:tabLst>
            </a:pPr>
            <a:r>
              <a:rPr lang="zh-CN" altLang="zh-CN" kern="100">
                <a:ea typeface="黑体" panose="02010609060101010101" pitchFamily="2" charset="-122"/>
                <a:cs typeface="Times New Roman" panose="02020603050405020304"/>
              </a:rPr>
              <a:t>一代通儒顾炎武</a:t>
            </a:r>
            <a:endParaRPr lang="zh-CN" altLang="zh-CN" sz="1050" kern="100">
              <a:latin typeface="宋体" panose="02010600030101010101" pitchFamily="2" charset="-122"/>
              <a:cs typeface="Courier New" panose="02070309020205020404"/>
            </a:endParaRPr>
          </a:p>
          <a:p>
            <a:r>
              <a:rPr lang="zh-CN" altLang="zh-CN" kern="100">
                <a:ea typeface="楷体_GB2312"/>
                <a:cs typeface="Times New Roman" panose="02020603050405020304"/>
              </a:rPr>
              <a:t>顾炎武从科举制度桎梏中挣脱出来后，便一改旧习，自誓</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能文不为文人，能讲不为讲师</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，力倡</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君子之为学，以明道也，以救世也</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。为了一抒山河壮怀、广交天下贤哲，也为了摆脱纠缠，躲避豪绅叶方恒的陷害，他以游为隐，将家事稍作安排，便只身出游</a:t>
            </a:r>
            <a:r>
              <a:rPr lang="zh-CN" altLang="zh-CN" kern="100" smtClean="0">
                <a:ea typeface="楷体_GB2312"/>
                <a:cs typeface="Times New Roman" panose="02020603050405020304"/>
              </a:rPr>
              <a:t>。</a:t>
            </a:r>
            <a:r>
              <a:rPr lang="zh-CN" altLang="zh-CN" kern="100">
                <a:ea typeface="楷体_GB2312"/>
                <a:cs typeface="Times New Roman" panose="02020603050405020304"/>
              </a:rPr>
              <a:t>最初往来于山东、北京、江苏、浙江之间，自康熙元年起，其游踪扩至河北、河南、山西、陕西。</a:t>
            </a:r>
            <a:endParaRPr lang="zh-CN" altLang="en-US"/>
          </a:p>
        </p:txBody>
      </p:sp>
      <p:pic>
        <p:nvPicPr>
          <p:cNvPr id="4098" name="Picture 2" descr="真题在线11.TIF"/>
          <p:cNvPicPr>
            <a:picLocks noChangeAspect="1" noChangeArrowheads="1"/>
          </p:cNvPicPr>
          <p:nvPr/>
        </p:nvPicPr>
        <p:blipFill>
          <a:blip r:embed="rId2" r:link="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406574" y="692696"/>
            <a:ext cx="1966913"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0">
              <a:tabLst>
                <a:tab pos="4114800" algn="l"/>
                <a:tab pos="5715000" algn="l"/>
                <a:tab pos="8229600" algn="l"/>
              </a:tabLst>
            </a:pPr>
            <a:r>
              <a:rPr lang="zh-CN" altLang="zh-CN" kern="100">
                <a:ea typeface="楷体_GB2312"/>
                <a:cs typeface="Times New Roman" panose="02020603050405020304"/>
              </a:rPr>
              <a:t>以友人所赠二马二骡载书自随，南北往返，风尘仆仆，行万里路，读万卷书，把自己的后半生献给了著述事业。顾炎武每到一处，必考察当地风土人情、山川地理，如与平日所闻不符，便打开书卷验证。旅途中则在鞍上默诵诸经注疏，偶有遗忘，就翻书温习。据他在《书〈为顾宁人征天下书籍启〉后》回忆，自己曾临泰山，谒十三陵，登恒山，抵太原，</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往来曲折二三万里，所览书又得万余卷</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。他把所搜集到的地理文献资料一分为二，将有关水利、贡赋、经济、军事部分，编为《天下郡国利病书》；有关地理沿革、建制、山川、名胜部分，则编为《肇域志》</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r>
              <a:rPr lang="zh-CN" altLang="zh-CN" kern="100">
                <a:ea typeface="楷体_GB2312"/>
                <a:cs typeface="Times New Roman" panose="02020603050405020304"/>
              </a:rPr>
              <a:t>《日知录》是顾炎武的一部读书札记，最能代表他的严谨笃实与学术创新，也反映了他一贯不愿</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速于成书，躁于求名</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的治学品格。全书共三十二卷，以</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明学术，正人心，拨乱世，以兴太平之事</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为宗旨，体现了他的学术、政治思想。康熙九年初刻八卷本刊行后，他又不断增改，至康熙十五年，已得手稿二十余卷。顾炎武在该书的题记中说，他从小读书，</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每有所得，辄记之。其有不合，时复改定</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。一旦发现前人著述中已有类似论说，一律删去。积三十余年，编成此书。取《论语》子夏之言，命名为《日知录》，供后人研讨。</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741670"/>
          </a:xfrm>
        </p:spPr>
        <p:txBody>
          <a:bodyPr/>
          <a:lstStyle/>
          <a:p>
            <a:pPr indent="713740">
              <a:tabLst>
                <a:tab pos="4114800" algn="l"/>
                <a:tab pos="5715000" algn="l"/>
                <a:tab pos="8229600" algn="l"/>
              </a:tabLst>
            </a:pPr>
            <a:r>
              <a:rPr lang="zh-CN" altLang="zh-CN" kern="100">
                <a:ea typeface="楷体_GB2312"/>
                <a:cs typeface="Times New Roman" panose="02020603050405020304"/>
              </a:rPr>
              <a:t>顾炎武把《论语》中的</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博学于文</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行己有耻</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作为自己的治学宗旨和处世之道，虚怀若谷，严于律己，注重友情。在他看来，为学不日进则日退，独学无友则孤陋难成。交友是益学进道的重要途径，古人学有所得，未尝不求同志之人，所以，寻友交友构成他为学生涯的重要组成部分。在为学交友过程中，他始终推友之长，虚己待人，以友为师，其高尚品格足为后世楷模。他晚年所撰《广师》，从学术视野、学术贡献、博闻强记、文风雅正、治学态度等方面，对同时代的十位</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同学之士</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加以称许。其弟子潘耒在《日知录》序中，盛赞其师足迹半天下，所至交其天下贤豪长者。天下无贤不肖，皆知先生为通儒。</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endParaRPr lang="zh-CN" altLang="zh-CN" sz="1050" kern="100">
              <a:effectLst/>
              <a:latin typeface="宋体" panose="02010600030101010101" pitchFamily="2" charset="-122"/>
              <a:cs typeface="Courier New" panose="02070309020205020404"/>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476672"/>
            <a:ext cx="11382863" cy="6249035"/>
          </a:xfrm>
        </p:spPr>
        <p:txBody>
          <a:bodyPr/>
          <a:lstStyle/>
          <a:p>
            <a:pPr indent="713740">
              <a:lnSpc>
                <a:spcPct val="130000"/>
              </a:lnSpc>
              <a:tabLst>
                <a:tab pos="4114800" algn="l"/>
                <a:tab pos="5715000" algn="l"/>
                <a:tab pos="8229600" algn="l"/>
              </a:tabLst>
            </a:pPr>
            <a:r>
              <a:rPr lang="zh-CN" altLang="zh-CN" kern="100">
                <a:ea typeface="楷体_GB2312"/>
                <a:cs typeface="Times New Roman" panose="02020603050405020304"/>
              </a:rPr>
              <a:t>顾炎武一生，始终关注</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国家治乱之源，生民根本之计</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，早年奔走国事，中年谋求匡复，即使暮年独居北方，依旧念念不忘</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东土饥荒</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江南水旱</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。直到逝世前，病魔缠身，他仍然以</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救民水火</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为己任。他主张，天生豪杰必有所任，</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拯斯人于涂炭，为万世开太平</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正是自己的责任。顾炎武对国家民族前途命运的关注，有其特定的原因，今天看来固然有一定的局限性，但是对于一个旧时代的思想家和学者来说，却是难能可贵的。面对明清交替的现实，顾炎武从历史反思中得出结论：</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保天下者，匹夫之贱与有责焉。</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后世学者将他的这一思想归纳为</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天下兴亡，匹夫有责</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，成为我们中华民族爱国主义传统的一个重要组成部分，是颇有道理的。</a:t>
            </a:r>
            <a:endParaRPr lang="zh-CN" altLang="zh-CN" sz="1050" kern="100">
              <a:latin typeface="宋体" panose="02010600030101010101" pitchFamily="2" charset="-122"/>
              <a:cs typeface="Courier New" panose="02070309020205020404"/>
            </a:endParaRPr>
          </a:p>
          <a:p>
            <a:pPr indent="713740" algn="r">
              <a:lnSpc>
                <a:spcPct val="130000"/>
              </a:lnSpc>
              <a:tabLst>
                <a:tab pos="4114800" algn="l"/>
                <a:tab pos="5715000" algn="l"/>
                <a:tab pos="8229600" algn="l"/>
              </a:tabLst>
            </a:pPr>
            <a:r>
              <a:rPr lang="en-US" altLang="zh-CN" kern="100">
                <a:cs typeface="Courier New" panose="02070309020205020404"/>
              </a:rPr>
              <a:t>(</a:t>
            </a:r>
            <a:r>
              <a:rPr lang="zh-CN" altLang="zh-CN" kern="100">
                <a:cs typeface="Times New Roman" panose="02020603050405020304"/>
              </a:rPr>
              <a:t>摘编自陈祖武《顾炎武评传》</a:t>
            </a:r>
            <a:r>
              <a:rPr lang="en-US" altLang="zh-CN" kern="100">
                <a:cs typeface="Courier New" panose="02070309020205020404"/>
              </a:rPr>
              <a:t>)</a:t>
            </a:r>
            <a:endParaRPr lang="zh-CN" altLang="en-US"/>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r>
              <a:rPr lang="zh-CN" altLang="zh-CN" kern="100">
                <a:ea typeface="黑体" panose="02010609060101010101" pitchFamily="2" charset="-122"/>
                <a:cs typeface="Times New Roman" panose="02020603050405020304"/>
              </a:rPr>
              <a:t>相关链接</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en-US" altLang="zh-CN" kern="100">
                <a:latin typeface="宋体" panose="02010600030101010101" pitchFamily="2" charset="-122"/>
                <a:ea typeface="仿宋_GB2312"/>
                <a:cs typeface="Times New Roman" panose="02020603050405020304"/>
              </a:rPr>
              <a:t>①</a:t>
            </a:r>
            <a:r>
              <a:rPr lang="zh-CN" altLang="zh-CN" kern="100">
                <a:ea typeface="仿宋_GB2312"/>
                <a:cs typeface="Times New Roman" panose="02020603050405020304"/>
              </a:rPr>
              <a:t>顾炎武</a:t>
            </a:r>
            <a:r>
              <a:rPr lang="en-US" altLang="zh-CN" kern="100">
                <a:ea typeface="仿宋_GB2312"/>
                <a:cs typeface="Courier New" panose="02070309020205020404"/>
              </a:rPr>
              <a:t>(1613—1682)</a:t>
            </a:r>
            <a:r>
              <a:rPr lang="zh-CN" altLang="zh-CN" kern="100">
                <a:ea typeface="仿宋_GB2312"/>
                <a:cs typeface="Times New Roman" panose="02020603050405020304"/>
              </a:rPr>
              <a:t>，明清之际思想家、学者。初名绛，字宁人，学者称亭林先生。江苏昆山人。</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遍游华北，所至访问风俗，搜集材料，学问广博，于国家典制、郡邑掌故、天文仪象、河漕、兵农以及经史百家、音韵训诂之学，都有研究。晚年治经侧重考证，开清代朴学风气。反对空谈</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心、理、性、命</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，提倡</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经世致用</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的实际学问。著作有《日知录》《天下郡国利病书》《肇域志》《音学五书》《顾亭林诗文集》等。</a:t>
            </a:r>
            <a:endParaRPr lang="zh-CN" altLang="zh-CN" sz="1050" kern="100">
              <a:latin typeface="宋体" panose="02010600030101010101" pitchFamily="2" charset="-122"/>
              <a:cs typeface="Courier New" panose="02070309020205020404"/>
            </a:endParaRPr>
          </a:p>
          <a:p>
            <a:pPr indent="713740" algn="r">
              <a:tabLst>
                <a:tab pos="4114800" algn="l"/>
                <a:tab pos="5715000" algn="l"/>
                <a:tab pos="8229600" algn="l"/>
              </a:tabLst>
            </a:pPr>
            <a:r>
              <a:rPr lang="en-US" altLang="zh-CN" kern="100">
                <a:ea typeface="仿宋_GB2312"/>
                <a:cs typeface="Courier New" panose="02070309020205020404"/>
              </a:rPr>
              <a:t>(</a:t>
            </a:r>
            <a:r>
              <a:rPr lang="zh-CN" altLang="zh-CN" kern="100">
                <a:ea typeface="仿宋_GB2312"/>
                <a:cs typeface="Times New Roman" panose="02020603050405020304"/>
              </a:rPr>
              <a:t>摘自《辞海》第六版　</a:t>
            </a:r>
            <a:r>
              <a:rPr lang="en-US" altLang="zh-CN" kern="100" smtClean="0">
                <a:ea typeface="仿宋_GB2312"/>
                <a:cs typeface="Courier New" panose="020703090202050204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4310380"/>
          </a:xfrm>
        </p:spPr>
        <p:txBody>
          <a:bodyPr/>
          <a:lstStyle/>
          <a:p>
            <a:pPr indent="713740">
              <a:tabLst>
                <a:tab pos="4114800" algn="l"/>
                <a:tab pos="5715000" algn="l"/>
                <a:tab pos="8229600" algn="l"/>
              </a:tabLst>
            </a:pPr>
            <a:endParaRPr lang="en-US" altLang="zh-CN" kern="100" smtClean="0">
              <a:latin typeface="宋体" panose="02010600030101010101" pitchFamily="2" charset="-122"/>
              <a:ea typeface="仿宋_GB2312"/>
              <a:cs typeface="Times New Roman" panose="02020603050405020304"/>
            </a:endParaRPr>
          </a:p>
          <a:p>
            <a:pPr indent="713740">
              <a:tabLst>
                <a:tab pos="4114800" algn="l"/>
                <a:tab pos="5715000" algn="l"/>
                <a:tab pos="8229600" algn="l"/>
              </a:tabLst>
            </a:pPr>
            <a:r>
              <a:rPr lang="en-US" altLang="zh-CN" kern="100" smtClean="0">
                <a:latin typeface="宋体" panose="02010600030101010101" pitchFamily="2" charset="-122"/>
                <a:ea typeface="仿宋_GB2312"/>
                <a:cs typeface="Times New Roman" panose="02020603050405020304"/>
              </a:rPr>
              <a:t>②</a:t>
            </a:r>
            <a:r>
              <a:rPr lang="zh-CN" altLang="zh-CN" kern="100">
                <a:ea typeface="仿宋_GB2312"/>
                <a:cs typeface="Times New Roman" panose="02020603050405020304"/>
              </a:rPr>
              <a:t>我生平最敬慕亭林先生为人</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深信他不但是经师，而且是人师。</a:t>
            </a:r>
            <a:endParaRPr lang="zh-CN" altLang="zh-CN" sz="1050" kern="100">
              <a:latin typeface="宋体" panose="02010600030101010101" pitchFamily="2" charset="-122"/>
              <a:cs typeface="Courier New" panose="02070309020205020404"/>
            </a:endParaRPr>
          </a:p>
          <a:p>
            <a:pPr indent="713740" algn="r">
              <a:tabLst>
                <a:tab pos="4114800" algn="l"/>
                <a:tab pos="5715000" algn="l"/>
                <a:tab pos="8229600" algn="l"/>
              </a:tabLst>
            </a:pPr>
            <a:r>
              <a:rPr lang="en-US" altLang="zh-CN" kern="100">
                <a:ea typeface="仿宋_GB2312"/>
                <a:cs typeface="Courier New" panose="02070309020205020404"/>
              </a:rPr>
              <a:t>(</a:t>
            </a:r>
            <a:r>
              <a:rPr lang="zh-CN" altLang="zh-CN" kern="100">
                <a:ea typeface="仿宋_GB2312"/>
                <a:cs typeface="Times New Roman" panose="02020603050405020304"/>
              </a:rPr>
              <a:t>梁启超《中国近三百年学术史》</a:t>
            </a:r>
            <a:r>
              <a:rPr lang="en-US" altLang="zh-CN" kern="100">
                <a:ea typeface="仿宋_GB231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4114800" algn="l"/>
                <a:tab pos="5715000" algn="l"/>
                <a:tab pos="8229600" algn="l"/>
              </a:tabLst>
            </a:pPr>
            <a:r>
              <a:rPr lang="zh-CN" altLang="zh-CN" kern="100">
                <a:cs typeface="Times New Roman" panose="02020603050405020304"/>
              </a:rPr>
              <a:t>后人将顾炎武</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保天下者，匹夫之贱与有责焉</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归纳为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天下兴亡，匹夫有责</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。请结合材料及相关知识，谈谈你对这一观点的看法。</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5515610"/>
          </a:xfrm>
        </p:spPr>
        <p:txBody>
          <a:bodyPr/>
          <a:lstStyle/>
          <a:p>
            <a:pPr indent="713740">
              <a:tabLst>
                <a:tab pos="4114800" algn="l"/>
                <a:tab pos="5715000" algn="l"/>
                <a:tab pos="8229600" algn="l"/>
              </a:tabLst>
            </a:pPr>
            <a:endParaRPr lang="en-US" altLang="zh-CN" kern="100" smtClean="0">
              <a:solidFill>
                <a:srgbClr val="0000FF"/>
              </a:solidFill>
              <a:ea typeface="黑体" panose="02010609060101010101" pitchFamily="2" charset="-122"/>
              <a:cs typeface="Times New Roman" panose="02020603050405020304"/>
            </a:endParaRPr>
          </a:p>
          <a:p>
            <a:pPr indent="713740">
              <a:tabLst>
                <a:tab pos="4114800" algn="l"/>
                <a:tab pos="5715000" algn="l"/>
                <a:tab pos="8229600" algn="l"/>
              </a:tabLst>
            </a:pPr>
            <a:r>
              <a:rPr lang="zh-CN" altLang="zh-CN" kern="100" smtClean="0">
                <a:solidFill>
                  <a:srgbClr val="0000FF"/>
                </a:solidFill>
                <a:ea typeface="黑体" panose="02010609060101010101" pitchFamily="2" charset="-122"/>
                <a:cs typeface="Times New Roman" panose="02020603050405020304"/>
              </a:rPr>
              <a:t>【解析】</a:t>
            </a:r>
            <a:r>
              <a:rPr lang="zh-CN" altLang="zh-CN" kern="100">
                <a:ea typeface="仿宋_GB2312"/>
                <a:cs typeface="Times New Roman" panose="02020603050405020304"/>
              </a:rPr>
              <a:t>　要求对</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后人将顾炎武保天下者，匹夫之贱与有责焉</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归纳为</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天下兴亡，匹夫有责</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这一观点，结合材料及相关知识进行分析探究，解答探究题既要立足文章内容，也要结合社会现实。首先结合文章内容，要将文中体现</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天下兴亡，匹夫有责</a:t>
            </a:r>
            <a:r>
              <a:rPr lang="en-US" altLang="zh-CN" kern="100">
                <a:latin typeface="宋体" panose="02010600030101010101" pitchFamily="2" charset="-122"/>
                <a:cs typeface="Times New Roman" panose="02020603050405020304"/>
              </a:rPr>
              <a:t>”</a:t>
            </a:r>
            <a:r>
              <a:rPr lang="zh-CN" altLang="zh-CN" kern="100">
                <a:ea typeface="仿宋_GB2312"/>
                <a:cs typeface="Times New Roman" panose="02020603050405020304"/>
              </a:rPr>
              <a:t>的细节找出来，这主要集中在文章最后一段。然后概括这句话体现了顾炎武什么样的精神。最后再结合社会现实，即强调这句话在当代的现实意义，如可与爱国主义教育、中华民族的伟大复兴等相联系。</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692696"/>
            <a:ext cx="11382863" cy="3707765"/>
          </a:xfrm>
        </p:spPr>
        <p:txBody>
          <a:bodyPr/>
          <a:lstStyle/>
          <a:p>
            <a:endParaRPr lang="en-US" altLang="zh-CN" kern="100" smtClean="0">
              <a:solidFill>
                <a:srgbClr val="FF0000"/>
              </a:solidFill>
              <a:ea typeface="黑体" panose="02010609060101010101" pitchFamily="2" charset="-122"/>
              <a:cs typeface="Times New Roman" panose="02020603050405020304"/>
            </a:endParaRPr>
          </a:p>
          <a:p>
            <a:r>
              <a:rPr lang="zh-CN" altLang="zh-CN" kern="100" smtClean="0">
                <a:solidFill>
                  <a:srgbClr val="FF0000"/>
                </a:solidFill>
                <a:ea typeface="黑体" panose="02010609060101010101" pitchFamily="2" charset="-122"/>
                <a:cs typeface="Times New Roman" panose="02020603050405020304"/>
              </a:rPr>
              <a:t>【答案】</a:t>
            </a:r>
            <a:r>
              <a:rPr lang="zh-CN" altLang="zh-CN" kern="100">
                <a:cs typeface="Times New Roman" panose="02020603050405020304"/>
              </a:rPr>
              <a:t>　</a:t>
            </a: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顾炎武具有强烈的家国情怀和忧国忧民意识；</a:t>
            </a: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在顾炎武看来，普通人的命运与国家民族的命运是紧密联系在一起的；</a:t>
            </a:r>
            <a:r>
              <a:rPr lang="en-US" altLang="zh-CN" kern="100">
                <a:latin typeface="宋体" panose="02010600030101010101" pitchFamily="2" charset="-122"/>
                <a:cs typeface="Times New Roman" panose="02020603050405020304"/>
              </a:rPr>
              <a:t>③“</a:t>
            </a:r>
            <a:r>
              <a:rPr lang="zh-CN" altLang="zh-CN" kern="100">
                <a:cs typeface="Times New Roman" panose="02020603050405020304"/>
              </a:rPr>
              <a:t>天下兴亡，匹夫有责</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是对我国爱国主义传统的自然引申与合理发展；</a:t>
            </a:r>
            <a:r>
              <a:rPr lang="en-US" altLang="zh-CN" kern="100">
                <a:latin typeface="宋体" panose="02010600030101010101" pitchFamily="2" charset="-122"/>
                <a:cs typeface="Times New Roman" panose="02020603050405020304"/>
              </a:rPr>
              <a:t>④</a:t>
            </a:r>
            <a:r>
              <a:rPr lang="zh-CN" altLang="zh-CN" kern="100">
                <a:cs typeface="Times New Roman" panose="02020603050405020304"/>
              </a:rPr>
              <a:t>这一观点具有积极意义，教育后人要勇于担当、爱国奉献。</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85058" y="1212704"/>
          <a:ext cx="11449050" cy="3512820"/>
        </p:xfrm>
        <a:graphic>
          <a:graphicData uri="http://schemas.openxmlformats.org/drawingml/2006/table">
            <a:tbl>
              <a:tblPr/>
              <a:tblGrid>
                <a:gridCol w="5782310"/>
                <a:gridCol w="5666740"/>
              </a:tblGrid>
              <a:tr h="525780">
                <a:tc>
                  <a:txBody>
                    <a:bodyPr/>
                    <a:lstStyle/>
                    <a:p>
                      <a:pPr algn="ctr">
                        <a:lnSpc>
                          <a:spcPct val="100000"/>
                        </a:lnSpc>
                        <a:spcAft>
                          <a:spcPct val="0"/>
                        </a:spcAft>
                        <a:tabLst>
                          <a:tab pos="2743200" algn="l"/>
                        </a:tabLst>
                      </a:pPr>
                      <a:r>
                        <a:rPr lang="zh-CN" altLang="zh-CN" sz="2800" b="1" kern="100" smtClean="0">
                          <a:effectLst/>
                          <a:latin typeface="+mn-lt"/>
                          <a:ea typeface="仿宋_GB2312"/>
                          <a:cs typeface="Times New Roman" panose="02020603050405020304"/>
                        </a:rPr>
                        <a:t>素养目标</a:t>
                      </a:r>
                      <a:endParaRPr lang="zh-CN" sz="2800" b="1" kern="100">
                        <a:effectLst/>
                        <a:latin typeface="宋体" panose="02010600030101010101" pitchFamily="2" charset="-122"/>
                        <a:ea typeface="Times New Roman" panose="02020603050405020304"/>
                        <a:cs typeface="Courier New" panose="02070309020205020404"/>
                      </a:endParaRPr>
                    </a:p>
                  </a:txBody>
                  <a:tcPr marL="67666" marR="676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ct val="0"/>
                        </a:spcAft>
                        <a:tabLst>
                          <a:tab pos="2743200" algn="l"/>
                        </a:tabLst>
                      </a:pPr>
                      <a:r>
                        <a:rPr lang="zh-CN" altLang="zh-CN" sz="2800" b="1" kern="100" smtClean="0">
                          <a:effectLst/>
                          <a:latin typeface="+mn-lt"/>
                          <a:ea typeface="仿宋_GB2312"/>
                          <a:cs typeface="Times New Roman" panose="02020603050405020304"/>
                        </a:rPr>
                        <a:t>学法指导</a:t>
                      </a:r>
                      <a:endParaRPr lang="zh-CN" sz="2800" b="1" kern="100">
                        <a:effectLst/>
                        <a:latin typeface="宋体" panose="02010600030101010101" pitchFamily="2" charset="-122"/>
                        <a:ea typeface="Times New Roman" panose="02020603050405020304"/>
                        <a:cs typeface="Courier New" panose="02070309020205020404"/>
                      </a:endParaRPr>
                    </a:p>
                  </a:txBody>
                  <a:tcPr marL="67666" marR="676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86405">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仿宋_GB2312"/>
                          <a:cs typeface="Courier New" panose="02070309020205020404"/>
                        </a:rPr>
                        <a:t>1</a:t>
                      </a:r>
                      <a:r>
                        <a:rPr lang="zh-CN" sz="2800" b="1" kern="100">
                          <a:effectLst/>
                          <a:latin typeface="Times New Roman"/>
                          <a:ea typeface="仿宋_GB2312"/>
                          <a:cs typeface="Times New Roman" panose="02020603050405020304"/>
                        </a:rPr>
                        <a:t>．从演讲的目的、场合和对象等方面把握演讲词的针对性。</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40000"/>
                        </a:lnSpc>
                        <a:spcAft>
                          <a:spcPct val="0"/>
                        </a:spcAft>
                        <a:tabLst>
                          <a:tab pos="4114800" algn="l"/>
                          <a:tab pos="5715000" algn="l"/>
                          <a:tab pos="8229600" algn="l"/>
                        </a:tabLst>
                      </a:pPr>
                      <a:r>
                        <a:rPr lang="en-US" sz="2800" b="1" kern="100">
                          <a:effectLst/>
                          <a:latin typeface="Times New Roman"/>
                          <a:ea typeface="仿宋_GB2312"/>
                          <a:cs typeface="Courier New" panose="02070309020205020404"/>
                        </a:rPr>
                        <a:t>2</a:t>
                      </a:r>
                      <a:r>
                        <a:rPr lang="zh-CN" sz="2800" b="1" kern="100">
                          <a:effectLst/>
                          <a:latin typeface="Times New Roman"/>
                          <a:ea typeface="仿宋_GB2312"/>
                          <a:cs typeface="Times New Roman" panose="02020603050405020304"/>
                        </a:rPr>
                        <a:t>．设想作者演讲时的现场氛围，揣摩演讲者的语气、语调，想象其表情和肢体语言。</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ct val="0"/>
                        </a:spcAft>
                        <a:tabLst>
                          <a:tab pos="4114800" algn="l"/>
                          <a:tab pos="5715000" algn="l"/>
                          <a:tab pos="8229600" algn="l"/>
                        </a:tabLst>
                      </a:pPr>
                      <a:r>
                        <a:rPr lang="en-US" sz="2800" b="1" kern="100">
                          <a:effectLst/>
                          <a:latin typeface="Times New Roman"/>
                          <a:ea typeface="仿宋_GB2312"/>
                          <a:cs typeface="Courier New" panose="02070309020205020404"/>
                        </a:rPr>
                        <a:t>1</a:t>
                      </a:r>
                      <a:r>
                        <a:rPr lang="zh-CN" sz="2800" b="1" kern="100">
                          <a:effectLst/>
                          <a:latin typeface="Times New Roman"/>
                          <a:ea typeface="仿宋_GB2312"/>
                          <a:cs typeface="Times New Roman" panose="02020603050405020304"/>
                        </a:rPr>
                        <a:t>．积累词语，品味演说辞生动、充满感情的语言。</a:t>
                      </a:r>
                      <a:endParaRPr lang="zh-CN" sz="1050" kern="100">
                        <a:effectLst/>
                        <a:latin typeface="宋体" panose="02010600030101010101" pitchFamily="2" charset="-122"/>
                        <a:ea typeface="Times New Roman" panose="02020603050405020304"/>
                        <a:cs typeface="Courier New" panose="02070309020205020404"/>
                      </a:endParaRPr>
                    </a:p>
                    <a:p>
                      <a:pPr algn="just">
                        <a:lnSpc>
                          <a:spcPct val="140000"/>
                        </a:lnSpc>
                        <a:spcAft>
                          <a:spcPct val="0"/>
                        </a:spcAft>
                        <a:tabLst>
                          <a:tab pos="4114800" algn="l"/>
                          <a:tab pos="5715000" algn="l"/>
                          <a:tab pos="8229600" algn="l"/>
                        </a:tabLst>
                      </a:pPr>
                      <a:r>
                        <a:rPr lang="en-US" sz="2800" b="1" kern="100">
                          <a:effectLst/>
                          <a:latin typeface="Times New Roman"/>
                          <a:ea typeface="仿宋_GB2312"/>
                          <a:cs typeface="Courier New" panose="02070309020205020404"/>
                        </a:rPr>
                        <a:t>2</a:t>
                      </a:r>
                      <a:r>
                        <a:rPr lang="zh-CN" sz="2800" b="1" kern="100">
                          <a:effectLst/>
                          <a:latin typeface="Times New Roman"/>
                          <a:ea typeface="仿宋_GB2312"/>
                          <a:cs typeface="Times New Roman" panose="02020603050405020304"/>
                        </a:rPr>
                        <a:t>．理解重要语句的深刻含义，体会文章丰富的情感内涵。</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a:spLocks noGrp="1"/>
          </p:cNvSpPr>
          <p:nvPr>
            <p:ph idx="1"/>
          </p:nvPr>
        </p:nvSpPr>
        <p:spPr>
          <a:xfrm>
            <a:off x="406574" y="1558204"/>
            <a:ext cx="11382863" cy="4310380"/>
          </a:xfrm>
        </p:spPr>
        <p:txBody>
          <a:bodyPr/>
          <a:lstStyle/>
          <a:p>
            <a:pPr indent="713740">
              <a:tabLst>
                <a:tab pos="4114800" algn="l"/>
                <a:tab pos="5715000" algn="l"/>
                <a:tab pos="8229600" algn="l"/>
              </a:tabLst>
            </a:pPr>
            <a:r>
              <a:rPr lang="en-US" altLang="zh-CN" kern="100">
                <a:ea typeface="楷体_GB2312"/>
                <a:cs typeface="Courier New" panose="02070309020205020404"/>
              </a:rPr>
              <a:t>150</a:t>
            </a:r>
            <a:r>
              <a:rPr lang="zh-CN" altLang="zh-CN" kern="100">
                <a:ea typeface="楷体_GB2312"/>
                <a:cs typeface="Times New Roman" panose="02020603050405020304"/>
              </a:rPr>
              <a:t>多年后，我们再次品读这篇经典演说，依然为其深邃的思想、隽永的语言、厚重的文化所赞叹。但与此同时，我们也应该站在历史唯物主义的思想高度去重新审视它，对于演说中那些曾被认为是</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无可辩驳</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的事实，应该有更加深入，更加全面的理解。我们必须坚持发展科学技术，创造更多的物质财富和人文价值，解放更多的劳动力，促进人的全面发展，促进社会的不断进步。</a:t>
            </a:r>
            <a:endParaRPr lang="zh-CN" altLang="zh-CN" sz="1050" kern="100">
              <a:latin typeface="宋体" panose="02010600030101010101" pitchFamily="2" charset="-122"/>
              <a:cs typeface="Courier New" panose="02070309020205020404"/>
            </a:endParaRPr>
          </a:p>
          <a:p>
            <a:endParaRPr lang="zh-CN" altLang="en-US"/>
          </a:p>
        </p:txBody>
      </p:sp>
      <p:pic>
        <p:nvPicPr>
          <p:cNvPr id="10" name="Picture 3" descr="fxb"/>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33543" y="692696"/>
            <a:ext cx="2751587" cy="802693"/>
          </a:xfrm>
          <a:prstGeom prst="rect">
            <a:avLst/>
          </a:prstGeom>
          <a:noFill/>
          <a:extLst>
            <a:ext uri="{909E8E84-426E-40DD-AFC4-6F175D3DCCD1}">
              <a14:hiddenFill xmlns:a14="http://schemas.microsoft.com/office/drawing/2010/main">
                <a:solidFill>
                  <a:srgbClr val="FFFFFF"/>
                </a:solidFill>
              </a14:hiddenFill>
            </a:ext>
          </a:extLst>
        </p:spPr>
      </p:pic>
      <p:sp>
        <p:nvSpPr>
          <p:cNvPr id="11" name="内容占位符 2"/>
          <p:cNvSpPr txBox="1"/>
          <p:nvPr/>
        </p:nvSpPr>
        <p:spPr>
          <a:xfrm>
            <a:off x="4798800" y="715541"/>
            <a:ext cx="2099118" cy="694055"/>
          </a:xfrm>
          <a:prstGeom prst="rect">
            <a:avLst/>
          </a:prstGeom>
        </p:spPr>
        <p:txBody>
          <a:bodyPr vert="horz" wrap="square" lIns="91440" tIns="45720" rIns="91440" bIns="45720" rtlCol="0">
            <a:spAutoFit/>
          </a:bodyPr>
          <a:lstStyle>
            <a:lvl1pPr marL="0" indent="719455" algn="just" defTabSz="914400" rtl="0" eaLnBrk="1" latinLnBrk="0" hangingPunct="0">
              <a:lnSpc>
                <a:spcPct val="140000"/>
              </a:lnSpc>
              <a:spcBef>
                <a:spcPct val="0"/>
              </a:spcBef>
              <a:buFontTx/>
              <a:buNone/>
              <a:defRPr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gn="ctr"/>
            <a:r>
              <a:rPr lang="zh-CN" altLang="zh-CN" kern="100">
                <a:ea typeface="方正宋黑_GBK"/>
                <a:cs typeface="Times New Roman" panose="02020603050405020304"/>
              </a:rPr>
              <a:t>情景导学</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875" y="404813"/>
            <a:ext cx="7559675" cy="1658937"/>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3"/>
          <p:cNvGrpSpPr/>
          <p:nvPr/>
        </p:nvGrpSpPr>
        <p:grpSpPr>
          <a:xfrm>
            <a:off x="2159000" y="2982446"/>
            <a:ext cx="4224338" cy="522287"/>
            <a:chOff x="1360" y="1644"/>
            <a:chExt cx="2661" cy="329"/>
          </a:xfrm>
        </p:grpSpPr>
        <p:sp>
          <p:nvSpPr>
            <p:cNvPr id="24" name="Text Box 4">
              <a:hlinkClick r:id="" action="ppaction://noaction"/>
            </p:cNvPr>
            <p:cNvSpPr txBox="1">
              <a:spLocks noChangeArrowheads="1"/>
            </p:cNvSpPr>
            <p:nvPr/>
          </p:nvSpPr>
          <p:spPr bwMode="auto">
            <a:xfrm>
              <a:off x="1753" y="1644"/>
              <a:ext cx="2268" cy="32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积累</a:t>
              </a:r>
              <a:r>
                <a:rPr kumimoji="0" lang="en-US" altLang="zh-CN"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a:t>
              </a: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文化传承与理解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0" y="1675"/>
              <a:ext cx="302" cy="25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 name="Group 6"/>
          <p:cNvGrpSpPr/>
          <p:nvPr/>
        </p:nvGrpSpPr>
        <p:grpSpPr>
          <a:xfrm>
            <a:off x="2159000" y="3826531"/>
            <a:ext cx="4224338" cy="522287"/>
            <a:chOff x="1360" y="1644"/>
            <a:chExt cx="2661" cy="329"/>
          </a:xfrm>
        </p:grpSpPr>
        <p:sp>
          <p:nvSpPr>
            <p:cNvPr id="27" name="Text Box 7">
              <a:hlinkClick r:id="" action="ppaction://noaction"/>
            </p:cNvPr>
            <p:cNvSpPr txBox="1">
              <a:spLocks noChangeArrowheads="1"/>
            </p:cNvSpPr>
            <p:nvPr/>
          </p:nvSpPr>
          <p:spPr bwMode="auto">
            <a:xfrm>
              <a:off x="1753" y="1644"/>
              <a:ext cx="2268" cy="32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探究</a:t>
              </a:r>
              <a:r>
                <a:rPr kumimoji="0" lang="en-US" altLang="zh-CN"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a:t>
              </a: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思维发展与提升</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8"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0" y="1675"/>
              <a:ext cx="302" cy="25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Group 9"/>
          <p:cNvGrpSpPr/>
          <p:nvPr/>
        </p:nvGrpSpPr>
        <p:grpSpPr>
          <a:xfrm>
            <a:off x="2159000" y="4670616"/>
            <a:ext cx="4295776" cy="522287"/>
            <a:chOff x="1360" y="1644"/>
            <a:chExt cx="2706" cy="329"/>
          </a:xfrm>
        </p:grpSpPr>
        <p:sp>
          <p:nvSpPr>
            <p:cNvPr id="30" name="Text Box 10">
              <a:hlinkClick r:id="" action="ppaction://noaction"/>
            </p:cNvPr>
            <p:cNvSpPr txBox="1">
              <a:spLocks noChangeArrowheads="1"/>
            </p:cNvSpPr>
            <p:nvPr/>
          </p:nvSpPr>
          <p:spPr bwMode="auto">
            <a:xfrm>
              <a:off x="1753" y="1644"/>
              <a:ext cx="2313" cy="32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拓展</a:t>
              </a:r>
              <a:r>
                <a:rPr kumimoji="0" lang="en-US" altLang="zh-CN"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a:t>
              </a: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审美鉴赏与创造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31" name="Picture 1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0" y="1675"/>
              <a:ext cx="302" cy="25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2" name="Group 12"/>
          <p:cNvGrpSpPr/>
          <p:nvPr/>
        </p:nvGrpSpPr>
        <p:grpSpPr>
          <a:xfrm>
            <a:off x="2159000" y="5514702"/>
            <a:ext cx="4222751" cy="522287"/>
            <a:chOff x="1360" y="1644"/>
            <a:chExt cx="2660" cy="329"/>
          </a:xfrm>
        </p:grpSpPr>
        <p:sp>
          <p:nvSpPr>
            <p:cNvPr id="33" name="Text Box 13">
              <a:hlinkClick r:id="" action="ppaction://noaction"/>
            </p:cNvPr>
            <p:cNvSpPr txBox="1">
              <a:spLocks noChangeArrowheads="1"/>
            </p:cNvSpPr>
            <p:nvPr/>
          </p:nvSpPr>
          <p:spPr bwMode="auto">
            <a:xfrm>
              <a:off x="1753" y="1644"/>
              <a:ext cx="2267" cy="32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dist"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夯基提能作业</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34" name="Picture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0" y="1675"/>
              <a:ext cx="302" cy="25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5" name="Picture 15" descr="图片1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501063" y="2286000"/>
            <a:ext cx="3706812" cy="4583113"/>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 16"/>
          <p:cNvGrpSpPr/>
          <p:nvPr/>
        </p:nvGrpSpPr>
        <p:grpSpPr>
          <a:xfrm>
            <a:off x="2159000" y="2133598"/>
            <a:ext cx="4224338" cy="522288"/>
            <a:chOff x="1360" y="1644"/>
            <a:chExt cx="2661" cy="329"/>
          </a:xfrm>
        </p:grpSpPr>
        <p:sp>
          <p:nvSpPr>
            <p:cNvPr id="37" name="Text Box 17">
              <a:hlinkClick r:id="" action="ppaction://noaction"/>
            </p:cNvPr>
            <p:cNvSpPr txBox="1">
              <a:spLocks noChangeArrowheads="1"/>
            </p:cNvSpPr>
            <p:nvPr/>
          </p:nvSpPr>
          <p:spPr bwMode="auto">
            <a:xfrm>
              <a:off x="1753" y="1644"/>
              <a:ext cx="2268" cy="32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预习</a:t>
              </a:r>
              <a:r>
                <a:rPr kumimoji="0" lang="en-US" altLang="zh-CN"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a:t>
              </a:r>
              <a:r>
                <a:rPr kumimoji="0" lang="zh-CN" altLang="en-US" sz="2800" b="1" i="0" u="none" strike="noStrike" cap="none" normalizeH="0" baseline="0" smtClean="0">
                  <a:ln>
                    <a:noFill/>
                  </a:ln>
                  <a:solidFill>
                    <a:srgbClr val="000066"/>
                  </a:solidFill>
                  <a:effectLst/>
                  <a:latin typeface="黑体" panose="02010609060101010101" pitchFamily="2" charset="-122"/>
                  <a:ea typeface="黑体" panose="02010609060101010101" pitchFamily="2" charset="-122"/>
                </a:rPr>
                <a:t>语言建构与运用</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38"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0" y="1675"/>
              <a:ext cx="302" cy="25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4">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4733</Words>
  <Application>Microsoft Office PowerPoint</Application>
  <PresentationFormat>自定义</PresentationFormat>
  <Paragraphs>199</Paragraphs>
  <Slides>69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71" baseType="lpstr">
      <vt:lpstr> 1</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2021-01-22T19:03:01Z</cp:lastPrinted>
  <dcterms:created xsi:type="dcterms:W3CDTF">2021-01-22T19:03:01Z</dcterms:created>
  <dcterms:modified xsi:type="dcterms:W3CDTF">2021-03-23T03:01:50Z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